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handoutMasterIdLst>
    <p:handoutMasterId r:id="rId8"/>
  </p:handoutMasterIdLst>
  <p:sldIdLst>
    <p:sldId id="264" r:id="rId2"/>
    <p:sldId id="265" r:id="rId3"/>
    <p:sldId id="266" r:id="rId4"/>
    <p:sldId id="267" r:id="rId5"/>
    <p:sldId id="268" r:id="rId6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598" autoAdjust="0"/>
    <p:restoredTop sz="94603" autoAdjust="0"/>
  </p:normalViewPr>
  <p:slideViewPr>
    <p:cSldViewPr>
      <p:cViewPr>
        <p:scale>
          <a:sx n="80" d="100"/>
          <a:sy n="80" d="100"/>
        </p:scale>
        <p:origin x="1308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099110-8A4A-4D2C-AF14-9C5AE6184F3A}" type="datetimeFigureOut">
              <a:rPr lang="en-GB" smtClean="0"/>
              <a:pPr/>
              <a:t>09/11/2016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126A0-61F1-44DB-9300-AB35C19B6E7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75131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ECC314-4457-4A40-9722-FBD768DB7F55}" type="datetimeFigureOut">
              <a:rPr lang="en-GB" smtClean="0"/>
              <a:pPr/>
              <a:t>09/11/2016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83A500-9D73-4506-92BC-BDDE0003FB3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42813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Resonance 2012-13</a:t>
            </a: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EC7DA5-76B1-4AC4-840A-2AB4677D1AF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Resonance 2012-13</a:t>
            </a: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060DA9-D67A-4A6F-80D4-0AE64248DB1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Resonance 2012-13</a:t>
            </a: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405562-925C-45B1-B581-0494E75E869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Resonance 2012-13</a:t>
            </a: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757B39-30E2-46E6-A537-655304ADE6E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Resonance 2012-13</a:t>
            </a: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ABB4E3-906B-4FD6-A2FD-0AA8F0D98F4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Resonance 2012-13</a:t>
            </a: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FC4924-F9B7-4B1D-9536-0A870690FB4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Resonance 2012-13</a:t>
            </a: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2784F5-BB20-494C-AB8E-BC8B870F321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Resonance 2012-13</a:t>
            </a: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E2E442-95BD-47D9-91D1-460FCD57082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Resonance 2012-13</a:t>
            </a: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994990-CB07-4372-B6EF-09EFC50992A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Resonance 2012-13</a:t>
            </a: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069B8A-816D-49EB-81F1-418B2407D07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Resonance 2012-13</a:t>
            </a: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DC7635-D638-4C45-B2A1-9BF4F846FBC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r>
              <a:rPr lang="en-GB" smtClean="0"/>
              <a:t>Resonance 2012-13</a:t>
            </a: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7AB5492A-F689-4654-9CC9-4FF808DBBE6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658813"/>
          </a:xfrm>
        </p:spPr>
        <p:txBody>
          <a:bodyPr/>
          <a:lstStyle/>
          <a:p>
            <a:pPr eaLnBrk="1" hangingPunct="1"/>
            <a:r>
              <a:rPr lang="en-GB" sz="2400" b="1" smtClean="0">
                <a:solidFill>
                  <a:schemeClr val="accent2"/>
                </a:solidFill>
              </a:rPr>
              <a:t>Q  </a:t>
            </a:r>
            <a:r>
              <a:rPr lang="en-GB" sz="2400" b="1" smtClean="0">
                <a:solidFill>
                  <a:schemeClr val="accent2"/>
                </a:solidFill>
                <a:latin typeface="Arial Rounded MT Bold" pitchFamily="34" charset="0"/>
              </a:rPr>
              <a:t>FACTOR ( QUALITY FACTOR)</a:t>
            </a:r>
            <a:endParaRPr lang="en-US" sz="2400" b="1" smtClean="0">
              <a:solidFill>
                <a:schemeClr val="accent2"/>
              </a:solidFill>
              <a:latin typeface="Arial Rounded MT Bold" pitchFamily="34" charset="0"/>
            </a:endParaRPr>
          </a:p>
        </p:txBody>
      </p:sp>
      <p:sp>
        <p:nvSpPr>
          <p:cNvPr id="8195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395288" y="1341438"/>
            <a:ext cx="8353425" cy="4754562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dirty="0" smtClean="0"/>
              <a:t>	</a:t>
            </a:r>
            <a:r>
              <a:rPr lang="en-GB" sz="2000" dirty="0" smtClean="0">
                <a:latin typeface="Arial Rounded MT Bold" pitchFamily="34" charset="0"/>
              </a:rPr>
              <a:t>The voltage magnification factor achieved across the coil and capacitor compared with the supply voltage is called the Q factor. Where Q may be defined as </a:t>
            </a:r>
            <a:r>
              <a:rPr lang="en-GB" sz="2000" dirty="0" err="1" smtClean="0">
                <a:latin typeface="Arial Rounded MT Bold" pitchFamily="34" charset="0"/>
              </a:rPr>
              <a:t>Vc</a:t>
            </a:r>
            <a:r>
              <a:rPr lang="en-GB" sz="2000" dirty="0" smtClean="0">
                <a:latin typeface="Arial Rounded MT Bold" pitchFamily="34" charset="0"/>
              </a:rPr>
              <a:t> / Vs or V</a:t>
            </a:r>
            <a:r>
              <a:rPr lang="en-GB" sz="2000" baseline="-25000" dirty="0" smtClean="0">
                <a:latin typeface="Arial Rounded MT Bold" pitchFamily="34" charset="0"/>
              </a:rPr>
              <a:t>L</a:t>
            </a:r>
            <a:r>
              <a:rPr lang="en-GB" sz="2000" dirty="0" smtClean="0">
                <a:latin typeface="Arial Rounded MT Bold" pitchFamily="34" charset="0"/>
              </a:rPr>
              <a:t> / V</a:t>
            </a:r>
            <a:r>
              <a:rPr lang="en-GB" sz="2000" baseline="-25000" dirty="0" smtClean="0">
                <a:latin typeface="Arial Rounded MT Bold" pitchFamily="34" charset="0"/>
              </a:rPr>
              <a:t>S</a:t>
            </a:r>
          </a:p>
          <a:p>
            <a:pPr eaLnBrk="1" hangingPunct="1">
              <a:buFontTx/>
              <a:buNone/>
            </a:pPr>
            <a:r>
              <a:rPr lang="en-GB" sz="2000" dirty="0" smtClean="0">
                <a:latin typeface="Arial Rounded MT Bold" pitchFamily="34" charset="0"/>
              </a:rPr>
              <a:t>	Q may also be defined in several different ways:</a:t>
            </a:r>
          </a:p>
          <a:p>
            <a:pPr eaLnBrk="1" hangingPunct="1">
              <a:buFontTx/>
              <a:buNone/>
            </a:pPr>
            <a:endParaRPr lang="en-GB" sz="2000" dirty="0" smtClean="0">
              <a:latin typeface="Arial Rounded MT Bold" pitchFamily="34" charset="0"/>
            </a:endParaRPr>
          </a:p>
          <a:p>
            <a:pPr eaLnBrk="1" hangingPunct="1">
              <a:buFontTx/>
              <a:buNone/>
            </a:pPr>
            <a:r>
              <a:rPr lang="en-GB" sz="2000" dirty="0" smtClean="0">
                <a:latin typeface="Arial Rounded MT Bold" pitchFamily="34" charset="0"/>
              </a:rPr>
              <a:t>	i.e. Q =  X</a:t>
            </a:r>
            <a:r>
              <a:rPr lang="en-GB" sz="2000" baseline="-25000" dirty="0" smtClean="0">
                <a:latin typeface="Arial Rounded MT Bold" pitchFamily="34" charset="0"/>
              </a:rPr>
              <a:t>L </a:t>
            </a:r>
            <a:r>
              <a:rPr lang="en-GB" sz="2000" dirty="0" smtClean="0">
                <a:latin typeface="Arial Rounded MT Bold" pitchFamily="34" charset="0"/>
              </a:rPr>
              <a:t>/ R    =  (2.</a:t>
            </a:r>
            <a:r>
              <a:rPr lang="el-GR" sz="2000" dirty="0" smtClean="0">
                <a:latin typeface="Arial Rounded MT Bold" pitchFamily="34" charset="0"/>
              </a:rPr>
              <a:t>π</a:t>
            </a:r>
            <a:r>
              <a:rPr lang="en-GB" sz="2000" dirty="0" smtClean="0">
                <a:latin typeface="Arial Rounded MT Bold" pitchFamily="34" charset="0"/>
              </a:rPr>
              <a:t>.</a:t>
            </a:r>
            <a:r>
              <a:rPr lang="en-GB" sz="2000" dirty="0" err="1" smtClean="0">
                <a:latin typeface="Arial Rounded MT Bold" pitchFamily="34" charset="0"/>
              </a:rPr>
              <a:t>f.L</a:t>
            </a:r>
            <a:r>
              <a:rPr lang="en-GB" sz="2000" dirty="0" smtClean="0">
                <a:latin typeface="Arial Rounded MT Bold" pitchFamily="34" charset="0"/>
              </a:rPr>
              <a:t>) / R     </a:t>
            </a:r>
            <a:r>
              <a:rPr lang="en-GB" sz="2000" b="1" dirty="0" smtClean="0">
                <a:solidFill>
                  <a:srgbClr val="FF0000"/>
                </a:solidFill>
                <a:latin typeface="Arial Rounded MT Bold" pitchFamily="34" charset="0"/>
              </a:rPr>
              <a:t>= (</a:t>
            </a:r>
            <a:r>
              <a:rPr lang="el-GR" sz="2000" b="1" dirty="0" smtClean="0">
                <a:solidFill>
                  <a:srgbClr val="FF0000"/>
                </a:solidFill>
                <a:latin typeface="Calibri"/>
              </a:rPr>
              <a:t>ω</a:t>
            </a:r>
            <a:r>
              <a:rPr lang="en-GB" sz="2000" b="1" dirty="0" smtClean="0">
                <a:solidFill>
                  <a:srgbClr val="FF0000"/>
                </a:solidFill>
                <a:latin typeface="Calibri"/>
              </a:rPr>
              <a:t>L)/R</a:t>
            </a:r>
            <a:r>
              <a:rPr lang="en-GB" sz="2000" b="1" dirty="0" smtClean="0">
                <a:solidFill>
                  <a:srgbClr val="FF0000"/>
                </a:solidFill>
                <a:latin typeface="Arial Rounded MT Bold" pitchFamily="34" charset="0"/>
              </a:rPr>
              <a:t>   </a:t>
            </a:r>
          </a:p>
          <a:p>
            <a:pPr eaLnBrk="1" hangingPunct="1">
              <a:buFontTx/>
              <a:buNone/>
            </a:pPr>
            <a:endParaRPr lang="en-GB" sz="2000" dirty="0" smtClean="0">
              <a:latin typeface="Arial Rounded MT Bold" pitchFamily="34" charset="0"/>
            </a:endParaRPr>
          </a:p>
          <a:p>
            <a:pPr eaLnBrk="1" hangingPunct="1">
              <a:buFontTx/>
              <a:buNone/>
            </a:pPr>
            <a:r>
              <a:rPr lang="en-GB" sz="2000" dirty="0" smtClean="0">
                <a:latin typeface="Arial Rounded MT Bold" pitchFamily="34" charset="0"/>
              </a:rPr>
              <a:t>	or   Q = X</a:t>
            </a:r>
            <a:r>
              <a:rPr lang="en-GB" sz="2000" baseline="-25000" dirty="0" smtClean="0">
                <a:latin typeface="Arial Rounded MT Bold" pitchFamily="34" charset="0"/>
              </a:rPr>
              <a:t>C</a:t>
            </a:r>
            <a:r>
              <a:rPr lang="en-GB" sz="2000" dirty="0" smtClean="0">
                <a:latin typeface="Arial Rounded MT Bold" pitchFamily="34" charset="0"/>
              </a:rPr>
              <a:t> / R    =  1/ (2.</a:t>
            </a:r>
            <a:r>
              <a:rPr lang="el-GR" sz="2000" dirty="0" smtClean="0">
                <a:latin typeface="Arial Rounded MT Bold" pitchFamily="34" charset="0"/>
              </a:rPr>
              <a:t>π</a:t>
            </a:r>
            <a:r>
              <a:rPr lang="en-GB" sz="2000" dirty="0" smtClean="0">
                <a:latin typeface="Arial Rounded MT Bold" pitchFamily="34" charset="0"/>
              </a:rPr>
              <a:t>.</a:t>
            </a:r>
            <a:r>
              <a:rPr lang="en-GB" sz="2000" dirty="0" err="1" smtClean="0">
                <a:latin typeface="Arial Rounded MT Bold" pitchFamily="34" charset="0"/>
              </a:rPr>
              <a:t>f.C</a:t>
            </a:r>
            <a:r>
              <a:rPr lang="en-GB" sz="2000" dirty="0" smtClean="0">
                <a:latin typeface="Arial Rounded MT Bold" pitchFamily="34" charset="0"/>
              </a:rPr>
              <a:t>. R) </a:t>
            </a:r>
            <a:r>
              <a:rPr lang="en-GB" sz="2000" b="1" dirty="0" smtClean="0">
                <a:solidFill>
                  <a:srgbClr val="FF0000"/>
                </a:solidFill>
                <a:latin typeface="Arial Rounded MT Bold" pitchFamily="34" charset="0"/>
              </a:rPr>
              <a:t>= 1/(</a:t>
            </a:r>
            <a:r>
              <a:rPr lang="el-GR" sz="2000" b="1" dirty="0" smtClean="0">
                <a:solidFill>
                  <a:srgbClr val="FF0000"/>
                </a:solidFill>
                <a:latin typeface="Calibri"/>
              </a:rPr>
              <a:t>ω</a:t>
            </a:r>
            <a:r>
              <a:rPr lang="en-GB" sz="2000" b="1" dirty="0" smtClean="0">
                <a:solidFill>
                  <a:srgbClr val="FF0000"/>
                </a:solidFill>
                <a:latin typeface="Calibri"/>
              </a:rPr>
              <a:t>CR)</a:t>
            </a:r>
            <a:endParaRPr lang="en-GB" sz="2000" b="1" dirty="0" smtClean="0">
              <a:solidFill>
                <a:srgbClr val="FF0000"/>
              </a:solidFill>
              <a:latin typeface="Arial Rounded MT Bold" pitchFamily="34" charset="0"/>
            </a:endParaRPr>
          </a:p>
          <a:p>
            <a:pPr eaLnBrk="1" hangingPunct="1">
              <a:buFontTx/>
              <a:buNone/>
            </a:pPr>
            <a:endParaRPr lang="en-GB" sz="2000" dirty="0" smtClean="0">
              <a:latin typeface="Arial Rounded MT Bold" pitchFamily="34" charset="0"/>
            </a:endParaRPr>
          </a:p>
          <a:p>
            <a:pPr eaLnBrk="1" hangingPunct="1">
              <a:buFontTx/>
              <a:buNone/>
            </a:pPr>
            <a:r>
              <a:rPr lang="en-GB" sz="2000" dirty="0" smtClean="0">
                <a:latin typeface="Arial Rounded MT Bold" pitchFamily="34" charset="0"/>
              </a:rPr>
              <a:t>	or   Q =  </a:t>
            </a:r>
            <a:r>
              <a:rPr lang="en-GB" sz="2000" dirty="0" err="1" smtClean="0">
                <a:latin typeface="Arial Rounded MT Bold" pitchFamily="34" charset="0"/>
              </a:rPr>
              <a:t>f</a:t>
            </a:r>
            <a:r>
              <a:rPr lang="en-GB" sz="2000" baseline="-25000" dirty="0" err="1" smtClean="0">
                <a:latin typeface="Arial Rounded MT Bold" pitchFamily="34" charset="0"/>
              </a:rPr>
              <a:t>r</a:t>
            </a:r>
            <a:r>
              <a:rPr lang="en-GB" sz="2000" baseline="-25000" dirty="0" smtClean="0">
                <a:latin typeface="Arial Rounded MT Bold" pitchFamily="34" charset="0"/>
              </a:rPr>
              <a:t> </a:t>
            </a:r>
            <a:r>
              <a:rPr lang="en-GB" sz="2000" dirty="0" smtClean="0">
                <a:latin typeface="Arial Rounded MT Bold" pitchFamily="34" charset="0"/>
              </a:rPr>
              <a:t> / BW where BW is the bandwidth of the response.	  </a:t>
            </a:r>
            <a:endParaRPr lang="en-US" sz="2000" baseline="-25000" dirty="0" smtClean="0">
              <a:latin typeface="Arial Rounded MT Bold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Q Factor 2016-17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27584" y="404664"/>
            <a:ext cx="74888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>
                <a:solidFill>
                  <a:srgbClr val="0070C0"/>
                </a:solidFill>
              </a:rPr>
              <a:t>Determination of the Q Factor From A Frequency Response Graph.</a:t>
            </a:r>
            <a:endParaRPr lang="en-GB" b="1" dirty="0">
              <a:solidFill>
                <a:srgbClr val="0070C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1628800"/>
            <a:ext cx="4032448" cy="36264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683568" y="1268760"/>
            <a:ext cx="309634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 smtClean="0"/>
              <a:t>Here you see an example of several frequency responses for a typical series resonant R.L,C circuit.</a:t>
            </a:r>
          </a:p>
          <a:p>
            <a:r>
              <a:rPr lang="en-GB" sz="1800" b="1" dirty="0" smtClean="0"/>
              <a:t>A response with a high Q will be sharper than a response with a lower Q.</a:t>
            </a:r>
          </a:p>
          <a:p>
            <a:r>
              <a:rPr lang="en-GB" sz="1800" b="1" dirty="0" smtClean="0"/>
              <a:t>The size or the resistance “R” will have an effect on the “Q”. </a:t>
            </a:r>
          </a:p>
          <a:p>
            <a:endParaRPr lang="en-GB" sz="1800" b="1" dirty="0" smtClean="0"/>
          </a:p>
          <a:p>
            <a:r>
              <a:rPr lang="en-GB" sz="1800" b="1" dirty="0" smtClean="0"/>
              <a:t>Note: the amplitude axis may be a measure of voltage across the resonant part of the circuit or current in the resonant part of the circuit.</a:t>
            </a:r>
            <a:endParaRPr lang="en-GB" sz="1800" b="1" dirty="0"/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4583875" y="1412776"/>
            <a:ext cx="0" cy="3024336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3573489" y="1268760"/>
            <a:ext cx="1080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Amplitude</a:t>
            </a:r>
            <a:endParaRPr lang="en-GB" sz="140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Q Factor 2016-17</a:t>
            </a:r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780928"/>
            <a:ext cx="4392488" cy="36221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179512" y="785355"/>
            <a:ext cx="8784976" cy="1846659"/>
          </a:xfrm>
          <a:prstGeom prst="rect">
            <a:avLst/>
          </a:prstGeom>
          <a:solidFill>
            <a:srgbClr val="DDFFCC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8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Bandwidth, Δf is measured between the 70.7% amplitude points of series resonant circuit.</a:t>
            </a:r>
            <a:endParaRPr kumimoji="0" lang="en-US" sz="1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BW = Δf = f</a:t>
            </a:r>
            <a:r>
              <a:rPr kumimoji="0" lang="en-US" sz="2000" b="1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h</a:t>
            </a:r>
            <a:r>
              <a:rPr kumimoji="0" 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-f</a:t>
            </a:r>
            <a:r>
              <a:rPr kumimoji="0" lang="en-US" sz="2000" b="1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l</a:t>
            </a:r>
            <a:r>
              <a:rPr kumimoji="0" 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= f</a:t>
            </a:r>
            <a:r>
              <a:rPr kumimoji="0" lang="en-US" sz="2000" b="1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c</a:t>
            </a:r>
            <a:r>
              <a:rPr kumimoji="0" 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/Q Where f</a:t>
            </a:r>
            <a:r>
              <a:rPr kumimoji="0" lang="en-US" sz="2000" b="1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h</a:t>
            </a:r>
            <a:r>
              <a:rPr kumimoji="0" 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= high band edge, f</a:t>
            </a:r>
            <a:r>
              <a:rPr kumimoji="0" lang="en-US" sz="2000" b="1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l</a:t>
            </a:r>
            <a:r>
              <a:rPr kumimoji="0" 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= low band edge f</a:t>
            </a:r>
            <a:r>
              <a:rPr kumimoji="0" lang="en-US" sz="2000" b="1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l</a:t>
            </a:r>
            <a:r>
              <a:rPr kumimoji="0" 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= f</a:t>
            </a:r>
            <a:r>
              <a:rPr kumimoji="0" lang="en-US" sz="2000" b="1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c</a:t>
            </a:r>
            <a:r>
              <a:rPr kumimoji="0" 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- </a:t>
            </a:r>
            <a:r>
              <a:rPr kumimoji="0" lang="en-US" sz="20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Δf</a:t>
            </a:r>
            <a:r>
              <a:rPr kumimoji="0" 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/2 </a:t>
            </a:r>
            <a:r>
              <a:rPr kumimoji="0" lang="en-US" sz="2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 Unicode MS" pitchFamily="34" charset="-128"/>
                <a:cs typeface="Arial" pitchFamily="34" charset="0"/>
              </a:rPr>
              <a:t>and</a:t>
            </a:r>
            <a:r>
              <a:rPr kumimoji="0" 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</a:t>
            </a:r>
            <a:r>
              <a:rPr kumimoji="0" lang="en-US" sz="20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f</a:t>
            </a:r>
            <a:r>
              <a:rPr kumimoji="0" lang="en-US" sz="2000" b="1" i="0" u="none" strike="noStrike" cap="none" normalizeH="0" baseline="-3000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h</a:t>
            </a:r>
            <a:r>
              <a:rPr kumimoji="0" 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= f</a:t>
            </a:r>
            <a:r>
              <a:rPr kumimoji="0" lang="en-US" sz="2000" b="1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c</a:t>
            </a:r>
            <a:r>
              <a:rPr kumimoji="0" 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+ Δf/2.  Where f</a:t>
            </a:r>
            <a:r>
              <a:rPr kumimoji="0" lang="en-US" sz="2000" b="1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c</a:t>
            </a:r>
            <a:r>
              <a:rPr kumimoji="0" 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= center frequency (resonant frequency)</a:t>
            </a:r>
            <a:endParaRPr kumimoji="0" lang="en-US" sz="1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372200" y="3212976"/>
            <a:ext cx="23762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Note: </a:t>
            </a:r>
            <a:r>
              <a:rPr lang="en-GB" dirty="0" err="1" smtClean="0"/>
              <a:t>f</a:t>
            </a:r>
            <a:r>
              <a:rPr lang="en-GB" baseline="-25000" dirty="0" err="1" smtClean="0"/>
              <a:t>r</a:t>
            </a:r>
            <a:r>
              <a:rPr lang="en-GB" baseline="-25000" dirty="0" smtClean="0"/>
              <a:t> </a:t>
            </a:r>
            <a:r>
              <a:rPr lang="en-GB" dirty="0" smtClean="0"/>
              <a:t> is often represented as </a:t>
            </a:r>
            <a:r>
              <a:rPr lang="en-GB" dirty="0" smtClean="0"/>
              <a:t>f</a:t>
            </a:r>
            <a:r>
              <a:rPr lang="en-GB" baseline="-25000" dirty="0" smtClean="0"/>
              <a:t>c, </a:t>
            </a:r>
            <a:r>
              <a:rPr lang="en-GB" dirty="0" smtClean="0"/>
              <a:t>the Centre frequency.</a:t>
            </a:r>
            <a:endParaRPr lang="en-GB" baseline="-2500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Resonance 2012-13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1"/>
          <p:cNvSpPr>
            <a:spLocks noChangeArrowheads="1"/>
          </p:cNvSpPr>
          <p:nvPr/>
        </p:nvSpPr>
        <p:spPr bwMode="auto">
          <a:xfrm>
            <a:off x="323528" y="296116"/>
            <a:ext cx="8352928" cy="4708981"/>
          </a:xfrm>
          <a:prstGeom prst="rect">
            <a:avLst/>
          </a:prstGeom>
          <a:solidFill>
            <a:srgbClr val="DDFFCC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In </a:t>
            </a: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the diagram above</a:t>
            </a:r>
            <a:r>
              <a:rPr kumimoji="0" 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, the 100%  is 50 . The 70.7% level is 0.707 of 50=35.4.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The upper and lower band edges read from the curve are 291 Hz for f</a:t>
            </a:r>
            <a:r>
              <a:rPr kumimoji="0" lang="en-US" sz="2000" b="1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l</a:t>
            </a:r>
            <a:r>
              <a:rPr kumimoji="0" 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and 355 Hz for f</a:t>
            </a:r>
            <a:r>
              <a:rPr kumimoji="0" lang="en-US" sz="2000" b="1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h</a:t>
            </a:r>
            <a:r>
              <a:rPr kumimoji="0" 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sz="2000" b="1" dirty="0" smtClean="0"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The bandwidth is 64 Hz, and the half power points are ± 32 Hz of the center resonant frequency: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 Unicode MS" pitchFamily="34" charset="-128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BW = Δf = f</a:t>
            </a:r>
            <a:r>
              <a:rPr kumimoji="0" lang="en-US" sz="2000" b="1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h</a:t>
            </a:r>
            <a:r>
              <a:rPr kumimoji="0" 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-f</a:t>
            </a:r>
            <a:r>
              <a:rPr kumimoji="0" lang="en-US" sz="2000" b="1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l</a:t>
            </a:r>
            <a:r>
              <a:rPr kumimoji="0" 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= 355-291 = 64</a:t>
            </a:r>
            <a:r>
              <a:rPr kumimoji="0" lang="en-US" sz="2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 Unicode MS" pitchFamily="34" charset="-128"/>
                <a:cs typeface="Arial" pitchFamily="34" charset="0"/>
              </a:rPr>
              <a:t>,</a:t>
            </a:r>
            <a:r>
              <a:rPr kumimoji="0" 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f</a:t>
            </a:r>
            <a:r>
              <a:rPr kumimoji="0" lang="en-US" sz="2000" b="1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l</a:t>
            </a:r>
            <a:r>
              <a:rPr kumimoji="0" 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= f</a:t>
            </a:r>
            <a:r>
              <a:rPr kumimoji="0" lang="en-US" sz="2000" b="1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c</a:t>
            </a:r>
            <a:r>
              <a:rPr kumimoji="0" 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- Δf/2 = 323-32 = 291</a:t>
            </a:r>
            <a:r>
              <a:rPr kumimoji="0" lang="en-US" sz="2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 Unicode MS" pitchFamily="34" charset="-128"/>
                <a:cs typeface="Arial" pitchFamily="34" charset="0"/>
              </a:rPr>
              <a:t>,</a:t>
            </a:r>
            <a:r>
              <a:rPr kumimoji="0" 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f</a:t>
            </a:r>
            <a:r>
              <a:rPr kumimoji="0" lang="en-US" sz="2000" b="1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h</a:t>
            </a:r>
            <a:r>
              <a:rPr kumimoji="0" 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= f</a:t>
            </a:r>
            <a:r>
              <a:rPr kumimoji="0" lang="en-US" sz="2000" b="1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c</a:t>
            </a:r>
            <a:r>
              <a:rPr kumimoji="0" 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+ Δf/2 = 323+32 = 355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Since BW = f</a:t>
            </a:r>
            <a:r>
              <a:rPr kumimoji="0" lang="en-US" sz="2000" b="1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c</a:t>
            </a:r>
            <a:r>
              <a:rPr kumimoji="0" 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/Q: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 Unicode MS" pitchFamily="34" charset="-128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Q = f</a:t>
            </a:r>
            <a:r>
              <a:rPr kumimoji="0" lang="en-US" sz="2000" b="1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c</a:t>
            </a:r>
            <a:r>
              <a:rPr kumimoji="0" lang="en-US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/BW = (323 Hz)/(64 Hz) = 5 </a:t>
            </a:r>
            <a:endParaRPr kumimoji="0" lang="en-US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Q Factor 2016-17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Q Factor 2016-17</a:t>
            </a:r>
          </a:p>
          <a:p>
            <a:pPr>
              <a:defRPr/>
            </a:pP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Box 2"/>
              <p:cNvSpPr txBox="1"/>
              <p:nvPr/>
            </p:nvSpPr>
            <p:spPr>
              <a:xfrm>
                <a:off x="1115616" y="620688"/>
                <a:ext cx="7056784" cy="22915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 smtClean="0"/>
                  <a:t>Q factor may also be defined in terms of the passive components, as follows;</a:t>
                </a:r>
              </a:p>
              <a:p>
                <a:endParaRPr lang="en-US" dirty="0"/>
              </a:p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US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US" b="0" i="1" smtClean="0">
                              <a:latin typeface="Cambria Math" panose="02040503050406030204" pitchFamily="18" charset="0"/>
                            </a:rPr>
                            <m:t>𝑅</m:t>
                          </m:r>
                        </m:den>
                      </m:f>
                      <m:rad>
                        <m:radPr>
                          <m:degHide m:val="on"/>
                          <m:ctrlPr>
                            <a:rPr lang="en-US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en-US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num>
                            <m:den>
                              <m:r>
                                <a:rPr lang="en-US" b="0" i="1" smtClean="0"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en-US" dirty="0"/>
              </a:p>
            </p:txBody>
          </p:sp>
        </mc:Choice>
        <mc:Fallback>
          <p:sp>
            <p:nvSpPr>
              <p:cNvPr id="3" name="TextBox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620688"/>
                <a:ext cx="7056784" cy="2291525"/>
              </a:xfrm>
              <a:prstGeom prst="rect">
                <a:avLst/>
              </a:prstGeom>
              <a:blipFill rotWithShape="0">
                <a:blip r:embed="rId2"/>
                <a:stretch>
                  <a:fillRect l="-1295" t="-212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10845</TotalTime>
  <Words>310</Words>
  <Application>Microsoft Office PowerPoint</Application>
  <PresentationFormat>On-screen Show (4:3)</PresentationFormat>
  <Paragraphs>38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2" baseType="lpstr">
      <vt:lpstr>Arial Unicode MS</vt:lpstr>
      <vt:lpstr>Arial</vt:lpstr>
      <vt:lpstr>Arial Rounded MT Bold</vt:lpstr>
      <vt:lpstr>Calibri</vt:lpstr>
      <vt:lpstr>Cambria Math</vt:lpstr>
      <vt:lpstr>Times New Roman</vt:lpstr>
      <vt:lpstr>Default Design</vt:lpstr>
      <vt:lpstr>Q  FACTOR ( QUALITY FACTOR)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Vanstone, Mike</dc:creator>
  <cp:lastModifiedBy>Mike Vanstone</cp:lastModifiedBy>
  <cp:revision>39</cp:revision>
  <dcterms:created xsi:type="dcterms:W3CDTF">2006-12-05T16:34:32Z</dcterms:created>
  <dcterms:modified xsi:type="dcterms:W3CDTF">2016-11-09T13:22:13Z</dcterms:modified>
</cp:coreProperties>
</file>