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62" r:id="rId6"/>
    <p:sldId id="259" r:id="rId7"/>
    <p:sldId id="261"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FFBD"/>
    <a:srgbClr val="FFE1AD"/>
    <a:srgbClr val="FFCCB0"/>
    <a:srgbClr val="FFBD99"/>
    <a:srgbClr val="FFDB9E"/>
    <a:srgbClr val="DBF5FF"/>
    <a:srgbClr val="FFFCA6"/>
    <a:srgbClr val="D6FFC7"/>
    <a:srgbClr val="FDFF8A"/>
    <a:srgbClr val="FDFF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8B4C53-58FC-CA3A-C0EE-14EF00474610}" v="775" dt="2025-08-16T21:13:48.471"/>
    <p1510:client id="{72E7FDE2-A325-5126-3B58-82719D805E1F}" v="591" dt="2025-08-16T19:48:43.277"/>
    <p1510:client id="{AE4F9C6E-C12C-A975-26B7-6BFD915FF1A6}" v="57" dt="2025-08-16T18:49:59.6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 Maddick (2407917)" userId="S::2407917@student.uwtsd.ac.uk::dd461e94-5aea-4a0f-8a9d-450d8e706744" providerId="AD" clId="Web-{238B4C53-58FC-CA3A-C0EE-14EF00474610}"/>
    <pc:docChg chg="addSld modSld">
      <pc:chgData name="Lauren Maddick (2407917)" userId="S::2407917@student.uwtsd.ac.uk::dd461e94-5aea-4a0f-8a9d-450d8e706744" providerId="AD" clId="Web-{238B4C53-58FC-CA3A-C0EE-14EF00474610}" dt="2025-08-16T21:13:47.940" v="455" actId="20577"/>
      <pc:docMkLst>
        <pc:docMk/>
      </pc:docMkLst>
      <pc:sldChg chg="modSp">
        <pc:chgData name="Lauren Maddick (2407917)" userId="S::2407917@student.uwtsd.ac.uk::dd461e94-5aea-4a0f-8a9d-450d8e706744" providerId="AD" clId="Web-{238B4C53-58FC-CA3A-C0EE-14EF00474610}" dt="2025-08-16T21:13:47.940" v="455" actId="20577"/>
        <pc:sldMkLst>
          <pc:docMk/>
          <pc:sldMk cId="109857222" sldId="256"/>
        </pc:sldMkLst>
        <pc:spChg chg="mod">
          <ac:chgData name="Lauren Maddick (2407917)" userId="S::2407917@student.uwtsd.ac.uk::dd461e94-5aea-4a0f-8a9d-450d8e706744" providerId="AD" clId="Web-{238B4C53-58FC-CA3A-C0EE-14EF00474610}" dt="2025-08-16T21:13:47.940" v="455" actId="20577"/>
          <ac:spMkLst>
            <pc:docMk/>
            <pc:sldMk cId="109857222" sldId="256"/>
            <ac:spMk id="2" creationId="{507C056D-016E-596D-65E4-0565C28FF7A4}"/>
          </ac:spMkLst>
        </pc:spChg>
        <pc:spChg chg="mod">
          <ac:chgData name="Lauren Maddick (2407917)" userId="S::2407917@student.uwtsd.ac.uk::dd461e94-5aea-4a0f-8a9d-450d8e706744" providerId="AD" clId="Web-{238B4C53-58FC-CA3A-C0EE-14EF00474610}" dt="2025-08-16T21:00:56.024" v="295" actId="1076"/>
          <ac:spMkLst>
            <pc:docMk/>
            <pc:sldMk cId="109857222" sldId="256"/>
            <ac:spMk id="3" creationId="{65CD4432-85BF-22C4-9F50-6952C2341F70}"/>
          </ac:spMkLst>
        </pc:spChg>
        <pc:spChg chg="mod">
          <ac:chgData name="Lauren Maddick (2407917)" userId="S::2407917@student.uwtsd.ac.uk::dd461e94-5aea-4a0f-8a9d-450d8e706744" providerId="AD" clId="Web-{238B4C53-58FC-CA3A-C0EE-14EF00474610}" dt="2025-08-16T20:58:35.071" v="228" actId="20577"/>
          <ac:spMkLst>
            <pc:docMk/>
            <pc:sldMk cId="109857222" sldId="256"/>
            <ac:spMk id="4" creationId="{22B338A7-9DC8-067C-CDA0-02BED499B8F4}"/>
          </ac:spMkLst>
        </pc:spChg>
        <pc:spChg chg="mod">
          <ac:chgData name="Lauren Maddick (2407917)" userId="S::2407917@student.uwtsd.ac.uk::dd461e94-5aea-4a0f-8a9d-450d8e706744" providerId="AD" clId="Web-{238B4C53-58FC-CA3A-C0EE-14EF00474610}" dt="2025-08-16T21:01:10.244" v="296" actId="20577"/>
          <ac:spMkLst>
            <pc:docMk/>
            <pc:sldMk cId="109857222" sldId="256"/>
            <ac:spMk id="7" creationId="{9D8D54D6-035F-02C6-FD1C-9C80C0825458}"/>
          </ac:spMkLst>
        </pc:spChg>
      </pc:sldChg>
      <pc:sldChg chg="modSp">
        <pc:chgData name="Lauren Maddick (2407917)" userId="S::2407917@student.uwtsd.ac.uk::dd461e94-5aea-4a0f-8a9d-450d8e706744" providerId="AD" clId="Web-{238B4C53-58FC-CA3A-C0EE-14EF00474610}" dt="2025-08-16T21:07:16.033" v="331" actId="20577"/>
        <pc:sldMkLst>
          <pc:docMk/>
          <pc:sldMk cId="3662456995" sldId="257"/>
        </pc:sldMkLst>
        <pc:spChg chg="mod">
          <ac:chgData name="Lauren Maddick (2407917)" userId="S::2407917@student.uwtsd.ac.uk::dd461e94-5aea-4a0f-8a9d-450d8e706744" providerId="AD" clId="Web-{238B4C53-58FC-CA3A-C0EE-14EF00474610}" dt="2025-08-16T21:01:15.994" v="297" actId="20577"/>
          <ac:spMkLst>
            <pc:docMk/>
            <pc:sldMk cId="3662456995" sldId="257"/>
            <ac:spMk id="2" creationId="{97090BAC-69C6-FF97-F1F3-7C8CF4D87DB9}"/>
          </ac:spMkLst>
        </pc:spChg>
        <pc:spChg chg="mod">
          <ac:chgData name="Lauren Maddick (2407917)" userId="S::2407917@student.uwtsd.ac.uk::dd461e94-5aea-4a0f-8a9d-450d8e706744" providerId="AD" clId="Web-{238B4C53-58FC-CA3A-C0EE-14EF00474610}" dt="2025-08-16T21:07:16.033" v="331" actId="20577"/>
          <ac:spMkLst>
            <pc:docMk/>
            <pc:sldMk cId="3662456995" sldId="257"/>
            <ac:spMk id="4" creationId="{77790549-ADDF-B9FC-3BCF-D581C1CE4D27}"/>
          </ac:spMkLst>
        </pc:spChg>
      </pc:sldChg>
      <pc:sldChg chg="modSp">
        <pc:chgData name="Lauren Maddick (2407917)" userId="S::2407917@student.uwtsd.ac.uk::dd461e94-5aea-4a0f-8a9d-450d8e706744" providerId="AD" clId="Web-{238B4C53-58FC-CA3A-C0EE-14EF00474610}" dt="2025-08-16T21:03:48.859" v="308" actId="20577"/>
        <pc:sldMkLst>
          <pc:docMk/>
          <pc:sldMk cId="3830164793" sldId="258"/>
        </pc:sldMkLst>
        <pc:spChg chg="mod">
          <ac:chgData name="Lauren Maddick (2407917)" userId="S::2407917@student.uwtsd.ac.uk::dd461e94-5aea-4a0f-8a9d-450d8e706744" providerId="AD" clId="Web-{238B4C53-58FC-CA3A-C0EE-14EF00474610}" dt="2025-08-16T21:03:19.245" v="306" actId="20577"/>
          <ac:spMkLst>
            <pc:docMk/>
            <pc:sldMk cId="3830164793" sldId="258"/>
            <ac:spMk id="6" creationId="{FB758A96-EE1E-B05E-4647-AB465E250330}"/>
          </ac:spMkLst>
        </pc:spChg>
        <pc:spChg chg="mod">
          <ac:chgData name="Lauren Maddick (2407917)" userId="S::2407917@student.uwtsd.ac.uk::dd461e94-5aea-4a0f-8a9d-450d8e706744" providerId="AD" clId="Web-{238B4C53-58FC-CA3A-C0EE-14EF00474610}" dt="2025-08-16T21:03:48.859" v="308" actId="20577"/>
          <ac:spMkLst>
            <pc:docMk/>
            <pc:sldMk cId="3830164793" sldId="258"/>
            <ac:spMk id="9" creationId="{DEEB1441-D112-028E-A123-33C3C36296A1}"/>
          </ac:spMkLst>
        </pc:spChg>
      </pc:sldChg>
      <pc:sldChg chg="modSp">
        <pc:chgData name="Lauren Maddick (2407917)" userId="S::2407917@student.uwtsd.ac.uk::dd461e94-5aea-4a0f-8a9d-450d8e706744" providerId="AD" clId="Web-{238B4C53-58FC-CA3A-C0EE-14EF00474610}" dt="2025-08-16T20:13:46.912" v="216" actId="20577"/>
        <pc:sldMkLst>
          <pc:docMk/>
          <pc:sldMk cId="2453943659" sldId="259"/>
        </pc:sldMkLst>
        <pc:spChg chg="mod">
          <ac:chgData name="Lauren Maddick (2407917)" userId="S::2407917@student.uwtsd.ac.uk::dd461e94-5aea-4a0f-8a9d-450d8e706744" providerId="AD" clId="Web-{238B4C53-58FC-CA3A-C0EE-14EF00474610}" dt="2025-08-16T20:13:46.912" v="216" actId="20577"/>
          <ac:spMkLst>
            <pc:docMk/>
            <pc:sldMk cId="2453943659" sldId="259"/>
            <ac:spMk id="2" creationId="{36F329CB-D003-2B59-6FDC-C72A7ED74331}"/>
          </ac:spMkLst>
        </pc:spChg>
      </pc:sldChg>
      <pc:sldChg chg="addSp delSp modSp">
        <pc:chgData name="Lauren Maddick (2407917)" userId="S::2407917@student.uwtsd.ac.uk::dd461e94-5aea-4a0f-8a9d-450d8e706744" providerId="AD" clId="Web-{238B4C53-58FC-CA3A-C0EE-14EF00474610}" dt="2025-08-16T21:05:27.912" v="322" actId="20577"/>
        <pc:sldMkLst>
          <pc:docMk/>
          <pc:sldMk cId="1456182800" sldId="260"/>
        </pc:sldMkLst>
        <pc:spChg chg="add mod">
          <ac:chgData name="Lauren Maddick (2407917)" userId="S::2407917@student.uwtsd.ac.uk::dd461e94-5aea-4a0f-8a9d-450d8e706744" providerId="AD" clId="Web-{238B4C53-58FC-CA3A-C0EE-14EF00474610}" dt="2025-08-16T21:05:27.912" v="322" actId="20577"/>
          <ac:spMkLst>
            <pc:docMk/>
            <pc:sldMk cId="1456182800" sldId="260"/>
            <ac:spMk id="3" creationId="{8EC979BC-E977-A3B7-CEA5-1EB60A0AD3FD}"/>
          </ac:spMkLst>
        </pc:spChg>
        <pc:spChg chg="add del mod">
          <ac:chgData name="Lauren Maddick (2407917)" userId="S::2407917@student.uwtsd.ac.uk::dd461e94-5aea-4a0f-8a9d-450d8e706744" providerId="AD" clId="Web-{238B4C53-58FC-CA3A-C0EE-14EF00474610}" dt="2025-08-16T21:04:00.844" v="310" actId="20577"/>
          <ac:spMkLst>
            <pc:docMk/>
            <pc:sldMk cId="1456182800" sldId="260"/>
            <ac:spMk id="4" creationId="{F3D8CCB0-A0AE-DD68-0DDD-78A7FC703E06}"/>
          </ac:spMkLst>
        </pc:spChg>
        <pc:spChg chg="add mod">
          <ac:chgData name="Lauren Maddick (2407917)" userId="S::2407917@student.uwtsd.ac.uk::dd461e94-5aea-4a0f-8a9d-450d8e706744" providerId="AD" clId="Web-{238B4C53-58FC-CA3A-C0EE-14EF00474610}" dt="2025-08-16T19:58:22.434" v="89" actId="20577"/>
          <ac:spMkLst>
            <pc:docMk/>
            <pc:sldMk cId="1456182800" sldId="260"/>
            <ac:spMk id="5" creationId="{6BB61E3E-1658-C659-F711-35A9F0B94973}"/>
          </ac:spMkLst>
        </pc:spChg>
        <pc:picChg chg="add mod">
          <ac:chgData name="Lauren Maddick (2407917)" userId="S::2407917@student.uwtsd.ac.uk::dd461e94-5aea-4a0f-8a9d-450d8e706744" providerId="AD" clId="Web-{238B4C53-58FC-CA3A-C0EE-14EF00474610}" dt="2025-08-16T19:53:44.979" v="51" actId="1076"/>
          <ac:picMkLst>
            <pc:docMk/>
            <pc:sldMk cId="1456182800" sldId="260"/>
            <ac:picMk id="2" creationId="{200FBAD1-DBB2-3115-8084-66D41B779BF1}"/>
          </ac:picMkLst>
        </pc:picChg>
      </pc:sldChg>
      <pc:sldChg chg="addSp modSp">
        <pc:chgData name="Lauren Maddick (2407917)" userId="S::2407917@student.uwtsd.ac.uk::dd461e94-5aea-4a0f-8a9d-450d8e706744" providerId="AD" clId="Web-{238B4C53-58FC-CA3A-C0EE-14EF00474610}" dt="2025-08-16T20:14:03.226" v="220" actId="20577"/>
        <pc:sldMkLst>
          <pc:docMk/>
          <pc:sldMk cId="3667379724" sldId="261"/>
        </pc:sldMkLst>
        <pc:spChg chg="add mod">
          <ac:chgData name="Lauren Maddick (2407917)" userId="S::2407917@student.uwtsd.ac.uk::dd461e94-5aea-4a0f-8a9d-450d8e706744" providerId="AD" clId="Web-{238B4C53-58FC-CA3A-C0EE-14EF00474610}" dt="2025-08-16T20:14:03.226" v="220" actId="20577"/>
          <ac:spMkLst>
            <pc:docMk/>
            <pc:sldMk cId="3667379724" sldId="261"/>
            <ac:spMk id="3" creationId="{F691C351-9926-ED11-8250-D73DF4DF87E3}"/>
          </ac:spMkLst>
        </pc:spChg>
      </pc:sldChg>
      <pc:sldChg chg="addSp delSp modSp new mod setBg">
        <pc:chgData name="Lauren Maddick (2407917)" userId="S::2407917@student.uwtsd.ac.uk::dd461e94-5aea-4a0f-8a9d-450d8e706744" providerId="AD" clId="Web-{238B4C53-58FC-CA3A-C0EE-14EF00474610}" dt="2025-08-16T21:13:33.623" v="451" actId="20577"/>
        <pc:sldMkLst>
          <pc:docMk/>
          <pc:sldMk cId="3632560874" sldId="262"/>
        </pc:sldMkLst>
        <pc:spChg chg="add del">
          <ac:chgData name="Lauren Maddick (2407917)" userId="S::2407917@student.uwtsd.ac.uk::dd461e94-5aea-4a0f-8a9d-450d8e706744" providerId="AD" clId="Web-{238B4C53-58FC-CA3A-C0EE-14EF00474610}" dt="2025-08-16T19:49:57.862" v="3"/>
          <ac:spMkLst>
            <pc:docMk/>
            <pc:sldMk cId="3632560874" sldId="262"/>
            <ac:spMk id="2" creationId="{3D7AA681-55AE-A275-CA5E-B9A8B417767C}"/>
          </ac:spMkLst>
        </pc:spChg>
        <pc:spChg chg="add mod">
          <ac:chgData name="Lauren Maddick (2407917)" userId="S::2407917@student.uwtsd.ac.uk::dd461e94-5aea-4a0f-8a9d-450d8e706744" providerId="AD" clId="Web-{238B4C53-58FC-CA3A-C0EE-14EF00474610}" dt="2025-08-16T21:05:39.543" v="323" actId="20577"/>
          <ac:spMkLst>
            <pc:docMk/>
            <pc:sldMk cId="3632560874" sldId="262"/>
            <ac:spMk id="3" creationId="{26C1FCB2-C328-75E1-5199-1AD8F571CE6F}"/>
          </ac:spMkLst>
        </pc:spChg>
        <pc:spChg chg="add del mod">
          <ac:chgData name="Lauren Maddick (2407917)" userId="S::2407917@student.uwtsd.ac.uk::dd461e94-5aea-4a0f-8a9d-450d8e706744" providerId="AD" clId="Web-{238B4C53-58FC-CA3A-C0EE-14EF00474610}" dt="2025-08-16T19:56:40.933" v="75"/>
          <ac:spMkLst>
            <pc:docMk/>
            <pc:sldMk cId="3632560874" sldId="262"/>
            <ac:spMk id="4" creationId="{66BECD5A-1E40-82A0-7BCC-6D02BFAA2CF8}"/>
          </ac:spMkLst>
        </pc:spChg>
        <pc:spChg chg="add del mod">
          <ac:chgData name="Lauren Maddick (2407917)" userId="S::2407917@student.uwtsd.ac.uk::dd461e94-5aea-4a0f-8a9d-450d8e706744" providerId="AD" clId="Web-{238B4C53-58FC-CA3A-C0EE-14EF00474610}" dt="2025-08-16T21:13:33.623" v="451" actId="20577"/>
          <ac:spMkLst>
            <pc:docMk/>
            <pc:sldMk cId="3632560874" sldId="262"/>
            <ac:spMk id="5" creationId="{2D95F05D-023A-2DC5-F2C5-B2C1035DAE71}"/>
          </ac:spMkLst>
        </pc:spChg>
        <pc:spChg chg="add mod">
          <ac:chgData name="Lauren Maddick (2407917)" userId="S::2407917@student.uwtsd.ac.uk::dd461e94-5aea-4a0f-8a9d-450d8e706744" providerId="AD" clId="Web-{238B4C53-58FC-CA3A-C0EE-14EF00474610}" dt="2025-08-16T21:09:04.307" v="335" actId="20577"/>
          <ac:spMkLst>
            <pc:docMk/>
            <pc:sldMk cId="3632560874" sldId="262"/>
            <ac:spMk id="6" creationId="{3A402095-6784-F792-B037-0944A5AE6CBA}"/>
          </ac:spMkLst>
        </pc:spChg>
      </pc:sldChg>
    </pc:docChg>
  </pc:docChgLst>
  <pc:docChgLst>
    <pc:chgData name="Lauren Maddick (2407917)" userId="S::2407917@student.uwtsd.ac.uk::dd461e94-5aea-4a0f-8a9d-450d8e706744" providerId="AD" clId="Web-{AE4F9C6E-C12C-A975-26B7-6BFD915FF1A6}"/>
    <pc:docChg chg="addSld delSld modSld">
      <pc:chgData name="Lauren Maddick (2407917)" userId="S::2407917@student.uwtsd.ac.uk::dd461e94-5aea-4a0f-8a9d-450d8e706744" providerId="AD" clId="Web-{AE4F9C6E-C12C-A975-26B7-6BFD915FF1A6}" dt="2025-08-16T18:49:59.622" v="37" actId="20577"/>
      <pc:docMkLst>
        <pc:docMk/>
      </pc:docMkLst>
      <pc:sldChg chg="modSp">
        <pc:chgData name="Lauren Maddick (2407917)" userId="S::2407917@student.uwtsd.ac.uk::dd461e94-5aea-4a0f-8a9d-450d8e706744" providerId="AD" clId="Web-{AE4F9C6E-C12C-A975-26B7-6BFD915FF1A6}" dt="2025-08-16T18:49:59.622" v="37" actId="20577"/>
        <pc:sldMkLst>
          <pc:docMk/>
          <pc:sldMk cId="109857222" sldId="256"/>
        </pc:sldMkLst>
        <pc:spChg chg="mod">
          <ac:chgData name="Lauren Maddick (2407917)" userId="S::2407917@student.uwtsd.ac.uk::dd461e94-5aea-4a0f-8a9d-450d8e706744" providerId="AD" clId="Web-{AE4F9C6E-C12C-A975-26B7-6BFD915FF1A6}" dt="2025-08-16T18:49:59.622" v="37" actId="20577"/>
          <ac:spMkLst>
            <pc:docMk/>
            <pc:sldMk cId="109857222" sldId="256"/>
            <ac:spMk id="4" creationId="{22B338A7-9DC8-067C-CDA0-02BED499B8F4}"/>
          </ac:spMkLst>
        </pc:spChg>
      </pc:sldChg>
      <pc:sldChg chg="modSp new del">
        <pc:chgData name="Lauren Maddick (2407917)" userId="S::2407917@student.uwtsd.ac.uk::dd461e94-5aea-4a0f-8a9d-450d8e706744" providerId="AD" clId="Web-{AE4F9C6E-C12C-A975-26B7-6BFD915FF1A6}" dt="2025-08-16T12:37:05.012" v="7"/>
        <pc:sldMkLst>
          <pc:docMk/>
          <pc:sldMk cId="608739601" sldId="259"/>
        </pc:sldMkLst>
        <pc:spChg chg="mod">
          <ac:chgData name="Lauren Maddick (2407917)" userId="S::2407917@student.uwtsd.ac.uk::dd461e94-5aea-4a0f-8a9d-450d8e706744" providerId="AD" clId="Web-{AE4F9C6E-C12C-A975-26B7-6BFD915FF1A6}" dt="2025-08-16T12:37:04.278" v="6" actId="20577"/>
          <ac:spMkLst>
            <pc:docMk/>
            <pc:sldMk cId="608739601" sldId="259"/>
            <ac:spMk id="2" creationId="{5EBEB058-E86C-7967-03AA-5A3B2A369E23}"/>
          </ac:spMkLst>
        </pc:spChg>
      </pc:sldChg>
      <pc:sldChg chg="addSp delSp modSp new">
        <pc:chgData name="Lauren Maddick (2407917)" userId="S::2407917@student.uwtsd.ac.uk::dd461e94-5aea-4a0f-8a9d-450d8e706744" providerId="AD" clId="Web-{AE4F9C6E-C12C-A975-26B7-6BFD915FF1A6}" dt="2025-08-16T18:48:51.104" v="29"/>
        <pc:sldMkLst>
          <pc:docMk/>
          <pc:sldMk cId="2453943659" sldId="259"/>
        </pc:sldMkLst>
        <pc:spChg chg="add mod">
          <ac:chgData name="Lauren Maddick (2407917)" userId="S::2407917@student.uwtsd.ac.uk::dd461e94-5aea-4a0f-8a9d-450d8e706744" providerId="AD" clId="Web-{AE4F9C6E-C12C-A975-26B7-6BFD915FF1A6}" dt="2025-08-16T18:36:34.981" v="27" actId="20577"/>
          <ac:spMkLst>
            <pc:docMk/>
            <pc:sldMk cId="2453943659" sldId="259"/>
            <ac:spMk id="2" creationId="{36F329CB-D003-2B59-6FDC-C72A7ED74331}"/>
          </ac:spMkLst>
        </pc:spChg>
        <pc:spChg chg="add del">
          <ac:chgData name="Lauren Maddick (2407917)" userId="S::2407917@student.uwtsd.ac.uk::dd461e94-5aea-4a0f-8a9d-450d8e706744" providerId="AD" clId="Web-{AE4F9C6E-C12C-A975-26B7-6BFD915FF1A6}" dt="2025-08-16T18:48:51.104" v="29"/>
          <ac:spMkLst>
            <pc:docMk/>
            <pc:sldMk cId="2453943659" sldId="259"/>
            <ac:spMk id="3" creationId="{9056179E-46C2-4D5A-3D63-9C448396FB27}"/>
          </ac:spMkLst>
        </pc:spChg>
      </pc:sldChg>
    </pc:docChg>
  </pc:docChgLst>
  <pc:docChgLst>
    <pc:chgData name="Lauren Maddick (2407917)" userId="S::2407917@student.uwtsd.ac.uk::dd461e94-5aea-4a0f-8a9d-450d8e706744" providerId="AD" clId="Web-{2B3C69A3-B61C-B180-E3C6-9542D2A1C7EA}"/>
    <pc:docChg chg="modSld">
      <pc:chgData name="Lauren Maddick (2407917)" userId="S::2407917@student.uwtsd.ac.uk::dd461e94-5aea-4a0f-8a9d-450d8e706744" providerId="AD" clId="Web-{2B3C69A3-B61C-B180-E3C6-9542D2A1C7EA}" dt="2025-08-10T18:22:09.598" v="214" actId="20577"/>
      <pc:docMkLst>
        <pc:docMk/>
      </pc:docMkLst>
      <pc:sldChg chg="addSp delSp modSp mod setBg">
        <pc:chgData name="Lauren Maddick (2407917)" userId="S::2407917@student.uwtsd.ac.uk::dd461e94-5aea-4a0f-8a9d-450d8e706744" providerId="AD" clId="Web-{2B3C69A3-B61C-B180-E3C6-9542D2A1C7EA}" dt="2025-08-10T18:22:09.598" v="214" actId="20577"/>
        <pc:sldMkLst>
          <pc:docMk/>
          <pc:sldMk cId="109857222" sldId="256"/>
        </pc:sldMkLst>
        <pc:spChg chg="mod">
          <ac:chgData name="Lauren Maddick (2407917)" userId="S::2407917@student.uwtsd.ac.uk::dd461e94-5aea-4a0f-8a9d-450d8e706744" providerId="AD" clId="Web-{2B3C69A3-B61C-B180-E3C6-9542D2A1C7EA}" dt="2025-08-10T17:42:43.541" v="6" actId="20577"/>
          <ac:spMkLst>
            <pc:docMk/>
            <pc:sldMk cId="109857222" sldId="256"/>
            <ac:spMk id="2" creationId="{507C056D-016E-596D-65E4-0565C28FF7A4}"/>
          </ac:spMkLst>
        </pc:spChg>
        <pc:spChg chg="mod">
          <ac:chgData name="Lauren Maddick (2407917)" userId="S::2407917@student.uwtsd.ac.uk::dd461e94-5aea-4a0f-8a9d-450d8e706744" providerId="AD" clId="Web-{2B3C69A3-B61C-B180-E3C6-9542D2A1C7EA}" dt="2025-08-10T17:42:19.180" v="2" actId="20577"/>
          <ac:spMkLst>
            <pc:docMk/>
            <pc:sldMk cId="109857222" sldId="256"/>
            <ac:spMk id="3" creationId="{65CD4432-85BF-22C4-9F50-6952C2341F70}"/>
          </ac:spMkLst>
        </pc:spChg>
        <pc:spChg chg="add mod">
          <ac:chgData name="Lauren Maddick (2407917)" userId="S::2407917@student.uwtsd.ac.uk::dd461e94-5aea-4a0f-8a9d-450d8e706744" providerId="AD" clId="Web-{2B3C69A3-B61C-B180-E3C6-9542D2A1C7EA}" dt="2025-08-10T18:22:09.598" v="214" actId="20577"/>
          <ac:spMkLst>
            <pc:docMk/>
            <pc:sldMk cId="109857222" sldId="256"/>
            <ac:spMk id="4" creationId="{22B338A7-9DC8-067C-CDA0-02BED499B8F4}"/>
          </ac:spMkLst>
        </pc:spChg>
      </pc:sldChg>
    </pc:docChg>
  </pc:docChgLst>
  <pc:docChgLst>
    <pc:chgData name="Lauren Maddick (2407917)" userId="S::2407917@student.uwtsd.ac.uk::dd461e94-5aea-4a0f-8a9d-450d8e706744" providerId="AD" clId="Web-{5AC9ADFE-C6D0-2AC9-21BB-4E5CFCDC85E1}"/>
    <pc:docChg chg="addSld modSld">
      <pc:chgData name="Lauren Maddick (2407917)" userId="S::2407917@student.uwtsd.ac.uk::dd461e94-5aea-4a0f-8a9d-450d8e706744" providerId="AD" clId="Web-{5AC9ADFE-C6D0-2AC9-21BB-4E5CFCDC85E1}" dt="2025-06-09T17:39:30.130" v="168" actId="20577"/>
      <pc:docMkLst>
        <pc:docMk/>
      </pc:docMkLst>
      <pc:sldChg chg="addSp delSp modSp mod modClrScheme chgLayout">
        <pc:chgData name="Lauren Maddick (2407917)" userId="S::2407917@student.uwtsd.ac.uk::dd461e94-5aea-4a0f-8a9d-450d8e706744" providerId="AD" clId="Web-{5AC9ADFE-C6D0-2AC9-21BB-4E5CFCDC85E1}" dt="2025-06-09T17:39:30.130" v="168" actId="20577"/>
        <pc:sldMkLst>
          <pc:docMk/>
          <pc:sldMk cId="109857222" sldId="256"/>
        </pc:sldMkLst>
      </pc:sldChg>
      <pc:sldChg chg="new">
        <pc:chgData name="Lauren Maddick (2407917)" userId="S::2407917@student.uwtsd.ac.uk::dd461e94-5aea-4a0f-8a9d-450d8e706744" providerId="AD" clId="Web-{5AC9ADFE-C6D0-2AC9-21BB-4E5CFCDC85E1}" dt="2025-06-09T17:28:50.727" v="81"/>
        <pc:sldMkLst>
          <pc:docMk/>
          <pc:sldMk cId="3662456995" sldId="257"/>
        </pc:sldMkLst>
      </pc:sldChg>
      <pc:sldChg chg="new">
        <pc:chgData name="Lauren Maddick (2407917)" userId="S::2407917@student.uwtsd.ac.uk::dd461e94-5aea-4a0f-8a9d-450d8e706744" providerId="AD" clId="Web-{5AC9ADFE-C6D0-2AC9-21BB-4E5CFCDC85E1}" dt="2025-06-09T17:29:05.415" v="82"/>
        <pc:sldMkLst>
          <pc:docMk/>
          <pc:sldMk cId="3830164793" sldId="258"/>
        </pc:sldMkLst>
      </pc:sldChg>
    </pc:docChg>
  </pc:docChgLst>
  <pc:docChgLst>
    <pc:chgData name="Lauren Maddick (2407917)" userId="S::2407917@student.uwtsd.ac.uk::dd461e94-5aea-4a0f-8a9d-450d8e706744" providerId="AD" clId="Web-{72E7FDE2-A325-5126-3B58-82719D805E1F}"/>
    <pc:docChg chg="addSld modSld">
      <pc:chgData name="Lauren Maddick (2407917)" userId="S::2407917@student.uwtsd.ac.uk::dd461e94-5aea-4a0f-8a9d-450d8e706744" providerId="AD" clId="Web-{72E7FDE2-A325-5126-3B58-82719D805E1F}" dt="2025-08-16T19:48:43.277" v="429" actId="20577"/>
      <pc:docMkLst>
        <pc:docMk/>
      </pc:docMkLst>
      <pc:sldChg chg="addSp delSp modSp mod setBg">
        <pc:chgData name="Lauren Maddick (2407917)" userId="S::2407917@student.uwtsd.ac.uk::dd461e94-5aea-4a0f-8a9d-450d8e706744" providerId="AD" clId="Web-{72E7FDE2-A325-5126-3B58-82719D805E1F}" dt="2025-08-16T19:16:45.694" v="229"/>
        <pc:sldMkLst>
          <pc:docMk/>
          <pc:sldMk cId="109857222" sldId="256"/>
        </pc:sldMkLst>
        <pc:spChg chg="mod">
          <ac:chgData name="Lauren Maddick (2407917)" userId="S::2407917@student.uwtsd.ac.uk::dd461e94-5aea-4a0f-8a9d-450d8e706744" providerId="AD" clId="Web-{72E7FDE2-A325-5126-3B58-82719D805E1F}" dt="2025-08-16T19:03:49.198" v="118" actId="1076"/>
          <ac:spMkLst>
            <pc:docMk/>
            <pc:sldMk cId="109857222" sldId="256"/>
            <ac:spMk id="4" creationId="{22B338A7-9DC8-067C-CDA0-02BED499B8F4}"/>
          </ac:spMkLst>
        </pc:spChg>
        <pc:spChg chg="add del mod">
          <ac:chgData name="Lauren Maddick (2407917)" userId="S::2407917@student.uwtsd.ac.uk::dd461e94-5aea-4a0f-8a9d-450d8e706744" providerId="AD" clId="Web-{72E7FDE2-A325-5126-3B58-82719D805E1F}" dt="2025-08-16T19:03:46.323" v="117" actId="1076"/>
          <ac:spMkLst>
            <pc:docMk/>
            <pc:sldMk cId="109857222" sldId="256"/>
            <ac:spMk id="5" creationId="{2ED38450-3D46-9B7E-3C71-D1397640CE39}"/>
          </ac:spMkLst>
        </pc:spChg>
        <pc:spChg chg="add del">
          <ac:chgData name="Lauren Maddick (2407917)" userId="S::2407917@student.uwtsd.ac.uk::dd461e94-5aea-4a0f-8a9d-450d8e706744" providerId="AD" clId="Web-{72E7FDE2-A325-5126-3B58-82719D805E1F}" dt="2025-08-16T18:58:50.181" v="77"/>
          <ac:spMkLst>
            <pc:docMk/>
            <pc:sldMk cId="109857222" sldId="256"/>
            <ac:spMk id="6" creationId="{2B26752A-F924-82C5-EF0C-F9FBE65A699E}"/>
          </ac:spMkLst>
        </pc:spChg>
        <pc:spChg chg="add mod">
          <ac:chgData name="Lauren Maddick (2407917)" userId="S::2407917@student.uwtsd.ac.uk::dd461e94-5aea-4a0f-8a9d-450d8e706744" providerId="AD" clId="Web-{72E7FDE2-A325-5126-3B58-82719D805E1F}" dt="2025-08-16T19:04:08.449" v="119"/>
          <ac:spMkLst>
            <pc:docMk/>
            <pc:sldMk cId="109857222" sldId="256"/>
            <ac:spMk id="7" creationId="{9D8D54D6-035F-02C6-FD1C-9C80C0825458}"/>
          </ac:spMkLst>
        </pc:spChg>
      </pc:sldChg>
      <pc:sldChg chg="addSp modSp mod setBg">
        <pc:chgData name="Lauren Maddick (2407917)" userId="S::2407917@student.uwtsd.ac.uk::dd461e94-5aea-4a0f-8a9d-450d8e706744" providerId="AD" clId="Web-{72E7FDE2-A325-5126-3B58-82719D805E1F}" dt="2025-08-16T19:22:05.079" v="267"/>
        <pc:sldMkLst>
          <pc:docMk/>
          <pc:sldMk cId="3662456995" sldId="257"/>
        </pc:sldMkLst>
        <pc:spChg chg="add mod">
          <ac:chgData name="Lauren Maddick (2407917)" userId="S::2407917@student.uwtsd.ac.uk::dd461e94-5aea-4a0f-8a9d-450d8e706744" providerId="AD" clId="Web-{72E7FDE2-A325-5126-3B58-82719D805E1F}" dt="2025-08-16T19:21:55.110" v="266"/>
          <ac:spMkLst>
            <pc:docMk/>
            <pc:sldMk cId="3662456995" sldId="257"/>
            <ac:spMk id="2" creationId="{97090BAC-69C6-FF97-F1F3-7C8CF4D87DB9}"/>
          </ac:spMkLst>
        </pc:spChg>
        <pc:spChg chg="add mod">
          <ac:chgData name="Lauren Maddick (2407917)" userId="S::2407917@student.uwtsd.ac.uk::dd461e94-5aea-4a0f-8a9d-450d8e706744" providerId="AD" clId="Web-{72E7FDE2-A325-5126-3B58-82719D805E1F}" dt="2025-08-16T19:13:17.469" v="204" actId="20577"/>
          <ac:spMkLst>
            <pc:docMk/>
            <pc:sldMk cId="3662456995" sldId="257"/>
            <ac:spMk id="3" creationId="{2328D472-7808-96C7-EB87-C8F8CCD00917}"/>
          </ac:spMkLst>
        </pc:spChg>
        <pc:spChg chg="add mod">
          <ac:chgData name="Lauren Maddick (2407917)" userId="S::2407917@student.uwtsd.ac.uk::dd461e94-5aea-4a0f-8a9d-450d8e706744" providerId="AD" clId="Web-{72E7FDE2-A325-5126-3B58-82719D805E1F}" dt="2025-08-16T19:13:07.625" v="200" actId="20577"/>
          <ac:spMkLst>
            <pc:docMk/>
            <pc:sldMk cId="3662456995" sldId="257"/>
            <ac:spMk id="4" creationId="{77790549-ADDF-B9FC-3BCF-D581C1CE4D27}"/>
          </ac:spMkLst>
        </pc:spChg>
      </pc:sldChg>
      <pc:sldChg chg="addSp delSp modSp mod setBg">
        <pc:chgData name="Lauren Maddick (2407917)" userId="S::2407917@student.uwtsd.ac.uk::dd461e94-5aea-4a0f-8a9d-450d8e706744" providerId="AD" clId="Web-{72E7FDE2-A325-5126-3B58-82719D805E1F}" dt="2025-08-16T19:46:14.257" v="420" actId="20577"/>
        <pc:sldMkLst>
          <pc:docMk/>
          <pc:sldMk cId="3830164793" sldId="258"/>
        </pc:sldMkLst>
        <pc:spChg chg="add mod">
          <ac:chgData name="Lauren Maddick (2407917)" userId="S::2407917@student.uwtsd.ac.uk::dd461e94-5aea-4a0f-8a9d-450d8e706744" providerId="AD" clId="Web-{72E7FDE2-A325-5126-3B58-82719D805E1F}" dt="2025-08-16T19:30:53.542" v="357" actId="14100"/>
          <ac:spMkLst>
            <pc:docMk/>
            <pc:sldMk cId="3830164793" sldId="258"/>
            <ac:spMk id="2" creationId="{CB1A74C5-9BC4-36BE-BBA4-D7109011CA23}"/>
          </ac:spMkLst>
        </pc:spChg>
        <pc:spChg chg="add mod">
          <ac:chgData name="Lauren Maddick (2407917)" userId="S::2407917@student.uwtsd.ac.uk::dd461e94-5aea-4a0f-8a9d-450d8e706744" providerId="AD" clId="Web-{72E7FDE2-A325-5126-3B58-82719D805E1F}" dt="2025-08-16T19:29:37.603" v="347" actId="14100"/>
          <ac:spMkLst>
            <pc:docMk/>
            <pc:sldMk cId="3830164793" sldId="258"/>
            <ac:spMk id="3" creationId="{D10CEC03-3076-008B-50F5-B217A8C86195}"/>
          </ac:spMkLst>
        </pc:spChg>
        <pc:spChg chg="add del mod">
          <ac:chgData name="Lauren Maddick (2407917)" userId="S::2407917@student.uwtsd.ac.uk::dd461e94-5aea-4a0f-8a9d-450d8e706744" providerId="AD" clId="Web-{72E7FDE2-A325-5126-3B58-82719D805E1F}" dt="2025-08-16T19:26:55.286" v="311"/>
          <ac:spMkLst>
            <pc:docMk/>
            <pc:sldMk cId="3830164793" sldId="258"/>
            <ac:spMk id="4" creationId="{0E2D15EA-26B4-4D3E-71EB-FC5548BA0039}"/>
          </ac:spMkLst>
        </pc:spChg>
        <pc:spChg chg="add mod">
          <ac:chgData name="Lauren Maddick (2407917)" userId="S::2407917@student.uwtsd.ac.uk::dd461e94-5aea-4a0f-8a9d-450d8e706744" providerId="AD" clId="Web-{72E7FDE2-A325-5126-3B58-82719D805E1F}" dt="2025-08-16T19:29:45.165" v="349" actId="14100"/>
          <ac:spMkLst>
            <pc:docMk/>
            <pc:sldMk cId="3830164793" sldId="258"/>
            <ac:spMk id="5" creationId="{02CAF65F-AA6C-EB1A-1E84-A9ADC81874AF}"/>
          </ac:spMkLst>
        </pc:spChg>
        <pc:spChg chg="add mod">
          <ac:chgData name="Lauren Maddick (2407917)" userId="S::2407917@student.uwtsd.ac.uk::dd461e94-5aea-4a0f-8a9d-450d8e706744" providerId="AD" clId="Web-{72E7FDE2-A325-5126-3B58-82719D805E1F}" dt="2025-08-16T19:29:56.728" v="351" actId="14100"/>
          <ac:spMkLst>
            <pc:docMk/>
            <pc:sldMk cId="3830164793" sldId="258"/>
            <ac:spMk id="6" creationId="{FB758A96-EE1E-B05E-4647-AB465E250330}"/>
          </ac:spMkLst>
        </pc:spChg>
        <pc:spChg chg="add mod">
          <ac:chgData name="Lauren Maddick (2407917)" userId="S::2407917@student.uwtsd.ac.uk::dd461e94-5aea-4a0f-8a9d-450d8e706744" providerId="AD" clId="Web-{72E7FDE2-A325-5126-3B58-82719D805E1F}" dt="2025-08-16T19:36:30.334" v="380" actId="20577"/>
          <ac:spMkLst>
            <pc:docMk/>
            <pc:sldMk cId="3830164793" sldId="258"/>
            <ac:spMk id="7" creationId="{0340E5C1-B346-08DA-3B40-44C182F4CDCE}"/>
          </ac:spMkLst>
        </pc:spChg>
        <pc:spChg chg="add mod">
          <ac:chgData name="Lauren Maddick (2407917)" userId="S::2407917@student.uwtsd.ac.uk::dd461e94-5aea-4a0f-8a9d-450d8e706744" providerId="AD" clId="Web-{72E7FDE2-A325-5126-3B58-82719D805E1F}" dt="2025-08-16T19:46:14.257" v="420" actId="20577"/>
          <ac:spMkLst>
            <pc:docMk/>
            <pc:sldMk cId="3830164793" sldId="258"/>
            <ac:spMk id="9" creationId="{DEEB1441-D112-028E-A123-33C3C36296A1}"/>
          </ac:spMkLst>
        </pc:spChg>
      </pc:sldChg>
      <pc:sldChg chg="modSp">
        <pc:chgData name="Lauren Maddick (2407917)" userId="S::2407917@student.uwtsd.ac.uk::dd461e94-5aea-4a0f-8a9d-450d8e706744" providerId="AD" clId="Web-{72E7FDE2-A325-5126-3B58-82719D805E1F}" dt="2025-08-16T19:39:24.199" v="413" actId="20577"/>
        <pc:sldMkLst>
          <pc:docMk/>
          <pc:sldMk cId="2453943659" sldId="259"/>
        </pc:sldMkLst>
        <pc:spChg chg="mod">
          <ac:chgData name="Lauren Maddick (2407917)" userId="S::2407917@student.uwtsd.ac.uk::dd461e94-5aea-4a0f-8a9d-450d8e706744" providerId="AD" clId="Web-{72E7FDE2-A325-5126-3B58-82719D805E1F}" dt="2025-08-16T19:39:24.199" v="413" actId="20577"/>
          <ac:spMkLst>
            <pc:docMk/>
            <pc:sldMk cId="2453943659" sldId="259"/>
            <ac:spMk id="2" creationId="{36F329CB-D003-2B59-6FDC-C72A7ED74331}"/>
          </ac:spMkLst>
        </pc:spChg>
      </pc:sldChg>
      <pc:sldChg chg="addSp delSp modSp new mod setBg">
        <pc:chgData name="Lauren Maddick (2407917)" userId="S::2407917@student.uwtsd.ac.uk::dd461e94-5aea-4a0f-8a9d-450d8e706744" providerId="AD" clId="Web-{72E7FDE2-A325-5126-3B58-82719D805E1F}" dt="2025-08-16T19:48:43.277" v="429" actId="20577"/>
        <pc:sldMkLst>
          <pc:docMk/>
          <pc:sldMk cId="1456182800" sldId="260"/>
        </pc:sldMkLst>
        <pc:spChg chg="add del">
          <ac:chgData name="Lauren Maddick (2407917)" userId="S::2407917@student.uwtsd.ac.uk::dd461e94-5aea-4a0f-8a9d-450d8e706744" providerId="AD" clId="Web-{72E7FDE2-A325-5126-3B58-82719D805E1F}" dt="2025-08-16T19:30:42.604" v="355"/>
          <ac:spMkLst>
            <pc:docMk/>
            <pc:sldMk cId="1456182800" sldId="260"/>
            <ac:spMk id="3" creationId="{A04EDBA3-96A8-6490-81FF-109DF9A8AF29}"/>
          </ac:spMkLst>
        </pc:spChg>
        <pc:spChg chg="add mod">
          <ac:chgData name="Lauren Maddick (2407917)" userId="S::2407917@student.uwtsd.ac.uk::dd461e94-5aea-4a0f-8a9d-450d8e706744" providerId="AD" clId="Web-{72E7FDE2-A325-5126-3B58-82719D805E1F}" dt="2025-08-16T19:48:43.277" v="429" actId="20577"/>
          <ac:spMkLst>
            <pc:docMk/>
            <pc:sldMk cId="1456182800" sldId="260"/>
            <ac:spMk id="4" creationId="{F3D8CCB0-A0AE-DD68-0DDD-78A7FC703E06}"/>
          </ac:spMkLst>
        </pc:spChg>
      </pc:sldChg>
      <pc:sldChg chg="addSp delSp modSp new">
        <pc:chgData name="Lauren Maddick (2407917)" userId="S::2407917@student.uwtsd.ac.uk::dd461e94-5aea-4a0f-8a9d-450d8e706744" providerId="AD" clId="Web-{72E7FDE2-A325-5126-3B58-82719D805E1F}" dt="2025-08-16T19:39:11.105" v="406"/>
        <pc:sldMkLst>
          <pc:docMk/>
          <pc:sldMk cId="3667379724" sldId="261"/>
        </pc:sldMkLst>
        <pc:spChg chg="add">
          <ac:chgData name="Lauren Maddick (2407917)" userId="S::2407917@student.uwtsd.ac.uk::dd461e94-5aea-4a0f-8a9d-450d8e706744" providerId="AD" clId="Web-{72E7FDE2-A325-5126-3B58-82719D805E1F}" dt="2025-08-16T19:37:06.882" v="389"/>
          <ac:spMkLst>
            <pc:docMk/>
            <pc:sldMk cId="3667379724" sldId="261"/>
            <ac:spMk id="2" creationId="{D116506C-3C29-2B8D-713E-33FEC75DB5DB}"/>
          </ac:spMkLst>
        </pc:spChg>
        <pc:spChg chg="add del mod">
          <ac:chgData name="Lauren Maddick (2407917)" userId="S::2407917@student.uwtsd.ac.uk::dd461e94-5aea-4a0f-8a9d-450d8e706744" providerId="AD" clId="Web-{72E7FDE2-A325-5126-3B58-82719D805E1F}" dt="2025-08-16T19:39:11.105" v="406"/>
          <ac:spMkLst>
            <pc:docMk/>
            <pc:sldMk cId="3667379724" sldId="261"/>
            <ac:spMk id="3" creationId="{31269CFF-C6E3-D407-E80B-470267CA00F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16/08/2025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16/08/2025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16/08/2025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16/08/2025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16/08/2025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16/08/2025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16/08/2025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16/08/2025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16/08/2025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16/08/2025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CA6"/>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7C056D-016E-596D-65E4-0565C28FF7A4}"/>
              </a:ext>
            </a:extLst>
          </p:cNvPr>
          <p:cNvSpPr txBox="1"/>
          <p:nvPr/>
        </p:nvSpPr>
        <p:spPr>
          <a:xfrm>
            <a:off x="469062" y="-5391"/>
            <a:ext cx="1308459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Arial"/>
                <a:cs typeface="Arial"/>
              </a:rPr>
              <a:t>2407917</a:t>
            </a:r>
            <a:endParaRPr lang="en-US" dirty="0"/>
          </a:p>
          <a:p>
            <a:r>
              <a:rPr lang="en-GB" dirty="0"/>
              <a:t>I have not used AI.    </a:t>
            </a:r>
          </a:p>
          <a:p>
            <a:r>
              <a:rPr lang="en-GB" dirty="0"/>
              <a:t>                                                                               </a:t>
            </a:r>
            <a:r>
              <a:rPr lang="en-GB" dirty="0">
                <a:latin typeface="Arial"/>
                <a:cs typeface="Arial"/>
              </a:rPr>
              <a:t>               ECEY5009</a:t>
            </a:r>
            <a:r>
              <a:rPr lang="en-GB" dirty="0"/>
              <a:t>                                                                                        word count:1818                                                           </a:t>
            </a:r>
            <a:endParaRPr lang="en-GB"/>
          </a:p>
        </p:txBody>
      </p:sp>
      <p:sp>
        <p:nvSpPr>
          <p:cNvPr id="3" name="TextBox 2">
            <a:extLst>
              <a:ext uri="{FF2B5EF4-FFF2-40B4-BE49-F238E27FC236}">
                <a16:creationId xmlns:a16="http://schemas.microsoft.com/office/drawing/2014/main" id="{65CD4432-85BF-22C4-9F50-6952C2341F70}"/>
              </a:ext>
            </a:extLst>
          </p:cNvPr>
          <p:cNvSpPr txBox="1"/>
          <p:nvPr/>
        </p:nvSpPr>
        <p:spPr>
          <a:xfrm>
            <a:off x="4225145" y="213264"/>
            <a:ext cx="37306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u="sng">
                <a:latin typeface="Arial"/>
                <a:cs typeface="Arial"/>
              </a:rPr>
              <a:t>Health, well-being and lifestyles</a:t>
            </a:r>
          </a:p>
        </p:txBody>
      </p:sp>
      <p:sp>
        <p:nvSpPr>
          <p:cNvPr id="4" name="TextBox 3">
            <a:extLst>
              <a:ext uri="{FF2B5EF4-FFF2-40B4-BE49-F238E27FC236}">
                <a16:creationId xmlns:a16="http://schemas.microsoft.com/office/drawing/2014/main" id="{22B338A7-9DC8-067C-CDA0-02BED499B8F4}"/>
              </a:ext>
            </a:extLst>
          </p:cNvPr>
          <p:cNvSpPr txBox="1"/>
          <p:nvPr/>
        </p:nvSpPr>
        <p:spPr>
          <a:xfrm>
            <a:off x="245565" y="974785"/>
            <a:ext cx="11673839" cy="2462213"/>
          </a:xfrm>
          <a:prstGeom prst="rect">
            <a:avLst/>
          </a:prstGeom>
          <a:solidFill>
            <a:srgbClr val="DBF5FF"/>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400" dirty="0">
                <a:latin typeface="Arial"/>
                <a:cs typeface="Arial"/>
              </a:rPr>
              <a:t>Introduction</a:t>
            </a:r>
          </a:p>
          <a:p>
            <a:r>
              <a:rPr lang="en-GB" sz="1400" dirty="0">
                <a:latin typeface="Arial"/>
                <a:ea typeface="+mn-lt"/>
                <a:cs typeface="+mn-lt"/>
              </a:rPr>
              <a:t>The poster examines the theoretical foundations underlying these concepts specifically in relation to early years and childhood development, explores key research findings relevant to young children, reviews legislation and policy guidance affecting early years settings and primary schools, and discusses curriculum integration within early childhood education and primary education frameworks. It will also explore the multifaceted nature of health and wellbeing in early childhood, examining how theoretical perspectives inform practice and policy in supporting young children's holistic development. The concepts of health, wellbeing, and lifestyles take on particular significance during early years and childhood, as these developmental periods establish foundational patterns that influence lifelong outcomes (Shonkoff and Phillips, 2000). Contemporary understanding recognises that health and wellbeing in young children are not merely individual characteristics but emerge through complex interactions between biological development, family relationships, early educational experiences, and broader environmental contexts (Shonkoff and Phillips, 2000).</a:t>
            </a:r>
            <a:r>
              <a:rPr lang="en-GB" sz="1400" err="1">
                <a:latin typeface="Arial"/>
                <a:ea typeface="+mn-lt"/>
                <a:cs typeface="+mn-lt"/>
              </a:rPr>
              <a:t>Rresearch</a:t>
            </a:r>
            <a:r>
              <a:rPr lang="en-GB" sz="1400" dirty="0">
                <a:latin typeface="Arial"/>
                <a:ea typeface="+mn-lt"/>
                <a:cs typeface="+mn-lt"/>
              </a:rPr>
              <a:t> consistently demonstrates that experiences during the first five years of life have profound and lasting effects on physical, emotional, social, and cognitive development (Shonkoff &amp; Phillips, 2000). </a:t>
            </a:r>
          </a:p>
        </p:txBody>
      </p:sp>
      <p:sp>
        <p:nvSpPr>
          <p:cNvPr id="5" name="TextBox 4">
            <a:extLst>
              <a:ext uri="{FF2B5EF4-FFF2-40B4-BE49-F238E27FC236}">
                <a16:creationId xmlns:a16="http://schemas.microsoft.com/office/drawing/2014/main" id="{2ED38450-3D46-9B7E-3C71-D1397640CE39}"/>
              </a:ext>
            </a:extLst>
          </p:cNvPr>
          <p:cNvSpPr txBox="1"/>
          <p:nvPr/>
        </p:nvSpPr>
        <p:spPr>
          <a:xfrm>
            <a:off x="244676" y="3763208"/>
            <a:ext cx="11804333" cy="1169551"/>
          </a:xfrm>
          <a:prstGeom prst="rect">
            <a:avLst/>
          </a:prstGeom>
          <a:solidFill>
            <a:schemeClr val="accent2">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latin typeface="Arial"/>
                <a:cs typeface="Arial"/>
              </a:rPr>
              <a:t>Concepts</a:t>
            </a:r>
          </a:p>
          <a:p>
            <a:r>
              <a:rPr lang="en-GB" sz="1400">
                <a:latin typeface="Arial"/>
                <a:ea typeface="+mn-lt"/>
                <a:cs typeface="+mn-lt"/>
              </a:rPr>
              <a:t>Health in early childhood encompasses far more than the absence of disease or illness. The World Health Organization's definition of health as "a state of complete physical, mental and social wellbeing" (WHO, 1946) provides a foundation for understanding health as a holistic concept. In the early years context, this translates to supporting children's physical growth and development, nurturing their emotional and mental health, and fostering positive social relationships and connections.</a:t>
            </a:r>
            <a:endParaRPr lang="en-GB" sz="1400">
              <a:latin typeface="Arial"/>
            </a:endParaRPr>
          </a:p>
        </p:txBody>
      </p:sp>
      <p:sp>
        <p:nvSpPr>
          <p:cNvPr id="7" name="TextBox 6">
            <a:extLst>
              <a:ext uri="{FF2B5EF4-FFF2-40B4-BE49-F238E27FC236}">
                <a16:creationId xmlns:a16="http://schemas.microsoft.com/office/drawing/2014/main" id="{9D8D54D6-035F-02C6-FD1C-9C80C0825458}"/>
              </a:ext>
            </a:extLst>
          </p:cNvPr>
          <p:cNvSpPr txBox="1"/>
          <p:nvPr/>
        </p:nvSpPr>
        <p:spPr>
          <a:xfrm>
            <a:off x="272907" y="5179247"/>
            <a:ext cx="11665527" cy="1169551"/>
          </a:xfrm>
          <a:prstGeom prst="rect">
            <a:avLst/>
          </a:prstGeom>
          <a:solidFill>
            <a:srgbClr val="BDFFBD"/>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400" dirty="0">
                <a:latin typeface="Arial"/>
                <a:cs typeface="Arial"/>
              </a:rPr>
              <a:t>Health</a:t>
            </a:r>
          </a:p>
          <a:p>
            <a:r>
              <a:rPr lang="en-GB" sz="1400" dirty="0">
                <a:latin typeface="Arial"/>
                <a:ea typeface="+mn-lt"/>
                <a:cs typeface="+mn-lt"/>
              </a:rPr>
              <a:t>Health in early childhood encompasses far more than the absence of disease or illness. The World Health Organization's definition of health as "a state of complete physical, mental and social wellbeing" (WHO, 1946) provides a foundation for understanding health as a holistic concept. In the early years context, this translates to supporting children's physical growth and development, nurturing their emotional and mental health, and fostering positive social relationships and connections. Physical health in early childhood involves multiple interconnected components. </a:t>
            </a:r>
            <a:endParaRPr lang="en-GB" sz="1400" dirty="0">
              <a:latin typeface="Arial"/>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090BAC-69C6-FF97-F1F3-7C8CF4D87DB9}"/>
              </a:ext>
            </a:extLst>
          </p:cNvPr>
          <p:cNvSpPr txBox="1"/>
          <p:nvPr/>
        </p:nvSpPr>
        <p:spPr>
          <a:xfrm>
            <a:off x="227162" y="264020"/>
            <a:ext cx="11734800" cy="2954655"/>
          </a:xfrm>
          <a:prstGeom prst="rect">
            <a:avLst/>
          </a:prstGeom>
          <a:solidFill>
            <a:srgbClr val="BDFFBD"/>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Arial"/>
                <a:cs typeface="Arial"/>
              </a:rPr>
              <a:t>Proper nutrition forms the foundation, with early feeding experiences establishing taste preferences, eating patterns, and metabolic programming that can influence health throughout the lifespan (Birch &amp; Doub, 2014). Adequate sleep is equally crucial, with research demonstrating that sleep quality and duration directly impact cognitive development, emotional regulation, immune function, and physical growth (Mindell &amp; Owens, 2015). Regular physical activity supports not only cardiovascular health and motor development but also brain development, with movement experiences creating neural pathways that support learning and cognitive function (Diamond, 2000). </a:t>
            </a:r>
            <a:r>
              <a:rPr lang="en-GB" sz="1400" dirty="0">
                <a:latin typeface="Arial"/>
                <a:ea typeface="+mn-lt"/>
                <a:cs typeface="+mn-lt"/>
              </a:rPr>
              <a:t>Preventive healthcare measures, including routine immunizations, developmental screenings, and regular health assessments, represent another critical component of physical health in early years (Public Health England, 2016). These interventions aim to identify and address potential health concerns before they become significant problems, supporting optimal development during this critical period. Mental and emotional health in early childhood encompasses the development of emotional regulation skills, resilience, and positive mental health foundations. Young children's mental health is characterized by their ability to experience, regulate, and express emotions appropriately, develop and maintain close relationships, and explore their environment with confidence (Zero to Three, 2016). Early experiences of trauma, stress, or adversity can significantly impact developing brain architecture, potentially leading to long term mental health challenges (National Scientific Council on the Developing Child, 2014).</a:t>
            </a:r>
            <a:endParaRPr lang="en-GB" sz="1400" dirty="0">
              <a:latin typeface="Arial"/>
            </a:endParaRPr>
          </a:p>
          <a:p>
            <a:pPr algn="l"/>
            <a:endParaRPr lang="en-GB"/>
          </a:p>
        </p:txBody>
      </p:sp>
      <p:sp>
        <p:nvSpPr>
          <p:cNvPr id="3" name="TextBox 2">
            <a:extLst>
              <a:ext uri="{FF2B5EF4-FFF2-40B4-BE49-F238E27FC236}">
                <a16:creationId xmlns:a16="http://schemas.microsoft.com/office/drawing/2014/main" id="{2328D472-7808-96C7-EB87-C8F8CCD00917}"/>
              </a:ext>
            </a:extLst>
          </p:cNvPr>
          <p:cNvSpPr txBox="1"/>
          <p:nvPr/>
        </p:nvSpPr>
        <p:spPr>
          <a:xfrm>
            <a:off x="231344" y="3435928"/>
            <a:ext cx="5702844" cy="3170099"/>
          </a:xfrm>
          <a:prstGeom prst="rect">
            <a:avLst/>
          </a:prstGeom>
          <a:solidFill>
            <a:srgbClr val="FFFCA6"/>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400">
                <a:latin typeface="Arial"/>
                <a:cs typeface="Arial"/>
              </a:rPr>
              <a:t>Well-being</a:t>
            </a:r>
          </a:p>
          <a:p>
            <a:r>
              <a:rPr lang="en-GB" sz="1400">
                <a:latin typeface="Arial"/>
                <a:ea typeface="+mn-lt"/>
                <a:cs typeface="+mn-lt"/>
              </a:rPr>
              <a:t>Wellbeing represents a broader concept that encompasses quality of life, life satisfaction, and the presence of positive characteristics such as happiness, contentment, and resilience (Statham &amp; Chase, 2010). Unlike health, which can be measured through observable indicators, wellbeing is more subjective and encompasses children's own perceptions of their experiences and quality of life.</a:t>
            </a:r>
            <a:endParaRPr lang="en-GB" sz="1400">
              <a:latin typeface="Arial"/>
              <a:cs typeface="Arial"/>
            </a:endParaRPr>
          </a:p>
          <a:p>
            <a:r>
              <a:rPr lang="en-GB" sz="1400">
                <a:latin typeface="Arial"/>
                <a:ea typeface="+mn-lt"/>
                <a:cs typeface="+mn-lt"/>
              </a:rPr>
              <a:t>Psychological wellbeing in early childhood involves the development of positive self-concept, emotional security, and a sense of agency and competence (Laevers, 2000). Children with high psychological wellbeing demonstrate curiosity, enthusiasm for learning, and confidence in their abilities. They show resilience in the face of challenges and maintain generally positive emotional states.</a:t>
            </a:r>
            <a:endParaRPr lang="en-GB" sz="1400">
              <a:latin typeface="Arial"/>
            </a:endParaRPr>
          </a:p>
          <a:p>
            <a:endParaRPr lang="en-GB"/>
          </a:p>
        </p:txBody>
      </p:sp>
      <p:sp>
        <p:nvSpPr>
          <p:cNvPr id="4" name="TextBox 3">
            <a:extLst>
              <a:ext uri="{FF2B5EF4-FFF2-40B4-BE49-F238E27FC236}">
                <a16:creationId xmlns:a16="http://schemas.microsoft.com/office/drawing/2014/main" id="{77790549-ADDF-B9FC-3BCF-D581C1CE4D27}"/>
              </a:ext>
            </a:extLst>
          </p:cNvPr>
          <p:cNvSpPr txBox="1"/>
          <p:nvPr/>
        </p:nvSpPr>
        <p:spPr>
          <a:xfrm>
            <a:off x="6093909" y="3433313"/>
            <a:ext cx="5862563" cy="3170099"/>
          </a:xfrm>
          <a:prstGeom prst="rect">
            <a:avLst/>
          </a:prstGeom>
          <a:solidFill>
            <a:srgbClr val="FFFCA6"/>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Arial"/>
                <a:ea typeface="+mn-lt"/>
                <a:cs typeface="+mn-lt"/>
              </a:rPr>
              <a:t>Social well being encompasses children's sense of belonging, acceptance, and connection within their families, early years settings, and communities. Children with strong social wellbeing feel valued and supported by others, demonstrate prosocial behaviours, and successfully navigate social situations (</a:t>
            </a:r>
            <a:r>
              <a:rPr lang="en-GB" sz="1400" dirty="0" err="1">
                <a:latin typeface="Arial"/>
                <a:ea typeface="+mn-lt"/>
                <a:cs typeface="+mn-lt"/>
              </a:rPr>
              <a:t>Mashford</a:t>
            </a:r>
            <a:r>
              <a:rPr lang="en-GB" sz="1400" dirty="0">
                <a:latin typeface="Arial"/>
                <a:ea typeface="+mn-lt"/>
                <a:cs typeface="+mn-lt"/>
              </a:rPr>
              <a:t>-Scott et al., 2012). This dimension of wellbeing is particularly important as children transition between different social contexts and relationships.</a:t>
            </a:r>
            <a:endParaRPr lang="en-US" sz="1400" dirty="0">
              <a:latin typeface="Arial"/>
              <a:cs typeface="Arial"/>
            </a:endParaRPr>
          </a:p>
          <a:p>
            <a:r>
              <a:rPr lang="en-GB" sz="1400" dirty="0">
                <a:latin typeface="Arial"/>
                <a:ea typeface="+mn-lt"/>
                <a:cs typeface="+mn-lt"/>
              </a:rPr>
              <a:t>Spiritual wellbeing, while often overlooked in early childhood discourse, represents children's sense of wonder, meaning, and connection to something greater than themselves (Hyde, 2008). This may manifest through appreciation of nature, engagement with cultural or religious traditions, or experiences of awe and transcendence. Spiritual wellbeing contributes to children's overall sense of purpose and connection.</a:t>
            </a:r>
            <a:endParaRPr lang="en-GB" sz="1400" dirty="0">
              <a:latin typeface="Arial"/>
            </a:endParaRPr>
          </a:p>
          <a:p>
            <a:pPr algn="l"/>
            <a:endParaRPr lang="en-GB"/>
          </a:p>
        </p:txBody>
      </p:sp>
    </p:spTree>
    <p:extLst>
      <p:ext uri="{BB962C8B-B14F-4D97-AF65-F5344CB8AC3E}">
        <p14:creationId xmlns:p14="http://schemas.microsoft.com/office/powerpoint/2010/main" val="36624569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1A74C5-9BC4-36BE-BBA4-D7109011CA23}"/>
              </a:ext>
            </a:extLst>
          </p:cNvPr>
          <p:cNvSpPr txBox="1"/>
          <p:nvPr/>
        </p:nvSpPr>
        <p:spPr>
          <a:xfrm>
            <a:off x="141421" y="165992"/>
            <a:ext cx="11808516" cy="738664"/>
          </a:xfrm>
          <a:prstGeom prst="rect">
            <a:avLst/>
          </a:prstGeom>
          <a:solidFill>
            <a:srgbClr val="FFFCA6"/>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latin typeface="Arial"/>
                <a:ea typeface="+mn-lt"/>
                <a:cs typeface="+mn-lt"/>
              </a:rPr>
              <a:t>Physical wellbeing extends beyond mere physical health to encompass children's comfort with their bodies, enjoyment of physical activity, and sense of physical competence (Maude, 2010). Children with strong physical wellbeing feel capable and confident in their physical abilities and demonstrate positive relationships with their bodies.</a:t>
            </a:r>
            <a:endParaRPr lang="en-US" sz="1400">
              <a:latin typeface="Arial"/>
            </a:endParaRPr>
          </a:p>
        </p:txBody>
      </p:sp>
      <p:sp>
        <p:nvSpPr>
          <p:cNvPr id="3" name="TextBox 2">
            <a:extLst>
              <a:ext uri="{FF2B5EF4-FFF2-40B4-BE49-F238E27FC236}">
                <a16:creationId xmlns:a16="http://schemas.microsoft.com/office/drawing/2014/main" id="{D10CEC03-3076-008B-50F5-B217A8C86195}"/>
              </a:ext>
            </a:extLst>
          </p:cNvPr>
          <p:cNvSpPr txBox="1"/>
          <p:nvPr/>
        </p:nvSpPr>
        <p:spPr>
          <a:xfrm>
            <a:off x="131749" y="1033340"/>
            <a:ext cx="5581288" cy="1815882"/>
          </a:xfrm>
          <a:prstGeom prst="rect">
            <a:avLst/>
          </a:prstGeom>
          <a:solidFill>
            <a:srgbClr val="DBF5FF"/>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400">
                <a:latin typeface="Arial"/>
                <a:cs typeface="Arial"/>
              </a:rPr>
              <a:t>Lifestyles</a:t>
            </a:r>
          </a:p>
          <a:p>
            <a:r>
              <a:rPr lang="en-GB" sz="1400">
                <a:latin typeface="Arial"/>
                <a:ea typeface="+mn-lt"/>
                <a:cs typeface="+mn-lt"/>
              </a:rPr>
              <a:t>Lifestyles in the early years context refer to the patterns of </a:t>
            </a:r>
            <a:r>
              <a:rPr lang="en-GB" sz="1400" err="1">
                <a:latin typeface="Arial"/>
                <a:ea typeface="+mn-lt"/>
                <a:cs typeface="+mn-lt"/>
              </a:rPr>
              <a:t>behavior</a:t>
            </a:r>
            <a:r>
              <a:rPr lang="en-GB" sz="1400">
                <a:latin typeface="Arial"/>
                <a:ea typeface="+mn-lt"/>
                <a:cs typeface="+mn-lt"/>
              </a:rPr>
              <a:t>, habits, and environmental factors that influence health and wellbeing (McLeod &amp; Giles, 2018). Unlike adult lifestyle choices, which are largely autonomous, children's lifestyles are predominantly shaped by their families, cultural contexts, socioeconomic circumstances, and the policies and practices of their early years settings.</a:t>
            </a:r>
            <a:endParaRPr lang="en-GB" sz="1400">
              <a:latin typeface="Arial"/>
              <a:cs typeface="Arial"/>
            </a:endParaRPr>
          </a:p>
          <a:p>
            <a:endParaRPr lang="en-GB" sz="1400">
              <a:latin typeface="Arial"/>
              <a:cs typeface="Arial"/>
            </a:endParaRPr>
          </a:p>
        </p:txBody>
      </p:sp>
      <p:sp>
        <p:nvSpPr>
          <p:cNvPr id="5" name="TextBox 4">
            <a:extLst>
              <a:ext uri="{FF2B5EF4-FFF2-40B4-BE49-F238E27FC236}">
                <a16:creationId xmlns:a16="http://schemas.microsoft.com/office/drawing/2014/main" id="{02CAF65F-AA6C-EB1A-1E84-A9ADC81874AF}"/>
              </a:ext>
            </a:extLst>
          </p:cNvPr>
          <p:cNvSpPr txBox="1"/>
          <p:nvPr/>
        </p:nvSpPr>
        <p:spPr>
          <a:xfrm>
            <a:off x="5852369" y="1026543"/>
            <a:ext cx="6093385" cy="2031325"/>
          </a:xfrm>
          <a:prstGeom prst="rect">
            <a:avLst/>
          </a:prstGeom>
          <a:solidFill>
            <a:srgbClr val="DBF5FF"/>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latin typeface="Arial"/>
                <a:cs typeface="Arial"/>
              </a:rPr>
              <a:t>Physical activity lifestyles include both structured and unstructured movement experiences, outdoor play opportunities, screen time patterns, and sedentary </a:t>
            </a:r>
            <a:r>
              <a:rPr lang="en-GB" sz="1400" err="1">
                <a:latin typeface="Arial"/>
                <a:cs typeface="Arial"/>
              </a:rPr>
              <a:t>behaviors</a:t>
            </a:r>
            <a:r>
              <a:rPr lang="en-GB" sz="1400">
                <a:latin typeface="Arial"/>
                <a:cs typeface="Arial"/>
              </a:rPr>
              <a:t> (Timmons et al., 2012). The amount and quality of physical activity children experience impacts not only their physical development but also their cognitive function, emotional regulation, and social skills development. Modern lifestyles increasingly involve extended periods of sedentary </a:t>
            </a:r>
            <a:r>
              <a:rPr lang="en-GB" sz="1400" err="1">
                <a:latin typeface="Arial"/>
                <a:cs typeface="Arial"/>
              </a:rPr>
              <a:t>behavior</a:t>
            </a:r>
            <a:r>
              <a:rPr lang="en-GB" sz="1400">
                <a:latin typeface="Arial"/>
                <a:cs typeface="Arial"/>
              </a:rPr>
              <a:t> and reduced outdoor play, creating new challenges for supporting healthy physical activity patterns.</a:t>
            </a:r>
          </a:p>
          <a:p>
            <a:endParaRPr lang="en-GB" sz="1400">
              <a:latin typeface="Arial"/>
              <a:cs typeface="Arial"/>
            </a:endParaRPr>
          </a:p>
        </p:txBody>
      </p:sp>
      <p:sp>
        <p:nvSpPr>
          <p:cNvPr id="6" name="TextBox 5">
            <a:extLst>
              <a:ext uri="{FF2B5EF4-FFF2-40B4-BE49-F238E27FC236}">
                <a16:creationId xmlns:a16="http://schemas.microsoft.com/office/drawing/2014/main" id="{FB758A96-EE1E-B05E-4647-AB465E250330}"/>
              </a:ext>
            </a:extLst>
          </p:cNvPr>
          <p:cNvSpPr txBox="1"/>
          <p:nvPr/>
        </p:nvSpPr>
        <p:spPr>
          <a:xfrm>
            <a:off x="135408" y="3069172"/>
            <a:ext cx="5567434" cy="1600438"/>
          </a:xfrm>
          <a:prstGeom prst="rect">
            <a:avLst/>
          </a:prstGeom>
          <a:solidFill>
            <a:srgbClr val="DBF5FF"/>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Arial"/>
                <a:cs typeface="Arial"/>
              </a:rPr>
              <a:t>Dietary lifestyles encompass not only the types of foods children consume but also eating patterns, food preparation methods, mealtime routines, and food cultural practices (Savage et al., 2007). Early dietary experiences establish taste preferences, eating </a:t>
            </a:r>
            <a:r>
              <a:rPr lang="en-GB" sz="1400" dirty="0" err="1">
                <a:latin typeface="Arial"/>
                <a:cs typeface="Arial"/>
              </a:rPr>
              <a:t>behaviors</a:t>
            </a:r>
            <a:r>
              <a:rPr lang="en-GB" sz="1400" dirty="0">
                <a:latin typeface="Arial"/>
                <a:cs typeface="Arial"/>
              </a:rPr>
              <a:t>, and relationships with food that often persist into adulthood. The timing of meals, family mealtime interactions, and food security all contribute to children's dietary lifestyle patterns.</a:t>
            </a:r>
            <a:endParaRPr lang="en-US" dirty="0"/>
          </a:p>
        </p:txBody>
      </p:sp>
      <p:sp>
        <p:nvSpPr>
          <p:cNvPr id="7" name="TextBox 6">
            <a:extLst>
              <a:ext uri="{FF2B5EF4-FFF2-40B4-BE49-F238E27FC236}">
                <a16:creationId xmlns:a16="http://schemas.microsoft.com/office/drawing/2014/main" id="{0340E5C1-B346-08DA-3B40-44C182F4CDCE}"/>
              </a:ext>
            </a:extLst>
          </p:cNvPr>
          <p:cNvSpPr txBox="1"/>
          <p:nvPr/>
        </p:nvSpPr>
        <p:spPr>
          <a:xfrm>
            <a:off x="5846357" y="3236736"/>
            <a:ext cx="6099136" cy="1384995"/>
          </a:xfrm>
          <a:prstGeom prst="rect">
            <a:avLst/>
          </a:prstGeom>
          <a:solidFill>
            <a:srgbClr val="DBF5FF"/>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latin typeface="Arial"/>
                <a:cs typeface="Arial"/>
              </a:rPr>
              <a:t>Sleep lifestyles encompass bedtime routines, sleep environments, sleep duration and quality, and family attitudes toward sleep (Mindell et al., 2010). Cultural variations in sleep practices, family sleeping arrangements, and bedtime routines all contribute to children's sleep lifestyle patterns. The increasing presence of electronic devices and artificial lighting in home environments has created new considerations for healthy sleep lifestyles.</a:t>
            </a:r>
            <a:endParaRPr lang="en-US"/>
          </a:p>
        </p:txBody>
      </p:sp>
      <p:sp>
        <p:nvSpPr>
          <p:cNvPr id="9" name="TextBox 8">
            <a:extLst>
              <a:ext uri="{FF2B5EF4-FFF2-40B4-BE49-F238E27FC236}">
                <a16:creationId xmlns:a16="http://schemas.microsoft.com/office/drawing/2014/main" id="{DEEB1441-D112-028E-A123-33C3C36296A1}"/>
              </a:ext>
            </a:extLst>
          </p:cNvPr>
          <p:cNvSpPr txBox="1"/>
          <p:nvPr/>
        </p:nvSpPr>
        <p:spPr>
          <a:xfrm>
            <a:off x="44963" y="4832884"/>
            <a:ext cx="12083515" cy="1169551"/>
          </a:xfrm>
          <a:prstGeom prst="rect">
            <a:avLst/>
          </a:prstGeom>
          <a:solidFill>
            <a:srgbClr val="DBF5FF"/>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Arial"/>
                <a:cs typeface="Arial"/>
              </a:rPr>
              <a:t>Social and emotional lifestyles refer to patterns of social interaction, emotional expression, stress management, and relationship formation within families and communities (Denham et al, 2012). These include communication patterns, conflict resolution approaches, celebration and ritual practices, and community engagement levels. Environmental lifestyles include exposure to natural environments, air and water quality, housing conditions, neighbourhood safety, and access to community resources (Evans, 2006). These factors, while often beyond individual family control, significantly impact children's health and development outcomes.</a:t>
            </a:r>
            <a:endParaRPr lang="en-GB" dirty="0"/>
          </a:p>
        </p:txBody>
      </p:sp>
    </p:spTree>
    <p:extLst>
      <p:ext uri="{BB962C8B-B14F-4D97-AF65-F5344CB8AC3E}">
        <p14:creationId xmlns:p14="http://schemas.microsoft.com/office/powerpoint/2010/main" val="3830164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E1AD"/>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3D8CCB0-A0AE-DD68-0DDD-78A7FC703E06}"/>
              </a:ext>
            </a:extLst>
          </p:cNvPr>
          <p:cNvSpPr txBox="1"/>
          <p:nvPr/>
        </p:nvSpPr>
        <p:spPr>
          <a:xfrm>
            <a:off x="4703225" y="150569"/>
            <a:ext cx="7275466" cy="4462760"/>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Arial"/>
                <a:cs typeface="Arial"/>
              </a:rPr>
              <a:t>Bronfenbrenner's Ecological Systems Theory</a:t>
            </a:r>
            <a:endParaRPr lang="en-US" sz="1400" dirty="0">
              <a:latin typeface="Arial"/>
              <a:cs typeface="Arial"/>
            </a:endParaRPr>
          </a:p>
          <a:p>
            <a:r>
              <a:rPr lang="en-GB" sz="1400" dirty="0">
                <a:latin typeface="Arial"/>
                <a:ea typeface="+mn-lt"/>
                <a:cs typeface="+mn-lt"/>
              </a:rPr>
              <a:t>Urie Bronfenbrenner's ecological systems theory provides a comprehensive framework for understanding how multiple environmental systems influence child development, health, and wellbeing (Bronfenbrenner, 1979). The theory identifies five interconnected systems that impact children's development: the microsystem (immediate environment including family and early years settings), mesosystem (connections between microsystems), </a:t>
            </a:r>
            <a:r>
              <a:rPr lang="en-GB" sz="1400" err="1">
                <a:latin typeface="Arial"/>
                <a:ea typeface="+mn-lt"/>
                <a:cs typeface="+mn-lt"/>
              </a:rPr>
              <a:t>exosystem</a:t>
            </a:r>
            <a:r>
              <a:rPr lang="en-GB" sz="1400" dirty="0">
                <a:latin typeface="Arial"/>
                <a:ea typeface="+mn-lt"/>
                <a:cs typeface="+mn-lt"/>
              </a:rPr>
              <a:t> (indirect influences such as parental workplace policies), macrosystem (cultural values and beliefs), and chronosystem (changes over time).</a:t>
            </a:r>
            <a:endParaRPr lang="en-GB" sz="1400" dirty="0">
              <a:latin typeface="Arial"/>
              <a:cs typeface="Arial"/>
            </a:endParaRPr>
          </a:p>
          <a:p>
            <a:r>
              <a:rPr lang="en-GB" sz="1400" dirty="0">
                <a:latin typeface="Arial"/>
                <a:ea typeface="+mn-lt"/>
                <a:cs typeface="+mn-lt"/>
              </a:rPr>
              <a:t>This theoretical perspective emphasizes that children's health and wellbeing are influenced by factors operating at multiple levels simultaneously. For instance, a child's nutritional health is affected by family food choices (microsystem), the relationship between home and early years setting food policies (mesosystem), community food security (</a:t>
            </a:r>
            <a:r>
              <a:rPr lang="en-GB" sz="1400" err="1">
                <a:latin typeface="Arial"/>
                <a:ea typeface="+mn-lt"/>
                <a:cs typeface="+mn-lt"/>
              </a:rPr>
              <a:t>exosystem</a:t>
            </a:r>
            <a:r>
              <a:rPr lang="en-GB" sz="1400" dirty="0">
                <a:latin typeface="Arial"/>
                <a:ea typeface="+mn-lt"/>
                <a:cs typeface="+mn-lt"/>
              </a:rPr>
              <a:t>), cultural attitudes toward nutrition (macrosystem), and changing nutritional guidelines over time (chronosystem).</a:t>
            </a:r>
            <a:endParaRPr lang="en-GB" sz="1400" dirty="0">
              <a:latin typeface="Arial"/>
              <a:cs typeface="Arial"/>
            </a:endParaRPr>
          </a:p>
          <a:p>
            <a:r>
              <a:rPr lang="en-GB" sz="1400" dirty="0">
                <a:latin typeface="Arial"/>
                <a:ea typeface="+mn-lt"/>
                <a:cs typeface="+mn-lt"/>
              </a:rPr>
              <a:t>The ecological approach has significant implications for early years practice, suggesting that effective interventions must address multiple system levels rather than focusing solely on individual child factors (Bronfenbrenner &amp; Morris, 2006). This perspective supports comprehensive approaches to promoting health and wellbeing that involve families, communities, and policy makers working collaboratively.</a:t>
            </a:r>
            <a:endParaRPr lang="en-GB" sz="1400" dirty="0">
              <a:latin typeface="Arial"/>
            </a:endParaRPr>
          </a:p>
          <a:p>
            <a:endParaRPr lang="en-GB"/>
          </a:p>
        </p:txBody>
      </p:sp>
      <p:pic>
        <p:nvPicPr>
          <p:cNvPr id="2" name="Picture 1" descr="A diagram illustrating Bronfenbrenner's ecological systems theory. concentric circles outlining the different system from chronosystem to the individual in the middle, and labels of what encompasses each system.">
            <a:extLst>
              <a:ext uri="{FF2B5EF4-FFF2-40B4-BE49-F238E27FC236}">
                <a16:creationId xmlns:a16="http://schemas.microsoft.com/office/drawing/2014/main" id="{200FBAD1-DBB2-3115-8084-66D41B779BF1}"/>
              </a:ext>
            </a:extLst>
          </p:cNvPr>
          <p:cNvPicPr>
            <a:picLocks noChangeAspect="1"/>
          </p:cNvPicPr>
          <p:nvPr/>
        </p:nvPicPr>
        <p:blipFill>
          <a:blip r:embed="rId2"/>
          <a:stretch>
            <a:fillRect/>
          </a:stretch>
        </p:blipFill>
        <p:spPr>
          <a:xfrm>
            <a:off x="612476" y="820947"/>
            <a:ext cx="3677728" cy="3706483"/>
          </a:xfrm>
          <a:prstGeom prst="rect">
            <a:avLst/>
          </a:prstGeom>
        </p:spPr>
      </p:pic>
      <p:sp>
        <p:nvSpPr>
          <p:cNvPr id="3" name="TextBox 2">
            <a:extLst>
              <a:ext uri="{FF2B5EF4-FFF2-40B4-BE49-F238E27FC236}">
                <a16:creationId xmlns:a16="http://schemas.microsoft.com/office/drawing/2014/main" id="{8EC979BC-E977-A3B7-CEA5-1EB60A0AD3FD}"/>
              </a:ext>
            </a:extLst>
          </p:cNvPr>
          <p:cNvSpPr txBox="1"/>
          <p:nvPr/>
        </p:nvSpPr>
        <p:spPr>
          <a:xfrm>
            <a:off x="310838" y="4848332"/>
            <a:ext cx="11582400" cy="2031325"/>
          </a:xfrm>
          <a:prstGeom prst="rect">
            <a:avLst/>
          </a:prstGeom>
          <a:solidFill>
            <a:srgbClr val="FFFCA6"/>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Arial"/>
                <a:cs typeface="Arial"/>
              </a:rPr>
              <a:t>Albert Bandura's social cognitive theory highlights the importance of observational learning, self efficacy, and reciprocal determinism in shaping behaviour and development (Bandura, 1986). This theory is particularly relevant for understanding how lifestyle patterns and health </a:t>
            </a:r>
            <a:r>
              <a:rPr lang="en-GB" sz="1400" dirty="0" err="1">
                <a:latin typeface="Arial"/>
                <a:cs typeface="Arial"/>
              </a:rPr>
              <a:t>behaviors</a:t>
            </a:r>
            <a:r>
              <a:rPr lang="en-GB" sz="1400" dirty="0">
                <a:latin typeface="Arial"/>
                <a:cs typeface="Arial"/>
              </a:rPr>
              <a:t> are established during early childhood. </a:t>
            </a:r>
            <a:endParaRPr lang="en-US" sz="1400" dirty="0">
              <a:latin typeface="Arial"/>
              <a:cs typeface="Arial"/>
            </a:endParaRPr>
          </a:p>
          <a:p>
            <a:r>
              <a:rPr lang="en-GB" sz="1400" dirty="0">
                <a:latin typeface="Arial"/>
                <a:cs typeface="Arial"/>
              </a:rPr>
              <a:t>Children learn health-related </a:t>
            </a:r>
            <a:r>
              <a:rPr lang="en-GB" sz="1400" dirty="0" err="1">
                <a:latin typeface="Arial"/>
                <a:cs typeface="Arial"/>
              </a:rPr>
              <a:t>behaviors</a:t>
            </a:r>
            <a:r>
              <a:rPr lang="en-GB" sz="1400" dirty="0">
                <a:latin typeface="Arial"/>
                <a:cs typeface="Arial"/>
              </a:rPr>
              <a:t> through observing and imitating significant adults in their lives. The development of self efficacy beliefs about their ability to engage in healthy behaviours influences their motivation to adopt and maintain positive lifestyle choices (Bandura, 1997). The concept of reciprocal determinism suggests that personal factors, environmental influences, and behaviour continuously interact to shape health outcomes. </a:t>
            </a:r>
            <a:endParaRPr lang="en-US" sz="1400" dirty="0">
              <a:latin typeface="Arial"/>
              <a:cs typeface="Arial"/>
            </a:endParaRPr>
          </a:p>
          <a:p>
            <a:r>
              <a:rPr lang="en-GB" sz="1400" dirty="0">
                <a:latin typeface="Arial"/>
                <a:cs typeface="Arial"/>
              </a:rPr>
              <a:t>Social cognitive theory supports the implementation of modelling, scaffolding, and environmental modification strategies in early years settings to promote healthy lifestyle choices and positive wellbeing outcomes (Wood et al, 2016). </a:t>
            </a:r>
            <a:endParaRPr lang="en-GB" dirty="0">
              <a:latin typeface="Arial"/>
              <a:cs typeface="Arial"/>
            </a:endParaRPr>
          </a:p>
        </p:txBody>
      </p:sp>
      <p:sp>
        <p:nvSpPr>
          <p:cNvPr id="5" name="TextBox 4">
            <a:extLst>
              <a:ext uri="{FF2B5EF4-FFF2-40B4-BE49-F238E27FC236}">
                <a16:creationId xmlns:a16="http://schemas.microsoft.com/office/drawing/2014/main" id="{6BB61E3E-1658-C659-F711-35A9F0B94973}"/>
              </a:ext>
            </a:extLst>
          </p:cNvPr>
          <p:cNvSpPr txBox="1"/>
          <p:nvPr/>
        </p:nvSpPr>
        <p:spPr>
          <a:xfrm>
            <a:off x="613051" y="4531456"/>
            <a:ext cx="2208936"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solidFill>
                  <a:srgbClr val="2C3E50"/>
                </a:solidFill>
                <a:latin typeface="Calibri"/>
                <a:ea typeface="Calibri"/>
                <a:cs typeface="Calibri"/>
              </a:rPr>
              <a:t>(Guy-Evans, 2025)</a:t>
            </a:r>
            <a:endParaRPr lang="en-US"/>
          </a:p>
        </p:txBody>
      </p:sp>
    </p:spTree>
    <p:extLst>
      <p:ext uri="{BB962C8B-B14F-4D97-AF65-F5344CB8AC3E}">
        <p14:creationId xmlns:p14="http://schemas.microsoft.com/office/powerpoint/2010/main" val="1456182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CA6"/>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C1FCB2-C328-75E1-5199-1AD8F571CE6F}"/>
              </a:ext>
            </a:extLst>
          </p:cNvPr>
          <p:cNvSpPr txBox="1"/>
          <p:nvPr/>
        </p:nvSpPr>
        <p:spPr>
          <a:xfrm>
            <a:off x="339306" y="166778"/>
            <a:ext cx="11527765" cy="2462213"/>
          </a:xfrm>
          <a:prstGeom prst="rect">
            <a:avLst/>
          </a:prstGeom>
          <a:solidFill>
            <a:srgbClr val="DBF5FF"/>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Arial"/>
                <a:cs typeface="Segoe UI"/>
              </a:rPr>
              <a:t>Attachment Theory</a:t>
            </a:r>
          </a:p>
          <a:p>
            <a:r>
              <a:rPr lang="en-GB" sz="1400" dirty="0">
                <a:latin typeface="Arial"/>
                <a:cs typeface="Segoe UI"/>
              </a:rPr>
              <a:t>John Bowlby's attachment theory and Mary Ainsworth's subsequent research on attachment patterns provide crucial insights into the relationship between early relationships and lifelong health and wellbeing (Ainsworth, 1978). Secure attachment relationships formed in early childhood serve as a foundation for emotional regulation, stress management, and social competence throughout life.</a:t>
            </a:r>
          </a:p>
          <a:p>
            <a:r>
              <a:rPr lang="en-GB" sz="1400" dirty="0">
                <a:latin typeface="Arial"/>
                <a:cs typeface="Segoe UI"/>
              </a:rPr>
              <a:t>Research demonstrates that children with secure attachment relationships are more likely to develop positive self-esteem, effective coping strategies, and resilient responses to challenges (Sroufe et al., 2005). These characteristics contribute significantly to both mental health and physical health outcomes. Conversely, insecure attachment patterns may contribute to increased stress responses, which can negatively impact immune function, emotional regulation, and social relationships. The implications of attachment theory for early years practice are profound. Creating environments that support the development of secure attachments through responsive caregiving, consistent routines, and nurturing relationships becomes a fundamental strategy for promoting health and wellbeing (Geddes, 2006).</a:t>
            </a:r>
          </a:p>
          <a:p>
            <a:endParaRPr lang="en-GB" sz="1400">
              <a:cs typeface="Segoe UI"/>
            </a:endParaRPr>
          </a:p>
        </p:txBody>
      </p:sp>
      <p:sp>
        <p:nvSpPr>
          <p:cNvPr id="5" name="TextBox 4">
            <a:extLst>
              <a:ext uri="{FF2B5EF4-FFF2-40B4-BE49-F238E27FC236}">
                <a16:creationId xmlns:a16="http://schemas.microsoft.com/office/drawing/2014/main" id="{2D95F05D-023A-2DC5-F2C5-B2C1035DAE71}"/>
              </a:ext>
            </a:extLst>
          </p:cNvPr>
          <p:cNvSpPr txBox="1"/>
          <p:nvPr/>
        </p:nvSpPr>
        <p:spPr>
          <a:xfrm>
            <a:off x="340456" y="2627894"/>
            <a:ext cx="11292840" cy="2308324"/>
          </a:xfrm>
          <a:prstGeom prst="rect">
            <a:avLst/>
          </a:prstGeom>
          <a:solidFill>
            <a:srgbClr val="FFCCB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Arial"/>
                <a:cs typeface="Arial"/>
              </a:rPr>
              <a:t>Applications to early years</a:t>
            </a:r>
          </a:p>
          <a:p>
            <a:r>
              <a:rPr lang="en-GB" sz="1400" dirty="0">
                <a:latin typeface="Arial"/>
                <a:ea typeface="+mn-lt"/>
                <a:cs typeface="+mn-lt"/>
              </a:rPr>
              <a:t>The EYFS framework provides statutory guidance for early years providers in England, establishing standards for learning, development, and care for children from birth to five years (Department for Education, 2021). The framework identifies personal, social, and emotional development and physical development as prime areas of learning, recognizing their fundamental importance for children's overall development.</a:t>
            </a:r>
            <a:endParaRPr lang="en-GB" sz="1400" dirty="0">
              <a:latin typeface="Arial"/>
              <a:cs typeface="Arial"/>
            </a:endParaRPr>
          </a:p>
          <a:p>
            <a:r>
              <a:rPr lang="en-GB" sz="1400" dirty="0">
                <a:latin typeface="Arial"/>
                <a:ea typeface="+mn-lt"/>
                <a:cs typeface="+mn-lt"/>
              </a:rPr>
              <a:t>The EYFS emphasizes the importance of supporting children's health and wellbeing through providing nutritious meals, opportunities for physical activity, emotional support, and safe, nurturing environments. The framework also recognizes the crucial role of partnerships with families in promoting children's health and wellbeing. The framework focuses on the child holistically rather than just one specific area, ensuring all factors surrounding a child's health, well being and lifestyle are covered.</a:t>
            </a:r>
            <a:endParaRPr lang="en-GB" sz="1400" dirty="0">
              <a:latin typeface="Arial"/>
              <a:cs typeface="Arial"/>
            </a:endParaRPr>
          </a:p>
          <a:p>
            <a:endParaRPr lang="en-GB"/>
          </a:p>
        </p:txBody>
      </p:sp>
      <p:sp>
        <p:nvSpPr>
          <p:cNvPr id="6" name="TextBox 5">
            <a:extLst>
              <a:ext uri="{FF2B5EF4-FFF2-40B4-BE49-F238E27FC236}">
                <a16:creationId xmlns:a16="http://schemas.microsoft.com/office/drawing/2014/main" id="{3A402095-6784-F792-B037-0944A5AE6CBA}"/>
              </a:ext>
            </a:extLst>
          </p:cNvPr>
          <p:cNvSpPr txBox="1"/>
          <p:nvPr/>
        </p:nvSpPr>
        <p:spPr>
          <a:xfrm>
            <a:off x="344795" y="4715512"/>
            <a:ext cx="11499272" cy="1815882"/>
          </a:xfrm>
          <a:prstGeom prst="rect">
            <a:avLst/>
          </a:prstGeom>
          <a:solidFill>
            <a:schemeClr val="accent6">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400" dirty="0">
                <a:latin typeface="Arial"/>
                <a:cs typeface="Arial"/>
              </a:rPr>
              <a:t>Conclusion</a:t>
            </a:r>
          </a:p>
          <a:p>
            <a:r>
              <a:rPr lang="en-GB" sz="1400" dirty="0">
                <a:latin typeface="Arial"/>
                <a:ea typeface="+mn-lt"/>
                <a:cs typeface="+mn-lt"/>
              </a:rPr>
              <a:t>The promotion of health, wellbeing, and positive lifestyles during the early years represents both a fundamental responsibility and a significant opportunity for creating lasting positive impacts on children's lives. The theoretical frameworks, research evidence, and policy guidance examined in this essay demonstrate the complex, multifaceted nature of these concepts and their profound importance for children's development. Effective promotion of health and wellbeing in early years requires comprehensive approaches that recognize the holistic nature of development, address multiple influencing factors, and involve collaboration between families, early years practitioners, and broader community systems. The integration of health and wellbeing concepts across curricula and the use of play-based, developmentally appropriate approaches provide practical strategies for implementation.</a:t>
            </a:r>
            <a:endParaRPr lang="en-GB" sz="1400">
              <a:latin typeface="Arial"/>
              <a:cs typeface="Arial"/>
            </a:endParaRPr>
          </a:p>
        </p:txBody>
      </p:sp>
    </p:spTree>
    <p:extLst>
      <p:ext uri="{BB962C8B-B14F-4D97-AF65-F5344CB8AC3E}">
        <p14:creationId xmlns:p14="http://schemas.microsoft.com/office/powerpoint/2010/main" val="36325608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F329CB-D003-2B59-6FDC-C72A7ED74331}"/>
              </a:ext>
            </a:extLst>
          </p:cNvPr>
          <p:cNvSpPr txBox="1"/>
          <p:nvPr/>
        </p:nvSpPr>
        <p:spPr>
          <a:xfrm>
            <a:off x="145828" y="124004"/>
            <a:ext cx="11896749" cy="67403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latin typeface="Arial"/>
                <a:cs typeface="Arial"/>
              </a:rPr>
              <a:t>Reference list</a:t>
            </a:r>
          </a:p>
          <a:p>
            <a:endParaRPr lang="en-GB" sz="1200">
              <a:latin typeface="Arial"/>
              <a:cs typeface="Arial"/>
            </a:endParaRPr>
          </a:p>
          <a:p>
            <a:r>
              <a:rPr lang="en-GB" sz="1200">
                <a:latin typeface="Arial"/>
                <a:ea typeface="+mn-lt"/>
                <a:cs typeface="+mn-lt"/>
              </a:rPr>
              <a:t>Ainsworth, M. D. S., </a:t>
            </a:r>
            <a:r>
              <a:rPr lang="en-GB" sz="1200" err="1">
                <a:latin typeface="Arial"/>
                <a:ea typeface="+mn-lt"/>
                <a:cs typeface="+mn-lt"/>
              </a:rPr>
              <a:t>Blehar</a:t>
            </a:r>
            <a:r>
              <a:rPr lang="en-GB" sz="1200">
                <a:latin typeface="Arial"/>
                <a:ea typeface="+mn-lt"/>
                <a:cs typeface="+mn-lt"/>
              </a:rPr>
              <a:t>, M. C., Waters, E., &amp; Wall, S. (1978). </a:t>
            </a:r>
            <a:r>
              <a:rPr lang="en-GB" sz="1200" i="1">
                <a:latin typeface="Arial"/>
                <a:ea typeface="+mn-lt"/>
                <a:cs typeface="+mn-lt"/>
              </a:rPr>
              <a:t>Patterns of attachment: A psychological study of the strange situation</a:t>
            </a:r>
            <a:r>
              <a:rPr lang="en-GB" sz="1200">
                <a:latin typeface="Arial"/>
                <a:ea typeface="+mn-lt"/>
                <a:cs typeface="+mn-lt"/>
              </a:rPr>
              <a:t>. Lawrence Erlbaum.</a:t>
            </a:r>
            <a:endParaRPr lang="en-GB" sz="1200">
              <a:latin typeface="Arial"/>
              <a:cs typeface="Arial"/>
            </a:endParaRPr>
          </a:p>
          <a:p>
            <a:endParaRPr lang="en-GB" sz="1200">
              <a:latin typeface="Arial"/>
              <a:ea typeface="+mn-lt"/>
              <a:cs typeface="Arial"/>
            </a:endParaRPr>
          </a:p>
          <a:p>
            <a:r>
              <a:rPr lang="en-GB" sz="1200">
                <a:latin typeface="Arial"/>
                <a:ea typeface="+mn-lt"/>
                <a:cs typeface="+mn-lt"/>
              </a:rPr>
              <a:t>Bandura, A. (1986). </a:t>
            </a:r>
            <a:r>
              <a:rPr lang="en-GB" sz="1200" i="1">
                <a:latin typeface="Arial"/>
                <a:ea typeface="+mn-lt"/>
                <a:cs typeface="+mn-lt"/>
              </a:rPr>
              <a:t>Social foundations of thought and action: A social cognitive theory</a:t>
            </a:r>
            <a:r>
              <a:rPr lang="en-GB" sz="1200">
                <a:latin typeface="Arial"/>
                <a:ea typeface="+mn-lt"/>
                <a:cs typeface="+mn-lt"/>
              </a:rPr>
              <a:t>. Prentice-Hall.</a:t>
            </a:r>
            <a:endParaRPr lang="en-GB" sz="1200">
              <a:latin typeface="Arial"/>
              <a:cs typeface="Arial"/>
            </a:endParaRPr>
          </a:p>
          <a:p>
            <a:endParaRPr lang="en-GB" sz="1200">
              <a:latin typeface="Arial"/>
              <a:ea typeface="+mn-lt"/>
              <a:cs typeface="Arial"/>
            </a:endParaRPr>
          </a:p>
          <a:p>
            <a:r>
              <a:rPr lang="en-GB" sz="1200">
                <a:latin typeface="Arial"/>
                <a:ea typeface="+mn-lt"/>
                <a:cs typeface="+mn-lt"/>
              </a:rPr>
              <a:t>Birch, L. L., &amp; Doub, A. E. (2014). Learning to eat: Birth to age 2 y. </a:t>
            </a:r>
            <a:r>
              <a:rPr lang="en-GB" sz="1200" i="1">
                <a:latin typeface="Arial"/>
                <a:ea typeface="+mn-lt"/>
                <a:cs typeface="+mn-lt"/>
              </a:rPr>
              <a:t>The American Journal of Clinical Nutrition</a:t>
            </a:r>
            <a:r>
              <a:rPr lang="en-GB" sz="1200">
                <a:latin typeface="Arial"/>
                <a:ea typeface="+mn-lt"/>
                <a:cs typeface="+mn-lt"/>
              </a:rPr>
              <a:t>, 99(3), 723S-728S.</a:t>
            </a:r>
          </a:p>
          <a:p>
            <a:endParaRPr lang="en-GB" sz="1200">
              <a:latin typeface="Arial"/>
              <a:ea typeface="+mn-lt"/>
              <a:cs typeface="+mn-lt"/>
            </a:endParaRPr>
          </a:p>
          <a:p>
            <a:r>
              <a:rPr lang="en-GB" sz="1200">
                <a:latin typeface="Arial"/>
                <a:ea typeface="+mn-lt"/>
                <a:cs typeface="+mn-lt"/>
              </a:rPr>
              <a:t>Bronfenbrenner, U. (1979). </a:t>
            </a:r>
            <a:r>
              <a:rPr lang="en-GB" sz="1200" i="1">
                <a:latin typeface="Arial"/>
                <a:ea typeface="+mn-lt"/>
                <a:cs typeface="+mn-lt"/>
              </a:rPr>
              <a:t>The ecology of human development</a:t>
            </a:r>
            <a:r>
              <a:rPr lang="en-GB" sz="1200">
                <a:latin typeface="Arial"/>
                <a:ea typeface="+mn-lt"/>
                <a:cs typeface="+mn-lt"/>
              </a:rPr>
              <a:t>. Harvard University Press.</a:t>
            </a:r>
            <a:endParaRPr lang="en-GB" sz="1200">
              <a:latin typeface="Arial"/>
              <a:cs typeface="Arial"/>
            </a:endParaRPr>
          </a:p>
          <a:p>
            <a:endParaRPr lang="en-GB" sz="1200">
              <a:latin typeface="Arial"/>
              <a:ea typeface="+mn-lt"/>
              <a:cs typeface="+mn-lt"/>
            </a:endParaRPr>
          </a:p>
          <a:p>
            <a:r>
              <a:rPr lang="en-GB" sz="1200">
                <a:latin typeface="Arial"/>
                <a:ea typeface="+mn-lt"/>
                <a:cs typeface="+mn-lt"/>
              </a:rPr>
              <a:t>Bronfenbrenner, U., &amp; Morris, P. A. (2006). The bioecological model of human development. In R. M. Lerner &amp; W. Damon (Eds.), </a:t>
            </a:r>
            <a:r>
              <a:rPr lang="en-GB" sz="1200" i="1">
                <a:latin typeface="Arial"/>
                <a:ea typeface="+mn-lt"/>
                <a:cs typeface="+mn-lt"/>
              </a:rPr>
              <a:t>Handbook of child psychology: Theoretical models of human development</a:t>
            </a:r>
            <a:r>
              <a:rPr lang="en-GB" sz="1200">
                <a:latin typeface="Arial"/>
                <a:ea typeface="+mn-lt"/>
                <a:cs typeface="+mn-lt"/>
              </a:rPr>
              <a:t> (pp. 793-828). John Wiley &amp; Sons.</a:t>
            </a:r>
            <a:endParaRPr lang="en-GB" sz="1200">
              <a:latin typeface="Arial"/>
              <a:cs typeface="Arial"/>
            </a:endParaRPr>
          </a:p>
          <a:p>
            <a:endParaRPr lang="en-GB" sz="1200">
              <a:solidFill>
                <a:srgbClr val="000000"/>
              </a:solidFill>
              <a:latin typeface="Arial"/>
              <a:ea typeface="Calibri"/>
              <a:cs typeface="Calibri"/>
            </a:endParaRPr>
          </a:p>
          <a:p>
            <a:r>
              <a:rPr lang="en-GB" sz="1200">
                <a:latin typeface="Arial"/>
                <a:ea typeface="+mn-lt"/>
                <a:cs typeface="+mn-lt"/>
              </a:rPr>
              <a:t>Denham, S. A., Bassett, H. H., &amp; Zinsser, K. (2012). Early childhood teachers as socializers of young children's emotional competence. </a:t>
            </a:r>
            <a:r>
              <a:rPr lang="en-GB" sz="1200" i="1">
                <a:latin typeface="Arial"/>
                <a:ea typeface="+mn-lt"/>
                <a:cs typeface="+mn-lt"/>
              </a:rPr>
              <a:t>Early Childhood Education Journal</a:t>
            </a:r>
            <a:r>
              <a:rPr lang="en-GB" sz="1200">
                <a:latin typeface="Arial"/>
                <a:ea typeface="+mn-lt"/>
                <a:cs typeface="+mn-lt"/>
              </a:rPr>
              <a:t>, 40(3), 137-143.</a:t>
            </a:r>
            <a:endParaRPr lang="en-GB" sz="1200">
              <a:latin typeface="Arial"/>
              <a:cs typeface="Arial"/>
            </a:endParaRPr>
          </a:p>
          <a:p>
            <a:endParaRPr lang="en-GB" sz="1200">
              <a:latin typeface="Arial"/>
              <a:ea typeface="+mn-lt"/>
              <a:cs typeface="+mn-lt"/>
            </a:endParaRPr>
          </a:p>
          <a:p>
            <a:r>
              <a:rPr lang="en-GB" sz="1200">
                <a:latin typeface="Arial"/>
                <a:ea typeface="+mn-lt"/>
                <a:cs typeface="+mn-lt"/>
              </a:rPr>
              <a:t>Department for Education. (2021). </a:t>
            </a:r>
            <a:r>
              <a:rPr lang="en-GB" sz="1200" i="1">
                <a:latin typeface="Arial"/>
                <a:ea typeface="+mn-lt"/>
                <a:cs typeface="+mn-lt"/>
              </a:rPr>
              <a:t>Statutory framework for the early years foundation stage</a:t>
            </a:r>
            <a:r>
              <a:rPr lang="en-GB" sz="1200">
                <a:latin typeface="Arial"/>
                <a:ea typeface="+mn-lt"/>
                <a:cs typeface="+mn-lt"/>
              </a:rPr>
              <a:t>. DfE.</a:t>
            </a:r>
          </a:p>
          <a:p>
            <a:endParaRPr lang="en-GB" sz="1200">
              <a:latin typeface="Arial"/>
              <a:ea typeface="+mn-lt"/>
              <a:cs typeface="+mn-lt"/>
            </a:endParaRPr>
          </a:p>
          <a:p>
            <a:r>
              <a:rPr lang="en-GB" sz="1200">
                <a:latin typeface="Arial"/>
                <a:ea typeface="+mn-lt"/>
                <a:cs typeface="+mn-lt"/>
              </a:rPr>
              <a:t>Diamond, A. (2000). Close interrelation of motor development and cognitive development and of the cerebellum and prefrontal cortex. </a:t>
            </a:r>
            <a:r>
              <a:rPr lang="en-GB" sz="1200" i="1">
                <a:latin typeface="Arial"/>
                <a:ea typeface="+mn-lt"/>
                <a:cs typeface="+mn-lt"/>
              </a:rPr>
              <a:t>Child Development</a:t>
            </a:r>
            <a:r>
              <a:rPr lang="en-GB" sz="1200">
                <a:latin typeface="Arial"/>
                <a:ea typeface="+mn-lt"/>
                <a:cs typeface="+mn-lt"/>
              </a:rPr>
              <a:t>, 71(1), 44-56.</a:t>
            </a:r>
            <a:endParaRPr lang="en-GB" sz="1200">
              <a:latin typeface="Arial"/>
              <a:cs typeface="Arial"/>
            </a:endParaRPr>
          </a:p>
          <a:p>
            <a:endParaRPr lang="en-GB" sz="1200">
              <a:latin typeface="Arial"/>
              <a:ea typeface="+mn-lt"/>
              <a:cs typeface="+mn-lt"/>
            </a:endParaRPr>
          </a:p>
          <a:p>
            <a:r>
              <a:rPr lang="en-GB" sz="1200">
                <a:latin typeface="Arial"/>
                <a:ea typeface="+mn-lt"/>
                <a:cs typeface="+mn-lt"/>
              </a:rPr>
              <a:t>Evans, G. W. (2006). Child development and the physical environment. </a:t>
            </a:r>
            <a:r>
              <a:rPr lang="en-GB" sz="1200" i="1">
                <a:latin typeface="Arial"/>
                <a:ea typeface="+mn-lt"/>
                <a:cs typeface="+mn-lt"/>
              </a:rPr>
              <a:t>Annual Review of Psychology</a:t>
            </a:r>
            <a:r>
              <a:rPr lang="en-GB" sz="1200">
                <a:latin typeface="Arial"/>
                <a:ea typeface="+mn-lt"/>
                <a:cs typeface="+mn-lt"/>
              </a:rPr>
              <a:t>, 57(1), 423-451.</a:t>
            </a:r>
            <a:endParaRPr lang="en-GB" sz="1200">
              <a:latin typeface="Arial"/>
              <a:cs typeface="Arial"/>
            </a:endParaRPr>
          </a:p>
          <a:p>
            <a:endParaRPr lang="en-GB" sz="1200">
              <a:latin typeface="Arial"/>
              <a:ea typeface="+mn-lt"/>
              <a:cs typeface="+mn-lt"/>
            </a:endParaRPr>
          </a:p>
          <a:p>
            <a:r>
              <a:rPr lang="en-GB" sz="1200">
                <a:latin typeface="Arial"/>
                <a:ea typeface="+mn-lt"/>
                <a:cs typeface="+mn-lt"/>
              </a:rPr>
              <a:t>Geddes, H. (2006). </a:t>
            </a:r>
            <a:r>
              <a:rPr lang="en-GB" sz="1200" i="1">
                <a:latin typeface="Arial"/>
                <a:ea typeface="+mn-lt"/>
                <a:cs typeface="+mn-lt"/>
              </a:rPr>
              <a:t>Attachment in the classroom: The links between children's early experience, emotional well-being and performance in school</a:t>
            </a:r>
            <a:r>
              <a:rPr lang="en-GB" sz="1200">
                <a:latin typeface="Arial"/>
                <a:ea typeface="+mn-lt"/>
                <a:cs typeface="+mn-lt"/>
              </a:rPr>
              <a:t>. Worth Publishing.</a:t>
            </a:r>
            <a:endParaRPr lang="en-GB" sz="1200">
              <a:latin typeface="Arial"/>
              <a:cs typeface="Arial"/>
            </a:endParaRPr>
          </a:p>
          <a:p>
            <a:endParaRPr lang="en-GB" sz="1200">
              <a:solidFill>
                <a:srgbClr val="000000"/>
              </a:solidFill>
              <a:latin typeface="Arial"/>
              <a:ea typeface="Calibri"/>
              <a:cs typeface="Calibri"/>
            </a:endParaRPr>
          </a:p>
          <a:p>
            <a:r>
              <a:rPr lang="en-GB" sz="1200">
                <a:solidFill>
                  <a:srgbClr val="2C3E50"/>
                </a:solidFill>
                <a:latin typeface="Arial"/>
                <a:ea typeface="Calibri"/>
                <a:cs typeface="Calibri"/>
              </a:rPr>
              <a:t>Guy-Evans, O. (2025). </a:t>
            </a:r>
            <a:r>
              <a:rPr lang="en-GB" sz="1200" i="1">
                <a:solidFill>
                  <a:srgbClr val="2C3E50"/>
                </a:solidFill>
                <a:latin typeface="Arial"/>
                <a:ea typeface="Calibri"/>
                <a:cs typeface="Calibri"/>
              </a:rPr>
              <a:t>Bronfenbrenner’s Ecological Systems Theory</a:t>
            </a:r>
            <a:r>
              <a:rPr lang="en-GB" sz="1200">
                <a:solidFill>
                  <a:srgbClr val="2C3E50"/>
                </a:solidFill>
                <a:latin typeface="Arial"/>
                <a:ea typeface="Calibri"/>
                <a:cs typeface="Calibri"/>
              </a:rPr>
              <a:t>. [online] Simply Psychology. Available at: https://www.simplypsychology.org/Bronfenbrenner.html.</a:t>
            </a:r>
            <a:endParaRPr lang="en-GB" sz="1200">
              <a:latin typeface="Arial"/>
              <a:cs typeface="Arial"/>
            </a:endParaRPr>
          </a:p>
          <a:p>
            <a:endParaRPr lang="en-GB" sz="1200">
              <a:latin typeface="Arial"/>
              <a:ea typeface="+mn-lt"/>
              <a:cs typeface="+mn-lt"/>
            </a:endParaRPr>
          </a:p>
          <a:p>
            <a:r>
              <a:rPr lang="en-GB" sz="1200">
                <a:latin typeface="Arial"/>
                <a:ea typeface="+mn-lt"/>
                <a:cs typeface="+mn-lt"/>
              </a:rPr>
              <a:t>Hyde, B. (2008). </a:t>
            </a:r>
            <a:r>
              <a:rPr lang="en-GB" sz="1200" i="1">
                <a:latin typeface="Arial"/>
                <a:ea typeface="+mn-lt"/>
                <a:cs typeface="+mn-lt"/>
              </a:rPr>
              <a:t>Children and spirituality: Searching for meaning and connectedness</a:t>
            </a:r>
            <a:r>
              <a:rPr lang="en-GB" sz="1200">
                <a:latin typeface="Arial"/>
                <a:ea typeface="+mn-lt"/>
                <a:cs typeface="+mn-lt"/>
              </a:rPr>
              <a:t>. Jessica Kingsley Publishers.</a:t>
            </a:r>
            <a:endParaRPr lang="en-GB" sz="1200">
              <a:latin typeface="Arial"/>
              <a:cs typeface="Arial"/>
            </a:endParaRPr>
          </a:p>
          <a:p>
            <a:endParaRPr lang="en-GB" sz="1200">
              <a:latin typeface="Arial"/>
              <a:ea typeface="+mn-lt"/>
              <a:cs typeface="+mn-lt"/>
            </a:endParaRPr>
          </a:p>
          <a:p>
            <a:r>
              <a:rPr lang="en-GB" sz="1200">
                <a:latin typeface="Arial"/>
                <a:ea typeface="+mn-lt"/>
                <a:cs typeface="+mn-lt"/>
              </a:rPr>
              <a:t>Laevers, F. (2000). Forward to basics! Deep-level-learning and the experiential approach. </a:t>
            </a:r>
            <a:r>
              <a:rPr lang="en-GB" sz="1200" i="1">
                <a:latin typeface="Arial"/>
                <a:ea typeface="+mn-lt"/>
                <a:cs typeface="+mn-lt"/>
              </a:rPr>
              <a:t>Early Years</a:t>
            </a:r>
            <a:r>
              <a:rPr lang="en-GB" sz="1200">
                <a:latin typeface="Arial"/>
                <a:ea typeface="+mn-lt"/>
                <a:cs typeface="+mn-lt"/>
              </a:rPr>
              <a:t>, 20(2), 20-29.</a:t>
            </a:r>
            <a:endParaRPr lang="en-GB" sz="1200">
              <a:latin typeface="Arial"/>
              <a:cs typeface="Arial"/>
            </a:endParaRPr>
          </a:p>
          <a:p>
            <a:endParaRPr lang="en-GB" sz="1200">
              <a:latin typeface="Arial"/>
              <a:ea typeface="+mn-lt"/>
              <a:cs typeface="+mn-lt"/>
            </a:endParaRPr>
          </a:p>
          <a:p>
            <a:r>
              <a:rPr lang="en-GB" sz="1200" err="1">
                <a:latin typeface="Arial"/>
                <a:ea typeface="+mn-lt"/>
                <a:cs typeface="+mn-lt"/>
              </a:rPr>
              <a:t>Mashford</a:t>
            </a:r>
            <a:r>
              <a:rPr lang="en-GB" sz="1200">
                <a:latin typeface="Arial"/>
                <a:ea typeface="+mn-lt"/>
                <a:cs typeface="+mn-lt"/>
              </a:rPr>
              <a:t>-Scott, A., Church, A., &amp; Tayler, C. (2012). Seeking children's perspectives on their wellbeing in early childhood settings. </a:t>
            </a:r>
            <a:r>
              <a:rPr lang="en-GB" sz="1200" i="1">
                <a:latin typeface="Arial"/>
                <a:ea typeface="+mn-lt"/>
                <a:cs typeface="+mn-lt"/>
              </a:rPr>
              <a:t>International Journal of Early Childhood</a:t>
            </a:r>
            <a:r>
              <a:rPr lang="en-GB" sz="1200">
                <a:latin typeface="Arial"/>
                <a:ea typeface="+mn-lt"/>
                <a:cs typeface="+mn-lt"/>
              </a:rPr>
              <a:t>, 44(3),</a:t>
            </a:r>
          </a:p>
          <a:p>
            <a:endParaRPr lang="en-GB" sz="1200">
              <a:latin typeface="Arial"/>
              <a:ea typeface="+mn-lt"/>
              <a:cs typeface="+mn-lt"/>
            </a:endParaRPr>
          </a:p>
          <a:p>
            <a:r>
              <a:rPr lang="en-GB" sz="1200">
                <a:latin typeface="Arial"/>
                <a:ea typeface="+mn-lt"/>
                <a:cs typeface="+mn-lt"/>
              </a:rPr>
              <a:t>Maude, P. (2010). </a:t>
            </a:r>
            <a:r>
              <a:rPr lang="en-GB" sz="1200" i="1">
                <a:latin typeface="Arial"/>
                <a:ea typeface="+mn-lt"/>
                <a:cs typeface="+mn-lt"/>
              </a:rPr>
              <a:t>Physical literacy and the young child</a:t>
            </a:r>
            <a:r>
              <a:rPr lang="en-GB" sz="1200">
                <a:latin typeface="Arial"/>
                <a:ea typeface="+mn-lt"/>
                <a:cs typeface="+mn-lt"/>
              </a:rPr>
              <a:t>. In M. Whitehead (Ed.), </a:t>
            </a:r>
            <a:r>
              <a:rPr lang="en-GB" sz="1200" i="1">
                <a:latin typeface="Arial"/>
                <a:ea typeface="+mn-lt"/>
                <a:cs typeface="+mn-lt"/>
              </a:rPr>
              <a:t>Physical literacy: Throughout the </a:t>
            </a:r>
            <a:r>
              <a:rPr lang="en-GB" sz="1200" i="1" err="1">
                <a:latin typeface="Arial"/>
                <a:ea typeface="+mn-lt"/>
                <a:cs typeface="+mn-lt"/>
              </a:rPr>
              <a:t>lifecourse</a:t>
            </a:r>
            <a:r>
              <a:rPr lang="en-GB" sz="1200">
                <a:latin typeface="Arial"/>
                <a:ea typeface="+mn-lt"/>
                <a:cs typeface="+mn-lt"/>
              </a:rPr>
              <a:t> (pp. 100-115). Routledge. 231-247.</a:t>
            </a:r>
            <a:endParaRPr lang="en-GB" sz="1200">
              <a:latin typeface="Arial"/>
              <a:cs typeface="Arial"/>
            </a:endParaRPr>
          </a:p>
          <a:p>
            <a:endParaRPr lang="en-GB" sz="1200">
              <a:latin typeface="Arial"/>
              <a:ea typeface="+mn-lt"/>
              <a:cs typeface="+mn-lt"/>
            </a:endParaRPr>
          </a:p>
          <a:p>
            <a:endParaRPr lang="en-GB" sz="1200">
              <a:latin typeface="Arial"/>
            </a:endParaRPr>
          </a:p>
        </p:txBody>
      </p:sp>
    </p:spTree>
    <p:extLst>
      <p:ext uri="{BB962C8B-B14F-4D97-AF65-F5344CB8AC3E}">
        <p14:creationId xmlns:p14="http://schemas.microsoft.com/office/powerpoint/2010/main" val="24539436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16506C-3C29-2B8D-713E-33FEC75DB5DB}"/>
              </a:ext>
            </a:extLst>
          </p:cNvPr>
          <p:cNvSpPr txBox="1"/>
          <p:nvPr/>
        </p:nvSpPr>
        <p:spPr>
          <a:xfrm>
            <a:off x="429490" y="651163"/>
            <a:ext cx="11430000" cy="59574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3" name="TextBox 2">
            <a:extLst>
              <a:ext uri="{FF2B5EF4-FFF2-40B4-BE49-F238E27FC236}">
                <a16:creationId xmlns:a16="http://schemas.microsoft.com/office/drawing/2014/main" id="{F691C351-9926-ED11-8250-D73DF4DF87E3}"/>
              </a:ext>
            </a:extLst>
          </p:cNvPr>
          <p:cNvSpPr txBox="1"/>
          <p:nvPr/>
        </p:nvSpPr>
        <p:spPr>
          <a:xfrm>
            <a:off x="443345" y="554181"/>
            <a:ext cx="10584872" cy="58169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latin typeface="Arial"/>
                <a:cs typeface="Arial"/>
              </a:rPr>
              <a:t>McLeod, S., &amp; Giles, R. M. (2018). </a:t>
            </a:r>
            <a:r>
              <a:rPr lang="en-GB" sz="1200" i="1">
                <a:latin typeface="Arial"/>
                <a:cs typeface="Arial"/>
              </a:rPr>
              <a:t>Supporting young children's learning and development through play</a:t>
            </a:r>
            <a:r>
              <a:rPr lang="en-GB" sz="1200">
                <a:latin typeface="Arial"/>
                <a:cs typeface="Arial"/>
              </a:rPr>
              <a:t>. Information Age Publishing.</a:t>
            </a:r>
          </a:p>
          <a:p>
            <a:endParaRPr lang="en-GB" sz="1200">
              <a:latin typeface="Arial"/>
              <a:cs typeface="Arial"/>
            </a:endParaRPr>
          </a:p>
          <a:p>
            <a:r>
              <a:rPr lang="en-GB" sz="1200">
                <a:latin typeface="Arial"/>
                <a:cs typeface="Arial"/>
              </a:rPr>
              <a:t>Mindell, J. A., Sadeh, A., Wiegand, B., How, T. H., &amp; Goh, D. Y. (2010). Cross-cultural differences in infant and toddler sleep. </a:t>
            </a:r>
            <a:r>
              <a:rPr lang="en-GB" sz="1200" i="1">
                <a:latin typeface="Arial"/>
                <a:cs typeface="Arial"/>
              </a:rPr>
              <a:t>Sleep Medicine</a:t>
            </a:r>
            <a:r>
              <a:rPr lang="en-GB" sz="1200">
                <a:latin typeface="Arial"/>
                <a:cs typeface="Arial"/>
              </a:rPr>
              <a:t>, 11(3), 274-280.</a:t>
            </a:r>
          </a:p>
          <a:p>
            <a:endParaRPr lang="en-GB" sz="1200">
              <a:latin typeface="Arial"/>
              <a:cs typeface="Arial"/>
            </a:endParaRPr>
          </a:p>
          <a:p>
            <a:r>
              <a:rPr lang="en-GB" sz="1200">
                <a:latin typeface="Arial"/>
                <a:cs typeface="Arial"/>
              </a:rPr>
              <a:t>Mindell, J. A., &amp; Owens, J. A. (2015). </a:t>
            </a:r>
            <a:r>
              <a:rPr lang="en-GB" sz="1200" i="1">
                <a:latin typeface="Arial"/>
                <a:cs typeface="Arial"/>
              </a:rPr>
              <a:t>A clinical guide to </a:t>
            </a:r>
            <a:r>
              <a:rPr lang="en-GB" sz="1200" i="1" err="1">
                <a:latin typeface="Arial"/>
                <a:cs typeface="Arial"/>
              </a:rPr>
              <a:t>pediatric</a:t>
            </a:r>
            <a:r>
              <a:rPr lang="en-GB" sz="1200" i="1">
                <a:latin typeface="Arial"/>
                <a:cs typeface="Arial"/>
              </a:rPr>
              <a:t> sleep: Diagnosis and management of sleep problems</a:t>
            </a:r>
            <a:r>
              <a:rPr lang="en-GB" sz="1200">
                <a:latin typeface="Arial"/>
                <a:cs typeface="Arial"/>
              </a:rPr>
              <a:t>. Lippincott Williams &amp; Wilkins.</a:t>
            </a:r>
          </a:p>
          <a:p>
            <a:endParaRPr lang="en-GB" sz="1200">
              <a:latin typeface="Arial"/>
              <a:cs typeface="Arial"/>
            </a:endParaRPr>
          </a:p>
          <a:p>
            <a:r>
              <a:rPr lang="en-GB" sz="1200">
                <a:latin typeface="Arial"/>
                <a:cs typeface="Arial"/>
              </a:rPr>
              <a:t>National Scientific Council on the Developing Child. (2014). </a:t>
            </a:r>
            <a:r>
              <a:rPr lang="en-GB" sz="1200" i="1">
                <a:latin typeface="Arial"/>
                <a:cs typeface="Arial"/>
              </a:rPr>
              <a:t>Excessive stress disrupts the architecture of the developing brain: Working paper 3</a:t>
            </a:r>
            <a:r>
              <a:rPr lang="en-GB" sz="1200">
                <a:latin typeface="Arial"/>
                <a:cs typeface="Arial"/>
              </a:rPr>
              <a:t>. Harvard University.</a:t>
            </a:r>
          </a:p>
          <a:p>
            <a:endParaRPr lang="en-GB" sz="1200">
              <a:latin typeface="Arial"/>
              <a:cs typeface="Arial"/>
            </a:endParaRPr>
          </a:p>
          <a:p>
            <a:r>
              <a:rPr lang="en-GB" sz="1200">
                <a:latin typeface="Arial"/>
                <a:cs typeface="Arial"/>
              </a:rPr>
              <a:t>Public Health England. (2016). </a:t>
            </a:r>
            <a:r>
              <a:rPr lang="en-GB" sz="1200" i="1">
                <a:latin typeface="Arial"/>
                <a:cs typeface="Arial"/>
              </a:rPr>
              <a:t>Making every contact count (MECC): Consensus statement</a:t>
            </a:r>
            <a:r>
              <a:rPr lang="en-GB" sz="1200">
                <a:latin typeface="Arial"/>
                <a:cs typeface="Arial"/>
              </a:rPr>
              <a:t>. PHE</a:t>
            </a:r>
          </a:p>
          <a:p>
            <a:endParaRPr lang="en-GB" sz="1200">
              <a:latin typeface="Arial"/>
              <a:cs typeface="Arial"/>
            </a:endParaRPr>
          </a:p>
          <a:p>
            <a:r>
              <a:rPr lang="en-GB" sz="1200">
                <a:latin typeface="Arial"/>
                <a:cs typeface="Arial"/>
              </a:rPr>
              <a:t>Savage, J. S., Fisher, J. O., &amp; Birch, L. L. (2007). Parental influence on eating </a:t>
            </a:r>
            <a:r>
              <a:rPr lang="en-GB" sz="1200" err="1">
                <a:latin typeface="Arial"/>
                <a:cs typeface="Arial"/>
              </a:rPr>
              <a:t>behavior</a:t>
            </a:r>
            <a:r>
              <a:rPr lang="en-GB" sz="1200">
                <a:latin typeface="Arial"/>
                <a:cs typeface="Arial"/>
              </a:rPr>
              <a:t>: conception to adolescence. </a:t>
            </a:r>
            <a:r>
              <a:rPr lang="en-GB" sz="1200" i="1">
                <a:latin typeface="Arial"/>
                <a:cs typeface="Arial"/>
              </a:rPr>
              <a:t>The Journal of Law, Medicine &amp; Ethics</a:t>
            </a:r>
            <a:r>
              <a:rPr lang="en-GB" sz="1200">
                <a:latin typeface="Arial"/>
                <a:cs typeface="Arial"/>
              </a:rPr>
              <a:t>, 35(1), 22-34.</a:t>
            </a:r>
          </a:p>
          <a:p>
            <a:endParaRPr lang="en-GB" sz="1200">
              <a:latin typeface="Arial"/>
              <a:cs typeface="Arial"/>
            </a:endParaRPr>
          </a:p>
          <a:p>
            <a:r>
              <a:rPr lang="en-GB" sz="1200">
                <a:latin typeface="Arial"/>
                <a:cs typeface="Arial"/>
              </a:rPr>
              <a:t>Statham, J., &amp; Chase, E. (2010). </a:t>
            </a:r>
            <a:r>
              <a:rPr lang="en-GB" sz="1200" i="1">
                <a:latin typeface="Arial"/>
                <a:cs typeface="Arial"/>
              </a:rPr>
              <a:t>Childhood wellbeing: A brief overview</a:t>
            </a:r>
            <a:r>
              <a:rPr lang="en-GB" sz="1200">
                <a:latin typeface="Arial"/>
                <a:cs typeface="Arial"/>
              </a:rPr>
              <a:t>. Loughborough University.</a:t>
            </a:r>
          </a:p>
          <a:p>
            <a:endParaRPr lang="en-GB" sz="1200">
              <a:latin typeface="Arial"/>
              <a:cs typeface="Arial"/>
            </a:endParaRPr>
          </a:p>
          <a:p>
            <a:r>
              <a:rPr lang="en-GB" sz="1200">
                <a:latin typeface="Arial"/>
                <a:cs typeface="Arial"/>
              </a:rPr>
              <a:t>Sroufe, L. A., Egeland, B., Carlson, E. A., &amp; Collins, W. A. (2005). </a:t>
            </a:r>
            <a:r>
              <a:rPr lang="en-GB" sz="1200" i="1">
                <a:latin typeface="Arial"/>
                <a:cs typeface="Arial"/>
              </a:rPr>
              <a:t>The development of the person: The Minnesota study of risk and adaptation from birth to adulthood</a:t>
            </a:r>
            <a:r>
              <a:rPr lang="en-GB" sz="1200">
                <a:latin typeface="Arial"/>
                <a:cs typeface="Arial"/>
              </a:rPr>
              <a:t>. Guilford Press.</a:t>
            </a:r>
          </a:p>
          <a:p>
            <a:endParaRPr lang="en-GB" sz="1200">
              <a:latin typeface="Arial"/>
              <a:cs typeface="Arial"/>
            </a:endParaRPr>
          </a:p>
          <a:p>
            <a:r>
              <a:rPr lang="en-GB" sz="1200">
                <a:latin typeface="Arial"/>
                <a:cs typeface="Arial"/>
              </a:rPr>
              <a:t>Shonkoff, J. P., &amp; Phillips, D. A. (Eds.). (2000). </a:t>
            </a:r>
            <a:r>
              <a:rPr lang="en-GB" sz="1200" i="1">
                <a:latin typeface="Arial"/>
                <a:cs typeface="Arial"/>
              </a:rPr>
              <a:t>From neurons to </a:t>
            </a:r>
            <a:r>
              <a:rPr lang="en-GB" sz="1200" i="1" err="1">
                <a:latin typeface="Arial"/>
                <a:cs typeface="Arial"/>
              </a:rPr>
              <a:t>neighborhoods</a:t>
            </a:r>
            <a:r>
              <a:rPr lang="en-GB" sz="1200" i="1">
                <a:latin typeface="Arial"/>
                <a:cs typeface="Arial"/>
              </a:rPr>
              <a:t>: The science of early childhood development</a:t>
            </a:r>
            <a:r>
              <a:rPr lang="en-GB" sz="1200">
                <a:latin typeface="Arial"/>
                <a:cs typeface="Arial"/>
              </a:rPr>
              <a:t>. National Academy Press.</a:t>
            </a:r>
            <a:endParaRPr lang="en-US" sz="1200">
              <a:latin typeface="Arial"/>
              <a:cs typeface="Arial"/>
            </a:endParaRPr>
          </a:p>
          <a:p>
            <a:endParaRPr lang="en-GB" sz="1200">
              <a:latin typeface="Arial"/>
              <a:cs typeface="Arial"/>
            </a:endParaRPr>
          </a:p>
          <a:p>
            <a:r>
              <a:rPr lang="en-GB" sz="1200">
                <a:latin typeface="Arial"/>
                <a:cs typeface="Arial"/>
              </a:rPr>
              <a:t>Timmons, B. W., Leblanc, A. G., Carson, V., Connor </a:t>
            </a:r>
            <a:r>
              <a:rPr lang="en-GB" sz="1200" err="1">
                <a:latin typeface="Arial"/>
                <a:cs typeface="Arial"/>
              </a:rPr>
              <a:t>Gorber</a:t>
            </a:r>
            <a:r>
              <a:rPr lang="en-GB" sz="1200">
                <a:latin typeface="Arial"/>
                <a:cs typeface="Arial"/>
              </a:rPr>
              <a:t>, S., Dillman, C., Janssen, I., Kho, M. E., Spence, J. C., Stearns, J. A., &amp; Tremblay, M. S. (2012). Systematic review of physical activity and health in the early years (aged 0-4 years). </a:t>
            </a:r>
            <a:r>
              <a:rPr lang="en-GB" sz="1200" i="1">
                <a:latin typeface="Arial"/>
                <a:cs typeface="Arial"/>
              </a:rPr>
              <a:t>Applied Physiology, Nutrition, and Metabolism</a:t>
            </a:r>
            <a:r>
              <a:rPr lang="en-GB" sz="1200">
                <a:latin typeface="Arial"/>
                <a:cs typeface="Arial"/>
              </a:rPr>
              <a:t>, 37(4), 773-792.</a:t>
            </a:r>
          </a:p>
          <a:p>
            <a:endParaRPr lang="en-GB" sz="1200">
              <a:latin typeface="Arial"/>
              <a:cs typeface="Arial"/>
            </a:endParaRPr>
          </a:p>
          <a:p>
            <a:r>
              <a:rPr lang="en-GB" sz="1200">
                <a:latin typeface="Arial"/>
                <a:cs typeface="Arial"/>
              </a:rPr>
              <a:t>WHO. (1946). </a:t>
            </a:r>
            <a:r>
              <a:rPr lang="en-GB" sz="1200" i="1">
                <a:latin typeface="Arial"/>
                <a:cs typeface="Arial"/>
              </a:rPr>
              <a:t>Constitution of the World Health Organization</a:t>
            </a:r>
            <a:r>
              <a:rPr lang="en-GB" sz="1200">
                <a:latin typeface="Arial"/>
                <a:cs typeface="Arial"/>
              </a:rPr>
              <a:t>. WHO.</a:t>
            </a:r>
            <a:endParaRPr lang="en-US" sz="1200">
              <a:latin typeface="Arial"/>
              <a:cs typeface="Arial"/>
            </a:endParaRPr>
          </a:p>
          <a:p>
            <a:endParaRPr lang="en-GB" sz="1200">
              <a:latin typeface="Arial"/>
              <a:cs typeface="Arial"/>
            </a:endParaRPr>
          </a:p>
          <a:p>
            <a:r>
              <a:rPr lang="en-GB" sz="1200">
                <a:latin typeface="Arial"/>
                <a:cs typeface="Arial"/>
              </a:rPr>
              <a:t>Wood, E., Chesworth, L., &amp; Centre for Studies on Inclusive Education. (2016). </a:t>
            </a:r>
            <a:r>
              <a:rPr lang="en-GB" sz="1200" i="1">
                <a:latin typeface="Arial"/>
                <a:cs typeface="Arial"/>
              </a:rPr>
              <a:t>Personalisation and early years education</a:t>
            </a:r>
            <a:r>
              <a:rPr lang="en-GB" sz="1200">
                <a:latin typeface="Arial"/>
                <a:cs typeface="Arial"/>
              </a:rPr>
              <a:t>. Sage Publications.</a:t>
            </a:r>
          </a:p>
          <a:p>
            <a:endParaRPr lang="en-GB" sz="1200">
              <a:latin typeface="Arial"/>
              <a:cs typeface="Arial"/>
            </a:endParaRPr>
          </a:p>
          <a:p>
            <a:r>
              <a:rPr lang="en-GB" sz="1200">
                <a:latin typeface="Arial"/>
                <a:cs typeface="Arial"/>
              </a:rPr>
              <a:t>Zero to Three. (2016). </a:t>
            </a:r>
            <a:r>
              <a:rPr lang="en-GB" sz="1200" i="1">
                <a:latin typeface="Arial"/>
                <a:cs typeface="Arial"/>
              </a:rPr>
              <a:t>DC:0-5: Diagnostic classification of mental health and developmental disorders of infancy and early childhood</a:t>
            </a:r>
            <a:r>
              <a:rPr lang="en-GB" sz="1200">
                <a:latin typeface="Arial"/>
                <a:cs typeface="Arial"/>
              </a:rPr>
              <a:t>. Zero to Three Press.</a:t>
            </a:r>
            <a:endParaRPr lang="en-GB"/>
          </a:p>
        </p:txBody>
      </p:sp>
    </p:spTree>
    <p:extLst>
      <p:ext uri="{BB962C8B-B14F-4D97-AF65-F5344CB8AC3E}">
        <p14:creationId xmlns:p14="http://schemas.microsoft.com/office/powerpoint/2010/main" val="36673797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75</cp:revision>
  <dcterms:created xsi:type="dcterms:W3CDTF">2025-06-09T16:23:36Z</dcterms:created>
  <dcterms:modified xsi:type="dcterms:W3CDTF">2025-08-16T21:13:55Z</dcterms:modified>
</cp:coreProperties>
</file>