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80" r:id="rId2"/>
    <p:sldId id="258" r:id="rId3"/>
    <p:sldId id="259" r:id="rId4"/>
    <p:sldId id="260" r:id="rId5"/>
    <p:sldId id="261" r:id="rId6"/>
    <p:sldId id="262" r:id="rId7"/>
    <p:sldId id="263" r:id="rId8"/>
    <p:sldId id="264" r:id="rId9"/>
    <p:sldId id="265" r:id="rId10"/>
    <p:sldId id="266" r:id="rId11"/>
    <p:sldId id="267" r:id="rId12"/>
    <p:sldId id="269" r:id="rId13"/>
    <p:sldId id="270" r:id="rId14"/>
    <p:sldId id="271" r:id="rId15"/>
    <p:sldId id="272" r:id="rId16"/>
    <p:sldId id="273" r:id="rId17"/>
    <p:sldId id="330" r:id="rId18"/>
    <p:sldId id="331" r:id="rId19"/>
    <p:sldId id="282" r:id="rId20"/>
    <p:sldId id="283" r:id="rId21"/>
    <p:sldId id="284" r:id="rId22"/>
    <p:sldId id="285" r:id="rId23"/>
    <p:sldId id="286" r:id="rId24"/>
    <p:sldId id="287" r:id="rId25"/>
    <p:sldId id="288" r:id="rId26"/>
    <p:sldId id="289" r:id="rId27"/>
    <p:sldId id="291" r:id="rId28"/>
    <p:sldId id="292" r:id="rId29"/>
    <p:sldId id="293" r:id="rId30"/>
    <p:sldId id="294" r:id="rId31"/>
    <p:sldId id="295" r:id="rId32"/>
    <p:sldId id="296" r:id="rId33"/>
    <p:sldId id="297" r:id="rId34"/>
    <p:sldId id="298" r:id="rId35"/>
    <p:sldId id="299" r:id="rId36"/>
    <p:sldId id="302" r:id="rId37"/>
    <p:sldId id="303" r:id="rId38"/>
    <p:sldId id="305" r:id="rId39"/>
    <p:sldId id="306" r:id="rId40"/>
    <p:sldId id="307" r:id="rId41"/>
    <p:sldId id="332" r:id="rId42"/>
    <p:sldId id="308" r:id="rId43"/>
    <p:sldId id="309" r:id="rId44"/>
    <p:sldId id="310" r:id="rId45"/>
    <p:sldId id="311" r:id="rId46"/>
    <p:sldId id="312" r:id="rId47"/>
    <p:sldId id="313" r:id="rId48"/>
    <p:sldId id="314" r:id="rId49"/>
    <p:sldId id="317" r:id="rId50"/>
    <p:sldId id="319" r:id="rId51"/>
    <p:sldId id="320" r:id="rId52"/>
    <p:sldId id="321" r:id="rId53"/>
    <p:sldId id="322" r:id="rId54"/>
    <p:sldId id="323" r:id="rId55"/>
    <p:sldId id="324" r:id="rId56"/>
    <p:sldId id="325" r:id="rId57"/>
    <p:sldId id="326" r:id="rId58"/>
    <p:sldId id="327" r:id="rId59"/>
    <p:sldId id="328" r:id="rId60"/>
    <p:sldId id="329" r:id="rId6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1" d="100"/>
          <a:sy n="101" d="100"/>
        </p:scale>
        <p:origin x="288"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D6AFFE8-CA06-4207-83E0-A3B107E1B0FF}" type="datetimeFigureOut">
              <a:rPr lang="en-GB" smtClean="0"/>
              <a:t>14/11/2019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75A773-2AE9-4A3C-B6E9-429C3DB50FCD}" type="slidenum">
              <a:rPr lang="en-GB" smtClean="0"/>
              <a:t>‹#›</a:t>
            </a:fld>
            <a:endParaRPr lang="en-GB"/>
          </a:p>
        </p:txBody>
      </p:sp>
    </p:spTree>
    <p:extLst>
      <p:ext uri="{BB962C8B-B14F-4D97-AF65-F5344CB8AC3E}">
        <p14:creationId xmlns:p14="http://schemas.microsoft.com/office/powerpoint/2010/main" val="40253682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D6AFFE8-CA06-4207-83E0-A3B107E1B0FF}" type="datetimeFigureOut">
              <a:rPr lang="en-GB" smtClean="0"/>
              <a:t>14/11/2019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75A773-2AE9-4A3C-B6E9-429C3DB50FCD}" type="slidenum">
              <a:rPr lang="en-GB" smtClean="0"/>
              <a:t>‹#›</a:t>
            </a:fld>
            <a:endParaRPr lang="en-GB"/>
          </a:p>
        </p:txBody>
      </p:sp>
    </p:spTree>
    <p:extLst>
      <p:ext uri="{BB962C8B-B14F-4D97-AF65-F5344CB8AC3E}">
        <p14:creationId xmlns:p14="http://schemas.microsoft.com/office/powerpoint/2010/main" val="23524497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D6AFFE8-CA06-4207-83E0-A3B107E1B0FF}" type="datetimeFigureOut">
              <a:rPr lang="en-GB" smtClean="0"/>
              <a:t>14/11/2019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75A773-2AE9-4A3C-B6E9-429C3DB50FCD}" type="slidenum">
              <a:rPr lang="en-GB" smtClean="0"/>
              <a:t>‹#›</a:t>
            </a:fld>
            <a:endParaRPr lang="en-GB"/>
          </a:p>
        </p:txBody>
      </p:sp>
    </p:spTree>
    <p:extLst>
      <p:ext uri="{BB962C8B-B14F-4D97-AF65-F5344CB8AC3E}">
        <p14:creationId xmlns:p14="http://schemas.microsoft.com/office/powerpoint/2010/main" val="27650994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D6AFFE8-CA06-4207-83E0-A3B107E1B0FF}" type="datetimeFigureOut">
              <a:rPr lang="en-GB" smtClean="0"/>
              <a:t>14/11/2019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75A773-2AE9-4A3C-B6E9-429C3DB50FCD}" type="slidenum">
              <a:rPr lang="en-GB" smtClean="0"/>
              <a:t>‹#›</a:t>
            </a:fld>
            <a:endParaRPr lang="en-GB"/>
          </a:p>
        </p:txBody>
      </p:sp>
    </p:spTree>
    <p:extLst>
      <p:ext uri="{BB962C8B-B14F-4D97-AF65-F5344CB8AC3E}">
        <p14:creationId xmlns:p14="http://schemas.microsoft.com/office/powerpoint/2010/main" val="40989345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D6AFFE8-CA06-4207-83E0-A3B107E1B0FF}" type="datetimeFigureOut">
              <a:rPr lang="en-GB" smtClean="0"/>
              <a:t>14/11/2019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575A773-2AE9-4A3C-B6E9-429C3DB50FCD}" type="slidenum">
              <a:rPr lang="en-GB" smtClean="0"/>
              <a:t>‹#›</a:t>
            </a:fld>
            <a:endParaRPr lang="en-GB"/>
          </a:p>
        </p:txBody>
      </p:sp>
    </p:spTree>
    <p:extLst>
      <p:ext uri="{BB962C8B-B14F-4D97-AF65-F5344CB8AC3E}">
        <p14:creationId xmlns:p14="http://schemas.microsoft.com/office/powerpoint/2010/main" val="18231191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D6AFFE8-CA06-4207-83E0-A3B107E1B0FF}" type="datetimeFigureOut">
              <a:rPr lang="en-GB" smtClean="0"/>
              <a:t>14/11/2019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575A773-2AE9-4A3C-B6E9-429C3DB50FCD}" type="slidenum">
              <a:rPr lang="en-GB" smtClean="0"/>
              <a:t>‹#›</a:t>
            </a:fld>
            <a:endParaRPr lang="en-GB"/>
          </a:p>
        </p:txBody>
      </p:sp>
    </p:spTree>
    <p:extLst>
      <p:ext uri="{BB962C8B-B14F-4D97-AF65-F5344CB8AC3E}">
        <p14:creationId xmlns:p14="http://schemas.microsoft.com/office/powerpoint/2010/main" val="31103368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6AFFE8-CA06-4207-83E0-A3B107E1B0FF}" type="datetimeFigureOut">
              <a:rPr lang="en-GB" smtClean="0"/>
              <a:t>14/11/2019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575A773-2AE9-4A3C-B6E9-429C3DB50FCD}" type="slidenum">
              <a:rPr lang="en-GB" smtClean="0"/>
              <a:t>‹#›</a:t>
            </a:fld>
            <a:endParaRPr lang="en-GB"/>
          </a:p>
        </p:txBody>
      </p:sp>
    </p:spTree>
    <p:extLst>
      <p:ext uri="{BB962C8B-B14F-4D97-AF65-F5344CB8AC3E}">
        <p14:creationId xmlns:p14="http://schemas.microsoft.com/office/powerpoint/2010/main" val="8107840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D6AFFE8-CA06-4207-83E0-A3B107E1B0FF}" type="datetimeFigureOut">
              <a:rPr lang="en-GB" smtClean="0"/>
              <a:t>14/11/2019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75A773-2AE9-4A3C-B6E9-429C3DB50FCD}" type="slidenum">
              <a:rPr lang="en-GB" smtClean="0"/>
              <a:t>‹#›</a:t>
            </a:fld>
            <a:endParaRPr lang="en-GB"/>
          </a:p>
        </p:txBody>
      </p:sp>
    </p:spTree>
    <p:extLst>
      <p:ext uri="{BB962C8B-B14F-4D97-AF65-F5344CB8AC3E}">
        <p14:creationId xmlns:p14="http://schemas.microsoft.com/office/powerpoint/2010/main" val="21902129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D6AFFE8-CA06-4207-83E0-A3B107E1B0FF}" type="datetimeFigureOut">
              <a:rPr lang="en-GB" smtClean="0"/>
              <a:t>14/11/2019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75A773-2AE9-4A3C-B6E9-429C3DB50FCD}" type="slidenum">
              <a:rPr lang="en-GB" smtClean="0"/>
              <a:t>‹#›</a:t>
            </a:fld>
            <a:endParaRPr lang="en-GB"/>
          </a:p>
        </p:txBody>
      </p:sp>
    </p:spTree>
    <p:extLst>
      <p:ext uri="{BB962C8B-B14F-4D97-AF65-F5344CB8AC3E}">
        <p14:creationId xmlns:p14="http://schemas.microsoft.com/office/powerpoint/2010/main" val="14024533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D6AFFE8-CA06-4207-83E0-A3B107E1B0FF}" type="datetimeFigureOut">
              <a:rPr lang="en-GB" smtClean="0"/>
              <a:t>14/11/2019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75A773-2AE9-4A3C-B6E9-429C3DB50FCD}" type="slidenum">
              <a:rPr lang="en-GB" smtClean="0"/>
              <a:t>‹#›</a:t>
            </a:fld>
            <a:endParaRPr lang="en-GB"/>
          </a:p>
        </p:txBody>
      </p:sp>
    </p:spTree>
    <p:extLst>
      <p:ext uri="{BB962C8B-B14F-4D97-AF65-F5344CB8AC3E}">
        <p14:creationId xmlns:p14="http://schemas.microsoft.com/office/powerpoint/2010/main" val="39109641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D6AFFE8-CA06-4207-83E0-A3B107E1B0FF}" type="datetimeFigureOut">
              <a:rPr lang="en-GB" smtClean="0"/>
              <a:t>14/11/2019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75A773-2AE9-4A3C-B6E9-429C3DB50FCD}" type="slidenum">
              <a:rPr lang="en-GB" smtClean="0"/>
              <a:t>‹#›</a:t>
            </a:fld>
            <a:endParaRPr lang="en-GB"/>
          </a:p>
        </p:txBody>
      </p:sp>
    </p:spTree>
    <p:extLst>
      <p:ext uri="{BB962C8B-B14F-4D97-AF65-F5344CB8AC3E}">
        <p14:creationId xmlns:p14="http://schemas.microsoft.com/office/powerpoint/2010/main" val="14308753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D6AFFE8-CA06-4207-83E0-A3B107E1B0FF}" type="datetimeFigureOut">
              <a:rPr lang="en-GB" smtClean="0"/>
              <a:t>14/11/2019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75A773-2AE9-4A3C-B6E9-429C3DB50FCD}" type="slidenum">
              <a:rPr lang="en-GB" smtClean="0"/>
              <a:t>‹#›</a:t>
            </a:fld>
            <a:endParaRPr lang="en-GB"/>
          </a:p>
        </p:txBody>
      </p:sp>
    </p:spTree>
    <p:extLst>
      <p:ext uri="{BB962C8B-B14F-4D97-AF65-F5344CB8AC3E}">
        <p14:creationId xmlns:p14="http://schemas.microsoft.com/office/powerpoint/2010/main" val="23700617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27584" y="332656"/>
            <a:ext cx="7772400" cy="1470025"/>
          </a:xfrm>
        </p:spPr>
        <p:txBody>
          <a:bodyPr/>
          <a:lstStyle/>
          <a:p>
            <a:r>
              <a:rPr lang="en-GB" dirty="0" smtClean="0"/>
              <a:t>Nutritional </a:t>
            </a:r>
            <a:r>
              <a:rPr lang="en-GB" dirty="0" err="1" smtClean="0"/>
              <a:t>Ergogenics</a:t>
            </a:r>
            <a:endParaRPr lang="en-GB" dirty="0"/>
          </a:p>
        </p:txBody>
      </p:sp>
      <p:sp>
        <p:nvSpPr>
          <p:cNvPr id="4" name="Rectangle 3"/>
          <p:cNvSpPr/>
          <p:nvPr/>
        </p:nvSpPr>
        <p:spPr>
          <a:xfrm>
            <a:off x="539552" y="1490008"/>
            <a:ext cx="8136904" cy="5293757"/>
          </a:xfrm>
          <a:prstGeom prst="rect">
            <a:avLst/>
          </a:prstGeom>
        </p:spPr>
        <p:txBody>
          <a:bodyPr wrap="square">
            <a:spAutoFit/>
          </a:bodyPr>
          <a:lstStyle/>
          <a:p>
            <a:pPr marL="457200" indent="-457200" fontAlgn="auto">
              <a:spcAft>
                <a:spcPts val="0"/>
              </a:spcAft>
              <a:buFont typeface="Arial" panose="020B0604020202020204" pitchFamily="34" charset="0"/>
              <a:buChar char="•"/>
              <a:defRPr/>
            </a:pPr>
            <a:r>
              <a:rPr lang="en-US" sz="3200" dirty="0" smtClean="0">
                <a:solidFill>
                  <a:srgbClr val="FF0000"/>
                </a:solidFill>
              </a:rPr>
              <a:t>Carbohydrate loading</a:t>
            </a:r>
          </a:p>
          <a:p>
            <a:pPr marL="457200" indent="-457200" fontAlgn="auto">
              <a:spcAft>
                <a:spcPts val="0"/>
              </a:spcAft>
              <a:buFont typeface="Arial" panose="020B0604020202020204" pitchFamily="34" charset="0"/>
              <a:buChar char="•"/>
              <a:defRPr/>
            </a:pPr>
            <a:r>
              <a:rPr lang="en-US" sz="3200" dirty="0" smtClean="0">
                <a:solidFill>
                  <a:srgbClr val="00B0F0"/>
                </a:solidFill>
              </a:rPr>
              <a:t>Caffeine</a:t>
            </a:r>
            <a:endParaRPr lang="en-US" sz="3200" dirty="0">
              <a:solidFill>
                <a:srgbClr val="00B0F0"/>
              </a:solidFill>
            </a:endParaRPr>
          </a:p>
          <a:p>
            <a:pPr marL="457200" indent="-457200" fontAlgn="auto">
              <a:spcAft>
                <a:spcPts val="0"/>
              </a:spcAft>
              <a:buFont typeface="Arial" panose="020B0604020202020204" pitchFamily="34" charset="0"/>
              <a:buChar char="•"/>
              <a:defRPr/>
            </a:pPr>
            <a:r>
              <a:rPr lang="en-US" sz="3200" dirty="0" smtClean="0">
                <a:solidFill>
                  <a:srgbClr val="00B050"/>
                </a:solidFill>
              </a:rPr>
              <a:t>Protein</a:t>
            </a:r>
          </a:p>
          <a:p>
            <a:pPr marL="457200" indent="-457200" fontAlgn="auto">
              <a:spcAft>
                <a:spcPts val="0"/>
              </a:spcAft>
              <a:buFont typeface="Arial" panose="020B0604020202020204" pitchFamily="34" charset="0"/>
              <a:buChar char="•"/>
              <a:defRPr/>
            </a:pPr>
            <a:r>
              <a:rPr lang="en-US" sz="3200" dirty="0" smtClean="0">
                <a:solidFill>
                  <a:srgbClr val="7030A0"/>
                </a:solidFill>
              </a:rPr>
              <a:t>BC amino acids</a:t>
            </a:r>
          </a:p>
          <a:p>
            <a:pPr marL="457200" indent="-457200" fontAlgn="auto">
              <a:spcAft>
                <a:spcPts val="0"/>
              </a:spcAft>
              <a:buFont typeface="Arial" panose="020B0604020202020204" pitchFamily="34" charset="0"/>
              <a:buChar char="•"/>
              <a:defRPr/>
            </a:pPr>
            <a:r>
              <a:rPr lang="en-US" sz="3200" dirty="0" smtClean="0">
                <a:solidFill>
                  <a:schemeClr val="accent6">
                    <a:lumMod val="75000"/>
                  </a:schemeClr>
                </a:solidFill>
              </a:rPr>
              <a:t>Free fatty acids</a:t>
            </a:r>
          </a:p>
          <a:p>
            <a:pPr marL="457200" indent="-457200" fontAlgn="auto">
              <a:spcAft>
                <a:spcPts val="0"/>
              </a:spcAft>
              <a:buFont typeface="Arial" panose="020B0604020202020204" pitchFamily="34" charset="0"/>
              <a:buChar char="•"/>
              <a:defRPr/>
            </a:pPr>
            <a:r>
              <a:rPr lang="en-US" sz="3200" dirty="0" smtClean="0">
                <a:solidFill>
                  <a:schemeClr val="accent2">
                    <a:lumMod val="75000"/>
                  </a:schemeClr>
                </a:solidFill>
              </a:rPr>
              <a:t>Bicarbonate</a:t>
            </a:r>
          </a:p>
          <a:p>
            <a:pPr marL="457200" indent="-457200" fontAlgn="auto">
              <a:spcAft>
                <a:spcPts val="0"/>
              </a:spcAft>
              <a:buFont typeface="Arial" panose="020B0604020202020204" pitchFamily="34" charset="0"/>
              <a:buChar char="•"/>
              <a:defRPr/>
            </a:pPr>
            <a:r>
              <a:rPr lang="en-US" sz="3200" dirty="0" smtClean="0">
                <a:solidFill>
                  <a:schemeClr val="accent5">
                    <a:lumMod val="50000"/>
                  </a:schemeClr>
                </a:solidFill>
              </a:rPr>
              <a:t>Vitamins</a:t>
            </a:r>
          </a:p>
          <a:p>
            <a:pPr marL="457200" indent="-457200">
              <a:buFont typeface="Arial" panose="020B0604020202020204" pitchFamily="34" charset="0"/>
              <a:buChar char="•"/>
              <a:defRPr/>
            </a:pPr>
            <a:r>
              <a:rPr lang="en-US" sz="3200" dirty="0" smtClean="0">
                <a:solidFill>
                  <a:schemeClr val="accent2">
                    <a:lumMod val="50000"/>
                  </a:schemeClr>
                </a:solidFill>
              </a:rPr>
              <a:t>Electrolytes / Minerals</a:t>
            </a:r>
            <a:endParaRPr lang="en-US" sz="3200" dirty="0">
              <a:solidFill>
                <a:schemeClr val="accent2">
                  <a:lumMod val="50000"/>
                </a:schemeClr>
              </a:solidFill>
            </a:endParaRPr>
          </a:p>
          <a:p>
            <a:pPr marL="457200" indent="-457200" fontAlgn="auto">
              <a:spcAft>
                <a:spcPts val="0"/>
              </a:spcAft>
              <a:buFont typeface="Arial" panose="020B0604020202020204" pitchFamily="34" charset="0"/>
              <a:buChar char="•"/>
              <a:defRPr/>
            </a:pPr>
            <a:r>
              <a:rPr lang="en-US" sz="3200" dirty="0" err="1" smtClean="0">
                <a:solidFill>
                  <a:srgbClr val="FFC000"/>
                </a:solidFill>
              </a:rPr>
              <a:t>Creatine</a:t>
            </a:r>
            <a:endParaRPr lang="en-US" sz="3200" dirty="0" smtClean="0">
              <a:solidFill>
                <a:srgbClr val="FFC000"/>
              </a:solidFill>
            </a:endParaRPr>
          </a:p>
          <a:p>
            <a:pPr marL="457200" indent="-457200" fontAlgn="auto">
              <a:spcAft>
                <a:spcPts val="0"/>
              </a:spcAft>
              <a:buFont typeface="Arial" panose="020B0604020202020204" pitchFamily="34" charset="0"/>
              <a:buChar char="•"/>
              <a:defRPr/>
            </a:pPr>
            <a:r>
              <a:rPr lang="en-US" sz="3200" dirty="0" smtClean="0"/>
              <a:t>Herbs</a:t>
            </a:r>
          </a:p>
          <a:p>
            <a:pPr fontAlgn="auto">
              <a:spcAft>
                <a:spcPts val="0"/>
              </a:spcAft>
              <a:defRPr/>
            </a:pPr>
            <a:endParaRPr lang="en-GB" dirty="0"/>
          </a:p>
        </p:txBody>
      </p:sp>
    </p:spTree>
    <p:extLst>
      <p:ext uri="{BB962C8B-B14F-4D97-AF65-F5344CB8AC3E}">
        <p14:creationId xmlns:p14="http://schemas.microsoft.com/office/powerpoint/2010/main" val="16003171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defRPr/>
            </a:pPr>
            <a:r>
              <a:rPr lang="en-GB" altLang="en-US" smtClean="0"/>
              <a:t>Carbohydrates and Exercise</a:t>
            </a:r>
          </a:p>
        </p:txBody>
      </p:sp>
      <p:sp>
        <p:nvSpPr>
          <p:cNvPr id="34819" name="Rectangle 3"/>
          <p:cNvSpPr>
            <a:spLocks noGrp="1" noChangeArrowheads="1"/>
          </p:cNvSpPr>
          <p:nvPr>
            <p:ph type="body" idx="1"/>
          </p:nvPr>
        </p:nvSpPr>
        <p:spPr/>
        <p:txBody>
          <a:bodyPr/>
          <a:lstStyle/>
          <a:p>
            <a:pPr marL="0" indent="0" algn="ctr" eaLnBrk="1" hangingPunct="1">
              <a:buNone/>
              <a:defRPr/>
            </a:pPr>
            <a:r>
              <a:rPr lang="en-GB" altLang="en-US" dirty="0" smtClean="0"/>
              <a:t>Required for high energy output needs</a:t>
            </a:r>
          </a:p>
          <a:p>
            <a:pPr marL="0" indent="0" eaLnBrk="1" hangingPunct="1">
              <a:buNone/>
              <a:defRPr/>
            </a:pPr>
            <a:r>
              <a:rPr lang="en-GB" altLang="en-US" dirty="0" smtClean="0"/>
              <a:t>Use of carbohydrate dependant </a:t>
            </a:r>
            <a:r>
              <a:rPr lang="en-GB" altLang="en-US" dirty="0" smtClean="0"/>
              <a:t>upon;</a:t>
            </a:r>
          </a:p>
          <a:p>
            <a:pPr marL="0" indent="0" eaLnBrk="1" hangingPunct="1">
              <a:buNone/>
              <a:defRPr/>
            </a:pPr>
            <a:endParaRPr lang="en-GB" altLang="en-US" dirty="0" smtClean="0"/>
          </a:p>
          <a:p>
            <a:pPr lvl="1" eaLnBrk="1" hangingPunct="1">
              <a:defRPr/>
            </a:pPr>
            <a:r>
              <a:rPr lang="en-GB" altLang="en-US" dirty="0" smtClean="0">
                <a:solidFill>
                  <a:srgbClr val="0070C0"/>
                </a:solidFill>
              </a:rPr>
              <a:t>Exercise intensity</a:t>
            </a:r>
          </a:p>
          <a:p>
            <a:pPr lvl="1" eaLnBrk="1" hangingPunct="1">
              <a:defRPr/>
            </a:pPr>
            <a:r>
              <a:rPr lang="en-GB" altLang="en-US" dirty="0" smtClean="0">
                <a:solidFill>
                  <a:srgbClr val="0070C0"/>
                </a:solidFill>
              </a:rPr>
              <a:t>Exercise Duration</a:t>
            </a:r>
          </a:p>
          <a:p>
            <a:pPr lvl="1" eaLnBrk="1" hangingPunct="1">
              <a:defRPr/>
            </a:pPr>
            <a:r>
              <a:rPr lang="en-GB" altLang="en-US" dirty="0" smtClean="0">
                <a:solidFill>
                  <a:srgbClr val="0070C0"/>
                </a:solidFill>
              </a:rPr>
              <a:t>Training status</a:t>
            </a:r>
          </a:p>
          <a:p>
            <a:pPr lvl="1" eaLnBrk="1" hangingPunct="1">
              <a:defRPr/>
            </a:pPr>
            <a:r>
              <a:rPr lang="en-GB" altLang="en-US" dirty="0" smtClean="0">
                <a:solidFill>
                  <a:srgbClr val="0070C0"/>
                </a:solidFill>
              </a:rPr>
              <a:t>Current CHO stores (Liver and muscle glycogen)</a:t>
            </a:r>
          </a:p>
          <a:p>
            <a:pPr lvl="1" eaLnBrk="1" hangingPunct="1">
              <a:defRPr/>
            </a:pPr>
            <a:r>
              <a:rPr lang="en-GB" altLang="en-US" dirty="0" smtClean="0">
                <a:solidFill>
                  <a:srgbClr val="0070C0"/>
                </a:solidFill>
              </a:rPr>
              <a:t>CHO ingestion</a:t>
            </a:r>
          </a:p>
          <a:p>
            <a:pPr lvl="1" eaLnBrk="1" hangingPunct="1">
              <a:buFontTx/>
              <a:buNone/>
              <a:defRPr/>
            </a:pPr>
            <a:endParaRPr lang="en-GB" altLang="en-US" dirty="0" smtClean="0"/>
          </a:p>
        </p:txBody>
      </p:sp>
    </p:spTree>
    <p:extLst>
      <p:ext uri="{BB962C8B-B14F-4D97-AF65-F5344CB8AC3E}">
        <p14:creationId xmlns:p14="http://schemas.microsoft.com/office/powerpoint/2010/main" val="506735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defRPr/>
            </a:pPr>
            <a:r>
              <a:rPr lang="en-GB" altLang="en-US" smtClean="0"/>
              <a:t>Carbohydrate Ingestion</a:t>
            </a:r>
          </a:p>
        </p:txBody>
      </p:sp>
      <p:sp>
        <p:nvSpPr>
          <p:cNvPr id="35843" name="Rectangle 3"/>
          <p:cNvSpPr>
            <a:spLocks noGrp="1" noChangeArrowheads="1"/>
          </p:cNvSpPr>
          <p:nvPr>
            <p:ph type="body" idx="1"/>
          </p:nvPr>
        </p:nvSpPr>
        <p:spPr/>
        <p:txBody>
          <a:bodyPr/>
          <a:lstStyle/>
          <a:p>
            <a:pPr eaLnBrk="1" hangingPunct="1">
              <a:defRPr/>
            </a:pPr>
            <a:r>
              <a:rPr lang="en-GB" altLang="en-US" dirty="0" err="1" smtClean="0"/>
              <a:t>Supercompensation</a:t>
            </a:r>
            <a:endParaRPr lang="en-GB" altLang="en-US" dirty="0" smtClean="0"/>
          </a:p>
          <a:p>
            <a:pPr eaLnBrk="1" hangingPunct="1">
              <a:defRPr/>
            </a:pPr>
            <a:endParaRPr lang="en-GB" altLang="en-US" dirty="0" smtClean="0"/>
          </a:p>
          <a:p>
            <a:pPr eaLnBrk="1" hangingPunct="1">
              <a:defRPr/>
            </a:pPr>
            <a:r>
              <a:rPr lang="en-GB" altLang="en-US" dirty="0" smtClean="0"/>
              <a:t>Pre-exercise</a:t>
            </a:r>
          </a:p>
          <a:p>
            <a:pPr eaLnBrk="1" hangingPunct="1">
              <a:defRPr/>
            </a:pPr>
            <a:endParaRPr lang="en-GB" altLang="en-US" dirty="0" smtClean="0"/>
          </a:p>
          <a:p>
            <a:pPr eaLnBrk="1" hangingPunct="1">
              <a:defRPr/>
            </a:pPr>
            <a:r>
              <a:rPr lang="en-GB" altLang="en-US" dirty="0" smtClean="0"/>
              <a:t>During exercise</a:t>
            </a:r>
          </a:p>
          <a:p>
            <a:pPr eaLnBrk="1" hangingPunct="1">
              <a:defRPr/>
            </a:pPr>
            <a:endParaRPr lang="en-GB" altLang="en-US" dirty="0" smtClean="0"/>
          </a:p>
          <a:p>
            <a:pPr eaLnBrk="1" hangingPunct="1">
              <a:defRPr/>
            </a:pPr>
            <a:r>
              <a:rPr lang="en-GB" altLang="en-US" dirty="0" smtClean="0"/>
              <a:t>Post-exercise</a:t>
            </a:r>
          </a:p>
        </p:txBody>
      </p:sp>
    </p:spTree>
    <p:extLst>
      <p:ext uri="{BB962C8B-B14F-4D97-AF65-F5344CB8AC3E}">
        <p14:creationId xmlns:p14="http://schemas.microsoft.com/office/powerpoint/2010/main" val="16225398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normAutofit fontScale="90000"/>
          </a:bodyPr>
          <a:lstStyle/>
          <a:p>
            <a:pPr eaLnBrk="1" hangingPunct="1">
              <a:defRPr/>
            </a:pPr>
            <a:r>
              <a:rPr lang="en-GB" altLang="en-US" sz="4000" smtClean="0"/>
              <a:t>Glycogen loading / Supercompensation</a:t>
            </a:r>
          </a:p>
        </p:txBody>
      </p:sp>
      <p:sp>
        <p:nvSpPr>
          <p:cNvPr id="48131" name="Rectangle 3"/>
          <p:cNvSpPr>
            <a:spLocks noGrp="1" noChangeArrowheads="1"/>
          </p:cNvSpPr>
          <p:nvPr>
            <p:ph type="body" idx="1"/>
          </p:nvPr>
        </p:nvSpPr>
        <p:spPr/>
        <p:txBody>
          <a:bodyPr>
            <a:normAutofit fontScale="92500" lnSpcReduction="20000"/>
          </a:bodyPr>
          <a:lstStyle/>
          <a:p>
            <a:pPr marL="514350" indent="-514350" eaLnBrk="1" hangingPunct="1">
              <a:lnSpc>
                <a:spcPct val="90000"/>
              </a:lnSpc>
              <a:buFont typeface="+mj-lt"/>
              <a:buAutoNum type="arabicPeriod"/>
              <a:defRPr/>
            </a:pPr>
            <a:r>
              <a:rPr lang="en-GB" altLang="en-US" dirty="0" smtClean="0"/>
              <a:t>To increase the amount of available CHO above normal stores.</a:t>
            </a:r>
          </a:p>
          <a:p>
            <a:pPr marL="514350" indent="-514350" eaLnBrk="1" hangingPunct="1">
              <a:lnSpc>
                <a:spcPct val="90000"/>
              </a:lnSpc>
              <a:buFont typeface="+mj-lt"/>
              <a:buAutoNum type="arabicPeriod"/>
              <a:defRPr/>
            </a:pPr>
            <a:endParaRPr lang="en-GB" altLang="en-US" dirty="0" smtClean="0"/>
          </a:p>
          <a:p>
            <a:pPr marL="514350" indent="-514350" eaLnBrk="1" hangingPunct="1">
              <a:lnSpc>
                <a:spcPct val="90000"/>
              </a:lnSpc>
              <a:buFont typeface="+mj-lt"/>
              <a:buAutoNum type="arabicPeriod"/>
              <a:defRPr/>
            </a:pPr>
            <a:r>
              <a:rPr lang="en-GB" altLang="en-US" dirty="0" smtClean="0"/>
              <a:t>1 week prior to event complete a bout of exhaustive exercise to deplete glycogen stores.</a:t>
            </a:r>
          </a:p>
          <a:p>
            <a:pPr marL="514350" indent="-514350" eaLnBrk="1" hangingPunct="1">
              <a:lnSpc>
                <a:spcPct val="90000"/>
              </a:lnSpc>
              <a:buFont typeface="+mj-lt"/>
              <a:buAutoNum type="arabicPeriod"/>
              <a:defRPr/>
            </a:pPr>
            <a:endParaRPr lang="en-GB" altLang="en-US" dirty="0" smtClean="0"/>
          </a:p>
          <a:p>
            <a:pPr marL="514350" indent="-514350" eaLnBrk="1" hangingPunct="1">
              <a:lnSpc>
                <a:spcPct val="90000"/>
              </a:lnSpc>
              <a:buFont typeface="+mj-lt"/>
              <a:buAutoNum type="arabicPeriod"/>
              <a:defRPr/>
            </a:pPr>
            <a:r>
              <a:rPr lang="en-GB" altLang="en-US" dirty="0" smtClean="0"/>
              <a:t>Next 3 days high fat diet with less than 20% energy from CHO.</a:t>
            </a:r>
          </a:p>
          <a:p>
            <a:pPr marL="514350" indent="-514350" eaLnBrk="1" hangingPunct="1">
              <a:lnSpc>
                <a:spcPct val="90000"/>
              </a:lnSpc>
              <a:buFont typeface="+mj-lt"/>
              <a:buAutoNum type="arabicPeriod"/>
              <a:defRPr/>
            </a:pPr>
            <a:endParaRPr lang="en-GB" altLang="en-US" dirty="0" smtClean="0"/>
          </a:p>
          <a:p>
            <a:pPr marL="514350" indent="-514350" eaLnBrk="1" hangingPunct="1">
              <a:lnSpc>
                <a:spcPct val="90000"/>
              </a:lnSpc>
              <a:buFont typeface="+mj-lt"/>
              <a:buAutoNum type="arabicPeriod"/>
              <a:defRPr/>
            </a:pPr>
            <a:r>
              <a:rPr lang="en-GB" altLang="en-US" dirty="0" smtClean="0"/>
              <a:t>Remaining time high CHO diet with less than 20% energy coming from fat.</a:t>
            </a:r>
          </a:p>
        </p:txBody>
      </p:sp>
    </p:spTree>
    <p:extLst>
      <p:ext uri="{BB962C8B-B14F-4D97-AF65-F5344CB8AC3E}">
        <p14:creationId xmlns:p14="http://schemas.microsoft.com/office/powerpoint/2010/main" val="42139978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normAutofit fontScale="90000"/>
          </a:bodyPr>
          <a:lstStyle/>
          <a:p>
            <a:pPr eaLnBrk="1" hangingPunct="1">
              <a:defRPr/>
            </a:pPr>
            <a:r>
              <a:rPr lang="en-GB" altLang="en-US" sz="4000" smtClean="0"/>
              <a:t>Glycogen loading / Supercompensation</a:t>
            </a:r>
          </a:p>
        </p:txBody>
      </p:sp>
      <p:sp>
        <p:nvSpPr>
          <p:cNvPr id="49155" name="Rectangle 3"/>
          <p:cNvSpPr>
            <a:spLocks noGrp="1" noChangeArrowheads="1"/>
          </p:cNvSpPr>
          <p:nvPr>
            <p:ph type="body" idx="1"/>
          </p:nvPr>
        </p:nvSpPr>
        <p:spPr/>
        <p:txBody>
          <a:bodyPr/>
          <a:lstStyle/>
          <a:p>
            <a:pPr marL="0" indent="0" algn="ctr" eaLnBrk="1" hangingPunct="1">
              <a:buNone/>
              <a:defRPr/>
            </a:pPr>
            <a:r>
              <a:rPr lang="en-GB" altLang="en-US" sz="2800" dirty="0" smtClean="0">
                <a:solidFill>
                  <a:srgbClr val="FF0000"/>
                </a:solidFill>
              </a:rPr>
              <a:t>Increases in muscle glycogen by 160-200%,</a:t>
            </a:r>
          </a:p>
          <a:p>
            <a:pPr marL="533400" indent="-533400" eaLnBrk="1" hangingPunct="1">
              <a:buFont typeface="Wingdings" pitchFamily="2" charset="2"/>
              <a:buNone/>
              <a:defRPr/>
            </a:pPr>
            <a:r>
              <a:rPr lang="en-GB" altLang="en-US" sz="2800" dirty="0" smtClean="0"/>
              <a:t>However;</a:t>
            </a:r>
          </a:p>
          <a:p>
            <a:pPr marL="533400" indent="-533400" eaLnBrk="1" hangingPunct="1">
              <a:buFont typeface="+mj-lt"/>
              <a:buAutoNum type="arabicPeriod"/>
              <a:defRPr/>
            </a:pPr>
            <a:r>
              <a:rPr lang="en-GB" altLang="en-US" sz="2800" dirty="0" smtClean="0"/>
              <a:t>The athlete will feel weak during the high fat </a:t>
            </a:r>
            <a:r>
              <a:rPr lang="en-GB" altLang="en-US" sz="2800" dirty="0" smtClean="0"/>
              <a:t>phase. </a:t>
            </a:r>
            <a:endParaRPr lang="en-GB" altLang="en-US" sz="2800" dirty="0" smtClean="0"/>
          </a:p>
          <a:p>
            <a:pPr marL="533400" indent="-533400" eaLnBrk="1" hangingPunct="1">
              <a:buFont typeface="+mj-lt"/>
              <a:buAutoNum type="arabicPeriod"/>
              <a:defRPr/>
            </a:pPr>
            <a:r>
              <a:rPr lang="en-GB" altLang="en-US" sz="2800" dirty="0" smtClean="0"/>
              <a:t>Concern over palatability of high CHO </a:t>
            </a:r>
            <a:r>
              <a:rPr lang="en-GB" altLang="en-US" sz="2800" dirty="0" smtClean="0"/>
              <a:t>diets.</a:t>
            </a:r>
            <a:endParaRPr lang="en-GB" altLang="en-US" sz="2800" dirty="0" smtClean="0"/>
          </a:p>
          <a:p>
            <a:pPr marL="533400" indent="-533400" eaLnBrk="1" hangingPunct="1">
              <a:buFont typeface="+mj-lt"/>
              <a:buAutoNum type="arabicPeriod"/>
              <a:defRPr/>
            </a:pPr>
            <a:r>
              <a:rPr lang="en-GB" altLang="en-US" sz="2800" dirty="0" smtClean="0"/>
              <a:t>High fat may cause gastrointestinal problems – diarrhoea, cramping </a:t>
            </a:r>
            <a:r>
              <a:rPr lang="en-GB" altLang="en-US" sz="2800" dirty="0" smtClean="0"/>
              <a:t>etc.</a:t>
            </a:r>
            <a:endParaRPr lang="en-GB" altLang="en-US" sz="2800" dirty="0" smtClean="0"/>
          </a:p>
          <a:p>
            <a:pPr marL="533400" indent="-533400" eaLnBrk="1" hangingPunct="1">
              <a:buFont typeface="+mj-lt"/>
              <a:buAutoNum type="arabicPeriod"/>
              <a:defRPr/>
            </a:pPr>
            <a:r>
              <a:rPr lang="en-GB" altLang="en-US" sz="2800" dirty="0" smtClean="0"/>
              <a:t>Athletes concerning by not training 1 week prior to competition.</a:t>
            </a:r>
          </a:p>
        </p:txBody>
      </p:sp>
    </p:spTree>
    <p:extLst>
      <p:ext uri="{BB962C8B-B14F-4D97-AF65-F5344CB8AC3E}">
        <p14:creationId xmlns:p14="http://schemas.microsoft.com/office/powerpoint/2010/main" val="23549888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normAutofit fontScale="90000"/>
          </a:bodyPr>
          <a:lstStyle/>
          <a:p>
            <a:pPr eaLnBrk="1" hangingPunct="1">
              <a:defRPr/>
            </a:pPr>
            <a:r>
              <a:rPr lang="en-GB" altLang="en-US" sz="4000" smtClean="0"/>
              <a:t>Glycogen loading / Supercompensation</a:t>
            </a:r>
          </a:p>
        </p:txBody>
      </p:sp>
      <p:sp>
        <p:nvSpPr>
          <p:cNvPr id="50179" name="Rectangle 3"/>
          <p:cNvSpPr>
            <a:spLocks noGrp="1" noChangeArrowheads="1"/>
          </p:cNvSpPr>
          <p:nvPr>
            <p:ph type="body" idx="1"/>
          </p:nvPr>
        </p:nvSpPr>
        <p:spPr/>
        <p:txBody>
          <a:bodyPr>
            <a:normAutofit/>
          </a:bodyPr>
          <a:lstStyle/>
          <a:p>
            <a:pPr marL="609600" indent="-609600" algn="ctr">
              <a:buNone/>
              <a:defRPr/>
            </a:pPr>
            <a:r>
              <a:rPr lang="en-GB" altLang="en-US" dirty="0">
                <a:solidFill>
                  <a:srgbClr val="FF0000"/>
                </a:solidFill>
              </a:rPr>
              <a:t>Results in 50% increase in glycogen stores without previous concerns.  </a:t>
            </a:r>
          </a:p>
          <a:p>
            <a:pPr marL="609600" indent="-609600" eaLnBrk="1" hangingPunct="1">
              <a:buFont typeface="Wingdings" pitchFamily="2" charset="2"/>
              <a:buNone/>
              <a:defRPr/>
            </a:pPr>
            <a:endParaRPr lang="en-GB" altLang="en-US" dirty="0" smtClean="0"/>
          </a:p>
          <a:p>
            <a:pPr marL="609600" indent="-609600" eaLnBrk="1" hangingPunct="1">
              <a:buFont typeface="+mj-lt"/>
              <a:buAutoNum type="arabicPeriod"/>
              <a:defRPr/>
            </a:pPr>
            <a:r>
              <a:rPr lang="en-GB" altLang="en-US" dirty="0" smtClean="0"/>
              <a:t>1 Week before exhaustive </a:t>
            </a:r>
            <a:r>
              <a:rPr lang="en-GB" altLang="en-US" dirty="0" smtClean="0"/>
              <a:t>exercise.</a:t>
            </a:r>
            <a:endParaRPr lang="en-GB" altLang="en-US" dirty="0" smtClean="0"/>
          </a:p>
          <a:p>
            <a:pPr marL="609600" indent="-609600" eaLnBrk="1" hangingPunct="1">
              <a:buFont typeface="+mj-lt"/>
              <a:buAutoNum type="arabicPeriod"/>
              <a:defRPr/>
            </a:pPr>
            <a:r>
              <a:rPr lang="en-GB" altLang="en-US" dirty="0" smtClean="0"/>
              <a:t>Over next 6 days increase diet CHO up to 75% </a:t>
            </a:r>
            <a:r>
              <a:rPr lang="en-GB" altLang="en-US" dirty="0" smtClean="0"/>
              <a:t>energy.</a:t>
            </a:r>
            <a:endParaRPr lang="en-GB" altLang="en-US" dirty="0" smtClean="0"/>
          </a:p>
          <a:p>
            <a:pPr marL="609600" indent="-609600" eaLnBrk="1" hangingPunct="1">
              <a:buFont typeface="+mj-lt"/>
              <a:buAutoNum type="arabicPeriod"/>
              <a:defRPr/>
            </a:pPr>
            <a:r>
              <a:rPr lang="en-GB" altLang="en-US" dirty="0" smtClean="0"/>
              <a:t>Over same period slowly taper </a:t>
            </a:r>
            <a:r>
              <a:rPr lang="en-GB" altLang="en-US" dirty="0" smtClean="0"/>
              <a:t>training.</a:t>
            </a:r>
            <a:endParaRPr lang="en-GB" altLang="en-US" dirty="0" smtClean="0"/>
          </a:p>
          <a:p>
            <a:pPr marL="609600" indent="-609600" eaLnBrk="1" hangingPunct="1">
              <a:defRPr/>
            </a:pPr>
            <a:endParaRPr lang="en-GB" altLang="en-US" dirty="0" smtClean="0"/>
          </a:p>
        </p:txBody>
      </p:sp>
    </p:spTree>
    <p:extLst>
      <p:ext uri="{BB962C8B-B14F-4D97-AF65-F5344CB8AC3E}">
        <p14:creationId xmlns:p14="http://schemas.microsoft.com/office/powerpoint/2010/main" val="26339017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defRPr/>
            </a:pPr>
            <a:r>
              <a:rPr lang="en-GB" altLang="en-US" smtClean="0"/>
              <a:t>Pre-exercise Carbohydrates</a:t>
            </a:r>
          </a:p>
        </p:txBody>
      </p:sp>
      <p:sp>
        <p:nvSpPr>
          <p:cNvPr id="36867" name="Rectangle 3"/>
          <p:cNvSpPr>
            <a:spLocks noGrp="1" noChangeArrowheads="1"/>
          </p:cNvSpPr>
          <p:nvPr>
            <p:ph type="body" idx="1"/>
          </p:nvPr>
        </p:nvSpPr>
        <p:spPr/>
        <p:txBody>
          <a:bodyPr>
            <a:normAutofit fontScale="92500" lnSpcReduction="20000"/>
          </a:bodyPr>
          <a:lstStyle/>
          <a:p>
            <a:pPr eaLnBrk="1" hangingPunct="1">
              <a:lnSpc>
                <a:spcPct val="90000"/>
              </a:lnSpc>
              <a:defRPr/>
            </a:pPr>
            <a:r>
              <a:rPr lang="en-GB" altLang="en-US" dirty="0" smtClean="0"/>
              <a:t>Carbohydrate intake prior to exercise will increase insulin secretion and may result in </a:t>
            </a:r>
            <a:r>
              <a:rPr lang="en-GB" altLang="en-US" dirty="0" err="1" smtClean="0"/>
              <a:t>hypoglycemia</a:t>
            </a:r>
            <a:r>
              <a:rPr lang="en-GB" altLang="en-US" dirty="0" smtClean="0"/>
              <a:t> prior to exercise.</a:t>
            </a:r>
          </a:p>
          <a:p>
            <a:pPr eaLnBrk="1" hangingPunct="1">
              <a:lnSpc>
                <a:spcPct val="90000"/>
              </a:lnSpc>
              <a:defRPr/>
            </a:pPr>
            <a:endParaRPr lang="en-GB" altLang="en-US" dirty="0" smtClean="0"/>
          </a:p>
          <a:p>
            <a:pPr eaLnBrk="1" hangingPunct="1">
              <a:lnSpc>
                <a:spcPct val="90000"/>
              </a:lnSpc>
              <a:defRPr/>
            </a:pPr>
            <a:r>
              <a:rPr lang="en-GB" altLang="en-US" dirty="0" smtClean="0"/>
              <a:t>Time is required to allow for normalisation of blood </a:t>
            </a:r>
            <a:r>
              <a:rPr lang="en-GB" altLang="en-US" dirty="0" smtClean="0"/>
              <a:t>glucose.</a:t>
            </a:r>
            <a:endParaRPr lang="en-GB" altLang="en-US" dirty="0" smtClean="0"/>
          </a:p>
          <a:p>
            <a:pPr eaLnBrk="1" hangingPunct="1">
              <a:lnSpc>
                <a:spcPct val="90000"/>
              </a:lnSpc>
              <a:defRPr/>
            </a:pPr>
            <a:endParaRPr lang="en-GB" altLang="en-US" dirty="0" smtClean="0"/>
          </a:p>
          <a:p>
            <a:pPr eaLnBrk="1" hangingPunct="1">
              <a:lnSpc>
                <a:spcPct val="90000"/>
              </a:lnSpc>
              <a:defRPr/>
            </a:pPr>
            <a:r>
              <a:rPr lang="en-GB" altLang="en-US" dirty="0" smtClean="0">
                <a:solidFill>
                  <a:srgbClr val="7030A0"/>
                </a:solidFill>
              </a:rPr>
              <a:t>Pre-exercise meal at least 2.5 hours before performance.</a:t>
            </a:r>
          </a:p>
          <a:p>
            <a:pPr marL="0" indent="0" algn="ctr" eaLnBrk="1" hangingPunct="1">
              <a:lnSpc>
                <a:spcPct val="90000"/>
              </a:lnSpc>
              <a:buNone/>
              <a:defRPr/>
            </a:pPr>
            <a:r>
              <a:rPr lang="en-GB" altLang="en-US" dirty="0" smtClean="0"/>
              <a:t>or</a:t>
            </a:r>
          </a:p>
          <a:p>
            <a:pPr eaLnBrk="1" hangingPunct="1">
              <a:lnSpc>
                <a:spcPct val="90000"/>
              </a:lnSpc>
              <a:defRPr/>
            </a:pPr>
            <a:r>
              <a:rPr lang="en-GB" altLang="en-US" dirty="0" smtClean="0">
                <a:solidFill>
                  <a:schemeClr val="accent3">
                    <a:lumMod val="50000"/>
                  </a:schemeClr>
                </a:solidFill>
              </a:rPr>
              <a:t>immediately prior to exercise as adrenaline balances effect of insulin.</a:t>
            </a:r>
          </a:p>
        </p:txBody>
      </p:sp>
    </p:spTree>
    <p:extLst>
      <p:ext uri="{BB962C8B-B14F-4D97-AF65-F5344CB8AC3E}">
        <p14:creationId xmlns:p14="http://schemas.microsoft.com/office/powerpoint/2010/main" val="13931930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457200" y="274638"/>
            <a:ext cx="8229600" cy="850106"/>
          </a:xfrm>
        </p:spPr>
        <p:txBody>
          <a:bodyPr/>
          <a:lstStyle/>
          <a:p>
            <a:pPr eaLnBrk="1" hangingPunct="1">
              <a:defRPr/>
            </a:pPr>
            <a:r>
              <a:rPr lang="en-GB" altLang="en-US" dirty="0" smtClean="0"/>
              <a:t>Pre-event Recommendations</a:t>
            </a:r>
          </a:p>
        </p:txBody>
      </p:sp>
      <p:sp>
        <p:nvSpPr>
          <p:cNvPr id="51203" name="Rectangle 3"/>
          <p:cNvSpPr>
            <a:spLocks noGrp="1" noChangeArrowheads="1"/>
          </p:cNvSpPr>
          <p:nvPr>
            <p:ph type="body" idx="1"/>
          </p:nvPr>
        </p:nvSpPr>
        <p:spPr>
          <a:xfrm>
            <a:off x="457200" y="1340768"/>
            <a:ext cx="8229600" cy="4785395"/>
          </a:xfrm>
        </p:spPr>
        <p:txBody>
          <a:bodyPr>
            <a:normAutofit/>
          </a:bodyPr>
          <a:lstStyle/>
          <a:p>
            <a:pPr eaLnBrk="1" hangingPunct="1">
              <a:defRPr/>
            </a:pPr>
            <a:r>
              <a:rPr lang="en-GB" altLang="en-US" sz="2800" dirty="0" smtClean="0">
                <a:solidFill>
                  <a:srgbClr val="7030A0"/>
                </a:solidFill>
              </a:rPr>
              <a:t>Previous 3 days up to 600g / day of </a:t>
            </a:r>
            <a:r>
              <a:rPr lang="en-GB" altLang="en-US" sz="2800" dirty="0" smtClean="0">
                <a:solidFill>
                  <a:srgbClr val="7030A0"/>
                </a:solidFill>
              </a:rPr>
              <a:t>CHO.</a:t>
            </a:r>
            <a:endParaRPr lang="en-GB" altLang="en-US" sz="2800" dirty="0" smtClean="0">
              <a:solidFill>
                <a:srgbClr val="7030A0"/>
              </a:solidFill>
            </a:endParaRPr>
          </a:p>
          <a:p>
            <a:pPr eaLnBrk="1" hangingPunct="1">
              <a:defRPr/>
            </a:pPr>
            <a:r>
              <a:rPr lang="en-GB" altLang="en-US" sz="2800" dirty="0" smtClean="0">
                <a:solidFill>
                  <a:schemeClr val="accent6">
                    <a:lumMod val="75000"/>
                  </a:schemeClr>
                </a:solidFill>
              </a:rPr>
              <a:t>Drink plenty of </a:t>
            </a:r>
            <a:r>
              <a:rPr lang="en-GB" altLang="en-US" sz="2800" dirty="0" smtClean="0">
                <a:solidFill>
                  <a:schemeClr val="accent6">
                    <a:lumMod val="75000"/>
                  </a:schemeClr>
                </a:solidFill>
              </a:rPr>
              <a:t>fluids.</a:t>
            </a:r>
            <a:endParaRPr lang="en-GB" altLang="en-US" sz="2800" dirty="0" smtClean="0">
              <a:solidFill>
                <a:schemeClr val="accent6">
                  <a:lumMod val="75000"/>
                </a:schemeClr>
              </a:solidFill>
            </a:endParaRPr>
          </a:p>
          <a:p>
            <a:pPr eaLnBrk="1" hangingPunct="1">
              <a:defRPr/>
            </a:pPr>
            <a:r>
              <a:rPr lang="en-GB" altLang="en-US" sz="2800" dirty="0" smtClean="0">
                <a:solidFill>
                  <a:srgbClr val="0070C0"/>
                </a:solidFill>
              </a:rPr>
              <a:t>Avoid food of high dietary fibre to prevent gastrointestinal </a:t>
            </a:r>
            <a:r>
              <a:rPr lang="en-GB" altLang="en-US" sz="2800" dirty="0" smtClean="0">
                <a:solidFill>
                  <a:srgbClr val="0070C0"/>
                </a:solidFill>
              </a:rPr>
              <a:t>concerns.</a:t>
            </a:r>
            <a:endParaRPr lang="en-GB" altLang="en-US" sz="2800" dirty="0" smtClean="0">
              <a:solidFill>
                <a:srgbClr val="0070C0"/>
              </a:solidFill>
            </a:endParaRPr>
          </a:p>
          <a:p>
            <a:pPr eaLnBrk="1" hangingPunct="1">
              <a:defRPr/>
            </a:pPr>
            <a:r>
              <a:rPr lang="en-GB" altLang="en-US" sz="2800" dirty="0" smtClean="0">
                <a:solidFill>
                  <a:srgbClr val="00B050"/>
                </a:solidFill>
              </a:rPr>
              <a:t>Eat a rich CHO meal 4-2 </a:t>
            </a:r>
            <a:r>
              <a:rPr lang="en-GB" altLang="en-US" sz="2800" dirty="0" err="1" smtClean="0">
                <a:solidFill>
                  <a:srgbClr val="00B050"/>
                </a:solidFill>
              </a:rPr>
              <a:t>hrs</a:t>
            </a:r>
            <a:r>
              <a:rPr lang="en-GB" altLang="en-US" sz="2800" dirty="0" smtClean="0">
                <a:solidFill>
                  <a:srgbClr val="00B050"/>
                </a:solidFill>
              </a:rPr>
              <a:t> prior to exercise.</a:t>
            </a:r>
          </a:p>
          <a:p>
            <a:pPr lvl="1" eaLnBrk="1" hangingPunct="1">
              <a:defRPr/>
            </a:pPr>
            <a:r>
              <a:rPr lang="en-GB" altLang="en-US" sz="2400" dirty="0" smtClean="0">
                <a:solidFill>
                  <a:srgbClr val="00B050"/>
                </a:solidFill>
              </a:rPr>
              <a:t>Short duration -  fluid based</a:t>
            </a:r>
          </a:p>
          <a:p>
            <a:pPr lvl="1" eaLnBrk="1" hangingPunct="1">
              <a:defRPr/>
            </a:pPr>
            <a:r>
              <a:rPr lang="en-GB" altLang="en-US" sz="2400" dirty="0" smtClean="0">
                <a:solidFill>
                  <a:srgbClr val="00B050"/>
                </a:solidFill>
              </a:rPr>
              <a:t>Long duration – semi solid / solid </a:t>
            </a:r>
            <a:r>
              <a:rPr lang="en-GB" altLang="en-US" sz="2400" dirty="0" err="1" smtClean="0">
                <a:solidFill>
                  <a:srgbClr val="00B050"/>
                </a:solidFill>
              </a:rPr>
              <a:t>eg</a:t>
            </a:r>
            <a:r>
              <a:rPr lang="en-GB" altLang="en-US" sz="2400" dirty="0" smtClean="0">
                <a:solidFill>
                  <a:srgbClr val="00B050"/>
                </a:solidFill>
              </a:rPr>
              <a:t> energy bars. Keep fat and protein intake low.</a:t>
            </a:r>
          </a:p>
          <a:p>
            <a:pPr marL="0" indent="0" algn="ctr" eaLnBrk="1" hangingPunct="1">
              <a:buNone/>
              <a:defRPr/>
            </a:pPr>
            <a:endParaRPr lang="en-GB" altLang="en-US" sz="2800" dirty="0" smtClean="0">
              <a:solidFill>
                <a:srgbClr val="FF0000"/>
              </a:solidFill>
            </a:endParaRPr>
          </a:p>
          <a:p>
            <a:pPr marL="0" indent="0" algn="ctr" eaLnBrk="1" hangingPunct="1">
              <a:buNone/>
              <a:defRPr/>
            </a:pPr>
            <a:r>
              <a:rPr lang="en-GB" altLang="en-US" sz="2800" dirty="0" smtClean="0">
                <a:solidFill>
                  <a:srgbClr val="FF0000"/>
                </a:solidFill>
              </a:rPr>
              <a:t>Check </a:t>
            </a:r>
            <a:r>
              <a:rPr lang="en-GB" altLang="en-US" sz="2800" dirty="0" smtClean="0">
                <a:solidFill>
                  <a:srgbClr val="FF0000"/>
                </a:solidFill>
              </a:rPr>
              <a:t>glucose tolerance prior to any strategy</a:t>
            </a:r>
          </a:p>
        </p:txBody>
      </p:sp>
    </p:spTree>
    <p:extLst>
      <p:ext uri="{BB962C8B-B14F-4D97-AF65-F5344CB8AC3E}">
        <p14:creationId xmlns:p14="http://schemas.microsoft.com/office/powerpoint/2010/main" val="42182774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defRPr/>
            </a:pPr>
            <a:r>
              <a:rPr lang="en-GB" altLang="en-US" sz="4000" smtClean="0"/>
              <a:t>During exercise CHO Consumption</a:t>
            </a:r>
          </a:p>
        </p:txBody>
      </p:sp>
      <p:sp>
        <p:nvSpPr>
          <p:cNvPr id="37891" name="Rectangle 3"/>
          <p:cNvSpPr>
            <a:spLocks noGrp="1" noChangeArrowheads="1"/>
          </p:cNvSpPr>
          <p:nvPr>
            <p:ph type="body" idx="4294967295"/>
          </p:nvPr>
        </p:nvSpPr>
        <p:spPr>
          <a:xfrm>
            <a:off x="611188" y="1557338"/>
            <a:ext cx="8229600" cy="5112022"/>
          </a:xfrm>
        </p:spPr>
        <p:txBody>
          <a:bodyPr>
            <a:normAutofit fontScale="77500" lnSpcReduction="20000"/>
          </a:bodyPr>
          <a:lstStyle/>
          <a:p>
            <a:pPr eaLnBrk="1" hangingPunct="1">
              <a:lnSpc>
                <a:spcPct val="90000"/>
              </a:lnSpc>
              <a:defRPr/>
            </a:pPr>
            <a:r>
              <a:rPr lang="en-GB" altLang="en-US" dirty="0" smtClean="0"/>
              <a:t>Required in intensive exercise lasting over 45 minutes.</a:t>
            </a:r>
          </a:p>
          <a:p>
            <a:pPr eaLnBrk="1" hangingPunct="1">
              <a:lnSpc>
                <a:spcPct val="90000"/>
              </a:lnSpc>
              <a:defRPr/>
            </a:pPr>
            <a:endParaRPr lang="en-GB" altLang="en-US" dirty="0" smtClean="0"/>
          </a:p>
          <a:p>
            <a:pPr eaLnBrk="1" hangingPunct="1">
              <a:lnSpc>
                <a:spcPct val="90000"/>
              </a:lnSpc>
              <a:defRPr/>
            </a:pPr>
            <a:r>
              <a:rPr lang="en-GB" altLang="en-US" dirty="0" smtClean="0"/>
              <a:t>Up to 60g of CHO every hour</a:t>
            </a:r>
          </a:p>
          <a:p>
            <a:pPr eaLnBrk="1" hangingPunct="1">
              <a:lnSpc>
                <a:spcPct val="90000"/>
              </a:lnSpc>
              <a:defRPr/>
            </a:pPr>
            <a:endParaRPr lang="en-GB" altLang="en-US" dirty="0" smtClean="0"/>
          </a:p>
          <a:p>
            <a:pPr marL="0" indent="0" algn="ctr" eaLnBrk="1" hangingPunct="1">
              <a:lnSpc>
                <a:spcPct val="90000"/>
              </a:lnSpc>
              <a:buNone/>
              <a:defRPr/>
            </a:pPr>
            <a:r>
              <a:rPr lang="en-GB" altLang="en-US" sz="3300" dirty="0" smtClean="0">
                <a:solidFill>
                  <a:srgbClr val="FF0000"/>
                </a:solidFill>
              </a:rPr>
              <a:t>Little</a:t>
            </a:r>
            <a:r>
              <a:rPr lang="en-GB" altLang="en-US" sz="3300" dirty="0" smtClean="0">
                <a:solidFill>
                  <a:srgbClr val="FF0000"/>
                </a:solidFill>
              </a:rPr>
              <a:t> </a:t>
            </a:r>
            <a:r>
              <a:rPr lang="en-GB" altLang="en-US" sz="3300" dirty="0" smtClean="0">
                <a:solidFill>
                  <a:srgbClr val="FF0000"/>
                </a:solidFill>
              </a:rPr>
              <a:t>benefit in consuming CHO in event lasting less than 45mins</a:t>
            </a:r>
            <a:r>
              <a:rPr lang="en-GB" altLang="en-US" dirty="0" smtClean="0">
                <a:solidFill>
                  <a:srgbClr val="FF0000"/>
                </a:solidFill>
              </a:rPr>
              <a:t>. </a:t>
            </a:r>
          </a:p>
          <a:p>
            <a:pPr eaLnBrk="1" hangingPunct="1">
              <a:lnSpc>
                <a:spcPct val="90000"/>
              </a:lnSpc>
              <a:defRPr/>
            </a:pPr>
            <a:endParaRPr lang="en-GB" altLang="en-US" dirty="0" smtClean="0"/>
          </a:p>
          <a:p>
            <a:pPr eaLnBrk="1" hangingPunct="1">
              <a:lnSpc>
                <a:spcPct val="90000"/>
              </a:lnSpc>
              <a:defRPr/>
            </a:pPr>
            <a:r>
              <a:rPr lang="en-GB" altLang="en-US" dirty="0" smtClean="0">
                <a:solidFill>
                  <a:srgbClr val="002060"/>
                </a:solidFill>
              </a:rPr>
              <a:t>5 - 8.5</a:t>
            </a:r>
            <a:r>
              <a:rPr lang="en-GB" altLang="en-US" dirty="0" smtClean="0">
                <a:solidFill>
                  <a:srgbClr val="002060"/>
                </a:solidFill>
              </a:rPr>
              <a:t>% mixed carbohydrate polymer in solution.</a:t>
            </a:r>
          </a:p>
          <a:p>
            <a:pPr eaLnBrk="1" hangingPunct="1">
              <a:lnSpc>
                <a:spcPct val="90000"/>
              </a:lnSpc>
              <a:defRPr/>
            </a:pPr>
            <a:endParaRPr lang="en-GB" altLang="en-US" dirty="0" smtClean="0">
              <a:solidFill>
                <a:srgbClr val="002060"/>
              </a:solidFill>
            </a:endParaRPr>
          </a:p>
          <a:p>
            <a:pPr eaLnBrk="1" hangingPunct="1">
              <a:lnSpc>
                <a:spcPct val="90000"/>
              </a:lnSpc>
              <a:defRPr/>
            </a:pPr>
            <a:r>
              <a:rPr lang="en-GB" altLang="en-US" dirty="0" smtClean="0">
                <a:solidFill>
                  <a:srgbClr val="002060"/>
                </a:solidFill>
              </a:rPr>
              <a:t>Decreases </a:t>
            </a:r>
            <a:r>
              <a:rPr lang="en-GB" altLang="en-US" dirty="0" smtClean="0">
                <a:solidFill>
                  <a:srgbClr val="002060"/>
                </a:solidFill>
              </a:rPr>
              <a:t>liver CHO output</a:t>
            </a:r>
            <a:r>
              <a:rPr lang="en-GB" altLang="en-US" dirty="0" smtClean="0"/>
              <a:t>. </a:t>
            </a:r>
          </a:p>
          <a:p>
            <a:pPr eaLnBrk="1" hangingPunct="1">
              <a:lnSpc>
                <a:spcPct val="90000"/>
              </a:lnSpc>
              <a:defRPr/>
            </a:pPr>
            <a:endParaRPr lang="en-GB" altLang="en-US" dirty="0" smtClean="0"/>
          </a:p>
          <a:p>
            <a:pPr eaLnBrk="1" hangingPunct="1">
              <a:lnSpc>
                <a:spcPct val="90000"/>
              </a:lnSpc>
              <a:defRPr/>
            </a:pPr>
            <a:r>
              <a:rPr lang="en-GB" altLang="en-US" dirty="0" smtClean="0"/>
              <a:t>Does not affect gastric emptying.</a:t>
            </a:r>
          </a:p>
          <a:p>
            <a:pPr eaLnBrk="1" hangingPunct="1">
              <a:lnSpc>
                <a:spcPct val="90000"/>
              </a:lnSpc>
              <a:defRPr/>
            </a:pPr>
            <a:endParaRPr lang="en-GB" altLang="en-US" dirty="0" smtClean="0"/>
          </a:p>
          <a:p>
            <a:pPr marL="0" indent="0" algn="ctr" eaLnBrk="1" hangingPunct="1">
              <a:lnSpc>
                <a:spcPct val="90000"/>
              </a:lnSpc>
              <a:buNone/>
              <a:defRPr/>
            </a:pPr>
            <a:r>
              <a:rPr lang="en-GB" altLang="en-US" i="1" dirty="0" smtClean="0">
                <a:solidFill>
                  <a:srgbClr val="FF0000"/>
                </a:solidFill>
              </a:rPr>
              <a:t>Avoid solutions containing dietary fibre – maybe!</a:t>
            </a:r>
          </a:p>
        </p:txBody>
      </p:sp>
    </p:spTree>
    <p:extLst>
      <p:ext uri="{BB962C8B-B14F-4D97-AF65-F5344CB8AC3E}">
        <p14:creationId xmlns:p14="http://schemas.microsoft.com/office/powerpoint/2010/main" val="14074731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457200" y="116632"/>
            <a:ext cx="8229600" cy="850106"/>
          </a:xfrm>
        </p:spPr>
        <p:txBody>
          <a:bodyPr/>
          <a:lstStyle/>
          <a:p>
            <a:pPr eaLnBrk="1" hangingPunct="1">
              <a:defRPr/>
            </a:pPr>
            <a:r>
              <a:rPr lang="en-GB" altLang="en-US" sz="4000" dirty="0" smtClean="0"/>
              <a:t>Post-exercise CHO Intake</a:t>
            </a:r>
          </a:p>
        </p:txBody>
      </p:sp>
      <p:sp>
        <p:nvSpPr>
          <p:cNvPr id="38915" name="Rectangle 3"/>
          <p:cNvSpPr>
            <a:spLocks noGrp="1" noChangeArrowheads="1"/>
          </p:cNvSpPr>
          <p:nvPr>
            <p:ph type="body" idx="1"/>
          </p:nvPr>
        </p:nvSpPr>
        <p:spPr>
          <a:xfrm>
            <a:off x="457200" y="1268413"/>
            <a:ext cx="8229600" cy="5329237"/>
          </a:xfrm>
        </p:spPr>
        <p:txBody>
          <a:bodyPr>
            <a:normAutofit fontScale="92500" lnSpcReduction="10000"/>
          </a:bodyPr>
          <a:lstStyle/>
          <a:p>
            <a:pPr eaLnBrk="1" hangingPunct="1">
              <a:lnSpc>
                <a:spcPct val="80000"/>
              </a:lnSpc>
              <a:defRPr/>
            </a:pPr>
            <a:r>
              <a:rPr lang="en-GB" altLang="en-US" sz="2800" dirty="0" smtClean="0"/>
              <a:t>Most rapid </a:t>
            </a:r>
            <a:r>
              <a:rPr lang="en-GB" altLang="en-US" sz="2800" dirty="0" smtClean="0"/>
              <a:t>absorption during </a:t>
            </a:r>
            <a:r>
              <a:rPr lang="en-GB" altLang="en-US" sz="2800" dirty="0" smtClean="0"/>
              <a:t>the first few hours after exercise.</a:t>
            </a:r>
          </a:p>
          <a:p>
            <a:pPr eaLnBrk="1" hangingPunct="1">
              <a:lnSpc>
                <a:spcPct val="80000"/>
              </a:lnSpc>
              <a:defRPr/>
            </a:pPr>
            <a:endParaRPr lang="en-GB" altLang="en-US" sz="2800" dirty="0" smtClean="0"/>
          </a:p>
          <a:p>
            <a:pPr eaLnBrk="1" hangingPunct="1">
              <a:lnSpc>
                <a:spcPct val="80000"/>
              </a:lnSpc>
              <a:defRPr/>
            </a:pPr>
            <a:r>
              <a:rPr lang="en-GB" altLang="en-US" sz="2800" dirty="0" smtClean="0"/>
              <a:t>Depends upon the availability of free glucose therefore high glycaemic fluids or semi-solid foods are best.</a:t>
            </a:r>
          </a:p>
          <a:p>
            <a:pPr eaLnBrk="1" hangingPunct="1">
              <a:lnSpc>
                <a:spcPct val="80000"/>
              </a:lnSpc>
              <a:defRPr/>
            </a:pPr>
            <a:endParaRPr lang="en-GB" altLang="en-US" sz="2800" dirty="0" smtClean="0"/>
          </a:p>
          <a:p>
            <a:pPr eaLnBrk="1" hangingPunct="1">
              <a:lnSpc>
                <a:spcPct val="80000"/>
              </a:lnSpc>
              <a:defRPr/>
            </a:pPr>
            <a:r>
              <a:rPr lang="en-GB" altLang="en-US" sz="2800" dirty="0" smtClean="0"/>
              <a:t>Normal meals may not be sufficient to provide these (above) requirements – requires 10g/kg in the first 24hrs</a:t>
            </a:r>
          </a:p>
          <a:p>
            <a:pPr eaLnBrk="1" hangingPunct="1">
              <a:lnSpc>
                <a:spcPct val="80000"/>
              </a:lnSpc>
              <a:defRPr/>
            </a:pPr>
            <a:endParaRPr lang="en-GB" altLang="en-US" sz="2800" dirty="0" smtClean="0"/>
          </a:p>
          <a:p>
            <a:pPr eaLnBrk="1" hangingPunct="1">
              <a:lnSpc>
                <a:spcPct val="80000"/>
              </a:lnSpc>
              <a:defRPr/>
            </a:pPr>
            <a:r>
              <a:rPr lang="en-GB" altLang="en-US" sz="2800" dirty="0" smtClean="0"/>
              <a:t>Require foods with high </a:t>
            </a:r>
            <a:r>
              <a:rPr lang="en-GB" altLang="en-US" sz="2800" dirty="0" err="1" smtClean="0"/>
              <a:t>glycemic</a:t>
            </a:r>
            <a:r>
              <a:rPr lang="en-GB" altLang="en-US" sz="2800" dirty="0" smtClean="0"/>
              <a:t> index. i.e. potatoes, rice noodles. </a:t>
            </a:r>
          </a:p>
          <a:p>
            <a:pPr eaLnBrk="1" hangingPunct="1">
              <a:lnSpc>
                <a:spcPct val="80000"/>
              </a:lnSpc>
              <a:defRPr/>
            </a:pPr>
            <a:endParaRPr lang="en-GB" altLang="en-US" sz="2800" dirty="0" smtClean="0"/>
          </a:p>
          <a:p>
            <a:pPr eaLnBrk="1" hangingPunct="1">
              <a:lnSpc>
                <a:spcPct val="80000"/>
              </a:lnSpc>
              <a:defRPr/>
            </a:pPr>
            <a:r>
              <a:rPr lang="en-GB" altLang="en-US" sz="2800" dirty="0" smtClean="0"/>
              <a:t>Include some protein.</a:t>
            </a:r>
          </a:p>
          <a:p>
            <a:pPr eaLnBrk="1" hangingPunct="1">
              <a:lnSpc>
                <a:spcPct val="80000"/>
              </a:lnSpc>
              <a:defRPr/>
            </a:pPr>
            <a:endParaRPr lang="en-GB" altLang="en-US" sz="2800" dirty="0" smtClean="0"/>
          </a:p>
          <a:p>
            <a:pPr eaLnBrk="1" hangingPunct="1">
              <a:lnSpc>
                <a:spcPct val="80000"/>
              </a:lnSpc>
              <a:defRPr/>
            </a:pPr>
            <a:r>
              <a:rPr lang="en-GB" altLang="en-US" sz="2800" dirty="0" smtClean="0"/>
              <a:t>Include 600-1200mg of sodium to post exercise fluid to increase rehydration</a:t>
            </a:r>
          </a:p>
          <a:p>
            <a:pPr eaLnBrk="1" hangingPunct="1">
              <a:lnSpc>
                <a:spcPct val="80000"/>
              </a:lnSpc>
              <a:defRPr/>
            </a:pPr>
            <a:endParaRPr lang="en-GB" altLang="en-US" sz="2800" dirty="0" smtClean="0"/>
          </a:p>
        </p:txBody>
      </p:sp>
    </p:spTree>
    <p:extLst>
      <p:ext uri="{BB962C8B-B14F-4D97-AF65-F5344CB8AC3E}">
        <p14:creationId xmlns:p14="http://schemas.microsoft.com/office/powerpoint/2010/main" val="22074097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defRPr/>
            </a:pPr>
            <a:r>
              <a:rPr lang="en-GB" altLang="en-US" sz="4000" smtClean="0"/>
              <a:t>Other Considerations Considerations</a:t>
            </a:r>
          </a:p>
        </p:txBody>
      </p:sp>
      <p:sp>
        <p:nvSpPr>
          <p:cNvPr id="39939" name="Rectangle 3"/>
          <p:cNvSpPr>
            <a:spLocks noGrp="1" noChangeArrowheads="1"/>
          </p:cNvSpPr>
          <p:nvPr>
            <p:ph type="body" idx="1"/>
          </p:nvPr>
        </p:nvSpPr>
        <p:spPr/>
        <p:txBody>
          <a:bodyPr>
            <a:normAutofit fontScale="92500" lnSpcReduction="10000"/>
          </a:bodyPr>
          <a:lstStyle/>
          <a:p>
            <a:pPr eaLnBrk="1" hangingPunct="1">
              <a:lnSpc>
                <a:spcPct val="90000"/>
              </a:lnSpc>
              <a:defRPr/>
            </a:pPr>
            <a:r>
              <a:rPr lang="en-GB" altLang="en-US" sz="2400" dirty="0" smtClean="0"/>
              <a:t>Perform regular early morning endurance training at 50-60% VO</a:t>
            </a:r>
            <a:r>
              <a:rPr lang="en-GB" altLang="en-US" sz="2400" baseline="-25000" dirty="0" smtClean="0"/>
              <a:t>2</a:t>
            </a:r>
            <a:r>
              <a:rPr lang="en-GB" altLang="en-US" sz="2400" dirty="0" smtClean="0"/>
              <a:t>max (140-150 </a:t>
            </a:r>
            <a:r>
              <a:rPr lang="en-GB" altLang="en-US" sz="2400" dirty="0" err="1" smtClean="0"/>
              <a:t>bt</a:t>
            </a:r>
            <a:r>
              <a:rPr lang="en-GB" altLang="en-US" sz="2400" dirty="0" smtClean="0"/>
              <a:t>/min heart rate) on an empty stomach to maximise adaptations to fat metabolism.</a:t>
            </a:r>
          </a:p>
          <a:p>
            <a:pPr eaLnBrk="1" hangingPunct="1">
              <a:lnSpc>
                <a:spcPct val="90000"/>
              </a:lnSpc>
              <a:defRPr/>
            </a:pPr>
            <a:endParaRPr lang="en-GB" altLang="en-US" sz="2400" dirty="0" smtClean="0"/>
          </a:p>
          <a:p>
            <a:pPr eaLnBrk="1" hangingPunct="1">
              <a:lnSpc>
                <a:spcPct val="90000"/>
              </a:lnSpc>
              <a:defRPr/>
            </a:pPr>
            <a:r>
              <a:rPr lang="en-GB" altLang="en-US" sz="2400" dirty="0" smtClean="0"/>
              <a:t>Previous to event eat a high CHO diet then evening before high fat. The subsequent change in hormonal balance can result in increased fat metabolism.</a:t>
            </a:r>
          </a:p>
          <a:p>
            <a:pPr eaLnBrk="1" hangingPunct="1">
              <a:lnSpc>
                <a:spcPct val="90000"/>
              </a:lnSpc>
              <a:defRPr/>
            </a:pPr>
            <a:endParaRPr lang="en-GB" altLang="en-US" sz="2400" dirty="0" smtClean="0"/>
          </a:p>
          <a:p>
            <a:pPr eaLnBrk="1" hangingPunct="1">
              <a:lnSpc>
                <a:spcPct val="90000"/>
              </a:lnSpc>
              <a:defRPr/>
            </a:pPr>
            <a:r>
              <a:rPr lang="en-GB" altLang="en-US" sz="2400" dirty="0" smtClean="0"/>
              <a:t>Eat a light pre-event meal; 40-50% CHO and 30-40% fat.</a:t>
            </a:r>
          </a:p>
          <a:p>
            <a:pPr eaLnBrk="1" hangingPunct="1">
              <a:lnSpc>
                <a:spcPct val="90000"/>
              </a:lnSpc>
              <a:defRPr/>
            </a:pPr>
            <a:endParaRPr lang="en-GB" altLang="en-US" sz="2400" dirty="0" smtClean="0"/>
          </a:p>
          <a:p>
            <a:pPr eaLnBrk="1" hangingPunct="1">
              <a:lnSpc>
                <a:spcPct val="90000"/>
              </a:lnSpc>
              <a:defRPr/>
            </a:pPr>
            <a:r>
              <a:rPr lang="en-GB" altLang="en-US" sz="2400" dirty="0" smtClean="0"/>
              <a:t>Do not ingest CHO 2 </a:t>
            </a:r>
            <a:r>
              <a:rPr lang="en-GB" altLang="en-US" sz="2400" dirty="0" err="1" smtClean="0"/>
              <a:t>hrs</a:t>
            </a:r>
            <a:r>
              <a:rPr lang="en-GB" altLang="en-US" sz="2400" dirty="0" smtClean="0"/>
              <a:t> prior to start of the event.</a:t>
            </a:r>
          </a:p>
          <a:p>
            <a:pPr eaLnBrk="1" hangingPunct="1">
              <a:lnSpc>
                <a:spcPct val="90000"/>
              </a:lnSpc>
              <a:defRPr/>
            </a:pPr>
            <a:endParaRPr lang="en-GB" altLang="en-US" sz="2400" dirty="0" smtClean="0"/>
          </a:p>
          <a:p>
            <a:pPr eaLnBrk="1" hangingPunct="1">
              <a:lnSpc>
                <a:spcPct val="90000"/>
              </a:lnSpc>
              <a:defRPr/>
            </a:pPr>
            <a:r>
              <a:rPr lang="en-GB" altLang="en-US" sz="2400" dirty="0" smtClean="0"/>
              <a:t>Perform appropriate warm-up to enhance FFA use and spare CHO use.</a:t>
            </a:r>
          </a:p>
          <a:p>
            <a:pPr eaLnBrk="1" hangingPunct="1">
              <a:lnSpc>
                <a:spcPct val="90000"/>
              </a:lnSpc>
              <a:buFont typeface="Wingdings" pitchFamily="2" charset="2"/>
              <a:buNone/>
              <a:defRPr/>
            </a:pPr>
            <a:endParaRPr lang="en-GB" altLang="en-US" sz="2400" dirty="0" smtClean="0"/>
          </a:p>
        </p:txBody>
      </p:sp>
    </p:spTree>
    <p:extLst>
      <p:ext uri="{BB962C8B-B14F-4D97-AF65-F5344CB8AC3E}">
        <p14:creationId xmlns:p14="http://schemas.microsoft.com/office/powerpoint/2010/main" val="5360146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437"/>
          </a:xfrm>
        </p:spPr>
        <p:txBody>
          <a:bodyPr>
            <a:normAutofit fontScale="90000"/>
          </a:bodyPr>
          <a:lstStyle/>
          <a:p>
            <a:pPr eaLnBrk="1" hangingPunct="1">
              <a:defRPr/>
            </a:pPr>
            <a:r>
              <a:rPr lang="en-GB" dirty="0" smtClean="0"/>
              <a:t>Sports Drinks</a:t>
            </a:r>
          </a:p>
        </p:txBody>
      </p:sp>
      <p:sp>
        <p:nvSpPr>
          <p:cNvPr id="3" name="Content Placeholder 2"/>
          <p:cNvSpPr>
            <a:spLocks noGrp="1"/>
          </p:cNvSpPr>
          <p:nvPr>
            <p:ph idx="1"/>
          </p:nvPr>
        </p:nvSpPr>
        <p:spPr>
          <a:xfrm>
            <a:off x="251520" y="1125538"/>
            <a:ext cx="8640960" cy="4970462"/>
          </a:xfrm>
        </p:spPr>
        <p:txBody>
          <a:bodyPr>
            <a:normAutofit lnSpcReduction="10000"/>
          </a:bodyPr>
          <a:lstStyle/>
          <a:p>
            <a:pPr eaLnBrk="1" hangingPunct="1">
              <a:defRPr/>
            </a:pPr>
            <a:r>
              <a:rPr lang="en-GB" sz="2800" dirty="0" smtClean="0"/>
              <a:t>Body will use 900 kcal / </a:t>
            </a:r>
            <a:r>
              <a:rPr lang="en-GB" sz="2800" dirty="0" err="1" smtClean="0"/>
              <a:t>hr</a:t>
            </a:r>
            <a:r>
              <a:rPr lang="en-GB" sz="2800" dirty="0" smtClean="0"/>
              <a:t> during intense exercise.</a:t>
            </a:r>
          </a:p>
          <a:p>
            <a:pPr eaLnBrk="1" hangingPunct="1">
              <a:defRPr/>
            </a:pPr>
            <a:endParaRPr lang="en-GB" sz="2800" dirty="0" smtClean="0"/>
          </a:p>
          <a:p>
            <a:pPr eaLnBrk="1" hangingPunct="1">
              <a:defRPr/>
            </a:pPr>
            <a:r>
              <a:rPr lang="en-GB" sz="2800" dirty="0" smtClean="0"/>
              <a:t>Body will loss up to 3 </a:t>
            </a:r>
            <a:r>
              <a:rPr lang="en-GB" sz="2800" dirty="0" err="1" smtClean="0"/>
              <a:t>lts</a:t>
            </a:r>
            <a:r>
              <a:rPr lang="en-GB" sz="2800" dirty="0" smtClean="0"/>
              <a:t> of fluid /</a:t>
            </a:r>
            <a:r>
              <a:rPr lang="en-GB" sz="2800" dirty="0" err="1" smtClean="0"/>
              <a:t>hr</a:t>
            </a:r>
            <a:r>
              <a:rPr lang="en-GB" sz="2800" dirty="0" smtClean="0"/>
              <a:t> containing sodium and other metabolites.</a:t>
            </a:r>
          </a:p>
          <a:p>
            <a:pPr eaLnBrk="1" hangingPunct="1">
              <a:defRPr/>
            </a:pPr>
            <a:endParaRPr lang="en-GB" sz="2800" dirty="0" smtClean="0"/>
          </a:p>
          <a:p>
            <a:pPr eaLnBrk="1" hangingPunct="1">
              <a:defRPr/>
            </a:pPr>
            <a:r>
              <a:rPr lang="en-GB" sz="2800" dirty="0" smtClean="0"/>
              <a:t>Body can absorb 600ml/</a:t>
            </a:r>
            <a:r>
              <a:rPr lang="en-GB" sz="2800" dirty="0" err="1" smtClean="0"/>
              <a:t>hr</a:t>
            </a:r>
            <a:r>
              <a:rPr lang="en-GB" sz="2800" dirty="0" smtClean="0"/>
              <a:t> at a CHO concentration of 3-5%.</a:t>
            </a:r>
          </a:p>
          <a:p>
            <a:pPr eaLnBrk="1" hangingPunct="1">
              <a:defRPr/>
            </a:pPr>
            <a:endParaRPr lang="en-GB" dirty="0" smtClean="0"/>
          </a:p>
          <a:p>
            <a:pPr marL="0" indent="0" algn="ctr" eaLnBrk="1" hangingPunct="1">
              <a:buNone/>
              <a:defRPr/>
            </a:pPr>
            <a:r>
              <a:rPr lang="en-GB" dirty="0" smtClean="0">
                <a:solidFill>
                  <a:srgbClr val="FF0000"/>
                </a:solidFill>
              </a:rPr>
              <a:t>If greater CHO is required then up to 8% can be used but this will reduce water uptake.</a:t>
            </a:r>
          </a:p>
        </p:txBody>
      </p:sp>
    </p:spTree>
    <p:extLst>
      <p:ext uri="{BB962C8B-B14F-4D97-AF65-F5344CB8AC3E}">
        <p14:creationId xmlns:p14="http://schemas.microsoft.com/office/powerpoint/2010/main" val="11505096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t>CHO </a:t>
            </a:r>
            <a:r>
              <a:rPr lang="en-GB" dirty="0" smtClean="0"/>
              <a:t>Replenishment</a:t>
            </a:r>
            <a:endParaRPr lang="en-GB" dirty="0" smtClean="0"/>
          </a:p>
        </p:txBody>
      </p:sp>
      <p:sp>
        <p:nvSpPr>
          <p:cNvPr id="3" name="Content Placeholder 2"/>
          <p:cNvSpPr>
            <a:spLocks noGrp="1"/>
          </p:cNvSpPr>
          <p:nvPr>
            <p:ph idx="1"/>
          </p:nvPr>
        </p:nvSpPr>
        <p:spPr/>
        <p:txBody>
          <a:bodyPr/>
          <a:lstStyle/>
          <a:p>
            <a:pPr eaLnBrk="1" hangingPunct="1">
              <a:defRPr/>
            </a:pPr>
            <a:r>
              <a:rPr lang="en-GB" dirty="0" smtClean="0"/>
              <a:t>5% by weight in 600 ml per hour</a:t>
            </a:r>
          </a:p>
          <a:p>
            <a:pPr eaLnBrk="1" hangingPunct="1">
              <a:defRPr/>
            </a:pPr>
            <a:endParaRPr lang="en-GB" dirty="0" smtClean="0"/>
          </a:p>
          <a:p>
            <a:pPr eaLnBrk="1" hangingPunct="1">
              <a:defRPr/>
            </a:pPr>
            <a:r>
              <a:rPr lang="en-GB" dirty="0" smtClean="0"/>
              <a:t>30 g of CHO</a:t>
            </a:r>
          </a:p>
          <a:p>
            <a:pPr eaLnBrk="1" hangingPunct="1">
              <a:defRPr/>
            </a:pPr>
            <a:endParaRPr lang="en-GB" dirty="0" smtClean="0"/>
          </a:p>
          <a:p>
            <a:pPr eaLnBrk="1" hangingPunct="1">
              <a:defRPr/>
            </a:pPr>
            <a:r>
              <a:rPr lang="en-GB" dirty="0" smtClean="0"/>
              <a:t>126 kcals</a:t>
            </a:r>
          </a:p>
          <a:p>
            <a:pPr eaLnBrk="1" hangingPunct="1">
              <a:defRPr/>
            </a:pPr>
            <a:endParaRPr lang="en-GB" dirty="0" smtClean="0"/>
          </a:p>
          <a:p>
            <a:pPr eaLnBrk="1" hangingPunct="1">
              <a:defRPr/>
            </a:pPr>
            <a:r>
              <a:rPr lang="en-GB" dirty="0" smtClean="0"/>
              <a:t>At 12 kcals/min this is 10 minutes of exercise.</a:t>
            </a:r>
          </a:p>
          <a:p>
            <a:pPr eaLnBrk="1" hangingPunct="1">
              <a:defRPr/>
            </a:pPr>
            <a:endParaRPr lang="en-GB" dirty="0" smtClean="0"/>
          </a:p>
          <a:p>
            <a:pPr eaLnBrk="1" hangingPunct="1">
              <a:defRPr/>
            </a:pPr>
            <a:endParaRPr lang="en-GB" dirty="0" smtClean="0"/>
          </a:p>
        </p:txBody>
      </p:sp>
    </p:spTree>
    <p:extLst>
      <p:ext uri="{BB962C8B-B14F-4D97-AF65-F5344CB8AC3E}">
        <p14:creationId xmlns:p14="http://schemas.microsoft.com/office/powerpoint/2010/main" val="32195258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1975"/>
          </a:xfrm>
        </p:spPr>
        <p:txBody>
          <a:bodyPr>
            <a:normAutofit fontScale="90000"/>
          </a:bodyPr>
          <a:lstStyle/>
          <a:p>
            <a:pPr eaLnBrk="1" hangingPunct="1">
              <a:defRPr/>
            </a:pPr>
            <a:r>
              <a:rPr lang="en-GB" dirty="0" smtClean="0"/>
              <a:t>Fluid drinks</a:t>
            </a:r>
          </a:p>
        </p:txBody>
      </p:sp>
      <p:sp>
        <p:nvSpPr>
          <p:cNvPr id="3" name="Content Placeholder 2"/>
          <p:cNvSpPr>
            <a:spLocks noGrp="1"/>
          </p:cNvSpPr>
          <p:nvPr>
            <p:ph idx="1"/>
          </p:nvPr>
        </p:nvSpPr>
        <p:spPr>
          <a:xfrm>
            <a:off x="611188" y="981074"/>
            <a:ext cx="8229600" cy="5760293"/>
          </a:xfrm>
        </p:spPr>
        <p:txBody>
          <a:bodyPr>
            <a:normAutofit lnSpcReduction="10000"/>
          </a:bodyPr>
          <a:lstStyle/>
          <a:p>
            <a:pPr eaLnBrk="1" hangingPunct="1">
              <a:defRPr/>
            </a:pPr>
            <a:r>
              <a:rPr lang="en-GB" dirty="0" err="1" smtClean="0"/>
              <a:t>Lucozade</a:t>
            </a:r>
            <a:r>
              <a:rPr lang="en-GB" dirty="0" smtClean="0"/>
              <a:t> energy – cost £1.20 for 500ml</a:t>
            </a:r>
          </a:p>
          <a:p>
            <a:pPr eaLnBrk="1" hangingPunct="1">
              <a:defRPr/>
            </a:pPr>
            <a:endParaRPr lang="en-GB" dirty="0" smtClean="0"/>
          </a:p>
          <a:p>
            <a:pPr eaLnBrk="1" hangingPunct="1">
              <a:defRPr/>
            </a:pPr>
            <a:r>
              <a:rPr lang="en-GB" dirty="0" smtClean="0"/>
              <a:t>500ml with 121gms CHO (simple)</a:t>
            </a:r>
          </a:p>
          <a:p>
            <a:pPr marL="0" indent="0" algn="ctr" eaLnBrk="1" hangingPunct="1">
              <a:buFont typeface="Wingdings" pitchFamily="2" charset="2"/>
              <a:buNone/>
              <a:defRPr/>
            </a:pPr>
            <a:r>
              <a:rPr lang="en-GB" sz="2400" dirty="0" smtClean="0">
                <a:solidFill>
                  <a:srgbClr val="FF0000"/>
                </a:solidFill>
              </a:rPr>
              <a:t>(label states 62g is sugar but it is not clear if the rest is simple or complex CHO) </a:t>
            </a:r>
          </a:p>
          <a:p>
            <a:pPr eaLnBrk="1" hangingPunct="1">
              <a:defRPr/>
            </a:pPr>
            <a:r>
              <a:rPr lang="en-GB" dirty="0" smtClean="0"/>
              <a:t>Provides 310 kcals</a:t>
            </a:r>
          </a:p>
          <a:p>
            <a:pPr eaLnBrk="1" hangingPunct="1">
              <a:defRPr/>
            </a:pPr>
            <a:endParaRPr lang="en-GB" dirty="0" smtClean="0"/>
          </a:p>
          <a:p>
            <a:pPr eaLnBrk="1" hangingPunct="1">
              <a:defRPr/>
            </a:pPr>
            <a:r>
              <a:rPr lang="en-GB" dirty="0" smtClean="0"/>
              <a:t>This is 24.2% concentration – </a:t>
            </a:r>
          </a:p>
          <a:p>
            <a:pPr marL="0" indent="0" eaLnBrk="1" hangingPunct="1">
              <a:buFont typeface="Wingdings" pitchFamily="2" charset="2"/>
              <a:buNone/>
              <a:defRPr/>
            </a:pPr>
            <a:r>
              <a:rPr lang="en-GB" dirty="0" smtClean="0">
                <a:solidFill>
                  <a:srgbClr val="FF0000"/>
                </a:solidFill>
              </a:rPr>
              <a:t>	</a:t>
            </a:r>
            <a:r>
              <a:rPr lang="en-GB" sz="2800" dirty="0" smtClean="0">
                <a:solidFill>
                  <a:srgbClr val="00B050"/>
                </a:solidFill>
              </a:rPr>
              <a:t>Far too high to allow effective hydration.</a:t>
            </a:r>
          </a:p>
          <a:p>
            <a:pPr marL="0" indent="0" eaLnBrk="1" hangingPunct="1">
              <a:buFont typeface="Wingdings" pitchFamily="2" charset="2"/>
              <a:buNone/>
              <a:defRPr/>
            </a:pPr>
            <a:r>
              <a:rPr lang="en-GB" sz="2800" dirty="0" smtClean="0">
                <a:solidFill>
                  <a:srgbClr val="00B050"/>
                </a:solidFill>
              </a:rPr>
              <a:t>	May cause gastro-intestinal issues.</a:t>
            </a:r>
          </a:p>
          <a:p>
            <a:pPr marL="0" indent="0" eaLnBrk="1" hangingPunct="1">
              <a:buFont typeface="Wingdings" pitchFamily="2" charset="2"/>
              <a:buNone/>
              <a:defRPr/>
            </a:pPr>
            <a:r>
              <a:rPr lang="en-GB" sz="2800" dirty="0" smtClean="0">
                <a:solidFill>
                  <a:srgbClr val="00B050"/>
                </a:solidFill>
              </a:rPr>
              <a:t>	May cause insulin spike</a:t>
            </a:r>
          </a:p>
        </p:txBody>
      </p:sp>
    </p:spTree>
    <p:extLst>
      <p:ext uri="{BB962C8B-B14F-4D97-AF65-F5344CB8AC3E}">
        <p14:creationId xmlns:p14="http://schemas.microsoft.com/office/powerpoint/2010/main" val="30146856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t>Making you own drink</a:t>
            </a:r>
          </a:p>
        </p:txBody>
      </p:sp>
      <p:sp>
        <p:nvSpPr>
          <p:cNvPr id="3" name="Content Placeholder 2"/>
          <p:cNvSpPr>
            <a:spLocks noGrp="1"/>
          </p:cNvSpPr>
          <p:nvPr>
            <p:ph idx="1"/>
          </p:nvPr>
        </p:nvSpPr>
        <p:spPr/>
        <p:txBody>
          <a:bodyPr>
            <a:normAutofit lnSpcReduction="10000"/>
          </a:bodyPr>
          <a:lstStyle/>
          <a:p>
            <a:pPr marL="0" indent="0" eaLnBrk="1" hangingPunct="1">
              <a:buFont typeface="Wingdings" pitchFamily="2" charset="2"/>
              <a:buNone/>
              <a:defRPr/>
            </a:pPr>
            <a:r>
              <a:rPr lang="en-GB" dirty="0" smtClean="0">
                <a:solidFill>
                  <a:schemeClr val="accent6">
                    <a:lumMod val="75000"/>
                  </a:schemeClr>
                </a:solidFill>
              </a:rPr>
              <a:t>Tropicana orange (10% concentration, 10g CHO/100ml).</a:t>
            </a:r>
          </a:p>
          <a:p>
            <a:pPr marL="0" indent="0" eaLnBrk="1" hangingPunct="1">
              <a:buFont typeface="Wingdings" pitchFamily="2" charset="2"/>
              <a:buNone/>
              <a:defRPr/>
            </a:pPr>
            <a:endParaRPr lang="en-GB" dirty="0" smtClean="0"/>
          </a:p>
          <a:p>
            <a:pPr marL="0" indent="0" eaLnBrk="1" hangingPunct="1">
              <a:buFont typeface="Wingdings" pitchFamily="2" charset="2"/>
              <a:buNone/>
              <a:defRPr/>
            </a:pPr>
            <a:r>
              <a:rPr lang="en-GB" dirty="0" smtClean="0"/>
              <a:t>Add 300ml to 300ml water</a:t>
            </a:r>
          </a:p>
          <a:p>
            <a:pPr marL="0" indent="0" eaLnBrk="1" hangingPunct="1">
              <a:buFont typeface="Wingdings" pitchFamily="2" charset="2"/>
              <a:buNone/>
              <a:defRPr/>
            </a:pPr>
            <a:endParaRPr lang="en-GB" dirty="0" smtClean="0"/>
          </a:p>
          <a:p>
            <a:pPr marL="0" indent="0" eaLnBrk="1" hangingPunct="1">
              <a:buFont typeface="Wingdings" pitchFamily="2" charset="2"/>
              <a:buNone/>
              <a:defRPr/>
            </a:pPr>
            <a:r>
              <a:rPr lang="en-GB" dirty="0" smtClean="0"/>
              <a:t>This 30gms CHO and 126 kcals</a:t>
            </a:r>
          </a:p>
          <a:p>
            <a:pPr marL="0" indent="0" eaLnBrk="1" hangingPunct="1">
              <a:buFont typeface="Wingdings" pitchFamily="2" charset="2"/>
              <a:buNone/>
              <a:defRPr/>
            </a:pPr>
            <a:endParaRPr lang="en-GB" dirty="0" smtClean="0"/>
          </a:p>
          <a:p>
            <a:pPr marL="0" indent="0" eaLnBrk="1" hangingPunct="1">
              <a:buFont typeface="Wingdings" pitchFamily="2" charset="2"/>
              <a:buNone/>
              <a:defRPr/>
            </a:pPr>
            <a:r>
              <a:rPr lang="en-GB" dirty="0" smtClean="0">
                <a:solidFill>
                  <a:srgbClr val="00B050"/>
                </a:solidFill>
              </a:rPr>
              <a:t>Cost - £2.50 for 3.5 </a:t>
            </a:r>
            <a:r>
              <a:rPr lang="en-GB" dirty="0" err="1" smtClean="0">
                <a:solidFill>
                  <a:srgbClr val="00B050"/>
                </a:solidFill>
              </a:rPr>
              <a:t>lts</a:t>
            </a:r>
            <a:r>
              <a:rPr lang="en-GB" dirty="0" smtClean="0">
                <a:solidFill>
                  <a:srgbClr val="00B050"/>
                </a:solidFill>
              </a:rPr>
              <a:t> or 35p for 500ml</a:t>
            </a:r>
          </a:p>
          <a:p>
            <a:pPr marL="0" indent="0" eaLnBrk="1" hangingPunct="1">
              <a:buFont typeface="Wingdings" pitchFamily="2" charset="2"/>
              <a:buNone/>
              <a:defRPr/>
            </a:pPr>
            <a:endParaRPr lang="en-GB" dirty="0" smtClean="0"/>
          </a:p>
        </p:txBody>
      </p:sp>
    </p:spTree>
    <p:extLst>
      <p:ext uri="{BB962C8B-B14F-4D97-AF65-F5344CB8AC3E}">
        <p14:creationId xmlns:p14="http://schemas.microsoft.com/office/powerpoint/2010/main" val="15410068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313" y="260350"/>
            <a:ext cx="8229600" cy="1143000"/>
          </a:xfrm>
        </p:spPr>
        <p:txBody>
          <a:bodyPr/>
          <a:lstStyle/>
          <a:p>
            <a:pPr eaLnBrk="1" hangingPunct="1">
              <a:defRPr/>
            </a:pPr>
            <a:r>
              <a:rPr lang="en-GB" dirty="0" smtClean="0"/>
              <a:t>Making your own</a:t>
            </a:r>
          </a:p>
        </p:txBody>
      </p:sp>
      <p:sp>
        <p:nvSpPr>
          <p:cNvPr id="3" name="Content Placeholder 2"/>
          <p:cNvSpPr>
            <a:spLocks noGrp="1"/>
          </p:cNvSpPr>
          <p:nvPr>
            <p:ph idx="1"/>
          </p:nvPr>
        </p:nvSpPr>
        <p:spPr/>
        <p:txBody>
          <a:bodyPr>
            <a:normAutofit fontScale="92500" lnSpcReduction="10000"/>
          </a:bodyPr>
          <a:lstStyle/>
          <a:p>
            <a:pPr eaLnBrk="1" hangingPunct="1">
              <a:defRPr/>
            </a:pPr>
            <a:r>
              <a:rPr lang="en-GB" dirty="0" smtClean="0"/>
              <a:t>Robinsons orange is 10% CHO concentration</a:t>
            </a:r>
          </a:p>
          <a:p>
            <a:pPr marL="0" indent="0" algn="ctr" eaLnBrk="1" hangingPunct="1">
              <a:buNone/>
              <a:defRPr/>
            </a:pPr>
            <a:r>
              <a:rPr lang="en-GB" dirty="0" smtClean="0">
                <a:solidFill>
                  <a:srgbClr val="FF0000"/>
                </a:solidFill>
              </a:rPr>
              <a:t>(check it is not low calorie squash</a:t>
            </a:r>
            <a:r>
              <a:rPr lang="en-GB" dirty="0" smtClean="0">
                <a:solidFill>
                  <a:srgbClr val="FF0000"/>
                </a:solidFill>
              </a:rPr>
              <a:t>!)</a:t>
            </a:r>
          </a:p>
          <a:p>
            <a:pPr marL="0" indent="0" algn="ctr" eaLnBrk="1" hangingPunct="1">
              <a:buNone/>
              <a:defRPr/>
            </a:pPr>
            <a:endParaRPr lang="en-GB" dirty="0" smtClean="0">
              <a:solidFill>
                <a:srgbClr val="FF0000"/>
              </a:solidFill>
            </a:endParaRPr>
          </a:p>
          <a:p>
            <a:pPr eaLnBrk="1" hangingPunct="1">
              <a:defRPr/>
            </a:pPr>
            <a:r>
              <a:rPr lang="en-GB" dirty="0" smtClean="0"/>
              <a:t>Therefore 300 ml in 300ml of water is a 5% solution.</a:t>
            </a:r>
          </a:p>
          <a:p>
            <a:pPr eaLnBrk="1" hangingPunct="1">
              <a:defRPr/>
            </a:pPr>
            <a:endParaRPr lang="en-GB" dirty="0" smtClean="0"/>
          </a:p>
          <a:p>
            <a:pPr eaLnBrk="1" hangingPunct="1">
              <a:defRPr/>
            </a:pPr>
            <a:r>
              <a:rPr lang="en-GB" dirty="0" smtClean="0"/>
              <a:t>30 </a:t>
            </a:r>
            <a:r>
              <a:rPr lang="en-GB" dirty="0" err="1" smtClean="0"/>
              <a:t>gms</a:t>
            </a:r>
            <a:r>
              <a:rPr lang="en-GB" dirty="0" smtClean="0"/>
              <a:t> CHO or 126 Kcals</a:t>
            </a:r>
          </a:p>
          <a:p>
            <a:pPr eaLnBrk="1" hangingPunct="1">
              <a:defRPr/>
            </a:pPr>
            <a:endParaRPr lang="en-GB" dirty="0" smtClean="0"/>
          </a:p>
          <a:p>
            <a:pPr marL="0" indent="0" algn="ctr" eaLnBrk="1" hangingPunct="1">
              <a:buFont typeface="Wingdings" pitchFamily="2" charset="2"/>
              <a:buNone/>
              <a:defRPr/>
            </a:pPr>
            <a:r>
              <a:rPr lang="en-GB" dirty="0" smtClean="0">
                <a:solidFill>
                  <a:srgbClr val="00B050"/>
                </a:solidFill>
              </a:rPr>
              <a:t>Cost £1 for 2lts or 25p per 500ml.</a:t>
            </a:r>
          </a:p>
        </p:txBody>
      </p:sp>
    </p:spTree>
    <p:extLst>
      <p:ext uri="{BB962C8B-B14F-4D97-AF65-F5344CB8AC3E}">
        <p14:creationId xmlns:p14="http://schemas.microsoft.com/office/powerpoint/2010/main" val="25593019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
            </a:r>
            <a:br>
              <a:rPr lang="en-GB" dirty="0" smtClean="0"/>
            </a:br>
            <a:r>
              <a:rPr lang="en-GB" dirty="0" smtClean="0"/>
              <a:t>Protein</a:t>
            </a:r>
            <a:br>
              <a:rPr lang="en-GB" dirty="0" smtClean="0"/>
            </a:br>
            <a:r>
              <a:rPr lang="en-GB" sz="2700" dirty="0" smtClean="0">
                <a:solidFill>
                  <a:srgbClr val="FF0000"/>
                </a:solidFill>
              </a:rPr>
              <a:t>International </a:t>
            </a:r>
            <a:r>
              <a:rPr lang="en-GB" sz="2700" dirty="0">
                <a:solidFill>
                  <a:srgbClr val="FF0000"/>
                </a:solidFill>
              </a:rPr>
              <a:t>Society of Sport Nutrition: Position Statement.</a:t>
            </a:r>
            <a:r>
              <a:rPr lang="en-GB" dirty="0"/>
              <a:t/>
            </a:r>
            <a:br>
              <a:rPr lang="en-GB" dirty="0"/>
            </a:br>
            <a:endParaRPr lang="en-GB" dirty="0"/>
          </a:p>
        </p:txBody>
      </p:sp>
      <p:sp>
        <p:nvSpPr>
          <p:cNvPr id="3" name="Content Placeholder 2"/>
          <p:cNvSpPr>
            <a:spLocks noGrp="1"/>
          </p:cNvSpPr>
          <p:nvPr>
            <p:ph idx="1"/>
          </p:nvPr>
        </p:nvSpPr>
        <p:spPr>
          <a:xfrm>
            <a:off x="251520" y="1556792"/>
            <a:ext cx="8445624" cy="5040560"/>
          </a:xfrm>
        </p:spPr>
        <p:txBody>
          <a:bodyPr>
            <a:normAutofit fontScale="77500" lnSpcReduction="20000"/>
          </a:bodyPr>
          <a:lstStyle/>
          <a:p>
            <a:r>
              <a:rPr lang="en-GB" dirty="0" smtClean="0"/>
              <a:t>1.4-2.0 g / kg protein is sufficient for the majority of athletes for maintaining and growing muscle.</a:t>
            </a:r>
          </a:p>
          <a:p>
            <a:endParaRPr lang="en-GB" dirty="0"/>
          </a:p>
          <a:p>
            <a:r>
              <a:rPr lang="en-GB" dirty="0" smtClean="0"/>
              <a:t>Some evidence to suggest &gt;3.0g/kg/d may have positive effects on body composition in resistance trained athletes.</a:t>
            </a:r>
          </a:p>
          <a:p>
            <a:endParaRPr lang="en-GB" dirty="0" smtClean="0"/>
          </a:p>
          <a:p>
            <a:r>
              <a:rPr lang="en-GB" dirty="0" smtClean="0"/>
              <a:t>Serving of protein is dependent on age and recent RT stimulus but is approximately .25g/kg or 20-40 g.</a:t>
            </a:r>
          </a:p>
          <a:p>
            <a:endParaRPr lang="en-GB" dirty="0" smtClean="0"/>
          </a:p>
          <a:p>
            <a:r>
              <a:rPr lang="en-GB" dirty="0" smtClean="0"/>
              <a:t>Protein intake should contain 700-3000mg </a:t>
            </a:r>
            <a:r>
              <a:rPr lang="en-GB" dirty="0" err="1" smtClean="0"/>
              <a:t>leucine</a:t>
            </a:r>
            <a:r>
              <a:rPr lang="en-GB" dirty="0" smtClean="0"/>
              <a:t> in addition to balanced </a:t>
            </a:r>
            <a:r>
              <a:rPr lang="en-GB" dirty="0" err="1" smtClean="0"/>
              <a:t>aa</a:t>
            </a:r>
            <a:r>
              <a:rPr lang="en-GB" dirty="0" smtClean="0"/>
              <a:t> intake.</a:t>
            </a:r>
          </a:p>
          <a:p>
            <a:endParaRPr lang="en-GB" dirty="0" smtClean="0"/>
          </a:p>
          <a:p>
            <a:r>
              <a:rPr lang="en-GB" dirty="0" smtClean="0"/>
              <a:t>Protein intake should be balanced every 3-4 </a:t>
            </a:r>
            <a:r>
              <a:rPr lang="en-GB" dirty="0" err="1" smtClean="0"/>
              <a:t>hrs</a:t>
            </a:r>
            <a:r>
              <a:rPr lang="en-GB" dirty="0" smtClean="0"/>
              <a:t> across the day</a:t>
            </a:r>
          </a:p>
        </p:txBody>
      </p:sp>
    </p:spTree>
    <p:extLst>
      <p:ext uri="{BB962C8B-B14F-4D97-AF65-F5344CB8AC3E}">
        <p14:creationId xmlns:p14="http://schemas.microsoft.com/office/powerpoint/2010/main" val="37117128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Protein</a:t>
            </a:r>
            <a:br>
              <a:rPr lang="en-GB" dirty="0"/>
            </a:br>
            <a:r>
              <a:rPr lang="en-GB" sz="2700" dirty="0">
                <a:solidFill>
                  <a:srgbClr val="FF0000"/>
                </a:solidFill>
              </a:rPr>
              <a:t>International Society of Sport Nutrition: Position Statement</a:t>
            </a:r>
            <a:endParaRPr lang="en-GB" sz="2700" dirty="0"/>
          </a:p>
        </p:txBody>
      </p:sp>
      <p:sp>
        <p:nvSpPr>
          <p:cNvPr id="3" name="Content Placeholder 2"/>
          <p:cNvSpPr>
            <a:spLocks noGrp="1"/>
          </p:cNvSpPr>
          <p:nvPr>
            <p:ph idx="1"/>
          </p:nvPr>
        </p:nvSpPr>
        <p:spPr/>
        <p:txBody>
          <a:bodyPr>
            <a:normAutofit fontScale="70000" lnSpcReduction="20000"/>
          </a:bodyPr>
          <a:lstStyle/>
          <a:p>
            <a:r>
              <a:rPr lang="en-GB" dirty="0"/>
              <a:t>Protein / </a:t>
            </a:r>
            <a:r>
              <a:rPr lang="en-GB" dirty="0" err="1"/>
              <a:t>aa</a:t>
            </a:r>
            <a:r>
              <a:rPr lang="en-GB" dirty="0"/>
              <a:t> supplementation is an appropriate way of ensuring adequate intakes</a:t>
            </a:r>
            <a:r>
              <a:rPr lang="en-GB" dirty="0" smtClean="0"/>
              <a:t>.</a:t>
            </a:r>
          </a:p>
          <a:p>
            <a:endParaRPr lang="en-GB" dirty="0"/>
          </a:p>
          <a:p>
            <a:r>
              <a:rPr lang="en-GB" dirty="0"/>
              <a:t>Rapidly digested proteins with a range of </a:t>
            </a:r>
            <a:r>
              <a:rPr lang="en-GB" dirty="0" err="1"/>
              <a:t>aa</a:t>
            </a:r>
            <a:r>
              <a:rPr lang="en-GB" dirty="0"/>
              <a:t> and  </a:t>
            </a:r>
            <a:r>
              <a:rPr lang="en-GB" dirty="0" err="1"/>
              <a:t>leucine</a:t>
            </a:r>
            <a:r>
              <a:rPr lang="en-GB" dirty="0"/>
              <a:t> is most effective in stimulating MPS</a:t>
            </a:r>
            <a:r>
              <a:rPr lang="en-GB" dirty="0" smtClean="0"/>
              <a:t>.</a:t>
            </a:r>
          </a:p>
          <a:p>
            <a:endParaRPr lang="en-GB" dirty="0"/>
          </a:p>
          <a:p>
            <a:r>
              <a:rPr lang="en-GB" dirty="0"/>
              <a:t>Different types and sources of protein can affect </a:t>
            </a:r>
            <a:r>
              <a:rPr lang="en-GB" dirty="0" smtClean="0"/>
              <a:t>bioavailability.</a:t>
            </a:r>
          </a:p>
          <a:p>
            <a:endParaRPr lang="en-GB" dirty="0"/>
          </a:p>
          <a:p>
            <a:r>
              <a:rPr lang="en-GB" dirty="0"/>
              <a:t>In endurance sports CHO is the priority but protein may help to off-set muscle damage and promote </a:t>
            </a:r>
            <a:r>
              <a:rPr lang="en-GB" dirty="0" smtClean="0"/>
              <a:t>recovery.</a:t>
            </a:r>
          </a:p>
          <a:p>
            <a:endParaRPr lang="en-GB" dirty="0"/>
          </a:p>
          <a:p>
            <a:r>
              <a:rPr lang="en-GB" dirty="0"/>
              <a:t>Pre-sleep casein protein (30-40g) provides increases in overnight MPS and metabolic rate without influencing </a:t>
            </a:r>
            <a:r>
              <a:rPr lang="en-GB" dirty="0" smtClean="0"/>
              <a:t>lipolysis.</a:t>
            </a:r>
            <a:endParaRPr lang="en-GB" dirty="0"/>
          </a:p>
          <a:p>
            <a:endParaRPr lang="en-GB" dirty="0"/>
          </a:p>
        </p:txBody>
      </p:sp>
    </p:spTree>
    <p:extLst>
      <p:ext uri="{BB962C8B-B14F-4D97-AF65-F5344CB8AC3E}">
        <p14:creationId xmlns:p14="http://schemas.microsoft.com/office/powerpoint/2010/main" val="4431213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539552" y="188640"/>
            <a:ext cx="8229600" cy="778098"/>
          </a:xfrm>
        </p:spPr>
        <p:txBody>
          <a:bodyPr/>
          <a:lstStyle/>
          <a:p>
            <a:r>
              <a:rPr lang="en-US" altLang="en-US" dirty="0" smtClean="0"/>
              <a:t>High Protein Diets</a:t>
            </a:r>
            <a:endParaRPr lang="en-GB" altLang="en-US" dirty="0" smtClean="0"/>
          </a:p>
        </p:txBody>
      </p:sp>
      <p:sp>
        <p:nvSpPr>
          <p:cNvPr id="18435" name="Rectangle 3"/>
          <p:cNvSpPr>
            <a:spLocks noGrp="1" noChangeArrowheads="1"/>
          </p:cNvSpPr>
          <p:nvPr>
            <p:ph idx="1"/>
          </p:nvPr>
        </p:nvSpPr>
        <p:spPr>
          <a:xfrm>
            <a:off x="467544" y="1340768"/>
            <a:ext cx="8229600" cy="4997450"/>
          </a:xfrm>
        </p:spPr>
        <p:txBody>
          <a:bodyPr>
            <a:normAutofit fontScale="92500"/>
          </a:bodyPr>
          <a:lstStyle/>
          <a:p>
            <a:pPr algn="ctr">
              <a:lnSpc>
                <a:spcPct val="80000"/>
              </a:lnSpc>
              <a:buFont typeface="Wingdings" pitchFamily="2" charset="2"/>
              <a:buNone/>
            </a:pPr>
            <a:r>
              <a:rPr lang="en-US" altLang="en-US" sz="2800" dirty="0" smtClean="0"/>
              <a:t>	</a:t>
            </a:r>
            <a:r>
              <a:rPr lang="en-US" altLang="en-US" sz="2800" dirty="0" err="1" smtClean="0"/>
              <a:t>Hyperprotein</a:t>
            </a:r>
            <a:r>
              <a:rPr lang="en-US" altLang="en-US" sz="2800" dirty="0" smtClean="0"/>
              <a:t> diets are diets in which a large part of the energy provided by the diet comes from proteins. There are three main kinds of </a:t>
            </a:r>
            <a:r>
              <a:rPr lang="en-US" altLang="en-US" sz="2800" dirty="0" err="1" smtClean="0"/>
              <a:t>hyperpro</a:t>
            </a:r>
            <a:r>
              <a:rPr lang="en-US" altLang="en-US" sz="2800" dirty="0" smtClean="0"/>
              <a:t> diet: </a:t>
            </a:r>
            <a:endParaRPr lang="en-US" altLang="en-US" sz="2800" dirty="0" smtClean="0"/>
          </a:p>
          <a:p>
            <a:pPr>
              <a:lnSpc>
                <a:spcPct val="80000"/>
              </a:lnSpc>
              <a:buFont typeface="Wingdings" pitchFamily="2" charset="2"/>
              <a:buNone/>
            </a:pPr>
            <a:endParaRPr lang="en-US" altLang="en-US" sz="2800" dirty="0" smtClean="0"/>
          </a:p>
          <a:p>
            <a:pPr marL="0" indent="0">
              <a:lnSpc>
                <a:spcPct val="80000"/>
              </a:lnSpc>
              <a:buNone/>
            </a:pPr>
            <a:r>
              <a:rPr lang="en-US" altLang="en-US" sz="2800" dirty="0" smtClean="0">
                <a:solidFill>
                  <a:srgbClr val="FF0000"/>
                </a:solidFill>
              </a:rPr>
              <a:t>hypocaloric </a:t>
            </a:r>
            <a:r>
              <a:rPr lang="en-US" altLang="en-US" sz="2800" dirty="0" err="1" smtClean="0">
                <a:solidFill>
                  <a:srgbClr val="FF0000"/>
                </a:solidFill>
              </a:rPr>
              <a:t>hyperprotein</a:t>
            </a:r>
            <a:r>
              <a:rPr lang="en-US" altLang="en-US" sz="2800" dirty="0" smtClean="0"/>
              <a:t> variety (the caloric intake is lower than normal and the protein fraction is higher</a:t>
            </a:r>
            <a:r>
              <a:rPr lang="en-US" altLang="en-US" sz="2800" dirty="0" smtClean="0"/>
              <a:t>).</a:t>
            </a:r>
          </a:p>
          <a:p>
            <a:pPr marL="0" indent="0">
              <a:lnSpc>
                <a:spcPct val="80000"/>
              </a:lnSpc>
              <a:buNone/>
            </a:pPr>
            <a:endParaRPr lang="en-US" altLang="en-US" sz="2800" dirty="0" smtClean="0"/>
          </a:p>
          <a:p>
            <a:pPr marL="0" indent="0">
              <a:lnSpc>
                <a:spcPct val="80000"/>
              </a:lnSpc>
              <a:buNone/>
            </a:pPr>
            <a:r>
              <a:rPr lang="en-US" altLang="en-US" sz="2800" dirty="0" err="1" smtClean="0">
                <a:solidFill>
                  <a:srgbClr val="FF0000"/>
                </a:solidFill>
              </a:rPr>
              <a:t>normocaloric</a:t>
            </a:r>
            <a:r>
              <a:rPr lang="en-US" altLang="en-US" sz="2800" dirty="0" smtClean="0">
                <a:solidFill>
                  <a:srgbClr val="FF0000"/>
                </a:solidFill>
              </a:rPr>
              <a:t> </a:t>
            </a:r>
            <a:r>
              <a:rPr lang="en-US" altLang="en-US" sz="2800" dirty="0" err="1" smtClean="0">
                <a:solidFill>
                  <a:srgbClr val="FF0000"/>
                </a:solidFill>
              </a:rPr>
              <a:t>hyperprotein</a:t>
            </a:r>
            <a:r>
              <a:rPr lang="en-US" altLang="en-US" sz="2800" dirty="0" smtClean="0"/>
              <a:t> variety (the caloric intake is unchanged and the protein fraction is higher than normal</a:t>
            </a:r>
            <a:r>
              <a:rPr lang="en-US" altLang="en-US" sz="2800" dirty="0" smtClean="0"/>
              <a:t>).</a:t>
            </a:r>
          </a:p>
          <a:p>
            <a:pPr marL="0" indent="0">
              <a:lnSpc>
                <a:spcPct val="80000"/>
              </a:lnSpc>
              <a:buNone/>
            </a:pPr>
            <a:endParaRPr lang="en-US" altLang="en-US" sz="2800" dirty="0" smtClean="0"/>
          </a:p>
          <a:p>
            <a:pPr marL="0" indent="0">
              <a:lnSpc>
                <a:spcPct val="80000"/>
              </a:lnSpc>
              <a:buNone/>
            </a:pPr>
            <a:r>
              <a:rPr lang="en-US" altLang="en-US" sz="2800" dirty="0" err="1" smtClean="0">
                <a:solidFill>
                  <a:srgbClr val="FF0000"/>
                </a:solidFill>
              </a:rPr>
              <a:t>Hypercaloric</a:t>
            </a:r>
            <a:r>
              <a:rPr lang="en-US" altLang="en-US" sz="2800" dirty="0" smtClean="0">
                <a:solidFill>
                  <a:srgbClr val="FF0000"/>
                </a:solidFill>
              </a:rPr>
              <a:t> </a:t>
            </a:r>
            <a:r>
              <a:rPr lang="en-US" altLang="en-US" sz="2800" dirty="0" err="1" smtClean="0">
                <a:solidFill>
                  <a:srgbClr val="FF0000"/>
                </a:solidFill>
              </a:rPr>
              <a:t>hyperprotein</a:t>
            </a:r>
            <a:r>
              <a:rPr lang="en-US" altLang="en-US" sz="2800" dirty="0" smtClean="0"/>
              <a:t> diet (the caloric intake is increased and the protein fraction is higher than normal). </a:t>
            </a:r>
            <a:endParaRPr lang="en-GB" altLang="en-US" sz="2800" dirty="0" smtClean="0"/>
          </a:p>
        </p:txBody>
      </p:sp>
    </p:spTree>
    <p:extLst>
      <p:ext uri="{BB962C8B-B14F-4D97-AF65-F5344CB8AC3E}">
        <p14:creationId xmlns:p14="http://schemas.microsoft.com/office/powerpoint/2010/main" val="3986127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457200" y="277813"/>
            <a:ext cx="8229600" cy="847725"/>
          </a:xfrm>
        </p:spPr>
        <p:txBody>
          <a:bodyPr/>
          <a:lstStyle/>
          <a:p>
            <a:r>
              <a:rPr lang="en-US" altLang="en-US" smtClean="0"/>
              <a:t>The hypocaloric hyperprotein</a:t>
            </a:r>
            <a:endParaRPr lang="en-GB" altLang="en-US" smtClean="0"/>
          </a:p>
        </p:txBody>
      </p:sp>
      <p:sp>
        <p:nvSpPr>
          <p:cNvPr id="32771" name="Rectangle 3"/>
          <p:cNvSpPr>
            <a:spLocks noGrp="1" noChangeArrowheads="1"/>
          </p:cNvSpPr>
          <p:nvPr>
            <p:ph idx="1"/>
          </p:nvPr>
        </p:nvSpPr>
        <p:spPr>
          <a:xfrm>
            <a:off x="457200" y="1125538"/>
            <a:ext cx="8229600" cy="5472112"/>
          </a:xfrm>
        </p:spPr>
        <p:txBody>
          <a:bodyPr rtlCol="0">
            <a:normAutofit lnSpcReduction="10000"/>
          </a:bodyPr>
          <a:lstStyle/>
          <a:p>
            <a:pPr fontAlgn="auto">
              <a:lnSpc>
                <a:spcPct val="80000"/>
              </a:lnSpc>
              <a:spcAft>
                <a:spcPts val="0"/>
              </a:spcAft>
              <a:buFont typeface="Wingdings" pitchFamily="2" charset="2"/>
              <a:buNone/>
              <a:defRPr/>
            </a:pPr>
            <a:r>
              <a:rPr lang="en-US" altLang="en-US" sz="2200" dirty="0" smtClean="0"/>
              <a:t>Objective: To reduce weight</a:t>
            </a:r>
          </a:p>
          <a:p>
            <a:pPr fontAlgn="auto">
              <a:lnSpc>
                <a:spcPct val="80000"/>
              </a:lnSpc>
              <a:spcAft>
                <a:spcPts val="0"/>
              </a:spcAft>
              <a:buFont typeface="Wingdings" pitchFamily="2" charset="2"/>
              <a:buNone/>
              <a:defRPr/>
            </a:pPr>
            <a:endParaRPr lang="en-US" altLang="en-US" sz="2200" dirty="0" smtClean="0"/>
          </a:p>
          <a:p>
            <a:pPr fontAlgn="auto">
              <a:lnSpc>
                <a:spcPct val="80000"/>
              </a:lnSpc>
              <a:spcAft>
                <a:spcPts val="0"/>
              </a:spcAft>
              <a:buFont typeface="Arial" panose="020B0604020202020204" pitchFamily="34" charset="0"/>
              <a:buChar char="•"/>
              <a:defRPr/>
            </a:pPr>
            <a:r>
              <a:rPr lang="en-US" altLang="en-US" sz="2200" dirty="0" smtClean="0"/>
              <a:t>They are designed to make the body use up its supply of fat by switching the metabolism to </a:t>
            </a:r>
            <a:r>
              <a:rPr lang="en-US" altLang="en-US" sz="2200" dirty="0" err="1" smtClean="0"/>
              <a:t>ketogenosis</a:t>
            </a:r>
            <a:r>
              <a:rPr lang="en-US" altLang="en-US" sz="2200" dirty="0" smtClean="0"/>
              <a:t> </a:t>
            </a:r>
            <a:r>
              <a:rPr lang="en-US" altLang="en-US" sz="2200" dirty="0" smtClean="0"/>
              <a:t>whilst the high protein intake is believed to protect the muscles. </a:t>
            </a:r>
          </a:p>
          <a:p>
            <a:pPr fontAlgn="auto">
              <a:lnSpc>
                <a:spcPct val="80000"/>
              </a:lnSpc>
              <a:spcAft>
                <a:spcPts val="0"/>
              </a:spcAft>
              <a:buFont typeface="Wingdings" pitchFamily="2" charset="2"/>
              <a:buNone/>
              <a:defRPr/>
            </a:pPr>
            <a:endParaRPr lang="en-US" altLang="en-US" sz="2200" dirty="0" smtClean="0"/>
          </a:p>
          <a:p>
            <a:pPr fontAlgn="auto">
              <a:lnSpc>
                <a:spcPct val="80000"/>
              </a:lnSpc>
              <a:spcAft>
                <a:spcPts val="0"/>
              </a:spcAft>
              <a:buFont typeface="Arial" panose="020B0604020202020204" pitchFamily="34" charset="0"/>
              <a:buChar char="•"/>
              <a:defRPr/>
            </a:pPr>
            <a:r>
              <a:rPr lang="en-US" altLang="en-US" sz="2200" dirty="0" smtClean="0"/>
              <a:t>Fats and carbohydrates are then gradually re-introduced until the balance is right. </a:t>
            </a:r>
          </a:p>
          <a:p>
            <a:pPr fontAlgn="auto">
              <a:lnSpc>
                <a:spcPct val="80000"/>
              </a:lnSpc>
              <a:spcAft>
                <a:spcPts val="0"/>
              </a:spcAft>
              <a:buFont typeface="Wingdings" pitchFamily="2" charset="2"/>
              <a:buNone/>
              <a:defRPr/>
            </a:pPr>
            <a:endParaRPr lang="en-US" altLang="en-US" sz="2200" dirty="0" smtClean="0"/>
          </a:p>
          <a:p>
            <a:pPr fontAlgn="auto">
              <a:lnSpc>
                <a:spcPct val="80000"/>
              </a:lnSpc>
              <a:spcAft>
                <a:spcPts val="0"/>
              </a:spcAft>
              <a:buFont typeface="Arial" panose="020B0604020202020204" pitchFamily="34" charset="0"/>
              <a:buChar char="•"/>
              <a:defRPr/>
            </a:pPr>
            <a:r>
              <a:rPr lang="en-US" altLang="en-US" sz="2200" dirty="0" smtClean="0"/>
              <a:t>Can be effective, particularly in the initial period.</a:t>
            </a:r>
          </a:p>
          <a:p>
            <a:pPr marL="0" indent="0" fontAlgn="auto">
              <a:lnSpc>
                <a:spcPct val="80000"/>
              </a:lnSpc>
              <a:spcAft>
                <a:spcPts val="0"/>
              </a:spcAft>
              <a:buFont typeface="Arial" panose="020B0604020202020204" pitchFamily="34" charset="0"/>
              <a:buNone/>
              <a:defRPr/>
            </a:pPr>
            <a:endParaRPr lang="en-US" altLang="en-US" sz="2200" dirty="0" smtClean="0"/>
          </a:p>
          <a:p>
            <a:pPr fontAlgn="auto">
              <a:lnSpc>
                <a:spcPct val="80000"/>
              </a:lnSpc>
              <a:spcAft>
                <a:spcPts val="0"/>
              </a:spcAft>
              <a:buFont typeface="Arial" panose="020B0604020202020204" pitchFamily="34" charset="0"/>
              <a:buChar char="•"/>
              <a:defRPr/>
            </a:pPr>
            <a:r>
              <a:rPr lang="en-US" altLang="en-US" sz="2200" dirty="0" smtClean="0"/>
              <a:t>An obese adult (BMI&gt;30) quickly looses fat body mass, while the lean body mass is partially protected.</a:t>
            </a:r>
          </a:p>
          <a:p>
            <a:pPr fontAlgn="auto">
              <a:lnSpc>
                <a:spcPct val="80000"/>
              </a:lnSpc>
              <a:spcAft>
                <a:spcPts val="0"/>
              </a:spcAft>
              <a:buFont typeface="Wingdings" pitchFamily="2" charset="2"/>
              <a:buNone/>
              <a:defRPr/>
            </a:pPr>
            <a:endParaRPr lang="en-US" altLang="en-US" sz="2200" dirty="0" smtClean="0"/>
          </a:p>
          <a:p>
            <a:pPr fontAlgn="auto">
              <a:lnSpc>
                <a:spcPct val="80000"/>
              </a:lnSpc>
              <a:spcAft>
                <a:spcPts val="0"/>
              </a:spcAft>
              <a:buFont typeface="Arial" panose="020B0604020202020204" pitchFamily="34" charset="0"/>
              <a:buChar char="•"/>
              <a:defRPr/>
            </a:pPr>
            <a:r>
              <a:rPr lang="en-US" altLang="en-US" sz="2200" dirty="0" smtClean="0"/>
              <a:t>However, the </a:t>
            </a:r>
            <a:r>
              <a:rPr lang="en-US" altLang="en-US" sz="2200" dirty="0" err="1" smtClean="0"/>
              <a:t>hypocaloric</a:t>
            </a:r>
            <a:r>
              <a:rPr lang="en-US" altLang="en-US" sz="2200" dirty="0" smtClean="0"/>
              <a:t> </a:t>
            </a:r>
            <a:r>
              <a:rPr lang="en-US" altLang="en-US" sz="2200" dirty="0" err="1" smtClean="0"/>
              <a:t>hyperpro</a:t>
            </a:r>
            <a:r>
              <a:rPr lang="en-US" altLang="en-US" sz="2200" dirty="0" smtClean="0"/>
              <a:t> diets have been criticized because they could have very serious side effects. The long-term effects are also still unknown, which raises questions about these diets. </a:t>
            </a:r>
            <a:endParaRPr lang="en-GB" altLang="en-US" sz="2200" dirty="0" smtClean="0"/>
          </a:p>
        </p:txBody>
      </p:sp>
    </p:spTree>
    <p:extLst>
      <p:ext uri="{BB962C8B-B14F-4D97-AF65-F5344CB8AC3E}">
        <p14:creationId xmlns:p14="http://schemas.microsoft.com/office/powerpoint/2010/main" val="16962064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US" altLang="en-US" smtClean="0"/>
              <a:t>The hypocaloric hyperprotein</a:t>
            </a:r>
            <a:endParaRPr lang="en-GB" altLang="en-US" smtClean="0"/>
          </a:p>
        </p:txBody>
      </p:sp>
      <p:sp>
        <p:nvSpPr>
          <p:cNvPr id="20483" name="Rectangle 3"/>
          <p:cNvSpPr>
            <a:spLocks noGrp="1" noChangeArrowheads="1"/>
          </p:cNvSpPr>
          <p:nvPr>
            <p:ph idx="1"/>
          </p:nvPr>
        </p:nvSpPr>
        <p:spPr>
          <a:xfrm>
            <a:off x="683568" y="1417638"/>
            <a:ext cx="8003232" cy="4708525"/>
          </a:xfrm>
        </p:spPr>
        <p:txBody>
          <a:bodyPr/>
          <a:lstStyle/>
          <a:p>
            <a:endParaRPr lang="en-US" altLang="en-US" sz="1800" dirty="0" smtClean="0"/>
          </a:p>
          <a:p>
            <a:endParaRPr lang="en-US" altLang="en-US" sz="1800" dirty="0" smtClean="0"/>
          </a:p>
          <a:p>
            <a:pPr>
              <a:buFont typeface="Wingdings" pitchFamily="2" charset="2"/>
              <a:buNone/>
            </a:pPr>
            <a:r>
              <a:rPr lang="en-US" altLang="en-US" sz="2000" dirty="0" smtClean="0"/>
              <a:t>	</a:t>
            </a:r>
            <a:r>
              <a:rPr lang="en-US" altLang="en-US" sz="2000" dirty="0" smtClean="0">
                <a:solidFill>
                  <a:srgbClr val="FF0000"/>
                </a:solidFill>
              </a:rPr>
              <a:t>Positive </a:t>
            </a:r>
            <a:r>
              <a:rPr lang="en-US" altLang="en-US" sz="2000" dirty="0" smtClean="0"/>
              <a:t>				</a:t>
            </a:r>
            <a:r>
              <a:rPr lang="en-US" altLang="en-US" sz="2000" dirty="0" smtClean="0">
                <a:solidFill>
                  <a:srgbClr val="FF0000"/>
                </a:solidFill>
              </a:rPr>
              <a:t>Negative</a:t>
            </a:r>
          </a:p>
          <a:p>
            <a:pPr>
              <a:buFont typeface="Wingdings" pitchFamily="2" charset="2"/>
              <a:buNone/>
            </a:pPr>
            <a:endParaRPr lang="en-US" altLang="en-US" sz="2000" dirty="0" smtClean="0"/>
          </a:p>
          <a:p>
            <a:pPr>
              <a:buFont typeface="Wingdings" pitchFamily="2" charset="2"/>
              <a:buNone/>
            </a:pPr>
            <a:r>
              <a:rPr lang="en-US" altLang="en-US" sz="2000" dirty="0" smtClean="0"/>
              <a:t>	Effective 			Side effects possible in Quick weight loss 				the long term &amp; therefore should</a:t>
            </a:r>
          </a:p>
          <a:p>
            <a:pPr>
              <a:buFont typeface="Wingdings" pitchFamily="2" charset="2"/>
              <a:buNone/>
            </a:pPr>
            <a:r>
              <a:rPr lang="en-US" altLang="en-US" sz="2000" dirty="0" smtClean="0"/>
              <a:t>	Initially motivating		Can only be used for short Natural products can be used 	 		periods 		</a:t>
            </a:r>
          </a:p>
          <a:p>
            <a:pPr>
              <a:buFont typeface="Wingdings" pitchFamily="2" charset="2"/>
              <a:buNone/>
            </a:pPr>
            <a:r>
              <a:rPr lang="en-US" altLang="en-US" sz="2000" dirty="0" smtClean="0"/>
              <a:t>	No loss of muscle mass</a:t>
            </a:r>
            <a:endParaRPr lang="en-GB" altLang="en-US" sz="2000" dirty="0" smtClean="0"/>
          </a:p>
          <a:p>
            <a:pPr>
              <a:buFont typeface="Wingdings" pitchFamily="2" charset="2"/>
              <a:buNone/>
            </a:pPr>
            <a:endParaRPr lang="en-US" altLang="en-US" sz="1800" dirty="0" smtClean="0"/>
          </a:p>
        </p:txBody>
      </p:sp>
    </p:spTree>
    <p:extLst>
      <p:ext uri="{BB962C8B-B14F-4D97-AF65-F5344CB8AC3E}">
        <p14:creationId xmlns:p14="http://schemas.microsoft.com/office/powerpoint/2010/main" val="9160474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rtlCol="0">
            <a:normAutofit fontScale="90000"/>
          </a:bodyPr>
          <a:lstStyle/>
          <a:p>
            <a:pPr fontAlgn="auto">
              <a:spcAft>
                <a:spcPts val="0"/>
              </a:spcAft>
              <a:defRPr/>
            </a:pPr>
            <a:r>
              <a:rPr lang="en-US" altLang="en-US" sz="4000" dirty="0" smtClean="0"/>
              <a:t>Principles underlying the </a:t>
            </a:r>
            <a:r>
              <a:rPr lang="en-US" altLang="en-US" sz="4000" dirty="0" err="1" smtClean="0"/>
              <a:t>hypocaloric</a:t>
            </a:r>
            <a:r>
              <a:rPr lang="en-US" altLang="en-US" sz="4000" dirty="0" smtClean="0"/>
              <a:t> </a:t>
            </a:r>
            <a:r>
              <a:rPr lang="en-US" altLang="en-US" sz="4000" dirty="0" err="1" smtClean="0"/>
              <a:t>hyperprotein</a:t>
            </a:r>
            <a:r>
              <a:rPr lang="en-US" altLang="en-US" sz="4000" dirty="0" smtClean="0"/>
              <a:t> diets</a:t>
            </a:r>
            <a:endParaRPr lang="en-GB" altLang="en-US" sz="4000" dirty="0" smtClean="0"/>
          </a:p>
        </p:txBody>
      </p:sp>
      <p:sp>
        <p:nvSpPr>
          <p:cNvPr id="34819" name="Rectangle 3"/>
          <p:cNvSpPr>
            <a:spLocks noGrp="1" noChangeArrowheads="1"/>
          </p:cNvSpPr>
          <p:nvPr>
            <p:ph idx="1"/>
          </p:nvPr>
        </p:nvSpPr>
        <p:spPr>
          <a:xfrm>
            <a:off x="457200" y="1600200"/>
            <a:ext cx="8229600" cy="4924425"/>
          </a:xfrm>
        </p:spPr>
        <p:txBody>
          <a:bodyPr rtlCol="0">
            <a:normAutofit/>
          </a:bodyPr>
          <a:lstStyle/>
          <a:p>
            <a:pPr marL="0" indent="0" fontAlgn="auto">
              <a:lnSpc>
                <a:spcPct val="80000"/>
              </a:lnSpc>
              <a:spcAft>
                <a:spcPts val="0"/>
              </a:spcAft>
              <a:buFont typeface="Arial" panose="020B0604020202020204" pitchFamily="34" charset="0"/>
              <a:buNone/>
              <a:defRPr/>
            </a:pPr>
            <a:r>
              <a:rPr lang="en-US" altLang="en-US" sz="1800" dirty="0" smtClean="0"/>
              <a:t>	One major goal for treating obesity or initiating weight loss is to obtain rapid 	weight loss that is also convenient. </a:t>
            </a:r>
          </a:p>
          <a:p>
            <a:pPr fontAlgn="auto">
              <a:lnSpc>
                <a:spcPct val="80000"/>
              </a:lnSpc>
              <a:spcAft>
                <a:spcPts val="0"/>
              </a:spcAft>
              <a:buFont typeface="Arial" panose="020B0604020202020204" pitchFamily="34" charset="0"/>
              <a:buChar char="•"/>
              <a:defRPr/>
            </a:pPr>
            <a:endParaRPr lang="en-US" altLang="en-US" sz="2400" dirty="0"/>
          </a:p>
          <a:p>
            <a:pPr fontAlgn="auto">
              <a:lnSpc>
                <a:spcPct val="80000"/>
              </a:lnSpc>
              <a:spcAft>
                <a:spcPts val="0"/>
              </a:spcAft>
              <a:buFont typeface="Arial" panose="020B0604020202020204" pitchFamily="34" charset="0"/>
              <a:buChar char="•"/>
              <a:defRPr/>
            </a:pPr>
            <a:r>
              <a:rPr lang="en-US" altLang="en-US" sz="2400" dirty="0" smtClean="0"/>
              <a:t>The </a:t>
            </a:r>
            <a:r>
              <a:rPr lang="en-US" altLang="en-US" sz="2400" dirty="0" smtClean="0"/>
              <a:t>hypocaloric </a:t>
            </a:r>
            <a:r>
              <a:rPr lang="en-US" altLang="en-US" sz="2400" dirty="0" err="1" smtClean="0"/>
              <a:t>hyperprotein</a:t>
            </a:r>
            <a:r>
              <a:rPr lang="en-US" altLang="en-US" sz="2400" dirty="0" smtClean="0"/>
              <a:t> diets can be helpful because they contain a far higher fraction of protein </a:t>
            </a:r>
            <a:r>
              <a:rPr lang="en-US" altLang="en-US" sz="2400" dirty="0" smtClean="0"/>
              <a:t>than </a:t>
            </a:r>
            <a:r>
              <a:rPr lang="en-US" altLang="en-US" sz="2400" dirty="0" smtClean="0"/>
              <a:t>a conventional diet. This forces the body to use its reserves of CHO (depleted within 24hrs) as there is little sugar or fat available from the diet. This forces the body to use fat and protein stores. However the body’s protein is protected by the high protein content of the diet</a:t>
            </a:r>
          </a:p>
          <a:p>
            <a:pPr marL="0" indent="0" fontAlgn="auto">
              <a:lnSpc>
                <a:spcPct val="80000"/>
              </a:lnSpc>
              <a:spcAft>
                <a:spcPts val="0"/>
              </a:spcAft>
              <a:buFont typeface="Arial" panose="020B0604020202020204" pitchFamily="34" charset="0"/>
              <a:buNone/>
              <a:defRPr/>
            </a:pPr>
            <a:endParaRPr lang="en-US" altLang="en-US" sz="1800" dirty="0" smtClean="0"/>
          </a:p>
          <a:p>
            <a:pPr fontAlgn="auto">
              <a:lnSpc>
                <a:spcPct val="80000"/>
              </a:lnSpc>
              <a:spcAft>
                <a:spcPts val="0"/>
              </a:spcAft>
              <a:buFont typeface="Arial" panose="020B0604020202020204" pitchFamily="34" charset="0"/>
              <a:buChar char="•"/>
              <a:defRPr/>
            </a:pPr>
            <a:r>
              <a:rPr lang="en-US" altLang="en-US" sz="2400" dirty="0" smtClean="0">
                <a:solidFill>
                  <a:srgbClr val="FF0000"/>
                </a:solidFill>
              </a:rPr>
              <a:t>As there is little CHO in the diet, insulin secretion is only slightly stimulated, which increases the </a:t>
            </a:r>
            <a:r>
              <a:rPr lang="en-US" altLang="en-US" sz="2400" dirty="0" err="1" smtClean="0">
                <a:solidFill>
                  <a:srgbClr val="FF0000"/>
                </a:solidFill>
              </a:rPr>
              <a:t>mobilisation</a:t>
            </a:r>
            <a:r>
              <a:rPr lang="en-US" altLang="en-US" sz="2400" dirty="0" smtClean="0">
                <a:solidFill>
                  <a:srgbClr val="FF0000"/>
                </a:solidFill>
              </a:rPr>
              <a:t> of stored fat. The fat is also metabolized in the liver to give, among other things, ketone bodies.</a:t>
            </a:r>
          </a:p>
        </p:txBody>
      </p:sp>
    </p:spTree>
    <p:extLst>
      <p:ext uri="{BB962C8B-B14F-4D97-AF65-F5344CB8AC3E}">
        <p14:creationId xmlns:p14="http://schemas.microsoft.com/office/powerpoint/2010/main" val="25642178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fontAlgn="auto">
              <a:spcAft>
                <a:spcPts val="0"/>
              </a:spcAft>
              <a:defRPr/>
            </a:pPr>
            <a:r>
              <a:rPr lang="en-US" altLang="en-US" dirty="0" smtClean="0"/>
              <a:t>Principles underlying the </a:t>
            </a:r>
            <a:r>
              <a:rPr lang="en-US" altLang="en-US" dirty="0" err="1" smtClean="0"/>
              <a:t>hypocaloric</a:t>
            </a:r>
            <a:r>
              <a:rPr lang="en-US" altLang="en-US" dirty="0" smtClean="0"/>
              <a:t> </a:t>
            </a:r>
            <a:r>
              <a:rPr lang="en-US" altLang="en-US" dirty="0" err="1" smtClean="0"/>
              <a:t>hyperprotein</a:t>
            </a:r>
            <a:r>
              <a:rPr lang="en-US" altLang="en-US" dirty="0" smtClean="0"/>
              <a:t> diets</a:t>
            </a:r>
            <a:endParaRPr lang="en-GB" dirty="0" smtClean="0"/>
          </a:p>
        </p:txBody>
      </p:sp>
      <p:sp>
        <p:nvSpPr>
          <p:cNvPr id="3" name="Content Placeholder 2"/>
          <p:cNvSpPr>
            <a:spLocks noGrp="1"/>
          </p:cNvSpPr>
          <p:nvPr>
            <p:ph idx="1"/>
          </p:nvPr>
        </p:nvSpPr>
        <p:spPr/>
        <p:txBody>
          <a:bodyPr rtlCol="0">
            <a:normAutofit fontScale="85000" lnSpcReduction="10000"/>
          </a:bodyPr>
          <a:lstStyle/>
          <a:p>
            <a:pPr marL="0" indent="0" fontAlgn="auto">
              <a:lnSpc>
                <a:spcPct val="80000"/>
              </a:lnSpc>
              <a:spcAft>
                <a:spcPts val="0"/>
              </a:spcAft>
              <a:buNone/>
              <a:defRPr/>
            </a:pPr>
            <a:r>
              <a:rPr lang="en-US" altLang="en-US" dirty="0">
                <a:solidFill>
                  <a:srgbClr val="00B0F0"/>
                </a:solidFill>
              </a:rPr>
              <a:t>Ketone </a:t>
            </a:r>
            <a:r>
              <a:rPr lang="en-US" altLang="en-US" dirty="0" smtClean="0">
                <a:solidFill>
                  <a:srgbClr val="00B0F0"/>
                </a:solidFill>
              </a:rPr>
              <a:t>bodies – derivative of fat and protein metabolism.</a:t>
            </a:r>
            <a:endParaRPr lang="en-US" altLang="en-US" dirty="0" smtClean="0">
              <a:solidFill>
                <a:srgbClr val="00B0F0"/>
              </a:solidFill>
            </a:endParaRPr>
          </a:p>
          <a:p>
            <a:pPr marL="1314450" lvl="2" indent="-514350" fontAlgn="auto">
              <a:lnSpc>
                <a:spcPct val="80000"/>
              </a:lnSpc>
              <a:spcAft>
                <a:spcPts val="0"/>
              </a:spcAft>
              <a:buFont typeface="+mj-lt"/>
              <a:buAutoNum type="arabicPeriod"/>
              <a:defRPr/>
            </a:pPr>
            <a:r>
              <a:rPr lang="en-US" altLang="en-US" dirty="0" smtClean="0">
                <a:solidFill>
                  <a:srgbClr val="00B0F0"/>
                </a:solidFill>
              </a:rPr>
              <a:t>reduce </a:t>
            </a:r>
            <a:r>
              <a:rPr lang="en-US" altLang="en-US" dirty="0">
                <a:solidFill>
                  <a:srgbClr val="00B0F0"/>
                </a:solidFill>
              </a:rPr>
              <a:t>hunger pangs </a:t>
            </a:r>
            <a:endParaRPr lang="en-US" altLang="en-US" dirty="0" smtClean="0">
              <a:solidFill>
                <a:srgbClr val="00B0F0"/>
              </a:solidFill>
            </a:endParaRPr>
          </a:p>
          <a:p>
            <a:pPr marL="1314450" lvl="2" indent="-514350" fontAlgn="auto">
              <a:lnSpc>
                <a:spcPct val="80000"/>
              </a:lnSpc>
              <a:spcAft>
                <a:spcPts val="0"/>
              </a:spcAft>
              <a:buFont typeface="+mj-lt"/>
              <a:buAutoNum type="arabicPeriod"/>
              <a:defRPr/>
            </a:pPr>
            <a:r>
              <a:rPr lang="en-US" altLang="en-US" dirty="0" smtClean="0">
                <a:solidFill>
                  <a:srgbClr val="00B0F0"/>
                </a:solidFill>
              </a:rPr>
              <a:t>psycho-stimulants</a:t>
            </a:r>
            <a:r>
              <a:rPr lang="en-US" altLang="en-US" dirty="0" smtClean="0"/>
              <a:t>.</a:t>
            </a:r>
          </a:p>
          <a:p>
            <a:pPr marL="1314450" lvl="2" indent="-514350" fontAlgn="auto">
              <a:lnSpc>
                <a:spcPct val="80000"/>
              </a:lnSpc>
              <a:spcAft>
                <a:spcPts val="0"/>
              </a:spcAft>
              <a:buFont typeface="+mj-lt"/>
              <a:buAutoNum type="arabicPeriod"/>
              <a:defRPr/>
            </a:pPr>
            <a:endParaRPr lang="en-US" altLang="en-US" dirty="0"/>
          </a:p>
          <a:p>
            <a:pPr fontAlgn="auto">
              <a:lnSpc>
                <a:spcPct val="80000"/>
              </a:lnSpc>
              <a:spcAft>
                <a:spcPts val="0"/>
              </a:spcAft>
              <a:buFont typeface="Arial" panose="020B0604020202020204" pitchFamily="34" charset="0"/>
              <a:buChar char="•"/>
              <a:defRPr/>
            </a:pPr>
            <a:r>
              <a:rPr lang="en-US" altLang="en-US" dirty="0"/>
              <a:t>The body’s carbohydrate needs are covered by the transformation of proteins, lactic acid and glycerol into glucose (gluconeogenesis</a:t>
            </a:r>
            <a:r>
              <a:rPr lang="en-US" altLang="en-US" dirty="0" smtClean="0"/>
              <a:t>).</a:t>
            </a:r>
          </a:p>
          <a:p>
            <a:pPr fontAlgn="auto">
              <a:lnSpc>
                <a:spcPct val="80000"/>
              </a:lnSpc>
              <a:spcAft>
                <a:spcPts val="0"/>
              </a:spcAft>
              <a:buFont typeface="Arial" panose="020B0604020202020204" pitchFamily="34" charset="0"/>
              <a:buChar char="•"/>
              <a:defRPr/>
            </a:pPr>
            <a:endParaRPr lang="en-US" altLang="en-US" dirty="0"/>
          </a:p>
          <a:p>
            <a:pPr fontAlgn="auto">
              <a:lnSpc>
                <a:spcPct val="80000"/>
              </a:lnSpc>
              <a:spcAft>
                <a:spcPts val="0"/>
              </a:spcAft>
              <a:buFont typeface="Arial" panose="020B0604020202020204" pitchFamily="34" charset="0"/>
              <a:buChar char="•"/>
              <a:defRPr/>
            </a:pPr>
            <a:r>
              <a:rPr lang="en-US" altLang="en-US" dirty="0">
                <a:solidFill>
                  <a:srgbClr val="00B0F0"/>
                </a:solidFill>
              </a:rPr>
              <a:t>The </a:t>
            </a:r>
            <a:r>
              <a:rPr lang="en-US" altLang="en-US" dirty="0" err="1">
                <a:solidFill>
                  <a:srgbClr val="00B0F0"/>
                </a:solidFill>
              </a:rPr>
              <a:t>hypocaloric</a:t>
            </a:r>
            <a:r>
              <a:rPr lang="en-US" altLang="en-US" dirty="0">
                <a:solidFill>
                  <a:srgbClr val="00B0F0"/>
                </a:solidFill>
              </a:rPr>
              <a:t> </a:t>
            </a:r>
            <a:r>
              <a:rPr lang="en-US" altLang="en-US" dirty="0" err="1">
                <a:solidFill>
                  <a:srgbClr val="00B0F0"/>
                </a:solidFill>
              </a:rPr>
              <a:t>hyperprotein</a:t>
            </a:r>
            <a:r>
              <a:rPr lang="en-US" altLang="en-US" dirty="0">
                <a:solidFill>
                  <a:srgbClr val="00B0F0"/>
                </a:solidFill>
              </a:rPr>
              <a:t> </a:t>
            </a:r>
            <a:r>
              <a:rPr lang="en-US" altLang="en-US" dirty="0" smtClean="0">
                <a:solidFill>
                  <a:srgbClr val="00B0F0"/>
                </a:solidFill>
              </a:rPr>
              <a:t>can result in up </a:t>
            </a:r>
            <a:r>
              <a:rPr lang="en-US" altLang="en-US" dirty="0">
                <a:solidFill>
                  <a:srgbClr val="00B0F0"/>
                </a:solidFill>
              </a:rPr>
              <a:t>to 5 </a:t>
            </a:r>
            <a:r>
              <a:rPr lang="en-US" altLang="en-US" dirty="0" smtClean="0">
                <a:solidFill>
                  <a:srgbClr val="00B0F0"/>
                </a:solidFill>
              </a:rPr>
              <a:t>Kg/week weight loss, </a:t>
            </a:r>
            <a:r>
              <a:rPr lang="en-US" altLang="en-US" dirty="0">
                <a:solidFill>
                  <a:srgbClr val="00B0F0"/>
                </a:solidFill>
              </a:rPr>
              <a:t>without hunger or any feeling of tiredness, and no loss of muscle mass. </a:t>
            </a:r>
            <a:endParaRPr lang="en-US" altLang="en-US" dirty="0" smtClean="0">
              <a:solidFill>
                <a:srgbClr val="00B0F0"/>
              </a:solidFill>
            </a:endParaRPr>
          </a:p>
          <a:p>
            <a:pPr fontAlgn="auto">
              <a:lnSpc>
                <a:spcPct val="80000"/>
              </a:lnSpc>
              <a:spcAft>
                <a:spcPts val="0"/>
              </a:spcAft>
              <a:buFont typeface="Arial" panose="020B0604020202020204" pitchFamily="34" charset="0"/>
              <a:buChar char="•"/>
              <a:defRPr/>
            </a:pPr>
            <a:endParaRPr lang="en-US" altLang="en-US" dirty="0">
              <a:solidFill>
                <a:srgbClr val="00B0F0"/>
              </a:solidFill>
            </a:endParaRPr>
          </a:p>
          <a:p>
            <a:pPr fontAlgn="auto">
              <a:lnSpc>
                <a:spcPct val="80000"/>
              </a:lnSpc>
              <a:spcAft>
                <a:spcPts val="0"/>
              </a:spcAft>
              <a:buFont typeface="Arial" panose="020B0604020202020204" pitchFamily="34" charset="0"/>
              <a:buChar char="•"/>
              <a:defRPr/>
            </a:pPr>
            <a:r>
              <a:rPr lang="en-US" altLang="en-US" dirty="0" smtClean="0"/>
              <a:t>It </a:t>
            </a:r>
            <a:r>
              <a:rPr lang="en-US" altLang="en-US" dirty="0"/>
              <a:t>can also help reduce disorders associated with obesity, such as hypertension</a:t>
            </a:r>
            <a:r>
              <a:rPr lang="en-US" altLang="en-US" dirty="0">
                <a:solidFill>
                  <a:srgbClr val="00B0F0"/>
                </a:solidFill>
              </a:rPr>
              <a:t>.</a:t>
            </a:r>
            <a:endParaRPr lang="en-GB" altLang="en-US" dirty="0">
              <a:solidFill>
                <a:srgbClr val="00B0F0"/>
              </a:solidFill>
            </a:endParaRPr>
          </a:p>
          <a:p>
            <a:pPr fontAlgn="auto">
              <a:spcAft>
                <a:spcPts val="0"/>
              </a:spcAft>
              <a:buFont typeface="Arial" panose="020B0604020202020204" pitchFamily="34" charset="0"/>
              <a:buChar char="•"/>
              <a:defRPr/>
            </a:pPr>
            <a:endParaRPr lang="en-GB" dirty="0" smtClean="0"/>
          </a:p>
        </p:txBody>
      </p:sp>
    </p:spTree>
    <p:extLst>
      <p:ext uri="{BB962C8B-B14F-4D97-AF65-F5344CB8AC3E}">
        <p14:creationId xmlns:p14="http://schemas.microsoft.com/office/powerpoint/2010/main" val="30507547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lstStyle/>
          <a:p>
            <a:r>
              <a:rPr lang="en-US" altLang="en-US" smtClean="0"/>
              <a:t>The hypocaloric hyperprotein</a:t>
            </a:r>
            <a:endParaRPr lang="en-GB" altLang="en-US" smtClean="0"/>
          </a:p>
        </p:txBody>
      </p:sp>
      <p:sp>
        <p:nvSpPr>
          <p:cNvPr id="23555" name="Content Placeholder 2"/>
          <p:cNvSpPr>
            <a:spLocks noGrp="1"/>
          </p:cNvSpPr>
          <p:nvPr>
            <p:ph sz="half" idx="1"/>
          </p:nvPr>
        </p:nvSpPr>
        <p:spPr/>
        <p:txBody>
          <a:bodyPr/>
          <a:lstStyle/>
          <a:p>
            <a:pPr marL="0" indent="0" algn="ctr">
              <a:buFont typeface="Arial" charset="0"/>
              <a:buNone/>
            </a:pPr>
            <a:r>
              <a:rPr lang="en-GB" altLang="en-US" smtClean="0"/>
              <a:t>Positive</a:t>
            </a:r>
          </a:p>
          <a:p>
            <a:pPr marL="0" indent="0" algn="ctr">
              <a:buFont typeface="Arial" charset="0"/>
              <a:buNone/>
            </a:pPr>
            <a:endParaRPr lang="en-GB" altLang="en-US" smtClean="0"/>
          </a:p>
          <a:p>
            <a:pPr marL="0" indent="0">
              <a:buFont typeface="Arial" charset="0"/>
              <a:buNone/>
            </a:pPr>
            <a:r>
              <a:rPr lang="en-GB" altLang="en-US" smtClean="0"/>
              <a:t>Effective and quick weight loss with good protection of lean tissues</a:t>
            </a:r>
          </a:p>
        </p:txBody>
      </p:sp>
      <p:sp>
        <p:nvSpPr>
          <p:cNvPr id="23556" name="Content Placeholder 3"/>
          <p:cNvSpPr>
            <a:spLocks noGrp="1"/>
          </p:cNvSpPr>
          <p:nvPr>
            <p:ph sz="half" idx="2"/>
          </p:nvPr>
        </p:nvSpPr>
        <p:spPr/>
        <p:txBody>
          <a:bodyPr/>
          <a:lstStyle/>
          <a:p>
            <a:pPr marL="0" indent="0" algn="ctr">
              <a:buFont typeface="Arial" charset="0"/>
              <a:buNone/>
            </a:pPr>
            <a:r>
              <a:rPr lang="en-GB" altLang="en-US" smtClean="0"/>
              <a:t>Negative</a:t>
            </a:r>
          </a:p>
          <a:p>
            <a:pPr marL="0" indent="0" algn="ctr">
              <a:buFont typeface="Arial" charset="0"/>
              <a:buNone/>
            </a:pPr>
            <a:endParaRPr lang="en-GB" altLang="en-US" smtClean="0"/>
          </a:p>
          <a:p>
            <a:pPr marL="0" indent="0">
              <a:buFont typeface="Arial" charset="0"/>
              <a:buNone/>
            </a:pPr>
            <a:r>
              <a:rPr lang="en-US" altLang="en-US" smtClean="0"/>
              <a:t>Side effects possible resulting from rapid weight loss.</a:t>
            </a:r>
          </a:p>
          <a:p>
            <a:pPr marL="0" indent="0">
              <a:buFont typeface="Arial" charset="0"/>
              <a:buNone/>
            </a:pPr>
            <a:r>
              <a:rPr lang="en-US" altLang="en-US" smtClean="0"/>
              <a:t>Possible ketoacidosis in long term &amp; therefore should only be used for short period.</a:t>
            </a:r>
          </a:p>
          <a:p>
            <a:pPr marL="0" indent="0" algn="ctr">
              <a:buFont typeface="Arial" charset="0"/>
              <a:buNone/>
            </a:pPr>
            <a:endParaRPr lang="en-GB" altLang="en-US" smtClean="0"/>
          </a:p>
        </p:txBody>
      </p:sp>
    </p:spTree>
    <p:extLst>
      <p:ext uri="{BB962C8B-B14F-4D97-AF65-F5344CB8AC3E}">
        <p14:creationId xmlns:p14="http://schemas.microsoft.com/office/powerpoint/2010/main" val="11874181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rtlCol="0">
            <a:normAutofit fontScale="90000"/>
          </a:bodyPr>
          <a:lstStyle/>
          <a:p>
            <a:pPr fontAlgn="auto">
              <a:spcAft>
                <a:spcPts val="0"/>
              </a:spcAft>
              <a:defRPr/>
            </a:pPr>
            <a:r>
              <a:rPr lang="en-US" altLang="en-US" sz="4000" smtClean="0"/>
              <a:t>Normocaloric and/or Hypercaloric Hyperprotein diets</a:t>
            </a:r>
            <a:endParaRPr lang="en-GB" altLang="en-US" sz="4000" smtClean="0"/>
          </a:p>
        </p:txBody>
      </p:sp>
      <p:sp>
        <p:nvSpPr>
          <p:cNvPr id="24579" name="Rectangle 3"/>
          <p:cNvSpPr>
            <a:spLocks noGrp="1" noChangeArrowheads="1"/>
          </p:cNvSpPr>
          <p:nvPr>
            <p:ph idx="1"/>
          </p:nvPr>
        </p:nvSpPr>
        <p:spPr/>
        <p:txBody>
          <a:bodyPr/>
          <a:lstStyle/>
          <a:p>
            <a:pPr>
              <a:buFont typeface="Wingdings" pitchFamily="2" charset="2"/>
              <a:buNone/>
            </a:pPr>
            <a:r>
              <a:rPr lang="en-US" altLang="en-US" smtClean="0"/>
              <a:t>	High protein diets, either normo or hypercaloric are used when it is of interest to stimulate muscle protein metabolism;</a:t>
            </a:r>
          </a:p>
          <a:p>
            <a:pPr>
              <a:buFont typeface="Wingdings" pitchFamily="2" charset="2"/>
              <a:buNone/>
            </a:pPr>
            <a:r>
              <a:rPr lang="en-US" altLang="en-US" smtClean="0"/>
              <a:t> </a:t>
            </a:r>
          </a:p>
          <a:p>
            <a:r>
              <a:rPr lang="en-US" altLang="en-US" smtClean="0"/>
              <a:t>	athletes </a:t>
            </a:r>
          </a:p>
          <a:p>
            <a:r>
              <a:rPr lang="en-US" altLang="en-US" smtClean="0"/>
              <a:t>	elderly</a:t>
            </a:r>
          </a:p>
          <a:p>
            <a:r>
              <a:rPr lang="en-US" altLang="en-US" smtClean="0"/>
              <a:t>	diseased people.</a:t>
            </a:r>
            <a:endParaRPr lang="en-GB" altLang="en-US" smtClean="0"/>
          </a:p>
        </p:txBody>
      </p:sp>
    </p:spTree>
    <p:extLst>
      <p:ext uri="{BB962C8B-B14F-4D97-AF65-F5344CB8AC3E}">
        <p14:creationId xmlns:p14="http://schemas.microsoft.com/office/powerpoint/2010/main" val="30132905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457200" y="274638"/>
            <a:ext cx="8229600" cy="922114"/>
          </a:xfrm>
        </p:spPr>
        <p:txBody>
          <a:bodyPr/>
          <a:lstStyle/>
          <a:p>
            <a:r>
              <a:rPr lang="en-US" altLang="en-US" sz="4000" dirty="0" smtClean="0"/>
              <a:t>To gain or to stabilize muscle mass</a:t>
            </a:r>
            <a:endParaRPr lang="en-GB" altLang="en-US" sz="4000" dirty="0" smtClean="0"/>
          </a:p>
        </p:txBody>
      </p:sp>
      <p:sp>
        <p:nvSpPr>
          <p:cNvPr id="36867" name="Rectangle 3"/>
          <p:cNvSpPr>
            <a:spLocks noGrp="1" noChangeArrowheads="1"/>
          </p:cNvSpPr>
          <p:nvPr>
            <p:ph idx="1"/>
          </p:nvPr>
        </p:nvSpPr>
        <p:spPr>
          <a:xfrm>
            <a:off x="457200" y="1268413"/>
            <a:ext cx="8229600" cy="5329237"/>
          </a:xfrm>
        </p:spPr>
        <p:txBody>
          <a:bodyPr rtlCol="0">
            <a:normAutofit lnSpcReduction="10000"/>
          </a:bodyPr>
          <a:lstStyle/>
          <a:p>
            <a:pPr marL="514350" indent="-514350" fontAlgn="auto">
              <a:lnSpc>
                <a:spcPct val="80000"/>
              </a:lnSpc>
              <a:spcAft>
                <a:spcPts val="0"/>
              </a:spcAft>
              <a:buFont typeface="+mj-lt"/>
              <a:buAutoNum type="arabicPeriod"/>
              <a:defRPr/>
            </a:pPr>
            <a:r>
              <a:rPr lang="en-US" altLang="en-US" sz="2800" dirty="0" smtClean="0">
                <a:solidFill>
                  <a:srgbClr val="FF0000"/>
                </a:solidFill>
              </a:rPr>
              <a:t>Proteins are very important for athletes since they provide amino acid which are the precursors of protein synthesis. In addition, amino acids are also a source of energy when all the muscle glycogen has been used up. </a:t>
            </a:r>
          </a:p>
          <a:p>
            <a:pPr marL="457200" indent="-457200" fontAlgn="auto">
              <a:lnSpc>
                <a:spcPct val="80000"/>
              </a:lnSpc>
              <a:spcAft>
                <a:spcPts val="0"/>
              </a:spcAft>
              <a:buFont typeface="+mj-lt"/>
              <a:buAutoNum type="arabicPeriod"/>
              <a:defRPr/>
            </a:pPr>
            <a:endParaRPr lang="en-US" altLang="en-US" sz="2000" dirty="0" smtClean="0">
              <a:solidFill>
                <a:srgbClr val="FF0000"/>
              </a:solidFill>
            </a:endParaRPr>
          </a:p>
          <a:p>
            <a:pPr marL="457200" indent="-457200" fontAlgn="auto">
              <a:lnSpc>
                <a:spcPct val="80000"/>
              </a:lnSpc>
              <a:spcAft>
                <a:spcPts val="0"/>
              </a:spcAft>
              <a:buFont typeface="+mj-lt"/>
              <a:buAutoNum type="arabicPeriod"/>
              <a:defRPr/>
            </a:pPr>
            <a:endParaRPr lang="en-US" altLang="en-US" sz="2000" dirty="0" smtClean="0"/>
          </a:p>
          <a:p>
            <a:pPr marL="514350" indent="-514350" fontAlgn="auto">
              <a:lnSpc>
                <a:spcPct val="80000"/>
              </a:lnSpc>
              <a:spcAft>
                <a:spcPts val="0"/>
              </a:spcAft>
              <a:buFont typeface="+mj-lt"/>
              <a:buAutoNum type="arabicPeriod"/>
              <a:defRPr/>
            </a:pPr>
            <a:r>
              <a:rPr lang="en-US" altLang="en-US" sz="2800" dirty="0" smtClean="0">
                <a:solidFill>
                  <a:srgbClr val="7030A0"/>
                </a:solidFill>
              </a:rPr>
              <a:t>The requirement for protein </a:t>
            </a:r>
            <a:r>
              <a:rPr lang="en-US" altLang="en-US" sz="2800" dirty="0" smtClean="0">
                <a:solidFill>
                  <a:srgbClr val="7030A0"/>
                </a:solidFill>
              </a:rPr>
              <a:t>synthesis is high after severe exercise </a:t>
            </a:r>
            <a:r>
              <a:rPr lang="en-US" altLang="en-US" sz="2800" dirty="0" smtClean="0">
                <a:solidFill>
                  <a:srgbClr val="7030A0"/>
                </a:solidFill>
              </a:rPr>
              <a:t>and </a:t>
            </a:r>
            <a:r>
              <a:rPr lang="en-US" altLang="en-US" sz="2800" dirty="0" smtClean="0">
                <a:solidFill>
                  <a:srgbClr val="7030A0"/>
                </a:solidFill>
              </a:rPr>
              <a:t>the blood contains higher concentrations of insulin and testosterone. </a:t>
            </a:r>
            <a:r>
              <a:rPr lang="en-US" altLang="en-US" sz="2800" dirty="0" smtClean="0">
                <a:solidFill>
                  <a:srgbClr val="7030A0"/>
                </a:solidFill>
              </a:rPr>
              <a:t>In the present of amino acids insulin promotes th</a:t>
            </a:r>
            <a:r>
              <a:rPr lang="en-US" altLang="en-US" sz="2800" dirty="0" smtClean="0">
                <a:solidFill>
                  <a:srgbClr val="7030A0"/>
                </a:solidFill>
              </a:rPr>
              <a:t>e anabolism of muscle mass.</a:t>
            </a:r>
            <a:endParaRPr lang="en-US" altLang="en-US" sz="2800" dirty="0" smtClean="0">
              <a:solidFill>
                <a:srgbClr val="7030A0"/>
              </a:solidFill>
            </a:endParaRPr>
          </a:p>
          <a:p>
            <a:pPr fontAlgn="auto">
              <a:lnSpc>
                <a:spcPct val="80000"/>
              </a:lnSpc>
              <a:spcAft>
                <a:spcPts val="0"/>
              </a:spcAft>
              <a:buFont typeface="Arial" panose="020B0604020202020204" pitchFamily="34" charset="0"/>
              <a:buChar char="•"/>
              <a:defRPr/>
            </a:pPr>
            <a:endParaRPr lang="en-US" altLang="en-US" sz="2800" dirty="0" smtClean="0">
              <a:solidFill>
                <a:srgbClr val="92D050"/>
              </a:solidFill>
            </a:endParaRPr>
          </a:p>
          <a:p>
            <a:pPr marL="0" indent="0" algn="ctr" fontAlgn="auto">
              <a:lnSpc>
                <a:spcPct val="80000"/>
              </a:lnSpc>
              <a:spcAft>
                <a:spcPts val="0"/>
              </a:spcAft>
              <a:buFont typeface="Arial" panose="020B0604020202020204" pitchFamily="34" charset="0"/>
              <a:buNone/>
              <a:defRPr/>
            </a:pPr>
            <a:r>
              <a:rPr lang="en-US" altLang="en-US" sz="2800" dirty="0"/>
              <a:t>	</a:t>
            </a:r>
            <a:r>
              <a:rPr lang="en-US" altLang="en-US" sz="2800" dirty="0" smtClean="0"/>
              <a:t>Therefore the protein requirements of athletes 	are higher (30%) than those of the general 	population. </a:t>
            </a:r>
          </a:p>
          <a:p>
            <a:pPr fontAlgn="auto">
              <a:lnSpc>
                <a:spcPct val="80000"/>
              </a:lnSpc>
              <a:spcAft>
                <a:spcPts val="0"/>
              </a:spcAft>
              <a:buFont typeface="Arial" panose="020B0604020202020204" pitchFamily="34" charset="0"/>
              <a:buChar char="•"/>
              <a:defRPr/>
            </a:pPr>
            <a:endParaRPr lang="en-US" altLang="en-US" sz="2000" dirty="0" smtClean="0"/>
          </a:p>
          <a:p>
            <a:pPr marL="0" indent="0" fontAlgn="auto">
              <a:lnSpc>
                <a:spcPct val="80000"/>
              </a:lnSpc>
              <a:spcAft>
                <a:spcPts val="0"/>
              </a:spcAft>
              <a:buFont typeface="Arial" panose="020B0604020202020204" pitchFamily="34" charset="0"/>
              <a:buNone/>
              <a:defRPr/>
            </a:pPr>
            <a:endParaRPr lang="en-GB" altLang="en-US" sz="2000" dirty="0" smtClean="0"/>
          </a:p>
        </p:txBody>
      </p:sp>
    </p:spTree>
    <p:extLst>
      <p:ext uri="{BB962C8B-B14F-4D97-AF65-F5344CB8AC3E}">
        <p14:creationId xmlns:p14="http://schemas.microsoft.com/office/powerpoint/2010/main" val="12051728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rtlCol="0">
            <a:normAutofit fontScale="90000"/>
          </a:bodyPr>
          <a:lstStyle/>
          <a:p>
            <a:pPr fontAlgn="auto">
              <a:spcAft>
                <a:spcPts val="0"/>
              </a:spcAft>
              <a:defRPr/>
            </a:pPr>
            <a:r>
              <a:rPr lang="en-US" altLang="en-US" sz="4000" smtClean="0"/>
              <a:t>Normocaloric and/or Hypercaloric Hyperprotein diets</a:t>
            </a:r>
            <a:endParaRPr lang="en-GB" altLang="en-US" sz="4000" smtClean="0"/>
          </a:p>
        </p:txBody>
      </p:sp>
      <p:sp>
        <p:nvSpPr>
          <p:cNvPr id="27651" name="Rectangle 3"/>
          <p:cNvSpPr>
            <a:spLocks noGrp="1" noChangeArrowheads="1"/>
          </p:cNvSpPr>
          <p:nvPr>
            <p:ph idx="1"/>
          </p:nvPr>
        </p:nvSpPr>
        <p:spPr>
          <a:xfrm>
            <a:off x="457200" y="2781300"/>
            <a:ext cx="8229600" cy="3349625"/>
          </a:xfrm>
        </p:spPr>
        <p:txBody>
          <a:bodyPr/>
          <a:lstStyle/>
          <a:p>
            <a:pPr>
              <a:buFont typeface="Wingdings" pitchFamily="2" charset="2"/>
              <a:buNone/>
            </a:pPr>
            <a:r>
              <a:rPr lang="en-US" altLang="en-US" sz="2000" b="1" dirty="0" smtClean="0">
                <a:solidFill>
                  <a:srgbClr val="FF0000"/>
                </a:solidFill>
              </a:rPr>
              <a:t>Positive					Negative</a:t>
            </a:r>
          </a:p>
          <a:p>
            <a:pPr>
              <a:buFont typeface="Wingdings" pitchFamily="2" charset="2"/>
              <a:buNone/>
            </a:pPr>
            <a:endParaRPr lang="en-US" altLang="en-US" sz="2000" b="1" dirty="0" smtClean="0"/>
          </a:p>
          <a:p>
            <a:pPr>
              <a:buFont typeface="Wingdings" pitchFamily="2" charset="2"/>
              <a:buNone/>
            </a:pPr>
            <a:r>
              <a:rPr lang="en-US" altLang="en-US" sz="2000" dirty="0" smtClean="0"/>
              <a:t>Effectively increases muscle mass		Preferably for short periods</a:t>
            </a:r>
          </a:p>
          <a:p>
            <a:pPr>
              <a:buFont typeface="Wingdings" pitchFamily="2" charset="2"/>
              <a:buNone/>
            </a:pPr>
            <a:r>
              <a:rPr lang="en-US" altLang="en-US" sz="2000" dirty="0" smtClean="0"/>
              <a:t>Can use natural products 			Serious risks if used without 					care or medical supervision</a:t>
            </a:r>
            <a:endParaRPr lang="en-GB" altLang="en-US" sz="2000" dirty="0" smtClean="0"/>
          </a:p>
        </p:txBody>
      </p:sp>
    </p:spTree>
    <p:extLst>
      <p:ext uri="{BB962C8B-B14F-4D97-AF65-F5344CB8AC3E}">
        <p14:creationId xmlns:p14="http://schemas.microsoft.com/office/powerpoint/2010/main" val="211124658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ltLang="en-US" smtClean="0"/>
              <a:t>Limited Protein in the diet</a:t>
            </a:r>
          </a:p>
        </p:txBody>
      </p:sp>
      <p:sp>
        <p:nvSpPr>
          <p:cNvPr id="28675" name="Rectangle 3"/>
          <p:cNvSpPr>
            <a:spLocks noGrp="1" noChangeArrowheads="1"/>
          </p:cNvSpPr>
          <p:nvPr>
            <p:ph idx="1"/>
          </p:nvPr>
        </p:nvSpPr>
        <p:spPr/>
        <p:txBody>
          <a:bodyPr/>
          <a:lstStyle/>
          <a:p>
            <a:pPr>
              <a:buFont typeface="Wingdings" pitchFamily="2" charset="2"/>
              <a:buNone/>
            </a:pPr>
            <a:r>
              <a:rPr lang="en-US" altLang="en-US" sz="2800" smtClean="0"/>
              <a:t>For example :fussy or restrictive eaters, vegetarians, growing individuals and ill-informed endurance athletes</a:t>
            </a:r>
            <a:r>
              <a:rPr lang="en-GB" altLang="en-US" sz="2800" smtClean="0"/>
              <a:t> </a:t>
            </a:r>
            <a:endParaRPr lang="en-US" altLang="en-US" sz="2800" smtClean="0"/>
          </a:p>
          <a:p>
            <a:endParaRPr lang="en-US" altLang="en-US" sz="2800" smtClean="0"/>
          </a:p>
          <a:p>
            <a:r>
              <a:rPr lang="en-US" altLang="en-US" sz="2800" smtClean="0"/>
              <a:t>Failure to meet protein needs may cause a loss of muscle size and strength, slow recovery and promote fatigue. If sustained over a long period of time, more adverse symptoms may present such as suppression of immune function. </a:t>
            </a:r>
            <a:endParaRPr lang="en-GB" altLang="en-US" sz="2800" smtClean="0"/>
          </a:p>
        </p:txBody>
      </p:sp>
    </p:spTree>
    <p:extLst>
      <p:ext uri="{BB962C8B-B14F-4D97-AF65-F5344CB8AC3E}">
        <p14:creationId xmlns:p14="http://schemas.microsoft.com/office/powerpoint/2010/main" val="12635009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altLang="en-US" smtClean="0"/>
              <a:t>Too much protein in the diet</a:t>
            </a:r>
          </a:p>
        </p:txBody>
      </p:sp>
      <p:sp>
        <p:nvSpPr>
          <p:cNvPr id="29699" name="Rectangle 3"/>
          <p:cNvSpPr>
            <a:spLocks noGrp="1" noChangeArrowheads="1"/>
          </p:cNvSpPr>
          <p:nvPr>
            <p:ph idx="1"/>
          </p:nvPr>
        </p:nvSpPr>
        <p:spPr>
          <a:xfrm>
            <a:off x="457200" y="1600200"/>
            <a:ext cx="8229600" cy="4924425"/>
          </a:xfrm>
        </p:spPr>
        <p:txBody>
          <a:bodyPr/>
          <a:lstStyle/>
          <a:p>
            <a:pPr>
              <a:lnSpc>
                <a:spcPct val="80000"/>
              </a:lnSpc>
              <a:buFont typeface="Wingdings" pitchFamily="2" charset="2"/>
              <a:buNone/>
            </a:pPr>
            <a:r>
              <a:rPr lang="en-US" altLang="en-US" sz="2800" dirty="0" smtClean="0"/>
              <a:t>	Strength athletes such as body builders and weight lifters often consume &gt;4 g/kg/day. </a:t>
            </a:r>
          </a:p>
          <a:p>
            <a:pPr>
              <a:lnSpc>
                <a:spcPct val="80000"/>
              </a:lnSpc>
              <a:buFont typeface="Wingdings" pitchFamily="2" charset="2"/>
              <a:buNone/>
            </a:pPr>
            <a:endParaRPr lang="en-US" altLang="en-US" sz="2800" dirty="0" smtClean="0"/>
          </a:p>
          <a:p>
            <a:pPr>
              <a:lnSpc>
                <a:spcPct val="80000"/>
              </a:lnSpc>
              <a:buFont typeface="Wingdings" pitchFamily="2" charset="2"/>
              <a:buNone/>
            </a:pPr>
            <a:r>
              <a:rPr lang="en-US" altLang="en-US" sz="2800" dirty="0" smtClean="0"/>
              <a:t>	Such extreme diets have very little evidence to support their efficacy.</a:t>
            </a:r>
          </a:p>
          <a:p>
            <a:pPr>
              <a:lnSpc>
                <a:spcPct val="80000"/>
              </a:lnSpc>
              <a:buFont typeface="Wingdings" pitchFamily="2" charset="2"/>
              <a:buNone/>
            </a:pPr>
            <a:endParaRPr lang="en-US" altLang="en-US" sz="2800" dirty="0" smtClean="0"/>
          </a:p>
          <a:p>
            <a:pPr algn="ctr">
              <a:lnSpc>
                <a:spcPct val="80000"/>
              </a:lnSpc>
              <a:buFont typeface="Wingdings" pitchFamily="2" charset="2"/>
              <a:buNone/>
            </a:pPr>
            <a:r>
              <a:rPr lang="en-US" altLang="en-US" sz="2800" dirty="0" smtClean="0"/>
              <a:t>	While routine consumption of high protein diets does not appear to negatively impact kidney function in healthy individuals, </a:t>
            </a:r>
            <a:r>
              <a:rPr lang="en-US" altLang="en-US" sz="2800" dirty="0" smtClean="0">
                <a:solidFill>
                  <a:srgbClr val="7030A0"/>
                </a:solidFill>
              </a:rPr>
              <a:t>it may increase fluid requirements</a:t>
            </a:r>
            <a:r>
              <a:rPr lang="en-US" altLang="en-US" sz="2800" dirty="0" smtClean="0"/>
              <a:t>, </a:t>
            </a:r>
            <a:r>
              <a:rPr lang="en-US" altLang="en-US" sz="2800" dirty="0" smtClean="0">
                <a:solidFill>
                  <a:schemeClr val="accent6">
                    <a:lumMod val="75000"/>
                  </a:schemeClr>
                </a:solidFill>
              </a:rPr>
              <a:t>possibly promote urinary calcium loss</a:t>
            </a:r>
            <a:r>
              <a:rPr lang="en-US" altLang="en-US" sz="2800" dirty="0"/>
              <a:t> </a:t>
            </a:r>
            <a:r>
              <a:rPr lang="en-US" altLang="en-US" sz="2800" dirty="0" smtClean="0"/>
              <a:t>and </a:t>
            </a:r>
            <a:r>
              <a:rPr lang="en-US" altLang="en-US" sz="2800" dirty="0" smtClean="0">
                <a:solidFill>
                  <a:srgbClr val="002060"/>
                </a:solidFill>
              </a:rPr>
              <a:t>displace other nutrients from the diet.</a:t>
            </a:r>
            <a:endParaRPr lang="en-GB" altLang="en-US" sz="2800" dirty="0" smtClean="0"/>
          </a:p>
        </p:txBody>
      </p:sp>
    </p:spTree>
    <p:extLst>
      <p:ext uri="{BB962C8B-B14F-4D97-AF65-F5344CB8AC3E}">
        <p14:creationId xmlns:p14="http://schemas.microsoft.com/office/powerpoint/2010/main" val="23339629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altLang="en-US" smtClean="0"/>
              <a:t>Too much protein in the diet</a:t>
            </a:r>
          </a:p>
        </p:txBody>
      </p:sp>
      <p:sp>
        <p:nvSpPr>
          <p:cNvPr id="30723" name="Rectangle 3"/>
          <p:cNvSpPr>
            <a:spLocks noGrp="1" noChangeArrowheads="1"/>
          </p:cNvSpPr>
          <p:nvPr>
            <p:ph idx="1"/>
          </p:nvPr>
        </p:nvSpPr>
        <p:spPr/>
        <p:txBody>
          <a:bodyPr/>
          <a:lstStyle/>
          <a:p>
            <a:pPr>
              <a:lnSpc>
                <a:spcPct val="130000"/>
              </a:lnSpc>
              <a:buFontTx/>
              <a:buChar char="•"/>
            </a:pPr>
            <a:r>
              <a:rPr lang="en-US" altLang="zh-TW" sz="2800" dirty="0" smtClean="0">
                <a:sym typeface="Symbol" pitchFamily="18" charset="2"/>
              </a:rPr>
              <a:t>Excess stored as fat,</a:t>
            </a:r>
          </a:p>
          <a:p>
            <a:pPr>
              <a:lnSpc>
                <a:spcPct val="130000"/>
              </a:lnSpc>
              <a:buFontTx/>
              <a:buChar char="•"/>
            </a:pPr>
            <a:r>
              <a:rPr lang="en-US" altLang="zh-TW" sz="2800" dirty="0" smtClean="0">
                <a:sym typeface="Symbol" pitchFamily="18" charset="2"/>
              </a:rPr>
              <a:t>Extra strain on kidney and may increase urine production, leading to dehydration</a:t>
            </a:r>
          </a:p>
          <a:p>
            <a:pPr>
              <a:lnSpc>
                <a:spcPct val="130000"/>
              </a:lnSpc>
              <a:buFontTx/>
              <a:buChar char="•"/>
            </a:pPr>
            <a:r>
              <a:rPr lang="en-US" altLang="zh-TW" sz="2800" dirty="0" smtClean="0">
                <a:sym typeface="Symbol" pitchFamily="18" charset="2"/>
              </a:rPr>
              <a:t>Not a quick source of energy</a:t>
            </a:r>
          </a:p>
          <a:p>
            <a:pPr>
              <a:lnSpc>
                <a:spcPct val="130000"/>
              </a:lnSpc>
              <a:buFontTx/>
              <a:buChar char="•"/>
            </a:pPr>
            <a:r>
              <a:rPr lang="en-US" altLang="zh-TW" sz="2800" dirty="0" smtClean="0">
                <a:sym typeface="Symbol" pitchFamily="18" charset="2"/>
              </a:rPr>
              <a:t>Delay stomach emptying, takes longer to digest than carbohydrate</a:t>
            </a:r>
            <a:endParaRPr lang="en-GB" altLang="en-US" dirty="0" smtClean="0"/>
          </a:p>
        </p:txBody>
      </p:sp>
    </p:spTree>
    <p:extLst>
      <p:ext uri="{BB962C8B-B14F-4D97-AF65-F5344CB8AC3E}">
        <p14:creationId xmlns:p14="http://schemas.microsoft.com/office/powerpoint/2010/main" val="40086708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US" altLang="en-US" b="1" i="1" smtClean="0"/>
              <a:t>Protein Supplements</a:t>
            </a:r>
            <a:endParaRPr lang="en-GB" altLang="en-US" smtClean="0"/>
          </a:p>
        </p:txBody>
      </p:sp>
      <p:sp>
        <p:nvSpPr>
          <p:cNvPr id="41987" name="Rectangle 3"/>
          <p:cNvSpPr>
            <a:spLocks noGrp="1" noChangeArrowheads="1"/>
          </p:cNvSpPr>
          <p:nvPr>
            <p:ph idx="1"/>
          </p:nvPr>
        </p:nvSpPr>
        <p:spPr/>
        <p:txBody>
          <a:bodyPr rtlCol="0">
            <a:normAutofit/>
          </a:bodyPr>
          <a:lstStyle/>
          <a:p>
            <a:pPr fontAlgn="auto">
              <a:spcAft>
                <a:spcPts val="0"/>
              </a:spcAft>
              <a:buFont typeface="Arial" panose="020B0604020202020204" pitchFamily="34" charset="0"/>
              <a:buChar char="•"/>
              <a:defRPr/>
            </a:pPr>
            <a:r>
              <a:rPr lang="en-US" altLang="en-US" sz="2800" dirty="0" smtClean="0"/>
              <a:t>Protein supplements are generally unnecessary but may offer some degree of convenience for those with an overcommitted lifestyle. </a:t>
            </a:r>
          </a:p>
          <a:p>
            <a:pPr marL="0" indent="0" fontAlgn="auto">
              <a:spcAft>
                <a:spcPts val="0"/>
              </a:spcAft>
              <a:buFont typeface="Arial" panose="020B0604020202020204" pitchFamily="34" charset="0"/>
              <a:buNone/>
              <a:defRPr/>
            </a:pPr>
            <a:endParaRPr lang="en-US" altLang="en-US" sz="2800" dirty="0" smtClean="0"/>
          </a:p>
          <a:p>
            <a:pPr fontAlgn="auto">
              <a:spcAft>
                <a:spcPts val="0"/>
              </a:spcAft>
              <a:buFont typeface="Arial" panose="020B0604020202020204" pitchFamily="34" charset="0"/>
              <a:buChar char="•"/>
              <a:defRPr/>
            </a:pPr>
            <a:r>
              <a:rPr lang="en-US" altLang="en-US" sz="2800" dirty="0" smtClean="0"/>
              <a:t>For those taking supplements choose a product with an emphasis on carbohydrate, moderate amounts of protein and fortified with vitamins and minerals. </a:t>
            </a:r>
          </a:p>
          <a:p>
            <a:pPr marL="0" indent="0" fontAlgn="auto">
              <a:spcAft>
                <a:spcPts val="0"/>
              </a:spcAft>
              <a:buFont typeface="Arial" panose="020B0604020202020204" pitchFamily="34" charset="0"/>
              <a:buNone/>
              <a:defRPr/>
            </a:pPr>
            <a:endParaRPr lang="en-US" altLang="en-US" sz="2800" dirty="0" smtClean="0"/>
          </a:p>
          <a:p>
            <a:pPr fontAlgn="auto">
              <a:spcAft>
                <a:spcPts val="0"/>
              </a:spcAft>
              <a:buFont typeface="Wingdings" pitchFamily="2" charset="2"/>
              <a:buNone/>
              <a:defRPr/>
            </a:pPr>
            <a:r>
              <a:rPr lang="en-US" altLang="en-US" sz="2800" dirty="0" smtClean="0"/>
              <a:t>	</a:t>
            </a:r>
            <a:endParaRPr lang="en-GB" altLang="en-US" sz="2800" dirty="0" smtClean="0"/>
          </a:p>
        </p:txBody>
      </p:sp>
    </p:spTree>
    <p:extLst>
      <p:ext uri="{BB962C8B-B14F-4D97-AF65-F5344CB8AC3E}">
        <p14:creationId xmlns:p14="http://schemas.microsoft.com/office/powerpoint/2010/main" val="2471600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r>
              <a:rPr lang="en-GB" altLang="en-US" smtClean="0"/>
              <a:t>Types of Protein Strategies</a:t>
            </a:r>
          </a:p>
        </p:txBody>
      </p:sp>
      <p:sp>
        <p:nvSpPr>
          <p:cNvPr id="3" name="Content Placeholder 2"/>
          <p:cNvSpPr>
            <a:spLocks noGrp="1"/>
          </p:cNvSpPr>
          <p:nvPr>
            <p:ph idx="1"/>
          </p:nvPr>
        </p:nvSpPr>
        <p:spPr>
          <a:xfrm>
            <a:off x="457200" y="1484313"/>
            <a:ext cx="8229600" cy="4641850"/>
          </a:xfrm>
        </p:spPr>
        <p:txBody>
          <a:bodyPr rtlCol="0">
            <a:normAutofit fontScale="92500" lnSpcReduction="10000"/>
          </a:bodyPr>
          <a:lstStyle/>
          <a:p>
            <a:pPr marL="0" indent="0" algn="ctr" fontAlgn="auto">
              <a:spcAft>
                <a:spcPts val="0"/>
              </a:spcAft>
              <a:buFont typeface="Arial" panose="020B0604020202020204" pitchFamily="34" charset="0"/>
              <a:buNone/>
              <a:defRPr/>
            </a:pPr>
            <a:r>
              <a:rPr lang="en-GB" dirty="0" smtClean="0">
                <a:solidFill>
                  <a:srgbClr val="FF0000"/>
                </a:solidFill>
              </a:rPr>
              <a:t>Excess protein can result in increased body fat</a:t>
            </a:r>
            <a:endParaRPr lang="en-GB" dirty="0" smtClean="0"/>
          </a:p>
          <a:p>
            <a:pPr marL="0" indent="0" fontAlgn="auto">
              <a:spcAft>
                <a:spcPts val="0"/>
              </a:spcAft>
              <a:buFont typeface="Arial" panose="020B0604020202020204" pitchFamily="34" charset="0"/>
              <a:buNone/>
              <a:defRPr/>
            </a:pPr>
            <a:r>
              <a:rPr lang="en-GB" dirty="0" smtClean="0"/>
              <a:t>Wolfe et al – muscle development is optimised when </a:t>
            </a:r>
            <a:r>
              <a:rPr lang="en-GB" dirty="0" err="1" smtClean="0"/>
              <a:t>aa</a:t>
            </a:r>
            <a:r>
              <a:rPr lang="en-GB" dirty="0" smtClean="0"/>
              <a:t> are consumed prior to training;</a:t>
            </a:r>
          </a:p>
          <a:p>
            <a:pPr fontAlgn="auto">
              <a:spcAft>
                <a:spcPts val="0"/>
              </a:spcAft>
              <a:buFont typeface="Arial" panose="020B0604020202020204" pitchFamily="34" charset="0"/>
              <a:buChar char="•"/>
              <a:defRPr/>
            </a:pPr>
            <a:r>
              <a:rPr lang="en-GB" sz="2800" dirty="0" smtClean="0">
                <a:solidFill>
                  <a:srgbClr val="0070C0"/>
                </a:solidFill>
              </a:rPr>
              <a:t>Provides some energy for the muscle cells</a:t>
            </a:r>
          </a:p>
          <a:p>
            <a:pPr fontAlgn="auto">
              <a:spcAft>
                <a:spcPts val="0"/>
              </a:spcAft>
              <a:buFont typeface="Arial" panose="020B0604020202020204" pitchFamily="34" charset="0"/>
              <a:buChar char="•"/>
              <a:defRPr/>
            </a:pPr>
            <a:r>
              <a:rPr lang="en-GB" sz="2800" dirty="0" smtClean="0">
                <a:solidFill>
                  <a:srgbClr val="0070C0"/>
                </a:solidFill>
              </a:rPr>
              <a:t>Decreased protein catabolism</a:t>
            </a:r>
          </a:p>
          <a:p>
            <a:pPr fontAlgn="auto">
              <a:spcAft>
                <a:spcPts val="0"/>
              </a:spcAft>
              <a:buFont typeface="Arial" panose="020B0604020202020204" pitchFamily="34" charset="0"/>
              <a:buChar char="•"/>
              <a:defRPr/>
            </a:pPr>
            <a:r>
              <a:rPr lang="en-GB" sz="2800" dirty="0" smtClean="0">
                <a:solidFill>
                  <a:srgbClr val="0070C0"/>
                </a:solidFill>
              </a:rPr>
              <a:t>Increase immediately available </a:t>
            </a:r>
            <a:r>
              <a:rPr lang="en-GB" sz="2800" dirty="0" err="1" smtClean="0">
                <a:solidFill>
                  <a:srgbClr val="0070C0"/>
                </a:solidFill>
              </a:rPr>
              <a:t>aa</a:t>
            </a:r>
            <a:r>
              <a:rPr lang="en-GB" sz="2800" dirty="0" smtClean="0">
                <a:solidFill>
                  <a:srgbClr val="0070C0"/>
                </a:solidFill>
              </a:rPr>
              <a:t> for tissue synthesis</a:t>
            </a:r>
          </a:p>
          <a:p>
            <a:pPr fontAlgn="auto">
              <a:spcAft>
                <a:spcPts val="0"/>
              </a:spcAft>
              <a:buFont typeface="Arial" panose="020B0604020202020204" pitchFamily="34" charset="0"/>
              <a:buChar char="•"/>
              <a:defRPr/>
            </a:pPr>
            <a:r>
              <a:rPr lang="en-GB" sz="2800" dirty="0" smtClean="0">
                <a:solidFill>
                  <a:srgbClr val="0070C0"/>
                </a:solidFill>
              </a:rPr>
              <a:t>Negates delay of supply </a:t>
            </a:r>
            <a:r>
              <a:rPr lang="en-GB" sz="2800" dirty="0" err="1" smtClean="0">
                <a:solidFill>
                  <a:srgbClr val="0070C0"/>
                </a:solidFill>
              </a:rPr>
              <a:t>aa</a:t>
            </a:r>
            <a:r>
              <a:rPr lang="en-GB" sz="2800" dirty="0" smtClean="0">
                <a:solidFill>
                  <a:srgbClr val="0070C0"/>
                </a:solidFill>
              </a:rPr>
              <a:t> post exercise.</a:t>
            </a:r>
          </a:p>
          <a:p>
            <a:pPr fontAlgn="auto">
              <a:spcAft>
                <a:spcPts val="0"/>
              </a:spcAft>
              <a:buFont typeface="Arial" panose="020B0604020202020204" pitchFamily="34" charset="0"/>
              <a:buChar char="•"/>
              <a:defRPr/>
            </a:pPr>
            <a:endParaRPr lang="en-GB" sz="2800" dirty="0" smtClean="0">
              <a:solidFill>
                <a:srgbClr val="0070C0"/>
              </a:solidFill>
            </a:endParaRPr>
          </a:p>
          <a:p>
            <a:pPr fontAlgn="auto">
              <a:spcAft>
                <a:spcPts val="0"/>
              </a:spcAft>
              <a:buFont typeface="Arial" panose="020B0604020202020204" pitchFamily="34" charset="0"/>
              <a:buChar char="•"/>
              <a:defRPr/>
            </a:pPr>
            <a:r>
              <a:rPr lang="en-GB" sz="2800" dirty="0" smtClean="0">
                <a:solidFill>
                  <a:srgbClr val="00B050"/>
                </a:solidFill>
              </a:rPr>
              <a:t>To allow time for digestion protein should be consumed </a:t>
            </a:r>
            <a:r>
              <a:rPr lang="en-GB" sz="2800" dirty="0" err="1" smtClean="0">
                <a:solidFill>
                  <a:srgbClr val="00B050"/>
                </a:solidFill>
              </a:rPr>
              <a:t>approx</a:t>
            </a:r>
            <a:r>
              <a:rPr lang="en-GB" sz="2800" dirty="0" smtClean="0">
                <a:solidFill>
                  <a:srgbClr val="00B050"/>
                </a:solidFill>
              </a:rPr>
              <a:t> 3 hours before exercise.</a:t>
            </a:r>
          </a:p>
        </p:txBody>
      </p:sp>
    </p:spTree>
    <p:extLst>
      <p:ext uri="{BB962C8B-B14F-4D97-AF65-F5344CB8AC3E}">
        <p14:creationId xmlns:p14="http://schemas.microsoft.com/office/powerpoint/2010/main" val="29016453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p:cNvSpPr>
            <a:spLocks noGrp="1"/>
          </p:cNvSpPr>
          <p:nvPr>
            <p:ph type="title"/>
          </p:nvPr>
        </p:nvSpPr>
        <p:spPr/>
        <p:txBody>
          <a:bodyPr/>
          <a:lstStyle/>
          <a:p>
            <a:r>
              <a:rPr lang="en-GB" altLang="en-US" dirty="0" smtClean="0"/>
              <a:t>Wiles et </a:t>
            </a:r>
            <a:r>
              <a:rPr lang="en-GB" altLang="en-US" dirty="0" smtClean="0"/>
              <a:t>al, 1992.</a:t>
            </a:r>
            <a:endParaRPr lang="en-GB" altLang="en-US" dirty="0" smtClean="0"/>
          </a:p>
        </p:txBody>
      </p:sp>
      <p:sp>
        <p:nvSpPr>
          <p:cNvPr id="3" name="Content Placeholder 2"/>
          <p:cNvSpPr>
            <a:spLocks noGrp="1"/>
          </p:cNvSpPr>
          <p:nvPr>
            <p:ph idx="1"/>
          </p:nvPr>
        </p:nvSpPr>
        <p:spPr/>
        <p:txBody>
          <a:bodyPr rtlCol="0">
            <a:normAutofit/>
          </a:bodyPr>
          <a:lstStyle/>
          <a:p>
            <a:pPr fontAlgn="auto">
              <a:spcAft>
                <a:spcPts val="0"/>
              </a:spcAft>
              <a:buFont typeface="Arial" panose="020B0604020202020204" pitchFamily="34" charset="0"/>
              <a:buChar char="•"/>
              <a:defRPr/>
            </a:pPr>
            <a:r>
              <a:rPr lang="en-GB" dirty="0" smtClean="0"/>
              <a:t>If protein  is ingestion too close to exercise</a:t>
            </a:r>
          </a:p>
          <a:p>
            <a:pPr lvl="1" fontAlgn="auto">
              <a:spcAft>
                <a:spcPts val="0"/>
              </a:spcAft>
              <a:buFont typeface="Arial" panose="020B0604020202020204" pitchFamily="34" charset="0"/>
              <a:buChar char="–"/>
              <a:defRPr/>
            </a:pPr>
            <a:r>
              <a:rPr lang="en-GB" dirty="0" smtClean="0"/>
              <a:t>Increase VO</a:t>
            </a:r>
            <a:r>
              <a:rPr lang="en-GB" baseline="-25000" dirty="0" smtClean="0"/>
              <a:t>2</a:t>
            </a:r>
          </a:p>
          <a:p>
            <a:pPr lvl="1" fontAlgn="auto">
              <a:spcAft>
                <a:spcPts val="0"/>
              </a:spcAft>
              <a:buFont typeface="Arial" panose="020B0604020202020204" pitchFamily="34" charset="0"/>
              <a:buChar char="–"/>
              <a:defRPr/>
            </a:pPr>
            <a:r>
              <a:rPr lang="en-GB" dirty="0" smtClean="0"/>
              <a:t>Increase RPE</a:t>
            </a:r>
          </a:p>
          <a:p>
            <a:pPr marL="457200" lvl="1" indent="0" fontAlgn="auto">
              <a:spcAft>
                <a:spcPts val="0"/>
              </a:spcAft>
              <a:buFont typeface="Arial" panose="020B0604020202020204" pitchFamily="34" charset="0"/>
              <a:buNone/>
              <a:defRPr/>
            </a:pPr>
            <a:endParaRPr lang="en-GB" dirty="0" smtClean="0"/>
          </a:p>
          <a:p>
            <a:pPr marL="457200" lvl="1" indent="0" fontAlgn="auto">
              <a:spcAft>
                <a:spcPts val="0"/>
              </a:spcAft>
              <a:buFont typeface="Arial" panose="020B0604020202020204" pitchFamily="34" charset="0"/>
              <a:buNone/>
              <a:defRPr/>
            </a:pPr>
            <a:r>
              <a:rPr lang="en-GB" dirty="0" smtClean="0"/>
              <a:t>At similar exercise Intensities.</a:t>
            </a:r>
          </a:p>
          <a:p>
            <a:pPr marL="457200" lvl="1" indent="0" fontAlgn="auto">
              <a:spcAft>
                <a:spcPts val="0"/>
              </a:spcAft>
              <a:buFont typeface="Arial" panose="020B0604020202020204" pitchFamily="34" charset="0"/>
              <a:buNone/>
              <a:defRPr/>
            </a:pPr>
            <a:endParaRPr lang="en-GB" dirty="0" smtClean="0"/>
          </a:p>
          <a:p>
            <a:pPr marL="457200" lvl="1" indent="0" fontAlgn="auto">
              <a:spcAft>
                <a:spcPts val="0"/>
              </a:spcAft>
              <a:buFont typeface="Arial" panose="020B0604020202020204" pitchFamily="34" charset="0"/>
              <a:buNone/>
              <a:defRPr/>
            </a:pPr>
            <a:r>
              <a:rPr lang="en-GB" dirty="0" smtClean="0"/>
              <a:t>Due to thermic effect of protein food digestion </a:t>
            </a:r>
          </a:p>
        </p:txBody>
      </p:sp>
    </p:spTree>
    <p:extLst>
      <p:ext uri="{BB962C8B-B14F-4D97-AF65-F5344CB8AC3E}">
        <p14:creationId xmlns:p14="http://schemas.microsoft.com/office/powerpoint/2010/main" val="12273669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r>
              <a:rPr lang="en-GB" altLang="en-US" smtClean="0"/>
              <a:t>Protein During Exercise</a:t>
            </a:r>
          </a:p>
        </p:txBody>
      </p:sp>
      <p:sp>
        <p:nvSpPr>
          <p:cNvPr id="34819" name="Content Placeholder 2"/>
          <p:cNvSpPr>
            <a:spLocks noGrp="1"/>
          </p:cNvSpPr>
          <p:nvPr>
            <p:ph idx="1"/>
          </p:nvPr>
        </p:nvSpPr>
        <p:spPr/>
        <p:txBody>
          <a:bodyPr/>
          <a:lstStyle/>
          <a:p>
            <a:r>
              <a:rPr lang="en-GB" altLang="en-US" smtClean="0"/>
              <a:t>No consistent benefits</a:t>
            </a:r>
          </a:p>
        </p:txBody>
      </p:sp>
    </p:spTree>
    <p:extLst>
      <p:ext uri="{BB962C8B-B14F-4D97-AF65-F5344CB8AC3E}">
        <p14:creationId xmlns:p14="http://schemas.microsoft.com/office/powerpoint/2010/main" val="28372939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a:xfrm>
            <a:off x="457200" y="274638"/>
            <a:ext cx="8229600" cy="777875"/>
          </a:xfrm>
        </p:spPr>
        <p:txBody>
          <a:bodyPr/>
          <a:lstStyle/>
          <a:p>
            <a:r>
              <a:rPr lang="en-GB" altLang="en-US" smtClean="0"/>
              <a:t>Protein after exercise</a:t>
            </a:r>
          </a:p>
        </p:txBody>
      </p:sp>
      <p:sp>
        <p:nvSpPr>
          <p:cNvPr id="3" name="Content Placeholder 2"/>
          <p:cNvSpPr>
            <a:spLocks noGrp="1"/>
          </p:cNvSpPr>
          <p:nvPr>
            <p:ph idx="1"/>
          </p:nvPr>
        </p:nvSpPr>
        <p:spPr>
          <a:xfrm>
            <a:off x="457200" y="1268413"/>
            <a:ext cx="8229600" cy="4857750"/>
          </a:xfrm>
        </p:spPr>
        <p:txBody>
          <a:bodyPr rtlCol="0">
            <a:normAutofit fontScale="70000" lnSpcReduction="20000"/>
          </a:bodyPr>
          <a:lstStyle/>
          <a:p>
            <a:pPr fontAlgn="auto">
              <a:spcAft>
                <a:spcPts val="0"/>
              </a:spcAft>
              <a:buFont typeface="Arial" panose="020B0604020202020204" pitchFamily="34" charset="0"/>
              <a:buChar char="•"/>
              <a:defRPr/>
            </a:pPr>
            <a:r>
              <a:rPr lang="en-GB" dirty="0" smtClean="0">
                <a:solidFill>
                  <a:srgbClr val="00B050"/>
                </a:solidFill>
              </a:rPr>
              <a:t>During exercise protein break-down is greater than protein synthesis.</a:t>
            </a:r>
          </a:p>
          <a:p>
            <a:pPr fontAlgn="auto">
              <a:spcAft>
                <a:spcPts val="0"/>
              </a:spcAft>
              <a:buFont typeface="Arial" panose="020B0604020202020204" pitchFamily="34" charset="0"/>
              <a:buChar char="•"/>
              <a:defRPr/>
            </a:pPr>
            <a:endParaRPr lang="en-GB" dirty="0" smtClean="0">
              <a:solidFill>
                <a:srgbClr val="00B050"/>
              </a:solidFill>
            </a:endParaRPr>
          </a:p>
          <a:p>
            <a:pPr fontAlgn="auto">
              <a:spcAft>
                <a:spcPts val="0"/>
              </a:spcAft>
              <a:buFont typeface="Arial" panose="020B0604020202020204" pitchFamily="34" charset="0"/>
              <a:buChar char="•"/>
              <a:defRPr/>
            </a:pPr>
            <a:r>
              <a:rPr lang="en-GB" dirty="0" smtClean="0">
                <a:solidFill>
                  <a:srgbClr val="00B050"/>
                </a:solidFill>
              </a:rPr>
              <a:t>During recovery the objective is to increase protein syntheses beyond protein breakdown.</a:t>
            </a:r>
          </a:p>
          <a:p>
            <a:pPr marL="0" indent="0" fontAlgn="auto">
              <a:spcAft>
                <a:spcPts val="0"/>
              </a:spcAft>
              <a:buFont typeface="Arial" panose="020B0604020202020204" pitchFamily="34" charset="0"/>
              <a:buNone/>
              <a:defRPr/>
            </a:pPr>
            <a:endParaRPr lang="en-GB" dirty="0" smtClean="0"/>
          </a:p>
          <a:p>
            <a:pPr marL="0" indent="0" fontAlgn="auto">
              <a:spcAft>
                <a:spcPts val="0"/>
              </a:spcAft>
              <a:buFont typeface="Arial" panose="020B0604020202020204" pitchFamily="34" charset="0"/>
              <a:buNone/>
              <a:defRPr/>
            </a:pPr>
            <a:r>
              <a:rPr lang="en-GB" dirty="0" smtClean="0">
                <a:solidFill>
                  <a:srgbClr val="FF0000"/>
                </a:solidFill>
              </a:rPr>
              <a:t>Best achieve by post exercise high biological quality protein food / supplement within 3 hours.</a:t>
            </a:r>
          </a:p>
          <a:p>
            <a:pPr marL="0" indent="0" fontAlgn="auto">
              <a:spcAft>
                <a:spcPts val="0"/>
              </a:spcAft>
              <a:buFont typeface="Arial" panose="020B0604020202020204" pitchFamily="34" charset="0"/>
              <a:buNone/>
              <a:defRPr/>
            </a:pPr>
            <a:endParaRPr lang="en-GB" dirty="0" smtClean="0">
              <a:solidFill>
                <a:srgbClr val="FF0000"/>
              </a:solidFill>
            </a:endParaRPr>
          </a:p>
          <a:p>
            <a:pPr marL="0" indent="0" fontAlgn="auto">
              <a:spcAft>
                <a:spcPts val="0"/>
              </a:spcAft>
              <a:buFont typeface="Arial" panose="020B0604020202020204" pitchFamily="34" charset="0"/>
              <a:buNone/>
              <a:defRPr/>
            </a:pPr>
            <a:r>
              <a:rPr lang="en-GB" dirty="0" smtClean="0">
                <a:solidFill>
                  <a:srgbClr val="FF0000"/>
                </a:solidFill>
              </a:rPr>
              <a:t>Consuming a mixed protein and CHO improves speed of </a:t>
            </a:r>
            <a:r>
              <a:rPr lang="en-GB" dirty="0" err="1" smtClean="0">
                <a:solidFill>
                  <a:srgbClr val="FF0000"/>
                </a:solidFill>
              </a:rPr>
              <a:t>aa</a:t>
            </a:r>
            <a:r>
              <a:rPr lang="en-GB" dirty="0" smtClean="0">
                <a:solidFill>
                  <a:srgbClr val="FF0000"/>
                </a:solidFill>
              </a:rPr>
              <a:t> uptake.</a:t>
            </a:r>
          </a:p>
          <a:p>
            <a:pPr marL="0" indent="0" fontAlgn="auto">
              <a:spcAft>
                <a:spcPts val="0"/>
              </a:spcAft>
              <a:buFont typeface="Arial" panose="020B0604020202020204" pitchFamily="34" charset="0"/>
              <a:buNone/>
              <a:defRPr/>
            </a:pPr>
            <a:endParaRPr lang="en-GB" dirty="0" smtClean="0">
              <a:solidFill>
                <a:srgbClr val="FF0000"/>
              </a:solidFill>
            </a:endParaRPr>
          </a:p>
          <a:p>
            <a:pPr marL="0" indent="0" fontAlgn="auto">
              <a:spcAft>
                <a:spcPts val="0"/>
              </a:spcAft>
              <a:buFont typeface="Arial" panose="020B0604020202020204" pitchFamily="34" charset="0"/>
              <a:buNone/>
              <a:defRPr/>
            </a:pPr>
            <a:r>
              <a:rPr lang="en-GB" dirty="0" smtClean="0">
                <a:solidFill>
                  <a:srgbClr val="7030A0"/>
                </a:solidFill>
              </a:rPr>
              <a:t>Minimum intake of 6 g </a:t>
            </a:r>
          </a:p>
          <a:p>
            <a:pPr marL="0" indent="0" fontAlgn="auto">
              <a:spcAft>
                <a:spcPts val="0"/>
              </a:spcAft>
              <a:buFont typeface="Arial" panose="020B0604020202020204" pitchFamily="34" charset="0"/>
              <a:buNone/>
              <a:defRPr/>
            </a:pPr>
            <a:r>
              <a:rPr lang="en-GB" dirty="0" smtClean="0">
                <a:solidFill>
                  <a:srgbClr val="7030A0"/>
                </a:solidFill>
              </a:rPr>
              <a:t>Maximum intake 20 </a:t>
            </a:r>
            <a:r>
              <a:rPr lang="en-GB" dirty="0" smtClean="0">
                <a:solidFill>
                  <a:srgbClr val="7030A0"/>
                </a:solidFill>
              </a:rPr>
              <a:t>g</a:t>
            </a:r>
          </a:p>
          <a:p>
            <a:pPr marL="0" indent="0" fontAlgn="auto">
              <a:spcAft>
                <a:spcPts val="0"/>
              </a:spcAft>
              <a:buFont typeface="Arial" panose="020B0604020202020204" pitchFamily="34" charset="0"/>
              <a:buNone/>
              <a:defRPr/>
            </a:pPr>
            <a:endParaRPr lang="en-GB" dirty="0" smtClean="0">
              <a:solidFill>
                <a:srgbClr val="7030A0"/>
              </a:solidFill>
            </a:endParaRPr>
          </a:p>
          <a:p>
            <a:pPr marL="0" indent="0" fontAlgn="auto">
              <a:spcAft>
                <a:spcPts val="0"/>
              </a:spcAft>
              <a:buFont typeface="Arial" panose="020B0604020202020204" pitchFamily="34" charset="0"/>
              <a:buNone/>
              <a:defRPr/>
            </a:pPr>
            <a:r>
              <a:rPr lang="en-GB" dirty="0" smtClean="0">
                <a:solidFill>
                  <a:srgbClr val="FF0000"/>
                </a:solidFill>
              </a:rPr>
              <a:t>Greater than 20g provides no additional benefit</a:t>
            </a:r>
          </a:p>
        </p:txBody>
      </p:sp>
    </p:spTree>
    <p:extLst>
      <p:ext uri="{BB962C8B-B14F-4D97-AF65-F5344CB8AC3E}">
        <p14:creationId xmlns:p14="http://schemas.microsoft.com/office/powerpoint/2010/main" val="2919761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p:txBody>
          <a:bodyPr/>
          <a:lstStyle/>
          <a:p>
            <a:r>
              <a:rPr lang="en-GB" altLang="en-US" smtClean="0"/>
              <a:t>Protein supplementation</a:t>
            </a:r>
          </a:p>
        </p:txBody>
      </p:sp>
      <p:sp>
        <p:nvSpPr>
          <p:cNvPr id="37891" name="Content Placeholder 2"/>
          <p:cNvSpPr>
            <a:spLocks noGrp="1"/>
          </p:cNvSpPr>
          <p:nvPr>
            <p:ph idx="1"/>
          </p:nvPr>
        </p:nvSpPr>
        <p:spPr/>
        <p:txBody>
          <a:bodyPr>
            <a:normAutofit lnSpcReduction="10000"/>
          </a:bodyPr>
          <a:lstStyle/>
          <a:p>
            <a:pPr marL="0" indent="0">
              <a:buFont typeface="Arial" charset="0"/>
              <a:buNone/>
            </a:pPr>
            <a:r>
              <a:rPr lang="en-GB" altLang="en-US" dirty="0" smtClean="0"/>
              <a:t>Body Building.com</a:t>
            </a:r>
          </a:p>
          <a:p>
            <a:pPr marL="0" indent="0">
              <a:buFont typeface="Arial" charset="0"/>
              <a:buNone/>
            </a:pPr>
            <a:r>
              <a:rPr lang="en-GB" altLang="en-US" sz="1800" i="1" dirty="0" smtClean="0"/>
              <a:t>‘The evidence to support the efficacy of bodybuilding supplementation is pretty compelling’</a:t>
            </a:r>
          </a:p>
          <a:p>
            <a:pPr marL="0" indent="0">
              <a:buFont typeface="Arial" charset="0"/>
              <a:buNone/>
            </a:pPr>
            <a:endParaRPr lang="en-GB" altLang="en-US" sz="1800" i="1" dirty="0" smtClean="0"/>
          </a:p>
          <a:p>
            <a:pPr marL="0" indent="0">
              <a:buFont typeface="Arial" charset="0"/>
              <a:buNone/>
            </a:pPr>
            <a:r>
              <a:rPr lang="en-GB" altLang="en-US" sz="1800" i="1" dirty="0" smtClean="0"/>
              <a:t>‘Glutamine is also very effective in enhancing muscle growth due to its cell </a:t>
            </a:r>
            <a:r>
              <a:rPr lang="en-GB" altLang="en-US" sz="1800" i="1" dirty="0" err="1" smtClean="0"/>
              <a:t>volumizing</a:t>
            </a:r>
            <a:r>
              <a:rPr lang="en-GB" altLang="en-US" sz="1800" i="1" dirty="0" smtClean="0"/>
              <a:t> and nitrogen retentive properties (Lacy &amp; Wilmore, 1990)’.</a:t>
            </a:r>
          </a:p>
          <a:p>
            <a:pPr marL="0" indent="0">
              <a:buFont typeface="Arial" charset="0"/>
              <a:buNone/>
            </a:pPr>
            <a:endParaRPr lang="en-GB" altLang="en-US" sz="1800" i="1" dirty="0" smtClean="0"/>
          </a:p>
          <a:p>
            <a:pPr marL="0" indent="0">
              <a:buFont typeface="Arial" charset="0"/>
              <a:buNone/>
            </a:pPr>
            <a:r>
              <a:rPr lang="en-GB" altLang="en-US" sz="1800" i="1" dirty="0" smtClean="0"/>
              <a:t>‘Glutamine is also very effective in enhancing muscle growth due to its cell </a:t>
            </a:r>
            <a:r>
              <a:rPr lang="en-GB" altLang="en-US" sz="1800" i="1" dirty="0" err="1" smtClean="0"/>
              <a:t>volumizing</a:t>
            </a:r>
            <a:r>
              <a:rPr lang="en-GB" altLang="en-US" sz="1800" i="1" dirty="0" smtClean="0"/>
              <a:t> and nitrogen retentive properties (Lacy &amp; Wilmore, 1990)’</a:t>
            </a:r>
          </a:p>
          <a:p>
            <a:pPr marL="0" indent="0">
              <a:buFont typeface="Arial" charset="0"/>
              <a:buNone/>
            </a:pPr>
            <a:r>
              <a:rPr lang="en-GB" altLang="en-US" sz="1800" i="1" dirty="0" smtClean="0"/>
              <a:t> </a:t>
            </a:r>
          </a:p>
          <a:p>
            <a:pPr marL="0" indent="0" algn="ctr">
              <a:buFont typeface="Arial" charset="0"/>
              <a:buNone/>
            </a:pPr>
            <a:r>
              <a:rPr lang="en-GB" altLang="en-US" sz="1800" i="1" dirty="0" smtClean="0">
                <a:solidFill>
                  <a:srgbClr val="FF0000"/>
                </a:solidFill>
              </a:rPr>
              <a:t>this research was conducted on the critically ill undergoing enteral and parental feeding strategies – not athletes!!!</a:t>
            </a:r>
          </a:p>
          <a:p>
            <a:pPr marL="0" indent="0">
              <a:buFont typeface="Arial" charset="0"/>
              <a:buNone/>
            </a:pPr>
            <a:endParaRPr lang="en-GB" altLang="en-US" sz="1800" i="1" dirty="0" smtClean="0"/>
          </a:p>
          <a:p>
            <a:pPr marL="0" indent="0" algn="ctr">
              <a:buFont typeface="Arial" charset="0"/>
              <a:buNone/>
            </a:pPr>
            <a:r>
              <a:rPr lang="en-GB" altLang="en-US" sz="1800" i="1" dirty="0" smtClean="0">
                <a:solidFill>
                  <a:srgbClr val="7030A0"/>
                </a:solidFill>
              </a:rPr>
              <a:t>Check the research don’t just believe</a:t>
            </a:r>
          </a:p>
          <a:p>
            <a:pPr marL="0" indent="0">
              <a:buFont typeface="Arial" charset="0"/>
              <a:buNone/>
            </a:pPr>
            <a:endParaRPr lang="en-GB" altLang="en-US" sz="1800" i="1" dirty="0" smtClean="0"/>
          </a:p>
        </p:txBody>
      </p:sp>
    </p:spTree>
    <p:extLst>
      <p:ext uri="{BB962C8B-B14F-4D97-AF65-F5344CB8AC3E}">
        <p14:creationId xmlns:p14="http://schemas.microsoft.com/office/powerpoint/2010/main" val="27587719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r>
              <a:rPr lang="en-GB" altLang="en-US" smtClean="0"/>
              <a:t>Body Building.com Strategy!!!?</a:t>
            </a:r>
          </a:p>
        </p:txBody>
      </p:sp>
      <p:sp>
        <p:nvSpPr>
          <p:cNvPr id="3" name="Content Placeholder 2"/>
          <p:cNvSpPr>
            <a:spLocks noGrp="1"/>
          </p:cNvSpPr>
          <p:nvPr>
            <p:ph sz="half" idx="1"/>
          </p:nvPr>
        </p:nvSpPr>
        <p:spPr/>
        <p:txBody>
          <a:bodyPr rtlCol="0">
            <a:normAutofit fontScale="32500" lnSpcReduction="20000"/>
          </a:bodyPr>
          <a:lstStyle/>
          <a:p>
            <a:pPr fontAlgn="auto">
              <a:spcAft>
                <a:spcPts val="0"/>
              </a:spcAft>
              <a:buFont typeface="Arial" panose="020B0604020202020204" pitchFamily="34" charset="0"/>
              <a:buChar char="•"/>
              <a:defRPr/>
            </a:pPr>
            <a:r>
              <a:rPr lang="en-GB" sz="5600" b="1" dirty="0" smtClean="0"/>
              <a:t>Pre-Workout Supplement Stack (30-60 minutes prior to training):</a:t>
            </a:r>
            <a:endParaRPr lang="en-GB" sz="5600" dirty="0" smtClean="0"/>
          </a:p>
          <a:p>
            <a:pPr fontAlgn="auto">
              <a:spcAft>
                <a:spcPts val="0"/>
              </a:spcAft>
              <a:buFont typeface="Arial" panose="020B0604020202020204" pitchFamily="34" charset="0"/>
              <a:buChar char="•"/>
              <a:defRPr/>
            </a:pPr>
            <a:r>
              <a:rPr lang="en-GB" sz="5600" dirty="0" smtClean="0"/>
              <a:t>Glutamine: Five grams </a:t>
            </a:r>
          </a:p>
          <a:p>
            <a:pPr fontAlgn="auto">
              <a:spcAft>
                <a:spcPts val="0"/>
              </a:spcAft>
              <a:buFont typeface="Arial" panose="020B0604020202020204" pitchFamily="34" charset="0"/>
              <a:buChar char="•"/>
              <a:defRPr/>
            </a:pPr>
            <a:r>
              <a:rPr lang="en-GB" sz="5600" dirty="0" smtClean="0"/>
              <a:t>Alanine: Five grams </a:t>
            </a:r>
          </a:p>
          <a:p>
            <a:pPr fontAlgn="auto">
              <a:spcAft>
                <a:spcPts val="0"/>
              </a:spcAft>
              <a:buFont typeface="Arial" panose="020B0604020202020204" pitchFamily="34" charset="0"/>
              <a:buChar char="•"/>
              <a:defRPr/>
            </a:pPr>
            <a:r>
              <a:rPr lang="en-GB" sz="5600" dirty="0" err="1" smtClean="0"/>
              <a:t>Leucine</a:t>
            </a:r>
            <a:r>
              <a:rPr lang="en-GB" sz="5600" dirty="0" smtClean="0"/>
              <a:t>: Five grams </a:t>
            </a:r>
          </a:p>
          <a:p>
            <a:pPr fontAlgn="auto">
              <a:spcAft>
                <a:spcPts val="0"/>
              </a:spcAft>
              <a:buFont typeface="Arial" panose="020B0604020202020204" pitchFamily="34" charset="0"/>
              <a:buChar char="•"/>
              <a:defRPr/>
            </a:pPr>
            <a:r>
              <a:rPr lang="en-GB" sz="5600" dirty="0" smtClean="0"/>
              <a:t>Arginine: Five grams </a:t>
            </a:r>
          </a:p>
          <a:p>
            <a:pPr fontAlgn="auto">
              <a:spcAft>
                <a:spcPts val="0"/>
              </a:spcAft>
              <a:buFont typeface="Arial" panose="020B0604020202020204" pitchFamily="34" charset="0"/>
              <a:buChar char="•"/>
              <a:defRPr/>
            </a:pPr>
            <a:r>
              <a:rPr lang="en-GB" sz="5600" dirty="0" smtClean="0"/>
              <a:t>Vitamin C: One gram </a:t>
            </a:r>
          </a:p>
          <a:p>
            <a:pPr fontAlgn="auto">
              <a:spcAft>
                <a:spcPts val="0"/>
              </a:spcAft>
              <a:buFont typeface="Arial" panose="020B0604020202020204" pitchFamily="34" charset="0"/>
              <a:buChar char="•"/>
              <a:defRPr/>
            </a:pPr>
            <a:r>
              <a:rPr lang="en-GB" sz="5600" dirty="0" smtClean="0"/>
              <a:t>Chromium: 50 mcg  </a:t>
            </a:r>
          </a:p>
          <a:p>
            <a:pPr fontAlgn="auto">
              <a:spcAft>
                <a:spcPts val="0"/>
              </a:spcAft>
              <a:buFont typeface="Arial" panose="020B0604020202020204" pitchFamily="34" charset="0"/>
              <a:buChar char="•"/>
              <a:defRPr/>
            </a:pPr>
            <a:r>
              <a:rPr lang="en-GB" sz="5600" dirty="0" err="1" smtClean="0"/>
              <a:t>Creatine</a:t>
            </a:r>
            <a:r>
              <a:rPr lang="en-GB" sz="5600" dirty="0" smtClean="0"/>
              <a:t>: Five grams </a:t>
            </a:r>
          </a:p>
          <a:p>
            <a:pPr fontAlgn="auto">
              <a:spcAft>
                <a:spcPts val="0"/>
              </a:spcAft>
              <a:buFont typeface="Arial" panose="020B0604020202020204" pitchFamily="34" charset="0"/>
              <a:buChar char="•"/>
              <a:defRPr/>
            </a:pPr>
            <a:r>
              <a:rPr lang="en-GB" sz="5600" i="1" dirty="0" smtClean="0"/>
              <a:t>Or</a:t>
            </a:r>
            <a:endParaRPr lang="en-GB" sz="5600" dirty="0" smtClean="0"/>
          </a:p>
          <a:p>
            <a:pPr fontAlgn="auto">
              <a:spcAft>
                <a:spcPts val="0"/>
              </a:spcAft>
              <a:buFont typeface="Arial" panose="020B0604020202020204" pitchFamily="34" charset="0"/>
              <a:buChar char="•"/>
              <a:defRPr/>
            </a:pPr>
            <a:r>
              <a:rPr lang="en-GB" sz="5600" dirty="0" smtClean="0"/>
              <a:t>Ribose: Three grams – </a:t>
            </a:r>
          </a:p>
          <a:p>
            <a:pPr fontAlgn="auto">
              <a:spcAft>
                <a:spcPts val="0"/>
              </a:spcAft>
              <a:buFont typeface="Arial" panose="020B0604020202020204" pitchFamily="34" charset="0"/>
              <a:buChar char="•"/>
              <a:defRPr/>
            </a:pPr>
            <a:r>
              <a:rPr lang="en-GB" sz="5600" dirty="0" err="1" smtClean="0"/>
              <a:t>Creatine</a:t>
            </a:r>
            <a:r>
              <a:rPr lang="en-GB" sz="5600" dirty="0" smtClean="0"/>
              <a:t>: Five grams</a:t>
            </a:r>
          </a:p>
          <a:p>
            <a:pPr fontAlgn="auto">
              <a:spcAft>
                <a:spcPts val="0"/>
              </a:spcAft>
              <a:buFont typeface="Arial" panose="020B0604020202020204" pitchFamily="34" charset="0"/>
              <a:buChar char="•"/>
              <a:defRPr/>
            </a:pPr>
            <a:endParaRPr lang="en-GB" sz="5600" dirty="0" smtClean="0"/>
          </a:p>
          <a:p>
            <a:pPr fontAlgn="auto">
              <a:spcAft>
                <a:spcPts val="0"/>
              </a:spcAft>
              <a:buFont typeface="Arial" panose="020B0604020202020204" pitchFamily="34" charset="0"/>
              <a:buChar char="•"/>
              <a:defRPr/>
            </a:pPr>
            <a:r>
              <a:rPr lang="en-GB" sz="5600" b="1" dirty="0" smtClean="0"/>
              <a:t>During Training:</a:t>
            </a:r>
            <a:endParaRPr lang="en-GB" sz="5600" dirty="0" smtClean="0"/>
          </a:p>
          <a:p>
            <a:pPr fontAlgn="auto">
              <a:spcAft>
                <a:spcPts val="0"/>
              </a:spcAft>
              <a:buFont typeface="Arial" panose="020B0604020202020204" pitchFamily="34" charset="0"/>
              <a:buChar char="•"/>
              <a:defRPr/>
            </a:pPr>
            <a:r>
              <a:rPr lang="en-GB" sz="5600" dirty="0" smtClean="0"/>
              <a:t>Glutamine: Five grams sipped with water.</a:t>
            </a:r>
          </a:p>
          <a:p>
            <a:pPr fontAlgn="auto">
              <a:spcAft>
                <a:spcPts val="0"/>
              </a:spcAft>
              <a:buFont typeface="Arial" panose="020B0604020202020204" pitchFamily="34" charset="0"/>
              <a:buChar char="•"/>
              <a:defRPr/>
            </a:pPr>
            <a:endParaRPr lang="en-GB" sz="5600" dirty="0" smtClean="0"/>
          </a:p>
          <a:p>
            <a:pPr fontAlgn="auto">
              <a:spcAft>
                <a:spcPts val="0"/>
              </a:spcAft>
              <a:buFont typeface="Arial" panose="020B0604020202020204" pitchFamily="34" charset="0"/>
              <a:buChar char="•"/>
              <a:defRPr/>
            </a:pPr>
            <a:endParaRPr lang="en-GB" dirty="0" smtClean="0"/>
          </a:p>
        </p:txBody>
      </p:sp>
      <p:sp>
        <p:nvSpPr>
          <p:cNvPr id="4" name="Content Placeholder 3"/>
          <p:cNvSpPr>
            <a:spLocks noGrp="1"/>
          </p:cNvSpPr>
          <p:nvPr>
            <p:ph sz="half" idx="2"/>
          </p:nvPr>
        </p:nvSpPr>
        <p:spPr/>
        <p:txBody>
          <a:bodyPr rtlCol="0">
            <a:normAutofit fontScale="32500" lnSpcReduction="20000"/>
          </a:bodyPr>
          <a:lstStyle/>
          <a:p>
            <a:pPr fontAlgn="auto">
              <a:spcAft>
                <a:spcPts val="0"/>
              </a:spcAft>
              <a:buFont typeface="Arial" panose="020B0604020202020204" pitchFamily="34" charset="0"/>
              <a:buChar char="•"/>
              <a:defRPr/>
            </a:pPr>
            <a:r>
              <a:rPr lang="en-GB" sz="4300" b="1" dirty="0" smtClean="0"/>
              <a:t>Post-Workout Supplement Stack (Directly after training):</a:t>
            </a:r>
            <a:endParaRPr lang="en-GB" sz="4300" dirty="0" smtClean="0"/>
          </a:p>
          <a:p>
            <a:pPr fontAlgn="auto">
              <a:spcAft>
                <a:spcPts val="0"/>
              </a:spcAft>
              <a:buFont typeface="Arial" panose="020B0604020202020204" pitchFamily="34" charset="0"/>
              <a:buChar char="•"/>
              <a:defRPr/>
            </a:pPr>
            <a:r>
              <a:rPr lang="en-GB" sz="4300" dirty="0" smtClean="0"/>
              <a:t>Whey protein: One scoop containing at least 20 grams of protein.</a:t>
            </a:r>
          </a:p>
          <a:p>
            <a:pPr fontAlgn="auto">
              <a:spcAft>
                <a:spcPts val="0"/>
              </a:spcAft>
              <a:buFont typeface="Arial" panose="020B0604020202020204" pitchFamily="34" charset="0"/>
              <a:buChar char="•"/>
              <a:defRPr/>
            </a:pPr>
            <a:r>
              <a:rPr lang="en-GB" sz="4300" dirty="0" smtClean="0"/>
              <a:t>Glutamine: Five grams.</a:t>
            </a:r>
          </a:p>
          <a:p>
            <a:pPr fontAlgn="auto">
              <a:spcAft>
                <a:spcPts val="0"/>
              </a:spcAft>
              <a:buFont typeface="Arial" panose="020B0604020202020204" pitchFamily="34" charset="0"/>
              <a:buChar char="•"/>
              <a:defRPr/>
            </a:pPr>
            <a:r>
              <a:rPr lang="en-GB" sz="4300" dirty="0" smtClean="0"/>
              <a:t>BCAA's: L-</a:t>
            </a:r>
            <a:r>
              <a:rPr lang="en-GB" sz="4300" dirty="0" err="1" smtClean="0"/>
              <a:t>Valine</a:t>
            </a:r>
            <a:r>
              <a:rPr lang="en-GB" sz="4300" dirty="0" smtClean="0"/>
              <a:t>: 400mg, L-</a:t>
            </a:r>
            <a:r>
              <a:rPr lang="en-GB" sz="4300" dirty="0" err="1" smtClean="0"/>
              <a:t>Leucine</a:t>
            </a:r>
            <a:r>
              <a:rPr lang="en-GB" sz="4300" dirty="0" smtClean="0"/>
              <a:t>, 400mg, L-Isoleucine, 200mg </a:t>
            </a:r>
          </a:p>
          <a:p>
            <a:pPr fontAlgn="auto">
              <a:spcAft>
                <a:spcPts val="0"/>
              </a:spcAft>
              <a:buFont typeface="Arial" panose="020B0604020202020204" pitchFamily="34" charset="0"/>
              <a:buChar char="•"/>
              <a:defRPr/>
            </a:pPr>
            <a:r>
              <a:rPr lang="en-GB" sz="4300" b="1" dirty="0" smtClean="0"/>
              <a:t>20-45 Minutes After Training:</a:t>
            </a:r>
            <a:endParaRPr lang="en-GB" sz="4300" dirty="0" smtClean="0"/>
          </a:p>
          <a:p>
            <a:pPr fontAlgn="auto">
              <a:spcAft>
                <a:spcPts val="0"/>
              </a:spcAft>
              <a:buFont typeface="Arial" panose="020B0604020202020204" pitchFamily="34" charset="0"/>
              <a:buChar char="•"/>
              <a:defRPr/>
            </a:pPr>
            <a:r>
              <a:rPr lang="en-GB" sz="4300" dirty="0" err="1" smtClean="0"/>
              <a:t>Creatine</a:t>
            </a:r>
            <a:r>
              <a:rPr lang="en-GB" sz="4300" dirty="0" smtClean="0"/>
              <a:t>: Five grams mixed with grape juice.</a:t>
            </a:r>
          </a:p>
          <a:p>
            <a:pPr fontAlgn="auto">
              <a:spcAft>
                <a:spcPts val="0"/>
              </a:spcAft>
              <a:buFont typeface="Arial" panose="020B0604020202020204" pitchFamily="34" charset="0"/>
              <a:buChar char="•"/>
              <a:defRPr/>
            </a:pPr>
            <a:r>
              <a:rPr lang="en-GB" sz="4300" dirty="0" smtClean="0"/>
              <a:t>Ribose: Three grams.</a:t>
            </a:r>
          </a:p>
          <a:p>
            <a:pPr fontAlgn="auto">
              <a:spcAft>
                <a:spcPts val="0"/>
              </a:spcAft>
              <a:buFont typeface="Arial" panose="020B0604020202020204" pitchFamily="34" charset="0"/>
              <a:buChar char="•"/>
              <a:defRPr/>
            </a:pPr>
            <a:r>
              <a:rPr lang="en-GB" sz="4300" dirty="0" err="1" smtClean="0"/>
              <a:t>Micellar</a:t>
            </a:r>
            <a:r>
              <a:rPr lang="en-GB" sz="4300" dirty="0" smtClean="0"/>
              <a:t> Casein protein: 30 grams </a:t>
            </a:r>
            <a:r>
              <a:rPr lang="en-GB" sz="6200" dirty="0" smtClean="0"/>
              <a:t>-</a:t>
            </a:r>
          </a:p>
          <a:p>
            <a:pPr marL="0" indent="0" fontAlgn="auto">
              <a:spcAft>
                <a:spcPts val="0"/>
              </a:spcAft>
              <a:buFont typeface="Arial" panose="020B0604020202020204" pitchFamily="34" charset="0"/>
              <a:buNone/>
              <a:defRPr/>
            </a:pPr>
            <a:endParaRPr lang="en-GB" dirty="0" smtClean="0"/>
          </a:p>
          <a:p>
            <a:pPr marL="0" indent="0" fontAlgn="auto">
              <a:spcAft>
                <a:spcPts val="0"/>
              </a:spcAft>
              <a:buFont typeface="Arial" panose="020B0604020202020204" pitchFamily="34" charset="0"/>
              <a:buNone/>
              <a:defRPr/>
            </a:pPr>
            <a:r>
              <a:rPr lang="en-GB" sz="4300" b="1" dirty="0" smtClean="0"/>
              <a:t>Before Bed</a:t>
            </a:r>
            <a:endParaRPr lang="en-GB" sz="4300" dirty="0" smtClean="0"/>
          </a:p>
          <a:p>
            <a:pPr fontAlgn="auto">
              <a:spcAft>
                <a:spcPts val="0"/>
              </a:spcAft>
              <a:buFont typeface="Arial" panose="020B0604020202020204" pitchFamily="34" charset="0"/>
              <a:buChar char="•"/>
              <a:defRPr/>
            </a:pPr>
            <a:endParaRPr lang="en-GB" sz="4300" dirty="0" smtClean="0"/>
          </a:p>
          <a:p>
            <a:pPr fontAlgn="auto">
              <a:spcAft>
                <a:spcPts val="0"/>
              </a:spcAft>
              <a:buFont typeface="Arial" panose="020B0604020202020204" pitchFamily="34" charset="0"/>
              <a:buChar char="•"/>
              <a:defRPr/>
            </a:pPr>
            <a:r>
              <a:rPr lang="en-GB" sz="4300" dirty="0" smtClean="0"/>
              <a:t>Ribose: Three grams on non-training days.</a:t>
            </a:r>
          </a:p>
          <a:p>
            <a:pPr fontAlgn="auto">
              <a:spcAft>
                <a:spcPts val="0"/>
              </a:spcAft>
              <a:buFont typeface="Arial" panose="020B0604020202020204" pitchFamily="34" charset="0"/>
              <a:buChar char="•"/>
              <a:defRPr/>
            </a:pPr>
            <a:r>
              <a:rPr lang="en-GB" sz="4300" i="1" dirty="0" smtClean="0"/>
              <a:t>Or</a:t>
            </a:r>
            <a:endParaRPr lang="en-GB" sz="4300" dirty="0" smtClean="0"/>
          </a:p>
          <a:p>
            <a:pPr fontAlgn="auto">
              <a:spcAft>
                <a:spcPts val="0"/>
              </a:spcAft>
              <a:buFont typeface="Arial" panose="020B0604020202020204" pitchFamily="34" charset="0"/>
              <a:buChar char="•"/>
              <a:defRPr/>
            </a:pPr>
            <a:r>
              <a:rPr lang="en-GB" sz="4300" dirty="0" smtClean="0"/>
              <a:t>ZMA: Recommended dose on an empty stomach on training days. -</a:t>
            </a:r>
          </a:p>
          <a:p>
            <a:pPr fontAlgn="auto">
              <a:spcAft>
                <a:spcPts val="0"/>
              </a:spcAft>
              <a:buFont typeface="Arial" panose="020B0604020202020204" pitchFamily="34" charset="0"/>
              <a:buChar char="•"/>
              <a:defRPr/>
            </a:pPr>
            <a:r>
              <a:rPr lang="en-GB" sz="4300" i="1" dirty="0" smtClean="0"/>
              <a:t>Or</a:t>
            </a:r>
            <a:endParaRPr lang="en-GB" sz="4300" dirty="0" smtClean="0"/>
          </a:p>
          <a:p>
            <a:pPr fontAlgn="auto">
              <a:spcAft>
                <a:spcPts val="0"/>
              </a:spcAft>
              <a:buFont typeface="Arial" panose="020B0604020202020204" pitchFamily="34" charset="0"/>
              <a:buChar char="•"/>
              <a:defRPr/>
            </a:pPr>
            <a:r>
              <a:rPr lang="en-GB" sz="4300" dirty="0" err="1" smtClean="0"/>
              <a:t>Micellar</a:t>
            </a:r>
            <a:r>
              <a:rPr lang="en-GB" sz="4300" dirty="0" smtClean="0"/>
              <a:t> Casein protein: 30 grams.</a:t>
            </a:r>
          </a:p>
          <a:p>
            <a:pPr marL="0" indent="0" fontAlgn="auto">
              <a:spcAft>
                <a:spcPts val="0"/>
              </a:spcAft>
              <a:buFont typeface="Arial" panose="020B0604020202020204" pitchFamily="34" charset="0"/>
              <a:buNone/>
              <a:defRPr/>
            </a:pPr>
            <a:endParaRPr lang="en-GB" dirty="0" smtClean="0"/>
          </a:p>
        </p:txBody>
      </p:sp>
      <p:sp>
        <p:nvSpPr>
          <p:cNvPr id="2" name="TextBox 1"/>
          <p:cNvSpPr txBox="1"/>
          <p:nvPr/>
        </p:nvSpPr>
        <p:spPr>
          <a:xfrm>
            <a:off x="755576" y="6126163"/>
            <a:ext cx="7056784" cy="369332"/>
          </a:xfrm>
          <a:prstGeom prst="rect">
            <a:avLst/>
          </a:prstGeom>
          <a:noFill/>
        </p:spPr>
        <p:txBody>
          <a:bodyPr wrap="square" rtlCol="0">
            <a:spAutoFit/>
          </a:bodyPr>
          <a:lstStyle/>
          <a:p>
            <a:pPr algn="ctr"/>
            <a:r>
              <a:rPr lang="en-GB" dirty="0" smtClean="0">
                <a:solidFill>
                  <a:srgbClr val="FF0000"/>
                </a:solidFill>
              </a:rPr>
              <a:t>And I just happen to be able to sell you these supplements!</a:t>
            </a:r>
            <a:endParaRPr lang="en-GB" dirty="0">
              <a:solidFill>
                <a:srgbClr val="FF0000"/>
              </a:solidFill>
            </a:endParaRPr>
          </a:p>
        </p:txBody>
      </p:sp>
    </p:spTree>
    <p:extLst>
      <p:ext uri="{BB962C8B-B14F-4D97-AF65-F5344CB8AC3E}">
        <p14:creationId xmlns:p14="http://schemas.microsoft.com/office/powerpoint/2010/main" val="105874942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r>
              <a:rPr lang="en-GB" altLang="en-US" sz="2000" smtClean="0"/>
              <a:t>Phillips, S (2004) Protein Requirements and Supplementation in Strength Sports. Nutrition, 20:689-695</a:t>
            </a:r>
          </a:p>
        </p:txBody>
      </p:sp>
      <p:sp>
        <p:nvSpPr>
          <p:cNvPr id="40963" name="Content Placeholder 2"/>
          <p:cNvSpPr>
            <a:spLocks noGrp="1"/>
          </p:cNvSpPr>
          <p:nvPr>
            <p:ph idx="1"/>
          </p:nvPr>
        </p:nvSpPr>
        <p:spPr/>
        <p:txBody>
          <a:bodyPr/>
          <a:lstStyle/>
          <a:p>
            <a:pPr marL="0" indent="0" algn="ctr">
              <a:buFont typeface="Arial" charset="0"/>
              <a:buNone/>
            </a:pPr>
            <a:endParaRPr lang="en-GB" altLang="en-US" sz="4000" smtClean="0">
              <a:solidFill>
                <a:srgbClr val="FF0000"/>
              </a:solidFill>
            </a:endParaRPr>
          </a:p>
          <a:p>
            <a:pPr marL="0" indent="0" algn="ctr">
              <a:buFont typeface="Arial" charset="0"/>
              <a:buNone/>
            </a:pPr>
            <a:r>
              <a:rPr lang="en-GB" altLang="en-US" sz="4000" smtClean="0">
                <a:solidFill>
                  <a:srgbClr val="FF0000"/>
                </a:solidFill>
              </a:rPr>
              <a:t>There is no evidence to suggest that supplements are required for optimal muscle growth or strength gains.</a:t>
            </a:r>
          </a:p>
        </p:txBody>
      </p:sp>
    </p:spTree>
    <p:extLst>
      <p:ext uri="{BB962C8B-B14F-4D97-AF65-F5344CB8AC3E}">
        <p14:creationId xmlns:p14="http://schemas.microsoft.com/office/powerpoint/2010/main" val="19317300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fontAlgn="auto">
              <a:spcAft>
                <a:spcPts val="0"/>
              </a:spcAft>
              <a:defRPr/>
            </a:pPr>
            <a:r>
              <a:rPr lang="en-GB" sz="2200" dirty="0" smtClean="0"/>
              <a:t/>
            </a:r>
            <a:br>
              <a:rPr lang="en-GB" sz="2200" dirty="0" smtClean="0"/>
            </a:br>
            <a:r>
              <a:rPr lang="en-GB" sz="2200" dirty="0" err="1" smtClean="0"/>
              <a:t>Tarnopolsky</a:t>
            </a:r>
            <a:r>
              <a:rPr lang="en-GB" sz="2200" dirty="0" smtClean="0"/>
              <a:t>, M. (2004) Protein Requirements for Endurance Athletes. Nutrition, 20:662-668.</a:t>
            </a:r>
            <a:r>
              <a:rPr lang="en-GB" dirty="0" smtClean="0"/>
              <a:t/>
            </a:r>
            <a:br>
              <a:rPr lang="en-GB" dirty="0" smtClean="0"/>
            </a:br>
            <a:endParaRPr lang="en-GB" dirty="0" smtClean="0"/>
          </a:p>
        </p:txBody>
      </p:sp>
      <p:sp>
        <p:nvSpPr>
          <p:cNvPr id="41987" name="Content Placeholder 2"/>
          <p:cNvSpPr>
            <a:spLocks noGrp="1"/>
          </p:cNvSpPr>
          <p:nvPr>
            <p:ph idx="1"/>
          </p:nvPr>
        </p:nvSpPr>
        <p:spPr/>
        <p:txBody>
          <a:bodyPr/>
          <a:lstStyle/>
          <a:p>
            <a:pPr marL="0" indent="0" algn="ctr">
              <a:buFont typeface="Arial" charset="0"/>
              <a:buNone/>
            </a:pPr>
            <a:r>
              <a:rPr lang="en-GB" altLang="en-US" smtClean="0">
                <a:solidFill>
                  <a:srgbClr val="FF0000"/>
                </a:solidFill>
              </a:rPr>
              <a:t>The only situation where dietary requirements exceed those for relatively sedentary individuals in in top sports athletes where maximal requirements is approx 1.6 g/kg/day.</a:t>
            </a:r>
          </a:p>
          <a:p>
            <a:pPr marL="0" indent="0">
              <a:buFont typeface="Arial" charset="0"/>
              <a:buNone/>
            </a:pPr>
            <a:endParaRPr lang="en-GB" altLang="en-US" smtClean="0"/>
          </a:p>
        </p:txBody>
      </p:sp>
    </p:spTree>
    <p:extLst>
      <p:ext uri="{BB962C8B-B14F-4D97-AF65-F5344CB8AC3E}">
        <p14:creationId xmlns:p14="http://schemas.microsoft.com/office/powerpoint/2010/main" val="140407823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fontAlgn="auto">
              <a:spcAft>
                <a:spcPts val="0"/>
              </a:spcAft>
              <a:defRPr/>
            </a:pPr>
            <a:r>
              <a:rPr lang="en-GB" sz="1800" dirty="0" smtClean="0"/>
              <a:t/>
            </a:r>
            <a:br>
              <a:rPr lang="en-GB" sz="1800" dirty="0" smtClean="0"/>
            </a:br>
            <a:r>
              <a:rPr lang="en-GB" sz="1800" dirty="0" smtClean="0"/>
              <a:t/>
            </a:r>
            <a:br>
              <a:rPr lang="en-GB" sz="1800" dirty="0" smtClean="0"/>
            </a:br>
            <a:r>
              <a:rPr lang="en-GB" sz="1800" dirty="0" err="1" smtClean="0"/>
              <a:t>Schoenfels</a:t>
            </a:r>
            <a:r>
              <a:rPr lang="en-GB" sz="1800" dirty="0" smtClean="0"/>
              <a:t>, B, Aragon, A &amp; Krieger, J (2013) The effect of protein timing on muscle strength and hypertrophy: a meta analysis. Journal of the International Society of Sports Nutrition, 10:53-65</a:t>
            </a:r>
            <a:r>
              <a:rPr lang="en-GB" dirty="0" smtClean="0"/>
              <a:t>.</a:t>
            </a:r>
            <a:br>
              <a:rPr lang="en-GB" dirty="0" smtClean="0"/>
            </a:br>
            <a:endParaRPr lang="en-GB" dirty="0" smtClean="0"/>
          </a:p>
        </p:txBody>
      </p:sp>
      <p:sp>
        <p:nvSpPr>
          <p:cNvPr id="43011" name="Content Placeholder 2"/>
          <p:cNvSpPr>
            <a:spLocks noGrp="1"/>
          </p:cNvSpPr>
          <p:nvPr>
            <p:ph idx="1"/>
          </p:nvPr>
        </p:nvSpPr>
        <p:spPr/>
        <p:txBody>
          <a:bodyPr/>
          <a:lstStyle/>
          <a:p>
            <a:pPr marL="0" indent="0" algn="ctr">
              <a:buFont typeface="Arial" charset="0"/>
              <a:buNone/>
            </a:pPr>
            <a:r>
              <a:rPr lang="en-GB" altLang="en-US" smtClean="0">
                <a:solidFill>
                  <a:srgbClr val="FF0000"/>
                </a:solidFill>
              </a:rPr>
              <a:t>These results refute the commonly held belief that the timing of protein intake in and around a training session (between 1 hour before and 1 hour after) is critical to muscular adaptations and indicate that consuming adequate protein in combination with resistance exercise is the key factor for maximizing muscle protein accretion.</a:t>
            </a:r>
          </a:p>
        </p:txBody>
      </p:sp>
    </p:spTree>
    <p:extLst>
      <p:ext uri="{BB962C8B-B14F-4D97-AF65-F5344CB8AC3E}">
        <p14:creationId xmlns:p14="http://schemas.microsoft.com/office/powerpoint/2010/main" val="311792229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FAT and Fatty Acids</a:t>
            </a:r>
            <a:endParaRPr lang="en-GB" dirty="0"/>
          </a:p>
        </p:txBody>
      </p:sp>
      <p:pic>
        <p:nvPicPr>
          <p:cNvPr id="1026" name="Picture 2" descr="Image result for fatty acid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340768"/>
            <a:ext cx="3790958" cy="269979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glucos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761228" y="1394520"/>
            <a:ext cx="3708567" cy="259228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fatty acid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15816" y="4509120"/>
            <a:ext cx="2933700" cy="1562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685236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rtlCol="0">
            <a:normAutofit fontScale="90000"/>
          </a:bodyPr>
          <a:lstStyle/>
          <a:p>
            <a:pPr eaLnBrk="1" fontAlgn="auto" hangingPunct="1">
              <a:spcAft>
                <a:spcPts val="0"/>
              </a:spcAft>
              <a:defRPr/>
            </a:pPr>
            <a:r>
              <a:rPr lang="en-US" altLang="en-US" sz="3600" smtClean="0"/>
              <a:t>Characteristics of Fat That Make It Preferential to CHO as a Fuel Substrate Reserve</a:t>
            </a:r>
          </a:p>
        </p:txBody>
      </p:sp>
      <p:sp>
        <p:nvSpPr>
          <p:cNvPr id="21507" name="Rectangle 3"/>
          <p:cNvSpPr>
            <a:spLocks noGrp="1" noChangeArrowheads="1"/>
          </p:cNvSpPr>
          <p:nvPr>
            <p:ph idx="1"/>
          </p:nvPr>
        </p:nvSpPr>
        <p:spPr>
          <a:xfrm>
            <a:off x="381000" y="2057400"/>
            <a:ext cx="8229600" cy="4525963"/>
          </a:xfrm>
        </p:spPr>
        <p:txBody>
          <a:bodyPr rtlCol="0">
            <a:normAutofit/>
          </a:bodyPr>
          <a:lstStyle/>
          <a:p>
            <a:pPr eaLnBrk="1" fontAlgn="auto" hangingPunct="1">
              <a:spcAft>
                <a:spcPts val="0"/>
              </a:spcAft>
              <a:buFont typeface="Arial" panose="020B0604020202020204" pitchFamily="34" charset="0"/>
              <a:buChar char="•"/>
              <a:defRPr/>
            </a:pPr>
            <a:r>
              <a:rPr lang="en-US" altLang="en-US" dirty="0" smtClean="0"/>
              <a:t>9 kcal /g compared to 4kcal/g in CHO </a:t>
            </a:r>
          </a:p>
          <a:p>
            <a:pPr marL="0" indent="0" eaLnBrk="1" fontAlgn="auto" hangingPunct="1">
              <a:spcAft>
                <a:spcPts val="0"/>
              </a:spcAft>
              <a:buFont typeface="Arial" panose="020B0604020202020204" pitchFamily="34" charset="0"/>
              <a:buNone/>
              <a:defRPr/>
            </a:pPr>
            <a:endParaRPr lang="en-US" altLang="en-US" dirty="0" smtClean="0"/>
          </a:p>
          <a:p>
            <a:pPr eaLnBrk="1" fontAlgn="auto" hangingPunct="1">
              <a:spcAft>
                <a:spcPts val="0"/>
              </a:spcAft>
              <a:buFont typeface="Arial" panose="020B0604020202020204" pitchFamily="34" charset="0"/>
              <a:buChar char="•"/>
              <a:defRPr/>
            </a:pPr>
            <a:r>
              <a:rPr lang="en-US" altLang="en-US" dirty="0" smtClean="0"/>
              <a:t>Not hydrated when stored</a:t>
            </a:r>
          </a:p>
          <a:p>
            <a:pPr lvl="1" eaLnBrk="1" fontAlgn="auto" hangingPunct="1">
              <a:spcAft>
                <a:spcPts val="0"/>
              </a:spcAft>
              <a:buFont typeface="Arial" panose="020B0604020202020204" pitchFamily="34" charset="0"/>
              <a:buChar char="–"/>
              <a:defRPr/>
            </a:pPr>
            <a:r>
              <a:rPr lang="en-US" altLang="en-US" dirty="0" smtClean="0"/>
              <a:t>3 g H</a:t>
            </a:r>
            <a:r>
              <a:rPr lang="en-US" altLang="en-US" baseline="-25000" dirty="0" smtClean="0"/>
              <a:t>2</a:t>
            </a:r>
            <a:r>
              <a:rPr lang="en-US" altLang="en-US" dirty="0" smtClean="0"/>
              <a:t>O per g glycogen</a:t>
            </a:r>
          </a:p>
          <a:p>
            <a:pPr marL="457200" lvl="1" indent="0" eaLnBrk="1" fontAlgn="auto" hangingPunct="1">
              <a:spcAft>
                <a:spcPts val="0"/>
              </a:spcAft>
              <a:buFont typeface="Arial" panose="020B0604020202020204" pitchFamily="34" charset="0"/>
              <a:buNone/>
              <a:defRPr/>
            </a:pPr>
            <a:endParaRPr lang="en-US" altLang="en-US" dirty="0" smtClean="0"/>
          </a:p>
          <a:p>
            <a:pPr marL="457200" lvl="1" indent="0" eaLnBrk="1" fontAlgn="auto" hangingPunct="1">
              <a:spcAft>
                <a:spcPts val="0"/>
              </a:spcAft>
              <a:buFont typeface="Arial" panose="020B0604020202020204" pitchFamily="34" charset="0"/>
              <a:buNone/>
              <a:defRPr/>
            </a:pPr>
            <a:r>
              <a:rPr lang="en-US" altLang="en-US" dirty="0" smtClean="0"/>
              <a:t>Meaning that the equivalent energy as glycogen would increase body weight by 50% or more!</a:t>
            </a:r>
          </a:p>
          <a:p>
            <a:pPr lvl="1" eaLnBrk="1" fontAlgn="auto" hangingPunct="1">
              <a:spcAft>
                <a:spcPts val="0"/>
              </a:spcAft>
              <a:buFontTx/>
              <a:buNone/>
              <a:defRPr/>
            </a:pPr>
            <a:endParaRPr lang="en-US" altLang="en-US" dirty="0" smtClean="0"/>
          </a:p>
        </p:txBody>
      </p:sp>
    </p:spTree>
    <p:extLst>
      <p:ext uri="{BB962C8B-B14F-4D97-AF65-F5344CB8AC3E}">
        <p14:creationId xmlns:p14="http://schemas.microsoft.com/office/powerpoint/2010/main" val="98433650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US" altLang="en-US" smtClean="0"/>
              <a:t>FFA Availability</a:t>
            </a:r>
          </a:p>
        </p:txBody>
      </p:sp>
      <p:sp>
        <p:nvSpPr>
          <p:cNvPr id="43011" name="Rectangle 3"/>
          <p:cNvSpPr>
            <a:spLocks noGrp="1" noChangeArrowheads="1"/>
          </p:cNvSpPr>
          <p:nvPr>
            <p:ph idx="1"/>
          </p:nvPr>
        </p:nvSpPr>
        <p:spPr>
          <a:xfrm>
            <a:off x="457200" y="1268413"/>
            <a:ext cx="8229600" cy="4857750"/>
          </a:xfrm>
        </p:spPr>
        <p:txBody>
          <a:bodyPr rtlCol="0">
            <a:normAutofit fontScale="92500" lnSpcReduction="10000"/>
          </a:bodyPr>
          <a:lstStyle/>
          <a:p>
            <a:pPr eaLnBrk="1" fontAlgn="auto" hangingPunct="1">
              <a:spcAft>
                <a:spcPts val="0"/>
              </a:spcAft>
              <a:buFont typeface="Arial" panose="020B0604020202020204" pitchFamily="34" charset="0"/>
              <a:buChar char="•"/>
              <a:defRPr/>
            </a:pPr>
            <a:r>
              <a:rPr lang="en-US" altLang="en-US" sz="2800" dirty="0" smtClean="0"/>
              <a:t>At rest, 70% of all FFA released during lipolysis are re-esterified.</a:t>
            </a:r>
          </a:p>
          <a:p>
            <a:pPr eaLnBrk="1" fontAlgn="auto" hangingPunct="1">
              <a:spcAft>
                <a:spcPts val="0"/>
              </a:spcAft>
              <a:buFont typeface="Arial" panose="020B0604020202020204" pitchFamily="34" charset="0"/>
              <a:buChar char="•"/>
              <a:defRPr/>
            </a:pPr>
            <a:endParaRPr lang="en-US" altLang="en-US" sz="2800" dirty="0" smtClean="0"/>
          </a:p>
          <a:p>
            <a:pPr eaLnBrk="1" fontAlgn="auto" hangingPunct="1">
              <a:spcAft>
                <a:spcPts val="0"/>
              </a:spcAft>
              <a:buFont typeface="Arial" panose="020B0604020202020204" pitchFamily="34" charset="0"/>
              <a:buChar char="•"/>
              <a:defRPr/>
            </a:pPr>
            <a:r>
              <a:rPr lang="en-US" altLang="en-US" sz="2800" dirty="0" smtClean="0"/>
              <a:t>During exercise, re-esterification is suppressed by 50% which increases FFA availability.</a:t>
            </a:r>
          </a:p>
          <a:p>
            <a:pPr eaLnBrk="1" fontAlgn="auto" hangingPunct="1">
              <a:spcAft>
                <a:spcPts val="0"/>
              </a:spcAft>
              <a:buFont typeface="Arial" panose="020B0604020202020204" pitchFamily="34" charset="0"/>
              <a:buChar char="•"/>
              <a:defRPr/>
            </a:pPr>
            <a:endParaRPr lang="en-US" altLang="en-US" sz="2800" dirty="0" smtClean="0"/>
          </a:p>
          <a:p>
            <a:pPr eaLnBrk="1" fontAlgn="auto" hangingPunct="1">
              <a:spcAft>
                <a:spcPts val="0"/>
              </a:spcAft>
              <a:buFont typeface="Arial" panose="020B0604020202020204" pitchFamily="34" charset="0"/>
              <a:buChar char="•"/>
              <a:defRPr/>
            </a:pPr>
            <a:r>
              <a:rPr lang="en-US" altLang="en-US" sz="2800" dirty="0" smtClean="0"/>
              <a:t>Exercise increases lipolysis (300%) which contributes to the plasma FFA.</a:t>
            </a:r>
          </a:p>
          <a:p>
            <a:pPr eaLnBrk="1" fontAlgn="auto" hangingPunct="1">
              <a:spcAft>
                <a:spcPts val="0"/>
              </a:spcAft>
              <a:buFont typeface="Arial" panose="020B0604020202020204" pitchFamily="34" charset="0"/>
              <a:buChar char="•"/>
              <a:defRPr/>
            </a:pPr>
            <a:endParaRPr lang="en-US" altLang="en-US" sz="2800" dirty="0" smtClean="0"/>
          </a:p>
          <a:p>
            <a:pPr eaLnBrk="1" fontAlgn="auto" hangingPunct="1">
              <a:spcAft>
                <a:spcPts val="0"/>
              </a:spcAft>
              <a:buFont typeface="Arial" panose="020B0604020202020204" pitchFamily="34" charset="0"/>
              <a:buChar char="•"/>
              <a:defRPr/>
            </a:pPr>
            <a:r>
              <a:rPr lang="en-US" altLang="en-US" sz="2800" dirty="0" smtClean="0"/>
              <a:t>Blood flow to adipose tissue and to muscle is increased increasing overall delivery of FFA</a:t>
            </a:r>
          </a:p>
        </p:txBody>
      </p:sp>
    </p:spTree>
    <p:extLst>
      <p:ext uri="{BB962C8B-B14F-4D97-AF65-F5344CB8AC3E}">
        <p14:creationId xmlns:p14="http://schemas.microsoft.com/office/powerpoint/2010/main" val="36954504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US" altLang="en-US" smtClean="0"/>
              <a:t>FFA Transport into Muscle</a:t>
            </a:r>
          </a:p>
        </p:txBody>
      </p:sp>
      <p:sp>
        <p:nvSpPr>
          <p:cNvPr id="25603" name="Rectangle 3"/>
          <p:cNvSpPr>
            <a:spLocks noGrp="1" noChangeArrowheads="1"/>
          </p:cNvSpPr>
          <p:nvPr>
            <p:ph idx="1"/>
          </p:nvPr>
        </p:nvSpPr>
        <p:spPr/>
        <p:txBody>
          <a:bodyPr/>
          <a:lstStyle/>
          <a:p>
            <a:pPr eaLnBrk="1" hangingPunct="1"/>
            <a:r>
              <a:rPr lang="en-US" altLang="en-US" smtClean="0"/>
              <a:t>Protein carrier (albumin) mediated process.</a:t>
            </a:r>
          </a:p>
          <a:p>
            <a:pPr eaLnBrk="1" hangingPunct="1"/>
            <a:endParaRPr lang="en-US" altLang="en-US" smtClean="0"/>
          </a:p>
          <a:p>
            <a:pPr eaLnBrk="1" hangingPunct="1"/>
            <a:r>
              <a:rPr lang="en-US" altLang="en-US" smtClean="0"/>
              <a:t>Muscle contraction increases the activity of the carriers which increases the transport of FFA into the cell.</a:t>
            </a:r>
          </a:p>
          <a:p>
            <a:pPr eaLnBrk="1" hangingPunct="1"/>
            <a:endParaRPr lang="en-US" altLang="en-US" smtClean="0"/>
          </a:p>
          <a:p>
            <a:pPr eaLnBrk="1" hangingPunct="1"/>
            <a:r>
              <a:rPr lang="en-US" altLang="en-US" smtClean="0"/>
              <a:t>Carriers become saturated at high plasma FFA levels (1.5 mmol/liter).</a:t>
            </a:r>
          </a:p>
        </p:txBody>
      </p:sp>
    </p:spTree>
    <p:extLst>
      <p:ext uri="{BB962C8B-B14F-4D97-AF65-F5344CB8AC3E}">
        <p14:creationId xmlns:p14="http://schemas.microsoft.com/office/powerpoint/2010/main" val="187928138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US" altLang="en-US" sz="4000" smtClean="0"/>
              <a:t>Intramuscular Triglycerides (IMTG)</a:t>
            </a:r>
          </a:p>
        </p:txBody>
      </p:sp>
      <p:sp>
        <p:nvSpPr>
          <p:cNvPr id="26627" name="Rectangle 3"/>
          <p:cNvSpPr>
            <a:spLocks noGrp="1" noChangeArrowheads="1"/>
          </p:cNvSpPr>
          <p:nvPr>
            <p:ph idx="1"/>
          </p:nvPr>
        </p:nvSpPr>
        <p:spPr>
          <a:xfrm>
            <a:off x="457200" y="1600200"/>
            <a:ext cx="8507413" cy="4525963"/>
          </a:xfrm>
        </p:spPr>
        <p:txBody>
          <a:bodyPr/>
          <a:lstStyle/>
          <a:p>
            <a:pPr eaLnBrk="1" hangingPunct="1"/>
            <a:r>
              <a:rPr lang="en-US" altLang="en-US" smtClean="0"/>
              <a:t>Type I muscle fibers have higher concentrations.</a:t>
            </a:r>
          </a:p>
          <a:p>
            <a:pPr eaLnBrk="1" hangingPunct="1"/>
            <a:endParaRPr lang="en-US" altLang="en-US" smtClean="0"/>
          </a:p>
          <a:p>
            <a:pPr eaLnBrk="1" hangingPunct="1"/>
            <a:r>
              <a:rPr lang="en-US" altLang="en-US" smtClean="0"/>
              <a:t>Endurance training translocates the IMTG next to the mitochondria</a:t>
            </a:r>
          </a:p>
          <a:p>
            <a:pPr eaLnBrk="1" hangingPunct="1"/>
            <a:endParaRPr lang="en-US" altLang="en-US" smtClean="0"/>
          </a:p>
          <a:p>
            <a:pPr eaLnBrk="1" hangingPunct="1"/>
            <a:r>
              <a:rPr lang="en-US" altLang="en-US" smtClean="0"/>
              <a:t>Lipolysis of IMTG mediated by Hormone Sensitive Lipase and inhibited by insulin, just like in adipose tissue.</a:t>
            </a:r>
          </a:p>
        </p:txBody>
      </p:sp>
    </p:spTree>
    <p:extLst>
      <p:ext uri="{BB962C8B-B14F-4D97-AF65-F5344CB8AC3E}">
        <p14:creationId xmlns:p14="http://schemas.microsoft.com/office/powerpoint/2010/main" val="269939214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pPr eaLnBrk="1" hangingPunct="1"/>
            <a:r>
              <a:rPr lang="en-US" altLang="en-US" smtClean="0"/>
              <a:t>Fat Oxidation and Intensity</a:t>
            </a:r>
          </a:p>
        </p:txBody>
      </p:sp>
      <p:sp>
        <p:nvSpPr>
          <p:cNvPr id="27651" name="Rectangle 3"/>
          <p:cNvSpPr>
            <a:spLocks noGrp="1" noChangeArrowheads="1"/>
          </p:cNvSpPr>
          <p:nvPr>
            <p:ph idx="1"/>
          </p:nvPr>
        </p:nvSpPr>
        <p:spPr>
          <a:xfrm>
            <a:off x="468313" y="1341438"/>
            <a:ext cx="8229600" cy="4525962"/>
          </a:xfrm>
        </p:spPr>
        <p:txBody>
          <a:bodyPr>
            <a:normAutofit fontScale="92500" lnSpcReduction="10000"/>
          </a:bodyPr>
          <a:lstStyle/>
          <a:p>
            <a:pPr eaLnBrk="1" hangingPunct="1"/>
            <a:r>
              <a:rPr lang="en-US" altLang="en-US" smtClean="0"/>
              <a:t>Fat oxidation rates peaks at ~ 60-65% VO</a:t>
            </a:r>
            <a:r>
              <a:rPr lang="en-US" altLang="en-US" baseline="-25000" smtClean="0"/>
              <a:t>2</a:t>
            </a:r>
            <a:r>
              <a:rPr lang="en-US" altLang="en-US" smtClean="0"/>
              <a:t>max and then declines.</a:t>
            </a:r>
          </a:p>
          <a:p>
            <a:pPr eaLnBrk="1" hangingPunct="1"/>
            <a:endParaRPr lang="en-US" altLang="en-US" smtClean="0"/>
          </a:p>
          <a:p>
            <a:pPr eaLnBrk="1" hangingPunct="1"/>
            <a:r>
              <a:rPr lang="en-US" altLang="en-US" smtClean="0"/>
              <a:t>At low intensities (25% VO</a:t>
            </a:r>
            <a:r>
              <a:rPr lang="en-US" altLang="en-US" baseline="-25000" smtClean="0"/>
              <a:t>2</a:t>
            </a:r>
            <a:r>
              <a:rPr lang="en-US" altLang="en-US" smtClean="0"/>
              <a:t>max), most fat is from adipose tissue.</a:t>
            </a:r>
          </a:p>
          <a:p>
            <a:pPr eaLnBrk="1" hangingPunct="1"/>
            <a:endParaRPr lang="en-US" altLang="en-US" smtClean="0"/>
          </a:p>
          <a:p>
            <a:pPr eaLnBrk="1" hangingPunct="1"/>
            <a:r>
              <a:rPr lang="en-US" altLang="en-US" smtClean="0"/>
              <a:t>At 65% VO</a:t>
            </a:r>
            <a:r>
              <a:rPr lang="en-US" altLang="en-US" baseline="-25000" smtClean="0"/>
              <a:t>2</a:t>
            </a:r>
            <a:r>
              <a:rPr lang="en-US" altLang="en-US" smtClean="0"/>
              <a:t>max, most is from IMTGs</a:t>
            </a:r>
          </a:p>
          <a:p>
            <a:pPr eaLnBrk="1" hangingPunct="1"/>
            <a:endParaRPr lang="en-US" altLang="en-US" smtClean="0"/>
          </a:p>
          <a:p>
            <a:pPr eaLnBrk="1" hangingPunct="1"/>
            <a:r>
              <a:rPr lang="en-US" altLang="en-US" smtClean="0"/>
              <a:t>At high intensities, fat oxidation is suppressed </a:t>
            </a:r>
          </a:p>
        </p:txBody>
      </p:sp>
    </p:spTree>
    <p:extLst>
      <p:ext uri="{BB962C8B-B14F-4D97-AF65-F5344CB8AC3E}">
        <p14:creationId xmlns:p14="http://schemas.microsoft.com/office/powerpoint/2010/main" val="210011202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5" descr="Fat and Exercise Intensit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28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5" name="Rectangle 6"/>
          <p:cNvSpPr>
            <a:spLocks noChangeArrowheads="1"/>
          </p:cNvSpPr>
          <p:nvPr/>
        </p:nvSpPr>
        <p:spPr bwMode="auto">
          <a:xfrm>
            <a:off x="2895600" y="2438400"/>
            <a:ext cx="3352800" cy="990600"/>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eaLnBrk="1" hangingPunct="1">
              <a:spcBef>
                <a:spcPct val="0"/>
              </a:spcBef>
              <a:buFontTx/>
              <a:buNone/>
            </a:pPr>
            <a:r>
              <a:rPr lang="en-US" altLang="en-US" sz="1800" b="1">
                <a:solidFill>
                  <a:schemeClr val="bg1"/>
                </a:solidFill>
                <a:latin typeface="Arial" charset="0"/>
              </a:rPr>
              <a:t>Training</a:t>
            </a:r>
          </a:p>
        </p:txBody>
      </p:sp>
      <p:sp>
        <p:nvSpPr>
          <p:cNvPr id="28676" name="Line 7"/>
          <p:cNvSpPr>
            <a:spLocks noChangeShapeType="1"/>
          </p:cNvSpPr>
          <p:nvPr/>
        </p:nvSpPr>
        <p:spPr bwMode="auto">
          <a:xfrm>
            <a:off x="5257800" y="2971800"/>
            <a:ext cx="1143000" cy="0"/>
          </a:xfrm>
          <a:prstGeom prst="line">
            <a:avLst/>
          </a:prstGeom>
          <a:noFill/>
          <a:ln w="38100">
            <a:solidFill>
              <a:schemeClr val="bg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extLst>
      <p:ext uri="{BB962C8B-B14F-4D97-AF65-F5344CB8AC3E}">
        <p14:creationId xmlns:p14="http://schemas.microsoft.com/office/powerpoint/2010/main" val="190799441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US" altLang="en-US" sz="4000" smtClean="0"/>
              <a:t>Fat Oxidation and Exercise Duration</a:t>
            </a:r>
          </a:p>
        </p:txBody>
      </p:sp>
      <p:sp>
        <p:nvSpPr>
          <p:cNvPr id="29699" name="Rectangle 3"/>
          <p:cNvSpPr>
            <a:spLocks noGrp="1" noChangeArrowheads="1"/>
          </p:cNvSpPr>
          <p:nvPr>
            <p:ph idx="1"/>
          </p:nvPr>
        </p:nvSpPr>
        <p:spPr/>
        <p:txBody>
          <a:bodyPr/>
          <a:lstStyle/>
          <a:p>
            <a:pPr eaLnBrk="1" hangingPunct="1"/>
            <a:r>
              <a:rPr lang="en-US" altLang="en-US" dirty="0" smtClean="0">
                <a:solidFill>
                  <a:srgbClr val="FF0000"/>
                </a:solidFill>
              </a:rPr>
              <a:t>Fat oxidation increases as duration increases.</a:t>
            </a:r>
          </a:p>
          <a:p>
            <a:pPr eaLnBrk="1" hangingPunct="1"/>
            <a:endParaRPr lang="en-US" altLang="en-US" dirty="0" smtClean="0"/>
          </a:p>
          <a:p>
            <a:pPr eaLnBrk="1" hangingPunct="1"/>
            <a:r>
              <a:rPr lang="en-US" altLang="en-US" dirty="0" smtClean="0">
                <a:solidFill>
                  <a:srgbClr val="FF0000"/>
                </a:solidFill>
              </a:rPr>
              <a:t>Maximal oxidation rates are approximately 1.5 g/min.</a:t>
            </a:r>
          </a:p>
          <a:p>
            <a:pPr eaLnBrk="1" hangingPunct="1"/>
            <a:endParaRPr lang="en-US" altLang="en-US" dirty="0" smtClean="0"/>
          </a:p>
          <a:p>
            <a:pPr eaLnBrk="1" hangingPunct="1"/>
            <a:r>
              <a:rPr lang="en-US" altLang="en-US" dirty="0" smtClean="0">
                <a:solidFill>
                  <a:srgbClr val="7030A0"/>
                </a:solidFill>
              </a:rPr>
              <a:t>Fat oxidation increases probably because glycogen goes down.</a:t>
            </a:r>
          </a:p>
        </p:txBody>
      </p:sp>
    </p:spTree>
    <p:extLst>
      <p:ext uri="{BB962C8B-B14F-4D97-AF65-F5344CB8AC3E}">
        <p14:creationId xmlns:p14="http://schemas.microsoft.com/office/powerpoint/2010/main" val="379831136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rtlCol="0">
            <a:normAutofit fontScale="90000"/>
          </a:bodyPr>
          <a:lstStyle/>
          <a:p>
            <a:pPr eaLnBrk="1" fontAlgn="auto" hangingPunct="1">
              <a:spcAft>
                <a:spcPts val="0"/>
              </a:spcAft>
              <a:defRPr/>
            </a:pPr>
            <a:r>
              <a:rPr lang="en-US" altLang="en-US" sz="4000" dirty="0" smtClean="0"/>
              <a:t>Why is Fat Oxidation Suppressed at Higher Exercise Intensities?</a:t>
            </a:r>
          </a:p>
        </p:txBody>
      </p:sp>
      <p:sp>
        <p:nvSpPr>
          <p:cNvPr id="32771" name="Rectangle 3"/>
          <p:cNvSpPr>
            <a:spLocks noGrp="1" noChangeArrowheads="1"/>
          </p:cNvSpPr>
          <p:nvPr>
            <p:ph idx="1"/>
          </p:nvPr>
        </p:nvSpPr>
        <p:spPr/>
        <p:txBody>
          <a:bodyPr/>
          <a:lstStyle/>
          <a:p>
            <a:pPr eaLnBrk="1" hangingPunct="1"/>
            <a:r>
              <a:rPr lang="en-US" altLang="en-US" smtClean="0"/>
              <a:t>Reduced blood flow to adipose tissue due to sympathetic constriction of vessels.</a:t>
            </a:r>
          </a:p>
          <a:p>
            <a:pPr eaLnBrk="1" hangingPunct="1"/>
            <a:endParaRPr lang="en-US" altLang="en-US" smtClean="0"/>
          </a:p>
          <a:p>
            <a:pPr eaLnBrk="1" hangingPunct="1"/>
            <a:r>
              <a:rPr lang="en-US" altLang="en-US" smtClean="0"/>
              <a:t>Lactate increases re-esterification of Fats.</a:t>
            </a:r>
          </a:p>
          <a:p>
            <a:pPr eaLnBrk="1" hangingPunct="1"/>
            <a:endParaRPr lang="en-US" altLang="en-US" smtClean="0"/>
          </a:p>
          <a:p>
            <a:pPr eaLnBrk="1" hangingPunct="1"/>
            <a:r>
              <a:rPr lang="en-US" altLang="en-US" smtClean="0"/>
              <a:t>Transport into mitochondria is reduced</a:t>
            </a:r>
          </a:p>
        </p:txBody>
      </p:sp>
    </p:spTree>
    <p:extLst>
      <p:ext uri="{BB962C8B-B14F-4D97-AF65-F5344CB8AC3E}">
        <p14:creationId xmlns:p14="http://schemas.microsoft.com/office/powerpoint/2010/main" val="97777259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250825" y="274638"/>
            <a:ext cx="8435975" cy="1143000"/>
          </a:xfrm>
        </p:spPr>
        <p:txBody>
          <a:bodyPr rtlCol="0">
            <a:normAutofit fontScale="90000"/>
          </a:bodyPr>
          <a:lstStyle/>
          <a:p>
            <a:pPr eaLnBrk="1" fontAlgn="auto" hangingPunct="1">
              <a:spcAft>
                <a:spcPts val="0"/>
              </a:spcAft>
              <a:defRPr/>
            </a:pPr>
            <a:r>
              <a:rPr lang="en-US" altLang="en-US" sz="4000" dirty="0" smtClean="0">
                <a:solidFill>
                  <a:srgbClr val="0070C0"/>
                </a:solidFill>
              </a:rPr>
              <a:t>Muscle Adaptations Which Enhance Fat Use</a:t>
            </a:r>
          </a:p>
        </p:txBody>
      </p:sp>
      <p:sp>
        <p:nvSpPr>
          <p:cNvPr id="34819" name="Rectangle 3"/>
          <p:cNvSpPr>
            <a:spLocks noGrp="1" noChangeArrowheads="1"/>
          </p:cNvSpPr>
          <p:nvPr>
            <p:ph idx="1"/>
          </p:nvPr>
        </p:nvSpPr>
        <p:spPr>
          <a:xfrm>
            <a:off x="468313" y="1196975"/>
            <a:ext cx="8229600" cy="5400377"/>
          </a:xfrm>
        </p:spPr>
        <p:txBody>
          <a:bodyPr>
            <a:normAutofit lnSpcReduction="10000"/>
          </a:bodyPr>
          <a:lstStyle/>
          <a:p>
            <a:pPr eaLnBrk="1" hangingPunct="1"/>
            <a:endParaRPr lang="en-US" altLang="en-US" dirty="0" smtClean="0">
              <a:solidFill>
                <a:srgbClr val="7030A0"/>
              </a:solidFill>
            </a:endParaRPr>
          </a:p>
          <a:p>
            <a:pPr eaLnBrk="1" hangingPunct="1"/>
            <a:r>
              <a:rPr lang="en-US" altLang="en-US" dirty="0" smtClean="0">
                <a:solidFill>
                  <a:srgbClr val="7030A0"/>
                </a:solidFill>
              </a:rPr>
              <a:t>Increase </a:t>
            </a:r>
            <a:r>
              <a:rPr lang="en-US" altLang="en-US" dirty="0" smtClean="0">
                <a:solidFill>
                  <a:srgbClr val="7030A0"/>
                </a:solidFill>
              </a:rPr>
              <a:t>in enzymes of beta-oxidation.</a:t>
            </a:r>
          </a:p>
          <a:p>
            <a:pPr eaLnBrk="1" hangingPunct="1"/>
            <a:endParaRPr lang="en-US" altLang="en-US" dirty="0" smtClean="0">
              <a:solidFill>
                <a:srgbClr val="7030A0"/>
              </a:solidFill>
            </a:endParaRPr>
          </a:p>
          <a:p>
            <a:pPr eaLnBrk="1" hangingPunct="1"/>
            <a:r>
              <a:rPr lang="en-US" altLang="en-US" dirty="0" smtClean="0">
                <a:solidFill>
                  <a:srgbClr val="00B050"/>
                </a:solidFill>
              </a:rPr>
              <a:t>Increase of ETS capacity.</a:t>
            </a:r>
          </a:p>
          <a:p>
            <a:pPr eaLnBrk="1" hangingPunct="1"/>
            <a:endParaRPr lang="en-US" altLang="en-US" dirty="0" smtClean="0"/>
          </a:p>
          <a:p>
            <a:pPr eaLnBrk="1" hangingPunct="1"/>
            <a:r>
              <a:rPr lang="en-US" altLang="en-US" dirty="0" smtClean="0">
                <a:solidFill>
                  <a:srgbClr val="FF0000"/>
                </a:solidFill>
              </a:rPr>
              <a:t>Increase sensitivity of Sympathetic Nervous System stimulation.</a:t>
            </a:r>
          </a:p>
          <a:p>
            <a:pPr eaLnBrk="1" hangingPunct="1"/>
            <a:endParaRPr lang="en-US" altLang="en-US" dirty="0" smtClean="0"/>
          </a:p>
          <a:p>
            <a:pPr eaLnBrk="1" hangingPunct="1"/>
            <a:r>
              <a:rPr lang="en-US" altLang="en-US" dirty="0" smtClean="0">
                <a:solidFill>
                  <a:srgbClr val="0070C0"/>
                </a:solidFill>
              </a:rPr>
              <a:t>Increase in transport mechanism across sarcolemma and within muscle.</a:t>
            </a:r>
          </a:p>
        </p:txBody>
      </p:sp>
    </p:spTree>
    <p:extLst>
      <p:ext uri="{BB962C8B-B14F-4D97-AF65-F5344CB8AC3E}">
        <p14:creationId xmlns:p14="http://schemas.microsoft.com/office/powerpoint/2010/main" val="296330975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250825" y="274638"/>
            <a:ext cx="8785225" cy="1143000"/>
          </a:xfrm>
        </p:spPr>
        <p:txBody>
          <a:bodyPr rtlCol="0">
            <a:normAutofit fontScale="90000"/>
          </a:bodyPr>
          <a:lstStyle/>
          <a:p>
            <a:pPr eaLnBrk="1" fontAlgn="auto" hangingPunct="1">
              <a:spcAft>
                <a:spcPts val="0"/>
              </a:spcAft>
              <a:defRPr/>
            </a:pPr>
            <a:r>
              <a:rPr lang="en-US" altLang="en-US" sz="4000" dirty="0" smtClean="0">
                <a:solidFill>
                  <a:srgbClr val="0070C0"/>
                </a:solidFill>
              </a:rPr>
              <a:t>Systemic Adaptations Which Enhance Fat Use</a:t>
            </a:r>
          </a:p>
        </p:txBody>
      </p:sp>
      <p:sp>
        <p:nvSpPr>
          <p:cNvPr id="35843" name="Rectangle 3"/>
          <p:cNvSpPr>
            <a:spLocks noGrp="1" noChangeArrowheads="1"/>
          </p:cNvSpPr>
          <p:nvPr>
            <p:ph idx="1"/>
          </p:nvPr>
        </p:nvSpPr>
        <p:spPr/>
        <p:txBody>
          <a:bodyPr/>
          <a:lstStyle/>
          <a:p>
            <a:pPr eaLnBrk="1" hangingPunct="1"/>
            <a:r>
              <a:rPr lang="en-US" altLang="en-US" smtClean="0"/>
              <a:t>Decrease in insulin</a:t>
            </a:r>
          </a:p>
          <a:p>
            <a:pPr eaLnBrk="1" hangingPunct="1"/>
            <a:endParaRPr lang="en-US" altLang="en-US" smtClean="0"/>
          </a:p>
          <a:p>
            <a:pPr eaLnBrk="1" hangingPunct="1"/>
            <a:r>
              <a:rPr lang="en-US" altLang="en-US" smtClean="0"/>
              <a:t>Decrease in lactate</a:t>
            </a:r>
          </a:p>
          <a:p>
            <a:pPr eaLnBrk="1" hangingPunct="1"/>
            <a:endParaRPr lang="en-US" altLang="en-US" smtClean="0"/>
          </a:p>
          <a:p>
            <a:pPr eaLnBrk="1" hangingPunct="1"/>
            <a:r>
              <a:rPr lang="en-US" altLang="en-US" smtClean="0"/>
              <a:t>Increase delivery of substrate</a:t>
            </a:r>
          </a:p>
          <a:p>
            <a:pPr lvl="1" eaLnBrk="1" hangingPunct="1"/>
            <a:r>
              <a:rPr lang="en-US" altLang="en-US" smtClean="0"/>
              <a:t>Cardiovascular</a:t>
            </a:r>
          </a:p>
          <a:p>
            <a:pPr lvl="1" eaLnBrk="1" hangingPunct="1"/>
            <a:r>
              <a:rPr lang="en-US" altLang="en-US" smtClean="0"/>
              <a:t>Capillarization</a:t>
            </a:r>
          </a:p>
        </p:txBody>
      </p:sp>
    </p:spTree>
    <p:extLst>
      <p:ext uri="{BB962C8B-B14F-4D97-AF65-F5344CB8AC3E}">
        <p14:creationId xmlns:p14="http://schemas.microsoft.com/office/powerpoint/2010/main" val="214671105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457200" y="0"/>
            <a:ext cx="8229600" cy="1143000"/>
          </a:xfrm>
        </p:spPr>
        <p:txBody>
          <a:bodyPr/>
          <a:lstStyle/>
          <a:p>
            <a:pPr eaLnBrk="1" hangingPunct="1"/>
            <a:r>
              <a:rPr lang="en-US" altLang="en-US" sz="3600" smtClean="0"/>
              <a:t>Fat Supplementation During Exercise</a:t>
            </a:r>
          </a:p>
        </p:txBody>
      </p:sp>
      <p:sp>
        <p:nvSpPr>
          <p:cNvPr id="27651" name="Rectangle 3"/>
          <p:cNvSpPr>
            <a:spLocks noGrp="1" noChangeArrowheads="1"/>
          </p:cNvSpPr>
          <p:nvPr>
            <p:ph idx="1"/>
          </p:nvPr>
        </p:nvSpPr>
        <p:spPr>
          <a:xfrm>
            <a:off x="304800" y="990600"/>
            <a:ext cx="8229600" cy="5562600"/>
          </a:xfrm>
        </p:spPr>
        <p:txBody>
          <a:bodyPr rtlCol="0">
            <a:normAutofit fontScale="92500"/>
          </a:bodyPr>
          <a:lstStyle/>
          <a:p>
            <a:pPr eaLnBrk="1" fontAlgn="auto" hangingPunct="1">
              <a:lnSpc>
                <a:spcPct val="90000"/>
              </a:lnSpc>
              <a:spcAft>
                <a:spcPts val="0"/>
              </a:spcAft>
              <a:buFont typeface="Arial" panose="020B0604020202020204" pitchFamily="34" charset="0"/>
              <a:buChar char="•"/>
              <a:defRPr/>
            </a:pPr>
            <a:r>
              <a:rPr lang="en-US" altLang="en-US" dirty="0" smtClean="0">
                <a:solidFill>
                  <a:srgbClr val="FF0000"/>
                </a:solidFill>
              </a:rPr>
              <a:t>Cannot consume FFA because they are too acidic and require protein carrier for absorption.</a:t>
            </a:r>
          </a:p>
          <a:p>
            <a:pPr eaLnBrk="1" fontAlgn="auto" hangingPunct="1">
              <a:lnSpc>
                <a:spcPct val="90000"/>
              </a:lnSpc>
              <a:spcAft>
                <a:spcPts val="0"/>
              </a:spcAft>
              <a:buFont typeface="Arial" panose="020B0604020202020204" pitchFamily="34" charset="0"/>
              <a:buChar char="•"/>
              <a:defRPr/>
            </a:pPr>
            <a:endParaRPr lang="en-US" altLang="en-US" dirty="0" smtClean="0">
              <a:solidFill>
                <a:srgbClr val="FF0000"/>
              </a:solidFill>
            </a:endParaRPr>
          </a:p>
          <a:p>
            <a:pPr eaLnBrk="1" fontAlgn="auto" hangingPunct="1">
              <a:lnSpc>
                <a:spcPct val="90000"/>
              </a:lnSpc>
              <a:spcAft>
                <a:spcPts val="0"/>
              </a:spcAft>
              <a:buFont typeface="Arial" panose="020B0604020202020204" pitchFamily="34" charset="0"/>
              <a:buChar char="•"/>
              <a:defRPr/>
            </a:pPr>
            <a:r>
              <a:rPr lang="en-US" altLang="en-US" dirty="0" smtClean="0">
                <a:solidFill>
                  <a:srgbClr val="00B050"/>
                </a:solidFill>
              </a:rPr>
              <a:t>LCT are slowly absorbed and rate of uptake by muscle is slow.</a:t>
            </a:r>
          </a:p>
          <a:p>
            <a:pPr eaLnBrk="1" fontAlgn="auto" hangingPunct="1">
              <a:lnSpc>
                <a:spcPct val="90000"/>
              </a:lnSpc>
              <a:spcAft>
                <a:spcPts val="0"/>
              </a:spcAft>
              <a:buFont typeface="Arial" panose="020B0604020202020204" pitchFamily="34" charset="0"/>
              <a:buChar char="•"/>
              <a:defRPr/>
            </a:pPr>
            <a:endParaRPr lang="en-US" altLang="en-US" dirty="0" smtClean="0">
              <a:solidFill>
                <a:srgbClr val="00B050"/>
              </a:solidFill>
            </a:endParaRPr>
          </a:p>
          <a:p>
            <a:pPr eaLnBrk="1" fontAlgn="auto" hangingPunct="1">
              <a:lnSpc>
                <a:spcPct val="90000"/>
              </a:lnSpc>
              <a:spcAft>
                <a:spcPts val="0"/>
              </a:spcAft>
              <a:buFont typeface="Arial" panose="020B0604020202020204" pitchFamily="34" charset="0"/>
              <a:buChar char="•"/>
              <a:defRPr/>
            </a:pPr>
            <a:r>
              <a:rPr lang="en-US" altLang="en-US" dirty="0" smtClean="0">
                <a:solidFill>
                  <a:srgbClr val="002060"/>
                </a:solidFill>
              </a:rPr>
              <a:t>MCT are directly absorbed and easily transported into muscle.</a:t>
            </a:r>
          </a:p>
          <a:p>
            <a:pPr marL="0" indent="0" eaLnBrk="1" fontAlgn="auto" hangingPunct="1">
              <a:lnSpc>
                <a:spcPct val="90000"/>
              </a:lnSpc>
              <a:spcAft>
                <a:spcPts val="0"/>
              </a:spcAft>
              <a:buFont typeface="Arial" panose="020B0604020202020204" pitchFamily="34" charset="0"/>
              <a:buNone/>
              <a:defRPr/>
            </a:pPr>
            <a:endParaRPr lang="en-US" altLang="en-US" dirty="0" smtClean="0">
              <a:solidFill>
                <a:srgbClr val="002060"/>
              </a:solidFill>
            </a:endParaRPr>
          </a:p>
          <a:p>
            <a:pPr lvl="1" eaLnBrk="1" fontAlgn="auto" hangingPunct="1">
              <a:lnSpc>
                <a:spcPct val="90000"/>
              </a:lnSpc>
              <a:spcAft>
                <a:spcPts val="0"/>
              </a:spcAft>
              <a:buFont typeface="Arial" panose="020B0604020202020204" pitchFamily="34" charset="0"/>
              <a:buChar char="–"/>
              <a:defRPr/>
            </a:pPr>
            <a:r>
              <a:rPr lang="en-US" altLang="en-US" dirty="0" smtClean="0"/>
              <a:t>30 g is limit of tolerance</a:t>
            </a:r>
          </a:p>
          <a:p>
            <a:pPr lvl="1" eaLnBrk="1" fontAlgn="auto" hangingPunct="1">
              <a:lnSpc>
                <a:spcPct val="90000"/>
              </a:lnSpc>
              <a:spcAft>
                <a:spcPts val="0"/>
              </a:spcAft>
              <a:buFont typeface="Arial" panose="020B0604020202020204" pitchFamily="34" charset="0"/>
              <a:buChar char="–"/>
              <a:defRPr/>
            </a:pPr>
            <a:r>
              <a:rPr lang="en-US" altLang="en-US" dirty="0" smtClean="0"/>
              <a:t>Practically can contribute no more than 10% of total energy</a:t>
            </a:r>
          </a:p>
        </p:txBody>
      </p:sp>
    </p:spTree>
    <p:extLst>
      <p:ext uri="{BB962C8B-B14F-4D97-AF65-F5344CB8AC3E}">
        <p14:creationId xmlns:p14="http://schemas.microsoft.com/office/powerpoint/2010/main" val="365641765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rtlCol="0">
            <a:normAutofit fontScale="90000"/>
          </a:bodyPr>
          <a:lstStyle/>
          <a:p>
            <a:pPr eaLnBrk="1" fontAlgn="auto" hangingPunct="1">
              <a:spcAft>
                <a:spcPts val="0"/>
              </a:spcAft>
              <a:defRPr/>
            </a:pPr>
            <a:r>
              <a:rPr lang="en-US" altLang="en-US" sz="3600" smtClean="0"/>
              <a:t>Short-Term Dietary Fat Supplementation Before Exercise</a:t>
            </a:r>
          </a:p>
        </p:txBody>
      </p:sp>
      <p:sp>
        <p:nvSpPr>
          <p:cNvPr id="37891" name="Rectangle 3"/>
          <p:cNvSpPr>
            <a:spLocks noGrp="1" noChangeArrowheads="1"/>
          </p:cNvSpPr>
          <p:nvPr>
            <p:ph idx="1"/>
          </p:nvPr>
        </p:nvSpPr>
        <p:spPr/>
        <p:txBody>
          <a:bodyPr/>
          <a:lstStyle/>
          <a:p>
            <a:pPr eaLnBrk="1" hangingPunct="1"/>
            <a:r>
              <a:rPr lang="en-US" altLang="en-US" smtClean="0"/>
              <a:t>Consuming high fat diet increases fat utilisation but reduces exercise intensity that can be tolerated.</a:t>
            </a:r>
          </a:p>
          <a:p>
            <a:pPr eaLnBrk="1" hangingPunct="1"/>
            <a:endParaRPr lang="en-US" altLang="en-US" smtClean="0"/>
          </a:p>
          <a:p>
            <a:pPr eaLnBrk="1" hangingPunct="1"/>
            <a:r>
              <a:rPr lang="en-US" altLang="en-US" smtClean="0"/>
              <a:t>Consuming high GI CHO just prior to exercise will inhibit fat utilization during first 50 min of exercise and increase use of blood glucose</a:t>
            </a:r>
          </a:p>
        </p:txBody>
      </p:sp>
    </p:spTree>
    <p:extLst>
      <p:ext uri="{BB962C8B-B14F-4D97-AF65-F5344CB8AC3E}">
        <p14:creationId xmlns:p14="http://schemas.microsoft.com/office/powerpoint/2010/main" val="305281595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rtlCol="0">
            <a:normAutofit fontScale="90000"/>
          </a:bodyPr>
          <a:lstStyle/>
          <a:p>
            <a:pPr eaLnBrk="1" fontAlgn="auto" hangingPunct="1">
              <a:spcAft>
                <a:spcPts val="0"/>
              </a:spcAft>
              <a:defRPr/>
            </a:pPr>
            <a:r>
              <a:rPr lang="en-US" altLang="en-US" sz="4000" smtClean="0"/>
              <a:t>Long-Term High-Fat Diet and Exercise Tolerance</a:t>
            </a:r>
          </a:p>
        </p:txBody>
      </p:sp>
      <p:sp>
        <p:nvSpPr>
          <p:cNvPr id="38915" name="Rectangle 3"/>
          <p:cNvSpPr>
            <a:spLocks noGrp="1" noChangeArrowheads="1"/>
          </p:cNvSpPr>
          <p:nvPr>
            <p:ph idx="1"/>
          </p:nvPr>
        </p:nvSpPr>
        <p:spPr/>
        <p:txBody>
          <a:bodyPr/>
          <a:lstStyle/>
          <a:p>
            <a:pPr eaLnBrk="1" hangingPunct="1"/>
            <a:r>
              <a:rPr lang="en-US" altLang="en-US" smtClean="0"/>
              <a:t>Exercise duration may be increased at intensities &lt;65% VO</a:t>
            </a:r>
            <a:r>
              <a:rPr lang="en-US" altLang="en-US" baseline="-25000" smtClean="0"/>
              <a:t>2</a:t>
            </a:r>
            <a:r>
              <a:rPr lang="en-US" altLang="en-US" smtClean="0"/>
              <a:t>max</a:t>
            </a:r>
          </a:p>
          <a:p>
            <a:pPr eaLnBrk="1" hangingPunct="1"/>
            <a:endParaRPr lang="en-US" altLang="en-US" smtClean="0"/>
          </a:p>
          <a:p>
            <a:pPr eaLnBrk="1" hangingPunct="1"/>
            <a:r>
              <a:rPr lang="en-US" altLang="en-US" smtClean="0"/>
              <a:t>Durations at competitive intensities are not improved</a:t>
            </a:r>
          </a:p>
        </p:txBody>
      </p:sp>
    </p:spTree>
    <p:extLst>
      <p:ext uri="{BB962C8B-B14F-4D97-AF65-F5344CB8AC3E}">
        <p14:creationId xmlns:p14="http://schemas.microsoft.com/office/powerpoint/2010/main" val="28646711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r>
              <a:rPr lang="en-US" altLang="en-US" sz="4000" smtClean="0"/>
              <a:t>Combined Fat and CHO Loading</a:t>
            </a:r>
          </a:p>
        </p:txBody>
      </p:sp>
      <p:sp>
        <p:nvSpPr>
          <p:cNvPr id="39939" name="Rectangle 3"/>
          <p:cNvSpPr>
            <a:spLocks noGrp="1" noChangeArrowheads="1"/>
          </p:cNvSpPr>
          <p:nvPr>
            <p:ph idx="1"/>
          </p:nvPr>
        </p:nvSpPr>
        <p:spPr/>
        <p:txBody>
          <a:bodyPr/>
          <a:lstStyle/>
          <a:p>
            <a:pPr eaLnBrk="1" hangingPunct="1"/>
            <a:r>
              <a:rPr lang="en-US" altLang="en-US" smtClean="0"/>
              <a:t>No demonstrated beneficial effect of combining high fat diet in days before exercise and CHO loading immediately before exercise.</a:t>
            </a:r>
          </a:p>
        </p:txBody>
      </p:sp>
    </p:spTree>
    <p:extLst>
      <p:ext uri="{BB962C8B-B14F-4D97-AF65-F5344CB8AC3E}">
        <p14:creationId xmlns:p14="http://schemas.microsoft.com/office/powerpoint/2010/main" val="108891251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GB" altLang="en-US" smtClean="0"/>
              <a:t>Strategies to improve Fat Usage</a:t>
            </a:r>
          </a:p>
        </p:txBody>
      </p:sp>
      <p:sp>
        <p:nvSpPr>
          <p:cNvPr id="40963" name="Rectangle 3"/>
          <p:cNvSpPr>
            <a:spLocks noGrp="1" noChangeArrowheads="1"/>
          </p:cNvSpPr>
          <p:nvPr>
            <p:ph idx="1"/>
          </p:nvPr>
        </p:nvSpPr>
        <p:spPr/>
        <p:txBody>
          <a:bodyPr/>
          <a:lstStyle/>
          <a:p>
            <a:pPr eaLnBrk="1" hangingPunct="1">
              <a:lnSpc>
                <a:spcPct val="90000"/>
              </a:lnSpc>
            </a:pPr>
            <a:r>
              <a:rPr lang="en-GB" altLang="en-US" smtClean="0">
                <a:solidFill>
                  <a:srgbClr val="00B0F0"/>
                </a:solidFill>
              </a:rPr>
              <a:t>Training</a:t>
            </a:r>
          </a:p>
          <a:p>
            <a:pPr eaLnBrk="1" hangingPunct="1">
              <a:lnSpc>
                <a:spcPct val="90000"/>
              </a:lnSpc>
            </a:pPr>
            <a:r>
              <a:rPr lang="en-GB" altLang="en-US" smtClean="0">
                <a:solidFill>
                  <a:srgbClr val="00B0F0"/>
                </a:solidFill>
              </a:rPr>
              <a:t>Medium chain triglyceride feedings</a:t>
            </a:r>
          </a:p>
          <a:p>
            <a:pPr eaLnBrk="1" hangingPunct="1">
              <a:lnSpc>
                <a:spcPct val="90000"/>
              </a:lnSpc>
            </a:pPr>
            <a:r>
              <a:rPr lang="en-GB" altLang="en-US" smtClean="0">
                <a:solidFill>
                  <a:srgbClr val="FF0000"/>
                </a:solidFill>
              </a:rPr>
              <a:t>Oral fat emulsions and fat infusions</a:t>
            </a:r>
          </a:p>
          <a:p>
            <a:pPr eaLnBrk="1" hangingPunct="1">
              <a:lnSpc>
                <a:spcPct val="90000"/>
              </a:lnSpc>
            </a:pPr>
            <a:r>
              <a:rPr lang="en-GB" altLang="en-US" smtClean="0">
                <a:solidFill>
                  <a:srgbClr val="00B050"/>
                </a:solidFill>
              </a:rPr>
              <a:t>Caffine</a:t>
            </a:r>
          </a:p>
          <a:p>
            <a:pPr eaLnBrk="1" hangingPunct="1">
              <a:lnSpc>
                <a:spcPct val="90000"/>
              </a:lnSpc>
            </a:pPr>
            <a:r>
              <a:rPr lang="en-GB" altLang="en-US" smtClean="0">
                <a:solidFill>
                  <a:srgbClr val="00B050"/>
                </a:solidFill>
              </a:rPr>
              <a:t>L-Carnitine (transfers long chain fatty acids into mitochondria)</a:t>
            </a:r>
          </a:p>
          <a:p>
            <a:pPr eaLnBrk="1" hangingPunct="1">
              <a:lnSpc>
                <a:spcPct val="90000"/>
              </a:lnSpc>
            </a:pPr>
            <a:r>
              <a:rPr lang="en-GB" altLang="en-US" smtClean="0">
                <a:solidFill>
                  <a:srgbClr val="FF0000"/>
                </a:solidFill>
              </a:rPr>
              <a:t>High fat diet</a:t>
            </a:r>
          </a:p>
        </p:txBody>
      </p:sp>
    </p:spTree>
    <p:extLst>
      <p:ext uri="{BB962C8B-B14F-4D97-AF65-F5344CB8AC3E}">
        <p14:creationId xmlns:p14="http://schemas.microsoft.com/office/powerpoint/2010/main" val="1488373456"/>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altLang="en-US" smtClean="0"/>
              <a:t>Recommendations for athletes</a:t>
            </a:r>
          </a:p>
        </p:txBody>
      </p:sp>
      <p:sp>
        <p:nvSpPr>
          <p:cNvPr id="5123" name="Rectangle 3"/>
          <p:cNvSpPr>
            <a:spLocks noGrp="1" noChangeArrowheads="1"/>
          </p:cNvSpPr>
          <p:nvPr>
            <p:ph idx="1"/>
          </p:nvPr>
        </p:nvSpPr>
        <p:spPr/>
        <p:txBody>
          <a:bodyPr rtlCol="0">
            <a:normAutofit/>
          </a:bodyPr>
          <a:lstStyle/>
          <a:p>
            <a:pPr eaLnBrk="1" fontAlgn="auto" hangingPunct="1">
              <a:spcAft>
                <a:spcPts val="0"/>
              </a:spcAft>
              <a:buFont typeface="Arial" panose="020B0604020202020204" pitchFamily="34" charset="0"/>
              <a:buChar char="•"/>
              <a:defRPr/>
            </a:pPr>
            <a:r>
              <a:rPr lang="en-GB" altLang="en-US" sz="2800" dirty="0" smtClean="0"/>
              <a:t>25-30% of calorific intake should come from fat.</a:t>
            </a:r>
          </a:p>
          <a:p>
            <a:pPr eaLnBrk="1" fontAlgn="auto" hangingPunct="1">
              <a:spcAft>
                <a:spcPts val="0"/>
              </a:spcAft>
              <a:buFont typeface="Arial" panose="020B0604020202020204" pitchFamily="34" charset="0"/>
              <a:buChar char="•"/>
              <a:defRPr/>
            </a:pPr>
            <a:r>
              <a:rPr lang="en-GB" altLang="en-US" sz="2800" dirty="0" smtClean="0"/>
              <a:t>Less than 10% from saturated fat.</a:t>
            </a:r>
          </a:p>
          <a:p>
            <a:pPr eaLnBrk="1" fontAlgn="auto" hangingPunct="1">
              <a:spcAft>
                <a:spcPts val="0"/>
              </a:spcAft>
              <a:buFont typeface="Arial" panose="020B0604020202020204" pitchFamily="34" charset="0"/>
              <a:buChar char="•"/>
              <a:defRPr/>
            </a:pPr>
            <a:r>
              <a:rPr lang="en-GB" altLang="en-US" sz="2800" dirty="0" smtClean="0"/>
              <a:t>Some evidence intake success in;</a:t>
            </a:r>
          </a:p>
          <a:p>
            <a:pPr eaLnBrk="1" fontAlgn="auto" hangingPunct="1">
              <a:spcAft>
                <a:spcPts val="0"/>
              </a:spcAft>
              <a:buFont typeface="Wingdings" pitchFamily="2" charset="2"/>
              <a:buNone/>
              <a:defRPr/>
            </a:pPr>
            <a:r>
              <a:rPr lang="en-GB" altLang="en-US" sz="2800" dirty="0" smtClean="0"/>
              <a:t>	</a:t>
            </a:r>
            <a:r>
              <a:rPr lang="en-GB" altLang="en-US" sz="2800" dirty="0" smtClean="0">
                <a:solidFill>
                  <a:srgbClr val="00B050"/>
                </a:solidFill>
              </a:rPr>
              <a:t>High CHO – short term high Fat – high CHO</a:t>
            </a:r>
          </a:p>
          <a:p>
            <a:pPr algn="r" eaLnBrk="1" fontAlgn="auto" hangingPunct="1">
              <a:spcAft>
                <a:spcPts val="0"/>
              </a:spcAft>
              <a:buFont typeface="Wingdings" pitchFamily="2" charset="2"/>
              <a:buNone/>
              <a:defRPr/>
            </a:pPr>
            <a:r>
              <a:rPr lang="en-GB" altLang="en-US" sz="2800" dirty="0" smtClean="0"/>
              <a:t>	</a:t>
            </a:r>
            <a:r>
              <a:rPr lang="en-GB" altLang="en-US" sz="1800" dirty="0" smtClean="0">
                <a:solidFill>
                  <a:schemeClr val="tx2">
                    <a:lumMod val="60000"/>
                    <a:lumOff val="40000"/>
                  </a:schemeClr>
                </a:solidFill>
              </a:rPr>
              <a:t>(Hawley, </a:t>
            </a:r>
            <a:r>
              <a:rPr lang="en-GB" altLang="en-US" sz="1800" dirty="0" err="1" smtClean="0">
                <a:solidFill>
                  <a:schemeClr val="tx2">
                    <a:lumMod val="60000"/>
                    <a:lumOff val="40000"/>
                  </a:schemeClr>
                </a:solidFill>
              </a:rPr>
              <a:t>Brouns</a:t>
            </a:r>
            <a:r>
              <a:rPr lang="en-GB" altLang="en-US" sz="1800" dirty="0" smtClean="0">
                <a:solidFill>
                  <a:schemeClr val="tx2">
                    <a:lumMod val="60000"/>
                    <a:lumOff val="40000"/>
                  </a:schemeClr>
                </a:solidFill>
              </a:rPr>
              <a:t> &amp; </a:t>
            </a:r>
            <a:r>
              <a:rPr lang="en-GB" altLang="en-US" sz="1800" dirty="0" err="1" smtClean="0">
                <a:solidFill>
                  <a:schemeClr val="tx2">
                    <a:lumMod val="60000"/>
                    <a:lumOff val="40000"/>
                  </a:schemeClr>
                </a:solidFill>
              </a:rPr>
              <a:t>Jeukendrup</a:t>
            </a:r>
            <a:r>
              <a:rPr lang="en-GB" altLang="en-US" sz="1800" dirty="0" smtClean="0">
                <a:solidFill>
                  <a:schemeClr val="tx2">
                    <a:lumMod val="60000"/>
                    <a:lumOff val="40000"/>
                  </a:schemeClr>
                </a:solidFill>
              </a:rPr>
              <a:t>, 1998)</a:t>
            </a:r>
          </a:p>
          <a:p>
            <a:pPr eaLnBrk="1" fontAlgn="auto" hangingPunct="1">
              <a:spcAft>
                <a:spcPts val="0"/>
              </a:spcAft>
              <a:buFont typeface="Wingdings" pitchFamily="2" charset="2"/>
              <a:buNone/>
              <a:defRPr/>
            </a:pPr>
            <a:r>
              <a:rPr lang="en-GB" altLang="en-US" sz="2800" dirty="0" smtClean="0"/>
              <a:t>Prior to competition.</a:t>
            </a:r>
          </a:p>
          <a:p>
            <a:pPr eaLnBrk="1" fontAlgn="auto" hangingPunct="1">
              <a:spcAft>
                <a:spcPts val="0"/>
              </a:spcAft>
              <a:buFont typeface="Arial" panose="020B0604020202020204" pitchFamily="34" charset="0"/>
              <a:buChar char="•"/>
              <a:defRPr/>
            </a:pPr>
            <a:r>
              <a:rPr lang="en-GB" altLang="en-US" sz="2800" dirty="0" smtClean="0"/>
              <a:t>Use of other strategies and supplements have equivocal results.</a:t>
            </a:r>
          </a:p>
        </p:txBody>
      </p:sp>
    </p:spTree>
    <p:extLst>
      <p:ext uri="{BB962C8B-B14F-4D97-AF65-F5344CB8AC3E}">
        <p14:creationId xmlns:p14="http://schemas.microsoft.com/office/powerpoint/2010/main" val="2085490182"/>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pPr eaLnBrk="1" hangingPunct="1"/>
            <a:r>
              <a:rPr lang="en-US" altLang="en-US" smtClean="0"/>
              <a:t>Fat Intake During Recovery</a:t>
            </a:r>
          </a:p>
        </p:txBody>
      </p:sp>
      <p:sp>
        <p:nvSpPr>
          <p:cNvPr id="43011" name="Rectangle 3"/>
          <p:cNvSpPr>
            <a:spLocks noGrp="1" noChangeArrowheads="1"/>
          </p:cNvSpPr>
          <p:nvPr>
            <p:ph idx="1"/>
          </p:nvPr>
        </p:nvSpPr>
        <p:spPr/>
        <p:txBody>
          <a:bodyPr/>
          <a:lstStyle/>
          <a:p>
            <a:pPr eaLnBrk="1" hangingPunct="1"/>
            <a:r>
              <a:rPr lang="en-US" altLang="en-US" dirty="0" smtClean="0"/>
              <a:t>Requires 2gm/kg to </a:t>
            </a:r>
            <a:r>
              <a:rPr lang="en-US" altLang="en-US" dirty="0" err="1" smtClean="0"/>
              <a:t>resynthesise</a:t>
            </a:r>
            <a:r>
              <a:rPr lang="en-US" altLang="en-US" dirty="0" smtClean="0"/>
              <a:t> IMTG</a:t>
            </a:r>
          </a:p>
          <a:p>
            <a:pPr eaLnBrk="1" hangingPunct="1"/>
            <a:endParaRPr lang="en-US" altLang="en-US" dirty="0" smtClean="0"/>
          </a:p>
          <a:p>
            <a:pPr eaLnBrk="1" hangingPunct="1"/>
            <a:r>
              <a:rPr lang="en-US" altLang="en-US" dirty="0" smtClean="0"/>
              <a:t>Take ~ 22 </a:t>
            </a:r>
            <a:r>
              <a:rPr lang="en-US" altLang="en-US" dirty="0" err="1" smtClean="0"/>
              <a:t>hrs</a:t>
            </a:r>
            <a:r>
              <a:rPr lang="en-US" altLang="en-US" dirty="0" smtClean="0"/>
              <a:t> to </a:t>
            </a:r>
            <a:r>
              <a:rPr lang="en-US" altLang="en-US" dirty="0" err="1" smtClean="0"/>
              <a:t>resysnthesise</a:t>
            </a:r>
            <a:endParaRPr lang="en-US" altLang="en-US" dirty="0" smtClean="0"/>
          </a:p>
          <a:p>
            <a:pPr eaLnBrk="1" hangingPunct="1"/>
            <a:endParaRPr lang="en-US" altLang="en-US" dirty="0" smtClean="0"/>
          </a:p>
          <a:p>
            <a:pPr marL="0" indent="0" algn="ctr" eaLnBrk="1" hangingPunct="1">
              <a:buNone/>
            </a:pPr>
            <a:r>
              <a:rPr lang="en-US" altLang="en-US" dirty="0" smtClean="0">
                <a:solidFill>
                  <a:srgbClr val="FF0000"/>
                </a:solidFill>
              </a:rPr>
              <a:t>Optimizing IMTG may compromise CHO</a:t>
            </a:r>
          </a:p>
          <a:p>
            <a:pPr eaLnBrk="1" hangingPunct="1"/>
            <a:endParaRPr lang="en-US" altLang="en-US" dirty="0" smtClean="0"/>
          </a:p>
          <a:p>
            <a:pPr eaLnBrk="1" hangingPunct="1"/>
            <a:endParaRPr lang="en-US" altLang="en-US" dirty="0" smtClean="0"/>
          </a:p>
        </p:txBody>
      </p:sp>
    </p:spTree>
    <p:extLst>
      <p:ext uri="{BB962C8B-B14F-4D97-AF65-F5344CB8AC3E}">
        <p14:creationId xmlns:p14="http://schemas.microsoft.com/office/powerpoint/2010/main" val="368380246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US" altLang="en-US" dirty="0" smtClean="0"/>
              <a:t>L-</a:t>
            </a:r>
            <a:r>
              <a:rPr lang="en-US" altLang="en-US" dirty="0" err="1" smtClean="0"/>
              <a:t>Carnitine</a:t>
            </a:r>
            <a:r>
              <a:rPr lang="en-US" altLang="en-US" dirty="0" smtClean="0"/>
              <a:t> Supplementation</a:t>
            </a:r>
          </a:p>
        </p:txBody>
      </p:sp>
      <p:sp>
        <p:nvSpPr>
          <p:cNvPr id="44035" name="Rectangle 3"/>
          <p:cNvSpPr>
            <a:spLocks noGrp="1" noChangeArrowheads="1"/>
          </p:cNvSpPr>
          <p:nvPr>
            <p:ph idx="1"/>
          </p:nvPr>
        </p:nvSpPr>
        <p:spPr/>
        <p:txBody>
          <a:bodyPr/>
          <a:lstStyle/>
          <a:p>
            <a:pPr eaLnBrk="1" hangingPunct="1"/>
            <a:r>
              <a:rPr lang="en-US" altLang="en-US" dirty="0" smtClean="0"/>
              <a:t>Facilitates transport of LCT into mitochondria</a:t>
            </a:r>
          </a:p>
          <a:p>
            <a:pPr eaLnBrk="1" hangingPunct="1"/>
            <a:endParaRPr lang="en-US" altLang="en-US" dirty="0" smtClean="0"/>
          </a:p>
          <a:p>
            <a:pPr eaLnBrk="1" hangingPunct="1"/>
            <a:r>
              <a:rPr lang="en-US" altLang="en-US" dirty="0" smtClean="0"/>
              <a:t>Found primarily in animal products, especially meat</a:t>
            </a:r>
          </a:p>
          <a:p>
            <a:pPr eaLnBrk="1" hangingPunct="1"/>
            <a:endParaRPr lang="en-US" altLang="en-US" dirty="0" smtClean="0"/>
          </a:p>
          <a:p>
            <a:pPr marL="0" indent="0" algn="ctr" eaLnBrk="1" hangingPunct="1">
              <a:buNone/>
            </a:pPr>
            <a:r>
              <a:rPr lang="en-US" altLang="en-US" dirty="0" smtClean="0">
                <a:solidFill>
                  <a:srgbClr val="FF0000"/>
                </a:solidFill>
              </a:rPr>
              <a:t>Consensus is that </a:t>
            </a:r>
            <a:r>
              <a:rPr lang="en-US" altLang="en-US" dirty="0" err="1" smtClean="0">
                <a:solidFill>
                  <a:srgbClr val="FF0000"/>
                </a:solidFill>
              </a:rPr>
              <a:t>carnitine</a:t>
            </a:r>
            <a:r>
              <a:rPr lang="en-US" altLang="en-US" dirty="0" smtClean="0">
                <a:solidFill>
                  <a:srgbClr val="FF0000"/>
                </a:solidFill>
              </a:rPr>
              <a:t> is not ergogenic</a:t>
            </a:r>
          </a:p>
        </p:txBody>
      </p:sp>
    </p:spTree>
    <p:extLst>
      <p:ext uri="{BB962C8B-B14F-4D97-AF65-F5344CB8AC3E}">
        <p14:creationId xmlns:p14="http://schemas.microsoft.com/office/powerpoint/2010/main" val="214359810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eaLnBrk="1" hangingPunct="1"/>
            <a:r>
              <a:rPr lang="en-US" altLang="en-US" smtClean="0"/>
              <a:t>Caffeine</a:t>
            </a:r>
          </a:p>
        </p:txBody>
      </p:sp>
      <p:sp>
        <p:nvSpPr>
          <p:cNvPr id="45059" name="Rectangle 3"/>
          <p:cNvSpPr>
            <a:spLocks noGrp="1" noChangeArrowheads="1"/>
          </p:cNvSpPr>
          <p:nvPr>
            <p:ph idx="1"/>
          </p:nvPr>
        </p:nvSpPr>
        <p:spPr/>
        <p:txBody>
          <a:bodyPr>
            <a:normAutofit fontScale="92500" lnSpcReduction="20000"/>
          </a:bodyPr>
          <a:lstStyle/>
          <a:p>
            <a:pPr eaLnBrk="1" hangingPunct="1">
              <a:lnSpc>
                <a:spcPct val="90000"/>
              </a:lnSpc>
            </a:pPr>
            <a:r>
              <a:rPr lang="en-US" altLang="en-US" sz="2800" dirty="0" smtClean="0"/>
              <a:t>Likely will produce a glycogen sparing effect and direct effect on CNS resulting in reduced fatigue.</a:t>
            </a:r>
          </a:p>
          <a:p>
            <a:pPr eaLnBrk="1" hangingPunct="1">
              <a:lnSpc>
                <a:spcPct val="90000"/>
              </a:lnSpc>
            </a:pPr>
            <a:endParaRPr lang="en-US" altLang="en-US" sz="2800" dirty="0" smtClean="0"/>
          </a:p>
          <a:p>
            <a:pPr eaLnBrk="1" hangingPunct="1">
              <a:lnSpc>
                <a:spcPct val="90000"/>
              </a:lnSpc>
            </a:pPr>
            <a:r>
              <a:rPr lang="en-US" altLang="en-US" sz="2800" dirty="0" smtClean="0"/>
              <a:t>Increases plasma FFA levels but not necessarily fat metabolism.</a:t>
            </a:r>
          </a:p>
          <a:p>
            <a:pPr eaLnBrk="1" hangingPunct="1">
              <a:lnSpc>
                <a:spcPct val="90000"/>
              </a:lnSpc>
            </a:pPr>
            <a:endParaRPr lang="en-US" altLang="en-US" sz="2800" dirty="0" smtClean="0"/>
          </a:p>
          <a:p>
            <a:pPr eaLnBrk="1" hangingPunct="1">
              <a:lnSpc>
                <a:spcPct val="90000"/>
              </a:lnSpc>
            </a:pPr>
            <a:r>
              <a:rPr lang="en-US" altLang="en-US" sz="2800" dirty="0" smtClean="0"/>
              <a:t>Effect is greatest in naïve caffeine users.</a:t>
            </a:r>
          </a:p>
          <a:p>
            <a:pPr eaLnBrk="1" hangingPunct="1">
              <a:lnSpc>
                <a:spcPct val="90000"/>
              </a:lnSpc>
            </a:pPr>
            <a:endParaRPr lang="en-US" altLang="en-US" sz="2800" dirty="0" smtClean="0"/>
          </a:p>
          <a:p>
            <a:pPr eaLnBrk="1" hangingPunct="1">
              <a:lnSpc>
                <a:spcPct val="90000"/>
              </a:lnSpc>
            </a:pPr>
            <a:r>
              <a:rPr lang="en-US" altLang="en-US" sz="2800" dirty="0" smtClean="0">
                <a:solidFill>
                  <a:srgbClr val="FF0000"/>
                </a:solidFill>
              </a:rPr>
              <a:t>Effective dosage begins @ 100-300 mg</a:t>
            </a:r>
          </a:p>
          <a:p>
            <a:pPr lvl="1" eaLnBrk="1" hangingPunct="1">
              <a:lnSpc>
                <a:spcPct val="90000"/>
              </a:lnSpc>
            </a:pPr>
            <a:r>
              <a:rPr lang="en-US" altLang="en-US" sz="2400" dirty="0" smtClean="0"/>
              <a:t>Coffee : 100 to 150 mg per cup</a:t>
            </a:r>
          </a:p>
          <a:p>
            <a:pPr lvl="1" eaLnBrk="1" hangingPunct="1">
              <a:lnSpc>
                <a:spcPct val="90000"/>
              </a:lnSpc>
            </a:pPr>
            <a:r>
              <a:rPr lang="en-US" altLang="en-US" sz="2400" dirty="0" smtClean="0"/>
              <a:t>Cola: 35-55 mg per 340 ml</a:t>
            </a:r>
          </a:p>
          <a:p>
            <a:pPr lvl="1" eaLnBrk="1" hangingPunct="1">
              <a:lnSpc>
                <a:spcPct val="90000"/>
              </a:lnSpc>
            </a:pPr>
            <a:r>
              <a:rPr lang="en-US" altLang="en-US" sz="2400" dirty="0" smtClean="0"/>
              <a:t>Tea: 20-50 mg per cup</a:t>
            </a:r>
          </a:p>
          <a:p>
            <a:pPr lvl="1" eaLnBrk="1" hangingPunct="1">
              <a:lnSpc>
                <a:spcPct val="90000"/>
              </a:lnSpc>
            </a:pPr>
            <a:r>
              <a:rPr lang="en-US" altLang="en-US" sz="2400" dirty="0" err="1" smtClean="0"/>
              <a:t>Vivarin</a:t>
            </a:r>
            <a:r>
              <a:rPr lang="en-US" altLang="en-US" sz="2400" dirty="0" smtClean="0"/>
              <a:t>: 100-300 mg</a:t>
            </a:r>
          </a:p>
          <a:p>
            <a:pPr lvl="1" eaLnBrk="1" hangingPunct="1">
              <a:lnSpc>
                <a:spcPct val="90000"/>
              </a:lnSpc>
            </a:pPr>
            <a:endParaRPr lang="en-US" altLang="en-US" sz="2400" dirty="0" smtClean="0"/>
          </a:p>
          <a:p>
            <a:pPr lvl="1" eaLnBrk="1" hangingPunct="1">
              <a:lnSpc>
                <a:spcPct val="90000"/>
              </a:lnSpc>
            </a:pPr>
            <a:endParaRPr lang="en-US" altLang="en-US" sz="2400" dirty="0" smtClean="0"/>
          </a:p>
        </p:txBody>
      </p:sp>
    </p:spTree>
    <p:extLst>
      <p:ext uri="{BB962C8B-B14F-4D97-AF65-F5344CB8AC3E}">
        <p14:creationId xmlns:p14="http://schemas.microsoft.com/office/powerpoint/2010/main" val="1143027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133</TotalTime>
  <Words>2616</Words>
  <Application>Microsoft Office PowerPoint</Application>
  <PresentationFormat>On-screen Show (4:3)</PresentationFormat>
  <Paragraphs>463</Paragraphs>
  <Slides>60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60</vt:i4>
      </vt:variant>
    </vt:vector>
  </HeadingPairs>
  <TitlesOfParts>
    <vt:vector size="66" baseType="lpstr">
      <vt:lpstr>Arial</vt:lpstr>
      <vt:lpstr>Calibri</vt:lpstr>
      <vt:lpstr>新細明體</vt:lpstr>
      <vt:lpstr>Symbol</vt:lpstr>
      <vt:lpstr>Wingdings</vt:lpstr>
      <vt:lpstr>Office Theme</vt:lpstr>
      <vt:lpstr>Nutritional Ergogenics</vt:lpstr>
      <vt:lpstr>Carbohydrates and Exercise</vt:lpstr>
      <vt:lpstr>Carbohydrate Ingestion</vt:lpstr>
      <vt:lpstr>Glycogen loading / Supercompensation</vt:lpstr>
      <vt:lpstr>Glycogen loading / Supercompensation</vt:lpstr>
      <vt:lpstr>Glycogen loading / Supercompensation</vt:lpstr>
      <vt:lpstr>Pre-exercise Carbohydrates</vt:lpstr>
      <vt:lpstr>Pre-event Recommendations</vt:lpstr>
      <vt:lpstr>During exercise CHO Consumption</vt:lpstr>
      <vt:lpstr>Post-exercise CHO Intake</vt:lpstr>
      <vt:lpstr>Other Considerations Considerations</vt:lpstr>
      <vt:lpstr>Sports Drinks</vt:lpstr>
      <vt:lpstr>CHO Replenishment</vt:lpstr>
      <vt:lpstr>Fluid drinks</vt:lpstr>
      <vt:lpstr>Making you own drink</vt:lpstr>
      <vt:lpstr>Making your own</vt:lpstr>
      <vt:lpstr> Protein International Society of Sport Nutrition: Position Statement. </vt:lpstr>
      <vt:lpstr>Protein International Society of Sport Nutrition: Position Statement</vt:lpstr>
      <vt:lpstr>High Protein Diets</vt:lpstr>
      <vt:lpstr>The hypocaloric hyperprotein</vt:lpstr>
      <vt:lpstr>The hypocaloric hyperprotein</vt:lpstr>
      <vt:lpstr>Principles underlying the hypocaloric hyperprotein diets</vt:lpstr>
      <vt:lpstr>Principles underlying the hypocaloric hyperprotein diets</vt:lpstr>
      <vt:lpstr>The hypocaloric hyperprotein</vt:lpstr>
      <vt:lpstr>Normocaloric and/or Hypercaloric Hyperprotein diets</vt:lpstr>
      <vt:lpstr>To gain or to stabilize muscle mass</vt:lpstr>
      <vt:lpstr>Normocaloric and/or Hypercaloric Hyperprotein diets</vt:lpstr>
      <vt:lpstr>Limited Protein in the diet</vt:lpstr>
      <vt:lpstr>Too much protein in the diet</vt:lpstr>
      <vt:lpstr>Too much protein in the diet</vt:lpstr>
      <vt:lpstr>Protein Supplements</vt:lpstr>
      <vt:lpstr>Types of Protein Strategies</vt:lpstr>
      <vt:lpstr>Wiles et al, 1992.</vt:lpstr>
      <vt:lpstr>Protein During Exercise</vt:lpstr>
      <vt:lpstr>Protein after exercise</vt:lpstr>
      <vt:lpstr>Protein supplementation</vt:lpstr>
      <vt:lpstr>Body Building.com Strategy!!!?</vt:lpstr>
      <vt:lpstr>Phillips, S (2004) Protein Requirements and Supplementation in Strength Sports. Nutrition, 20:689-695</vt:lpstr>
      <vt:lpstr> Tarnopolsky, M. (2004) Protein Requirements for Endurance Athletes. Nutrition, 20:662-668. </vt:lpstr>
      <vt:lpstr>  Schoenfels, B, Aragon, A &amp; Krieger, J (2013) The effect of protein timing on muscle strength and hypertrophy: a meta analysis. Journal of the International Society of Sports Nutrition, 10:53-65. </vt:lpstr>
      <vt:lpstr>FAT and Fatty Acids</vt:lpstr>
      <vt:lpstr>Characteristics of Fat That Make It Preferential to CHO as a Fuel Substrate Reserve</vt:lpstr>
      <vt:lpstr>FFA Availability</vt:lpstr>
      <vt:lpstr>FFA Transport into Muscle</vt:lpstr>
      <vt:lpstr>Intramuscular Triglycerides (IMTG)</vt:lpstr>
      <vt:lpstr>Fat Oxidation and Intensity</vt:lpstr>
      <vt:lpstr>PowerPoint Presentation</vt:lpstr>
      <vt:lpstr>Fat Oxidation and Exercise Duration</vt:lpstr>
      <vt:lpstr>Why is Fat Oxidation Suppressed at Higher Exercise Intensities?</vt:lpstr>
      <vt:lpstr>Muscle Adaptations Which Enhance Fat Use</vt:lpstr>
      <vt:lpstr>Systemic Adaptations Which Enhance Fat Use</vt:lpstr>
      <vt:lpstr>Fat Supplementation During Exercise</vt:lpstr>
      <vt:lpstr>Short-Term Dietary Fat Supplementation Before Exercise</vt:lpstr>
      <vt:lpstr>Long-Term High-Fat Diet and Exercise Tolerance</vt:lpstr>
      <vt:lpstr>Combined Fat and CHO Loading</vt:lpstr>
      <vt:lpstr>Strategies to improve Fat Usage</vt:lpstr>
      <vt:lpstr>Recommendations for athletes</vt:lpstr>
      <vt:lpstr>Fat Intake During Recovery</vt:lpstr>
      <vt:lpstr>L-Carnitine Supplementation</vt:lpstr>
      <vt:lpstr>Caffeine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Nutritional Ergogenics</dc:title>
  <dc:creator>Administrator</dc:creator>
  <cp:lastModifiedBy>David Gardner</cp:lastModifiedBy>
  <cp:revision>15</cp:revision>
  <dcterms:created xsi:type="dcterms:W3CDTF">2017-10-24T18:46:57Z</dcterms:created>
  <dcterms:modified xsi:type="dcterms:W3CDTF">2019-11-14T18:31:32Z</dcterms:modified>
</cp:coreProperties>
</file>