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7" r:id="rId2"/>
    <p:sldId id="258" r:id="rId3"/>
    <p:sldId id="263" r:id="rId4"/>
    <p:sldId id="264" r:id="rId5"/>
    <p:sldId id="265" r:id="rId6"/>
    <p:sldId id="266" r:id="rId7"/>
    <p:sldId id="267" r:id="rId8"/>
    <p:sldId id="337" r:id="rId9"/>
    <p:sldId id="326" r:id="rId10"/>
    <p:sldId id="332" r:id="rId11"/>
    <p:sldId id="338" r:id="rId12"/>
    <p:sldId id="287" r:id="rId13"/>
    <p:sldId id="327" r:id="rId14"/>
    <p:sldId id="328" r:id="rId15"/>
    <p:sldId id="309" r:id="rId16"/>
    <p:sldId id="329" r:id="rId17"/>
    <p:sldId id="325" r:id="rId18"/>
    <p:sldId id="334" r:id="rId19"/>
    <p:sldId id="336" r:id="rId20"/>
    <p:sldId id="335" r:id="rId21"/>
    <p:sldId id="339" r:id="rId22"/>
    <p:sldId id="324" r:id="rId23"/>
    <p:sldId id="344" r:id="rId24"/>
    <p:sldId id="341" r:id="rId25"/>
    <p:sldId id="342" r:id="rId26"/>
    <p:sldId id="34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4FA03-11CB-4A76-B218-DD3C424E9293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6760D-7549-4032-B4EF-B62960507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99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2C1ABD-6A23-4087-BC8C-CE37910A654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355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B6BEE5-04E9-4749-BF8E-B2FF496F17E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20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C6A38E-D021-4DE6-BB1B-D5F8D34AB5B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952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C692E2-4672-47D4-AA01-4C7D059A1593}" type="datetime1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1/17/2023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4DB84BF-F098-4D54-8022-F5FA1BA13E60}" type="slidenum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15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31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739EDA-3EDC-423A-AF36-7742D5F8F0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6479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B03199-39D2-4DD4-B8B4-9F9244A156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027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>
            <a:extLst>
              <a:ext uri="{FF2B5EF4-FFF2-40B4-BE49-F238E27FC236}">
                <a16:creationId xmlns:a16="http://schemas.microsoft.com/office/drawing/2014/main" id="{84B38863-440E-48E8-A107-7E5EF80AF8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31863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EFAFCE1-FF8B-4569-B07F-46AADB98FCD2}" type="slidenum">
              <a:rPr lang="en-US" altLang="en-US">
                <a:latin typeface="Arial" panose="020B0604020202020204" pitchFamily="34" charset="0"/>
              </a:rPr>
              <a:pPr/>
              <a:t>23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7283" name="Rectangle 2">
            <a:extLst>
              <a:ext uri="{FF2B5EF4-FFF2-40B4-BE49-F238E27FC236}">
                <a16:creationId xmlns:a16="http://schemas.microsoft.com/office/drawing/2014/main" id="{E084078D-645C-4194-BB20-D6B0F84DBD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>
            <a:extLst>
              <a:ext uri="{FF2B5EF4-FFF2-40B4-BE49-F238E27FC236}">
                <a16:creationId xmlns:a16="http://schemas.microsoft.com/office/drawing/2014/main" id="{250B20B0-0591-4DB8-A5BE-4CFC71B2A5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5038" y="4414838"/>
            <a:ext cx="5140325" cy="4184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Relationships: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Better able to empathize with colleagues, friends</a:t>
            </a:r>
          </a:p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Communication: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EI develops a whole set of skills and strategies for more meaningful communcation</a:t>
            </a:r>
          </a:p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Empathy: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Ability to understand another’s feelings will aid our ability to influence effectively and develop relationships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Career prospects: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All managers wants to employ someone who is emotionally intelligcent – they won’t necessarily call it that thought  (more likely to be creativity, communication, flexibility, work as part of team, proactivity skills)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Manage change more confidently: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Gives confidence to embrace and manage change.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2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9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3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0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1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9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Module Induction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19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5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commitment. </a:t>
            </a:r>
          </a:p>
        </p:txBody>
      </p:sp>
    </p:spTree>
    <p:extLst>
      <p:ext uri="{BB962C8B-B14F-4D97-AF65-F5344CB8AC3E}">
        <p14:creationId xmlns:p14="http://schemas.microsoft.com/office/powerpoint/2010/main" val="2376574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4" y="1212274"/>
            <a:ext cx="1176712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Title: </a:t>
            </a:r>
            <a:r>
              <a:rPr lang="en-GB" dirty="0"/>
              <a:t>Developing Emotional Intelligence Skills</a:t>
            </a:r>
            <a:br>
              <a:rPr lang="en-GB" dirty="0"/>
            </a:br>
            <a:r>
              <a:rPr lang="en-GB" dirty="0"/>
              <a:t>for the Workplace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 Code: </a:t>
            </a:r>
            <a:r>
              <a:rPr lang="en-GB" dirty="0"/>
              <a:t>BMSW6106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Credits:</a:t>
            </a:r>
            <a:r>
              <a:rPr lang="en-GB" dirty="0"/>
              <a:t> 20 (Level 6)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7" y="1847272"/>
            <a:ext cx="4876800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026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97" y="825366"/>
            <a:ext cx="10972800" cy="408939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b="1" dirty="0"/>
              <a:t>Aims: </a:t>
            </a:r>
            <a:r>
              <a:rPr lang="en-GB" sz="2600" dirty="0"/>
              <a:t>To develop students’ understanding of the importance of emotional intelligence in the workplace and the relationship between emotional intelligence, effective management communication and business advantage.</a:t>
            </a:r>
            <a:endParaRPr lang="en-GB" sz="2600" b="1" dirty="0"/>
          </a:p>
          <a:p>
            <a:pPr marL="0" indent="0" algn="just">
              <a:buNone/>
            </a:pPr>
            <a:r>
              <a:rPr lang="en-GB" sz="2600" b="1" dirty="0"/>
              <a:t>Learning Outcomes</a:t>
            </a:r>
          </a:p>
          <a:p>
            <a:pPr algn="just">
              <a:buAutoNum type="arabicPeriod"/>
            </a:pPr>
            <a:r>
              <a:rPr lang="en-GB" sz="2600" dirty="0"/>
              <a:t>explore concepts of emotional intelligence and its relevance to the workplace;</a:t>
            </a:r>
          </a:p>
          <a:p>
            <a:pPr algn="just">
              <a:buAutoNum type="arabicPeriod"/>
            </a:pPr>
            <a:r>
              <a:rPr lang="en-GB" sz="2600" dirty="0"/>
              <a:t>understand and apply of models of emotional intelligence and evaluate theorists;</a:t>
            </a:r>
          </a:p>
          <a:p>
            <a:pPr algn="just">
              <a:buAutoNum type="arabicPeriod"/>
            </a:pPr>
            <a:r>
              <a:rPr lang="en-GB" sz="2600" dirty="0"/>
              <a:t>critically appraise the importance of emotional intelligence and mindfulness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590570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72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027589"/>
              </p:ext>
            </p:extLst>
          </p:nvPr>
        </p:nvGraphicFramePr>
        <p:xfrm>
          <a:off x="1591377" y="856932"/>
          <a:ext cx="9144000" cy="5151760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90005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2439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 induction/ The concept of Emotional Intelligence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Components of Emotional</a:t>
                      </a:r>
                      <a:r>
                        <a:rPr lang="en-GB" sz="2400" u="none" strike="noStrike" baseline="0" dirty="0">
                          <a:effectLst/>
                        </a:rPr>
                        <a:t> Intelligence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3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Models of Emotional Intelligence</a:t>
                      </a:r>
                      <a:r>
                        <a:rPr lang="en-GB" sz="2400" u="none" strike="noStrike" baseline="0" dirty="0">
                          <a:effectLst/>
                        </a:rPr>
                        <a:t>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4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effectLst/>
                        </a:rPr>
                        <a:t>Emotional Intelligence and Performance at Work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Mid</a:t>
                      </a:r>
                      <a:r>
                        <a:rPr lang="en-GB" sz="2400" u="none" strike="noStrike" baseline="0" dirty="0">
                          <a:effectLst/>
                        </a:rPr>
                        <a:t>-term Review </a:t>
                      </a:r>
                      <a:endParaRPr lang="en-GB" sz="2400" u="none" strike="noStrike" dirty="0"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Leading</a:t>
                      </a:r>
                      <a:r>
                        <a:rPr lang="en-GB" sz="2400" u="none" strike="noStrike" baseline="0" dirty="0">
                          <a:effectLst/>
                        </a:rPr>
                        <a:t>, Culture and</a:t>
                      </a:r>
                      <a:r>
                        <a:rPr lang="en-GB" sz="2400" u="none" strike="noStrike" dirty="0">
                          <a:effectLst/>
                        </a:rPr>
                        <a:t> Emotional Intelligence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7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baseline="0" dirty="0">
                          <a:solidFill>
                            <a:schemeClr val="bg1">
                              <a:lumMod val="95000"/>
                            </a:schemeClr>
                          </a:solidFill>
                          <a:effectLst/>
                        </a:rPr>
                        <a:t>Strategies for Enhancing Emotional Intelligence </a:t>
                      </a:r>
                      <a:endParaRPr lang="en-GB" sz="2400" u="none" strike="noStrike" dirty="0">
                        <a:solidFill>
                          <a:schemeClr val="bg1">
                            <a:lumMod val="95000"/>
                          </a:schemeClr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8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</a:rPr>
                        <a:t>An Introduction to Mindfulness</a:t>
                      </a:r>
                      <a:endParaRPr lang="en-GB" sz="2400" u="none" strike="noStrike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>
                          <a:effectLst/>
                        </a:rPr>
                        <a:t>Week 9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Module</a:t>
                      </a:r>
                      <a:r>
                        <a:rPr lang="en-GB" sz="2400" u="none" strike="noStrike" baseline="0" dirty="0">
                          <a:effectLst/>
                        </a:rPr>
                        <a:t> R</a:t>
                      </a:r>
                      <a:r>
                        <a:rPr lang="en-GB" sz="2400" u="none" strike="noStrike" dirty="0">
                          <a:effectLst/>
                        </a:rPr>
                        <a:t>evision/ Assignment Enrichment </a:t>
                      </a: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443856">
                <a:tc>
                  <a:txBody>
                    <a:bodyPr/>
                    <a:lstStyle/>
                    <a:p>
                      <a:pPr algn="ctr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Week 10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400" u="none" strike="noStrike" dirty="0">
                          <a:effectLst/>
                        </a:rPr>
                        <a:t>Presentation 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171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3513" y="908719"/>
            <a:ext cx="11444436" cy="5270699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7300" b="1" dirty="0">
                <a:solidFill>
                  <a:srgbClr val="FFFF99"/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Emotional Intelligence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857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will:</a:t>
            </a:r>
          </a:p>
          <a:p>
            <a:r>
              <a:rPr lang="en-GB" dirty="0"/>
              <a:t>Describe Emotions and the common categories of Emotions. </a:t>
            </a:r>
          </a:p>
          <a:p>
            <a:r>
              <a:rPr lang="en-GB" dirty="0"/>
              <a:t>Evaluate the concept of Emotional Intelligence</a:t>
            </a:r>
          </a:p>
          <a:p>
            <a:r>
              <a:rPr lang="en-GB" dirty="0"/>
              <a:t>Appraise the common benefits of Emotional Intelligence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892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722" y="-100747"/>
            <a:ext cx="10972800" cy="1143000"/>
          </a:xfrm>
        </p:spPr>
        <p:txBody>
          <a:bodyPr/>
          <a:lstStyle/>
          <a:p>
            <a:r>
              <a:rPr lang="en-GB" dirty="0"/>
              <a:t>Emotions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722" y="964934"/>
            <a:ext cx="10972800" cy="481022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sz="3500" dirty="0"/>
              <a:t>Emotions transitory feelings or affective reactions that influence our </a:t>
            </a:r>
            <a:r>
              <a:rPr lang="en-US" sz="3500" dirty="0" err="1"/>
              <a:t>behaviour</a:t>
            </a:r>
            <a:r>
              <a:rPr lang="en-US" sz="3500" dirty="0"/>
              <a:t>. 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Complex reaction pattern, involving experiential, behavioural, and physiological elements, by which an individual attempts to deal with a personally significant matter or event (APA). </a:t>
            </a:r>
          </a:p>
          <a:p>
            <a:pPr marL="0" indent="0" algn="just">
              <a:buNone/>
            </a:pPr>
            <a:endParaRPr lang="en-GB" sz="3500" dirty="0"/>
          </a:p>
          <a:p>
            <a:pPr algn="just"/>
            <a:r>
              <a:rPr lang="en-US" sz="3500" dirty="0"/>
              <a:t>Researchers have defined 8 categories of emotions, including: anger, sadness, fear, enjoyment, love, surprise, disgust and shame.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The purpose of emotions in general are to focus our attention and motivate us to action.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48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feeling you’ve had lately… What was it telling you to focus on? To do?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this be linked to any of the 8 categories of emotions?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78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213810" y="1268931"/>
            <a:ext cx="74676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endParaRPr lang="en-US" sz="5400" b="1" dirty="0"/>
          </a:p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5400" b="1" dirty="0"/>
              <a:t>What is Emotional Intelligence ?</a:t>
            </a:r>
          </a:p>
        </p:txBody>
      </p:sp>
    </p:spTree>
    <p:extLst>
      <p:ext uri="{BB962C8B-B14F-4D97-AF65-F5344CB8AC3E}">
        <p14:creationId xmlns:p14="http://schemas.microsoft.com/office/powerpoint/2010/main" val="3936188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b="1" dirty="0"/>
            </a:br>
            <a:r>
              <a:rPr lang="en-US" sz="4900" dirty="0"/>
              <a:t>Activity</a:t>
            </a:r>
            <a:br>
              <a:rPr lang="en-US" dirty="0"/>
            </a:br>
            <a:endParaRPr lang="en-US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47023" y="1417639"/>
            <a:ext cx="10264925" cy="4525962"/>
          </a:xfrm>
        </p:spPr>
        <p:txBody>
          <a:bodyPr/>
          <a:lstStyle/>
          <a:p>
            <a:r>
              <a:rPr lang="en-US" sz="3600" b="1" dirty="0"/>
              <a:t>Emotional Intelligence: What is it? </a:t>
            </a:r>
            <a:r>
              <a:rPr lang="en-US" altLang="en-US" sz="3600" dirty="0"/>
              <a:t>Write down your definition </a:t>
            </a:r>
          </a:p>
          <a:p>
            <a:pPr lvl="1" eaLnBrk="1" hangingPunct="1"/>
            <a:r>
              <a:rPr lang="en-US" altLang="en-US" sz="3200" dirty="0"/>
              <a:t>(10 words or less) </a:t>
            </a:r>
          </a:p>
          <a:p>
            <a:pPr marL="457200" lvl="1" indent="0" eaLnBrk="1" hangingPunct="1">
              <a:buNone/>
            </a:pPr>
            <a:endParaRPr lang="en-US" altLang="en-US" sz="3200" dirty="0"/>
          </a:p>
          <a:p>
            <a:pPr lvl="1" eaLnBrk="1" hangingPunct="1"/>
            <a:r>
              <a:rPr lang="en-US" altLang="en-US" sz="3200" dirty="0"/>
              <a:t>It does not need to be a complete sentence.</a:t>
            </a:r>
          </a:p>
          <a:p>
            <a:pPr lvl="1" eaLnBrk="1" hangingPunct="1"/>
            <a:endParaRPr lang="en-US" altLang="en-US" sz="3200" dirty="0"/>
          </a:p>
          <a:p>
            <a:pPr lvl="1" eaLnBrk="1" hangingPunct="1"/>
            <a:r>
              <a:rPr lang="en-US" altLang="en-US" sz="3200" dirty="0"/>
              <a:t>Be prepared to share with the class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68803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Activity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988291" y="1627188"/>
            <a:ext cx="9393381" cy="4525962"/>
          </a:xfrm>
        </p:spPr>
        <p:txBody>
          <a:bodyPr/>
          <a:lstStyle/>
          <a:p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  <a:p>
            <a:r>
              <a:rPr lang="en-US" altLang="en-US" dirty="0"/>
              <a:t>Now, let us listen to the definitions  of others</a:t>
            </a:r>
          </a:p>
          <a:p>
            <a:pPr marL="0" indent="0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Are there any common words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3469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799" y="228600"/>
            <a:ext cx="8541619" cy="1143000"/>
          </a:xfrm>
        </p:spPr>
        <p:txBody>
          <a:bodyPr>
            <a:noAutofit/>
          </a:bodyPr>
          <a:lstStyle/>
          <a:p>
            <a:r>
              <a:rPr lang="en-US" altLang="en-US" dirty="0"/>
              <a:t>Defining “Emotional Intelligence”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95400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no 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way of defining EI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691" y="2515402"/>
            <a:ext cx="6776185" cy="278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14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4178" grpId="0" autoUpdateAnimBg="0"/>
      <p:bldP spid="171417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580" y="1231900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87017" y="1627188"/>
            <a:ext cx="10694505" cy="4525962"/>
          </a:xfrm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… let us compare to several “academic definitions” of the concept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653202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A person’s abilities to perceive, identify, understand, and successfully manage emotions in themself and others.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An individual's capability to identify and regulate emotions in themselves and others. 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450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algn="just"/>
            <a:endParaRPr lang="en-GB" u="sng" dirty="0"/>
          </a:p>
          <a:p>
            <a:pPr algn="just"/>
            <a:r>
              <a:rPr lang="en-GB" dirty="0"/>
              <a:t>The ability of the person to </a:t>
            </a:r>
            <a:r>
              <a:rPr lang="en-GB" u="sng" dirty="0"/>
              <a:t>recognize</a:t>
            </a:r>
            <a:r>
              <a:rPr lang="en-GB" dirty="0"/>
              <a:t> and </a:t>
            </a:r>
            <a:r>
              <a:rPr lang="en-GB" u="sng" dirty="0"/>
              <a:t>express</a:t>
            </a:r>
            <a:r>
              <a:rPr lang="en-GB" dirty="0"/>
              <a:t> emotion, </a:t>
            </a:r>
            <a:r>
              <a:rPr lang="en-GB" u="sng" dirty="0"/>
              <a:t>assimilate</a:t>
            </a:r>
            <a:r>
              <a:rPr lang="en-GB" dirty="0"/>
              <a:t> emotion in thought, understand and reason with emotion, and </a:t>
            </a:r>
            <a:r>
              <a:rPr lang="en-GB" u="sng" dirty="0"/>
              <a:t>regulate </a:t>
            </a:r>
            <a:r>
              <a:rPr lang="en-GB" dirty="0"/>
              <a:t>emotion in yourself and others (Mayer, Caruso and </a:t>
            </a:r>
            <a:r>
              <a:rPr lang="en-GB" dirty="0" err="1"/>
              <a:t>Salovey</a:t>
            </a:r>
            <a:r>
              <a:rPr lang="en-GB" dirty="0"/>
              <a:t>, 2016)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252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730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checklist on Moodle</a:t>
            </a:r>
          </a:p>
          <a:p>
            <a:endParaRPr lang="en-GB" dirty="0"/>
          </a:p>
          <a:p>
            <a:r>
              <a:rPr lang="en-GB" dirty="0"/>
              <a:t>Be prepared to share your answers </a:t>
            </a:r>
          </a:p>
        </p:txBody>
      </p:sp>
    </p:spTree>
    <p:extLst>
      <p:ext uri="{BB962C8B-B14F-4D97-AF65-F5344CB8AC3E}">
        <p14:creationId xmlns:p14="http://schemas.microsoft.com/office/powerpoint/2010/main" val="2072609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055" y="1266970"/>
            <a:ext cx="10058399" cy="4525962"/>
          </a:xfrm>
        </p:spPr>
        <p:txBody>
          <a:bodyPr>
            <a:normAutofit/>
          </a:bodyPr>
          <a:lstStyle/>
          <a:p>
            <a:r>
              <a:rPr lang="en-GB" dirty="0"/>
              <a:t>Why do you think it is would be helpful to be emotionally intelligent?</a:t>
            </a:r>
          </a:p>
          <a:p>
            <a:endParaRPr lang="en-GB" dirty="0"/>
          </a:p>
          <a:p>
            <a:r>
              <a:rPr lang="en-GB" dirty="0"/>
              <a:t>Is EI something you have, are you born with it?</a:t>
            </a:r>
          </a:p>
          <a:p>
            <a:endParaRPr lang="en-GB" dirty="0"/>
          </a:p>
          <a:p>
            <a:r>
              <a:rPr lang="en-GB" dirty="0"/>
              <a:t>Can EI be developed?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26249571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>
            <a:extLst>
              <a:ext uri="{FF2B5EF4-FFF2-40B4-BE49-F238E27FC236}">
                <a16:creationId xmlns:a16="http://schemas.microsoft.com/office/drawing/2014/main" id="{B77CA9D5-EFD1-4D49-8538-FEDD5616959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554314-E495-48A4-A09D-86815151D4C5}" type="datetime1">
              <a:rPr lang="en-US" altLang="en-US" smtClean="0"/>
              <a:pPr/>
              <a:t>1/17/2023</a:t>
            </a:fld>
            <a:endParaRPr lang="en-US" altLang="en-US"/>
          </a:p>
        </p:txBody>
      </p:sp>
      <p:sp>
        <p:nvSpPr>
          <p:cNvPr id="266242" name="Rectangle 2">
            <a:extLst>
              <a:ext uri="{FF2B5EF4-FFF2-40B4-BE49-F238E27FC236}">
                <a16:creationId xmlns:a16="http://schemas.microsoft.com/office/drawing/2014/main" id="{E80B1DE5-D622-44A7-84EB-6A3D0D598C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266243" name="Rectangle 3">
            <a:extLst>
              <a:ext uri="{FF2B5EF4-FFF2-40B4-BE49-F238E27FC236}">
                <a16:creationId xmlns:a16="http://schemas.microsoft.com/office/drawing/2014/main" id="{4708EC6A-C5F5-4E5A-AD30-13F2AFDC53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5360" y="1470484"/>
            <a:ext cx="10972800" cy="3917032"/>
          </a:xfrm>
        </p:spPr>
        <p:txBody>
          <a:bodyPr>
            <a:normAutofit lnSpcReduction="10000"/>
          </a:bodyPr>
          <a:lstStyle/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relationships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communication with others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Better empathy skills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Improved career prospects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Manage change more confidently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Enhanced decision making</a:t>
            </a:r>
          </a:p>
          <a:p>
            <a:pPr>
              <a:buClr>
                <a:srgbClr val="66FF66"/>
              </a:buClr>
              <a:buFont typeface="Wingdings" panose="05000000000000000000" pitchFamily="2" charset="2"/>
              <a:buChar char="ü"/>
            </a:pPr>
            <a:r>
              <a:rPr lang="en-GB" altLang="en-US" dirty="0"/>
              <a:t>Reduced staff turnover 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 1: Individual Presentation</a:t>
            </a:r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Task 2:Individual Report  </a:t>
            </a:r>
            <a:r>
              <a:rPr lang="en-GB" dirty="0"/>
              <a:t>Individual Report: 3500 </a:t>
            </a:r>
            <a:r>
              <a:rPr lang="en-GB" u="sng" dirty="0"/>
              <a:t>+</a:t>
            </a:r>
            <a:r>
              <a:rPr lang="en-GB" dirty="0"/>
              <a:t> 10%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Submission: </a:t>
            </a:r>
            <a:r>
              <a:rPr lang="en-GB" dirty="0">
                <a:solidFill>
                  <a:srgbClr val="FF0000"/>
                </a:solidFill>
              </a:rPr>
              <a:t>TBC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3318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332656"/>
            <a:ext cx="5040560" cy="504056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2099556" y="2276872"/>
            <a:ext cx="7992888" cy="1152128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The Assignment Brief will be on Moodle</a:t>
            </a:r>
          </a:p>
        </p:txBody>
      </p:sp>
    </p:spTree>
    <p:extLst>
      <p:ext uri="{BB962C8B-B14F-4D97-AF65-F5344CB8AC3E}">
        <p14:creationId xmlns:p14="http://schemas.microsoft.com/office/powerpoint/2010/main" val="111985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9925" y="1511166"/>
            <a:ext cx="7295948" cy="4042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762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3583</TotalTime>
  <Words>907</Words>
  <Application>Microsoft Office PowerPoint</Application>
  <PresentationFormat>Widescreen</PresentationFormat>
  <Paragraphs>148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Myriad Pro</vt:lpstr>
      <vt:lpstr>Arial</vt:lpstr>
      <vt:lpstr>Calibri</vt:lpstr>
      <vt:lpstr>Times New Roman</vt:lpstr>
      <vt:lpstr>Wingdings</vt:lpstr>
      <vt:lpstr>Wingdings 2</vt:lpstr>
      <vt:lpstr>20140311PresentationUWTSDTemplate</vt:lpstr>
      <vt:lpstr> BA Leadership and Management Skills for the Workplace   Developing Emotional Intelligence Skills for the Workplace  (BMSW6106) Session 1 Module Induction </vt:lpstr>
      <vt:lpstr>In this session we will…..</vt:lpstr>
      <vt:lpstr>Classroom code of conduct</vt:lpstr>
      <vt:lpstr>Module Overview</vt:lpstr>
      <vt:lpstr>Activity</vt:lpstr>
      <vt:lpstr>Aims and Learning Outcomes</vt:lpstr>
      <vt:lpstr>Scheme of Work</vt:lpstr>
      <vt:lpstr> BA Leadership and Management Skills for the Workplace  Developing Emotional Intelligence Skills for the Workplace  (BMSW6106) Emotional Intelligence </vt:lpstr>
      <vt:lpstr>In this session </vt:lpstr>
      <vt:lpstr>Emotions </vt:lpstr>
      <vt:lpstr>Activity </vt:lpstr>
      <vt:lpstr>PowerPoint Presentation</vt:lpstr>
      <vt:lpstr> Activity </vt:lpstr>
      <vt:lpstr>Activity </vt:lpstr>
      <vt:lpstr>Defining “Emotional Intelligence”</vt:lpstr>
      <vt:lpstr>Emotional Intelligence: What is it? </vt:lpstr>
      <vt:lpstr>Defining Emotional Intelligence </vt:lpstr>
      <vt:lpstr>Defining Emotional Intelligence </vt:lpstr>
      <vt:lpstr>Emotional Intelligence-key message</vt:lpstr>
      <vt:lpstr>Activity </vt:lpstr>
      <vt:lpstr>Activity </vt:lpstr>
      <vt:lpstr>Benefits of Emotional Intelligence </vt:lpstr>
      <vt:lpstr>Benefits of Emotional Intelligence </vt:lpstr>
      <vt:lpstr>Assessment</vt:lpstr>
      <vt:lpstr>PowerPoint Presentation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Induction to the Module</dc:title>
  <dc:creator>Tarila Zuofa</dc:creator>
  <cp:lastModifiedBy>Sujeewa Herath</cp:lastModifiedBy>
  <cp:revision>33</cp:revision>
  <dcterms:created xsi:type="dcterms:W3CDTF">2020-05-08T19:13:44Z</dcterms:created>
  <dcterms:modified xsi:type="dcterms:W3CDTF">2023-01-17T09:45:37Z</dcterms:modified>
</cp:coreProperties>
</file>