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4"/>
  </p:notesMasterIdLst>
  <p:sldIdLst>
    <p:sldId id="256" r:id="rId2"/>
    <p:sldId id="257" r:id="rId3"/>
    <p:sldId id="258" r:id="rId4"/>
    <p:sldId id="260" r:id="rId5"/>
    <p:sldId id="261" r:id="rId6"/>
    <p:sldId id="594" r:id="rId7"/>
    <p:sldId id="263" r:id="rId8"/>
    <p:sldId id="262" r:id="rId9"/>
    <p:sldId id="597" r:id="rId10"/>
    <p:sldId id="266" r:id="rId11"/>
    <p:sldId id="598" r:id="rId12"/>
    <p:sldId id="59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5875" autoAdjust="0"/>
  </p:normalViewPr>
  <p:slideViewPr>
    <p:cSldViewPr snapToGrid="0">
      <p:cViewPr varScale="1">
        <p:scale>
          <a:sx n="52" d="100"/>
          <a:sy n="52" d="100"/>
        </p:scale>
        <p:origin x="1458" y="6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2977618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Söhne"/>
            </a:endParaRP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buNone/>
            </a:pPr>
            <a:endParaRPr lang="en-GB" sz="120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159497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2433164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170141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709491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endParaRPr lang="en-GB"/>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2ABAD28B-DD56-4B56-883A-96608C765E28}" type="datetimeFigureOut">
              <a:rPr lang="en-US" smtClean="0"/>
              <a:pPr/>
              <a:t>8/10/2026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2914549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4044457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endParaRPr lang="en-GB"/>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EC124A7F-636A-4441-8E5A-F364BBDE539F}" type="datetimeFigureOut">
              <a:rPr lang="en-GB" smtClean="0"/>
              <a:t>10/08/2026</a:t>
            </a:fld>
            <a:endParaRPr lang="en-GB"/>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61086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GB"/>
              <a:t>Click to edit Master title style</a:t>
            </a:r>
            <a:endParaRPr lang="en-US"/>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endParaRPr lang="en-GB"/>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385743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8/10/2026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9148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t>8/10/2026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013693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119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278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697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GB"/>
              <a:t>Click to edit Master title style</a:t>
            </a:r>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endParaRPr lang="en-GB"/>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226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EC124A7F-636A-4441-8E5A-F364BBDE539F}" type="datetimeFigureOut">
              <a:rPr lang="en-GB" smtClean="0"/>
              <a:t>10/08/2026</a:t>
            </a:fld>
            <a:endParaRPr lang="en-GB"/>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endParaRPr lang="en-GB"/>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08726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EC124A7F-636A-4441-8E5A-F364BBDE539F}" type="datetimeFigureOut">
              <a:rPr lang="en-GB" smtClean="0"/>
              <a:t>10/08/2026</a:t>
            </a:fld>
            <a:endParaRPr lang="en-GB"/>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564221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endParaRPr lang="en-GB"/>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454245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2ABAD28B-DD56-4B56-883A-96608C765E28}" type="datetimeFigureOut">
              <a:rPr lang="en-US" smtClean="0"/>
              <a:pPr/>
              <a:t>8/10/2026</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342227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EC124A7F-636A-4441-8E5A-F364BBDE539F}" type="datetimeFigureOut">
              <a:rPr lang="en-GB" smtClean="0"/>
              <a:t>10/08/2026</a:t>
            </a:fld>
            <a:endParaRPr lang="en-GB"/>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endParaRPr lang="en-GB"/>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77784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250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01071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GB"/>
              <a:t>Click to edit Master title style</a:t>
            </a:r>
            <a:endParaRPr lang="en-US"/>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endParaRPr lang="en-GB"/>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EC124A7F-636A-4441-8E5A-F364BBDE539F}" type="datetimeFigureOut">
              <a:rPr lang="en-GB" smtClean="0"/>
              <a:t>10/08/2026</a:t>
            </a:fld>
            <a:endParaRPr lang="en-GB"/>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EC73818-8A25-48BB-BD29-7DA87A852273}"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a:t> </a:t>
            </a:r>
          </a:p>
        </p:txBody>
      </p:sp>
    </p:spTree>
    <p:extLst>
      <p:ext uri="{BB962C8B-B14F-4D97-AF65-F5344CB8AC3E}">
        <p14:creationId xmlns:p14="http://schemas.microsoft.com/office/powerpoint/2010/main" val="3575559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8/10/2026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020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256135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t>8/10/2026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4729289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490641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4775195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8137053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6837600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7244588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4786521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453418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663551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1">
              <a:rPr lang="en-US" smtClean="0"/>
              <a:t>8/10/2026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2EC73818-8A25-48BB-BD29-7DA87A852273}" type="slidenum">
              <a:rPr lang="en-GB" smtClean="0"/>
              <a:t>‹#›</a:t>
            </a:fld>
            <a:endParaRPr lang="en-GB"/>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48078846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1_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GB"/>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GB"/>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EC124A7F-636A-4441-8E5A-F364BBDE539F}" type="datetimeFigureOut">
              <a:rPr lang="en-GB" smtClean="0"/>
              <a:t>10/08/2026</a:t>
            </a:fld>
            <a:endParaRPr lang="en-GB"/>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7711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GB"/>
              <a:t>Click to edit Master title style</a:t>
            </a:r>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endParaRPr lang="en-GB"/>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EC124A7F-636A-4441-8E5A-F364BBDE539F}" type="datetimeFigureOut">
              <a:rPr lang="en-GB" smtClean="0"/>
              <a:t>10/08/2026</a:t>
            </a:fld>
            <a:endParaRPr lang="en-GB"/>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EC73818-8A25-48BB-BD29-7DA87A852273}" type="slidenum">
              <a:rPr lang="en-GB" smtClean="0"/>
              <a:t>‹#›</a:t>
            </a:fld>
            <a:endParaRPr lang="en-GB"/>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2341653"/>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 id="2147483828" r:id="rId18"/>
    <p:sldLayoutId id="2147483829" r:id="rId19"/>
    <p:sldLayoutId id="2147483830" r:id="rId20"/>
    <p:sldLayoutId id="2147483831" r:id="rId21"/>
    <p:sldLayoutId id="2147483832" r:id="rId22"/>
    <p:sldLayoutId id="2147483833" r:id="rId23"/>
    <p:sldLayoutId id="2147483834" r:id="rId24"/>
    <p:sldLayoutId id="2147483835" r:id="rId25"/>
    <p:sldLayoutId id="2147483836" r:id="rId26"/>
    <p:sldLayoutId id="2147483837" r:id="rId27"/>
    <p:sldLayoutId id="2147483838" r:id="rId28"/>
    <p:sldLayoutId id="2147483839" r:id="rId29"/>
    <p:sldLayoutId id="2147483840" r:id="rId30"/>
    <p:sldLayoutId id="2147483841" r:id="rId31"/>
  </p:sldLayoutIdLst>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latin typeface="Arial" panose="020B0604020202020204" pitchFamily="34" charset="0"/>
                <a:cs typeface="Arial" panose="020B0604020202020204" pitchFamily="34" charset="0"/>
              </a:rPr>
              <a:t>TSIHON GERMAY </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3B277C-5A4C-39C4-D9A3-59AEC1256D7C}"/>
              </a:ext>
            </a:extLst>
          </p:cNvPr>
          <p:cNvPicPr>
            <a:picLocks noChangeAspect="1"/>
          </p:cNvPicPr>
          <p:nvPr/>
        </p:nvPicPr>
        <p:blipFill>
          <a:blip r:embed="rId3">
            <a:extLst>
              <a:ext uri="{28A0092B-C50C-407E-A947-70E740481C1C}">
                <a14:useLocalDpi xmlns:a14="http://schemas.microsoft.com/office/drawing/2010/main" val="0"/>
              </a:ext>
            </a:extLst>
          </a:blip>
          <a:srcRect l="10635" r="12522" b="1"/>
          <a:stretch>
            <a:fillRect/>
          </a:stretch>
        </p:blipFill>
        <p:spPr>
          <a:xfrm>
            <a:off x="1" y="10"/>
            <a:ext cx="12188950" cy="6857990"/>
          </a:xfrm>
          <a:prstGeom prst="rect">
            <a:avLst/>
          </a:prstGeom>
        </p:spPr>
      </p:pic>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7531610" y="365125"/>
            <a:ext cx="3822189" cy="1899912"/>
          </a:xfrm>
        </p:spPr>
        <p:txBody>
          <a:bodyPr vert="horz" lIns="91440" tIns="45720" rIns="91440" bIns="45720" rtlCol="0">
            <a:normAutofit/>
          </a:bodyPr>
          <a:lstStyle/>
          <a:p>
            <a:r>
              <a:rPr lang="en-US" sz="4000" dirty="0"/>
              <a:t>Business Plan</a:t>
            </a:r>
          </a:p>
        </p:txBody>
      </p:sp>
      <p:sp>
        <p:nvSpPr>
          <p:cNvPr id="4" name="TextBox 3">
            <a:extLst>
              <a:ext uri="{FF2B5EF4-FFF2-40B4-BE49-F238E27FC236}">
                <a16:creationId xmlns:a16="http://schemas.microsoft.com/office/drawing/2014/main" id="{34A4051A-3539-8A3B-0EEC-8B49820AF427}"/>
              </a:ext>
            </a:extLst>
          </p:cNvPr>
          <p:cNvSpPr txBox="1"/>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Bef>
                <a:spcPts val="1000"/>
              </a:spcBef>
              <a:buFont typeface="Arial" panose="020B0604020202020204" pitchFamily="34" charset="0"/>
              <a:buChar char="•"/>
            </a:pPr>
            <a:endParaRPr lang="en-US" sz="2000" b="1" dirty="0"/>
          </a:p>
        </p:txBody>
      </p:sp>
    </p:spTree>
    <p:extLst>
      <p:ext uri="{BB962C8B-B14F-4D97-AF65-F5344CB8AC3E}">
        <p14:creationId xmlns:p14="http://schemas.microsoft.com/office/powerpoint/2010/main" val="38321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14FB2-2CDA-1252-EC0E-5A2D8190D60E}"/>
              </a:ext>
            </a:extLst>
          </p:cNvPr>
          <p:cNvSpPr txBox="1"/>
          <p:nvPr/>
        </p:nvSpPr>
        <p:spPr>
          <a:xfrm>
            <a:off x="8831152" y="990511"/>
            <a:ext cx="2565593" cy="18589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cap="all" dirty="0">
                <a:latin typeface="+mj-lt"/>
                <a:ea typeface="+mj-ea"/>
                <a:cs typeface="+mj-cs"/>
              </a:rPr>
              <a:t>Slide 2 - </a:t>
            </a:r>
            <a:r>
              <a:rPr lang="en-US" sz="3200" b="1" i="0" cap="all" dirty="0">
                <a:effectLst/>
                <a:latin typeface="+mj-lt"/>
                <a:ea typeface="+mj-ea"/>
                <a:cs typeface="+mj-cs"/>
              </a:rPr>
              <a:t>Table of Contents</a:t>
            </a:r>
            <a:endParaRPr lang="en-US" sz="3200" cap="all" dirty="0">
              <a:latin typeface="+mj-lt"/>
              <a:ea typeface="+mj-ea"/>
              <a:cs typeface="+mj-cs"/>
            </a:endParaRPr>
          </a:p>
          <a:p>
            <a:pPr>
              <a:lnSpc>
                <a:spcPct val="90000"/>
              </a:lnSpc>
              <a:spcBef>
                <a:spcPct val="0"/>
              </a:spcBef>
              <a:spcAft>
                <a:spcPts val="600"/>
              </a:spcAft>
            </a:pPr>
            <a:endParaRPr lang="en-US" sz="3200" b="1" cap="all" dirty="0">
              <a:latin typeface="+mj-lt"/>
              <a:ea typeface="+mj-ea"/>
              <a:cs typeface="+mj-cs"/>
            </a:endParaRPr>
          </a:p>
        </p:txBody>
      </p:sp>
      <p:pic>
        <p:nvPicPr>
          <p:cNvPr id="5" name="Picture 4" descr="Coffee beans on mid-air">
            <a:extLst>
              <a:ext uri="{FF2B5EF4-FFF2-40B4-BE49-F238E27FC236}">
                <a16:creationId xmlns:a16="http://schemas.microsoft.com/office/drawing/2014/main" id="{151C37D4-683D-146F-68B6-761EE2CD51C0}"/>
              </a:ext>
            </a:extLst>
          </p:cNvPr>
          <p:cNvPicPr>
            <a:picLocks noChangeAspect="1"/>
          </p:cNvPicPr>
          <p:nvPr/>
        </p:nvPicPr>
        <p:blipFill>
          <a:blip r:embed="rId2">
            <a:extLst>
              <a:ext uri="{28A0092B-C50C-407E-A947-70E740481C1C}">
                <a14:useLocalDpi xmlns:a14="http://schemas.microsoft.com/office/drawing/2010/main" val="0"/>
              </a:ext>
            </a:extLst>
          </a:blip>
          <a:srcRect l="10269" r="8688" b="-1"/>
          <a:stretch>
            <a:fillRect/>
          </a:stretch>
        </p:blipFill>
        <p:spPr>
          <a:xfrm>
            <a:off x="20" y="10"/>
            <a:ext cx="8326303" cy="685799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noFill/>
        </p:spPr>
      </p:pic>
      <p:sp>
        <p:nvSpPr>
          <p:cNvPr id="3" name="Content Placeholder 2">
            <a:extLst>
              <a:ext uri="{FF2B5EF4-FFF2-40B4-BE49-F238E27FC236}">
                <a16:creationId xmlns:a16="http://schemas.microsoft.com/office/drawing/2014/main" id="{8C8635FF-B9DD-CA2B-F18A-8979D68BF37E}"/>
              </a:ext>
            </a:extLst>
          </p:cNvPr>
          <p:cNvSpPr>
            <a:spLocks noGrp="1"/>
          </p:cNvSpPr>
          <p:nvPr>
            <p:ph sz="quarter" idx="14"/>
          </p:nvPr>
        </p:nvSpPr>
        <p:spPr>
          <a:xfrm>
            <a:off x="8602824" y="2313992"/>
            <a:ext cx="3589155" cy="4544008"/>
          </a:xfrm>
        </p:spPr>
        <p:txBody>
          <a:bodyPr vert="horz" lIns="91440" tIns="45720" rIns="91440" bIns="45720" rtlCol="0">
            <a:normAutofit/>
          </a:bodyPr>
          <a:lstStyle/>
          <a:p>
            <a:pPr marL="342900" indent="-342900">
              <a:buFont typeface="+mj-lt"/>
              <a:buAutoNum type="arabicParenR"/>
            </a:pPr>
            <a:r>
              <a:rPr lang="en-US" sz="2000" b="1" dirty="0">
                <a:latin typeface="Arial" panose="020B0604020202020204" pitchFamily="34" charset="0"/>
                <a:cs typeface="Arial" panose="020B0604020202020204" pitchFamily="34" charset="0"/>
              </a:rPr>
              <a:t>OVERVIEW</a:t>
            </a:r>
          </a:p>
          <a:p>
            <a:pPr marL="342900" indent="-342900">
              <a:buFont typeface="+mj-lt"/>
              <a:buAutoNum type="arabicParenR"/>
            </a:pPr>
            <a:r>
              <a:rPr lang="en-US" sz="2000" b="1" dirty="0">
                <a:latin typeface="Arial" panose="020B0604020202020204" pitchFamily="34" charset="0"/>
                <a:cs typeface="Arial" panose="020B0604020202020204" pitchFamily="34" charset="0"/>
              </a:rPr>
              <a:t>LEGALE</a:t>
            </a:r>
          </a:p>
          <a:p>
            <a:pPr marL="342900" indent="-342900">
              <a:buFont typeface="+mj-lt"/>
              <a:buAutoNum type="arabicParenR"/>
            </a:pPr>
            <a:r>
              <a:rPr lang="en-US" sz="2000" b="1" dirty="0">
                <a:latin typeface="Arial" panose="020B0604020202020204" pitchFamily="34" charset="0"/>
                <a:cs typeface="Arial" panose="020B0604020202020204" pitchFamily="34" charset="0"/>
              </a:rPr>
              <a:t>ORGANSTIONAL CHART </a:t>
            </a:r>
          </a:p>
          <a:p>
            <a:pPr marL="342900" indent="-342900">
              <a:buFont typeface="+mj-lt"/>
              <a:buAutoNum type="arabicParenR"/>
            </a:pPr>
            <a:r>
              <a:rPr lang="en-US" sz="2000" b="1" dirty="0">
                <a:latin typeface="Arial" panose="020B0604020202020204" pitchFamily="34" charset="0"/>
                <a:cs typeface="Arial" panose="020B0604020202020204" pitchFamily="34" charset="0"/>
              </a:rPr>
              <a:t>PESTAL ALANISIS </a:t>
            </a:r>
          </a:p>
          <a:p>
            <a:pPr marL="342900" indent="-342900">
              <a:buFont typeface="+mj-lt"/>
              <a:buAutoNum type="arabicParenR"/>
            </a:pPr>
            <a:r>
              <a:rPr lang="en-US" sz="2000" b="1" dirty="0">
                <a:latin typeface="Arial" panose="020B0604020202020204" pitchFamily="34" charset="0"/>
                <a:cs typeface="Arial" panose="020B0604020202020204" pitchFamily="34" charset="0"/>
              </a:rPr>
              <a:t>MAEKETING SRTRATAGY </a:t>
            </a:r>
          </a:p>
          <a:p>
            <a:pPr marL="342900" indent="-342900">
              <a:buFont typeface="+mj-lt"/>
              <a:buAutoNum type="arabicParenR"/>
            </a:pPr>
            <a:r>
              <a:rPr lang="en-US" sz="2000" b="1" dirty="0">
                <a:latin typeface="Arial" panose="020B0604020202020204" pitchFamily="34" charset="0"/>
                <a:cs typeface="Arial" panose="020B0604020202020204" pitchFamily="34" charset="0"/>
              </a:rPr>
              <a:t>FUNDING </a:t>
            </a:r>
          </a:p>
          <a:p>
            <a:pPr marL="342900" indent="-342900">
              <a:buFont typeface="+mj-lt"/>
              <a:buAutoNum type="arabicParenR"/>
            </a:pPr>
            <a:r>
              <a:rPr lang="en-GB" sz="2000" b="1" dirty="0">
                <a:latin typeface="Arial" panose="020B0604020202020204" pitchFamily="34" charset="0"/>
                <a:cs typeface="Arial" panose="020B0604020202020204" pitchFamily="34" charset="0"/>
              </a:rPr>
              <a:t>VARIABLE COSTS</a:t>
            </a:r>
          </a:p>
          <a:p>
            <a:pPr marL="342900" indent="-342900">
              <a:buFont typeface="+mj-lt"/>
              <a:buAutoNum type="arabicParenR"/>
            </a:pPr>
            <a:r>
              <a:rPr lang="en-GB" sz="2000" b="1" dirty="0">
                <a:latin typeface="Arial" panose="020B0604020202020204" pitchFamily="34" charset="0"/>
                <a:cs typeface="Arial" panose="020B0604020202020204" pitchFamily="34" charset="0"/>
              </a:rPr>
              <a:t>PROFIT/LOSS</a:t>
            </a:r>
            <a:endParaRPr lang="en-US" sz="2000" b="1" dirty="0">
              <a:latin typeface="Arial" panose="020B0604020202020204" pitchFamily="34" charset="0"/>
              <a:cs typeface="Arial" panose="020B0604020202020204" pitchFamily="34" charset="0"/>
            </a:endParaRPr>
          </a:p>
          <a:p>
            <a:pPr marL="342900" indent="-342900">
              <a:buFont typeface="+mj-lt"/>
              <a:buAutoNum type="arabicParenR"/>
            </a:pPr>
            <a:r>
              <a:rPr lang="en-US" sz="2000" b="1" dirty="0">
                <a:latin typeface="Arial" panose="020B0604020202020204" pitchFamily="34" charset="0"/>
                <a:cs typeface="Arial" panose="020B0604020202020204" pitchFamily="34" charset="0"/>
              </a:rPr>
              <a:t>CONCLUSION</a:t>
            </a:r>
          </a:p>
          <a:p>
            <a:endParaRPr lang="en-US" dirty="0"/>
          </a:p>
          <a:p>
            <a:pPr marL="342900" indent="-342900">
              <a:buFont typeface="+mj-lt"/>
              <a:buAutoNum type="arabicParenR"/>
            </a:pPr>
            <a:endParaRPr lang="en-US" dirty="0"/>
          </a:p>
          <a:p>
            <a:pPr marL="342900" indent="-342900">
              <a:buFont typeface="+mj-lt"/>
              <a:buAutoNum type="arabicParenR"/>
            </a:pPr>
            <a:endParaRPr lang="en-US" dirty="0"/>
          </a:p>
          <a:p>
            <a:pPr marL="342900" indent="-342900">
              <a:buFont typeface="+mj-lt"/>
              <a:buAutoNum type="arabicParenR"/>
            </a:pPr>
            <a:endParaRPr lang="en-US" dirty="0"/>
          </a:p>
          <a:p>
            <a:pPr marL="342900" indent="-342900">
              <a:buFont typeface="+mj-lt"/>
              <a:buAutoNum type="arabicParenR"/>
            </a:pPr>
            <a:endParaRPr lang="en-US" dirty="0"/>
          </a:p>
          <a:p>
            <a:pPr marL="0"/>
            <a:endParaRPr lang="en-US" dirty="0"/>
          </a:p>
          <a:p>
            <a:pPr marL="3886200" lvl="8"/>
            <a:endParaRPr lang="en-US"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16EA78-2872-4151-ACDE-85DE92917660}"/>
              </a:ext>
            </a:extLst>
          </p:cNvPr>
          <p:cNvSpPr txBox="1"/>
          <p:nvPr/>
        </p:nvSpPr>
        <p:spPr>
          <a:xfrm>
            <a:off x="5303520" y="548640"/>
            <a:ext cx="6093225" cy="11430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cap="all">
                <a:latin typeface="+mj-lt"/>
                <a:ea typeface="+mj-ea"/>
                <a:cs typeface="+mj-cs"/>
              </a:rPr>
              <a:t>Section 1 - </a:t>
            </a:r>
            <a:r>
              <a:rPr lang="en-US" sz="3200" b="1" i="0" cap="all">
                <a:effectLst/>
                <a:latin typeface="+mj-lt"/>
                <a:ea typeface="+mj-ea"/>
                <a:cs typeface="+mj-cs"/>
              </a:rPr>
              <a:t>Overview of the Business Idea</a:t>
            </a:r>
            <a:endParaRPr lang="en-US" sz="3200" b="1" cap="all">
              <a:latin typeface="+mj-lt"/>
              <a:ea typeface="+mj-ea"/>
              <a:cs typeface="+mj-cs"/>
            </a:endParaRPr>
          </a:p>
        </p:txBody>
      </p:sp>
      <p:pic>
        <p:nvPicPr>
          <p:cNvPr id="7" name="Picture 6">
            <a:extLst>
              <a:ext uri="{FF2B5EF4-FFF2-40B4-BE49-F238E27FC236}">
                <a16:creationId xmlns:a16="http://schemas.microsoft.com/office/drawing/2014/main" id="{78501C23-0613-8F59-58F9-CF0EC544C64E}"/>
              </a:ext>
            </a:extLst>
          </p:cNvPr>
          <p:cNvPicPr>
            <a:picLocks noChangeAspect="1"/>
          </p:cNvPicPr>
          <p:nvPr/>
        </p:nvPicPr>
        <p:blipFill>
          <a:blip r:embed="rId3"/>
          <a:srcRect l="21274" r="21232"/>
          <a:stretch>
            <a:fillRect/>
          </a:stretch>
        </p:blipFill>
        <p:spPr>
          <a:xfrm>
            <a:off x="20" y="1"/>
            <a:ext cx="4793865" cy="6858000"/>
          </a:xfrm>
          <a:prstGeom prst="rect">
            <a:avLst/>
          </a:prstGeom>
          <a:noFill/>
        </p:spPr>
      </p:pic>
      <p:sp>
        <p:nvSpPr>
          <p:cNvPr id="3" name="Content Placeholder 2">
            <a:extLst>
              <a:ext uri="{FF2B5EF4-FFF2-40B4-BE49-F238E27FC236}">
                <a16:creationId xmlns:a16="http://schemas.microsoft.com/office/drawing/2014/main" id="{995E1903-7C68-2C6F-2D1E-D8A37D30E636}"/>
              </a:ext>
            </a:extLst>
          </p:cNvPr>
          <p:cNvSpPr>
            <a:spLocks noGrp="1"/>
          </p:cNvSpPr>
          <p:nvPr>
            <p:ph sz="quarter" idx="14"/>
          </p:nvPr>
        </p:nvSpPr>
        <p:spPr>
          <a:xfrm>
            <a:off x="5303520" y="1828800"/>
            <a:ext cx="6071616" cy="4489704"/>
          </a:xfrm>
        </p:spPr>
        <p:txBody>
          <a:bodyPr vert="horz" lIns="91440" tIns="45720" rIns="91440" bIns="45720" rtlCol="0">
            <a:normAutofit/>
          </a:bodyPr>
          <a:lstStyle/>
          <a:p>
            <a:pPr marL="0"/>
            <a:r>
              <a:rPr lang="en-US" sz="2000" dirty="0">
                <a:latin typeface="Arial" panose="020B0604020202020204" pitchFamily="34" charset="0"/>
                <a:cs typeface="Arial" panose="020B0604020202020204" pitchFamily="34" charset="0"/>
              </a:rPr>
              <a:t>Habesha Crown Coffee Export Ltd is an Ethiopian based B2B export business supplying premium single origin </a:t>
            </a:r>
            <a:r>
              <a:rPr lang="en-US" sz="2000" dirty="0" err="1">
                <a:latin typeface="Arial" panose="020B0604020202020204" pitchFamily="34" charset="0"/>
                <a:cs typeface="Arial" panose="020B0604020202020204" pitchFamily="34" charset="0"/>
              </a:rPr>
              <a:t>yirgacheffe</a:t>
            </a:r>
            <a:r>
              <a:rPr lang="en-US" sz="2000" dirty="0">
                <a:latin typeface="Arial" panose="020B0604020202020204" pitchFamily="34" charset="0"/>
                <a:cs typeface="Arial" panose="020B0604020202020204" pitchFamily="34" charset="0"/>
              </a:rPr>
              <a:t>  Arabic roasted ground coffee to UK specialty coffee distributors and independent cafés. We source directly from </a:t>
            </a:r>
            <a:r>
              <a:rPr lang="en-US" sz="2000" dirty="0" err="1">
                <a:latin typeface="Arial" panose="020B0604020202020204" pitchFamily="34" charset="0"/>
                <a:cs typeface="Arial" panose="020B0604020202020204" pitchFamily="34" charset="0"/>
              </a:rPr>
              <a:t>yirgacheffe</a:t>
            </a:r>
            <a:r>
              <a:rPr lang="en-US" sz="2000" dirty="0">
                <a:latin typeface="Arial" panose="020B0604020202020204" pitchFamily="34" charset="0"/>
                <a:cs typeface="Arial" panose="020B0604020202020204" pitchFamily="34" charset="0"/>
              </a:rPr>
              <a:t> farmers in Ethiopia, roast in small batches locally, and export in high-quality 1kg packaging that preserves freshness and clearly communicates origin. We operate as a  Private Limited Company(Ltd), offering buyers confidence, traceability, and an authentic Ethiopian proud act they can trust.  </a:t>
            </a:r>
          </a:p>
          <a:p>
            <a:pPr marL="0"/>
            <a:endParaRPr lang="en-US"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64F5224-38DF-9A0E-ED62-37C8785B3FBD}"/>
              </a:ext>
            </a:extLst>
          </p:cNvPr>
          <p:cNvSpPr txBox="1"/>
          <p:nvPr/>
        </p:nvSpPr>
        <p:spPr>
          <a:xfrm>
            <a:off x="4963887" y="0"/>
            <a:ext cx="6071616" cy="110101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700" b="1" cap="all" dirty="0">
                <a:latin typeface="+mj-lt"/>
                <a:ea typeface="+mj-ea"/>
                <a:cs typeface="+mj-cs"/>
              </a:rPr>
              <a:t>Section 2 - Legal Format and Management Structure</a:t>
            </a:r>
          </a:p>
        </p:txBody>
      </p:sp>
      <p:pic>
        <p:nvPicPr>
          <p:cNvPr id="6" name="Picture 5">
            <a:extLst>
              <a:ext uri="{FF2B5EF4-FFF2-40B4-BE49-F238E27FC236}">
                <a16:creationId xmlns:a16="http://schemas.microsoft.com/office/drawing/2014/main" id="{5A5EDC3D-DA1F-19F4-16D7-DD2932EB4F30}"/>
              </a:ext>
            </a:extLst>
          </p:cNvPr>
          <p:cNvPicPr>
            <a:picLocks noChangeAspect="1"/>
          </p:cNvPicPr>
          <p:nvPr/>
        </p:nvPicPr>
        <p:blipFill>
          <a:blip r:embed="rId3"/>
          <a:srcRect l="21274" r="21232"/>
          <a:stretch>
            <a:fillRect/>
          </a:stretch>
        </p:blipFill>
        <p:spPr>
          <a:xfrm>
            <a:off x="20" y="1"/>
            <a:ext cx="4793865" cy="6858000"/>
          </a:xfrm>
          <a:prstGeom prst="rect">
            <a:avLst/>
          </a:prstGeom>
          <a:noFill/>
        </p:spPr>
      </p:pic>
      <p:sp>
        <p:nvSpPr>
          <p:cNvPr id="17" name="Content Placeholder 2">
            <a:extLst>
              <a:ext uri="{FF2B5EF4-FFF2-40B4-BE49-F238E27FC236}">
                <a16:creationId xmlns:a16="http://schemas.microsoft.com/office/drawing/2014/main" id="{A156C52F-D988-84DD-FE73-C0508DC81AED}"/>
              </a:ext>
            </a:extLst>
          </p:cNvPr>
          <p:cNvSpPr>
            <a:spLocks noGrp="1"/>
          </p:cNvSpPr>
          <p:nvPr>
            <p:ph sz="quarter" idx="14"/>
          </p:nvPr>
        </p:nvSpPr>
        <p:spPr>
          <a:xfrm>
            <a:off x="4963887" y="1101012"/>
            <a:ext cx="6411249" cy="5217492"/>
          </a:xfrm>
        </p:spPr>
        <p:txBody>
          <a:bodyPr vert="horz" lIns="91440" tIns="45720" rIns="91440" bIns="45720" rtlCol="0">
            <a:normAutofit lnSpcReduction="10000"/>
          </a:bodyPr>
          <a:lstStyle/>
          <a:p>
            <a:pPr marL="0">
              <a:lnSpc>
                <a:spcPct val="100000"/>
              </a:lnSpc>
            </a:pPr>
            <a:r>
              <a:rPr lang="en-US" sz="2000" dirty="0">
                <a:latin typeface="Arial" panose="020B0604020202020204" pitchFamily="34" charset="0"/>
                <a:cs typeface="Arial" panose="020B0604020202020204" pitchFamily="34" charset="0"/>
              </a:rPr>
              <a:t>Habesha Crown Coffee Export Ltd will operate as private limited company(Ltd).</a:t>
            </a:r>
          </a:p>
          <a:p>
            <a:pPr marL="0">
              <a:lnSpc>
                <a:spcPct val="100000"/>
              </a:lnSpc>
            </a:pPr>
            <a:r>
              <a:rPr lang="en-US" sz="2000" dirty="0">
                <a:latin typeface="Arial" panose="020B0604020202020204" pitchFamily="34" charset="0"/>
                <a:cs typeface="Arial" panose="020B0604020202020204" pitchFamily="34" charset="0"/>
              </a:rPr>
              <a:t>Reason for this choice: </a:t>
            </a:r>
          </a:p>
          <a:p>
            <a:pPr>
              <a:lnSpc>
                <a:spcPct val="100000"/>
              </a:lnSpc>
            </a:pPr>
            <a:r>
              <a:rPr lang="en-US" sz="2000" dirty="0">
                <a:latin typeface="Arial" panose="020B0604020202020204" pitchFamily="34" charset="0"/>
                <a:cs typeface="Arial" panose="020B0604020202020204" pitchFamily="34" charset="0"/>
              </a:rPr>
              <a:t>Limited liability personal assets are protected; risk is limited to the amount invested  which is essential for international trade involving product sourcing, shipping, and customers.</a:t>
            </a:r>
          </a:p>
          <a:p>
            <a:pPr>
              <a:lnSpc>
                <a:spcPct val="100000"/>
              </a:lnSpc>
            </a:pPr>
            <a:r>
              <a:rPr lang="en-US" sz="2000" dirty="0">
                <a:latin typeface="Arial" panose="020B0604020202020204" pitchFamily="34" charset="0"/>
                <a:cs typeface="Arial" panose="020B0604020202020204" pitchFamily="34" charset="0"/>
              </a:rPr>
              <a:t>Credibility &amp; trust suppliers, distributors, banks, and trade partners prefer dealing with registered company, it demonstrates professionalism and legal transparency </a:t>
            </a:r>
          </a:p>
          <a:p>
            <a:pPr>
              <a:lnSpc>
                <a:spcPct val="100000"/>
              </a:lnSpc>
            </a:pPr>
            <a:endParaRPr lang="en-US" sz="2000" dirty="0">
              <a:latin typeface="Arial" panose="020B0604020202020204" pitchFamily="34" charset="0"/>
              <a:cs typeface="Arial" panose="020B0604020202020204" pitchFamily="34" charset="0"/>
            </a:endParaRPr>
          </a:p>
          <a:p>
            <a:pPr marL="0">
              <a:lnSpc>
                <a:spcPct val="100000"/>
              </a:lnSpc>
            </a:pPr>
            <a:r>
              <a:rPr lang="en-US" sz="2000" dirty="0">
                <a:latin typeface="Arial" panose="020B0604020202020204" pitchFamily="34" charset="0"/>
                <a:cs typeface="Arial" panose="020B0604020202020204" pitchFamily="34" charset="0"/>
              </a:rPr>
              <a:t>Legal formality international trade requires contracts, licenses and customer documentation , a limited company provide the formal structure needed to trade across border securely. </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pPr>
              <a:lnSpc>
                <a:spcPct val="100000"/>
              </a:lnSpc>
            </a:pPr>
            <a:endParaRPr lang="en-US" sz="1700"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1.png">
            <a:extLst>
              <a:ext uri="{FF2B5EF4-FFF2-40B4-BE49-F238E27FC236}">
                <a16:creationId xmlns:a16="http://schemas.microsoft.com/office/drawing/2014/main" id="{97F05588-9570-F490-764E-3F34D4249C47}"/>
              </a:ext>
            </a:extLst>
          </p:cNvPr>
          <p:cNvPicPr>
            <a:picLocks noGrp="1"/>
          </p:cNvPicPr>
          <p:nvPr>
            <p:ph idx="1"/>
          </p:nvPr>
        </p:nvPicPr>
        <p:blipFill>
          <a:blip r:embed="rId3"/>
          <a:stretch>
            <a:fillRect/>
          </a:stretch>
        </p:blipFill>
        <p:spPr>
          <a:xfrm>
            <a:off x="477012" y="480060"/>
            <a:ext cx="11237976" cy="5897880"/>
          </a:xfrm>
          <a:prstGeom prst="rect">
            <a:avLst/>
          </a:prstGeom>
          <a:ln w="228600" cap="sq" cmpd="thickThin">
            <a:solidFill>
              <a:srgbClr val="000000"/>
            </a:solidFill>
            <a:prstDash val="solid"/>
            <a:miter lim="800000"/>
          </a:ln>
          <a:effectLst>
            <a:innerShdw blurRad="76200">
              <a:srgbClr val="000000"/>
            </a:innerShdw>
          </a:effectLst>
        </p:spPr>
      </p:pic>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vert="horz" lIns="91440" tIns="45720" rIns="91440" bIns="45720" rtlCol="0" anchor="ctr">
            <a:normAutofit/>
          </a:bodyPr>
          <a:lstStyle/>
          <a:p>
            <a:pPr>
              <a:spcAft>
                <a:spcPts val="600"/>
              </a:spcAft>
            </a:pPr>
            <a:fld id="{C3F65BB1-9206-4D7F-97F9-47DCC7DC6334}" type="slidenum">
              <a:rPr lang="en-US">
                <a:solidFill>
                  <a:srgbClr val="FFFFFF"/>
                </a:solidFill>
              </a:rPr>
              <a:pPr>
                <a:spcAft>
                  <a:spcPts val="600"/>
                </a:spcAft>
              </a:pPr>
              <a:t>6</a:t>
            </a:fld>
            <a:endParaRPr lang="en-US">
              <a:solidFill>
                <a:srgbClr val="FFFFFF"/>
              </a:solidFill>
            </a:endParaRP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5303520" y="548640"/>
            <a:ext cx="6093225" cy="1143000"/>
          </a:xfrm>
          <a:prstGeom prst="rect">
            <a:avLst/>
          </a:prstGeom>
        </p:spPr>
        <p:txBody>
          <a:bodyPr vert="horz" lIns="91440" tIns="45720" rIns="91440" bIns="45720" rtlCol="0" anchor="b" anchorCtr="0">
            <a:normAutofit/>
          </a:bodyPr>
          <a:lstStyle/>
          <a:p>
            <a:pPr>
              <a:lnSpc>
                <a:spcPct val="90000"/>
              </a:lnSpc>
              <a:spcBef>
                <a:spcPct val="0"/>
              </a:spcBef>
              <a:spcAft>
                <a:spcPts val="600"/>
              </a:spcAft>
            </a:pPr>
            <a:r>
              <a:rPr lang="en-US" sz="3200" b="1" cap="all">
                <a:latin typeface="+mj-lt"/>
                <a:ea typeface="+mj-ea"/>
                <a:cs typeface="+mj-cs"/>
              </a:rPr>
              <a:t>Section 3 – PESTEL Analysis</a:t>
            </a:r>
          </a:p>
        </p:txBody>
      </p:sp>
      <p:pic>
        <p:nvPicPr>
          <p:cNvPr id="5" name="Picture 4">
            <a:extLst>
              <a:ext uri="{FF2B5EF4-FFF2-40B4-BE49-F238E27FC236}">
                <a16:creationId xmlns:a16="http://schemas.microsoft.com/office/drawing/2014/main" id="{56DFB0E9-E4F6-05B2-48AD-FBBEE8692C0A}"/>
              </a:ext>
            </a:extLst>
          </p:cNvPr>
          <p:cNvPicPr>
            <a:picLocks noChangeAspect="1"/>
          </p:cNvPicPr>
          <p:nvPr/>
        </p:nvPicPr>
        <p:blipFill>
          <a:blip r:embed="rId3"/>
          <a:srcRect t="217" r="-2" b="-2"/>
          <a:stretch>
            <a:fillRect/>
          </a:stretch>
        </p:blipFill>
        <p:spPr>
          <a:xfrm>
            <a:off x="20" y="1"/>
            <a:ext cx="4793865" cy="6858000"/>
          </a:xfrm>
          <a:prstGeom prst="rect">
            <a:avLst/>
          </a:prstGeom>
          <a:noFill/>
        </p:spPr>
      </p:pic>
      <p:sp>
        <p:nvSpPr>
          <p:cNvPr id="3" name="TextBox 2">
            <a:extLst>
              <a:ext uri="{FF2B5EF4-FFF2-40B4-BE49-F238E27FC236}">
                <a16:creationId xmlns:a16="http://schemas.microsoft.com/office/drawing/2014/main" id="{85BF6541-B0FA-9297-3DE4-B13C722629AE}"/>
              </a:ext>
            </a:extLst>
          </p:cNvPr>
          <p:cNvSpPr txBox="1"/>
          <p:nvPr/>
        </p:nvSpPr>
        <p:spPr>
          <a:xfrm>
            <a:off x="5303520" y="1828800"/>
            <a:ext cx="6071616" cy="4489704"/>
          </a:xfrm>
          <a:prstGeom prst="rect">
            <a:avLst/>
          </a:prstGeom>
        </p:spPr>
        <p:txBody>
          <a:bodyPr vert="horz" lIns="91440" tIns="45720" rIns="91440" bIns="45720" rtlCol="0">
            <a:normAutofit fontScale="92500" lnSpcReduction="10000"/>
          </a:bodyPr>
          <a:lstStyle/>
          <a:p>
            <a:pPr>
              <a:lnSpc>
                <a:spcPct val="110000"/>
              </a:lnSpc>
              <a:spcBef>
                <a:spcPts val="1000"/>
              </a:spcBef>
              <a:spcAft>
                <a:spcPts val="600"/>
              </a:spcAft>
              <a:buSzPct val="80000"/>
            </a:pPr>
            <a:r>
              <a:rPr lang="en-US" sz="2000" b="1" dirty="0">
                <a:latin typeface="Arial" panose="020B0604020202020204" pitchFamily="34" charset="0"/>
                <a:cs typeface="Arial" panose="020B0604020202020204" pitchFamily="34" charset="0"/>
              </a:rPr>
              <a:t>Conduct a PESTEL Analysis and Align it with Business Strategy</a:t>
            </a:r>
          </a:p>
          <a:p>
            <a:pPr>
              <a:lnSpc>
                <a:spcPct val="110000"/>
              </a:lnSpc>
              <a:spcBef>
                <a:spcPts val="1000"/>
              </a:spcBef>
              <a:spcAft>
                <a:spcPts val="600"/>
              </a:spcAft>
              <a:buSzPct val="80000"/>
            </a:pPr>
            <a:endParaRPr lang="en-US" sz="2000" dirty="0">
              <a:latin typeface="Arial" panose="020B0604020202020204" pitchFamily="34" charset="0"/>
              <a:cs typeface="Arial" panose="020B0604020202020204" pitchFamily="34" charset="0"/>
            </a:endParaRPr>
          </a:p>
          <a:p>
            <a:pPr>
              <a:lnSpc>
                <a:spcPct val="110000"/>
              </a:lnSpc>
              <a:spcBef>
                <a:spcPts val="1000"/>
              </a:spcBef>
              <a:spcAft>
                <a:spcPts val="600"/>
              </a:spcAft>
              <a:buSzPct val="80000"/>
            </a:pPr>
            <a:r>
              <a:rPr lang="en-US" sz="2000" b="1" dirty="0" err="1">
                <a:latin typeface="Arial" panose="020B0604020202020204" pitchFamily="34" charset="0"/>
                <a:cs typeface="Arial" panose="020B0604020202020204" pitchFamily="34" charset="0"/>
              </a:rPr>
              <a:t>Analyse</a:t>
            </a:r>
            <a:r>
              <a:rPr lang="en-US" sz="2000" b="1" dirty="0">
                <a:latin typeface="Arial" panose="020B0604020202020204" pitchFamily="34" charset="0"/>
                <a:cs typeface="Arial" panose="020B0604020202020204" pitchFamily="34" charset="0"/>
              </a:rPr>
              <a:t> External Factors:</a:t>
            </a:r>
            <a:r>
              <a:rPr lang="en-US" sz="2000" dirty="0">
                <a:latin typeface="Arial" panose="020B0604020202020204" pitchFamily="34" charset="0"/>
                <a:cs typeface="Arial" panose="020B0604020202020204" pitchFamily="34" charset="0"/>
              </a:rPr>
              <a:t>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Identify key Political, Economic, Social, Technological, Environmental, and Legal factors affecting your industry.</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a:p>
            <a:pPr marR="0" lvl="0" fontAlgn="auto">
              <a:lnSpc>
                <a:spcPct val="110000"/>
              </a:lnSpc>
              <a:spcBef>
                <a:spcPts val="1000"/>
              </a:spcBef>
              <a:spcAft>
                <a:spcPts val="600"/>
              </a:spcAft>
              <a:buClrTx/>
              <a:buSzPct val="80000"/>
              <a:tabLst/>
              <a:defRPr/>
            </a:pPr>
            <a:r>
              <a:rPr lang="en-US" altLang="en-US" sz="2000" b="0" dirty="0">
                <a:latin typeface="Arial" panose="020B0604020202020204" pitchFamily="34" charset="0"/>
                <a:cs typeface="Arial" panose="020B0604020202020204" pitchFamily="34" charset="0"/>
              </a:rPr>
              <a:t>2. </a:t>
            </a:r>
            <a:r>
              <a:rPr lang="en-US" altLang="en-US" sz="2000" b="1" dirty="0">
                <a:latin typeface="Arial" panose="020B0604020202020204" pitchFamily="34" charset="0"/>
                <a:cs typeface="Arial" panose="020B0604020202020204" pitchFamily="34" charset="0"/>
              </a:rPr>
              <a:t>Align PESTEL with Business Strategy:</a:t>
            </a:r>
          </a:p>
          <a:p>
            <a:pPr marR="0" lvl="0" fontAlgn="auto">
              <a:lnSpc>
                <a:spcPct val="110000"/>
              </a:lnSpc>
              <a:spcBef>
                <a:spcPts val="1000"/>
              </a:spcBef>
              <a:spcAft>
                <a:spcPts val="600"/>
              </a:spcAft>
              <a:buClrTx/>
              <a:buSzPct val="80000"/>
              <a:tabLst/>
              <a:defRPr/>
            </a:pPr>
            <a:r>
              <a:rPr lang="en-US" altLang="en-US" sz="2000" b="0" dirty="0">
                <a:latin typeface="Arial" panose="020B0604020202020204" pitchFamily="34" charset="0"/>
                <a:cs typeface="Arial" panose="020B0604020202020204" pitchFamily="34" charset="0"/>
              </a:rPr>
              <a:t>After identifying key external factors, explain how they impact your business and what strategies you will adopt to mitigate risks or leverage opportunities.</a:t>
            </a:r>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5303520" y="548640"/>
            <a:ext cx="6093225" cy="11430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cap="all">
                <a:latin typeface="+mj-lt"/>
                <a:ea typeface="+mj-ea"/>
                <a:cs typeface="+mj-cs"/>
              </a:rPr>
              <a:t>Section 4 - Marketing Strategies</a:t>
            </a:r>
          </a:p>
        </p:txBody>
      </p:sp>
      <p:pic>
        <p:nvPicPr>
          <p:cNvPr id="5" name="Picture 4">
            <a:extLst>
              <a:ext uri="{FF2B5EF4-FFF2-40B4-BE49-F238E27FC236}">
                <a16:creationId xmlns:a16="http://schemas.microsoft.com/office/drawing/2014/main" id="{49616A32-70CE-719A-E04C-841D2F0F39F5}"/>
              </a:ext>
            </a:extLst>
          </p:cNvPr>
          <p:cNvPicPr>
            <a:picLocks noChangeAspect="1"/>
          </p:cNvPicPr>
          <p:nvPr/>
        </p:nvPicPr>
        <p:blipFill>
          <a:blip r:embed="rId3"/>
          <a:stretch>
            <a:fillRect/>
          </a:stretch>
        </p:blipFill>
        <p:spPr>
          <a:xfrm>
            <a:off x="5215" y="1"/>
            <a:ext cx="4783454" cy="6858000"/>
          </a:xfrm>
          <a:prstGeom prst="rect">
            <a:avLst/>
          </a:prstGeom>
          <a:noFill/>
        </p:spPr>
      </p:pic>
      <p:sp>
        <p:nvSpPr>
          <p:cNvPr id="3" name="Content Placeholder 2">
            <a:extLst>
              <a:ext uri="{FF2B5EF4-FFF2-40B4-BE49-F238E27FC236}">
                <a16:creationId xmlns:a16="http://schemas.microsoft.com/office/drawing/2014/main" id="{A18FDE8E-B325-0DB0-C8C4-FBDD3F35941C}"/>
              </a:ext>
            </a:extLst>
          </p:cNvPr>
          <p:cNvSpPr>
            <a:spLocks noGrp="1"/>
          </p:cNvSpPr>
          <p:nvPr>
            <p:ph sz="quarter" idx="14"/>
          </p:nvPr>
        </p:nvSpPr>
        <p:spPr>
          <a:xfrm>
            <a:off x="5303520" y="1828800"/>
            <a:ext cx="6071616" cy="4489704"/>
          </a:xfrm>
        </p:spPr>
        <p:txBody>
          <a:bodyPr vert="horz" lIns="91440" tIns="45720" rIns="91440" bIns="45720" rtlCol="0">
            <a:normAutofit/>
          </a:bodyPr>
          <a:lstStyle/>
          <a:p>
            <a:pPr>
              <a:spcAft>
                <a:spcPts val="600"/>
              </a:spcAft>
            </a:pPr>
            <a:r>
              <a:rPr lang="en-US" sz="2000" dirty="0">
                <a:latin typeface="Arial" panose="020B0604020202020204" pitchFamily="34" charset="0"/>
                <a:cs typeface="Arial" panose="020B0604020202020204" pitchFamily="34" charset="0"/>
              </a:rPr>
              <a:t>Strategy 1 Direct Trade Storytelling share farmer profiles origin videos and Ethiopia heritage content builds trust &amp; premium positioning. Distributors and cafés gain a powerful story to share with their own customers.</a:t>
            </a:r>
          </a:p>
          <a:p>
            <a:pPr>
              <a:spcAft>
                <a:spcPts val="600"/>
              </a:spcAft>
            </a:pPr>
            <a:r>
              <a:rPr lang="en-US" sz="2000" dirty="0">
                <a:latin typeface="Arial" panose="020B0604020202020204" pitchFamily="34" charset="0"/>
                <a:cs typeface="Arial" panose="020B0604020202020204" pitchFamily="34" charset="0"/>
              </a:rPr>
              <a:t>Strategy 2 B2B Relationship Building Target UK specialty coffee events and direct outreach to independent distributors &amp; cafés. Offer free samples consistent quality and reliable delivery to turn first orders into long term partnership . </a:t>
            </a:r>
          </a:p>
          <a:p>
            <a:pPr marL="0">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FD3B-559D-0157-87A6-1193494D9581}"/>
              </a:ext>
            </a:extLst>
          </p:cNvPr>
          <p:cNvSpPr>
            <a:spLocks noGrp="1"/>
          </p:cNvSpPr>
          <p:nvPr>
            <p:ph type="title"/>
          </p:nvPr>
        </p:nvSpPr>
        <p:spPr>
          <a:xfrm>
            <a:off x="-1" y="0"/>
            <a:ext cx="12017829" cy="1884784"/>
          </a:xfrm>
        </p:spPr>
        <p:txBody>
          <a:bodyPr>
            <a:normAutofit fontScale="90000"/>
          </a:bodyPr>
          <a:lstStyle/>
          <a:p>
            <a:br>
              <a:rPr lang="en-US" b="1" dirty="0"/>
            </a:br>
            <a:br>
              <a:rPr lang="en-US" b="1" dirty="0"/>
            </a:br>
            <a:br>
              <a:rPr lang="en-US" b="1" dirty="0"/>
            </a:br>
            <a:br>
              <a:rPr lang="en-US" b="1" dirty="0"/>
            </a:br>
            <a:br>
              <a:rPr lang="en-US" b="1" dirty="0"/>
            </a:br>
            <a:br>
              <a:rPr lang="en-US" b="1" dirty="0"/>
            </a:br>
            <a:br>
              <a:rPr lang="en-US" b="1" dirty="0"/>
            </a:br>
            <a:r>
              <a:rPr lang="en-US" b="1" dirty="0"/>
              <a:t>Section 5 - Funding Requirements and Allocation</a:t>
            </a:r>
            <a:endParaRPr lang="en-GB" dirty="0"/>
          </a:p>
        </p:txBody>
      </p:sp>
      <p:graphicFrame>
        <p:nvGraphicFramePr>
          <p:cNvPr id="4" name="Content Placeholder 3">
            <a:extLst>
              <a:ext uri="{FF2B5EF4-FFF2-40B4-BE49-F238E27FC236}">
                <a16:creationId xmlns:a16="http://schemas.microsoft.com/office/drawing/2014/main" id="{779CD92C-F37E-EB6E-B174-1A18B8B3C699}"/>
              </a:ext>
            </a:extLst>
          </p:cNvPr>
          <p:cNvGraphicFramePr>
            <a:graphicFrameLocks noGrp="1"/>
          </p:cNvGraphicFramePr>
          <p:nvPr>
            <p:ph idx="1"/>
            <p:extLst>
              <p:ext uri="{D42A27DB-BD31-4B8C-83A1-F6EECF244321}">
                <p14:modId xmlns:p14="http://schemas.microsoft.com/office/powerpoint/2010/main" val="1761819099"/>
              </p:ext>
            </p:extLst>
          </p:nvPr>
        </p:nvGraphicFramePr>
        <p:xfrm>
          <a:off x="1207698" y="2087591"/>
          <a:ext cx="10530212" cy="4493504"/>
        </p:xfrm>
        <a:graphic>
          <a:graphicData uri="http://schemas.openxmlformats.org/drawingml/2006/table">
            <a:tbl>
              <a:tblPr firstRow="1" bandRow="1">
                <a:tableStyleId>{5C22544A-7EE6-4342-B048-85BDC9FD1C3A}</a:tableStyleId>
              </a:tblPr>
              <a:tblGrid>
                <a:gridCol w="3878562">
                  <a:extLst>
                    <a:ext uri="{9D8B030D-6E8A-4147-A177-3AD203B41FA5}">
                      <a16:colId xmlns:a16="http://schemas.microsoft.com/office/drawing/2014/main" val="2017201335"/>
                    </a:ext>
                  </a:extLst>
                </a:gridCol>
                <a:gridCol w="6651650">
                  <a:extLst>
                    <a:ext uri="{9D8B030D-6E8A-4147-A177-3AD203B41FA5}">
                      <a16:colId xmlns:a16="http://schemas.microsoft.com/office/drawing/2014/main" val="4193773954"/>
                    </a:ext>
                  </a:extLst>
                </a:gridCol>
              </a:tblGrid>
              <a:tr h="434222">
                <a:tc>
                  <a:txBody>
                    <a:bodyPr/>
                    <a:lstStyle/>
                    <a:p>
                      <a:r>
                        <a:rPr lang="en-GB" sz="1600" b="1" cap="all" spc="60" dirty="0">
                          <a:solidFill>
                            <a:schemeClr val="tx1"/>
                          </a:solidFill>
                          <a:latin typeface="Arial" panose="020B0604020202020204" pitchFamily="34" charset="0"/>
                          <a:cs typeface="Arial" panose="020B0604020202020204" pitchFamily="34" charset="0"/>
                        </a:rPr>
                        <a:t>Area </a:t>
                      </a:r>
                    </a:p>
                  </a:txBody>
                  <a:tcPr marL="103648" marR="103648" marT="103648" marB="103648" anchor="b"/>
                </a:tc>
                <a:tc>
                  <a:txBody>
                    <a:bodyPr/>
                    <a:lstStyle/>
                    <a:p>
                      <a:r>
                        <a:rPr lang="en-GB" sz="1800" b="1" cap="all" spc="60">
                          <a:solidFill>
                            <a:schemeClr val="tx1"/>
                          </a:solidFill>
                          <a:latin typeface="Arial" panose="020B0604020202020204" pitchFamily="34" charset="0"/>
                          <a:cs typeface="Arial" panose="020B0604020202020204" pitchFamily="34" charset="0"/>
                        </a:rPr>
                        <a:t>Allocation </a:t>
                      </a:r>
                      <a:endParaRPr lang="en-GB" sz="1800" b="1" cap="all" spc="60" dirty="0">
                        <a:solidFill>
                          <a:schemeClr val="tx1"/>
                        </a:solidFill>
                        <a:latin typeface="Arial" panose="020B0604020202020204" pitchFamily="34" charset="0"/>
                        <a:cs typeface="Arial" panose="020B0604020202020204" pitchFamily="34" charset="0"/>
                      </a:endParaRPr>
                    </a:p>
                  </a:txBody>
                  <a:tcPr marL="103648" marR="103648" marT="103648" marB="103648" anchor="b"/>
                </a:tc>
                <a:extLst>
                  <a:ext uri="{0D108BD9-81ED-4DB2-BD59-A6C34878D82A}">
                    <a16:rowId xmlns:a16="http://schemas.microsoft.com/office/drawing/2014/main" val="2445450011"/>
                  </a:ext>
                </a:extLst>
              </a:tr>
              <a:tr h="689784">
                <a:tc>
                  <a:txBody>
                    <a:bodyPr/>
                    <a:lstStyle/>
                    <a:p>
                      <a:r>
                        <a:rPr lang="en-GB" sz="2000" cap="none" spc="0">
                          <a:solidFill>
                            <a:schemeClr val="tx1"/>
                          </a:solidFill>
                          <a:latin typeface="Arial" panose="020B0604020202020204" pitchFamily="34" charset="0"/>
                          <a:cs typeface="Arial" panose="020B0604020202020204" pitchFamily="34" charset="0"/>
                        </a:rPr>
                        <a:t>Coffee sourcing &amp; roasting </a:t>
                      </a:r>
                    </a:p>
                  </a:txBody>
                  <a:tcPr marL="103648" marR="103648" marT="51824" marB="103648"/>
                </a:tc>
                <a:tc>
                  <a:txBody>
                    <a:bodyPr/>
                    <a:lstStyle/>
                    <a:p>
                      <a:r>
                        <a:rPr lang="en-GB" sz="2400" cap="none" spc="0">
                          <a:solidFill>
                            <a:schemeClr val="tx1"/>
                          </a:solidFill>
                          <a:latin typeface="Arial" panose="020B0604020202020204" pitchFamily="34" charset="0"/>
                          <a:cs typeface="Arial" panose="020B0604020202020204" pitchFamily="34" charset="0"/>
                        </a:rPr>
                        <a:t>45,000</a:t>
                      </a:r>
                      <a:endParaRPr lang="en-GB" sz="2400" cap="none" spc="0" dirty="0">
                        <a:solidFill>
                          <a:schemeClr val="tx1"/>
                        </a:solidFill>
                        <a:latin typeface="Arial" panose="020B0604020202020204" pitchFamily="34" charset="0"/>
                        <a:cs typeface="Arial" panose="020B0604020202020204" pitchFamily="34" charset="0"/>
                      </a:endParaRPr>
                    </a:p>
                  </a:txBody>
                  <a:tcPr marL="103648" marR="103648" marT="51824" marB="103648"/>
                </a:tc>
                <a:extLst>
                  <a:ext uri="{0D108BD9-81ED-4DB2-BD59-A6C34878D82A}">
                    <a16:rowId xmlns:a16="http://schemas.microsoft.com/office/drawing/2014/main" val="410730411"/>
                  </a:ext>
                </a:extLst>
              </a:tr>
              <a:tr h="689784">
                <a:tc>
                  <a:txBody>
                    <a:bodyPr/>
                    <a:lstStyle/>
                    <a:p>
                      <a:r>
                        <a:rPr lang="en-GB" sz="2000" cap="none" spc="0">
                          <a:solidFill>
                            <a:schemeClr val="tx1"/>
                          </a:solidFill>
                          <a:latin typeface="Arial" panose="020B0604020202020204" pitchFamily="34" charset="0"/>
                          <a:cs typeface="Arial" panose="020B0604020202020204" pitchFamily="34" charset="0"/>
                        </a:rPr>
                        <a:t>Packaging &amp; export logistic </a:t>
                      </a:r>
                    </a:p>
                  </a:txBody>
                  <a:tcPr marL="103648" marR="103648" marT="51824" marB="103648"/>
                </a:tc>
                <a:tc>
                  <a:txBody>
                    <a:bodyPr/>
                    <a:lstStyle/>
                    <a:p>
                      <a:r>
                        <a:rPr lang="en-GB" sz="2400" cap="none" spc="0">
                          <a:solidFill>
                            <a:schemeClr val="tx1"/>
                          </a:solidFill>
                          <a:latin typeface="Arial" panose="020B0604020202020204" pitchFamily="34" charset="0"/>
                          <a:cs typeface="Arial" panose="020B0604020202020204" pitchFamily="34" charset="0"/>
                        </a:rPr>
                        <a:t>33,000</a:t>
                      </a:r>
                      <a:endParaRPr lang="en-GB" sz="2400" cap="none" spc="0" dirty="0">
                        <a:solidFill>
                          <a:schemeClr val="tx1"/>
                        </a:solidFill>
                        <a:latin typeface="Arial" panose="020B0604020202020204" pitchFamily="34" charset="0"/>
                        <a:cs typeface="Arial" panose="020B0604020202020204" pitchFamily="34" charset="0"/>
                      </a:endParaRPr>
                    </a:p>
                  </a:txBody>
                  <a:tcPr marL="103648" marR="103648" marT="51824" marB="103648"/>
                </a:tc>
                <a:extLst>
                  <a:ext uri="{0D108BD9-81ED-4DB2-BD59-A6C34878D82A}">
                    <a16:rowId xmlns:a16="http://schemas.microsoft.com/office/drawing/2014/main" val="3416121347"/>
                  </a:ext>
                </a:extLst>
              </a:tr>
              <a:tr h="469939">
                <a:tc>
                  <a:txBody>
                    <a:bodyPr/>
                    <a:lstStyle/>
                    <a:p>
                      <a:r>
                        <a:rPr lang="en-GB" sz="2000" cap="none" spc="0">
                          <a:solidFill>
                            <a:schemeClr val="tx1"/>
                          </a:solidFill>
                          <a:latin typeface="Arial" panose="020B0604020202020204" pitchFamily="34" charset="0"/>
                          <a:cs typeface="Arial" panose="020B0604020202020204" pitchFamily="34" charset="0"/>
                        </a:rPr>
                        <a:t>Marketing promotion </a:t>
                      </a:r>
                    </a:p>
                  </a:txBody>
                  <a:tcPr marL="103648" marR="103648" marT="51824" marB="103648"/>
                </a:tc>
                <a:tc>
                  <a:txBody>
                    <a:bodyPr/>
                    <a:lstStyle/>
                    <a:p>
                      <a:r>
                        <a:rPr lang="en-GB" sz="2400" cap="none" spc="0">
                          <a:solidFill>
                            <a:schemeClr val="tx1"/>
                          </a:solidFill>
                          <a:latin typeface="Arial" panose="020B0604020202020204" pitchFamily="34" charset="0"/>
                          <a:cs typeface="Arial" panose="020B0604020202020204" pitchFamily="34" charset="0"/>
                        </a:rPr>
                        <a:t>10,000</a:t>
                      </a:r>
                      <a:endParaRPr lang="en-GB" sz="2400" cap="none" spc="0" dirty="0">
                        <a:solidFill>
                          <a:schemeClr val="tx1"/>
                        </a:solidFill>
                        <a:latin typeface="Arial" panose="020B0604020202020204" pitchFamily="34" charset="0"/>
                        <a:cs typeface="Arial" panose="020B0604020202020204" pitchFamily="34" charset="0"/>
                      </a:endParaRPr>
                    </a:p>
                  </a:txBody>
                  <a:tcPr marL="103648" marR="103648" marT="51824" marB="103648"/>
                </a:tc>
                <a:extLst>
                  <a:ext uri="{0D108BD9-81ED-4DB2-BD59-A6C34878D82A}">
                    <a16:rowId xmlns:a16="http://schemas.microsoft.com/office/drawing/2014/main" val="728732335"/>
                  </a:ext>
                </a:extLst>
              </a:tr>
              <a:tr h="689784">
                <a:tc>
                  <a:txBody>
                    <a:bodyPr/>
                    <a:lstStyle/>
                    <a:p>
                      <a:r>
                        <a:rPr lang="en-GB" sz="2000" cap="none" spc="0">
                          <a:solidFill>
                            <a:schemeClr val="tx1"/>
                          </a:solidFill>
                          <a:latin typeface="Arial" panose="020B0604020202020204" pitchFamily="34" charset="0"/>
                          <a:cs typeface="Arial" panose="020B0604020202020204" pitchFamily="34" charset="0"/>
                        </a:rPr>
                        <a:t>Quality control &amp; certification </a:t>
                      </a:r>
                    </a:p>
                  </a:txBody>
                  <a:tcPr marL="103648" marR="103648" marT="51824" marB="103648"/>
                </a:tc>
                <a:tc>
                  <a:txBody>
                    <a:bodyPr/>
                    <a:lstStyle/>
                    <a:p>
                      <a:r>
                        <a:rPr lang="en-GB" sz="2400" cap="none" spc="0">
                          <a:solidFill>
                            <a:schemeClr val="tx1"/>
                          </a:solidFill>
                          <a:latin typeface="Arial" panose="020B0604020202020204" pitchFamily="34" charset="0"/>
                          <a:cs typeface="Arial" panose="020B0604020202020204" pitchFamily="34" charset="0"/>
                        </a:rPr>
                        <a:t>4,000</a:t>
                      </a:r>
                      <a:endParaRPr lang="en-GB" sz="2400" cap="none" spc="0" dirty="0">
                        <a:solidFill>
                          <a:schemeClr val="tx1"/>
                        </a:solidFill>
                        <a:latin typeface="Arial" panose="020B0604020202020204" pitchFamily="34" charset="0"/>
                        <a:cs typeface="Arial" panose="020B0604020202020204" pitchFamily="34" charset="0"/>
                      </a:endParaRPr>
                    </a:p>
                  </a:txBody>
                  <a:tcPr marL="103648" marR="103648" marT="51824" marB="103648"/>
                </a:tc>
                <a:extLst>
                  <a:ext uri="{0D108BD9-81ED-4DB2-BD59-A6C34878D82A}">
                    <a16:rowId xmlns:a16="http://schemas.microsoft.com/office/drawing/2014/main" val="3121917252"/>
                  </a:ext>
                </a:extLst>
              </a:tr>
              <a:tr h="689784">
                <a:tc>
                  <a:txBody>
                    <a:bodyPr/>
                    <a:lstStyle/>
                    <a:p>
                      <a:r>
                        <a:rPr lang="en-GB" sz="2000" cap="none" spc="0" dirty="0">
                          <a:solidFill>
                            <a:schemeClr val="tx1"/>
                          </a:solidFill>
                          <a:latin typeface="Arial" panose="020B0604020202020204" pitchFamily="34" charset="0"/>
                          <a:cs typeface="Arial" panose="020B0604020202020204" pitchFamily="34" charset="0"/>
                        </a:rPr>
                        <a:t>Working capital contingency </a:t>
                      </a:r>
                    </a:p>
                  </a:txBody>
                  <a:tcPr marL="103648" marR="103648" marT="51824" marB="103648"/>
                </a:tc>
                <a:tc>
                  <a:txBody>
                    <a:bodyPr/>
                    <a:lstStyle/>
                    <a:p>
                      <a:r>
                        <a:rPr lang="en-GB" sz="2400" cap="none" spc="0" dirty="0">
                          <a:solidFill>
                            <a:schemeClr val="tx1"/>
                          </a:solidFill>
                          <a:latin typeface="Arial" panose="020B0604020202020204" pitchFamily="34" charset="0"/>
                          <a:cs typeface="Arial" panose="020B0604020202020204" pitchFamily="34" charset="0"/>
                        </a:rPr>
                        <a:t>8,000</a:t>
                      </a:r>
                    </a:p>
                  </a:txBody>
                  <a:tcPr marL="103648" marR="103648" marT="51824" marB="103648"/>
                </a:tc>
                <a:extLst>
                  <a:ext uri="{0D108BD9-81ED-4DB2-BD59-A6C34878D82A}">
                    <a16:rowId xmlns:a16="http://schemas.microsoft.com/office/drawing/2014/main" val="449614432"/>
                  </a:ext>
                </a:extLst>
              </a:tr>
              <a:tr h="6595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cap="none" spc="0" dirty="0">
                          <a:solidFill>
                            <a:schemeClr val="tx1"/>
                          </a:solidFill>
                          <a:latin typeface="Arial" panose="020B0604020202020204" pitchFamily="34" charset="0"/>
                          <a:cs typeface="Arial" panose="020B0604020202020204" pitchFamily="34" charset="0"/>
                        </a:rPr>
                        <a:t>TOTAL STARTUP COST</a:t>
                      </a:r>
                    </a:p>
                    <a:p>
                      <a:endParaRPr lang="en-GB" sz="24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100,000</a:t>
                      </a:r>
                    </a:p>
                  </a:txBody>
                  <a:tcPr/>
                </a:tc>
                <a:extLst>
                  <a:ext uri="{0D108BD9-81ED-4DB2-BD59-A6C34878D82A}">
                    <a16:rowId xmlns:a16="http://schemas.microsoft.com/office/drawing/2014/main" val="2574930133"/>
                  </a:ext>
                </a:extLst>
              </a:tr>
            </a:tbl>
          </a:graphicData>
        </a:graphic>
      </p:graphicFrame>
    </p:spTree>
    <p:extLst>
      <p:ext uri="{BB962C8B-B14F-4D97-AF65-F5344CB8AC3E}">
        <p14:creationId xmlns:p14="http://schemas.microsoft.com/office/powerpoint/2010/main" val="3729005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A0FBC809-962E-667E-0E3B-28135288703F}"/>
              </a:ext>
            </a:extLst>
          </p:cNvPr>
          <p:cNvGraphicFramePr>
            <a:graphicFrameLocks noGrp="1"/>
          </p:cNvGraphicFramePr>
          <p:nvPr>
            <p:ph idx="1"/>
            <p:extLst>
              <p:ext uri="{D42A27DB-BD31-4B8C-83A1-F6EECF244321}">
                <p14:modId xmlns:p14="http://schemas.microsoft.com/office/powerpoint/2010/main" val="1959746542"/>
              </p:ext>
            </p:extLst>
          </p:nvPr>
        </p:nvGraphicFramePr>
        <p:xfrm>
          <a:off x="391886" y="2052736"/>
          <a:ext cx="11476647" cy="4659610"/>
        </p:xfrm>
        <a:graphic>
          <a:graphicData uri="http://schemas.openxmlformats.org/drawingml/2006/table">
            <a:tbl>
              <a:tblPr firstRow="1" bandRow="1">
                <a:tableStyleId>{5C22544A-7EE6-4342-B048-85BDC9FD1C3A}</a:tableStyleId>
              </a:tblPr>
              <a:tblGrid>
                <a:gridCol w="1639521">
                  <a:extLst>
                    <a:ext uri="{9D8B030D-6E8A-4147-A177-3AD203B41FA5}">
                      <a16:colId xmlns:a16="http://schemas.microsoft.com/office/drawing/2014/main" val="1447790219"/>
                    </a:ext>
                  </a:extLst>
                </a:gridCol>
                <a:gridCol w="1639521">
                  <a:extLst>
                    <a:ext uri="{9D8B030D-6E8A-4147-A177-3AD203B41FA5}">
                      <a16:colId xmlns:a16="http://schemas.microsoft.com/office/drawing/2014/main" val="1595286900"/>
                    </a:ext>
                  </a:extLst>
                </a:gridCol>
                <a:gridCol w="1639521">
                  <a:extLst>
                    <a:ext uri="{9D8B030D-6E8A-4147-A177-3AD203B41FA5}">
                      <a16:colId xmlns:a16="http://schemas.microsoft.com/office/drawing/2014/main" val="2370332481"/>
                    </a:ext>
                  </a:extLst>
                </a:gridCol>
                <a:gridCol w="1639521">
                  <a:extLst>
                    <a:ext uri="{9D8B030D-6E8A-4147-A177-3AD203B41FA5}">
                      <a16:colId xmlns:a16="http://schemas.microsoft.com/office/drawing/2014/main" val="2832358584"/>
                    </a:ext>
                  </a:extLst>
                </a:gridCol>
                <a:gridCol w="1639521">
                  <a:extLst>
                    <a:ext uri="{9D8B030D-6E8A-4147-A177-3AD203B41FA5}">
                      <a16:colId xmlns:a16="http://schemas.microsoft.com/office/drawing/2014/main" val="2178926808"/>
                    </a:ext>
                  </a:extLst>
                </a:gridCol>
                <a:gridCol w="1639521">
                  <a:extLst>
                    <a:ext uri="{9D8B030D-6E8A-4147-A177-3AD203B41FA5}">
                      <a16:colId xmlns:a16="http://schemas.microsoft.com/office/drawing/2014/main" val="2252267242"/>
                    </a:ext>
                  </a:extLst>
                </a:gridCol>
                <a:gridCol w="1639521">
                  <a:extLst>
                    <a:ext uri="{9D8B030D-6E8A-4147-A177-3AD203B41FA5}">
                      <a16:colId xmlns:a16="http://schemas.microsoft.com/office/drawing/2014/main" val="3664901165"/>
                    </a:ext>
                  </a:extLst>
                </a:gridCol>
              </a:tblGrid>
              <a:tr h="337451">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92736998"/>
                  </a:ext>
                </a:extLst>
              </a:tr>
              <a:tr h="685443">
                <a:tc>
                  <a:txBody>
                    <a:bodyPr/>
                    <a:lstStyle/>
                    <a:p>
                      <a:pPr algn="l" rtl="0" fontAlgn="ctr">
                        <a:spcBef>
                          <a:spcPts val="0"/>
                        </a:spcBef>
                        <a:spcAft>
                          <a:spcPts val="0"/>
                        </a:spcAft>
                      </a:pPr>
                      <a:r>
                        <a:rPr lang="en-GB" sz="2400" b="1" i="0" u="none" strike="noStrike" dirty="0">
                          <a:solidFill>
                            <a:srgbClr val="000000"/>
                          </a:solidFill>
                          <a:effectLst/>
                          <a:latin typeface="Calibri" panose="020F0502020204030204" pitchFamily="34" charset="0"/>
                        </a:rPr>
                        <a:t>Variable Costs</a:t>
                      </a:r>
                      <a:endParaRPr lang="en-GB" sz="2200" b="0" i="0" u="none" strike="noStrike" dirty="0">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dirty="0">
                          <a:solidFill>
                            <a:srgbClr val="000000"/>
                          </a:solidFill>
                          <a:effectLst/>
                          <a:latin typeface="Calibri" panose="020F0502020204030204" pitchFamily="34" charset="0"/>
                        </a:rPr>
                        <a:t>Jan</a:t>
                      </a:r>
                      <a:endParaRPr lang="en-GB" sz="2200" b="0" i="0" u="none" strike="noStrike" dirty="0">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dirty="0">
                          <a:solidFill>
                            <a:srgbClr val="000000"/>
                          </a:solidFill>
                          <a:effectLst/>
                          <a:latin typeface="Calibri" panose="020F0502020204030204" pitchFamily="34" charset="0"/>
                        </a:rPr>
                        <a:t>Feb</a:t>
                      </a:r>
                      <a:endParaRPr lang="en-GB" sz="2200" b="0" i="0" u="none" strike="noStrike" dirty="0">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dirty="0">
                          <a:solidFill>
                            <a:srgbClr val="000000"/>
                          </a:solidFill>
                          <a:effectLst/>
                          <a:latin typeface="Calibri" panose="020F0502020204030204" pitchFamily="34" charset="0"/>
                        </a:rPr>
                        <a:t>Mar</a:t>
                      </a:r>
                      <a:endParaRPr lang="en-GB" sz="2200" b="0" i="0" u="none" strike="noStrike" dirty="0">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a:solidFill>
                            <a:srgbClr val="000000"/>
                          </a:solidFill>
                          <a:effectLst/>
                          <a:latin typeface="Calibri" panose="020F0502020204030204" pitchFamily="34" charset="0"/>
                        </a:rPr>
                        <a:t>Apr</a:t>
                      </a:r>
                      <a:endParaRPr lang="en-GB" sz="2200" b="0" i="0" u="none" strike="noStrike">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a:solidFill>
                            <a:srgbClr val="000000"/>
                          </a:solidFill>
                          <a:effectLst/>
                          <a:latin typeface="Calibri" panose="020F0502020204030204" pitchFamily="34" charset="0"/>
                        </a:rPr>
                        <a:t>May</a:t>
                      </a:r>
                      <a:endParaRPr lang="en-GB" sz="2200" b="0" i="0" u="none" strike="noStrike">
                        <a:effectLst/>
                        <a:latin typeface="Arial" panose="020B0604020202020204" pitchFamily="34" charset="0"/>
                      </a:endParaRPr>
                    </a:p>
                  </a:txBody>
                  <a:tcPr marL="11426" marR="11426" marT="11426" marB="0" anchor="ctr"/>
                </a:tc>
                <a:tc>
                  <a:txBody>
                    <a:bodyPr/>
                    <a:lstStyle/>
                    <a:p>
                      <a:pPr algn="l" rtl="0" fontAlgn="ctr">
                        <a:spcBef>
                          <a:spcPts val="0"/>
                        </a:spcBef>
                        <a:spcAft>
                          <a:spcPts val="0"/>
                        </a:spcAft>
                      </a:pPr>
                      <a:r>
                        <a:rPr lang="en-GB" sz="2400" b="1" i="0" u="none" strike="noStrike">
                          <a:solidFill>
                            <a:srgbClr val="000000"/>
                          </a:solidFill>
                          <a:effectLst/>
                          <a:latin typeface="Calibri" panose="020F0502020204030204" pitchFamily="34" charset="0"/>
                        </a:rPr>
                        <a:t>June</a:t>
                      </a:r>
                      <a:endParaRPr lang="en-GB" sz="2200" b="0" i="0" u="none" strike="noStrike">
                        <a:effectLst/>
                        <a:latin typeface="Arial" panose="020B0604020202020204" pitchFamily="34" charset="0"/>
                      </a:endParaRPr>
                    </a:p>
                  </a:txBody>
                  <a:tcPr marL="11426" marR="11426" marT="11426" marB="0" anchor="ctr"/>
                </a:tc>
                <a:extLst>
                  <a:ext uri="{0D108BD9-81ED-4DB2-BD59-A6C34878D82A}">
                    <a16:rowId xmlns:a16="http://schemas.microsoft.com/office/drawing/2014/main" val="3693168588"/>
                  </a:ext>
                </a:extLst>
              </a:tr>
              <a:tr h="685443">
                <a:tc>
                  <a:txBody>
                    <a:bodyPr/>
                    <a:lstStyle/>
                    <a:p>
                      <a:pPr algn="l" rtl="0" fontAlgn="ctr">
                        <a:spcBef>
                          <a:spcPts val="0"/>
                        </a:spcBef>
                        <a:spcAft>
                          <a:spcPts val="0"/>
                        </a:spcAft>
                      </a:pPr>
                      <a:r>
                        <a:rPr lang="en-GB" sz="2400" b="0" i="0" u="none" strike="noStrike" dirty="0">
                          <a:solidFill>
                            <a:srgbClr val="000000"/>
                          </a:solidFill>
                          <a:effectLst/>
                          <a:latin typeface="Calibri" panose="020F0502020204030204" pitchFamily="34" charset="0"/>
                        </a:rPr>
                        <a:t>Shopping logistic </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£300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400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500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700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700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750</a:t>
                      </a:r>
                      <a:endParaRPr lang="en-GB" sz="2200" b="0" i="0" u="none" strike="noStrike" dirty="0">
                        <a:effectLst/>
                        <a:latin typeface="Arial" panose="020B0604020202020204" pitchFamily="34" charset="0"/>
                      </a:endParaRPr>
                    </a:p>
                  </a:txBody>
                  <a:tcPr marL="11426" marR="11426" marT="11426" marB="0" anchor="ctr"/>
                </a:tc>
                <a:extLst>
                  <a:ext uri="{0D108BD9-81ED-4DB2-BD59-A6C34878D82A}">
                    <a16:rowId xmlns:a16="http://schemas.microsoft.com/office/drawing/2014/main" val="1635869240"/>
                  </a:ext>
                </a:extLst>
              </a:tr>
              <a:tr h="652380">
                <a:tc>
                  <a:txBody>
                    <a:bodyPr/>
                    <a:lstStyle/>
                    <a:p>
                      <a:pPr algn="l" rtl="0" fontAlgn="ctr">
                        <a:spcBef>
                          <a:spcPts val="0"/>
                        </a:spcBef>
                        <a:spcAft>
                          <a:spcPts val="0"/>
                        </a:spcAft>
                      </a:pPr>
                      <a:r>
                        <a:rPr lang="en-GB" sz="2200" b="0" i="0" u="none" strike="noStrike" dirty="0">
                          <a:effectLst/>
                          <a:latin typeface="Arial" panose="020B0604020202020204" pitchFamily="34" charset="0"/>
                        </a:rPr>
                        <a:t>Coffee stock market  </a:t>
                      </a: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£400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600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650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800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800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1000</a:t>
                      </a:r>
                      <a:endParaRPr lang="en-GB" sz="2200" b="0" i="0" u="none" strike="noStrike" dirty="0">
                        <a:effectLst/>
                        <a:latin typeface="Arial" panose="020B0604020202020204" pitchFamily="34" charset="0"/>
                      </a:endParaRPr>
                    </a:p>
                  </a:txBody>
                  <a:tcPr marL="11426" marR="11426" marT="11426" marB="0" anchor="ctr"/>
                </a:tc>
                <a:extLst>
                  <a:ext uri="{0D108BD9-81ED-4DB2-BD59-A6C34878D82A}">
                    <a16:rowId xmlns:a16="http://schemas.microsoft.com/office/drawing/2014/main" val="1855206492"/>
                  </a:ext>
                </a:extLst>
              </a:tr>
              <a:tr h="938531">
                <a:tc>
                  <a:txBody>
                    <a:bodyPr/>
                    <a:lstStyle/>
                    <a:p>
                      <a:pPr algn="l" rtl="0" fontAlgn="ctr">
                        <a:spcBef>
                          <a:spcPts val="0"/>
                        </a:spcBef>
                        <a:spcAft>
                          <a:spcPts val="0"/>
                        </a:spcAft>
                      </a:pPr>
                      <a:r>
                        <a:rPr lang="en-GB" sz="2200" b="0" i="0" u="none" strike="noStrike" dirty="0">
                          <a:effectLst/>
                          <a:latin typeface="Arial" panose="020B0604020202020204" pitchFamily="34" charset="0"/>
                        </a:rPr>
                        <a:t>Roasting production labour  </a:t>
                      </a: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500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500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600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600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700</a:t>
                      </a:r>
                      <a:endParaRPr lang="en-GB" sz="2200" b="0" i="0" u="none" strike="noStrike" dirty="0">
                        <a:effectLst/>
                        <a:latin typeface="Arial" panose="020B0604020202020204" pitchFamily="34" charset="0"/>
                      </a:endParaRPr>
                    </a:p>
                  </a:txBody>
                  <a:tcPr marL="11426" marR="11426" marT="11426" marB="0" anchor="ctr"/>
                </a:tc>
                <a:extLst>
                  <a:ext uri="{0D108BD9-81ED-4DB2-BD59-A6C34878D82A}">
                    <a16:rowId xmlns:a16="http://schemas.microsoft.com/office/drawing/2014/main" val="1677823571"/>
                  </a:ext>
                </a:extLst>
              </a:tr>
              <a:tr h="955511">
                <a:tc>
                  <a:txBody>
                    <a:bodyPr/>
                    <a:lstStyle/>
                    <a:p>
                      <a:pPr algn="l" rtl="0" fontAlgn="ctr">
                        <a:spcBef>
                          <a:spcPts val="0"/>
                        </a:spcBef>
                        <a:spcAft>
                          <a:spcPts val="0"/>
                        </a:spcAft>
                      </a:pPr>
                      <a:r>
                        <a:rPr lang="en-GB" sz="2400" b="0" i="0" u="none" strike="noStrike" dirty="0">
                          <a:solidFill>
                            <a:srgbClr val="000000"/>
                          </a:solidFill>
                          <a:effectLst/>
                          <a:latin typeface="Calibri" panose="020F0502020204030204" pitchFamily="34" charset="0"/>
                        </a:rPr>
                        <a:t>Total Variable  cost</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£700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£1,500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£1,650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£2,100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£2,100</a:t>
                      </a:r>
                      <a:endParaRPr lang="en-GB" sz="2200" b="0" i="0" u="none" strike="noStrike" dirty="0">
                        <a:effectLst/>
                        <a:latin typeface="Arial" panose="020B0604020202020204" pitchFamily="34" charset="0"/>
                      </a:endParaRPr>
                    </a:p>
                  </a:txBody>
                  <a:tcPr marL="11426" marR="11426" marT="11426" marB="0" anchor="ctr"/>
                </a:tc>
                <a:tc>
                  <a:txBody>
                    <a:bodyPr/>
                    <a:lstStyle/>
                    <a:p>
                      <a:pPr algn="r" rtl="0" fontAlgn="ctr">
                        <a:spcBef>
                          <a:spcPts val="0"/>
                        </a:spcBef>
                        <a:spcAft>
                          <a:spcPts val="0"/>
                        </a:spcAft>
                      </a:pPr>
                      <a:r>
                        <a:rPr lang="en-GB" sz="2400" b="0" i="0" u="none" strike="noStrike" dirty="0">
                          <a:solidFill>
                            <a:srgbClr val="000000"/>
                          </a:solidFill>
                          <a:effectLst/>
                          <a:latin typeface="Calibri" panose="020F0502020204030204" pitchFamily="34" charset="0"/>
                        </a:rPr>
                        <a:t>£2,450</a:t>
                      </a:r>
                      <a:endParaRPr lang="en-GB" sz="2200" b="0" i="0" u="none" strike="noStrike" dirty="0">
                        <a:effectLst/>
                        <a:latin typeface="Arial" panose="020B0604020202020204" pitchFamily="34" charset="0"/>
                      </a:endParaRPr>
                    </a:p>
                  </a:txBody>
                  <a:tcPr marL="11426" marR="11426" marT="11426" marB="0" anchor="ctr"/>
                </a:tc>
                <a:extLst>
                  <a:ext uri="{0D108BD9-81ED-4DB2-BD59-A6C34878D82A}">
                    <a16:rowId xmlns:a16="http://schemas.microsoft.com/office/drawing/2014/main" val="640621578"/>
                  </a:ext>
                </a:extLst>
              </a:tr>
            </a:tbl>
          </a:graphicData>
        </a:graphic>
      </p:graphicFrame>
      <p:sp>
        <p:nvSpPr>
          <p:cNvPr id="2" name="TextBox 1">
            <a:extLst>
              <a:ext uri="{FF2B5EF4-FFF2-40B4-BE49-F238E27FC236}">
                <a16:creationId xmlns:a16="http://schemas.microsoft.com/office/drawing/2014/main" id="{77DB00F5-2393-6E63-309C-61703CFB71EE}"/>
              </a:ext>
            </a:extLst>
          </p:cNvPr>
          <p:cNvSpPr txBox="1"/>
          <p:nvPr/>
        </p:nvSpPr>
        <p:spPr>
          <a:xfrm>
            <a:off x="130629" y="671802"/>
            <a:ext cx="11868537" cy="707886"/>
          </a:xfrm>
          <a:prstGeom prst="rect">
            <a:avLst/>
          </a:prstGeom>
          <a:noFill/>
        </p:spPr>
        <p:txBody>
          <a:bodyPr wrap="square" rtlCol="0">
            <a:spAutoFit/>
          </a:bodyPr>
          <a:lstStyle/>
          <a:p>
            <a:r>
              <a:rPr lang="en-GB" sz="4000" dirty="0"/>
              <a:t>VARIABLE COSTS CHECK (JAN –JUN)</a:t>
            </a:r>
          </a:p>
        </p:txBody>
      </p:sp>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206C8-6624-8A38-BBB8-8C8B1C216DEF}"/>
              </a:ext>
            </a:extLst>
          </p:cNvPr>
          <p:cNvSpPr>
            <a:spLocks noGrp="1"/>
          </p:cNvSpPr>
          <p:nvPr>
            <p:ph type="title"/>
          </p:nvPr>
        </p:nvSpPr>
        <p:spPr/>
        <p:txBody>
          <a:bodyPr>
            <a:noAutofit/>
          </a:bodyPr>
          <a:lstStyle/>
          <a:p>
            <a:r>
              <a:rPr lang="en-GB" sz="3200" cap="none" dirty="0"/>
              <a:t>Profit/loss check(fixed £5,500+ variable – revenue)</a:t>
            </a:r>
          </a:p>
        </p:txBody>
      </p:sp>
      <p:graphicFrame>
        <p:nvGraphicFramePr>
          <p:cNvPr id="7" name="Content Placeholder 6">
            <a:extLst>
              <a:ext uri="{FF2B5EF4-FFF2-40B4-BE49-F238E27FC236}">
                <a16:creationId xmlns:a16="http://schemas.microsoft.com/office/drawing/2014/main" id="{2BED5D80-966E-A40D-9382-61DEA2E4C157}"/>
              </a:ext>
            </a:extLst>
          </p:cNvPr>
          <p:cNvGraphicFramePr>
            <a:graphicFrameLocks noGrp="1"/>
          </p:cNvGraphicFramePr>
          <p:nvPr>
            <p:ph idx="1"/>
            <p:extLst>
              <p:ext uri="{D42A27DB-BD31-4B8C-83A1-F6EECF244321}">
                <p14:modId xmlns:p14="http://schemas.microsoft.com/office/powerpoint/2010/main" val="1660630808"/>
              </p:ext>
            </p:extLst>
          </p:nvPr>
        </p:nvGraphicFramePr>
        <p:xfrm>
          <a:off x="466530" y="2062162"/>
          <a:ext cx="10887261" cy="4595431"/>
        </p:xfrm>
        <a:graphic>
          <a:graphicData uri="http://schemas.openxmlformats.org/drawingml/2006/table">
            <a:tbl>
              <a:tblPr firstRow="1" bandRow="1">
                <a:tableStyleId>{5C22544A-7EE6-4342-B048-85BDC9FD1C3A}</a:tableStyleId>
              </a:tblPr>
              <a:tblGrid>
                <a:gridCol w="1555323">
                  <a:extLst>
                    <a:ext uri="{9D8B030D-6E8A-4147-A177-3AD203B41FA5}">
                      <a16:colId xmlns:a16="http://schemas.microsoft.com/office/drawing/2014/main" val="1019109944"/>
                    </a:ext>
                  </a:extLst>
                </a:gridCol>
                <a:gridCol w="1555323">
                  <a:extLst>
                    <a:ext uri="{9D8B030D-6E8A-4147-A177-3AD203B41FA5}">
                      <a16:colId xmlns:a16="http://schemas.microsoft.com/office/drawing/2014/main" val="3514918913"/>
                    </a:ext>
                  </a:extLst>
                </a:gridCol>
                <a:gridCol w="1555323">
                  <a:extLst>
                    <a:ext uri="{9D8B030D-6E8A-4147-A177-3AD203B41FA5}">
                      <a16:colId xmlns:a16="http://schemas.microsoft.com/office/drawing/2014/main" val="1454499345"/>
                    </a:ext>
                  </a:extLst>
                </a:gridCol>
                <a:gridCol w="1555323">
                  <a:extLst>
                    <a:ext uri="{9D8B030D-6E8A-4147-A177-3AD203B41FA5}">
                      <a16:colId xmlns:a16="http://schemas.microsoft.com/office/drawing/2014/main" val="250125863"/>
                    </a:ext>
                  </a:extLst>
                </a:gridCol>
                <a:gridCol w="1555323">
                  <a:extLst>
                    <a:ext uri="{9D8B030D-6E8A-4147-A177-3AD203B41FA5}">
                      <a16:colId xmlns:a16="http://schemas.microsoft.com/office/drawing/2014/main" val="2546316330"/>
                    </a:ext>
                  </a:extLst>
                </a:gridCol>
                <a:gridCol w="1555323">
                  <a:extLst>
                    <a:ext uri="{9D8B030D-6E8A-4147-A177-3AD203B41FA5}">
                      <a16:colId xmlns:a16="http://schemas.microsoft.com/office/drawing/2014/main" val="621727317"/>
                    </a:ext>
                  </a:extLst>
                </a:gridCol>
                <a:gridCol w="1555323">
                  <a:extLst>
                    <a:ext uri="{9D8B030D-6E8A-4147-A177-3AD203B41FA5}">
                      <a16:colId xmlns:a16="http://schemas.microsoft.com/office/drawing/2014/main" val="2744981752"/>
                    </a:ext>
                  </a:extLst>
                </a:gridCol>
              </a:tblGrid>
              <a:tr h="572071">
                <a:tc>
                  <a:txBody>
                    <a:bodyPr/>
                    <a:lstStyle/>
                    <a:p>
                      <a:endParaRPr lang="en-GB"/>
                    </a:p>
                  </a:txBody>
                  <a:tcPr/>
                </a:tc>
                <a:tc>
                  <a:txBody>
                    <a:bodyPr/>
                    <a:lstStyle/>
                    <a:p>
                      <a:r>
                        <a:rPr lang="en-GB" dirty="0"/>
                        <a:t>Jan </a:t>
                      </a:r>
                    </a:p>
                  </a:txBody>
                  <a:tcPr/>
                </a:tc>
                <a:tc>
                  <a:txBody>
                    <a:bodyPr/>
                    <a:lstStyle/>
                    <a:p>
                      <a:r>
                        <a:rPr lang="en-GB" dirty="0"/>
                        <a:t>Feb </a:t>
                      </a:r>
                    </a:p>
                  </a:txBody>
                  <a:tcPr/>
                </a:tc>
                <a:tc>
                  <a:txBody>
                    <a:bodyPr/>
                    <a:lstStyle/>
                    <a:p>
                      <a:r>
                        <a:rPr lang="en-GB" dirty="0"/>
                        <a:t>Mar</a:t>
                      </a:r>
                    </a:p>
                    <a:p>
                      <a:endParaRPr lang="en-GB" dirty="0"/>
                    </a:p>
                  </a:txBody>
                  <a:tcPr/>
                </a:tc>
                <a:tc>
                  <a:txBody>
                    <a:bodyPr/>
                    <a:lstStyle/>
                    <a:p>
                      <a:r>
                        <a:rPr lang="en-GB" dirty="0"/>
                        <a:t>Apr </a:t>
                      </a:r>
                    </a:p>
                  </a:txBody>
                  <a:tcPr/>
                </a:tc>
                <a:tc>
                  <a:txBody>
                    <a:bodyPr/>
                    <a:lstStyle/>
                    <a:p>
                      <a:r>
                        <a:rPr lang="en-GB" dirty="0"/>
                        <a:t>May </a:t>
                      </a:r>
                    </a:p>
                  </a:txBody>
                  <a:tcPr/>
                </a:tc>
                <a:tc>
                  <a:txBody>
                    <a:bodyPr/>
                    <a:lstStyle/>
                    <a:p>
                      <a:r>
                        <a:rPr lang="en-GB" dirty="0"/>
                        <a:t>Jun </a:t>
                      </a:r>
                    </a:p>
                  </a:txBody>
                  <a:tcPr/>
                </a:tc>
                <a:extLst>
                  <a:ext uri="{0D108BD9-81ED-4DB2-BD59-A6C34878D82A}">
                    <a16:rowId xmlns:a16="http://schemas.microsoft.com/office/drawing/2014/main" val="2260769113"/>
                  </a:ext>
                </a:extLst>
              </a:tr>
              <a:tr h="712411">
                <a:tc>
                  <a:txBody>
                    <a:bodyPr/>
                    <a:lstStyle/>
                    <a:p>
                      <a:r>
                        <a:rPr lang="en-GB" dirty="0">
                          <a:latin typeface="Arial" panose="020B0604020202020204" pitchFamily="34" charset="0"/>
                          <a:cs typeface="Arial" panose="020B0604020202020204" pitchFamily="34" charset="0"/>
                        </a:rPr>
                        <a:t>Fixed cost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txBody>
                  <a:tcPr/>
                </a:tc>
                <a:tc>
                  <a:txBody>
                    <a:bodyPr/>
                    <a:lstStyle/>
                    <a:p>
                      <a:r>
                        <a:rPr lang="en-GB" dirty="0"/>
                        <a:t>5,550</a:t>
                      </a:r>
                    </a:p>
                  </a:txBody>
                  <a:tcPr/>
                </a:tc>
                <a:tc>
                  <a:txBody>
                    <a:bodyPr/>
                    <a:lstStyle/>
                    <a:p>
                      <a:r>
                        <a:rPr lang="en-GB" dirty="0"/>
                        <a:t>5,500</a:t>
                      </a:r>
                    </a:p>
                  </a:txBody>
                  <a:tcPr/>
                </a:tc>
                <a:tc>
                  <a:txBody>
                    <a:bodyPr/>
                    <a:lstStyle/>
                    <a:p>
                      <a:r>
                        <a:rPr lang="en-GB" dirty="0"/>
                        <a:t>5,550</a:t>
                      </a:r>
                    </a:p>
                  </a:txBody>
                  <a:tcPr/>
                </a:tc>
                <a:tc>
                  <a:txBody>
                    <a:bodyPr/>
                    <a:lstStyle/>
                    <a:p>
                      <a:r>
                        <a:rPr lang="en-GB" dirty="0"/>
                        <a:t>5,550</a:t>
                      </a:r>
                    </a:p>
                  </a:txBody>
                  <a:tcPr/>
                </a:tc>
                <a:tc>
                  <a:txBody>
                    <a:bodyPr/>
                    <a:lstStyle/>
                    <a:p>
                      <a:r>
                        <a:rPr lang="en-GB" dirty="0"/>
                        <a:t>5,550</a:t>
                      </a:r>
                    </a:p>
                  </a:txBody>
                  <a:tcPr/>
                </a:tc>
                <a:tc>
                  <a:txBody>
                    <a:bodyPr/>
                    <a:lstStyle/>
                    <a:p>
                      <a:r>
                        <a:rPr lang="en-GB" dirty="0"/>
                        <a:t>5,550</a:t>
                      </a:r>
                    </a:p>
                  </a:txBody>
                  <a:tcPr/>
                </a:tc>
                <a:extLst>
                  <a:ext uri="{0D108BD9-81ED-4DB2-BD59-A6C34878D82A}">
                    <a16:rowId xmlns:a16="http://schemas.microsoft.com/office/drawing/2014/main" val="19043369"/>
                  </a:ext>
                </a:extLst>
              </a:tr>
              <a:tr h="712411">
                <a:tc>
                  <a:txBody>
                    <a:bodyPr/>
                    <a:lstStyle/>
                    <a:p>
                      <a:r>
                        <a:rPr lang="en-GB" dirty="0">
                          <a:latin typeface="Arial" panose="020B0604020202020204" pitchFamily="34" charset="0"/>
                          <a:cs typeface="Arial" panose="020B0604020202020204" pitchFamily="34" charset="0"/>
                        </a:rPr>
                        <a:t>+ variable cost </a:t>
                      </a:r>
                    </a:p>
                    <a:p>
                      <a:endParaRPr lang="en-GB" dirty="0">
                        <a:latin typeface="Arial" panose="020B0604020202020204" pitchFamily="34" charset="0"/>
                        <a:cs typeface="Arial" panose="020B0604020202020204" pitchFamily="34" charset="0"/>
                      </a:endParaRPr>
                    </a:p>
                  </a:txBody>
                  <a:tcPr/>
                </a:tc>
                <a:tc>
                  <a:txBody>
                    <a:bodyPr/>
                    <a:lstStyle/>
                    <a:p>
                      <a:r>
                        <a:rPr lang="en-GB" dirty="0"/>
                        <a:t>700</a:t>
                      </a:r>
                    </a:p>
                  </a:txBody>
                  <a:tcPr/>
                </a:tc>
                <a:tc>
                  <a:txBody>
                    <a:bodyPr/>
                    <a:lstStyle/>
                    <a:p>
                      <a:r>
                        <a:rPr lang="en-GB" dirty="0"/>
                        <a:t>1,500</a:t>
                      </a:r>
                    </a:p>
                  </a:txBody>
                  <a:tcPr/>
                </a:tc>
                <a:tc>
                  <a:txBody>
                    <a:bodyPr/>
                    <a:lstStyle/>
                    <a:p>
                      <a:r>
                        <a:rPr lang="en-GB" dirty="0"/>
                        <a:t>1,650</a:t>
                      </a:r>
                    </a:p>
                  </a:txBody>
                  <a:tcPr/>
                </a:tc>
                <a:tc>
                  <a:txBody>
                    <a:bodyPr/>
                    <a:lstStyle/>
                    <a:p>
                      <a:r>
                        <a:rPr lang="en-GB" dirty="0"/>
                        <a:t>2,100</a:t>
                      </a:r>
                    </a:p>
                  </a:txBody>
                  <a:tcPr/>
                </a:tc>
                <a:tc>
                  <a:txBody>
                    <a:bodyPr/>
                    <a:lstStyle/>
                    <a:p>
                      <a:r>
                        <a:rPr lang="en-GB" dirty="0"/>
                        <a:t>2,100</a:t>
                      </a:r>
                    </a:p>
                  </a:txBody>
                  <a:tcPr/>
                </a:tc>
                <a:tc>
                  <a:txBody>
                    <a:bodyPr/>
                    <a:lstStyle/>
                    <a:p>
                      <a:r>
                        <a:rPr lang="en-GB" dirty="0"/>
                        <a:t>2,450</a:t>
                      </a:r>
                    </a:p>
                  </a:txBody>
                  <a:tcPr/>
                </a:tc>
                <a:extLst>
                  <a:ext uri="{0D108BD9-81ED-4DB2-BD59-A6C34878D82A}">
                    <a16:rowId xmlns:a16="http://schemas.microsoft.com/office/drawing/2014/main" val="4048075526"/>
                  </a:ext>
                </a:extLst>
              </a:tr>
              <a:tr h="712411">
                <a:tc>
                  <a:txBody>
                    <a:bodyPr/>
                    <a:lstStyle/>
                    <a:p>
                      <a:r>
                        <a:rPr lang="en-GB" dirty="0">
                          <a:latin typeface="Arial" panose="020B0604020202020204" pitchFamily="34" charset="0"/>
                          <a:cs typeface="Arial" panose="020B0604020202020204" pitchFamily="34" charset="0"/>
                        </a:rPr>
                        <a:t>=Total Cost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txBody>
                  <a:tcPr/>
                </a:tc>
                <a:tc>
                  <a:txBody>
                    <a:bodyPr/>
                    <a:lstStyle/>
                    <a:p>
                      <a:r>
                        <a:rPr lang="en-GB" dirty="0"/>
                        <a:t>6,250</a:t>
                      </a:r>
                    </a:p>
                  </a:txBody>
                  <a:tcPr/>
                </a:tc>
                <a:tc>
                  <a:txBody>
                    <a:bodyPr/>
                    <a:lstStyle/>
                    <a:p>
                      <a:r>
                        <a:rPr lang="en-GB" dirty="0"/>
                        <a:t>7,050</a:t>
                      </a:r>
                    </a:p>
                  </a:txBody>
                  <a:tcPr/>
                </a:tc>
                <a:tc>
                  <a:txBody>
                    <a:bodyPr/>
                    <a:lstStyle/>
                    <a:p>
                      <a:r>
                        <a:rPr lang="en-GB" dirty="0"/>
                        <a:t>7,200</a:t>
                      </a:r>
                    </a:p>
                  </a:txBody>
                  <a:tcPr/>
                </a:tc>
                <a:tc>
                  <a:txBody>
                    <a:bodyPr/>
                    <a:lstStyle/>
                    <a:p>
                      <a:r>
                        <a:rPr lang="en-GB" dirty="0"/>
                        <a:t>7,650</a:t>
                      </a:r>
                    </a:p>
                  </a:txBody>
                  <a:tcPr/>
                </a:tc>
                <a:tc>
                  <a:txBody>
                    <a:bodyPr/>
                    <a:lstStyle/>
                    <a:p>
                      <a:r>
                        <a:rPr lang="en-GB" dirty="0"/>
                        <a:t>7,650</a:t>
                      </a:r>
                    </a:p>
                  </a:txBody>
                  <a:tcPr/>
                </a:tc>
                <a:tc>
                  <a:txBody>
                    <a:bodyPr/>
                    <a:lstStyle/>
                    <a:p>
                      <a:r>
                        <a:rPr lang="en-GB" dirty="0"/>
                        <a:t>8,000</a:t>
                      </a:r>
                    </a:p>
                  </a:txBody>
                  <a:tcPr/>
                </a:tc>
                <a:extLst>
                  <a:ext uri="{0D108BD9-81ED-4DB2-BD59-A6C34878D82A}">
                    <a16:rowId xmlns:a16="http://schemas.microsoft.com/office/drawing/2014/main" val="3712924900"/>
                  </a:ext>
                </a:extLst>
              </a:tr>
              <a:tr h="572071">
                <a:tc>
                  <a:txBody>
                    <a:bodyPr/>
                    <a:lstStyle/>
                    <a:p>
                      <a:r>
                        <a:rPr lang="en-GB" dirty="0">
                          <a:latin typeface="Arial" panose="020B0604020202020204" pitchFamily="34" charset="0"/>
                          <a:cs typeface="Arial" panose="020B0604020202020204" pitchFamily="34" charset="0"/>
                        </a:rPr>
                        <a:t>-Revenue</a:t>
                      </a:r>
                    </a:p>
                  </a:txBody>
                  <a:tcPr/>
                </a:tc>
                <a:tc>
                  <a:txBody>
                    <a:bodyPr/>
                    <a:lstStyle/>
                    <a:p>
                      <a:r>
                        <a:rPr lang="en-GB" dirty="0"/>
                        <a:t>3,000</a:t>
                      </a:r>
                    </a:p>
                  </a:txBody>
                  <a:tcPr/>
                </a:tc>
                <a:tc>
                  <a:txBody>
                    <a:bodyPr/>
                    <a:lstStyle/>
                    <a:p>
                      <a:r>
                        <a:rPr lang="en-GB" dirty="0"/>
                        <a:t>4,500</a:t>
                      </a:r>
                    </a:p>
                  </a:txBody>
                  <a:tcPr/>
                </a:tc>
                <a:tc>
                  <a:txBody>
                    <a:bodyPr/>
                    <a:lstStyle/>
                    <a:p>
                      <a:r>
                        <a:rPr lang="en-GB" dirty="0"/>
                        <a:t>6,000</a:t>
                      </a:r>
                    </a:p>
                  </a:txBody>
                  <a:tcPr/>
                </a:tc>
                <a:tc>
                  <a:txBody>
                    <a:bodyPr/>
                    <a:lstStyle/>
                    <a:p>
                      <a:r>
                        <a:rPr lang="en-GB" dirty="0"/>
                        <a:t>8,000</a:t>
                      </a:r>
                    </a:p>
                  </a:txBody>
                  <a:tcPr/>
                </a:tc>
                <a:tc>
                  <a:txBody>
                    <a:bodyPr/>
                    <a:lstStyle/>
                    <a:p>
                      <a:r>
                        <a:rPr lang="en-GB" dirty="0"/>
                        <a:t>8,600</a:t>
                      </a:r>
                    </a:p>
                  </a:txBody>
                  <a:tcPr/>
                </a:tc>
                <a:tc>
                  <a:txBody>
                    <a:bodyPr/>
                    <a:lstStyle/>
                    <a:p>
                      <a:r>
                        <a:rPr lang="en-GB" dirty="0"/>
                        <a:t>9,500</a:t>
                      </a:r>
                    </a:p>
                  </a:txBody>
                  <a:tcPr/>
                </a:tc>
                <a:extLst>
                  <a:ext uri="{0D108BD9-81ED-4DB2-BD59-A6C34878D82A}">
                    <a16:rowId xmlns:a16="http://schemas.microsoft.com/office/drawing/2014/main" val="3876190936"/>
                  </a:ext>
                </a:extLst>
              </a:tr>
              <a:tr h="572071">
                <a:tc>
                  <a:txBody>
                    <a:bodyPr/>
                    <a:lstStyle/>
                    <a:p>
                      <a:r>
                        <a:rPr lang="en-GB" dirty="0">
                          <a:latin typeface="Arial" panose="020B0604020202020204" pitchFamily="34" charset="0"/>
                          <a:cs typeface="Arial" panose="020B0604020202020204" pitchFamily="34" charset="0"/>
                        </a:rPr>
                        <a:t>Profit\Loss</a:t>
                      </a:r>
                    </a:p>
                  </a:txBody>
                  <a:tcPr/>
                </a:tc>
                <a:tc>
                  <a:txBody>
                    <a:bodyPr/>
                    <a:lstStyle/>
                    <a:p>
                      <a:endParaRPr lang="en-GB" dirty="0"/>
                    </a:p>
                    <a:p>
                      <a:r>
                        <a:rPr lang="en-GB" dirty="0"/>
                        <a:t>-3,250</a:t>
                      </a:r>
                    </a:p>
                  </a:txBody>
                  <a:tcPr/>
                </a:tc>
                <a:tc>
                  <a:txBody>
                    <a:bodyPr/>
                    <a:lstStyle/>
                    <a:p>
                      <a:r>
                        <a:rPr lang="en-GB" dirty="0"/>
                        <a:t>-2,550</a:t>
                      </a:r>
                    </a:p>
                  </a:txBody>
                  <a:tcPr/>
                </a:tc>
                <a:tc>
                  <a:txBody>
                    <a:bodyPr/>
                    <a:lstStyle/>
                    <a:p>
                      <a:r>
                        <a:rPr lang="en-GB" dirty="0"/>
                        <a:t>-1,200</a:t>
                      </a:r>
                    </a:p>
                  </a:txBody>
                  <a:tcPr/>
                </a:tc>
                <a:tc>
                  <a:txBody>
                    <a:bodyPr/>
                    <a:lstStyle/>
                    <a:p>
                      <a:r>
                        <a:rPr lang="en-GB" dirty="0"/>
                        <a:t>+350</a:t>
                      </a:r>
                    </a:p>
                  </a:txBody>
                  <a:tcPr/>
                </a:tc>
                <a:tc>
                  <a:txBody>
                    <a:bodyPr/>
                    <a:lstStyle/>
                    <a:p>
                      <a:r>
                        <a:rPr lang="en-GB" dirty="0"/>
                        <a:t>+950</a:t>
                      </a:r>
                    </a:p>
                  </a:txBody>
                  <a:tcPr/>
                </a:tc>
                <a:tc>
                  <a:txBody>
                    <a:bodyPr/>
                    <a:lstStyle/>
                    <a:p>
                      <a:r>
                        <a:rPr lang="en-GB" dirty="0"/>
                        <a:t>+1,500</a:t>
                      </a:r>
                    </a:p>
                  </a:txBody>
                  <a:tcPr/>
                </a:tc>
                <a:extLst>
                  <a:ext uri="{0D108BD9-81ED-4DB2-BD59-A6C34878D82A}">
                    <a16:rowId xmlns:a16="http://schemas.microsoft.com/office/drawing/2014/main" val="4031047338"/>
                  </a:ext>
                </a:extLst>
              </a:tr>
            </a:tbl>
          </a:graphicData>
        </a:graphic>
      </p:graphicFrame>
      <p:sp>
        <p:nvSpPr>
          <p:cNvPr id="3" name="Text Placeholder 2">
            <a:extLst>
              <a:ext uri="{FF2B5EF4-FFF2-40B4-BE49-F238E27FC236}">
                <a16:creationId xmlns:a16="http://schemas.microsoft.com/office/drawing/2014/main" id="{7379A3BA-CA82-7055-B060-FDE8430E5BAD}"/>
              </a:ext>
            </a:extLst>
          </p:cNvPr>
          <p:cNvSpPr>
            <a:spLocks noGrp="1"/>
          </p:cNvSpPr>
          <p:nvPr>
            <p:ph type="body" idx="4294967295"/>
          </p:nvPr>
        </p:nvSpPr>
        <p:spPr/>
        <p:txBody>
          <a:bodyPr/>
          <a:lstStyle/>
          <a:p>
            <a:pPr lvl="4"/>
            <a:r>
              <a:rPr lang="en-GB" dirty="0"/>
              <a:t>				Conclusions</a:t>
            </a:r>
          </a:p>
        </p:txBody>
      </p:sp>
    </p:spTree>
    <p:extLst>
      <p:ext uri="{BB962C8B-B14F-4D97-AF65-F5344CB8AC3E}">
        <p14:creationId xmlns:p14="http://schemas.microsoft.com/office/powerpoint/2010/main" val="3533060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CD7A-DA15-D6EA-14C7-2FACF8ADA828}"/>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66F0F7C4-F0DC-BB89-BC5A-46CC3C397B1E}"/>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Habesha Crown Coffee Export Ltd connects Ethiopian farmers directly with UK buyers, offering premium, traceable coffee through ethical trade. Protected structure, fair pricing, and authentic quality makes us strong reliable, and ready to grow. Operating as privet limited Company keeps risk protected and operations  professional with clear sourcing, fair pricing, and strong partnership, we are well positioned to grow steadily and share Ethiop’s finest coffee with more customer across the UK</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58575968"/>
      </p:ext>
    </p:extLst>
  </p:cSld>
  <p:clrMapOvr>
    <a:masterClrMapping/>
  </p:clrMapOvr>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id="{CCBE687C-D9F1-4254-B066-5079611C2397}" vid="{9D57D580-D4A7-454F-BF49-8DDDB4A81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Archway</Template>
  <TotalTime>4574</TotalTime>
  <Words>665</Words>
  <Application>Microsoft Office PowerPoint</Application>
  <PresentationFormat>Widescreen</PresentationFormat>
  <Paragraphs>151</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Felix Titling</vt:lpstr>
      <vt:lpstr>Goudy Old Style</vt:lpstr>
      <vt:lpstr>Söhne</vt:lpstr>
      <vt:lpstr>System Font Regular</vt:lpstr>
      <vt:lpstr>Archway</vt:lpstr>
      <vt:lpstr>Assessment Task 2</vt:lpstr>
      <vt:lpstr>Business Plan</vt:lpstr>
      <vt:lpstr>PowerPoint Presentation</vt:lpstr>
      <vt:lpstr>PowerPoint Presentation</vt:lpstr>
      <vt:lpstr>PowerPoint Presentation</vt:lpstr>
      <vt:lpstr>PowerPoint Presentation</vt:lpstr>
      <vt:lpstr>PowerPoint Presentation</vt:lpstr>
      <vt:lpstr>PowerPoint Presentation</vt:lpstr>
      <vt:lpstr>       Section 5 - Funding Requirements and Allocation</vt:lpstr>
      <vt:lpstr>PowerPoint Presentation</vt:lpstr>
      <vt:lpstr>Profit/loss check(fixed £5,500+ variable – revenue)</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Tsihon Alemayehu Germay (2511856)</cp:lastModifiedBy>
  <cp:revision>56</cp:revision>
  <dcterms:created xsi:type="dcterms:W3CDTF">2023-07-31T07:37:43Z</dcterms:created>
  <dcterms:modified xsi:type="dcterms:W3CDTF">2026-08-10T20:09:54Z</dcterms:modified>
</cp:coreProperties>
</file>