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2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04D494-A38D-4447-94C0-5C552E42F41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151405F-1EBC-4B7D-85D7-21061A3D47EF}">
      <dgm:prSet/>
      <dgm:spPr/>
      <dgm:t>
        <a:bodyPr/>
        <a:lstStyle/>
        <a:p>
          <a:r>
            <a:rPr lang="en-GB"/>
            <a:t>By the end of this session, you will be able to; </a:t>
          </a:r>
          <a:endParaRPr lang="en-US"/>
        </a:p>
      </dgm:t>
    </dgm:pt>
    <dgm:pt modelId="{FBCA8660-1937-4E84-8F94-51BA27AD2029}" type="parTrans" cxnId="{87767ED3-EAE0-493C-82F0-C04DF094C66C}">
      <dgm:prSet/>
      <dgm:spPr/>
      <dgm:t>
        <a:bodyPr/>
        <a:lstStyle/>
        <a:p>
          <a:endParaRPr lang="en-US"/>
        </a:p>
      </dgm:t>
    </dgm:pt>
    <dgm:pt modelId="{3D90BA87-64A6-476F-AC61-EB5ADBA30E47}" type="sibTrans" cxnId="{87767ED3-EAE0-493C-82F0-C04DF094C66C}">
      <dgm:prSet/>
      <dgm:spPr/>
      <dgm:t>
        <a:bodyPr/>
        <a:lstStyle/>
        <a:p>
          <a:endParaRPr lang="en-US"/>
        </a:p>
      </dgm:t>
    </dgm:pt>
    <dgm:pt modelId="{8B0DB9C7-F6D1-4EB4-8FCF-3B9FDD2B679D}">
      <dgm:prSet/>
      <dgm:spPr/>
      <dgm:t>
        <a:bodyPr/>
        <a:lstStyle/>
        <a:p>
          <a:r>
            <a:rPr lang="en-GB"/>
            <a:t>Understand what epidemiology is </a:t>
          </a:r>
          <a:endParaRPr lang="en-US"/>
        </a:p>
      </dgm:t>
    </dgm:pt>
    <dgm:pt modelId="{DB196290-1E9D-401E-9FE9-6C38FF698A72}" type="parTrans" cxnId="{334BA6E8-AB5E-4ACE-B3A3-BD6F2554C581}">
      <dgm:prSet/>
      <dgm:spPr/>
      <dgm:t>
        <a:bodyPr/>
        <a:lstStyle/>
        <a:p>
          <a:endParaRPr lang="en-US"/>
        </a:p>
      </dgm:t>
    </dgm:pt>
    <dgm:pt modelId="{E031F23F-6AD5-484D-8064-6D52D34CAA2A}" type="sibTrans" cxnId="{334BA6E8-AB5E-4ACE-B3A3-BD6F2554C581}">
      <dgm:prSet/>
      <dgm:spPr/>
      <dgm:t>
        <a:bodyPr/>
        <a:lstStyle/>
        <a:p>
          <a:endParaRPr lang="en-US"/>
        </a:p>
      </dgm:t>
    </dgm:pt>
    <dgm:pt modelId="{D58D0D0E-E81C-472C-92F3-1AE3F327B28B}">
      <dgm:prSet/>
      <dgm:spPr/>
      <dgm:t>
        <a:bodyPr/>
        <a:lstStyle/>
        <a:p>
          <a:r>
            <a:rPr lang="en-GB"/>
            <a:t>Identify the importance of epidemiology in the health care sector </a:t>
          </a:r>
          <a:endParaRPr lang="en-US"/>
        </a:p>
      </dgm:t>
    </dgm:pt>
    <dgm:pt modelId="{54C8D3C1-CA27-4733-92F2-96285404FFAE}" type="parTrans" cxnId="{4D4987A6-2AE1-499B-8C7A-BF8964D6A342}">
      <dgm:prSet/>
      <dgm:spPr/>
      <dgm:t>
        <a:bodyPr/>
        <a:lstStyle/>
        <a:p>
          <a:endParaRPr lang="en-US"/>
        </a:p>
      </dgm:t>
    </dgm:pt>
    <dgm:pt modelId="{D429EA11-DFAF-4CEB-83E8-1D3982410C93}" type="sibTrans" cxnId="{4D4987A6-2AE1-499B-8C7A-BF8964D6A342}">
      <dgm:prSet/>
      <dgm:spPr/>
      <dgm:t>
        <a:bodyPr/>
        <a:lstStyle/>
        <a:p>
          <a:endParaRPr lang="en-US"/>
        </a:p>
      </dgm:t>
    </dgm:pt>
    <dgm:pt modelId="{1FE8CA83-ED88-487B-8A31-62384E71A9C3}" type="pres">
      <dgm:prSet presAssocID="{DC04D494-A38D-4447-94C0-5C552E42F414}" presName="root" presStyleCnt="0">
        <dgm:presLayoutVars>
          <dgm:dir/>
          <dgm:resizeHandles val="exact"/>
        </dgm:presLayoutVars>
      </dgm:prSet>
      <dgm:spPr/>
    </dgm:pt>
    <dgm:pt modelId="{2B7F4742-1F09-4C7B-AFB4-0E79AE7F2C42}" type="pres">
      <dgm:prSet presAssocID="{4151405F-1EBC-4B7D-85D7-21061A3D47EF}" presName="compNode" presStyleCnt="0"/>
      <dgm:spPr/>
    </dgm:pt>
    <dgm:pt modelId="{1633BE38-022A-4C7B-BF97-D79678ED1FC6}" type="pres">
      <dgm:prSet presAssocID="{4151405F-1EBC-4B7D-85D7-21061A3D47E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D774404F-0934-4BAE-8444-9799AF6D4EB6}" type="pres">
      <dgm:prSet presAssocID="{4151405F-1EBC-4B7D-85D7-21061A3D47EF}" presName="spaceRect" presStyleCnt="0"/>
      <dgm:spPr/>
    </dgm:pt>
    <dgm:pt modelId="{0D55A08B-574C-4126-B99E-46EB6BC06282}" type="pres">
      <dgm:prSet presAssocID="{4151405F-1EBC-4B7D-85D7-21061A3D47EF}" presName="textRect" presStyleLbl="revTx" presStyleIdx="0" presStyleCnt="3">
        <dgm:presLayoutVars>
          <dgm:chMax val="1"/>
          <dgm:chPref val="1"/>
        </dgm:presLayoutVars>
      </dgm:prSet>
      <dgm:spPr/>
    </dgm:pt>
    <dgm:pt modelId="{A3E6D06D-ED39-4049-825D-2BA4060BA4AC}" type="pres">
      <dgm:prSet presAssocID="{3D90BA87-64A6-476F-AC61-EB5ADBA30E47}" presName="sibTrans" presStyleCnt="0"/>
      <dgm:spPr/>
    </dgm:pt>
    <dgm:pt modelId="{D96BC123-4B25-400D-94DA-DCAE26314758}" type="pres">
      <dgm:prSet presAssocID="{8B0DB9C7-F6D1-4EB4-8FCF-3B9FDD2B679D}" presName="compNode" presStyleCnt="0"/>
      <dgm:spPr/>
    </dgm:pt>
    <dgm:pt modelId="{28EF4AD9-2199-42A4-935A-A2AB6BEAAD54}" type="pres">
      <dgm:prSet presAssocID="{8B0DB9C7-F6D1-4EB4-8FCF-3B9FDD2B679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C653D88-5B3A-410C-A055-E67FA90F7B82}" type="pres">
      <dgm:prSet presAssocID="{8B0DB9C7-F6D1-4EB4-8FCF-3B9FDD2B679D}" presName="spaceRect" presStyleCnt="0"/>
      <dgm:spPr/>
    </dgm:pt>
    <dgm:pt modelId="{25E3DC81-C04D-4084-B36F-11B294B83497}" type="pres">
      <dgm:prSet presAssocID="{8B0DB9C7-F6D1-4EB4-8FCF-3B9FDD2B679D}" presName="textRect" presStyleLbl="revTx" presStyleIdx="1" presStyleCnt="3">
        <dgm:presLayoutVars>
          <dgm:chMax val="1"/>
          <dgm:chPref val="1"/>
        </dgm:presLayoutVars>
      </dgm:prSet>
      <dgm:spPr/>
    </dgm:pt>
    <dgm:pt modelId="{464EC4C8-7CDD-4EF5-A60F-014CDA383441}" type="pres">
      <dgm:prSet presAssocID="{E031F23F-6AD5-484D-8064-6D52D34CAA2A}" presName="sibTrans" presStyleCnt="0"/>
      <dgm:spPr/>
    </dgm:pt>
    <dgm:pt modelId="{22C14F2F-BAE6-417D-9EA4-AED92E5E7F04}" type="pres">
      <dgm:prSet presAssocID="{D58D0D0E-E81C-472C-92F3-1AE3F327B28B}" presName="compNode" presStyleCnt="0"/>
      <dgm:spPr/>
    </dgm:pt>
    <dgm:pt modelId="{AC097874-4D70-4890-BB61-CC571F01659D}" type="pres">
      <dgm:prSet presAssocID="{D58D0D0E-E81C-472C-92F3-1AE3F327B28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C8459F6-409C-43E5-86BA-3B79A1FED9F5}" type="pres">
      <dgm:prSet presAssocID="{D58D0D0E-E81C-472C-92F3-1AE3F327B28B}" presName="spaceRect" presStyleCnt="0"/>
      <dgm:spPr/>
    </dgm:pt>
    <dgm:pt modelId="{7D6191F2-550F-4F89-9F14-23FDD138F46E}" type="pres">
      <dgm:prSet presAssocID="{D58D0D0E-E81C-472C-92F3-1AE3F327B28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55A8A1C-B566-4D32-BB5B-62268E573E5E}" type="presOf" srcId="{DC04D494-A38D-4447-94C0-5C552E42F414}" destId="{1FE8CA83-ED88-487B-8A31-62384E71A9C3}" srcOrd="0" destOrd="0" presId="urn:microsoft.com/office/officeart/2018/2/layout/IconLabelList"/>
    <dgm:cxn modelId="{4A648329-93AE-489D-9742-5312F27E8229}" type="presOf" srcId="{D58D0D0E-E81C-472C-92F3-1AE3F327B28B}" destId="{7D6191F2-550F-4F89-9F14-23FDD138F46E}" srcOrd="0" destOrd="0" presId="urn:microsoft.com/office/officeart/2018/2/layout/IconLabelList"/>
    <dgm:cxn modelId="{E5B3014F-672D-4E17-89B9-DD9289604479}" type="presOf" srcId="{8B0DB9C7-F6D1-4EB4-8FCF-3B9FDD2B679D}" destId="{25E3DC81-C04D-4084-B36F-11B294B83497}" srcOrd="0" destOrd="0" presId="urn:microsoft.com/office/officeart/2018/2/layout/IconLabelList"/>
    <dgm:cxn modelId="{4D4987A6-2AE1-499B-8C7A-BF8964D6A342}" srcId="{DC04D494-A38D-4447-94C0-5C552E42F414}" destId="{D58D0D0E-E81C-472C-92F3-1AE3F327B28B}" srcOrd="2" destOrd="0" parTransId="{54C8D3C1-CA27-4733-92F2-96285404FFAE}" sibTransId="{D429EA11-DFAF-4CEB-83E8-1D3982410C93}"/>
    <dgm:cxn modelId="{87767ED3-EAE0-493C-82F0-C04DF094C66C}" srcId="{DC04D494-A38D-4447-94C0-5C552E42F414}" destId="{4151405F-1EBC-4B7D-85D7-21061A3D47EF}" srcOrd="0" destOrd="0" parTransId="{FBCA8660-1937-4E84-8F94-51BA27AD2029}" sibTransId="{3D90BA87-64A6-476F-AC61-EB5ADBA30E47}"/>
    <dgm:cxn modelId="{7DD7E6D8-230B-4C3A-96E1-F5683157A84E}" type="presOf" srcId="{4151405F-1EBC-4B7D-85D7-21061A3D47EF}" destId="{0D55A08B-574C-4126-B99E-46EB6BC06282}" srcOrd="0" destOrd="0" presId="urn:microsoft.com/office/officeart/2018/2/layout/IconLabelList"/>
    <dgm:cxn modelId="{334BA6E8-AB5E-4ACE-B3A3-BD6F2554C581}" srcId="{DC04D494-A38D-4447-94C0-5C552E42F414}" destId="{8B0DB9C7-F6D1-4EB4-8FCF-3B9FDD2B679D}" srcOrd="1" destOrd="0" parTransId="{DB196290-1E9D-401E-9FE9-6C38FF698A72}" sibTransId="{E031F23F-6AD5-484D-8064-6D52D34CAA2A}"/>
    <dgm:cxn modelId="{0B2AA82A-E0C3-4895-AD3B-86587D861C31}" type="presParOf" srcId="{1FE8CA83-ED88-487B-8A31-62384E71A9C3}" destId="{2B7F4742-1F09-4C7B-AFB4-0E79AE7F2C42}" srcOrd="0" destOrd="0" presId="urn:microsoft.com/office/officeart/2018/2/layout/IconLabelList"/>
    <dgm:cxn modelId="{71031D99-042F-47E1-82D8-905971733018}" type="presParOf" srcId="{2B7F4742-1F09-4C7B-AFB4-0E79AE7F2C42}" destId="{1633BE38-022A-4C7B-BF97-D79678ED1FC6}" srcOrd="0" destOrd="0" presId="urn:microsoft.com/office/officeart/2018/2/layout/IconLabelList"/>
    <dgm:cxn modelId="{1C2EE7AB-4267-407F-BA83-4DBD55F730D4}" type="presParOf" srcId="{2B7F4742-1F09-4C7B-AFB4-0E79AE7F2C42}" destId="{D774404F-0934-4BAE-8444-9799AF6D4EB6}" srcOrd="1" destOrd="0" presId="urn:microsoft.com/office/officeart/2018/2/layout/IconLabelList"/>
    <dgm:cxn modelId="{2C2A6F4A-7315-4269-995C-3512F204BD17}" type="presParOf" srcId="{2B7F4742-1F09-4C7B-AFB4-0E79AE7F2C42}" destId="{0D55A08B-574C-4126-B99E-46EB6BC06282}" srcOrd="2" destOrd="0" presId="urn:microsoft.com/office/officeart/2018/2/layout/IconLabelList"/>
    <dgm:cxn modelId="{23443588-8C4F-4F70-B44F-E073A6F00E40}" type="presParOf" srcId="{1FE8CA83-ED88-487B-8A31-62384E71A9C3}" destId="{A3E6D06D-ED39-4049-825D-2BA4060BA4AC}" srcOrd="1" destOrd="0" presId="urn:microsoft.com/office/officeart/2018/2/layout/IconLabelList"/>
    <dgm:cxn modelId="{C410922A-0694-4C4F-9695-5C6BE97CE79E}" type="presParOf" srcId="{1FE8CA83-ED88-487B-8A31-62384E71A9C3}" destId="{D96BC123-4B25-400D-94DA-DCAE26314758}" srcOrd="2" destOrd="0" presId="urn:microsoft.com/office/officeart/2018/2/layout/IconLabelList"/>
    <dgm:cxn modelId="{E9F444E0-3C21-47EB-8FBA-529B0096AC2C}" type="presParOf" srcId="{D96BC123-4B25-400D-94DA-DCAE26314758}" destId="{28EF4AD9-2199-42A4-935A-A2AB6BEAAD54}" srcOrd="0" destOrd="0" presId="urn:microsoft.com/office/officeart/2018/2/layout/IconLabelList"/>
    <dgm:cxn modelId="{DD131849-2396-479A-AB35-1FA6846A5ED6}" type="presParOf" srcId="{D96BC123-4B25-400D-94DA-DCAE26314758}" destId="{CC653D88-5B3A-410C-A055-E67FA90F7B82}" srcOrd="1" destOrd="0" presId="urn:microsoft.com/office/officeart/2018/2/layout/IconLabelList"/>
    <dgm:cxn modelId="{5AD27B1D-5C20-4B2E-B4AC-3CAEC2C228B3}" type="presParOf" srcId="{D96BC123-4B25-400D-94DA-DCAE26314758}" destId="{25E3DC81-C04D-4084-B36F-11B294B83497}" srcOrd="2" destOrd="0" presId="urn:microsoft.com/office/officeart/2018/2/layout/IconLabelList"/>
    <dgm:cxn modelId="{15E1667E-26B0-41AF-B8B7-CD8053FC3673}" type="presParOf" srcId="{1FE8CA83-ED88-487B-8A31-62384E71A9C3}" destId="{464EC4C8-7CDD-4EF5-A60F-014CDA383441}" srcOrd="3" destOrd="0" presId="urn:microsoft.com/office/officeart/2018/2/layout/IconLabelList"/>
    <dgm:cxn modelId="{FB1423CE-0CB3-468E-BC84-9090FF07427A}" type="presParOf" srcId="{1FE8CA83-ED88-487B-8A31-62384E71A9C3}" destId="{22C14F2F-BAE6-417D-9EA4-AED92E5E7F04}" srcOrd="4" destOrd="0" presId="urn:microsoft.com/office/officeart/2018/2/layout/IconLabelList"/>
    <dgm:cxn modelId="{5201F0FC-EB2C-42D6-9E98-539435D6795C}" type="presParOf" srcId="{22C14F2F-BAE6-417D-9EA4-AED92E5E7F04}" destId="{AC097874-4D70-4890-BB61-CC571F01659D}" srcOrd="0" destOrd="0" presId="urn:microsoft.com/office/officeart/2018/2/layout/IconLabelList"/>
    <dgm:cxn modelId="{26A0E6EA-0F37-4751-B7E9-93F75CAC5AD4}" type="presParOf" srcId="{22C14F2F-BAE6-417D-9EA4-AED92E5E7F04}" destId="{9C8459F6-409C-43E5-86BA-3B79A1FED9F5}" srcOrd="1" destOrd="0" presId="urn:microsoft.com/office/officeart/2018/2/layout/IconLabelList"/>
    <dgm:cxn modelId="{24F22838-1B73-4B3A-B72C-B8074043F298}" type="presParOf" srcId="{22C14F2F-BAE6-417D-9EA4-AED92E5E7F04}" destId="{7D6191F2-550F-4F89-9F14-23FDD138F46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636240-FC24-4438-A697-46BB3F2CB1BE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F7893BF-5610-4F21-991E-297194D996C9}">
      <dgm:prSet/>
      <dgm:spPr/>
      <dgm:t>
        <a:bodyPr/>
        <a:lstStyle/>
        <a:p>
          <a:r>
            <a:rPr lang="en-GB"/>
            <a:t>“Epidemiology focuses on understanding patterns of health and disease within populations, identifying factors that influence health outcomes, then using this knowledge to improve public health and prevent diseases” </a:t>
          </a:r>
          <a:endParaRPr lang="en-US"/>
        </a:p>
      </dgm:t>
    </dgm:pt>
    <dgm:pt modelId="{EBBD0CAD-B82F-448E-A9A5-CB7D23968F8B}" type="parTrans" cxnId="{9AA4478F-799E-4492-BEDA-9AACCC89E9F1}">
      <dgm:prSet/>
      <dgm:spPr/>
      <dgm:t>
        <a:bodyPr/>
        <a:lstStyle/>
        <a:p>
          <a:endParaRPr lang="en-US"/>
        </a:p>
      </dgm:t>
    </dgm:pt>
    <dgm:pt modelId="{74326A91-97C6-4B2E-808E-6CC34C976692}" type="sibTrans" cxnId="{9AA4478F-799E-4492-BEDA-9AACCC89E9F1}">
      <dgm:prSet/>
      <dgm:spPr/>
      <dgm:t>
        <a:bodyPr/>
        <a:lstStyle/>
        <a:p>
          <a:endParaRPr lang="en-US"/>
        </a:p>
      </dgm:t>
    </dgm:pt>
    <dgm:pt modelId="{9E417954-1D73-44EE-957F-4E8C71693F15}" type="pres">
      <dgm:prSet presAssocID="{CF636240-FC24-4438-A697-46BB3F2CB1BE}" presName="Name0" presStyleCnt="0">
        <dgm:presLayoutVars>
          <dgm:dir/>
          <dgm:resizeHandles val="exact"/>
        </dgm:presLayoutVars>
      </dgm:prSet>
      <dgm:spPr/>
    </dgm:pt>
    <dgm:pt modelId="{38C1B33B-7CA0-4E7E-ADEA-0B95CE36D296}" type="pres">
      <dgm:prSet presAssocID="{FF7893BF-5610-4F21-991E-297194D996C9}" presName="node" presStyleLbl="node1" presStyleIdx="0" presStyleCnt="1">
        <dgm:presLayoutVars>
          <dgm:bulletEnabled val="1"/>
        </dgm:presLayoutVars>
      </dgm:prSet>
      <dgm:spPr/>
    </dgm:pt>
  </dgm:ptLst>
  <dgm:cxnLst>
    <dgm:cxn modelId="{6CD9774E-DD7D-4782-8CE0-DE37F9166B49}" type="presOf" srcId="{FF7893BF-5610-4F21-991E-297194D996C9}" destId="{38C1B33B-7CA0-4E7E-ADEA-0B95CE36D296}" srcOrd="0" destOrd="0" presId="urn:microsoft.com/office/officeart/2005/8/layout/process1"/>
    <dgm:cxn modelId="{9AA4478F-799E-4492-BEDA-9AACCC89E9F1}" srcId="{CF636240-FC24-4438-A697-46BB3F2CB1BE}" destId="{FF7893BF-5610-4F21-991E-297194D996C9}" srcOrd="0" destOrd="0" parTransId="{EBBD0CAD-B82F-448E-A9A5-CB7D23968F8B}" sibTransId="{74326A91-97C6-4B2E-808E-6CC34C976692}"/>
    <dgm:cxn modelId="{AE8122F9-BB5D-47B3-957E-3F31527025A5}" type="presOf" srcId="{CF636240-FC24-4438-A697-46BB3F2CB1BE}" destId="{9E417954-1D73-44EE-957F-4E8C71693F15}" srcOrd="0" destOrd="0" presId="urn:microsoft.com/office/officeart/2005/8/layout/process1"/>
    <dgm:cxn modelId="{46099BCB-819D-4C42-B1E2-BEEB2CF01510}" type="presParOf" srcId="{9E417954-1D73-44EE-957F-4E8C71693F15}" destId="{38C1B33B-7CA0-4E7E-ADEA-0B95CE36D296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989563-B11A-492B-A62E-CA120BE01567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F2AA494-A8D5-45F9-8673-B5DC117D8C2E}">
      <dgm:prSet/>
      <dgm:spPr/>
      <dgm:t>
        <a:bodyPr/>
        <a:lstStyle/>
        <a:p>
          <a:r>
            <a:rPr lang="en-GB"/>
            <a:t>Epidemiology informs evidence-based interventions, shapes public health policies, and improves health outcomes on a global scale.</a:t>
          </a:r>
          <a:endParaRPr lang="en-US"/>
        </a:p>
      </dgm:t>
    </dgm:pt>
    <dgm:pt modelId="{1C8D9B7F-8D8D-466A-9C00-F0966EDA529F}" type="parTrans" cxnId="{461FDBCD-C1F5-4C64-97CE-130215E0EAB2}">
      <dgm:prSet/>
      <dgm:spPr/>
      <dgm:t>
        <a:bodyPr/>
        <a:lstStyle/>
        <a:p>
          <a:endParaRPr lang="en-US"/>
        </a:p>
      </dgm:t>
    </dgm:pt>
    <dgm:pt modelId="{31108606-F305-4840-95AC-BB9A0A5D5C63}" type="sibTrans" cxnId="{461FDBCD-C1F5-4C64-97CE-130215E0EAB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A5A77B5B-B556-4F7E-B54C-003D5D71ADFB}">
      <dgm:prSet/>
      <dgm:spPr/>
      <dgm:t>
        <a:bodyPr/>
        <a:lstStyle/>
        <a:p>
          <a:r>
            <a:rPr lang="en-GB"/>
            <a:t>Epidemiology has been instrumental in numerous public health successes throughout history. </a:t>
          </a:r>
          <a:endParaRPr lang="en-US"/>
        </a:p>
      </dgm:t>
    </dgm:pt>
    <dgm:pt modelId="{41CBED2A-5C42-4AC8-B599-A7054879E693}" type="parTrans" cxnId="{AB9D0D4A-ECAB-4509-901D-EC4BC9F1B75C}">
      <dgm:prSet/>
      <dgm:spPr/>
      <dgm:t>
        <a:bodyPr/>
        <a:lstStyle/>
        <a:p>
          <a:endParaRPr lang="en-US"/>
        </a:p>
      </dgm:t>
    </dgm:pt>
    <dgm:pt modelId="{7CF7000E-1565-4A58-BEA1-891B7BAB2B6A}" type="sibTrans" cxnId="{AB9D0D4A-ECAB-4509-901D-EC4BC9F1B75C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C017565-091B-4F33-ABD8-B79E8D3409B9}">
      <dgm:prSet/>
      <dgm:spPr/>
      <dgm:t>
        <a:bodyPr/>
        <a:lstStyle/>
        <a:p>
          <a:r>
            <a:rPr lang="en-GB"/>
            <a:t>Epidemiology is essential in healthcare for understanding the distribution and determinants of health and disease.</a:t>
          </a:r>
          <a:endParaRPr lang="en-US"/>
        </a:p>
      </dgm:t>
    </dgm:pt>
    <dgm:pt modelId="{C4934D3D-1BD4-4061-977F-9E0B0924F31F}" type="parTrans" cxnId="{41BE1C60-A576-45DE-B08B-3352BFE39887}">
      <dgm:prSet/>
      <dgm:spPr/>
      <dgm:t>
        <a:bodyPr/>
        <a:lstStyle/>
        <a:p>
          <a:endParaRPr lang="en-US"/>
        </a:p>
      </dgm:t>
    </dgm:pt>
    <dgm:pt modelId="{A44006AE-5011-41F2-96EA-BAFDD19FC5A4}" type="sibTrans" cxnId="{41BE1C60-A576-45DE-B08B-3352BFE39887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D4FEFAD-CB9B-4E39-AC05-0EECAAC5E47A}" type="pres">
      <dgm:prSet presAssocID="{7E989563-B11A-492B-A62E-CA120BE01567}" presName="Name0" presStyleCnt="0">
        <dgm:presLayoutVars>
          <dgm:animLvl val="lvl"/>
          <dgm:resizeHandles val="exact"/>
        </dgm:presLayoutVars>
      </dgm:prSet>
      <dgm:spPr/>
    </dgm:pt>
    <dgm:pt modelId="{818446EF-C129-4A2C-B6B3-05B4A8EDE930}" type="pres">
      <dgm:prSet presAssocID="{7F2AA494-A8D5-45F9-8673-B5DC117D8C2E}" presName="compositeNode" presStyleCnt="0">
        <dgm:presLayoutVars>
          <dgm:bulletEnabled val="1"/>
        </dgm:presLayoutVars>
      </dgm:prSet>
      <dgm:spPr/>
    </dgm:pt>
    <dgm:pt modelId="{F91982A3-D8AD-4DE8-B8E9-FD98E518566C}" type="pres">
      <dgm:prSet presAssocID="{7F2AA494-A8D5-45F9-8673-B5DC117D8C2E}" presName="bgRect" presStyleLbl="bgAccFollowNode1" presStyleIdx="0" presStyleCnt="3"/>
      <dgm:spPr/>
    </dgm:pt>
    <dgm:pt modelId="{8FEFCD3E-BBC4-4F4E-B235-0D2D9D406F5E}" type="pres">
      <dgm:prSet presAssocID="{31108606-F305-4840-95AC-BB9A0A5D5C63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89265B8F-4A86-41E6-9183-0CF2AFAC9AA0}" type="pres">
      <dgm:prSet presAssocID="{7F2AA494-A8D5-45F9-8673-B5DC117D8C2E}" presName="bottomLine" presStyleLbl="alignNode1" presStyleIdx="1" presStyleCnt="6">
        <dgm:presLayoutVars/>
      </dgm:prSet>
      <dgm:spPr/>
    </dgm:pt>
    <dgm:pt modelId="{6B97B868-9146-47EA-B353-95BE823EA33F}" type="pres">
      <dgm:prSet presAssocID="{7F2AA494-A8D5-45F9-8673-B5DC117D8C2E}" presName="nodeText" presStyleLbl="bgAccFollowNode1" presStyleIdx="0" presStyleCnt="3">
        <dgm:presLayoutVars>
          <dgm:bulletEnabled val="1"/>
        </dgm:presLayoutVars>
      </dgm:prSet>
      <dgm:spPr/>
    </dgm:pt>
    <dgm:pt modelId="{C2E3020A-BE7F-44B6-8EB7-765CFD6CF0B1}" type="pres">
      <dgm:prSet presAssocID="{31108606-F305-4840-95AC-BB9A0A5D5C63}" presName="sibTrans" presStyleCnt="0"/>
      <dgm:spPr/>
    </dgm:pt>
    <dgm:pt modelId="{17FCC093-097E-43C1-9F00-49832014303D}" type="pres">
      <dgm:prSet presAssocID="{A5A77B5B-B556-4F7E-B54C-003D5D71ADFB}" presName="compositeNode" presStyleCnt="0">
        <dgm:presLayoutVars>
          <dgm:bulletEnabled val="1"/>
        </dgm:presLayoutVars>
      </dgm:prSet>
      <dgm:spPr/>
    </dgm:pt>
    <dgm:pt modelId="{DF87E787-4EC7-48D7-8582-8761C720C668}" type="pres">
      <dgm:prSet presAssocID="{A5A77B5B-B556-4F7E-B54C-003D5D71ADFB}" presName="bgRect" presStyleLbl="bgAccFollowNode1" presStyleIdx="1" presStyleCnt="3"/>
      <dgm:spPr/>
    </dgm:pt>
    <dgm:pt modelId="{14CC6C2C-22FA-4848-B127-1E4765603260}" type="pres">
      <dgm:prSet presAssocID="{7CF7000E-1565-4A58-BEA1-891B7BAB2B6A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33EBE0EA-4300-4431-B16A-F66049195E64}" type="pres">
      <dgm:prSet presAssocID="{A5A77B5B-B556-4F7E-B54C-003D5D71ADFB}" presName="bottomLine" presStyleLbl="alignNode1" presStyleIdx="3" presStyleCnt="6">
        <dgm:presLayoutVars/>
      </dgm:prSet>
      <dgm:spPr/>
    </dgm:pt>
    <dgm:pt modelId="{583822FD-2471-4295-9AC1-8B1AF929387B}" type="pres">
      <dgm:prSet presAssocID="{A5A77B5B-B556-4F7E-B54C-003D5D71ADFB}" presName="nodeText" presStyleLbl="bgAccFollowNode1" presStyleIdx="1" presStyleCnt="3">
        <dgm:presLayoutVars>
          <dgm:bulletEnabled val="1"/>
        </dgm:presLayoutVars>
      </dgm:prSet>
      <dgm:spPr/>
    </dgm:pt>
    <dgm:pt modelId="{E92A6E7D-B168-4D1F-9566-DAD0F3621753}" type="pres">
      <dgm:prSet presAssocID="{7CF7000E-1565-4A58-BEA1-891B7BAB2B6A}" presName="sibTrans" presStyleCnt="0"/>
      <dgm:spPr/>
    </dgm:pt>
    <dgm:pt modelId="{0CA5A0D0-9D01-45D2-BC7A-FB06D6E869E2}" type="pres">
      <dgm:prSet presAssocID="{FC017565-091B-4F33-ABD8-B79E8D3409B9}" presName="compositeNode" presStyleCnt="0">
        <dgm:presLayoutVars>
          <dgm:bulletEnabled val="1"/>
        </dgm:presLayoutVars>
      </dgm:prSet>
      <dgm:spPr/>
    </dgm:pt>
    <dgm:pt modelId="{38789DEB-A214-414F-9B8B-798C946F7F2A}" type="pres">
      <dgm:prSet presAssocID="{FC017565-091B-4F33-ABD8-B79E8D3409B9}" presName="bgRect" presStyleLbl="bgAccFollowNode1" presStyleIdx="2" presStyleCnt="3"/>
      <dgm:spPr/>
    </dgm:pt>
    <dgm:pt modelId="{9913612A-AB6D-4B31-BD3E-4BB6032D146B}" type="pres">
      <dgm:prSet presAssocID="{A44006AE-5011-41F2-96EA-BAFDD19FC5A4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80837B41-06B4-4A10-94EA-06DEFFBEE3FE}" type="pres">
      <dgm:prSet presAssocID="{FC017565-091B-4F33-ABD8-B79E8D3409B9}" presName="bottomLine" presStyleLbl="alignNode1" presStyleIdx="5" presStyleCnt="6">
        <dgm:presLayoutVars/>
      </dgm:prSet>
      <dgm:spPr/>
    </dgm:pt>
    <dgm:pt modelId="{160035CB-21D2-43B7-830E-6342662A1824}" type="pres">
      <dgm:prSet presAssocID="{FC017565-091B-4F33-ABD8-B79E8D3409B9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C40B6C0E-178D-4504-9E27-A4ACBDD6733C}" type="presOf" srcId="{31108606-F305-4840-95AC-BB9A0A5D5C63}" destId="{8FEFCD3E-BBC4-4F4E-B235-0D2D9D406F5E}" srcOrd="0" destOrd="0" presId="urn:microsoft.com/office/officeart/2016/7/layout/BasicLinearProcessNumbered"/>
    <dgm:cxn modelId="{DCAF852F-B433-4FC3-B7AF-187A9A89DBDF}" type="presOf" srcId="{7F2AA494-A8D5-45F9-8673-B5DC117D8C2E}" destId="{F91982A3-D8AD-4DE8-B8E9-FD98E518566C}" srcOrd="0" destOrd="0" presId="urn:microsoft.com/office/officeart/2016/7/layout/BasicLinearProcessNumbered"/>
    <dgm:cxn modelId="{C187B15C-FE79-4085-A288-A74F9B0B47DE}" type="presOf" srcId="{FC017565-091B-4F33-ABD8-B79E8D3409B9}" destId="{160035CB-21D2-43B7-830E-6342662A1824}" srcOrd="1" destOrd="0" presId="urn:microsoft.com/office/officeart/2016/7/layout/BasicLinearProcessNumbered"/>
    <dgm:cxn modelId="{41BE1C60-A576-45DE-B08B-3352BFE39887}" srcId="{7E989563-B11A-492B-A62E-CA120BE01567}" destId="{FC017565-091B-4F33-ABD8-B79E8D3409B9}" srcOrd="2" destOrd="0" parTransId="{C4934D3D-1BD4-4061-977F-9E0B0924F31F}" sibTransId="{A44006AE-5011-41F2-96EA-BAFDD19FC5A4}"/>
    <dgm:cxn modelId="{AB9D0D4A-ECAB-4509-901D-EC4BC9F1B75C}" srcId="{7E989563-B11A-492B-A62E-CA120BE01567}" destId="{A5A77B5B-B556-4F7E-B54C-003D5D71ADFB}" srcOrd="1" destOrd="0" parTransId="{41CBED2A-5C42-4AC8-B599-A7054879E693}" sibTransId="{7CF7000E-1565-4A58-BEA1-891B7BAB2B6A}"/>
    <dgm:cxn modelId="{755A6782-AE13-4699-819D-7AB5965A86E4}" type="presOf" srcId="{7F2AA494-A8D5-45F9-8673-B5DC117D8C2E}" destId="{6B97B868-9146-47EA-B353-95BE823EA33F}" srcOrd="1" destOrd="0" presId="urn:microsoft.com/office/officeart/2016/7/layout/BasicLinearProcessNumbered"/>
    <dgm:cxn modelId="{99524A85-1435-4EEE-B69C-3112FA5952D9}" type="presOf" srcId="{FC017565-091B-4F33-ABD8-B79E8D3409B9}" destId="{38789DEB-A214-414F-9B8B-798C946F7F2A}" srcOrd="0" destOrd="0" presId="urn:microsoft.com/office/officeart/2016/7/layout/BasicLinearProcessNumbered"/>
    <dgm:cxn modelId="{36F6E488-FB8A-4AF9-B18D-715FE6546D74}" type="presOf" srcId="{A5A77B5B-B556-4F7E-B54C-003D5D71ADFB}" destId="{DF87E787-4EC7-48D7-8582-8761C720C668}" srcOrd="0" destOrd="0" presId="urn:microsoft.com/office/officeart/2016/7/layout/BasicLinearProcessNumbered"/>
    <dgm:cxn modelId="{D6E34692-5B58-4467-82D9-0C5C0AC83927}" type="presOf" srcId="{A5A77B5B-B556-4F7E-B54C-003D5D71ADFB}" destId="{583822FD-2471-4295-9AC1-8B1AF929387B}" srcOrd="1" destOrd="0" presId="urn:microsoft.com/office/officeart/2016/7/layout/BasicLinearProcessNumbered"/>
    <dgm:cxn modelId="{F486D3C4-9033-4F36-90C4-5CD58C5CAA4E}" type="presOf" srcId="{7E989563-B11A-492B-A62E-CA120BE01567}" destId="{3D4FEFAD-CB9B-4E39-AC05-0EECAAC5E47A}" srcOrd="0" destOrd="0" presId="urn:microsoft.com/office/officeart/2016/7/layout/BasicLinearProcessNumbered"/>
    <dgm:cxn modelId="{461FDBCD-C1F5-4C64-97CE-130215E0EAB2}" srcId="{7E989563-B11A-492B-A62E-CA120BE01567}" destId="{7F2AA494-A8D5-45F9-8673-B5DC117D8C2E}" srcOrd="0" destOrd="0" parTransId="{1C8D9B7F-8D8D-466A-9C00-F0966EDA529F}" sibTransId="{31108606-F305-4840-95AC-BB9A0A5D5C63}"/>
    <dgm:cxn modelId="{E41DF0E5-A534-4774-9916-9155A9C17163}" type="presOf" srcId="{A44006AE-5011-41F2-96EA-BAFDD19FC5A4}" destId="{9913612A-AB6D-4B31-BD3E-4BB6032D146B}" srcOrd="0" destOrd="0" presId="urn:microsoft.com/office/officeart/2016/7/layout/BasicLinearProcessNumbered"/>
    <dgm:cxn modelId="{0AC8A7FC-0518-456F-8AF4-A92AE31A268B}" type="presOf" srcId="{7CF7000E-1565-4A58-BEA1-891B7BAB2B6A}" destId="{14CC6C2C-22FA-4848-B127-1E4765603260}" srcOrd="0" destOrd="0" presId="urn:microsoft.com/office/officeart/2016/7/layout/BasicLinearProcessNumbered"/>
    <dgm:cxn modelId="{6828721D-85CE-4208-A2C8-638E8C37C7AA}" type="presParOf" srcId="{3D4FEFAD-CB9B-4E39-AC05-0EECAAC5E47A}" destId="{818446EF-C129-4A2C-B6B3-05B4A8EDE930}" srcOrd="0" destOrd="0" presId="urn:microsoft.com/office/officeart/2016/7/layout/BasicLinearProcessNumbered"/>
    <dgm:cxn modelId="{2E6C6534-822D-49C3-9E93-3FA80B706303}" type="presParOf" srcId="{818446EF-C129-4A2C-B6B3-05B4A8EDE930}" destId="{F91982A3-D8AD-4DE8-B8E9-FD98E518566C}" srcOrd="0" destOrd="0" presId="urn:microsoft.com/office/officeart/2016/7/layout/BasicLinearProcessNumbered"/>
    <dgm:cxn modelId="{D167C682-59C5-46B3-8D94-B94577100BC8}" type="presParOf" srcId="{818446EF-C129-4A2C-B6B3-05B4A8EDE930}" destId="{8FEFCD3E-BBC4-4F4E-B235-0D2D9D406F5E}" srcOrd="1" destOrd="0" presId="urn:microsoft.com/office/officeart/2016/7/layout/BasicLinearProcessNumbered"/>
    <dgm:cxn modelId="{50233CBA-1C4E-4919-AB86-40679D43A5A7}" type="presParOf" srcId="{818446EF-C129-4A2C-B6B3-05B4A8EDE930}" destId="{89265B8F-4A86-41E6-9183-0CF2AFAC9AA0}" srcOrd="2" destOrd="0" presId="urn:microsoft.com/office/officeart/2016/7/layout/BasicLinearProcessNumbered"/>
    <dgm:cxn modelId="{28EDC9B4-70C6-42CD-B34F-6CB45E06D0DA}" type="presParOf" srcId="{818446EF-C129-4A2C-B6B3-05B4A8EDE930}" destId="{6B97B868-9146-47EA-B353-95BE823EA33F}" srcOrd="3" destOrd="0" presId="urn:microsoft.com/office/officeart/2016/7/layout/BasicLinearProcessNumbered"/>
    <dgm:cxn modelId="{F90F12FC-F0D2-431A-A41B-CF2F1772A4FC}" type="presParOf" srcId="{3D4FEFAD-CB9B-4E39-AC05-0EECAAC5E47A}" destId="{C2E3020A-BE7F-44B6-8EB7-765CFD6CF0B1}" srcOrd="1" destOrd="0" presId="urn:microsoft.com/office/officeart/2016/7/layout/BasicLinearProcessNumbered"/>
    <dgm:cxn modelId="{8A644979-E6D6-4EDA-B7E7-78A3BF8A38C6}" type="presParOf" srcId="{3D4FEFAD-CB9B-4E39-AC05-0EECAAC5E47A}" destId="{17FCC093-097E-43C1-9F00-49832014303D}" srcOrd="2" destOrd="0" presId="urn:microsoft.com/office/officeart/2016/7/layout/BasicLinearProcessNumbered"/>
    <dgm:cxn modelId="{03F1BE8A-FF0C-428F-B9B2-EBB17FB2F1ED}" type="presParOf" srcId="{17FCC093-097E-43C1-9F00-49832014303D}" destId="{DF87E787-4EC7-48D7-8582-8761C720C668}" srcOrd="0" destOrd="0" presId="urn:microsoft.com/office/officeart/2016/7/layout/BasicLinearProcessNumbered"/>
    <dgm:cxn modelId="{F8D6D00B-9DEE-49F4-A95A-5C432D22FA08}" type="presParOf" srcId="{17FCC093-097E-43C1-9F00-49832014303D}" destId="{14CC6C2C-22FA-4848-B127-1E4765603260}" srcOrd="1" destOrd="0" presId="urn:microsoft.com/office/officeart/2016/7/layout/BasicLinearProcessNumbered"/>
    <dgm:cxn modelId="{E570D8D3-50E1-4DD6-B466-4618DA31BF8A}" type="presParOf" srcId="{17FCC093-097E-43C1-9F00-49832014303D}" destId="{33EBE0EA-4300-4431-B16A-F66049195E64}" srcOrd="2" destOrd="0" presId="urn:microsoft.com/office/officeart/2016/7/layout/BasicLinearProcessNumbered"/>
    <dgm:cxn modelId="{00BA8EA6-F58B-4739-9A74-F4AA40071B64}" type="presParOf" srcId="{17FCC093-097E-43C1-9F00-49832014303D}" destId="{583822FD-2471-4295-9AC1-8B1AF929387B}" srcOrd="3" destOrd="0" presId="urn:microsoft.com/office/officeart/2016/7/layout/BasicLinearProcessNumbered"/>
    <dgm:cxn modelId="{142705C1-030C-4B31-BE1B-7B8D56A32476}" type="presParOf" srcId="{3D4FEFAD-CB9B-4E39-AC05-0EECAAC5E47A}" destId="{E92A6E7D-B168-4D1F-9566-DAD0F3621753}" srcOrd="3" destOrd="0" presId="urn:microsoft.com/office/officeart/2016/7/layout/BasicLinearProcessNumbered"/>
    <dgm:cxn modelId="{3AC43991-987B-4D7F-BCEF-10B0D0DB13CB}" type="presParOf" srcId="{3D4FEFAD-CB9B-4E39-AC05-0EECAAC5E47A}" destId="{0CA5A0D0-9D01-45D2-BC7A-FB06D6E869E2}" srcOrd="4" destOrd="0" presId="urn:microsoft.com/office/officeart/2016/7/layout/BasicLinearProcessNumbered"/>
    <dgm:cxn modelId="{7F57AFCA-FFC0-4A49-9F31-9D6C3E934AAD}" type="presParOf" srcId="{0CA5A0D0-9D01-45D2-BC7A-FB06D6E869E2}" destId="{38789DEB-A214-414F-9B8B-798C946F7F2A}" srcOrd="0" destOrd="0" presId="urn:microsoft.com/office/officeart/2016/7/layout/BasicLinearProcessNumbered"/>
    <dgm:cxn modelId="{4DB6B2E0-1FB4-4A61-A075-8221EDCBB5E6}" type="presParOf" srcId="{0CA5A0D0-9D01-45D2-BC7A-FB06D6E869E2}" destId="{9913612A-AB6D-4B31-BD3E-4BB6032D146B}" srcOrd="1" destOrd="0" presId="urn:microsoft.com/office/officeart/2016/7/layout/BasicLinearProcessNumbered"/>
    <dgm:cxn modelId="{0045E3DD-BE1D-40C8-BCEA-FDE2ACAC3133}" type="presParOf" srcId="{0CA5A0D0-9D01-45D2-BC7A-FB06D6E869E2}" destId="{80837B41-06B4-4A10-94EA-06DEFFBEE3FE}" srcOrd="2" destOrd="0" presId="urn:microsoft.com/office/officeart/2016/7/layout/BasicLinearProcessNumbered"/>
    <dgm:cxn modelId="{A15651C5-47DC-4248-96AC-168885B58AD7}" type="presParOf" srcId="{0CA5A0D0-9D01-45D2-BC7A-FB06D6E869E2}" destId="{160035CB-21D2-43B7-830E-6342662A182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33BE38-022A-4C7B-BF97-D79678ED1FC6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55A08B-574C-4126-B99E-46EB6BC06282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By the end of this session, you will be able to; </a:t>
          </a:r>
          <a:endParaRPr lang="en-US" sz="1700" kern="1200"/>
        </a:p>
      </dsp:txBody>
      <dsp:txXfrm>
        <a:off x="59990" y="2654049"/>
        <a:ext cx="3226223" cy="720000"/>
      </dsp:txXfrm>
    </dsp:sp>
    <dsp:sp modelId="{28EF4AD9-2199-42A4-935A-A2AB6BEAAD54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E3DC81-C04D-4084-B36F-11B294B83497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Understand what epidemiology is </a:t>
          </a:r>
          <a:endParaRPr lang="en-US" sz="1700" kern="1200"/>
        </a:p>
      </dsp:txBody>
      <dsp:txXfrm>
        <a:off x="3850802" y="2654049"/>
        <a:ext cx="3226223" cy="720000"/>
      </dsp:txXfrm>
    </dsp:sp>
    <dsp:sp modelId="{AC097874-4D70-4890-BB61-CC571F01659D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6191F2-550F-4F89-9F14-23FDD138F46E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Identify the importance of epidemiology in the health care sector </a:t>
          </a:r>
          <a:endParaRPr lang="en-US" sz="1700" kern="1200"/>
        </a:p>
      </dsp:txBody>
      <dsp:txXfrm>
        <a:off x="7641615" y="2654049"/>
        <a:ext cx="3226223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C1B33B-7CA0-4E7E-ADEA-0B95CE36D296}">
      <dsp:nvSpPr>
        <dsp:cNvPr id="0" name=""/>
        <dsp:cNvSpPr/>
      </dsp:nvSpPr>
      <dsp:spPr>
        <a:xfrm>
          <a:off x="5134" y="0"/>
          <a:ext cx="10505330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“Epidemiology focuses on understanding patterns of health and disease within populations, identifying factors that influence health outcomes, then using this knowledge to improve public health and prevent diseases” </a:t>
          </a:r>
          <a:endParaRPr lang="en-US" sz="4400" kern="1200"/>
        </a:p>
      </dsp:txBody>
      <dsp:txXfrm>
        <a:off x="132580" y="127446"/>
        <a:ext cx="10250438" cy="40964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1982A3-D8AD-4DE8-B8E9-FD98E518566C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Epidemiology informs evidence-based interventions, shapes public health policies, and improves health outcomes on a global scale.</a:t>
          </a:r>
          <a:endParaRPr lang="en-US" sz="2000" kern="1200"/>
        </a:p>
      </dsp:txBody>
      <dsp:txXfrm>
        <a:off x="0" y="1653508"/>
        <a:ext cx="3286125" cy="2610802"/>
      </dsp:txXfrm>
    </dsp:sp>
    <dsp:sp modelId="{8FEFCD3E-BBC4-4F4E-B235-0D2D9D406F5E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81533" y="626305"/>
        <a:ext cx="923057" cy="923057"/>
      </dsp:txXfrm>
    </dsp:sp>
    <dsp:sp modelId="{89265B8F-4A86-41E6-9183-0CF2AFAC9AA0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7E787-4EC7-48D7-8582-8761C720C668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Epidemiology has been instrumental in numerous public health successes throughout history. </a:t>
          </a:r>
          <a:endParaRPr lang="en-US" sz="2000" kern="1200"/>
        </a:p>
      </dsp:txBody>
      <dsp:txXfrm>
        <a:off x="3614737" y="1653508"/>
        <a:ext cx="3286125" cy="2610802"/>
      </dsp:txXfrm>
    </dsp:sp>
    <dsp:sp modelId="{14CC6C2C-22FA-4848-B127-1E4765603260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96271" y="626305"/>
        <a:ext cx="923057" cy="923057"/>
      </dsp:txXfrm>
    </dsp:sp>
    <dsp:sp modelId="{33EBE0EA-4300-4431-B16A-F66049195E64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789DEB-A214-414F-9B8B-798C946F7F2A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Epidemiology is essential in healthcare for understanding the distribution and determinants of health and disease.</a:t>
          </a:r>
          <a:endParaRPr lang="en-US" sz="2000" kern="1200"/>
        </a:p>
      </dsp:txBody>
      <dsp:txXfrm>
        <a:off x="7229475" y="1653508"/>
        <a:ext cx="3286125" cy="2610802"/>
      </dsp:txXfrm>
    </dsp:sp>
    <dsp:sp modelId="{9913612A-AB6D-4B31-BD3E-4BB6032D146B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11008" y="626305"/>
        <a:ext cx="923057" cy="923057"/>
      </dsp:txXfrm>
    </dsp:sp>
    <dsp:sp modelId="{80837B41-06B4-4A10-94EA-06DEFFBEE3FE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32DFF-D1C0-96A8-BBCA-7584810366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0E86EC-4272-3FBF-F5E2-DCE6BF373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2036F-F8F5-826B-7C07-CB63D1EF4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514D-247E-439E-927F-0CAFFADCC11D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F1B7E6-E529-4ECA-C3F4-D05DCDB27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E27C4B-7C2A-B9F9-E09D-DE74A6021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4B440-1D40-477C-AD0E-1A9A60224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633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78BBD-4DB8-5C6C-2F15-5890145F5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08E76-D432-6D27-9630-2147E3A6D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DC36F-CB38-DC4A-3FFD-180E22907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514D-247E-439E-927F-0CAFFADCC11D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24138-F485-DF52-050F-EA17BFDF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24412-553A-07DC-31B0-A8BA487AB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4B440-1D40-477C-AD0E-1A9A60224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73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2837F-7B94-71E3-1D6E-2467ABC11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C3E197-07C9-60DE-5073-1A38398EA4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1F783-3EC5-4495-BB4F-208EE2759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514D-247E-439E-927F-0CAFFADCC11D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9EF88C-7C09-4869-13CB-78671FAC3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41793D-45E7-A94F-F4CD-C4D0730F0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4B440-1D40-477C-AD0E-1A9A60224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675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8A44D-117B-70FE-1F93-97903E0E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6A480-0B54-227B-028C-96E29ED8BD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0D2D1C-892F-7D76-6CE5-D9E2202EC1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ADBC95-E0B2-C219-6041-1093250D2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514D-247E-439E-927F-0CAFFADCC11D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C0100B-D205-F4C5-0A06-7E9970C38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4DF197-F64F-961E-2F8E-4475DA051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4B440-1D40-477C-AD0E-1A9A60224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381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94155-008F-E5A0-28A6-888ED9EF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6A111-6092-E13C-39F3-8F99364E83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DCB771-2752-00F1-37B2-C3C509CFCC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537EC9-313E-A68B-20E7-F8512CE101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8BCFCB-CC90-A4BF-5B59-A45DE19743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7D3C20-549C-4C19-486D-BEB532105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514D-247E-439E-927F-0CAFFADCC11D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F1B0B5-6723-5A48-FDB1-F675D3244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033F13-782C-86E8-E8A1-1527EF112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4B440-1D40-477C-AD0E-1A9A60224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635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E69B2-1CCE-2852-5FC7-2A982FF53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815BEC-D596-2E97-05F1-403523473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514D-247E-439E-927F-0CAFFADCC11D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40687F-3B7F-10E2-A1FF-1A045E33C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3CD47A-4BD7-FBE5-4BA6-F98CC1803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4B440-1D40-477C-AD0E-1A9A60224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221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401BC2-6881-EAC9-E484-B8F4328BE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514D-247E-439E-927F-0CAFFADCC11D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739D2A-31CA-67C2-925C-DEDE0903C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E028A6-2308-E34F-C811-1EC261057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4B440-1D40-477C-AD0E-1A9A60224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580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CCE95-17A6-F9D0-C610-57BA2FF00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5C5CA-C052-E998-BEF6-22731F495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A402A1-A0E1-DE1C-471D-651BA194D4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59D615-AD90-F8DF-3153-AC5C23CB2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514D-247E-439E-927F-0CAFFADCC11D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A5AFF2-4671-78F4-4ACC-DBEDF037F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A13E3F-AC44-8ABA-A15D-99AAC179B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4B440-1D40-477C-AD0E-1A9A60224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426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8695D-7767-5B57-5247-32F9211B0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47FF3D-F9B3-BD92-0C43-85E6B34BD0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B64664-13D2-F139-18DF-BF3731FF6C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6782C7-391A-04A9-0E3B-93DE2915A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514D-247E-439E-927F-0CAFFADCC11D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0C78B0-86EF-38D8-530C-A5D423A8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2D5D73-1097-D453-C529-3F8702019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4B440-1D40-477C-AD0E-1A9A60224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621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B5E18-FC08-A3E5-CF74-B237B50F4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9C89DE-1881-F812-5B51-7782204088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625AB3-A64C-A8EE-E710-08F25A4C4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514D-247E-439E-927F-0CAFFADCC11D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DF364-F7C2-0CEE-5263-73DEEA441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14B384-AE0F-9543-615F-ECD9AD45B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4B440-1D40-477C-AD0E-1A9A60224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030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2C6668-AAED-F968-BC6B-57F01BC0FA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3CF3C7-261E-D526-26B1-1E22F34D20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CDD97-9D88-6135-35B9-7B36AB776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514D-247E-439E-927F-0CAFFADCC11D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892E5-CFFC-0C18-C100-E37E6C5D0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3DCD15-FD5E-5B31-EDA2-0642ADD80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4B440-1D40-477C-AD0E-1A9A60224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310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9EE345-2585-163F-FBF5-424A80EC7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3089B7-0B96-256F-30B0-96452B0B26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8EACFE-EC0A-7AB0-712A-746C19E8A4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48514D-247E-439E-927F-0CAFFADCC11D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EAEF6F-28CA-3F72-0EFC-B8B17A3997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201FB-F817-A187-69A7-36A7FAD452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4B440-1D40-477C-AD0E-1A9A60224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044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q-17icRTMy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i.com/aladfryje5i7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eis/downloads/epidemiology-factsheet.pdf" TargetMode="External"/><Relationship Id="rId2" Type="http://schemas.openxmlformats.org/officeDocument/2006/relationships/hyperlink" Target="https://doi.org/10.2188/jea.JE2014021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EB84055-029C-4E86-8844-D05D96C02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A2842C0-6210-4FDB-B1FF-C14C92737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799037F2-4CAF-446B-90DB-1480B247A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128589C-AF3D-49CF-BD92-C1D1D2F53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B67C45-45E0-983A-B9FD-71976521E8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1485" y="1600200"/>
            <a:ext cx="8201552" cy="2295748"/>
          </a:xfrm>
        </p:spPr>
        <p:txBody>
          <a:bodyPr anchor="b">
            <a:normAutofit/>
          </a:bodyPr>
          <a:lstStyle/>
          <a:p>
            <a:r>
              <a:rPr lang="en-GB" sz="4800" b="0" i="0">
                <a:effectLst/>
                <a:latin typeface="Aptos" panose="020B0004020202020204" pitchFamily="34" charset="0"/>
              </a:rPr>
              <a:t>The Importance of Epidemiology in Health Care</a:t>
            </a:r>
            <a:endParaRPr lang="en-GB" sz="4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5D5B79-DFCB-54BC-BBC1-65EF22EE62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91485" y="4067661"/>
            <a:ext cx="8201552" cy="1118764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tx1">
                    <a:alpha val="70000"/>
                  </a:schemeClr>
                </a:solidFill>
              </a:rPr>
              <a:t>By Tyler King </a:t>
            </a:r>
          </a:p>
          <a:p>
            <a:r>
              <a:rPr lang="en-GB" sz="2000">
                <a:solidFill>
                  <a:schemeClr val="tx1">
                    <a:alpha val="70000"/>
                  </a:schemeClr>
                </a:solidFill>
              </a:rPr>
              <a:t>Public Health Promotion </a:t>
            </a:r>
          </a:p>
        </p:txBody>
      </p:sp>
    </p:spTree>
    <p:extLst>
      <p:ext uri="{BB962C8B-B14F-4D97-AF65-F5344CB8AC3E}">
        <p14:creationId xmlns:p14="http://schemas.microsoft.com/office/powerpoint/2010/main" val="1034248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4EECDE-86FD-D4CB-9ACB-F1589DB42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Aims and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63F17E-49D3-E549-2A06-C65912F970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747118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59171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075002-B01E-F732-782B-7EDBDFE73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epidemiology?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67EEF4-B99B-6E0F-4E54-34E3DF4EDEE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6362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5C9459-E22E-EE98-F48B-12AC1A0DF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Epidemiology video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8A743-EFB8-E9CB-8AAE-1C37C2634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>
                <a:hlinkClick r:id="rId2"/>
              </a:rPr>
              <a:t>https://youtu.be/q-17icRTMyY</a:t>
            </a:r>
            <a:r>
              <a:rPr lang="en-GB" sz="2000"/>
              <a:t> 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224430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A1D49-5155-2183-22DB-C156F6170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/>
              <a:t>Epidemiology is used for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62A28-1E9B-FCC2-E9BC-536410EF8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2000" dirty="0"/>
              <a:t>Disease surveillance </a:t>
            </a:r>
          </a:p>
          <a:p>
            <a:r>
              <a:rPr lang="en-GB" sz="2000" dirty="0"/>
              <a:t>Identifying risk factors </a:t>
            </a:r>
          </a:p>
          <a:p>
            <a:r>
              <a:rPr lang="en-GB" sz="2000" dirty="0"/>
              <a:t>Health policy development </a:t>
            </a:r>
          </a:p>
          <a:p>
            <a:r>
              <a:rPr lang="en-GB" sz="2000" dirty="0"/>
              <a:t>Allocation of resources </a:t>
            </a:r>
          </a:p>
          <a:p>
            <a:r>
              <a:rPr lang="en-GB" sz="2000" dirty="0"/>
              <a:t>Evaluation of interventions </a:t>
            </a:r>
          </a:p>
          <a:p>
            <a:r>
              <a:rPr lang="en-GB" sz="2000" dirty="0"/>
              <a:t>Health promotion and education </a:t>
            </a:r>
          </a:p>
          <a:p>
            <a:r>
              <a:rPr lang="en-GB" sz="2000" dirty="0"/>
              <a:t>Research and innovation </a:t>
            </a:r>
          </a:p>
          <a:p>
            <a:r>
              <a:rPr lang="en-GB" sz="2000" dirty="0"/>
              <a:t>Global health security </a:t>
            </a:r>
          </a:p>
          <a:p>
            <a:endParaRPr lang="en-GB" sz="20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row of samples for medical testing">
            <a:extLst>
              <a:ext uri="{FF2B5EF4-FFF2-40B4-BE49-F238E27FC236}">
                <a16:creationId xmlns:a16="http://schemas.microsoft.com/office/drawing/2014/main" id="{BD3E55B6-DB52-D9C8-2C6F-C50AC570D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10"/>
          <a:stretch/>
        </p:blipFill>
        <p:spPr>
          <a:xfrm>
            <a:off x="7075967" y="1096323"/>
            <a:ext cx="4170530" cy="469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956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B84055-029C-4E86-8844-D05D96C02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A2842C0-6210-4FDB-B1FF-C14C92737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99037F2-4CAF-446B-90DB-1480B247A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128589C-AF3D-49CF-BD92-C1D1D2F53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45961-2242-BD6A-0564-B7C2AF5BE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485" y="653149"/>
            <a:ext cx="8201552" cy="22957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D7C2B-2264-3435-AB2A-4E44F5C81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1485" y="3602046"/>
            <a:ext cx="8201552" cy="111876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3600" kern="1200" dirty="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rPr>
              <a:t>In pairs discuss what effect epidemiology has had in public health, and feedback to the group.</a:t>
            </a:r>
          </a:p>
        </p:txBody>
      </p:sp>
    </p:spTree>
    <p:extLst>
      <p:ext uri="{BB962C8B-B14F-4D97-AF65-F5344CB8AC3E}">
        <p14:creationId xmlns:p14="http://schemas.microsoft.com/office/powerpoint/2010/main" val="2457895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8F21A-1683-35EA-0F4B-A9DAD7341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986" y="205049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/>
              <a:t>Why is epidemiology in health care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5C646-10B2-5EC0-515F-E141979D5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Autofit/>
          </a:bodyPr>
          <a:lstStyle/>
          <a:p>
            <a:r>
              <a:rPr lang="en-GB" sz="2400" dirty="0"/>
              <a:t>Evidence-Based Practice: Epidemiology provides the scientific evidence needed to guide clinical practice and public health interventions.</a:t>
            </a:r>
          </a:p>
          <a:p>
            <a:r>
              <a:rPr lang="en-GB" sz="2400" dirty="0"/>
              <a:t>Healthcare Planning and Resource Allocation: Data informs healthcare planning and resource allocation.</a:t>
            </a:r>
          </a:p>
          <a:p>
            <a:r>
              <a:rPr lang="en-GB" sz="2400" dirty="0"/>
              <a:t>Outbreak Detection and Response: Epidemiology plays a crucial role in detecting and responding to disease outbreaks and public health emergencies.</a:t>
            </a:r>
          </a:p>
        </p:txBody>
      </p:sp>
      <p:pic>
        <p:nvPicPr>
          <p:cNvPr id="5" name="Picture 4" descr="A stethoscope in white background">
            <a:extLst>
              <a:ext uri="{FF2B5EF4-FFF2-40B4-BE49-F238E27FC236}">
                <a16:creationId xmlns:a16="http://schemas.microsoft.com/office/drawing/2014/main" id="{78CA5A7D-A9A7-580C-E02A-2CB9894B1A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485" r="7678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773720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1FF28-DE02-70DD-75DD-D0021FE3A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892" y="1212676"/>
            <a:ext cx="5479719" cy="4497244"/>
          </a:xfrm>
        </p:spPr>
        <p:txBody>
          <a:bodyPr anchor="t">
            <a:normAutofit lnSpcReduction="10000"/>
          </a:bodyPr>
          <a:lstStyle/>
          <a:p>
            <a:r>
              <a:rPr lang="en-GB" sz="2000" dirty="0"/>
              <a:t>Health Education and Promotion: By understanding the factors that influence health behaviours, public health campaigns can be tailored to effectively communicate messages and motivate behaviour change.</a:t>
            </a:r>
          </a:p>
          <a:p>
            <a:r>
              <a:rPr lang="en-GB" sz="2000" dirty="0"/>
              <a:t>Policy Development and Advocacy: Epidemiological evidence informs the development of public health policies and advocacy efforts aimed at improving population health.</a:t>
            </a:r>
          </a:p>
          <a:p>
            <a:r>
              <a:rPr lang="en-GB" sz="2000" dirty="0"/>
              <a:t>Identifying Health Disparities: Epidemiology helps identify disparities in health outcomes among different population groups, such as disparities based on race, ethnicity, socioeconomic status, geographic location, or access to healthcare.</a:t>
            </a:r>
          </a:p>
          <a:p>
            <a:endParaRPr lang="en-GB" sz="1700" dirty="0"/>
          </a:p>
        </p:txBody>
      </p:sp>
      <p:pic>
        <p:nvPicPr>
          <p:cNvPr id="5" name="Picture 4" descr="Stethoscope">
            <a:extLst>
              <a:ext uri="{FF2B5EF4-FFF2-40B4-BE49-F238E27FC236}">
                <a16:creationId xmlns:a16="http://schemas.microsoft.com/office/drawing/2014/main" id="{0485F8E8-A1C5-01D5-B323-472CB69E96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14" r="23286" b="-1"/>
          <a:stretch/>
        </p:blipFill>
        <p:spPr>
          <a:xfrm>
            <a:off x="7270812" y="10"/>
            <a:ext cx="4921187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14431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13C140-375A-DA9D-E373-F03396440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Epidemiology success stories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40B71-202E-D475-C5FF-CB784C2C5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Eradication of Smallpox: Through a global vaccination campaign led by the World Health Organization (WHO), smallpox was declared eradicated in 1980. Epidemiological surveillance, mass vaccination programs, and targeted containment efforts played key roles. </a:t>
            </a:r>
          </a:p>
          <a:p>
            <a:r>
              <a:rPr lang="en-GB" sz="2400" dirty="0"/>
              <a:t>Reduction in Tobacco-related Deaths: Epidemiological research demonstrating the harmful effects of tobacco use has contributed to significant reductions in tobacco-related deaths. </a:t>
            </a:r>
          </a:p>
          <a:p>
            <a:r>
              <a:rPr lang="en-GB" sz="2400" dirty="0"/>
              <a:t>Improvements in Maternal and Child Health: Epidemiological studies have helped identify interventions to improve maternal and child health outcomes.</a:t>
            </a:r>
          </a:p>
        </p:txBody>
      </p:sp>
    </p:spTree>
    <p:extLst>
      <p:ext uri="{BB962C8B-B14F-4D97-AF65-F5344CB8AC3E}">
        <p14:creationId xmlns:p14="http://schemas.microsoft.com/office/powerpoint/2010/main" val="1194293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90AB6-9B69-75F9-66EB-0D17CE40D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lnSpcReduction="10000"/>
          </a:bodyPr>
          <a:lstStyle/>
          <a:p>
            <a:r>
              <a:rPr lang="en-GB" dirty="0"/>
              <a:t>HIV/AIDS Prevention and Treatment: Epidemiology has played a crucial role in the global response to HIV/AIDS. </a:t>
            </a:r>
          </a:p>
          <a:p>
            <a:r>
              <a:rPr lang="en-GB" dirty="0"/>
              <a:t>Reduction in Vaccine-preventable Diseases: Epidemiological research has contributed to the development and implementation of vaccination programs that have led to significant reductions in vaccine-preventable diseases. Diseases such as measles, mumps, rubella, and pertussis have seen dramatic declines in incidence and mortality due to widespread vaccination efforts informed by epidemiological evidence.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128313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15E2B-5CAD-5C7D-231E-7BC48834E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Quiz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C17931A-FDAE-71FD-65C5-60215AD7695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967" y="1484804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3C31E49-8872-D9A6-3331-10CC579BF0FC}"/>
              </a:ext>
            </a:extLst>
          </p:cNvPr>
          <p:cNvSpPr txBox="1"/>
          <p:nvPr/>
        </p:nvSpPr>
        <p:spPr>
          <a:xfrm>
            <a:off x="1022465" y="2787019"/>
            <a:ext cx="47798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https://www.menti.com/aladfryje5i7</a:t>
            </a:r>
            <a:endParaRPr lang="en-GB" dirty="0"/>
          </a:p>
          <a:p>
            <a:endParaRPr lang="en-GB" dirty="0"/>
          </a:p>
          <a:p>
            <a:r>
              <a:rPr lang="en-GB" b="0" i="0" dirty="0">
                <a:effectLst/>
                <a:latin typeface="MentiText"/>
              </a:rPr>
              <a:t>The code </a:t>
            </a:r>
            <a:r>
              <a:rPr lang="en-GB" b="1" i="0" dirty="0">
                <a:effectLst/>
                <a:latin typeface="MentiText"/>
              </a:rPr>
              <a:t>5371 5125</a:t>
            </a:r>
            <a:r>
              <a:rPr lang="en-GB" b="0" i="0" dirty="0">
                <a:effectLst/>
                <a:latin typeface="MentiText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705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A591E-DD2C-454A-7B0D-80DEEE1F3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842322-EF16-6932-4858-B9FEF92BF04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47088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F83B320F-EDE1-99CF-60F8-D166DBEB4F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3934" y="1860919"/>
            <a:ext cx="497528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E3C391-5536-DA1D-C223-C51E23167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0528" y="2299176"/>
            <a:ext cx="4131368" cy="15711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Any questions?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3170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08882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CDDE5-124D-3365-F348-2D09DD58F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7E86D-F260-A168-E234-B3F89CB75D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Public Health Wales., (2018) </a:t>
            </a:r>
            <a:r>
              <a:rPr lang="en-GB" sz="2000" i="1" dirty="0"/>
              <a:t>Health and its determinants in Wales</a:t>
            </a:r>
            <a:r>
              <a:rPr lang="en-GB" sz="2000" dirty="0"/>
              <a:t>., Available at: https://phw.nhs.wales/services-and-teams/observatory/data-and-analysis/health-and-its-determinants-in-wales-2018/  (Accessed on: 06/02/2024)</a:t>
            </a:r>
          </a:p>
          <a:p>
            <a:pPr marL="0" indent="0">
              <a:buNone/>
            </a:pPr>
            <a:r>
              <a:rPr lang="en-GB" sz="2000" dirty="0" err="1"/>
              <a:t>Aschengrau</a:t>
            </a:r>
            <a:r>
              <a:rPr lang="en-GB" sz="2000" dirty="0"/>
              <a:t>, A. Seage, G.R (2013)., </a:t>
            </a:r>
            <a:r>
              <a:rPr lang="en-GB" sz="2000" i="1" dirty="0"/>
              <a:t>Essentials of epidemiology in public health</a:t>
            </a:r>
            <a:r>
              <a:rPr lang="en-GB" sz="2000" dirty="0"/>
              <a:t>. Jones &amp; Bartlett Publishers.</a:t>
            </a:r>
          </a:p>
          <a:p>
            <a:pPr marL="0" indent="0">
              <a:buNone/>
            </a:pPr>
            <a:r>
              <a:rPr lang="en-GB" sz="2000" dirty="0" err="1"/>
              <a:t>Gulis</a:t>
            </a:r>
            <a:r>
              <a:rPr lang="en-GB" sz="2000" dirty="0"/>
              <a:t>, G., &amp; </a:t>
            </a:r>
            <a:r>
              <a:rPr lang="en-GB" sz="2000" dirty="0" err="1"/>
              <a:t>Fujino</a:t>
            </a:r>
            <a:r>
              <a:rPr lang="en-GB" sz="2000" dirty="0"/>
              <a:t>, Y. (2015). Epidemiology, population health, and health impact assessment. Journal of epidemiology, 25(3), 179–180. </a:t>
            </a:r>
            <a:r>
              <a:rPr lang="en-GB" sz="2000" dirty="0">
                <a:hlinkClick r:id="rId2"/>
              </a:rPr>
              <a:t>https://doi.org/10.2188/jea.JE20140212</a:t>
            </a:r>
            <a:endParaRPr lang="en-GB" dirty="0"/>
          </a:p>
          <a:p>
            <a:pPr marL="0" indent="0">
              <a:buNone/>
            </a:pPr>
            <a:r>
              <a:rPr lang="en-GB" sz="2000" dirty="0"/>
              <a:t>Centres for Disease Control and Prevention (CDC)., (2024)., </a:t>
            </a:r>
            <a:r>
              <a:rPr lang="en-GB" sz="2000" i="1" dirty="0"/>
              <a:t>The importance of Epidemiology.,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https://www.cdc.gov/eis/downloads/epidemiology-factsheet.pdf</a:t>
            </a:r>
            <a:r>
              <a:rPr lang="en-GB" sz="2000" dirty="0"/>
              <a:t> (Accessed on 06/02/2024)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27308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664</Words>
  <Application>Microsoft Office PowerPoint</Application>
  <PresentationFormat>Widescreen</PresentationFormat>
  <Paragraphs>52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Calibri</vt:lpstr>
      <vt:lpstr>Calibri Light</vt:lpstr>
      <vt:lpstr>MentiText</vt:lpstr>
      <vt:lpstr>Office Theme</vt:lpstr>
      <vt:lpstr>The Importance of Epidemiology in Health Care</vt:lpstr>
      <vt:lpstr>Aims and objectives </vt:lpstr>
      <vt:lpstr>What is epidemiology?</vt:lpstr>
      <vt:lpstr>Epidemiology video </vt:lpstr>
      <vt:lpstr>Epidemiology is used for </vt:lpstr>
      <vt:lpstr>Activity </vt:lpstr>
      <vt:lpstr>Why is epidemiology in health care important?</vt:lpstr>
      <vt:lpstr>PowerPoint Presentation</vt:lpstr>
      <vt:lpstr>Epidemiology success stories </vt:lpstr>
      <vt:lpstr>PowerPoint Presentation</vt:lpstr>
      <vt:lpstr>Quiz </vt:lpstr>
      <vt:lpstr>Recap </vt:lpstr>
      <vt:lpstr>Any questions?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Epidemiology in Health Care</dc:title>
  <dc:creator>Tyler King</dc:creator>
  <cp:lastModifiedBy>Tyler King</cp:lastModifiedBy>
  <cp:revision>2</cp:revision>
  <dcterms:created xsi:type="dcterms:W3CDTF">2024-02-06T17:22:44Z</dcterms:created>
  <dcterms:modified xsi:type="dcterms:W3CDTF">2024-02-06T20:33:50Z</dcterms:modified>
</cp:coreProperties>
</file>