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6.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60"/>
  </p:notesMasterIdLst>
  <p:sldIdLst>
    <p:sldId id="256" r:id="rId8"/>
    <p:sldId id="257" r:id="rId9"/>
    <p:sldId id="258" r:id="rId10"/>
    <p:sldId id="259" r:id="rId11"/>
    <p:sldId id="261" r:id="rId12"/>
    <p:sldId id="265" r:id="rId13"/>
    <p:sldId id="266" r:id="rId14"/>
    <p:sldId id="267" r:id="rId15"/>
    <p:sldId id="268" r:id="rId16"/>
    <p:sldId id="269" r:id="rId17"/>
    <p:sldId id="271" r:id="rId18"/>
    <p:sldId id="260" r:id="rId19"/>
    <p:sldId id="272" r:id="rId20"/>
    <p:sldId id="273" r:id="rId21"/>
    <p:sldId id="274" r:id="rId22"/>
    <p:sldId id="275" r:id="rId23"/>
    <p:sldId id="276" r:id="rId24"/>
    <p:sldId id="277" r:id="rId25"/>
    <p:sldId id="279" r:id="rId26"/>
    <p:sldId id="280" r:id="rId27"/>
    <p:sldId id="281" r:id="rId28"/>
    <p:sldId id="282" r:id="rId29"/>
    <p:sldId id="283" r:id="rId30"/>
    <p:sldId id="284" r:id="rId31"/>
    <p:sldId id="285" r:id="rId32"/>
    <p:sldId id="262" r:id="rId33"/>
    <p:sldId id="295" r:id="rId34"/>
    <p:sldId id="263" r:id="rId35"/>
    <p:sldId id="293" r:id="rId36"/>
    <p:sldId id="296" r:id="rId37"/>
    <p:sldId id="300" r:id="rId38"/>
    <p:sldId id="301" r:id="rId39"/>
    <p:sldId id="302" r:id="rId40"/>
    <p:sldId id="303" r:id="rId41"/>
    <p:sldId id="304" r:id="rId42"/>
    <p:sldId id="305" r:id="rId43"/>
    <p:sldId id="306" r:id="rId44"/>
    <p:sldId id="307" r:id="rId45"/>
    <p:sldId id="308" r:id="rId46"/>
    <p:sldId id="309" r:id="rId47"/>
    <p:sldId id="310" r:id="rId48"/>
    <p:sldId id="311" r:id="rId49"/>
    <p:sldId id="312" r:id="rId50"/>
    <p:sldId id="270" r:id="rId51"/>
    <p:sldId id="313" r:id="rId52"/>
    <p:sldId id="278" r:id="rId53"/>
    <p:sldId id="314" r:id="rId54"/>
    <p:sldId id="315" r:id="rId55"/>
    <p:sldId id="291" r:id="rId56"/>
    <p:sldId id="316" r:id="rId57"/>
    <p:sldId id="292" r:id="rId58"/>
    <p:sldId id="299"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1" d="100"/>
          <a:sy n="111" d="100"/>
        </p:scale>
        <p:origin x="59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slide" Target="slides/slide48.xml"/><Relationship Id="rId63" Type="http://schemas.openxmlformats.org/officeDocument/2006/relationships/theme" Target="theme/theme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slide" Target="slides/slide51.xml"/><Relationship Id="rId5" Type="http://schemas.openxmlformats.org/officeDocument/2006/relationships/slideMaster" Target="slideMasters/slideMaster5.xml"/><Relationship Id="rId61" Type="http://schemas.openxmlformats.org/officeDocument/2006/relationships/presProps" Target="presProps.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openxmlformats.org/officeDocument/2006/relationships/tableStyles" Target="tableStyles.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9D4810-2DCD-4EEB-BB78-C1FD58C93EF1}" type="datetimeFigureOut">
              <a:rPr lang="en-GB" smtClean="0"/>
              <a:t>28/02/2024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6CA975-BD17-4068-B5BD-E65327E5879B}" type="slidenum">
              <a:rPr lang="en-GB" smtClean="0"/>
              <a:t>‹#›</a:t>
            </a:fld>
            <a:endParaRPr lang="en-GB"/>
          </a:p>
        </p:txBody>
      </p:sp>
    </p:spTree>
    <p:extLst>
      <p:ext uri="{BB962C8B-B14F-4D97-AF65-F5344CB8AC3E}">
        <p14:creationId xmlns:p14="http://schemas.microsoft.com/office/powerpoint/2010/main" val="28184440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CIPD</a:t>
            </a:r>
            <a:r>
              <a:rPr lang="en-GB" dirty="0"/>
              <a:t> is a professional association for those performing Human Resources roles in UK organisations.</a:t>
            </a:r>
          </a:p>
          <a:p>
            <a:r>
              <a:rPr lang="en-GB" dirty="0"/>
              <a:t>It has a membership of approximately 150,000.</a:t>
            </a:r>
          </a:p>
          <a:p>
            <a:r>
              <a:rPr lang="en-GB" dirty="0"/>
              <a:t>It provides resources and support for HR professionals.</a:t>
            </a:r>
          </a:p>
          <a:p>
            <a:r>
              <a:rPr lang="en-GB" dirty="0"/>
              <a:t>Their policy makes the principles of Personal Development Planning central to professional development.</a:t>
            </a:r>
          </a:p>
        </p:txBody>
      </p:sp>
      <p:sp>
        <p:nvSpPr>
          <p:cNvPr id="4" name="Slide Number Placeholder 3"/>
          <p:cNvSpPr>
            <a:spLocks noGrp="1"/>
          </p:cNvSpPr>
          <p:nvPr>
            <p:ph type="sldNum" sz="quarter" idx="5"/>
          </p:nvPr>
        </p:nvSpPr>
        <p:spPr/>
        <p:txBody>
          <a:bodyPr/>
          <a:lstStyle/>
          <a:p>
            <a:fld id="{B68C8073-CAD2-48BF-B8DB-FCAF7D6ED014}" type="slidenum">
              <a:rPr lang="en-US" smtClean="0"/>
              <a:t>26</a:t>
            </a:fld>
            <a:endParaRPr lang="en-US"/>
          </a:p>
        </p:txBody>
      </p:sp>
    </p:spTree>
    <p:extLst>
      <p:ext uri="{BB962C8B-B14F-4D97-AF65-F5344CB8AC3E}">
        <p14:creationId xmlns:p14="http://schemas.microsoft.com/office/powerpoint/2010/main" val="30400405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CIPD</a:t>
            </a:r>
            <a:r>
              <a:rPr lang="en-GB" dirty="0"/>
              <a:t> is a professional association for those performing Human Resources roles in UK organisations.</a:t>
            </a:r>
          </a:p>
          <a:p>
            <a:r>
              <a:rPr lang="en-GB" dirty="0"/>
              <a:t>It has a membership of approximately 150,000.</a:t>
            </a:r>
          </a:p>
          <a:p>
            <a:r>
              <a:rPr lang="en-GB" dirty="0"/>
              <a:t>It provides resources and support for HR professionals.</a:t>
            </a:r>
          </a:p>
          <a:p>
            <a:r>
              <a:rPr lang="en-GB" dirty="0"/>
              <a:t>Their policy makes the principles of Personal Development Planning central to professional development.</a:t>
            </a:r>
          </a:p>
        </p:txBody>
      </p:sp>
      <p:sp>
        <p:nvSpPr>
          <p:cNvPr id="4" name="Slide Number Placeholder 3"/>
          <p:cNvSpPr>
            <a:spLocks noGrp="1"/>
          </p:cNvSpPr>
          <p:nvPr>
            <p:ph type="sldNum" sz="quarter" idx="5"/>
          </p:nvPr>
        </p:nvSpPr>
        <p:spPr/>
        <p:txBody>
          <a:bodyPr/>
          <a:lstStyle/>
          <a:p>
            <a:fld id="{B68C8073-CAD2-48BF-B8DB-FCAF7D6ED014}" type="slidenum">
              <a:rPr lang="en-US" smtClean="0"/>
              <a:t>27</a:t>
            </a:fld>
            <a:endParaRPr lang="en-US"/>
          </a:p>
        </p:txBody>
      </p:sp>
    </p:spTree>
    <p:extLst>
      <p:ext uri="{BB962C8B-B14F-4D97-AF65-F5344CB8AC3E}">
        <p14:creationId xmlns:p14="http://schemas.microsoft.com/office/powerpoint/2010/main" val="4199450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Cottrell’s book is a step by step guide to developing a Personal Development Plan. Students might want to obtain their own copy and use this for a comprehensive PDP.</a:t>
            </a:r>
          </a:p>
        </p:txBody>
      </p:sp>
      <p:sp>
        <p:nvSpPr>
          <p:cNvPr id="4" name="Slide Number Placeholder 3"/>
          <p:cNvSpPr>
            <a:spLocks noGrp="1"/>
          </p:cNvSpPr>
          <p:nvPr>
            <p:ph type="sldNum" sz="quarter" idx="5"/>
          </p:nvPr>
        </p:nvSpPr>
        <p:spPr/>
        <p:txBody>
          <a:bodyPr/>
          <a:lstStyle/>
          <a:p>
            <a:fld id="{B68C8073-CAD2-48BF-B8DB-FCAF7D6ED014}" type="slidenum">
              <a:rPr lang="en-US" smtClean="0"/>
              <a:t>28</a:t>
            </a:fld>
            <a:endParaRPr lang="en-US"/>
          </a:p>
        </p:txBody>
      </p:sp>
    </p:spTree>
    <p:extLst>
      <p:ext uri="{BB962C8B-B14F-4D97-AF65-F5344CB8AC3E}">
        <p14:creationId xmlns:p14="http://schemas.microsoft.com/office/powerpoint/2010/main" val="36949039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CIPD</a:t>
            </a:r>
            <a:r>
              <a:rPr lang="en-GB" dirty="0"/>
              <a:t> is a professional association for those performing Human Resources roles in UK organisations.</a:t>
            </a:r>
          </a:p>
          <a:p>
            <a:r>
              <a:rPr lang="en-GB" dirty="0"/>
              <a:t>It has a membership of approximately 150,000.</a:t>
            </a:r>
          </a:p>
          <a:p>
            <a:r>
              <a:rPr lang="en-GB" dirty="0"/>
              <a:t>It provides resources and support for HR professionals.</a:t>
            </a:r>
          </a:p>
        </p:txBody>
      </p:sp>
      <p:sp>
        <p:nvSpPr>
          <p:cNvPr id="4" name="Slide Number Placeholder 3"/>
          <p:cNvSpPr>
            <a:spLocks noGrp="1"/>
          </p:cNvSpPr>
          <p:nvPr>
            <p:ph type="sldNum" sz="quarter" idx="5"/>
          </p:nvPr>
        </p:nvSpPr>
        <p:spPr/>
        <p:txBody>
          <a:bodyPr/>
          <a:lstStyle/>
          <a:p>
            <a:fld id="{B68C8073-CAD2-48BF-B8DB-FCAF7D6ED014}" type="slidenum">
              <a:rPr lang="en-US" smtClean="0"/>
              <a:t>29</a:t>
            </a:fld>
            <a:endParaRPr lang="en-US"/>
          </a:p>
        </p:txBody>
      </p:sp>
    </p:spTree>
    <p:extLst>
      <p:ext uri="{BB962C8B-B14F-4D97-AF65-F5344CB8AC3E}">
        <p14:creationId xmlns:p14="http://schemas.microsoft.com/office/powerpoint/2010/main" val="25015402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CIPD</a:t>
            </a:r>
            <a:r>
              <a:rPr lang="en-GB" dirty="0"/>
              <a:t> is a professional association for those performing Human Resources roles in UK organisations.</a:t>
            </a:r>
          </a:p>
          <a:p>
            <a:r>
              <a:rPr lang="en-GB" dirty="0"/>
              <a:t>It has a membership of approximately 150,000.</a:t>
            </a:r>
          </a:p>
          <a:p>
            <a:r>
              <a:rPr lang="en-GB" dirty="0"/>
              <a:t>It provides resources and support for HR professionals.</a:t>
            </a:r>
          </a:p>
        </p:txBody>
      </p:sp>
      <p:sp>
        <p:nvSpPr>
          <p:cNvPr id="4" name="Slide Number Placeholder 3"/>
          <p:cNvSpPr>
            <a:spLocks noGrp="1"/>
          </p:cNvSpPr>
          <p:nvPr>
            <p:ph type="sldNum" sz="quarter" idx="5"/>
          </p:nvPr>
        </p:nvSpPr>
        <p:spPr/>
        <p:txBody>
          <a:bodyPr/>
          <a:lstStyle/>
          <a:p>
            <a:fld id="{B68C8073-CAD2-48BF-B8DB-FCAF7D6ED014}" type="slidenum">
              <a:rPr lang="en-US" smtClean="0"/>
              <a:t>30</a:t>
            </a:fld>
            <a:endParaRPr lang="en-US"/>
          </a:p>
        </p:txBody>
      </p:sp>
    </p:spTree>
    <p:extLst>
      <p:ext uri="{BB962C8B-B14F-4D97-AF65-F5344CB8AC3E}">
        <p14:creationId xmlns:p14="http://schemas.microsoft.com/office/powerpoint/2010/main" val="9698232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CIPD</a:t>
            </a:r>
            <a:r>
              <a:rPr lang="en-GB" dirty="0"/>
              <a:t> is a professional association for those performing Human Resources roles in UK organisations.</a:t>
            </a:r>
          </a:p>
          <a:p>
            <a:r>
              <a:rPr lang="en-GB" dirty="0"/>
              <a:t>It has a membership of approximately 150,000.</a:t>
            </a:r>
          </a:p>
          <a:p>
            <a:r>
              <a:rPr lang="en-GB" dirty="0"/>
              <a:t>It provides resources and support for HR professionals.</a:t>
            </a:r>
          </a:p>
        </p:txBody>
      </p:sp>
      <p:sp>
        <p:nvSpPr>
          <p:cNvPr id="4" name="Slide Number Placeholder 3"/>
          <p:cNvSpPr>
            <a:spLocks noGrp="1"/>
          </p:cNvSpPr>
          <p:nvPr>
            <p:ph type="sldNum" sz="quarter" idx="5"/>
          </p:nvPr>
        </p:nvSpPr>
        <p:spPr/>
        <p:txBody>
          <a:bodyPr/>
          <a:lstStyle/>
          <a:p>
            <a:fld id="{B68C8073-CAD2-48BF-B8DB-FCAF7D6ED014}" type="slidenum">
              <a:rPr lang="en-US" smtClean="0"/>
              <a:t>31</a:t>
            </a:fld>
            <a:endParaRPr lang="en-US"/>
          </a:p>
        </p:txBody>
      </p:sp>
    </p:spTree>
    <p:extLst>
      <p:ext uri="{BB962C8B-B14F-4D97-AF65-F5344CB8AC3E}">
        <p14:creationId xmlns:p14="http://schemas.microsoft.com/office/powerpoint/2010/main" val="20716991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34</a:t>
            </a:fld>
            <a:endParaRPr lang="en-US"/>
          </a:p>
        </p:txBody>
      </p:sp>
    </p:spTree>
    <p:extLst>
      <p:ext uri="{BB962C8B-B14F-4D97-AF65-F5344CB8AC3E}">
        <p14:creationId xmlns:p14="http://schemas.microsoft.com/office/powerpoint/2010/main" val="28686341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Emphasise the link back to CPD on this last point.</a:t>
            </a:r>
          </a:p>
        </p:txBody>
      </p:sp>
      <p:sp>
        <p:nvSpPr>
          <p:cNvPr id="4" name="Slide Number Placeholder 3"/>
          <p:cNvSpPr>
            <a:spLocks noGrp="1"/>
          </p:cNvSpPr>
          <p:nvPr>
            <p:ph type="sldNum" sz="quarter" idx="5"/>
          </p:nvPr>
        </p:nvSpPr>
        <p:spPr/>
        <p:txBody>
          <a:bodyPr/>
          <a:lstStyle/>
          <a:p>
            <a:fld id="{B68C8073-CAD2-48BF-B8DB-FCAF7D6ED014}" type="slidenum">
              <a:rPr lang="en-US" smtClean="0"/>
              <a:t>35</a:t>
            </a:fld>
            <a:endParaRPr lang="en-US"/>
          </a:p>
        </p:txBody>
      </p:sp>
    </p:spTree>
    <p:extLst>
      <p:ext uri="{BB962C8B-B14F-4D97-AF65-F5344CB8AC3E}">
        <p14:creationId xmlns:p14="http://schemas.microsoft.com/office/powerpoint/2010/main" val="27017226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there is time ask the students for any other models that they know of / have used</a:t>
            </a:r>
          </a:p>
        </p:txBody>
      </p:sp>
      <p:sp>
        <p:nvSpPr>
          <p:cNvPr id="4" name="Slide Number Placeholder 3"/>
          <p:cNvSpPr>
            <a:spLocks noGrp="1"/>
          </p:cNvSpPr>
          <p:nvPr>
            <p:ph type="sldNum" sz="quarter" idx="5"/>
          </p:nvPr>
        </p:nvSpPr>
        <p:spPr/>
        <p:txBody>
          <a:bodyPr/>
          <a:lstStyle/>
          <a:p>
            <a:fld id="{B68C8073-CAD2-48BF-B8DB-FCAF7D6ED014}" type="slidenum">
              <a:rPr lang="en-US" smtClean="0"/>
              <a:t>37</a:t>
            </a:fld>
            <a:endParaRPr lang="en-US"/>
          </a:p>
        </p:txBody>
      </p:sp>
    </p:spTree>
    <p:extLst>
      <p:ext uri="{BB962C8B-B14F-4D97-AF65-F5344CB8AC3E}">
        <p14:creationId xmlns:p14="http://schemas.microsoft.com/office/powerpoint/2010/main" val="37797213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42</a:t>
            </a:fld>
            <a:endParaRPr lang="en-US"/>
          </a:p>
        </p:txBody>
      </p:sp>
    </p:spTree>
    <p:extLst>
      <p:ext uri="{BB962C8B-B14F-4D97-AF65-F5344CB8AC3E}">
        <p14:creationId xmlns:p14="http://schemas.microsoft.com/office/powerpoint/2010/main" val="29903687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Check if the group already know Schon’s three examples</a:t>
            </a:r>
          </a:p>
        </p:txBody>
      </p:sp>
      <p:sp>
        <p:nvSpPr>
          <p:cNvPr id="4" name="Slide Number Placeholder 3"/>
          <p:cNvSpPr>
            <a:spLocks noGrp="1"/>
          </p:cNvSpPr>
          <p:nvPr>
            <p:ph type="sldNum" sz="quarter" idx="5"/>
          </p:nvPr>
        </p:nvSpPr>
        <p:spPr/>
        <p:txBody>
          <a:bodyPr/>
          <a:lstStyle/>
          <a:p>
            <a:fld id="{B68C8073-CAD2-48BF-B8DB-FCAF7D6ED014}" type="slidenum">
              <a:rPr lang="en-US" smtClean="0"/>
              <a:t>43</a:t>
            </a:fld>
            <a:endParaRPr lang="en-US"/>
          </a:p>
        </p:txBody>
      </p:sp>
    </p:spTree>
    <p:extLst>
      <p:ext uri="{BB962C8B-B14F-4D97-AF65-F5344CB8AC3E}">
        <p14:creationId xmlns:p14="http://schemas.microsoft.com/office/powerpoint/2010/main" val="16198526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44</a:t>
            </a:fld>
            <a:endParaRPr lang="en-US"/>
          </a:p>
        </p:txBody>
      </p:sp>
    </p:spTree>
    <p:extLst>
      <p:ext uri="{BB962C8B-B14F-4D97-AF65-F5344CB8AC3E}">
        <p14:creationId xmlns:p14="http://schemas.microsoft.com/office/powerpoint/2010/main" val="28486311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1B2E69C-E49B-45C5-9B9A-DB987B8ED5E2}" type="slidenum">
              <a:rPr lang="en-GB" altLang="en-US"/>
              <a:pPr/>
              <a:t>45</a:t>
            </a:fld>
            <a:endParaRPr lang="en-GB" altLang="en-US"/>
          </a:p>
        </p:txBody>
      </p:sp>
      <p:sp>
        <p:nvSpPr>
          <p:cNvPr id="93186" name="Rectangle 2"/>
          <p:cNvSpPr>
            <a:spLocks noGrp="1" noRot="1" noChangeAspect="1" noChangeArrowheads="1" noTextEdit="1"/>
          </p:cNvSpPr>
          <p:nvPr>
            <p:ph type="sldImg"/>
          </p:nvPr>
        </p:nvSpPr>
        <p:spPr>
          <a:ln/>
        </p:spPr>
      </p:sp>
      <p:sp>
        <p:nvSpPr>
          <p:cNvPr id="93187"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3522982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47</a:t>
            </a:fld>
            <a:endParaRPr lang="en-US"/>
          </a:p>
        </p:txBody>
      </p:sp>
    </p:spTree>
    <p:extLst>
      <p:ext uri="{BB962C8B-B14F-4D97-AF65-F5344CB8AC3E}">
        <p14:creationId xmlns:p14="http://schemas.microsoft.com/office/powerpoint/2010/main" val="18268257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48</a:t>
            </a:fld>
            <a:endParaRPr lang="en-US"/>
          </a:p>
        </p:txBody>
      </p:sp>
    </p:spTree>
    <p:extLst>
      <p:ext uri="{BB962C8B-B14F-4D97-AF65-F5344CB8AC3E}">
        <p14:creationId xmlns:p14="http://schemas.microsoft.com/office/powerpoint/2010/main" val="31497660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49</a:t>
            </a:fld>
            <a:endParaRPr lang="en-US"/>
          </a:p>
        </p:txBody>
      </p:sp>
    </p:spTree>
    <p:extLst>
      <p:ext uri="{BB962C8B-B14F-4D97-AF65-F5344CB8AC3E}">
        <p14:creationId xmlns:p14="http://schemas.microsoft.com/office/powerpoint/2010/main" val="18268257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50</a:t>
            </a:fld>
            <a:endParaRPr lang="en-US"/>
          </a:p>
        </p:txBody>
      </p:sp>
    </p:spTree>
    <p:extLst>
      <p:ext uri="{BB962C8B-B14F-4D97-AF65-F5344CB8AC3E}">
        <p14:creationId xmlns:p14="http://schemas.microsoft.com/office/powerpoint/2010/main" val="24324866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51</a:t>
            </a:fld>
            <a:endParaRPr lang="en-US"/>
          </a:p>
        </p:txBody>
      </p:sp>
    </p:spTree>
    <p:extLst>
      <p:ext uri="{BB962C8B-B14F-4D97-AF65-F5344CB8AC3E}">
        <p14:creationId xmlns:p14="http://schemas.microsoft.com/office/powerpoint/2010/main" val="29496384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52</a:t>
            </a:fld>
            <a:endParaRPr lang="en-US"/>
          </a:p>
        </p:txBody>
      </p:sp>
    </p:spTree>
    <p:extLst>
      <p:ext uri="{BB962C8B-B14F-4D97-AF65-F5344CB8AC3E}">
        <p14:creationId xmlns:p14="http://schemas.microsoft.com/office/powerpoint/2010/main" val="24324866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262103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E55F7-DDB5-4124-E5EA-AF7A3AAD936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BA0DDA-7780-1DAD-1E38-2B05ECADD9A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B42EF7E-A26B-BFC5-DBFD-D7B2D4182385}"/>
              </a:ext>
            </a:extLst>
          </p:cNvPr>
          <p:cNvSpPr>
            <a:spLocks noGrp="1"/>
          </p:cNvSpPr>
          <p:nvPr>
            <p:ph type="dt" sz="half" idx="10"/>
          </p:nvPr>
        </p:nvSpPr>
        <p:spPr/>
        <p:txBody>
          <a:bodyPr/>
          <a:lstStyle/>
          <a:p>
            <a:fld id="{D148FE1A-89B6-47D5-B86A-05763FDC679B}" type="datetimeFigureOut">
              <a:rPr lang="en-GB" smtClean="0"/>
              <a:t>28/02/2024</a:t>
            </a:fld>
            <a:endParaRPr lang="en-GB"/>
          </a:p>
        </p:txBody>
      </p:sp>
      <p:sp>
        <p:nvSpPr>
          <p:cNvPr id="5" name="Footer Placeholder 4">
            <a:extLst>
              <a:ext uri="{FF2B5EF4-FFF2-40B4-BE49-F238E27FC236}">
                <a16:creationId xmlns:a16="http://schemas.microsoft.com/office/drawing/2014/main" id="{DAEFDD11-2B05-D8F3-BA46-2B58868EC4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A6FCD7-A97F-862D-DF0B-2AD2FD250046}"/>
              </a:ext>
            </a:extLst>
          </p:cNvPr>
          <p:cNvSpPr>
            <a:spLocks noGrp="1"/>
          </p:cNvSpPr>
          <p:nvPr>
            <p:ph type="sldNum" sz="quarter" idx="12"/>
          </p:nvPr>
        </p:nvSpPr>
        <p:spPr/>
        <p:txBody>
          <a:bodyPr/>
          <a:lstStyle/>
          <a:p>
            <a:fld id="{48EF2128-4058-47F4-B790-7A5F2454B10E}" type="slidenum">
              <a:rPr lang="en-GB" smtClean="0"/>
              <a:t>‹#›</a:t>
            </a:fld>
            <a:endParaRPr lang="en-GB"/>
          </a:p>
        </p:txBody>
      </p:sp>
    </p:spTree>
    <p:extLst>
      <p:ext uri="{BB962C8B-B14F-4D97-AF65-F5344CB8AC3E}">
        <p14:creationId xmlns:p14="http://schemas.microsoft.com/office/powerpoint/2010/main" val="14019490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230662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335240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9409746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99944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2646996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4058257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9036284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204911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243276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8884238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1674268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6375842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355477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685938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922822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1704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92792536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533582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28/02/2024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9826599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21059702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4026834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6406143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972524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50465062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28/02/2024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26810559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04966946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8106621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85083227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25921139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60530454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71136442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51965533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463756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slideLayout" Target="../slideLayouts/slideLayout19.xml"/><Relationship Id="rId7"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5.xml"/><Relationship Id="rId7" Type="http://schemas.openxmlformats.org/officeDocument/2006/relationships/image" Target="../media/image19.png"/><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theme" Target="../theme/theme6.xml"/><Relationship Id="rId5" Type="http://schemas.openxmlformats.org/officeDocument/2006/relationships/slideLayout" Target="../slideLayouts/slideLayout27.xml"/><Relationship Id="rId4" Type="http://schemas.openxmlformats.org/officeDocument/2006/relationships/slideLayout" Target="../slideLayouts/slideLayout2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48FE1A-89B6-47D5-B86A-05763FDC679B}" type="datetimeFigureOut">
              <a:rPr lang="en-GB" smtClean="0"/>
              <a:t>28/02/2024</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EF2128-4058-47F4-B790-7A5F2454B10E}"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407689055"/>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135594725"/>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715755780"/>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682229632"/>
      </p:ext>
    </p:extLst>
  </p:cSld>
  <p:clrMap bg1="lt1" tx1="dk1" bg2="lt2" tx2="dk2" accent1="accent1" accent2="accent2" accent3="accent3" accent4="accent4" accent5="accent5" accent6="accent6" hlink="hlink" folHlink="folHlink"/>
  <p:sldLayoutIdLst>
    <p:sldLayoutId id="2147483678" r:id="rId1"/>
    <p:sldLayoutId id="214748367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82818605"/>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97" r:id="rId4"/>
    <p:sldLayoutId id="2147483698" r:id="rId5"/>
    <p:sldLayoutId id="2147483699"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9011781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700" r:id="rId4"/>
    <p:sldLayoutId id="2147483701"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18765438"/>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www.cipd.co.uk/#gref" TargetMode="Externa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3" Type="http://schemas.openxmlformats.org/officeDocument/2006/relationships/hyperlink" Target="https://privycouncil.independent.gov.uk/royal-charters/" TargetMode="External"/><Relationship Id="rId2" Type="http://schemas.openxmlformats.org/officeDocument/2006/relationships/notesSlide" Target="../notesSlides/notesSlide4.xml"/><Relationship Id="rId1" Type="http://schemas.openxmlformats.org/officeDocument/2006/relationships/slideLayout" Target="../slideLayouts/slideLayout17.xml"/><Relationship Id="rId5" Type="http://schemas.openxmlformats.org/officeDocument/2006/relationships/image" Target="../media/image36.png"/><Relationship Id="rId4" Type="http://schemas.openxmlformats.org/officeDocument/2006/relationships/image" Target="../media/image35.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3" Type="http://schemas.openxmlformats.org/officeDocument/2006/relationships/hyperlink" Target="https://www.gov.uk/government/publications/professional-bodies-approved-for-tax-relief-list-3" TargetMode="External"/><Relationship Id="rId2" Type="http://schemas.openxmlformats.org/officeDocument/2006/relationships/notesSlide" Target="../notesSlides/notesSlide6.xml"/><Relationship Id="rId1" Type="http://schemas.openxmlformats.org/officeDocument/2006/relationships/slideLayout" Target="../slideLayouts/slideLayout17.xml"/><Relationship Id="rId4" Type="http://schemas.openxmlformats.org/officeDocument/2006/relationships/image" Target="../media/image35.png"/></Relationships>
</file>

<file path=ppt/slides/_rels/slide3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slideLayout" Target="../slideLayouts/slideLayout23.xml"/><Relationship Id="rId1" Type="http://schemas.openxmlformats.org/officeDocument/2006/relationships/video" Target="https://www.youtube.com/embed/QoI67VeE3ds?start=326&amp;feature=oembed" TargetMode="Externa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0.xml"/></Relationships>
</file>

<file path=ppt/slides/_rels/slide45.xml.rels><?xml version="1.0" encoding="UTF-8" standalone="yes"?>
<Relationships xmlns="http://schemas.openxmlformats.org/package/2006/relationships"><Relationship Id="rId3" Type="http://schemas.openxmlformats.org/officeDocument/2006/relationships/image" Target="../media/image39.wmf"/><Relationship Id="rId2" Type="http://schemas.openxmlformats.org/officeDocument/2006/relationships/notesSlide" Target="../notesSlides/notesSlide13.xml"/><Relationship Id="rId1" Type="http://schemas.openxmlformats.org/officeDocument/2006/relationships/slideLayout" Target="../slideLayouts/slideLayout23.xml"/><Relationship Id="rId5" Type="http://schemas.openxmlformats.org/officeDocument/2006/relationships/image" Target="../media/image41.wmf"/><Relationship Id="rId4" Type="http://schemas.openxmlformats.org/officeDocument/2006/relationships/image" Target="../media/image40.wmf"/></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3" Type="http://schemas.openxmlformats.org/officeDocument/2006/relationships/hyperlink" Target="https://www.cipd.co.uk/learn/cpd/about" TargetMode="External"/><Relationship Id="rId2" Type="http://schemas.openxmlformats.org/officeDocument/2006/relationships/notesSlide" Target="../notesSlides/notesSlide14.xml"/><Relationship Id="rId1" Type="http://schemas.openxmlformats.org/officeDocument/2006/relationships/slideLayout" Target="../slideLayouts/slideLayout21.xml"/><Relationship Id="rId5" Type="http://schemas.openxmlformats.org/officeDocument/2006/relationships/hyperlink" Target="https://www.theguardian.com/careers/careers-blog/star-technique-competency-based-interview" TargetMode="External"/><Relationship Id="rId4" Type="http://schemas.openxmlformats.org/officeDocument/2006/relationships/hyperlink" Target="https://search-proquest-com.ezproxy.uwtsd.ac.uk/docview/214106018?accountid=130472&amp;pq-origsite=primo"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doi-org.ezproxy.uwtsd.ac.uk/10.1111/etap.12254" TargetMode="External"/><Relationship Id="rId2" Type="http://schemas.openxmlformats.org/officeDocument/2006/relationships/notesSlide" Target="../notesSlides/notesSlide15.xml"/><Relationship Id="rId1" Type="http://schemas.openxmlformats.org/officeDocument/2006/relationships/slideLayout" Target="../slideLayouts/slideLayout21.xml"/><Relationship Id="rId5" Type="http://schemas.openxmlformats.org/officeDocument/2006/relationships/hyperlink" Target="https://www.qaa.ac.uk/docs/qaas/enhancement-and-development/pdp-guidance-for-institutional-policy-and-practice.pdf?sfvrsn=4145f581_8" TargetMode="External"/><Relationship Id="rId4" Type="http://schemas.openxmlformats.org/officeDocument/2006/relationships/hyperlink" Target="https://www.qaa.ac.uk/docs/qaas/enhancement-and-development/enterprise-and-entrpreneurship-education-2018.pdf?sfvrsn=15f1f981_8"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s://www.cipd.co.uk/learn/cpd/about" TargetMode="External"/><Relationship Id="rId2" Type="http://schemas.openxmlformats.org/officeDocument/2006/relationships/notesSlide" Target="../notesSlides/notesSlide16.xml"/><Relationship Id="rId1" Type="http://schemas.openxmlformats.org/officeDocument/2006/relationships/slideLayout" Target="../slideLayouts/slideLayout21.xml"/><Relationship Id="rId6" Type="http://schemas.openxmlformats.org/officeDocument/2006/relationships/hyperlink" Target="https://www.gov.uk/government/publications/professional-bodies-approved-for-tax-relief-list-3" TargetMode="External"/><Relationship Id="rId5" Type="http://schemas.openxmlformats.org/officeDocument/2006/relationships/hyperlink" Target="https://www.theguardian.com/careers/careers-blog/star-technique-competency-based-interview" TargetMode="External"/><Relationship Id="rId4" Type="http://schemas.openxmlformats.org/officeDocument/2006/relationships/hyperlink" Target="https://doi-org.ezproxy.uwtsd.ac.uk/10.1111/etap.12254" TargetMode="External"/></Relationships>
</file>

<file path=ppt/slides/_rels/slide50.xml.rels><?xml version="1.0" encoding="UTF-8" standalone="yes"?>
<Relationships xmlns="http://schemas.openxmlformats.org/package/2006/relationships"><Relationship Id="rId3" Type="http://schemas.openxmlformats.org/officeDocument/2006/relationships/hyperlink" Target="https://privycouncil.independent.gov.uk/royal-charters/" TargetMode="External"/><Relationship Id="rId2" Type="http://schemas.openxmlformats.org/officeDocument/2006/relationships/notesSlide" Target="../notesSlides/notesSlide17.xml"/><Relationship Id="rId1" Type="http://schemas.openxmlformats.org/officeDocument/2006/relationships/slideLayout" Target="../slideLayouts/slideLayout21.xml"/><Relationship Id="rId5" Type="http://schemas.openxmlformats.org/officeDocument/2006/relationships/hyperlink" Target="https://www.youtube.com/watch?v=QoI67VeE3ds&amp;t=326s" TargetMode="External"/><Relationship Id="rId4" Type="http://schemas.openxmlformats.org/officeDocument/2006/relationships/hyperlink" Target="https://targetjobs.co.uk/professional-qualification-and-accreditation"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s://www.qaa.ac.uk/docs/qaas/enhancement-and-development/enterprise-and-entrpreneurship-education-2018.pdf?sfvrsn=15f1f981_8" TargetMode="External"/><Relationship Id="rId2" Type="http://schemas.openxmlformats.org/officeDocument/2006/relationships/notesSlide" Target="../notesSlides/notesSlide18.xml"/><Relationship Id="rId1" Type="http://schemas.openxmlformats.org/officeDocument/2006/relationships/slideLayout" Target="../slideLayouts/slideLayout21.xml"/><Relationship Id="rId5" Type="http://schemas.openxmlformats.org/officeDocument/2006/relationships/hyperlink" Target="https://www.prospects.ac.uk/postgraduate-study/professional-qualifications" TargetMode="External"/><Relationship Id="rId4" Type="http://schemas.openxmlformats.org/officeDocument/2006/relationships/hyperlink" Target="https://www.qaa.ac.uk/docs/qaas/enhancement-and-development/pdp-guidance-for-institutional-policy-and-practice.pdf?sfvrsn=4145f581_8" TargetMode="External"/></Relationships>
</file>

<file path=ppt/slides/_rels/slide52.xml.rels><?xml version="1.0" encoding="UTF-8" standalone="yes"?>
<Relationships xmlns="http://schemas.openxmlformats.org/package/2006/relationships"><Relationship Id="rId3" Type="http://schemas.openxmlformats.org/officeDocument/2006/relationships/hyperlink" Target="https://privycouncil.independent.gov.uk/royal-charters/" TargetMode="External"/><Relationship Id="rId2" Type="http://schemas.openxmlformats.org/officeDocument/2006/relationships/notesSlide" Target="../notesSlides/notesSlide19.xml"/><Relationship Id="rId1" Type="http://schemas.openxmlformats.org/officeDocument/2006/relationships/slideLayout" Target="../slideLayouts/slideLayout21.xml"/><Relationship Id="rId4" Type="http://schemas.openxmlformats.org/officeDocument/2006/relationships/hyperlink" Target="https://targetjobs.co.uk/professional-qualification-and-accredit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2827617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FEC1C02-D595-AE14-28DD-2EB69FF07F7B}"/>
              </a:ext>
            </a:extLst>
          </p:cNvPr>
          <p:cNvSpPr>
            <a:spLocks noGrp="1"/>
          </p:cNvSpPr>
          <p:nvPr>
            <p:ph idx="1"/>
          </p:nvPr>
        </p:nvSpPr>
        <p:spPr/>
        <p:txBody>
          <a:bodyPr/>
          <a:lstStyle/>
          <a:p>
            <a:pPr marL="0" indent="0" algn="ctr">
              <a:buNone/>
            </a:pPr>
            <a:r>
              <a:rPr lang="en-GB" dirty="0">
                <a:solidFill>
                  <a:schemeClr val="bg1"/>
                </a:solidFill>
              </a:rPr>
              <a:t>ECGE6002Q</a:t>
            </a:r>
          </a:p>
          <a:p>
            <a:pPr marL="0" indent="0" algn="ctr">
              <a:buNone/>
            </a:pPr>
            <a:r>
              <a:rPr lang="en-GB" dirty="0">
                <a:solidFill>
                  <a:schemeClr val="bg1"/>
                </a:solidFill>
              </a:rPr>
              <a:t>Skills for Life: Employability and Future Pathways</a:t>
            </a:r>
          </a:p>
          <a:p>
            <a:pPr marL="0" indent="0" algn="ctr">
              <a:buNone/>
            </a:pPr>
            <a:r>
              <a:rPr lang="en-GB" dirty="0">
                <a:solidFill>
                  <a:schemeClr val="bg1"/>
                </a:solidFill>
              </a:rPr>
              <a:t>Continuous Professional Development and Reflective Practice</a:t>
            </a:r>
          </a:p>
        </p:txBody>
      </p:sp>
    </p:spTree>
    <p:extLst>
      <p:ext uri="{BB962C8B-B14F-4D97-AF65-F5344CB8AC3E}">
        <p14:creationId xmlns:p14="http://schemas.microsoft.com/office/powerpoint/2010/main" val="13127137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ECCEC25-F8E6-4695-EEE5-464B3CB83392}"/>
              </a:ext>
            </a:extLst>
          </p:cNvPr>
          <p:cNvSpPr txBox="1"/>
          <p:nvPr/>
        </p:nvSpPr>
        <p:spPr>
          <a:xfrm>
            <a:off x="586596" y="1535502"/>
            <a:ext cx="4373593" cy="2862322"/>
          </a:xfrm>
          <a:prstGeom prst="rect">
            <a:avLst/>
          </a:prstGeom>
          <a:noFill/>
        </p:spPr>
        <p:txBody>
          <a:bodyPr wrap="square" rtlCol="0">
            <a:spAutoFit/>
          </a:bodyPr>
          <a:lstStyle/>
          <a:p>
            <a:r>
              <a:rPr lang="en-GB" dirty="0">
                <a:solidFill>
                  <a:schemeClr val="bg1"/>
                </a:solidFill>
              </a:rPr>
              <a:t>Session Aims:</a:t>
            </a:r>
          </a:p>
          <a:p>
            <a:endParaRPr lang="en-GB" dirty="0">
              <a:solidFill>
                <a:schemeClr val="bg1"/>
              </a:solidFill>
            </a:endParaRPr>
          </a:p>
          <a:p>
            <a:pPr marL="285750" indent="-285750">
              <a:buFont typeface="Arial" panose="020B0604020202020204" pitchFamily="34" charset="0"/>
              <a:buChar char="•"/>
            </a:pPr>
            <a:r>
              <a:rPr lang="en-GB" dirty="0">
                <a:solidFill>
                  <a:schemeClr val="bg1"/>
                </a:solidFill>
              </a:rPr>
              <a:t>An introduction to Continuous Professional Development including:</a:t>
            </a:r>
          </a:p>
          <a:p>
            <a:pPr marL="742950" lvl="1" indent="-285750">
              <a:buFont typeface="Arial" panose="020B0604020202020204" pitchFamily="34" charset="0"/>
              <a:buChar char="•"/>
            </a:pPr>
            <a:r>
              <a:rPr lang="en-GB" dirty="0">
                <a:solidFill>
                  <a:schemeClr val="bg1"/>
                </a:solidFill>
              </a:rPr>
              <a:t>Personal Development Planning</a:t>
            </a:r>
          </a:p>
          <a:p>
            <a:pPr marL="742950" lvl="1" indent="-285750">
              <a:buFont typeface="Arial" panose="020B0604020202020204" pitchFamily="34" charset="0"/>
              <a:buChar char="•"/>
            </a:pPr>
            <a:r>
              <a:rPr lang="en-GB" dirty="0">
                <a:solidFill>
                  <a:schemeClr val="bg1"/>
                </a:solidFill>
              </a:rPr>
              <a:t>Using action plans in the professional landscape </a:t>
            </a:r>
          </a:p>
          <a:p>
            <a:pPr marL="742950" lvl="1" indent="-285750">
              <a:buFont typeface="Arial" panose="020B0604020202020204" pitchFamily="34" charset="0"/>
              <a:buChar char="•"/>
            </a:pPr>
            <a:r>
              <a:rPr lang="en-GB" dirty="0">
                <a:solidFill>
                  <a:schemeClr val="bg1"/>
                </a:solidFill>
              </a:rPr>
              <a:t>Theoretical concepts of learning </a:t>
            </a:r>
          </a:p>
          <a:p>
            <a:pPr marL="742950" lvl="1"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Revisit of Reflective practice </a:t>
            </a:r>
          </a:p>
        </p:txBody>
      </p:sp>
    </p:spTree>
    <p:extLst>
      <p:ext uri="{BB962C8B-B14F-4D97-AF65-F5344CB8AC3E}">
        <p14:creationId xmlns:p14="http://schemas.microsoft.com/office/powerpoint/2010/main" val="432190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233E4-9DEC-6E3F-E193-AC970C14EE82}"/>
              </a:ext>
            </a:extLst>
          </p:cNvPr>
          <p:cNvSpPr>
            <a:spLocks noGrp="1"/>
          </p:cNvSpPr>
          <p:nvPr>
            <p:ph type="title"/>
          </p:nvPr>
        </p:nvSpPr>
        <p:spPr/>
        <p:txBody>
          <a:bodyPr/>
          <a:lstStyle/>
          <a:p>
            <a:r>
              <a:rPr lang="en-GB" dirty="0"/>
              <a:t>Personal Development Planning </a:t>
            </a:r>
          </a:p>
        </p:txBody>
      </p:sp>
      <p:sp>
        <p:nvSpPr>
          <p:cNvPr id="3" name="Content Placeholder 2">
            <a:extLst>
              <a:ext uri="{FF2B5EF4-FFF2-40B4-BE49-F238E27FC236}">
                <a16:creationId xmlns:a16="http://schemas.microsoft.com/office/drawing/2014/main" id="{E2CB39FA-A855-B17E-C7BF-006191A24189}"/>
              </a:ext>
            </a:extLst>
          </p:cNvPr>
          <p:cNvSpPr>
            <a:spLocks noGrp="1"/>
          </p:cNvSpPr>
          <p:nvPr>
            <p:ph idx="1"/>
          </p:nvPr>
        </p:nvSpPr>
        <p:spPr/>
        <p:txBody>
          <a:bodyPr/>
          <a:lstStyle/>
          <a:p>
            <a:r>
              <a:rPr lang="en-GB" dirty="0"/>
              <a:t>Personal Development Planning (PDP) consists of three elements;</a:t>
            </a:r>
          </a:p>
          <a:p>
            <a:endParaRPr lang="en-GB" dirty="0"/>
          </a:p>
          <a:p>
            <a:pPr lvl="1"/>
            <a:r>
              <a:rPr lang="en-GB" dirty="0"/>
              <a:t>Improving learning</a:t>
            </a:r>
          </a:p>
          <a:p>
            <a:pPr lvl="1"/>
            <a:r>
              <a:rPr lang="en-GB" dirty="0"/>
              <a:t>Improving Performance</a:t>
            </a:r>
          </a:p>
          <a:p>
            <a:pPr lvl="1"/>
            <a:r>
              <a:rPr lang="en-GB" dirty="0"/>
              <a:t>Forward Planning to achieve goals (whether academic, personal or professional</a:t>
            </a:r>
          </a:p>
          <a:p>
            <a:pPr lvl="1"/>
            <a:endParaRPr lang="en-GB" dirty="0"/>
          </a:p>
          <a:p>
            <a:r>
              <a:rPr lang="en-GB" dirty="0"/>
              <a:t>It is linked to Action planning (</a:t>
            </a:r>
            <a:r>
              <a:rPr lang="en-GB" dirty="0" err="1"/>
              <a:t>i.e</a:t>
            </a:r>
            <a:r>
              <a:rPr lang="en-GB" dirty="0"/>
              <a:t> The final element of Gibbs reflective Practice)</a:t>
            </a:r>
          </a:p>
          <a:p>
            <a:endParaRPr lang="en-GB" dirty="0"/>
          </a:p>
        </p:txBody>
      </p:sp>
    </p:spTree>
    <p:extLst>
      <p:ext uri="{BB962C8B-B14F-4D97-AF65-F5344CB8AC3E}">
        <p14:creationId xmlns:p14="http://schemas.microsoft.com/office/powerpoint/2010/main" val="2445151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129D96-05D1-7AF0-6853-0A4C65128D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A81BCD-B886-4915-8270-7AE02B830E86}"/>
              </a:ext>
            </a:extLst>
          </p:cNvPr>
          <p:cNvSpPr>
            <a:spLocks noGrp="1"/>
          </p:cNvSpPr>
          <p:nvPr>
            <p:ph type="title"/>
          </p:nvPr>
        </p:nvSpPr>
        <p:spPr/>
        <p:txBody>
          <a:bodyPr/>
          <a:lstStyle/>
          <a:p>
            <a:r>
              <a:rPr lang="en-GB" dirty="0"/>
              <a:t>Personal Development Planning </a:t>
            </a:r>
          </a:p>
        </p:txBody>
      </p:sp>
      <p:sp>
        <p:nvSpPr>
          <p:cNvPr id="3" name="Content Placeholder 2">
            <a:extLst>
              <a:ext uri="{FF2B5EF4-FFF2-40B4-BE49-F238E27FC236}">
                <a16:creationId xmlns:a16="http://schemas.microsoft.com/office/drawing/2014/main" id="{4D7116C3-9F4E-9950-E2C6-811C90165C7C}"/>
              </a:ext>
            </a:extLst>
          </p:cNvPr>
          <p:cNvSpPr>
            <a:spLocks noGrp="1"/>
          </p:cNvSpPr>
          <p:nvPr>
            <p:ph idx="1"/>
          </p:nvPr>
        </p:nvSpPr>
        <p:spPr/>
        <p:txBody>
          <a:bodyPr/>
          <a:lstStyle/>
          <a:p>
            <a:r>
              <a:rPr lang="en-GB" dirty="0"/>
              <a:t>One structure to consider when creating an action plan is the SMART objectives:</a:t>
            </a:r>
          </a:p>
          <a:p>
            <a:endParaRPr lang="en-GB" dirty="0"/>
          </a:p>
        </p:txBody>
      </p:sp>
      <p:pic>
        <p:nvPicPr>
          <p:cNvPr id="4" name="Picture 2" descr="SMART goals: the meaning of this goal-setting framework, with examples —  BiteSize Learning">
            <a:extLst>
              <a:ext uri="{FF2B5EF4-FFF2-40B4-BE49-F238E27FC236}">
                <a16:creationId xmlns:a16="http://schemas.microsoft.com/office/drawing/2014/main" id="{4A6FFEAD-1EF9-D044-3954-4DACD294DF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83382" y="2641444"/>
            <a:ext cx="7421252" cy="41569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722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464ED-02A7-4FAB-D69A-994FA69E194B}"/>
              </a:ext>
            </a:extLst>
          </p:cNvPr>
          <p:cNvSpPr>
            <a:spLocks noGrp="1"/>
          </p:cNvSpPr>
          <p:nvPr>
            <p:ph type="title"/>
          </p:nvPr>
        </p:nvSpPr>
        <p:spPr/>
        <p:txBody>
          <a:bodyPr/>
          <a:lstStyle/>
          <a:p>
            <a:pPr algn="ctr"/>
            <a:r>
              <a:rPr lang="en-GB" dirty="0"/>
              <a:t>How to write an Action Plan</a:t>
            </a:r>
          </a:p>
        </p:txBody>
      </p:sp>
      <p:sp>
        <p:nvSpPr>
          <p:cNvPr id="3" name="Content Placeholder 2">
            <a:extLst>
              <a:ext uri="{FF2B5EF4-FFF2-40B4-BE49-F238E27FC236}">
                <a16:creationId xmlns:a16="http://schemas.microsoft.com/office/drawing/2014/main" id="{AC1CC418-F11E-CBC5-3970-A733B87A6036}"/>
              </a:ext>
            </a:extLst>
          </p:cNvPr>
          <p:cNvSpPr>
            <a:spLocks noGrp="1"/>
          </p:cNvSpPr>
          <p:nvPr>
            <p:ph idx="1"/>
          </p:nvPr>
        </p:nvSpPr>
        <p:spPr>
          <a:xfrm>
            <a:off x="3473433" y="1671711"/>
            <a:ext cx="8456677" cy="4617994"/>
          </a:xfrm>
        </p:spPr>
        <p:txBody>
          <a:bodyPr>
            <a:normAutofit/>
          </a:bodyPr>
          <a:lstStyle/>
          <a:p>
            <a:pPr marL="0" indent="0">
              <a:buNone/>
            </a:pPr>
            <a:r>
              <a:rPr lang="en-GB" u="sng" dirty="0"/>
              <a:t>Specific:</a:t>
            </a:r>
          </a:p>
          <a:p>
            <a:r>
              <a:rPr lang="en-GB" dirty="0"/>
              <a:t>In order for a goal to be effective, it needs to be specific. A specific goal answers questions like:</a:t>
            </a:r>
          </a:p>
          <a:p>
            <a:pPr lvl="1"/>
            <a:r>
              <a:rPr lang="en-GB" dirty="0"/>
              <a:t>What needs to be accomplished?</a:t>
            </a:r>
          </a:p>
          <a:p>
            <a:pPr lvl="1"/>
            <a:r>
              <a:rPr lang="en-GB" dirty="0"/>
              <a:t>Who is responsible for it?</a:t>
            </a:r>
          </a:p>
          <a:p>
            <a:pPr lvl="1"/>
            <a:r>
              <a:rPr lang="en-GB" dirty="0"/>
              <a:t>What steps need to be taken to achieve it?</a:t>
            </a:r>
          </a:p>
          <a:p>
            <a:pPr lvl="2"/>
            <a:endParaRPr lang="en-GB" dirty="0"/>
          </a:p>
          <a:p>
            <a:pPr lvl="1"/>
            <a:r>
              <a:rPr lang="en-GB" dirty="0"/>
              <a:t>The main goal is to have a better understanding about what happened, so I can prepare myself in case it happens again.</a:t>
            </a:r>
          </a:p>
          <a:p>
            <a:pPr lvl="1"/>
            <a:endParaRPr lang="en-GB" dirty="0"/>
          </a:p>
          <a:p>
            <a:pPr lvl="1"/>
            <a:endParaRPr lang="en-GB" dirty="0"/>
          </a:p>
          <a:p>
            <a:pPr lvl="1"/>
            <a:endParaRPr lang="en-GB" dirty="0"/>
          </a:p>
          <a:p>
            <a:pPr lvl="1"/>
            <a:endParaRPr lang="en-GB" dirty="0"/>
          </a:p>
        </p:txBody>
      </p:sp>
      <p:pic>
        <p:nvPicPr>
          <p:cNvPr id="4" name="Picture 2" descr="SMART goals: the meaning of this goal-setting framework, with examples —  BiteSize Learning">
            <a:extLst>
              <a:ext uri="{FF2B5EF4-FFF2-40B4-BE49-F238E27FC236}">
                <a16:creationId xmlns:a16="http://schemas.microsoft.com/office/drawing/2014/main" id="{7B52525D-18A7-F16B-A30B-A0BE5A4AB7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672" y="2622962"/>
            <a:ext cx="2878001" cy="16120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84366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464ED-02A7-4FAB-D69A-994FA69E194B}"/>
              </a:ext>
            </a:extLst>
          </p:cNvPr>
          <p:cNvSpPr>
            <a:spLocks noGrp="1"/>
          </p:cNvSpPr>
          <p:nvPr>
            <p:ph type="title"/>
          </p:nvPr>
        </p:nvSpPr>
        <p:spPr/>
        <p:txBody>
          <a:bodyPr/>
          <a:lstStyle/>
          <a:p>
            <a:pPr algn="ctr"/>
            <a:r>
              <a:rPr lang="en-GB" dirty="0"/>
              <a:t>How to write an Action Plan</a:t>
            </a:r>
          </a:p>
        </p:txBody>
      </p:sp>
      <p:sp>
        <p:nvSpPr>
          <p:cNvPr id="3" name="Content Placeholder 2">
            <a:extLst>
              <a:ext uri="{FF2B5EF4-FFF2-40B4-BE49-F238E27FC236}">
                <a16:creationId xmlns:a16="http://schemas.microsoft.com/office/drawing/2014/main" id="{AC1CC418-F11E-CBC5-3970-A733B87A6036}"/>
              </a:ext>
            </a:extLst>
          </p:cNvPr>
          <p:cNvSpPr>
            <a:spLocks noGrp="1"/>
          </p:cNvSpPr>
          <p:nvPr>
            <p:ph idx="1"/>
          </p:nvPr>
        </p:nvSpPr>
        <p:spPr>
          <a:xfrm>
            <a:off x="3473433" y="1671711"/>
            <a:ext cx="8841150" cy="4617994"/>
          </a:xfrm>
        </p:spPr>
        <p:txBody>
          <a:bodyPr>
            <a:normAutofit lnSpcReduction="10000"/>
          </a:bodyPr>
          <a:lstStyle/>
          <a:p>
            <a:pPr marL="0" indent="0">
              <a:buNone/>
            </a:pPr>
            <a:r>
              <a:rPr lang="en-GB" u="sng" dirty="0"/>
              <a:t>Measurable </a:t>
            </a:r>
          </a:p>
          <a:p>
            <a:r>
              <a:rPr lang="en-GB" dirty="0"/>
              <a:t>Specificity is a solid start, but quantifying your goals (that is making sure that it is measurable) makes it easier to track progress and know when you’ve finished the finish line</a:t>
            </a:r>
          </a:p>
          <a:p>
            <a:pPr lvl="1"/>
            <a:r>
              <a:rPr lang="en-GB" dirty="0"/>
              <a:t>The goal has a MEASURABLE objective</a:t>
            </a:r>
          </a:p>
          <a:p>
            <a:pPr lvl="1"/>
            <a:r>
              <a:rPr lang="en-GB" dirty="0"/>
              <a:t>Can you measure the success of that goal</a:t>
            </a:r>
          </a:p>
          <a:p>
            <a:pPr lvl="1"/>
            <a:endParaRPr lang="en-GB" dirty="0"/>
          </a:p>
          <a:p>
            <a:r>
              <a:rPr lang="en-GB" dirty="0"/>
              <a:t>How do we Measure on Objective?</a:t>
            </a:r>
          </a:p>
          <a:p>
            <a:pPr lvl="1"/>
            <a:r>
              <a:rPr lang="en-GB" dirty="0"/>
              <a:t>Monitor and record your progress regularly, even small amounts of learning, understanding or progress is positive growth. </a:t>
            </a:r>
          </a:p>
          <a:p>
            <a:pPr lvl="1"/>
            <a:r>
              <a:rPr lang="en-GB" dirty="0"/>
              <a:t>Using benchmarks can help towards a bigger goal. </a:t>
            </a:r>
          </a:p>
          <a:p>
            <a:pPr lvl="1"/>
            <a:endParaRPr lang="en-GB" dirty="0"/>
          </a:p>
          <a:p>
            <a:pPr lvl="1"/>
            <a:endParaRPr lang="en-GB" dirty="0"/>
          </a:p>
          <a:p>
            <a:pPr lvl="1"/>
            <a:endParaRPr lang="en-GB" dirty="0"/>
          </a:p>
        </p:txBody>
      </p:sp>
      <p:pic>
        <p:nvPicPr>
          <p:cNvPr id="6" name="Picture 2" descr="SMART goals: the meaning of this goal-setting framework, with examples —  BiteSize Learning">
            <a:extLst>
              <a:ext uri="{FF2B5EF4-FFF2-40B4-BE49-F238E27FC236}">
                <a16:creationId xmlns:a16="http://schemas.microsoft.com/office/drawing/2014/main" id="{E3B2504C-5947-EA84-68BD-CB81780BBB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672" y="2622962"/>
            <a:ext cx="2878001" cy="16120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5079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464ED-02A7-4FAB-D69A-994FA69E194B}"/>
              </a:ext>
            </a:extLst>
          </p:cNvPr>
          <p:cNvSpPr>
            <a:spLocks noGrp="1"/>
          </p:cNvSpPr>
          <p:nvPr>
            <p:ph type="title"/>
          </p:nvPr>
        </p:nvSpPr>
        <p:spPr/>
        <p:txBody>
          <a:bodyPr/>
          <a:lstStyle/>
          <a:p>
            <a:pPr algn="ctr"/>
            <a:r>
              <a:rPr lang="en-GB" dirty="0"/>
              <a:t>How to write an Action Plan</a:t>
            </a:r>
          </a:p>
        </p:txBody>
      </p:sp>
      <p:sp>
        <p:nvSpPr>
          <p:cNvPr id="3" name="Content Placeholder 2">
            <a:extLst>
              <a:ext uri="{FF2B5EF4-FFF2-40B4-BE49-F238E27FC236}">
                <a16:creationId xmlns:a16="http://schemas.microsoft.com/office/drawing/2014/main" id="{AC1CC418-F11E-CBC5-3970-A733B87A6036}"/>
              </a:ext>
            </a:extLst>
          </p:cNvPr>
          <p:cNvSpPr>
            <a:spLocks noGrp="1"/>
          </p:cNvSpPr>
          <p:nvPr>
            <p:ph idx="1"/>
          </p:nvPr>
        </p:nvSpPr>
        <p:spPr>
          <a:xfrm>
            <a:off x="3473433" y="1671711"/>
            <a:ext cx="8841150" cy="4617994"/>
          </a:xfrm>
        </p:spPr>
        <p:txBody>
          <a:bodyPr>
            <a:normAutofit lnSpcReduction="10000"/>
          </a:bodyPr>
          <a:lstStyle/>
          <a:p>
            <a:pPr marL="0" indent="0">
              <a:buNone/>
            </a:pPr>
            <a:r>
              <a:rPr lang="en-GB" u="sng" dirty="0"/>
              <a:t>Attainable</a:t>
            </a:r>
          </a:p>
          <a:p>
            <a:r>
              <a:rPr lang="en-GB" dirty="0"/>
              <a:t>This is the point in the process where you give yourself a reality check. </a:t>
            </a:r>
          </a:p>
          <a:p>
            <a:r>
              <a:rPr lang="en-GB" dirty="0"/>
              <a:t>Goals should be realistic – not pedestals from which you inevitable tumble. </a:t>
            </a:r>
          </a:p>
          <a:p>
            <a:endParaRPr lang="en-GB" dirty="0"/>
          </a:p>
          <a:p>
            <a:r>
              <a:rPr lang="en-GB" dirty="0"/>
              <a:t>Ask yourself:</a:t>
            </a:r>
          </a:p>
          <a:p>
            <a:pPr lvl="1"/>
            <a:r>
              <a:rPr lang="en-GB" dirty="0"/>
              <a:t>Is your objective something you can reasonably accomplish?</a:t>
            </a:r>
          </a:p>
          <a:p>
            <a:pPr lvl="1"/>
            <a:endParaRPr lang="en-GB" dirty="0"/>
          </a:p>
          <a:p>
            <a:r>
              <a:rPr lang="en-GB" dirty="0"/>
              <a:t>Safeguarding the achievability of your goal is much easier when you are the one setting it.</a:t>
            </a:r>
          </a:p>
          <a:p>
            <a:pPr lvl="1"/>
            <a:endParaRPr lang="en-GB" dirty="0"/>
          </a:p>
          <a:p>
            <a:pPr lvl="1"/>
            <a:endParaRPr lang="en-GB" dirty="0"/>
          </a:p>
          <a:p>
            <a:pPr lvl="1"/>
            <a:endParaRPr lang="en-GB" dirty="0"/>
          </a:p>
        </p:txBody>
      </p:sp>
      <p:pic>
        <p:nvPicPr>
          <p:cNvPr id="6" name="Picture 2" descr="SMART goals: the meaning of this goal-setting framework, with examples —  BiteSize Learning">
            <a:extLst>
              <a:ext uri="{FF2B5EF4-FFF2-40B4-BE49-F238E27FC236}">
                <a16:creationId xmlns:a16="http://schemas.microsoft.com/office/drawing/2014/main" id="{B22D37A7-D42B-31AC-3246-16D9D2DA18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672" y="2622962"/>
            <a:ext cx="2878001" cy="16120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191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464ED-02A7-4FAB-D69A-994FA69E194B}"/>
              </a:ext>
            </a:extLst>
          </p:cNvPr>
          <p:cNvSpPr>
            <a:spLocks noGrp="1"/>
          </p:cNvSpPr>
          <p:nvPr>
            <p:ph type="title"/>
          </p:nvPr>
        </p:nvSpPr>
        <p:spPr/>
        <p:txBody>
          <a:bodyPr/>
          <a:lstStyle/>
          <a:p>
            <a:pPr algn="ctr"/>
            <a:r>
              <a:rPr lang="en-GB" dirty="0"/>
              <a:t>How to write an Action Plan</a:t>
            </a:r>
          </a:p>
        </p:txBody>
      </p:sp>
      <p:sp>
        <p:nvSpPr>
          <p:cNvPr id="3" name="Content Placeholder 2">
            <a:extLst>
              <a:ext uri="{FF2B5EF4-FFF2-40B4-BE49-F238E27FC236}">
                <a16:creationId xmlns:a16="http://schemas.microsoft.com/office/drawing/2014/main" id="{AC1CC418-F11E-CBC5-3970-A733B87A6036}"/>
              </a:ext>
            </a:extLst>
          </p:cNvPr>
          <p:cNvSpPr>
            <a:spLocks noGrp="1"/>
          </p:cNvSpPr>
          <p:nvPr>
            <p:ph idx="1"/>
          </p:nvPr>
        </p:nvSpPr>
        <p:spPr>
          <a:xfrm>
            <a:off x="3473433" y="1671711"/>
            <a:ext cx="8841150" cy="4617994"/>
          </a:xfrm>
        </p:spPr>
        <p:txBody>
          <a:bodyPr>
            <a:normAutofit/>
          </a:bodyPr>
          <a:lstStyle/>
          <a:p>
            <a:pPr marL="0" indent="0">
              <a:buNone/>
            </a:pPr>
            <a:r>
              <a:rPr lang="en-GB" u="sng" dirty="0"/>
              <a:t>Relevant </a:t>
            </a:r>
          </a:p>
          <a:p>
            <a:r>
              <a:rPr lang="en-GB" dirty="0"/>
              <a:t>Here is where you need to think about the big picture</a:t>
            </a:r>
          </a:p>
          <a:p>
            <a:r>
              <a:rPr lang="en-GB" dirty="0"/>
              <a:t>Why are you setting the goal that you are setting?</a:t>
            </a:r>
          </a:p>
          <a:p>
            <a:endParaRPr lang="en-GB" dirty="0"/>
          </a:p>
          <a:p>
            <a:r>
              <a:rPr lang="en-GB" dirty="0"/>
              <a:t>Think about:</a:t>
            </a:r>
          </a:p>
          <a:p>
            <a:pPr lvl="1"/>
            <a:r>
              <a:rPr lang="en-GB" dirty="0"/>
              <a:t>What is the impact? </a:t>
            </a:r>
          </a:p>
          <a:p>
            <a:pPr lvl="1"/>
            <a:r>
              <a:rPr lang="en-GB" dirty="0"/>
              <a:t>So what?</a:t>
            </a:r>
          </a:p>
          <a:p>
            <a:pPr lvl="1"/>
            <a:endParaRPr lang="en-GB" dirty="0"/>
          </a:p>
          <a:p>
            <a:pPr lvl="1"/>
            <a:endParaRPr lang="en-GB" dirty="0"/>
          </a:p>
          <a:p>
            <a:pPr lvl="1"/>
            <a:endParaRPr lang="en-GB" dirty="0"/>
          </a:p>
        </p:txBody>
      </p:sp>
      <p:pic>
        <p:nvPicPr>
          <p:cNvPr id="6" name="Picture 2" descr="SMART goals: the meaning of this goal-setting framework, with examples —  BiteSize Learning">
            <a:extLst>
              <a:ext uri="{FF2B5EF4-FFF2-40B4-BE49-F238E27FC236}">
                <a16:creationId xmlns:a16="http://schemas.microsoft.com/office/drawing/2014/main" id="{A72BB79D-E961-F699-E841-44A61BC3DF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672" y="2622962"/>
            <a:ext cx="2878001" cy="16120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3612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464ED-02A7-4FAB-D69A-994FA69E194B}"/>
              </a:ext>
            </a:extLst>
          </p:cNvPr>
          <p:cNvSpPr>
            <a:spLocks noGrp="1"/>
          </p:cNvSpPr>
          <p:nvPr>
            <p:ph type="title"/>
          </p:nvPr>
        </p:nvSpPr>
        <p:spPr/>
        <p:txBody>
          <a:bodyPr/>
          <a:lstStyle/>
          <a:p>
            <a:pPr algn="ctr"/>
            <a:r>
              <a:rPr lang="en-GB" dirty="0"/>
              <a:t>How to write an Action Plan</a:t>
            </a:r>
          </a:p>
        </p:txBody>
      </p:sp>
      <p:sp>
        <p:nvSpPr>
          <p:cNvPr id="3" name="Content Placeholder 2">
            <a:extLst>
              <a:ext uri="{FF2B5EF4-FFF2-40B4-BE49-F238E27FC236}">
                <a16:creationId xmlns:a16="http://schemas.microsoft.com/office/drawing/2014/main" id="{AC1CC418-F11E-CBC5-3970-A733B87A6036}"/>
              </a:ext>
            </a:extLst>
          </p:cNvPr>
          <p:cNvSpPr>
            <a:spLocks noGrp="1"/>
          </p:cNvSpPr>
          <p:nvPr>
            <p:ph idx="1"/>
          </p:nvPr>
        </p:nvSpPr>
        <p:spPr>
          <a:xfrm>
            <a:off x="3473433" y="1671711"/>
            <a:ext cx="8841150" cy="4617994"/>
          </a:xfrm>
        </p:spPr>
        <p:txBody>
          <a:bodyPr>
            <a:normAutofit/>
          </a:bodyPr>
          <a:lstStyle/>
          <a:p>
            <a:pPr marL="0" indent="0">
              <a:buNone/>
            </a:pPr>
            <a:r>
              <a:rPr lang="en-GB" u="sng" dirty="0"/>
              <a:t>Timely</a:t>
            </a:r>
          </a:p>
          <a:p>
            <a:r>
              <a:rPr lang="en-GB" dirty="0"/>
              <a:t>To properly measure success, you need to set yourself a timeframe.</a:t>
            </a:r>
          </a:p>
          <a:p>
            <a:pPr lvl="1"/>
            <a:r>
              <a:rPr lang="en-GB" dirty="0"/>
              <a:t>What is your ‘time horizon’?</a:t>
            </a:r>
          </a:p>
          <a:p>
            <a:pPr lvl="1"/>
            <a:r>
              <a:rPr lang="en-GB" dirty="0"/>
              <a:t>When will you start creating and implementing the tasks that you have identified?</a:t>
            </a:r>
          </a:p>
          <a:p>
            <a:pPr lvl="1"/>
            <a:r>
              <a:rPr lang="en-GB" dirty="0"/>
              <a:t>When will you finish?</a:t>
            </a:r>
          </a:p>
          <a:p>
            <a:pPr lvl="1"/>
            <a:endParaRPr lang="en-GB" dirty="0"/>
          </a:p>
          <a:p>
            <a:r>
              <a:rPr lang="en-GB" dirty="0"/>
              <a:t>SMART goals should have time-related parameters built in, so that you can stay on track within a designated time frame.</a:t>
            </a:r>
          </a:p>
          <a:p>
            <a:pPr lvl="1"/>
            <a:endParaRPr lang="en-GB" dirty="0"/>
          </a:p>
          <a:p>
            <a:pPr lvl="1"/>
            <a:endParaRPr lang="en-GB" dirty="0"/>
          </a:p>
          <a:p>
            <a:pPr lvl="1"/>
            <a:endParaRPr lang="en-GB" dirty="0"/>
          </a:p>
        </p:txBody>
      </p:sp>
      <p:pic>
        <p:nvPicPr>
          <p:cNvPr id="6" name="Picture 2" descr="SMART goals: the meaning of this goal-setting framework, with examples —  BiteSize Learning">
            <a:extLst>
              <a:ext uri="{FF2B5EF4-FFF2-40B4-BE49-F238E27FC236}">
                <a16:creationId xmlns:a16="http://schemas.microsoft.com/office/drawing/2014/main" id="{0DD2C580-05B9-9539-37AA-70DFF9EED1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672" y="2622962"/>
            <a:ext cx="2878001" cy="16120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8173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464ED-02A7-4FAB-D69A-994FA69E194B}"/>
              </a:ext>
            </a:extLst>
          </p:cNvPr>
          <p:cNvSpPr>
            <a:spLocks noGrp="1"/>
          </p:cNvSpPr>
          <p:nvPr>
            <p:ph type="title"/>
          </p:nvPr>
        </p:nvSpPr>
        <p:spPr/>
        <p:txBody>
          <a:bodyPr/>
          <a:lstStyle/>
          <a:p>
            <a:pPr algn="ctr"/>
            <a:r>
              <a:rPr lang="en-GB" dirty="0"/>
              <a:t>How to write an Action Plan</a:t>
            </a:r>
            <a:br>
              <a:rPr lang="en-GB" dirty="0"/>
            </a:br>
            <a:r>
              <a:rPr lang="en-GB" dirty="0"/>
              <a:t>Exemplar:</a:t>
            </a:r>
          </a:p>
        </p:txBody>
      </p:sp>
      <p:sp>
        <p:nvSpPr>
          <p:cNvPr id="3" name="Content Placeholder 2">
            <a:extLst>
              <a:ext uri="{FF2B5EF4-FFF2-40B4-BE49-F238E27FC236}">
                <a16:creationId xmlns:a16="http://schemas.microsoft.com/office/drawing/2014/main" id="{AC1CC418-F11E-CBC5-3970-A733B87A6036}"/>
              </a:ext>
            </a:extLst>
          </p:cNvPr>
          <p:cNvSpPr>
            <a:spLocks noGrp="1"/>
          </p:cNvSpPr>
          <p:nvPr>
            <p:ph idx="1"/>
          </p:nvPr>
        </p:nvSpPr>
        <p:spPr>
          <a:xfrm>
            <a:off x="3473433" y="1671711"/>
            <a:ext cx="8841150" cy="4617994"/>
          </a:xfrm>
        </p:spPr>
        <p:txBody>
          <a:bodyPr>
            <a:normAutofit/>
          </a:bodyPr>
          <a:lstStyle/>
          <a:p>
            <a:pPr marL="457200" lvl="1" indent="0">
              <a:buNone/>
            </a:pPr>
            <a:endParaRPr lang="en-GB" dirty="0"/>
          </a:p>
          <a:p>
            <a:pPr lvl="1"/>
            <a:endParaRPr lang="en-GB" dirty="0"/>
          </a:p>
        </p:txBody>
      </p:sp>
      <p:pic>
        <p:nvPicPr>
          <p:cNvPr id="6" name="Picture 2" descr="SMART goals: the meaning of this goal-setting framework, with examples —  BiteSize Learning">
            <a:extLst>
              <a:ext uri="{FF2B5EF4-FFF2-40B4-BE49-F238E27FC236}">
                <a16:creationId xmlns:a16="http://schemas.microsoft.com/office/drawing/2014/main" id="{1AB33960-7E17-C2F5-74E3-462C6981D0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672" y="2622962"/>
            <a:ext cx="2878001" cy="161207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 name="Table 6">
            <a:extLst>
              <a:ext uri="{FF2B5EF4-FFF2-40B4-BE49-F238E27FC236}">
                <a16:creationId xmlns:a16="http://schemas.microsoft.com/office/drawing/2014/main" id="{9849170B-9CC0-A8B0-318D-772A1BC18AA2}"/>
              </a:ext>
            </a:extLst>
          </p:cNvPr>
          <p:cNvGraphicFramePr>
            <a:graphicFrameLocks noGrp="1"/>
          </p:cNvGraphicFramePr>
          <p:nvPr>
            <p:extLst>
              <p:ext uri="{D42A27DB-BD31-4B8C-83A1-F6EECF244321}">
                <p14:modId xmlns:p14="http://schemas.microsoft.com/office/powerpoint/2010/main" val="4289921057"/>
              </p:ext>
            </p:extLst>
          </p:nvPr>
        </p:nvGraphicFramePr>
        <p:xfrm>
          <a:off x="3608370" y="1764006"/>
          <a:ext cx="8128000" cy="4578134"/>
        </p:xfrm>
        <a:graphic>
          <a:graphicData uri="http://schemas.openxmlformats.org/drawingml/2006/table">
            <a:tbl>
              <a:tblPr firstRow="1" bandRow="1">
                <a:tableStyleId>{5C22544A-7EE6-4342-B048-85BDC9FD1C3A}</a:tableStyleId>
              </a:tblPr>
              <a:tblGrid>
                <a:gridCol w="1625600">
                  <a:extLst>
                    <a:ext uri="{9D8B030D-6E8A-4147-A177-3AD203B41FA5}">
                      <a16:colId xmlns:a16="http://schemas.microsoft.com/office/drawing/2014/main" val="2396235522"/>
                    </a:ext>
                  </a:extLst>
                </a:gridCol>
                <a:gridCol w="1625600">
                  <a:extLst>
                    <a:ext uri="{9D8B030D-6E8A-4147-A177-3AD203B41FA5}">
                      <a16:colId xmlns:a16="http://schemas.microsoft.com/office/drawing/2014/main" val="2363264768"/>
                    </a:ext>
                  </a:extLst>
                </a:gridCol>
                <a:gridCol w="1625600">
                  <a:extLst>
                    <a:ext uri="{9D8B030D-6E8A-4147-A177-3AD203B41FA5}">
                      <a16:colId xmlns:a16="http://schemas.microsoft.com/office/drawing/2014/main" val="3433778301"/>
                    </a:ext>
                  </a:extLst>
                </a:gridCol>
                <a:gridCol w="1625600">
                  <a:extLst>
                    <a:ext uri="{9D8B030D-6E8A-4147-A177-3AD203B41FA5}">
                      <a16:colId xmlns:a16="http://schemas.microsoft.com/office/drawing/2014/main" val="2843352557"/>
                    </a:ext>
                  </a:extLst>
                </a:gridCol>
                <a:gridCol w="1625600">
                  <a:extLst>
                    <a:ext uri="{9D8B030D-6E8A-4147-A177-3AD203B41FA5}">
                      <a16:colId xmlns:a16="http://schemas.microsoft.com/office/drawing/2014/main" val="3068731060"/>
                    </a:ext>
                  </a:extLst>
                </a:gridCol>
              </a:tblGrid>
              <a:tr h="471475">
                <a:tc>
                  <a:txBody>
                    <a:bodyPr/>
                    <a:lstStyle/>
                    <a:p>
                      <a:r>
                        <a:rPr lang="en-GB" sz="1400" dirty="0"/>
                        <a:t>Specific</a:t>
                      </a:r>
                    </a:p>
                  </a:txBody>
                  <a:tcPr/>
                </a:tc>
                <a:tc>
                  <a:txBody>
                    <a:bodyPr/>
                    <a:lstStyle/>
                    <a:p>
                      <a:r>
                        <a:rPr lang="en-GB" sz="1400" dirty="0"/>
                        <a:t>Measurable</a:t>
                      </a:r>
                    </a:p>
                  </a:txBody>
                  <a:tcPr/>
                </a:tc>
                <a:tc>
                  <a:txBody>
                    <a:bodyPr/>
                    <a:lstStyle/>
                    <a:p>
                      <a:r>
                        <a:rPr lang="en-GB" sz="1400" dirty="0"/>
                        <a:t>Attainable</a:t>
                      </a:r>
                    </a:p>
                  </a:txBody>
                  <a:tcPr/>
                </a:tc>
                <a:tc>
                  <a:txBody>
                    <a:bodyPr/>
                    <a:lstStyle/>
                    <a:p>
                      <a:r>
                        <a:rPr lang="en-GB" sz="1400" dirty="0"/>
                        <a:t>Relevant</a:t>
                      </a:r>
                    </a:p>
                  </a:txBody>
                  <a:tcPr/>
                </a:tc>
                <a:tc>
                  <a:txBody>
                    <a:bodyPr/>
                    <a:lstStyle/>
                    <a:p>
                      <a:r>
                        <a:rPr lang="en-GB" sz="1400" dirty="0"/>
                        <a:t>Timely</a:t>
                      </a:r>
                    </a:p>
                  </a:txBody>
                  <a:tcPr/>
                </a:tc>
                <a:extLst>
                  <a:ext uri="{0D108BD9-81ED-4DB2-BD59-A6C34878D82A}">
                    <a16:rowId xmlns:a16="http://schemas.microsoft.com/office/drawing/2014/main" val="1241957709"/>
                  </a:ext>
                </a:extLst>
              </a:tr>
              <a:tr h="2094979">
                <a:tc>
                  <a:txBody>
                    <a:bodyPr/>
                    <a:lstStyle/>
                    <a:p>
                      <a:r>
                        <a:rPr lang="en-GB" sz="1400" dirty="0"/>
                        <a:t>Achieve a qualification in emergency first aid</a:t>
                      </a:r>
                    </a:p>
                  </a:txBody>
                  <a:tcPr/>
                </a:tc>
                <a:tc>
                  <a:txBody>
                    <a:bodyPr/>
                    <a:lstStyle/>
                    <a:p>
                      <a:r>
                        <a:rPr lang="en-GB" sz="1400" dirty="0"/>
                        <a:t>This will be measured by the completion of the short course </a:t>
                      </a:r>
                    </a:p>
                  </a:txBody>
                  <a:tcPr/>
                </a:tc>
                <a:tc>
                  <a:txBody>
                    <a:bodyPr/>
                    <a:lstStyle/>
                    <a:p>
                      <a:r>
                        <a:rPr lang="en-GB" sz="1400" dirty="0"/>
                        <a:t>The short course will be attainable through UWTSD, beginning on the 7</a:t>
                      </a:r>
                      <a:r>
                        <a:rPr lang="en-GB" sz="1400" baseline="30000" dirty="0"/>
                        <a:t>th</a:t>
                      </a:r>
                      <a:r>
                        <a:rPr lang="en-GB" sz="1400" dirty="0"/>
                        <a:t> of July 2024 and will be finished on the 10</a:t>
                      </a:r>
                      <a:r>
                        <a:rPr lang="en-GB" sz="1400" baseline="30000" dirty="0"/>
                        <a:t>th</a:t>
                      </a:r>
                      <a:r>
                        <a:rPr lang="en-GB" sz="1400" dirty="0"/>
                        <a:t> of July 2024</a:t>
                      </a:r>
                    </a:p>
                  </a:txBody>
                  <a:tcPr/>
                </a:tc>
                <a:tc>
                  <a:txBody>
                    <a:bodyPr/>
                    <a:lstStyle/>
                    <a:p>
                      <a:r>
                        <a:rPr lang="en-GB" sz="1400" dirty="0"/>
                        <a:t>This is relevant to my jo role as there is an organisational policy requiring all employees to be emergency first aid trained</a:t>
                      </a:r>
                    </a:p>
                  </a:txBody>
                  <a:tcPr/>
                </a:tc>
                <a:tc>
                  <a:txBody>
                    <a:bodyPr/>
                    <a:lstStyle/>
                    <a:p>
                      <a:r>
                        <a:rPr lang="en-GB" sz="1400" dirty="0"/>
                        <a:t>I will complete this task by the 10</a:t>
                      </a:r>
                      <a:r>
                        <a:rPr lang="en-GB" sz="1400" baseline="30000" dirty="0"/>
                        <a:t>th</a:t>
                      </a:r>
                      <a:r>
                        <a:rPr lang="en-GB" sz="1400" dirty="0"/>
                        <a:t> of July 2024</a:t>
                      </a:r>
                    </a:p>
                  </a:txBody>
                  <a:tcPr/>
                </a:tc>
                <a:extLst>
                  <a:ext uri="{0D108BD9-81ED-4DB2-BD59-A6C34878D82A}">
                    <a16:rowId xmlns:a16="http://schemas.microsoft.com/office/drawing/2014/main" val="435580459"/>
                  </a:ext>
                </a:extLst>
              </a:tr>
              <a:tr h="471475">
                <a:tc>
                  <a:txBody>
                    <a:bodyPr/>
                    <a:lstStyle/>
                    <a:p>
                      <a:r>
                        <a:rPr lang="en-GB" sz="1400" dirty="0"/>
                        <a:t>Complete online Safeguarding training </a:t>
                      </a:r>
                    </a:p>
                  </a:txBody>
                  <a:tcPr/>
                </a:tc>
                <a:tc>
                  <a:txBody>
                    <a:bodyPr/>
                    <a:lstStyle/>
                    <a:p>
                      <a:r>
                        <a:rPr lang="en-GB" sz="1400" dirty="0"/>
                        <a:t>This will be measured per module, with a total of five modules to complete</a:t>
                      </a:r>
                    </a:p>
                  </a:txBody>
                  <a:tcPr/>
                </a:tc>
                <a:tc>
                  <a:txBody>
                    <a:bodyPr/>
                    <a:lstStyle/>
                    <a:p>
                      <a:r>
                        <a:rPr lang="en-GB" sz="1400" dirty="0"/>
                        <a:t>The course is available on my CPD learning platform and will require me to do some home learning and research </a:t>
                      </a:r>
                    </a:p>
                  </a:txBody>
                  <a:tcPr/>
                </a:tc>
                <a:tc>
                  <a:txBody>
                    <a:bodyPr/>
                    <a:lstStyle/>
                    <a:p>
                      <a:r>
                        <a:rPr lang="en-GB" sz="1400" dirty="0"/>
                        <a:t>This is relevant to my job role and is required by the organisation that I work for</a:t>
                      </a:r>
                    </a:p>
                  </a:txBody>
                  <a:tcPr/>
                </a:tc>
                <a:tc>
                  <a:txBody>
                    <a:bodyPr/>
                    <a:lstStyle/>
                    <a:p>
                      <a:r>
                        <a:rPr lang="en-GB" sz="1400" dirty="0"/>
                        <a:t>I aim to complete this task by August 2024, giving myself one month per module, this suggests that it will take me five months to complete.</a:t>
                      </a:r>
                    </a:p>
                  </a:txBody>
                  <a:tcPr/>
                </a:tc>
                <a:extLst>
                  <a:ext uri="{0D108BD9-81ED-4DB2-BD59-A6C34878D82A}">
                    <a16:rowId xmlns:a16="http://schemas.microsoft.com/office/drawing/2014/main" val="3923878153"/>
                  </a:ext>
                </a:extLst>
              </a:tr>
            </a:tbl>
          </a:graphicData>
        </a:graphic>
      </p:graphicFrame>
    </p:spTree>
    <p:extLst>
      <p:ext uri="{BB962C8B-B14F-4D97-AF65-F5344CB8AC3E}">
        <p14:creationId xmlns:p14="http://schemas.microsoft.com/office/powerpoint/2010/main" val="203809990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148B29-C3F5-B3BB-07DC-F0933D5D1D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EF190F-3167-93D5-AE74-AA9E5E0D68AD}"/>
              </a:ext>
            </a:extLst>
          </p:cNvPr>
          <p:cNvSpPr>
            <a:spLocks noGrp="1"/>
          </p:cNvSpPr>
          <p:nvPr>
            <p:ph type="title"/>
          </p:nvPr>
        </p:nvSpPr>
        <p:spPr/>
        <p:txBody>
          <a:bodyPr/>
          <a:lstStyle/>
          <a:p>
            <a:r>
              <a:rPr lang="en-GB" dirty="0"/>
              <a:t>Personal Development Planning </a:t>
            </a:r>
          </a:p>
        </p:txBody>
      </p:sp>
      <p:sp>
        <p:nvSpPr>
          <p:cNvPr id="3" name="Content Placeholder 2">
            <a:extLst>
              <a:ext uri="{FF2B5EF4-FFF2-40B4-BE49-F238E27FC236}">
                <a16:creationId xmlns:a16="http://schemas.microsoft.com/office/drawing/2014/main" id="{9B0E200D-3CA8-176E-3BC4-4C3845F0126A}"/>
              </a:ext>
            </a:extLst>
          </p:cNvPr>
          <p:cNvSpPr>
            <a:spLocks noGrp="1"/>
          </p:cNvSpPr>
          <p:nvPr>
            <p:ph idx="1"/>
          </p:nvPr>
        </p:nvSpPr>
        <p:spPr/>
        <p:txBody>
          <a:bodyPr/>
          <a:lstStyle/>
          <a:p>
            <a:r>
              <a:rPr lang="en-GB" dirty="0"/>
              <a:t>Personal development is a fundamental concept in psychology and encompasses the lifelong process of self-improvement, self-awareness, and personal growth. </a:t>
            </a:r>
          </a:p>
          <a:p>
            <a:r>
              <a:rPr lang="en-GB" dirty="0"/>
              <a:t>Crucial to coaching and counselling, it aims to enhance various aspects of clients’ lives, including their emotional wellbeing, relationships, careers, and overall happiness (Cox, 2018; Starr, 2021).</a:t>
            </a:r>
            <a:endParaRPr lang="en-GB" b="1" dirty="0"/>
          </a:p>
        </p:txBody>
      </p:sp>
    </p:spTree>
    <p:extLst>
      <p:ext uri="{BB962C8B-B14F-4D97-AF65-F5344CB8AC3E}">
        <p14:creationId xmlns:p14="http://schemas.microsoft.com/office/powerpoint/2010/main" val="1892148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711E6E-1F45-7BDC-EC92-32B0516F32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6168DB-C188-57DB-C1C6-ACB2BD8FC729}"/>
              </a:ext>
            </a:extLst>
          </p:cNvPr>
          <p:cNvSpPr>
            <a:spLocks noGrp="1"/>
          </p:cNvSpPr>
          <p:nvPr>
            <p:ph type="title"/>
          </p:nvPr>
        </p:nvSpPr>
        <p:spPr/>
        <p:txBody>
          <a:bodyPr/>
          <a:lstStyle/>
          <a:p>
            <a:r>
              <a:rPr lang="en-GB" dirty="0"/>
              <a:t>Personal Development Planning </a:t>
            </a:r>
          </a:p>
        </p:txBody>
      </p:sp>
      <p:sp>
        <p:nvSpPr>
          <p:cNvPr id="3" name="Content Placeholder 2">
            <a:extLst>
              <a:ext uri="{FF2B5EF4-FFF2-40B4-BE49-F238E27FC236}">
                <a16:creationId xmlns:a16="http://schemas.microsoft.com/office/drawing/2014/main" id="{DD68B98A-8807-8C69-5E92-65938C05BF0F}"/>
              </a:ext>
            </a:extLst>
          </p:cNvPr>
          <p:cNvSpPr>
            <a:spLocks noGrp="1"/>
          </p:cNvSpPr>
          <p:nvPr>
            <p:ph idx="1"/>
          </p:nvPr>
        </p:nvSpPr>
        <p:spPr/>
        <p:txBody>
          <a:bodyPr/>
          <a:lstStyle/>
          <a:p>
            <a:r>
              <a:rPr lang="en-GB" dirty="0"/>
              <a:t>Several theoretical models underpin and support transformation. </a:t>
            </a:r>
          </a:p>
          <a:p>
            <a:r>
              <a:rPr lang="en-GB" dirty="0"/>
              <a:t>Together, they help us understand our personal development and the mechanisms and approaches available to make positive life changes (Cox, 2018; Passmore, 2021).</a:t>
            </a:r>
            <a:endParaRPr lang="en-GB" b="1" dirty="0"/>
          </a:p>
        </p:txBody>
      </p:sp>
    </p:spTree>
    <p:extLst>
      <p:ext uri="{BB962C8B-B14F-4D97-AF65-F5344CB8AC3E}">
        <p14:creationId xmlns:p14="http://schemas.microsoft.com/office/powerpoint/2010/main" val="2010250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15C32-9CC9-0594-906D-D54636104D03}"/>
              </a:ext>
            </a:extLst>
          </p:cNvPr>
          <p:cNvSpPr>
            <a:spLocks noGrp="1"/>
          </p:cNvSpPr>
          <p:nvPr>
            <p:ph type="title"/>
          </p:nvPr>
        </p:nvSpPr>
        <p:spPr>
          <a:xfrm>
            <a:off x="3780148" y="365125"/>
            <a:ext cx="7956222" cy="1325563"/>
          </a:xfrm>
        </p:spPr>
        <p:txBody>
          <a:bodyPr/>
          <a:lstStyle/>
          <a:p>
            <a:r>
              <a:rPr lang="en-GB" dirty="0"/>
              <a:t>1. Maslow's Hierarchy of Needs</a:t>
            </a:r>
          </a:p>
        </p:txBody>
      </p:sp>
      <p:sp>
        <p:nvSpPr>
          <p:cNvPr id="3" name="Content Placeholder 2">
            <a:extLst>
              <a:ext uri="{FF2B5EF4-FFF2-40B4-BE49-F238E27FC236}">
                <a16:creationId xmlns:a16="http://schemas.microsoft.com/office/drawing/2014/main" id="{C1A38FD7-A99C-1E54-D694-592EF639B42B}"/>
              </a:ext>
            </a:extLst>
          </p:cNvPr>
          <p:cNvSpPr>
            <a:spLocks noGrp="1"/>
          </p:cNvSpPr>
          <p:nvPr>
            <p:ph idx="1"/>
          </p:nvPr>
        </p:nvSpPr>
        <p:spPr>
          <a:xfrm>
            <a:off x="3779838" y="1825625"/>
            <a:ext cx="7956550" cy="4667250"/>
          </a:xfrm>
        </p:spPr>
        <p:txBody>
          <a:bodyPr>
            <a:normAutofit/>
          </a:bodyPr>
          <a:lstStyle/>
          <a:p>
            <a:r>
              <a:rPr lang="en-GB" dirty="0"/>
              <a:t>As a proponent of the humanistic or person-</a:t>
            </a:r>
            <a:r>
              <a:rPr lang="en-GB" dirty="0" err="1"/>
              <a:t>centered</a:t>
            </a:r>
            <a:r>
              <a:rPr lang="en-GB" dirty="0"/>
              <a:t> approach to helping people, Abraham Maslow (1970) suggested that individuals have a hierarchy of needs. </a:t>
            </a:r>
          </a:p>
          <a:p>
            <a:r>
              <a:rPr lang="en-GB" dirty="0"/>
              <a:t>Simply put, they begin with basic physiological and safety needs and progress through psychological and self-fulfilment needs.</a:t>
            </a:r>
          </a:p>
          <a:p>
            <a:r>
              <a:rPr lang="en-GB" dirty="0"/>
              <a:t>Personal development is often found in or recognized by the pursuit of higher-level needs, such as self-esteem and self-actualization (Cox, 2018).</a:t>
            </a:r>
          </a:p>
          <a:p>
            <a:endParaRPr lang="en-GB" dirty="0"/>
          </a:p>
        </p:txBody>
      </p:sp>
      <p:pic>
        <p:nvPicPr>
          <p:cNvPr id="1028" name="Picture 4" descr="Consumer Behavior Quick Guide">
            <a:extLst>
              <a:ext uri="{FF2B5EF4-FFF2-40B4-BE49-F238E27FC236}">
                <a16:creationId xmlns:a16="http://schemas.microsoft.com/office/drawing/2014/main" id="{BD64DC9C-63DE-11B0-31A0-30F9D69A6B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276" y="2324818"/>
            <a:ext cx="3062259" cy="225580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2302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EAE7B4-CBD4-C262-13C4-52BE9C479B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C1C669-C72C-AE5C-D857-39A89A7CADA1}"/>
              </a:ext>
            </a:extLst>
          </p:cNvPr>
          <p:cNvSpPr>
            <a:spLocks noGrp="1"/>
          </p:cNvSpPr>
          <p:nvPr>
            <p:ph type="title"/>
          </p:nvPr>
        </p:nvSpPr>
        <p:spPr>
          <a:xfrm>
            <a:off x="3780148" y="365125"/>
            <a:ext cx="7956222" cy="1325563"/>
          </a:xfrm>
        </p:spPr>
        <p:txBody>
          <a:bodyPr/>
          <a:lstStyle/>
          <a:p>
            <a:r>
              <a:rPr lang="en-GB" dirty="0"/>
              <a:t>2. Ericksons Psychological Development </a:t>
            </a:r>
          </a:p>
        </p:txBody>
      </p:sp>
      <p:sp>
        <p:nvSpPr>
          <p:cNvPr id="3" name="Content Placeholder 2">
            <a:extLst>
              <a:ext uri="{FF2B5EF4-FFF2-40B4-BE49-F238E27FC236}">
                <a16:creationId xmlns:a16="http://schemas.microsoft.com/office/drawing/2014/main" id="{D5AEA2F9-8230-9398-E497-D4726671F8AF}"/>
              </a:ext>
            </a:extLst>
          </p:cNvPr>
          <p:cNvSpPr>
            <a:spLocks noGrp="1"/>
          </p:cNvSpPr>
          <p:nvPr>
            <p:ph idx="1"/>
          </p:nvPr>
        </p:nvSpPr>
        <p:spPr>
          <a:xfrm>
            <a:off x="3780148" y="1825625"/>
            <a:ext cx="7956222" cy="4667250"/>
          </a:xfrm>
        </p:spPr>
        <p:txBody>
          <a:bodyPr>
            <a:normAutofit/>
          </a:bodyPr>
          <a:lstStyle/>
          <a:p>
            <a:r>
              <a:rPr lang="en-GB" dirty="0"/>
              <a:t>Erik Erikson (1963) mapped out a series of eight psychosocial development stages that individuals go through across their lifespan.</a:t>
            </a:r>
          </a:p>
          <a:p>
            <a:r>
              <a:rPr lang="en-GB" dirty="0"/>
              <a:t>Each one involves challenges and crises that once successfully navigated, contribute to personal growth and identity development.</a:t>
            </a:r>
          </a:p>
        </p:txBody>
      </p:sp>
      <p:pic>
        <p:nvPicPr>
          <p:cNvPr id="2050" name="Picture 2" descr="The Lifespan Development Perspective of Erik Erikson and Daniel ...">
            <a:extLst>
              <a:ext uri="{FF2B5EF4-FFF2-40B4-BE49-F238E27FC236}">
                <a16:creationId xmlns:a16="http://schemas.microsoft.com/office/drawing/2014/main" id="{3F7B1B3F-2072-D518-6F10-FE8943C62C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9537" y="2169544"/>
            <a:ext cx="3257550" cy="3429000"/>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6641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072B6A-E3D9-F6B2-1469-D9F088258A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A3309D-6790-57B9-1986-A35AAF931CAE}"/>
              </a:ext>
            </a:extLst>
          </p:cNvPr>
          <p:cNvSpPr>
            <a:spLocks noGrp="1"/>
          </p:cNvSpPr>
          <p:nvPr>
            <p:ph type="title"/>
          </p:nvPr>
        </p:nvSpPr>
        <p:spPr>
          <a:xfrm>
            <a:off x="3780148" y="365125"/>
            <a:ext cx="7956222" cy="1325563"/>
          </a:xfrm>
        </p:spPr>
        <p:txBody>
          <a:bodyPr/>
          <a:lstStyle/>
          <a:p>
            <a:r>
              <a:rPr lang="en-GB" dirty="0"/>
              <a:t>3. Piaget’s Cognitive Development </a:t>
            </a:r>
          </a:p>
        </p:txBody>
      </p:sp>
      <p:sp>
        <p:nvSpPr>
          <p:cNvPr id="3" name="Content Placeholder 2">
            <a:extLst>
              <a:ext uri="{FF2B5EF4-FFF2-40B4-BE49-F238E27FC236}">
                <a16:creationId xmlns:a16="http://schemas.microsoft.com/office/drawing/2014/main" id="{5B86942F-EEEE-3A16-45A8-2703A2D97029}"/>
              </a:ext>
            </a:extLst>
          </p:cNvPr>
          <p:cNvSpPr>
            <a:spLocks noGrp="1"/>
          </p:cNvSpPr>
          <p:nvPr>
            <p:ph idx="1"/>
          </p:nvPr>
        </p:nvSpPr>
        <p:spPr>
          <a:xfrm>
            <a:off x="5279366" y="1825625"/>
            <a:ext cx="6457022" cy="4667250"/>
          </a:xfrm>
        </p:spPr>
        <p:txBody>
          <a:bodyPr>
            <a:normAutofit/>
          </a:bodyPr>
          <a:lstStyle/>
          <a:p>
            <a:r>
              <a:rPr lang="en-GB" dirty="0"/>
              <a:t>The biologist and epistemologist Jean Piaget (1959) focused on cognitive development in children and how they construct their understanding of the world.</a:t>
            </a:r>
          </a:p>
          <a:p>
            <a:r>
              <a:rPr lang="en-GB" dirty="0"/>
              <a:t>We can draw on insights from Piaget’s stages of cognitive development, including intellectual growth and adaptability, to inform our own and others’ personal development (</a:t>
            </a:r>
            <a:r>
              <a:rPr lang="en-GB" dirty="0" err="1"/>
              <a:t>Illeris</a:t>
            </a:r>
            <a:r>
              <a:rPr lang="en-GB" dirty="0"/>
              <a:t>, 2018).</a:t>
            </a:r>
          </a:p>
        </p:txBody>
      </p:sp>
      <p:pic>
        <p:nvPicPr>
          <p:cNvPr id="3074" name="Picture 2" descr="Genial Piaget Kognitive Entwicklung">
            <a:extLst>
              <a:ext uri="{FF2B5EF4-FFF2-40B4-BE49-F238E27FC236}">
                <a16:creationId xmlns:a16="http://schemas.microsoft.com/office/drawing/2014/main" id="{FE90A56E-CD80-06C8-B8AC-0BCA4E33C4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3902" y="2386102"/>
            <a:ext cx="4992199" cy="279316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8283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344BD3-0526-13E7-5A17-B69FE0D850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5BEC70-D304-E274-72BE-865971BA4DB8}"/>
              </a:ext>
            </a:extLst>
          </p:cNvPr>
          <p:cNvSpPr>
            <a:spLocks noGrp="1"/>
          </p:cNvSpPr>
          <p:nvPr>
            <p:ph type="title"/>
          </p:nvPr>
        </p:nvSpPr>
        <p:spPr>
          <a:xfrm>
            <a:off x="3780148" y="365125"/>
            <a:ext cx="7956222" cy="1325563"/>
          </a:xfrm>
        </p:spPr>
        <p:txBody>
          <a:bodyPr/>
          <a:lstStyle/>
          <a:p>
            <a:r>
              <a:rPr lang="en-GB" dirty="0"/>
              <a:t>4. Bandura’s Social Cognitive Theory</a:t>
            </a:r>
          </a:p>
        </p:txBody>
      </p:sp>
      <p:sp>
        <p:nvSpPr>
          <p:cNvPr id="3" name="Content Placeholder 2">
            <a:extLst>
              <a:ext uri="{FF2B5EF4-FFF2-40B4-BE49-F238E27FC236}">
                <a16:creationId xmlns:a16="http://schemas.microsoft.com/office/drawing/2014/main" id="{AD9D94F6-3EA5-53FE-9899-5BE57B5956AA}"/>
              </a:ext>
            </a:extLst>
          </p:cNvPr>
          <p:cNvSpPr>
            <a:spLocks noGrp="1"/>
          </p:cNvSpPr>
          <p:nvPr>
            <p:ph idx="1"/>
          </p:nvPr>
        </p:nvSpPr>
        <p:spPr>
          <a:xfrm>
            <a:off x="4093592" y="1825625"/>
            <a:ext cx="7956550" cy="4842594"/>
          </a:xfrm>
        </p:spPr>
        <p:txBody>
          <a:bodyPr>
            <a:normAutofit/>
          </a:bodyPr>
          <a:lstStyle/>
          <a:p>
            <a:r>
              <a:rPr lang="en-GB" dirty="0"/>
              <a:t>Albert Bandura’s (1977) theory highlights the role of social learning and self-efficacy in personal development. It emphasizes that individuals can learn and grow through observation, imitation, and belief in their ability to effect change.</a:t>
            </a:r>
          </a:p>
        </p:txBody>
      </p:sp>
      <p:pic>
        <p:nvPicPr>
          <p:cNvPr id="4098" name="Picture 2" descr="What Is Bandura's Social Learning Theory? Examples | tyello.com">
            <a:extLst>
              <a:ext uri="{FF2B5EF4-FFF2-40B4-BE49-F238E27FC236}">
                <a16:creationId xmlns:a16="http://schemas.microsoft.com/office/drawing/2014/main" id="{C863BAB3-1EDD-68F7-FC27-AF7E2954EEE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609" r="14973"/>
          <a:stretch/>
        </p:blipFill>
        <p:spPr bwMode="auto">
          <a:xfrm>
            <a:off x="141858" y="2307566"/>
            <a:ext cx="3830128" cy="271300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5750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D9467F-840C-52E7-41BA-AE76F65895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229917-A0BD-E6DB-1712-6BADF7A120CA}"/>
              </a:ext>
            </a:extLst>
          </p:cNvPr>
          <p:cNvSpPr>
            <a:spLocks noGrp="1"/>
          </p:cNvSpPr>
          <p:nvPr>
            <p:ph type="title"/>
          </p:nvPr>
        </p:nvSpPr>
        <p:spPr>
          <a:xfrm>
            <a:off x="3780148" y="365125"/>
            <a:ext cx="7956222" cy="1325563"/>
          </a:xfrm>
        </p:spPr>
        <p:txBody>
          <a:bodyPr/>
          <a:lstStyle/>
          <a:p>
            <a:r>
              <a:rPr lang="en-GB" dirty="0"/>
              <a:t>5. Self-Determination Theory </a:t>
            </a:r>
          </a:p>
        </p:txBody>
      </p:sp>
      <p:sp>
        <p:nvSpPr>
          <p:cNvPr id="3" name="Content Placeholder 2">
            <a:extLst>
              <a:ext uri="{FF2B5EF4-FFF2-40B4-BE49-F238E27FC236}">
                <a16:creationId xmlns:a16="http://schemas.microsoft.com/office/drawing/2014/main" id="{6B006E15-4E42-F56C-EA9E-3F89B35DF050}"/>
              </a:ext>
            </a:extLst>
          </p:cNvPr>
          <p:cNvSpPr>
            <a:spLocks noGrp="1"/>
          </p:cNvSpPr>
          <p:nvPr>
            <p:ph idx="1"/>
          </p:nvPr>
        </p:nvSpPr>
        <p:spPr>
          <a:xfrm>
            <a:off x="3780148" y="1825625"/>
            <a:ext cx="7956222" cy="4667250"/>
          </a:xfrm>
        </p:spPr>
        <p:txBody>
          <a:bodyPr>
            <a:normAutofit/>
          </a:bodyPr>
          <a:lstStyle/>
          <a:p>
            <a:r>
              <a:rPr lang="en-GB" sz="2000" dirty="0"/>
              <a:t>Ryan and Deci’s (2018) motivational self-determination theory recognizes the importance of autonomy, competence, and relatedness in personal development.</a:t>
            </a:r>
          </a:p>
          <a:p>
            <a:r>
              <a:rPr lang="en-GB" sz="2000" dirty="0"/>
              <a:t>Their approach suggests that individuals are more likely to experience growth and wellbeing when such basic psychological needs are met.</a:t>
            </a:r>
          </a:p>
        </p:txBody>
      </p:sp>
      <p:pic>
        <p:nvPicPr>
          <p:cNvPr id="5124" name="Picture 4" descr="Self-Determination Theory – Post-Secondary Peer Support Training Curriculum">
            <a:extLst>
              <a:ext uri="{FF2B5EF4-FFF2-40B4-BE49-F238E27FC236}">
                <a16:creationId xmlns:a16="http://schemas.microsoft.com/office/drawing/2014/main" id="{A1299FCF-2F28-2F75-3B26-68EDD78C06C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5371" b="13012"/>
          <a:stretch/>
        </p:blipFill>
        <p:spPr bwMode="auto">
          <a:xfrm>
            <a:off x="3848849" y="3461917"/>
            <a:ext cx="7519358" cy="31658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0618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CFD58-F2A9-F3B3-4CAD-B79462AB40DB}"/>
              </a:ext>
            </a:extLst>
          </p:cNvPr>
          <p:cNvSpPr>
            <a:spLocks noGrp="1"/>
          </p:cNvSpPr>
          <p:nvPr>
            <p:ph type="title"/>
          </p:nvPr>
        </p:nvSpPr>
        <p:spPr/>
        <p:txBody>
          <a:bodyPr/>
          <a:lstStyle/>
          <a:p>
            <a:r>
              <a:rPr lang="en-GB" dirty="0"/>
              <a:t>Continuous Professional Development (CPD)</a:t>
            </a:r>
          </a:p>
        </p:txBody>
      </p:sp>
      <p:sp>
        <p:nvSpPr>
          <p:cNvPr id="3" name="Content Placeholder 2">
            <a:extLst>
              <a:ext uri="{FF2B5EF4-FFF2-40B4-BE49-F238E27FC236}">
                <a16:creationId xmlns:a16="http://schemas.microsoft.com/office/drawing/2014/main" id="{54E94656-DE49-E644-7636-2BE8639144F1}"/>
              </a:ext>
            </a:extLst>
          </p:cNvPr>
          <p:cNvSpPr>
            <a:spLocks noGrp="1"/>
          </p:cNvSpPr>
          <p:nvPr>
            <p:ph idx="1"/>
          </p:nvPr>
        </p:nvSpPr>
        <p:spPr/>
        <p:txBody>
          <a:bodyPr/>
          <a:lstStyle/>
          <a:p>
            <a:r>
              <a:rPr lang="en-GB" dirty="0"/>
              <a:t>Personal Development Planning is also related to the concept of Continuous Professional Development (CPD)</a:t>
            </a:r>
          </a:p>
          <a:p>
            <a:endParaRPr lang="en-GB" dirty="0"/>
          </a:p>
          <a:p>
            <a:r>
              <a:rPr lang="en-GB" dirty="0"/>
              <a:t>What do you understand CPD to mean?</a:t>
            </a:r>
          </a:p>
          <a:p>
            <a:endParaRPr lang="en-GB" dirty="0"/>
          </a:p>
          <a:p>
            <a:endParaRPr lang="en-GB" dirty="0"/>
          </a:p>
        </p:txBody>
      </p:sp>
    </p:spTree>
    <p:extLst>
      <p:ext uri="{BB962C8B-B14F-4D97-AF65-F5344CB8AC3E}">
        <p14:creationId xmlns:p14="http://schemas.microsoft.com/office/powerpoint/2010/main" val="1677140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52B07F-812E-AD83-16D8-367B458047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B4B686D-7C69-1A1F-EA4D-BDA161622954}"/>
              </a:ext>
            </a:extLst>
          </p:cNvPr>
          <p:cNvSpPr>
            <a:spLocks noGrp="1"/>
          </p:cNvSpPr>
          <p:nvPr>
            <p:ph type="title"/>
          </p:nvPr>
        </p:nvSpPr>
        <p:spPr/>
        <p:txBody>
          <a:bodyPr/>
          <a:lstStyle/>
          <a:p>
            <a:r>
              <a:rPr lang="en-GB" dirty="0"/>
              <a:t>Continuous Professional Development (CPD)</a:t>
            </a:r>
          </a:p>
        </p:txBody>
      </p:sp>
      <p:sp>
        <p:nvSpPr>
          <p:cNvPr id="3" name="Content Placeholder 2">
            <a:extLst>
              <a:ext uri="{FF2B5EF4-FFF2-40B4-BE49-F238E27FC236}">
                <a16:creationId xmlns:a16="http://schemas.microsoft.com/office/drawing/2014/main" id="{78DAEE2D-83FD-151A-7628-97AAFABF6C92}"/>
              </a:ext>
            </a:extLst>
          </p:cNvPr>
          <p:cNvSpPr>
            <a:spLocks noGrp="1"/>
          </p:cNvSpPr>
          <p:nvPr>
            <p:ph idx="1"/>
          </p:nvPr>
        </p:nvSpPr>
        <p:spPr/>
        <p:txBody>
          <a:bodyPr/>
          <a:lstStyle/>
          <a:p>
            <a:r>
              <a:rPr lang="en-GB" dirty="0"/>
              <a:t>CPD is a crucial aspect of professional growth in the UK.</a:t>
            </a:r>
          </a:p>
          <a:p>
            <a:endParaRPr lang="en-GB" dirty="0"/>
          </a:p>
          <a:p>
            <a:r>
              <a:rPr lang="en-GB" dirty="0"/>
              <a:t>Defined:</a:t>
            </a:r>
          </a:p>
          <a:p>
            <a:pPr lvl="1"/>
            <a:r>
              <a:rPr lang="en-GB" dirty="0"/>
              <a:t>CPD refers to the ongoing process of </a:t>
            </a:r>
            <a:r>
              <a:rPr lang="en-GB" b="1" dirty="0"/>
              <a:t>learning, improving, </a:t>
            </a:r>
            <a:r>
              <a:rPr lang="en-GB" dirty="0"/>
              <a:t>and </a:t>
            </a:r>
            <a:r>
              <a:rPr lang="en-GB" b="1" dirty="0"/>
              <a:t>expanding skills </a:t>
            </a:r>
            <a:r>
              <a:rPr lang="en-GB" dirty="0"/>
              <a:t>throughout one’s career.</a:t>
            </a:r>
          </a:p>
          <a:p>
            <a:pPr lvl="1"/>
            <a:r>
              <a:rPr lang="en-GB" dirty="0"/>
              <a:t>It ensures that professionals stay up-to-date, adapt to changes, and enhance their abilities. </a:t>
            </a:r>
          </a:p>
          <a:p>
            <a:endParaRPr lang="en-GB" dirty="0"/>
          </a:p>
          <a:p>
            <a:endParaRPr lang="en-GB" dirty="0"/>
          </a:p>
        </p:txBody>
      </p:sp>
    </p:spTree>
    <p:extLst>
      <p:ext uri="{BB962C8B-B14F-4D97-AF65-F5344CB8AC3E}">
        <p14:creationId xmlns:p14="http://schemas.microsoft.com/office/powerpoint/2010/main" val="3452180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8807B3-A469-14E3-2F2A-FE23A3F763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3433A0-6F5B-78BB-F58C-CAA95032FC19}"/>
              </a:ext>
            </a:extLst>
          </p:cNvPr>
          <p:cNvSpPr>
            <a:spLocks noGrp="1"/>
          </p:cNvSpPr>
          <p:nvPr>
            <p:ph type="title"/>
          </p:nvPr>
        </p:nvSpPr>
        <p:spPr/>
        <p:txBody>
          <a:bodyPr/>
          <a:lstStyle/>
          <a:p>
            <a:r>
              <a:rPr lang="en-GB" dirty="0"/>
              <a:t>Continuous Professional Development (CPD)</a:t>
            </a:r>
          </a:p>
        </p:txBody>
      </p:sp>
      <p:sp>
        <p:nvSpPr>
          <p:cNvPr id="3" name="Content Placeholder 2">
            <a:extLst>
              <a:ext uri="{FF2B5EF4-FFF2-40B4-BE49-F238E27FC236}">
                <a16:creationId xmlns:a16="http://schemas.microsoft.com/office/drawing/2014/main" id="{EFA10E02-244A-8773-1AD1-6E9C7C896C38}"/>
              </a:ext>
            </a:extLst>
          </p:cNvPr>
          <p:cNvSpPr>
            <a:spLocks noGrp="1"/>
          </p:cNvSpPr>
          <p:nvPr>
            <p:ph idx="1"/>
          </p:nvPr>
        </p:nvSpPr>
        <p:spPr/>
        <p:txBody>
          <a:bodyPr/>
          <a:lstStyle/>
          <a:p>
            <a:pPr marL="0" indent="0">
              <a:buNone/>
            </a:pPr>
            <a:r>
              <a:rPr lang="en-GB" dirty="0"/>
              <a:t>Importance of CPD:</a:t>
            </a:r>
          </a:p>
          <a:p>
            <a:r>
              <a:rPr lang="en-GB" dirty="0"/>
              <a:t>Career Relevance:</a:t>
            </a:r>
          </a:p>
          <a:p>
            <a:pPr lvl="1"/>
            <a:r>
              <a:rPr lang="en-GB" dirty="0"/>
              <a:t>In a rapidly evolving world, CPD helps professionals remain relevant and adaptable</a:t>
            </a:r>
          </a:p>
          <a:p>
            <a:r>
              <a:rPr lang="en-GB" dirty="0"/>
              <a:t>Quality Assurance:</a:t>
            </a:r>
          </a:p>
          <a:p>
            <a:pPr lvl="1"/>
            <a:r>
              <a:rPr lang="en-GB" dirty="0"/>
              <a:t>It ensures that practitioners maintain High standards in their work </a:t>
            </a:r>
          </a:p>
          <a:p>
            <a:r>
              <a:rPr lang="en-GB" dirty="0"/>
              <a:t>Safe Practice </a:t>
            </a:r>
          </a:p>
          <a:p>
            <a:pPr lvl="1"/>
            <a:r>
              <a:rPr lang="en-GB" dirty="0"/>
              <a:t>Regular CPD keeps knowledge current, promoting safe and effective practice </a:t>
            </a:r>
          </a:p>
          <a:p>
            <a:endParaRPr lang="en-GB" dirty="0"/>
          </a:p>
        </p:txBody>
      </p:sp>
    </p:spTree>
    <p:extLst>
      <p:ext uri="{BB962C8B-B14F-4D97-AF65-F5344CB8AC3E}">
        <p14:creationId xmlns:p14="http://schemas.microsoft.com/office/powerpoint/2010/main" val="2219764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C22B8E-76B8-CA52-2942-7F8DBAF54B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4BBA70-D5CE-8CB9-9D2C-C18606A20916}"/>
              </a:ext>
            </a:extLst>
          </p:cNvPr>
          <p:cNvSpPr>
            <a:spLocks noGrp="1"/>
          </p:cNvSpPr>
          <p:nvPr>
            <p:ph type="title"/>
          </p:nvPr>
        </p:nvSpPr>
        <p:spPr/>
        <p:txBody>
          <a:bodyPr/>
          <a:lstStyle/>
          <a:p>
            <a:r>
              <a:rPr lang="en-GB" dirty="0"/>
              <a:t>Continuous Professional Development (CPD)</a:t>
            </a:r>
          </a:p>
        </p:txBody>
      </p:sp>
      <p:sp>
        <p:nvSpPr>
          <p:cNvPr id="3" name="Content Placeholder 2">
            <a:extLst>
              <a:ext uri="{FF2B5EF4-FFF2-40B4-BE49-F238E27FC236}">
                <a16:creationId xmlns:a16="http://schemas.microsoft.com/office/drawing/2014/main" id="{32455C83-41C3-F5CA-7F60-87AE60000F56}"/>
              </a:ext>
            </a:extLst>
          </p:cNvPr>
          <p:cNvSpPr>
            <a:spLocks noGrp="1"/>
          </p:cNvSpPr>
          <p:nvPr>
            <p:ph idx="1"/>
          </p:nvPr>
        </p:nvSpPr>
        <p:spPr/>
        <p:txBody>
          <a:bodyPr/>
          <a:lstStyle/>
          <a:p>
            <a:pPr marL="0" indent="0">
              <a:buNone/>
            </a:pPr>
            <a:r>
              <a:rPr lang="en-GB" dirty="0"/>
              <a:t>Who needs CPD?</a:t>
            </a:r>
          </a:p>
          <a:p>
            <a:r>
              <a:rPr lang="en-GB" dirty="0"/>
              <a:t>Everyone</a:t>
            </a:r>
          </a:p>
          <a:p>
            <a:pPr lvl="1"/>
            <a:r>
              <a:rPr lang="en-GB" dirty="0"/>
              <a:t>Regardless of the industry, role, or level, all professionals benefit from CPD</a:t>
            </a:r>
          </a:p>
          <a:p>
            <a:r>
              <a:rPr lang="en-GB" dirty="0"/>
              <a:t>Registrants</a:t>
            </a:r>
          </a:p>
          <a:p>
            <a:pPr lvl="1"/>
            <a:r>
              <a:rPr lang="en-GB" dirty="0"/>
              <a:t>Bodies like the Health and Care Professionals Council (HCPC) require registrants to meet CPD Standards</a:t>
            </a:r>
          </a:p>
          <a:p>
            <a:endParaRPr lang="en-GB" dirty="0"/>
          </a:p>
        </p:txBody>
      </p:sp>
    </p:spTree>
    <p:extLst>
      <p:ext uri="{BB962C8B-B14F-4D97-AF65-F5344CB8AC3E}">
        <p14:creationId xmlns:p14="http://schemas.microsoft.com/office/powerpoint/2010/main" val="3444259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3D8D1D-0CBC-1258-93FD-89B23ABAE8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150233-AE5E-329D-1381-B0A2D1D8A2AD}"/>
              </a:ext>
            </a:extLst>
          </p:cNvPr>
          <p:cNvSpPr>
            <a:spLocks noGrp="1"/>
          </p:cNvSpPr>
          <p:nvPr>
            <p:ph type="title"/>
          </p:nvPr>
        </p:nvSpPr>
        <p:spPr/>
        <p:txBody>
          <a:bodyPr/>
          <a:lstStyle/>
          <a:p>
            <a:r>
              <a:rPr lang="en-GB" dirty="0"/>
              <a:t>Continuous Professional Development (CPD)</a:t>
            </a:r>
          </a:p>
        </p:txBody>
      </p:sp>
      <p:sp>
        <p:nvSpPr>
          <p:cNvPr id="3" name="Content Placeholder 2">
            <a:extLst>
              <a:ext uri="{FF2B5EF4-FFF2-40B4-BE49-F238E27FC236}">
                <a16:creationId xmlns:a16="http://schemas.microsoft.com/office/drawing/2014/main" id="{F3800FE2-1784-B1B3-6517-758CE11B684F}"/>
              </a:ext>
            </a:extLst>
          </p:cNvPr>
          <p:cNvSpPr>
            <a:spLocks noGrp="1"/>
          </p:cNvSpPr>
          <p:nvPr>
            <p:ph idx="1"/>
          </p:nvPr>
        </p:nvSpPr>
        <p:spPr/>
        <p:txBody>
          <a:bodyPr/>
          <a:lstStyle/>
          <a:p>
            <a:pPr marL="0" indent="0">
              <a:buNone/>
            </a:pPr>
            <a:r>
              <a:rPr lang="en-GB" dirty="0"/>
              <a:t>Types of CPD Activities:	</a:t>
            </a:r>
          </a:p>
          <a:p>
            <a:r>
              <a:rPr lang="en-GB" dirty="0"/>
              <a:t>Formal </a:t>
            </a:r>
          </a:p>
          <a:p>
            <a:pPr lvl="1"/>
            <a:r>
              <a:rPr lang="en-GB" dirty="0"/>
              <a:t>Structured courses, workshops, conferences and seminars </a:t>
            </a:r>
          </a:p>
          <a:p>
            <a:r>
              <a:rPr lang="en-GB" dirty="0"/>
              <a:t>Informal</a:t>
            </a:r>
          </a:p>
          <a:p>
            <a:pPr lvl="1"/>
            <a:r>
              <a:rPr lang="en-GB" dirty="0"/>
              <a:t>Learning from daily experiences, reading, mentoring, and networking </a:t>
            </a:r>
          </a:p>
          <a:p>
            <a:endParaRPr lang="en-GB" dirty="0"/>
          </a:p>
        </p:txBody>
      </p:sp>
    </p:spTree>
    <p:extLst>
      <p:ext uri="{BB962C8B-B14F-4D97-AF65-F5344CB8AC3E}">
        <p14:creationId xmlns:p14="http://schemas.microsoft.com/office/powerpoint/2010/main" val="2050081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BECE96-4E44-A465-AF14-63C2054D99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446A23-165C-5405-A315-BA85A394AD59}"/>
              </a:ext>
            </a:extLst>
          </p:cNvPr>
          <p:cNvSpPr>
            <a:spLocks noGrp="1"/>
          </p:cNvSpPr>
          <p:nvPr>
            <p:ph type="title"/>
          </p:nvPr>
        </p:nvSpPr>
        <p:spPr/>
        <p:txBody>
          <a:bodyPr/>
          <a:lstStyle/>
          <a:p>
            <a:r>
              <a:rPr lang="en-GB" dirty="0"/>
              <a:t>Continuous Professional Development (CPD)</a:t>
            </a:r>
          </a:p>
        </p:txBody>
      </p:sp>
      <p:sp>
        <p:nvSpPr>
          <p:cNvPr id="3" name="Content Placeholder 2">
            <a:extLst>
              <a:ext uri="{FF2B5EF4-FFF2-40B4-BE49-F238E27FC236}">
                <a16:creationId xmlns:a16="http://schemas.microsoft.com/office/drawing/2014/main" id="{24072D08-DD05-F493-BE14-911F3512F1E7}"/>
              </a:ext>
            </a:extLst>
          </p:cNvPr>
          <p:cNvSpPr>
            <a:spLocks noGrp="1"/>
          </p:cNvSpPr>
          <p:nvPr>
            <p:ph idx="1"/>
          </p:nvPr>
        </p:nvSpPr>
        <p:spPr/>
        <p:txBody>
          <a:bodyPr/>
          <a:lstStyle/>
          <a:p>
            <a:pPr marL="0" indent="0">
              <a:buNone/>
            </a:pPr>
            <a:r>
              <a:rPr lang="en-GB" dirty="0"/>
              <a:t>Benefits to Employers and Employees:</a:t>
            </a:r>
          </a:p>
          <a:p>
            <a:r>
              <a:rPr lang="en-GB" dirty="0"/>
              <a:t>Employers</a:t>
            </a:r>
          </a:p>
          <a:p>
            <a:pPr lvl="1"/>
            <a:r>
              <a:rPr lang="en-GB" dirty="0"/>
              <a:t>Invested employees contribute to organisational success</a:t>
            </a:r>
          </a:p>
          <a:p>
            <a:r>
              <a:rPr lang="en-GB" dirty="0"/>
              <a:t>Employees</a:t>
            </a:r>
          </a:p>
          <a:p>
            <a:pPr lvl="1"/>
            <a:r>
              <a:rPr lang="en-GB" dirty="0"/>
              <a:t>CPD enhances job satisfaction, career prospects, and personal growth</a:t>
            </a:r>
          </a:p>
          <a:p>
            <a:endParaRPr lang="en-GB" dirty="0"/>
          </a:p>
        </p:txBody>
      </p:sp>
    </p:spTree>
    <p:extLst>
      <p:ext uri="{BB962C8B-B14F-4D97-AF65-F5344CB8AC3E}">
        <p14:creationId xmlns:p14="http://schemas.microsoft.com/office/powerpoint/2010/main" val="2577359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B08D23-DAA3-622C-8B0F-AD9F0793F1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54E16B-5F7F-7796-19F9-AB868C228A33}"/>
              </a:ext>
            </a:extLst>
          </p:cNvPr>
          <p:cNvSpPr>
            <a:spLocks noGrp="1"/>
          </p:cNvSpPr>
          <p:nvPr>
            <p:ph type="title"/>
          </p:nvPr>
        </p:nvSpPr>
        <p:spPr/>
        <p:txBody>
          <a:bodyPr/>
          <a:lstStyle/>
          <a:p>
            <a:r>
              <a:rPr lang="en-GB" dirty="0"/>
              <a:t>Continuous Professional Development (CPD)</a:t>
            </a:r>
          </a:p>
        </p:txBody>
      </p:sp>
      <p:sp>
        <p:nvSpPr>
          <p:cNvPr id="3" name="Content Placeholder 2">
            <a:extLst>
              <a:ext uri="{FF2B5EF4-FFF2-40B4-BE49-F238E27FC236}">
                <a16:creationId xmlns:a16="http://schemas.microsoft.com/office/drawing/2014/main" id="{E0A0A740-C09B-ED31-3977-C859A7A40F10}"/>
              </a:ext>
            </a:extLst>
          </p:cNvPr>
          <p:cNvSpPr>
            <a:spLocks noGrp="1"/>
          </p:cNvSpPr>
          <p:nvPr>
            <p:ph idx="1"/>
          </p:nvPr>
        </p:nvSpPr>
        <p:spPr/>
        <p:txBody>
          <a:bodyPr/>
          <a:lstStyle/>
          <a:p>
            <a:r>
              <a:rPr lang="en-GB" dirty="0"/>
              <a:t>The Chartered Institute of Personnel and Development (CIPD)  has a CPD policy that should be adhered to by Human Resources professionals in the UK</a:t>
            </a:r>
          </a:p>
          <a:p>
            <a:endParaRPr lang="en-GB" dirty="0"/>
          </a:p>
        </p:txBody>
      </p:sp>
      <p:pic>
        <p:nvPicPr>
          <p:cNvPr id="4" name="Picture 3">
            <a:hlinkClick r:id="rId2"/>
            <a:extLst>
              <a:ext uri="{FF2B5EF4-FFF2-40B4-BE49-F238E27FC236}">
                <a16:creationId xmlns:a16="http://schemas.microsoft.com/office/drawing/2014/main" id="{7241DA61-4F97-E248-38C2-1AFE3A18EB5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26518" y="4029854"/>
            <a:ext cx="1646327" cy="1646327"/>
          </a:xfrm>
          <a:prstGeom prst="rect">
            <a:avLst/>
          </a:prstGeom>
        </p:spPr>
      </p:pic>
    </p:spTree>
    <p:extLst>
      <p:ext uri="{BB962C8B-B14F-4D97-AF65-F5344CB8AC3E}">
        <p14:creationId xmlns:p14="http://schemas.microsoft.com/office/powerpoint/2010/main" val="1948259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84164-F12A-48D6-9F69-55C6F1E40019}"/>
              </a:ext>
            </a:extLst>
          </p:cNvPr>
          <p:cNvSpPr>
            <a:spLocks noGrp="1"/>
          </p:cNvSpPr>
          <p:nvPr>
            <p:ph type="title"/>
          </p:nvPr>
        </p:nvSpPr>
        <p:spPr/>
        <p:txBody>
          <a:bodyPr>
            <a:normAutofit/>
          </a:bodyPr>
          <a:lstStyle/>
          <a:p>
            <a:r>
              <a:rPr lang="en-GB" dirty="0"/>
              <a:t>Continuing Professional Development</a:t>
            </a:r>
            <a:endParaRPr lang="cy-GB" dirty="0"/>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idx="1"/>
          </p:nvPr>
        </p:nvSpPr>
        <p:spPr/>
        <p:txBody>
          <a:bodyPr>
            <a:noAutofit/>
          </a:bodyPr>
          <a:lstStyle/>
          <a:p>
            <a:r>
              <a:rPr lang="en-GB" dirty="0"/>
              <a:t>The CIPD have defined CPD as follows;</a:t>
            </a:r>
          </a:p>
          <a:p>
            <a:pPr lvl="1"/>
            <a:r>
              <a:rPr lang="en-GB" dirty="0"/>
              <a:t>‘Continuing Professional Development (CPD) is a combination of approaches, ideas and techniques that will help you manage your own learning and growth’. </a:t>
            </a:r>
          </a:p>
          <a:p>
            <a:pPr lvl="1"/>
            <a:r>
              <a:rPr lang="en-GB" dirty="0"/>
              <a:t>‘The focus of CPD is firmly on results – the benefits that professional development can bring you in the real world’. </a:t>
            </a:r>
          </a:p>
          <a:p>
            <a:pPr lvl="1"/>
            <a:r>
              <a:rPr lang="en-GB" dirty="0"/>
              <a:t>‘Perhaps the most important message is that one size doesn’t fit all. Wherever you are in your career now and whatever you want to achieve, your CPD should be exactly that: yours’.</a:t>
            </a:r>
          </a:p>
        </p:txBody>
      </p:sp>
      <p:sp>
        <p:nvSpPr>
          <p:cNvPr id="5" name="TextBox 4">
            <a:extLst>
              <a:ext uri="{FF2B5EF4-FFF2-40B4-BE49-F238E27FC236}">
                <a16:creationId xmlns:a16="http://schemas.microsoft.com/office/drawing/2014/main" id="{D127CE93-571E-4584-8EBE-55565A686F6C}"/>
              </a:ext>
            </a:extLst>
          </p:cNvPr>
          <p:cNvSpPr txBox="1"/>
          <p:nvPr/>
        </p:nvSpPr>
        <p:spPr>
          <a:xfrm>
            <a:off x="8607378" y="6426106"/>
            <a:ext cx="3657600" cy="403412"/>
          </a:xfrm>
          <a:prstGeom prst="rect">
            <a:avLst/>
          </a:prstGeom>
          <a:noFill/>
        </p:spPr>
        <p:txBody>
          <a:bodyPr wrap="square" rtlCol="0">
            <a:spAutoFit/>
          </a:bodyPr>
          <a:lstStyle/>
          <a:p>
            <a:pPr algn="r"/>
            <a:r>
              <a:rPr lang="en-GB" sz="2000" dirty="0"/>
              <a:t>(CIPD, No Date/Dim </a:t>
            </a:r>
            <a:r>
              <a:rPr lang="en-GB" sz="2000" dirty="0" err="1"/>
              <a:t>Dyddiad</a:t>
            </a:r>
            <a:r>
              <a:rPr lang="en-GB" sz="2000" dirty="0"/>
              <a:t>)</a:t>
            </a:r>
          </a:p>
        </p:txBody>
      </p:sp>
    </p:spTree>
    <p:extLst>
      <p:ext uri="{BB962C8B-B14F-4D97-AF65-F5344CB8AC3E}">
        <p14:creationId xmlns:p14="http://schemas.microsoft.com/office/powerpoint/2010/main" val="3176633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84164-F12A-48D6-9F69-55C6F1E40019}"/>
              </a:ext>
            </a:extLst>
          </p:cNvPr>
          <p:cNvSpPr>
            <a:spLocks noGrp="1"/>
          </p:cNvSpPr>
          <p:nvPr>
            <p:ph type="title"/>
          </p:nvPr>
        </p:nvSpPr>
        <p:spPr>
          <a:xfrm>
            <a:off x="3780148" y="365125"/>
            <a:ext cx="7956222" cy="1325563"/>
          </a:xfrm>
        </p:spPr>
        <p:txBody>
          <a:bodyPr>
            <a:normAutofit/>
          </a:bodyPr>
          <a:lstStyle/>
          <a:p>
            <a:r>
              <a:rPr lang="en-GB" dirty="0"/>
              <a:t>Continuing Professional Development</a:t>
            </a:r>
            <a:endParaRPr lang="cy-GB" dirty="0"/>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idx="1"/>
          </p:nvPr>
        </p:nvSpPr>
        <p:spPr>
          <a:xfrm>
            <a:off x="3780148" y="1825625"/>
            <a:ext cx="7956222" cy="4667250"/>
          </a:xfrm>
        </p:spPr>
        <p:txBody>
          <a:bodyPr>
            <a:noAutofit/>
          </a:bodyPr>
          <a:lstStyle/>
          <a:p>
            <a:r>
              <a:rPr lang="en-GB" sz="2400" dirty="0"/>
              <a:t>It is something that good employers should provide as part of a planned CPD or Training programme</a:t>
            </a:r>
          </a:p>
          <a:p>
            <a:r>
              <a:rPr lang="en-GB" sz="2400" dirty="0"/>
              <a:t>Training should be provided in order to allow staff to perform their duties and functions to the best of their abilities</a:t>
            </a:r>
          </a:p>
          <a:p>
            <a:r>
              <a:rPr lang="en-GB" sz="2400" dirty="0"/>
              <a:t>It also ensures that staff are aware of legal and policy requirements</a:t>
            </a:r>
          </a:p>
          <a:p>
            <a:r>
              <a:rPr lang="en-GB" sz="2400" dirty="0"/>
              <a:t>As we have seen in our explorations of Multi-Agency working, inter-disciplinary training can have positive effects</a:t>
            </a:r>
          </a:p>
          <a:p>
            <a:r>
              <a:rPr lang="en-GB" sz="2400" dirty="0"/>
              <a:t>However, whether you are with a good employer or not, CPD is also some-one else’s responsibility.</a:t>
            </a:r>
          </a:p>
          <a:p>
            <a:r>
              <a:rPr lang="en-GB" sz="2400" i="1" dirty="0"/>
              <a:t>Who might that be?</a:t>
            </a:r>
          </a:p>
        </p:txBody>
      </p:sp>
    </p:spTree>
    <p:extLst>
      <p:ext uri="{BB962C8B-B14F-4D97-AF65-F5344CB8AC3E}">
        <p14:creationId xmlns:p14="http://schemas.microsoft.com/office/powerpoint/2010/main" val="4083406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p:txBody>
          <a:bodyPr>
            <a:normAutofit/>
          </a:bodyPr>
          <a:lstStyle/>
          <a:p>
            <a:r>
              <a:rPr lang="en-GB" dirty="0"/>
              <a:t>Personal Development Planning</a:t>
            </a:r>
            <a:endParaRPr lang="cy-GB" dirty="0"/>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idx="1"/>
          </p:nvPr>
        </p:nvSpPr>
        <p:spPr/>
        <p:txBody>
          <a:bodyPr>
            <a:noAutofit/>
          </a:bodyPr>
          <a:lstStyle/>
          <a:p>
            <a:r>
              <a:rPr lang="en-GB" dirty="0"/>
              <a:t>Cottrell states that the benefits of Personal Development Planning are as follows;</a:t>
            </a:r>
          </a:p>
          <a:p>
            <a:r>
              <a:rPr lang="en-GB" dirty="0"/>
              <a:t>‘When undertaken in supported and structured ways, PDP gives you a much deeper understanding of your performance’. </a:t>
            </a:r>
          </a:p>
          <a:p>
            <a:r>
              <a:rPr lang="en-GB" dirty="0"/>
              <a:t>‘You develop abilities in evaluating [your performance] for yourself’.</a:t>
            </a:r>
          </a:p>
          <a:p>
            <a:r>
              <a:rPr lang="en-GB" dirty="0"/>
              <a:t>‘Instead of being locked into a routine learning cycle, you enter an upwards learning spiral’.</a:t>
            </a:r>
          </a:p>
          <a:p>
            <a:r>
              <a:rPr lang="en-GB" dirty="0"/>
              <a:t>‘PDP puts you in charge’. </a:t>
            </a:r>
          </a:p>
          <a:p>
            <a:endParaRPr lang="en-GB" dirty="0"/>
          </a:p>
        </p:txBody>
      </p:sp>
      <p:sp>
        <p:nvSpPr>
          <p:cNvPr id="5" name="TextBox 4"/>
          <p:cNvSpPr txBox="1"/>
          <p:nvPr/>
        </p:nvSpPr>
        <p:spPr>
          <a:xfrm>
            <a:off x="8944935" y="6443146"/>
            <a:ext cx="3024336" cy="369332"/>
          </a:xfrm>
          <a:prstGeom prst="rect">
            <a:avLst/>
          </a:prstGeom>
          <a:noFill/>
        </p:spPr>
        <p:txBody>
          <a:bodyPr wrap="square" rtlCol="0">
            <a:spAutoFit/>
          </a:bodyPr>
          <a:lstStyle/>
          <a:p>
            <a:pPr algn="r"/>
            <a:r>
              <a:rPr lang="en-GB" dirty="0"/>
              <a:t>(Cottrell, 2010, p.3)</a:t>
            </a:r>
          </a:p>
        </p:txBody>
      </p:sp>
    </p:spTree>
    <p:extLst>
      <p:ext uri="{BB962C8B-B14F-4D97-AF65-F5344CB8AC3E}">
        <p14:creationId xmlns:p14="http://schemas.microsoft.com/office/powerpoint/2010/main" val="2936199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84164-F12A-48D6-9F69-55C6F1E40019}"/>
              </a:ext>
            </a:extLst>
          </p:cNvPr>
          <p:cNvSpPr>
            <a:spLocks noGrp="1"/>
          </p:cNvSpPr>
          <p:nvPr>
            <p:ph type="title"/>
          </p:nvPr>
        </p:nvSpPr>
        <p:spPr/>
        <p:txBody>
          <a:bodyPr>
            <a:normAutofit/>
          </a:bodyPr>
          <a:lstStyle/>
          <a:p>
            <a:r>
              <a:rPr lang="en-GB" dirty="0"/>
              <a:t>Continuing Professional Development (CPD)</a:t>
            </a:r>
            <a:endParaRPr lang="cy-GB" dirty="0"/>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idx="1"/>
          </p:nvPr>
        </p:nvSpPr>
        <p:spPr>
          <a:xfrm>
            <a:off x="3573114" y="2236779"/>
            <a:ext cx="7956222" cy="4667250"/>
          </a:xfrm>
        </p:spPr>
        <p:txBody>
          <a:bodyPr>
            <a:noAutofit/>
          </a:bodyPr>
          <a:lstStyle/>
          <a:p>
            <a:r>
              <a:rPr lang="en-GB" dirty="0"/>
              <a:t>In your future work you may be able to join a professional body such as a Charted Institute (e.g. the CIPD on previous slides)</a:t>
            </a:r>
          </a:p>
          <a:p>
            <a:r>
              <a:rPr lang="en-GB" dirty="0"/>
              <a:t>But what is a Chartered Institute?</a:t>
            </a:r>
          </a:p>
        </p:txBody>
      </p:sp>
      <p:pic>
        <p:nvPicPr>
          <p:cNvPr id="10" name="Picture 9">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36694" y="4762048"/>
            <a:ext cx="1131514" cy="1131514"/>
          </a:xfrm>
          <a:prstGeom prst="rect">
            <a:avLst/>
          </a:prstGeom>
        </p:spPr>
      </p:pic>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760297" y="3457715"/>
            <a:ext cx="566793" cy="566793"/>
          </a:xfrm>
          <a:prstGeom prst="rect">
            <a:avLst/>
          </a:prstGeom>
        </p:spPr>
      </p:pic>
      <p:sp>
        <p:nvSpPr>
          <p:cNvPr id="6" name="TextBox 5"/>
          <p:cNvSpPr txBox="1"/>
          <p:nvPr/>
        </p:nvSpPr>
        <p:spPr>
          <a:xfrm>
            <a:off x="1729209" y="1642816"/>
            <a:ext cx="8424936" cy="461665"/>
          </a:xfrm>
          <a:prstGeom prst="rect">
            <a:avLst/>
          </a:prstGeom>
          <a:noFill/>
        </p:spPr>
        <p:txBody>
          <a:bodyPr wrap="square" rtlCol="0">
            <a:spAutoFit/>
          </a:bodyPr>
          <a:lstStyle/>
          <a:p>
            <a:pPr algn="ctr"/>
            <a:r>
              <a:rPr lang="en-GB" sz="2400" b="1" dirty="0"/>
              <a:t>Membership of a Professional Body</a:t>
            </a:r>
          </a:p>
        </p:txBody>
      </p:sp>
      <p:sp>
        <p:nvSpPr>
          <p:cNvPr id="11" name="TextBox 10"/>
          <p:cNvSpPr txBox="1"/>
          <p:nvPr/>
        </p:nvSpPr>
        <p:spPr>
          <a:xfrm>
            <a:off x="6147395" y="5898575"/>
            <a:ext cx="2612902" cy="369332"/>
          </a:xfrm>
          <a:prstGeom prst="rect">
            <a:avLst/>
          </a:prstGeom>
          <a:noFill/>
        </p:spPr>
        <p:txBody>
          <a:bodyPr wrap="square" rtlCol="0">
            <a:spAutoFit/>
          </a:bodyPr>
          <a:lstStyle/>
          <a:p>
            <a:pPr algn="ctr"/>
            <a:r>
              <a:rPr lang="en-GB" dirty="0"/>
              <a:t>Privy Council (No Date)</a:t>
            </a:r>
          </a:p>
        </p:txBody>
      </p:sp>
      <p:sp>
        <p:nvSpPr>
          <p:cNvPr id="12" name="TextBox 11"/>
          <p:cNvSpPr txBox="1"/>
          <p:nvPr/>
        </p:nvSpPr>
        <p:spPr>
          <a:xfrm>
            <a:off x="6096000" y="4346291"/>
            <a:ext cx="2612902" cy="369332"/>
          </a:xfrm>
          <a:prstGeom prst="rect">
            <a:avLst/>
          </a:prstGeom>
          <a:noFill/>
        </p:spPr>
        <p:txBody>
          <a:bodyPr wrap="square" rtlCol="0">
            <a:spAutoFit/>
          </a:bodyPr>
          <a:lstStyle/>
          <a:p>
            <a:pPr algn="ctr"/>
            <a:r>
              <a:rPr lang="en-GB" dirty="0"/>
              <a:t>Royal Charters</a:t>
            </a:r>
          </a:p>
        </p:txBody>
      </p:sp>
    </p:spTree>
    <p:extLst>
      <p:ext uri="{BB962C8B-B14F-4D97-AF65-F5344CB8AC3E}">
        <p14:creationId xmlns:p14="http://schemas.microsoft.com/office/powerpoint/2010/main" val="3980951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11" grpId="0"/>
      <p:bldP spid="1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84164-F12A-48D6-9F69-55C6F1E40019}"/>
              </a:ext>
            </a:extLst>
          </p:cNvPr>
          <p:cNvSpPr>
            <a:spLocks noGrp="1"/>
          </p:cNvSpPr>
          <p:nvPr>
            <p:ph type="title"/>
          </p:nvPr>
        </p:nvSpPr>
        <p:spPr>
          <a:xfrm>
            <a:off x="3780148" y="365125"/>
            <a:ext cx="7956222" cy="1325563"/>
          </a:xfrm>
        </p:spPr>
        <p:txBody>
          <a:bodyPr>
            <a:normAutofit/>
          </a:bodyPr>
          <a:lstStyle/>
          <a:p>
            <a:r>
              <a:rPr lang="en-GB" dirty="0"/>
              <a:t>Continuing Professional Development (CPD)</a:t>
            </a:r>
            <a:endParaRPr lang="cy-GB" dirty="0"/>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idx="1"/>
          </p:nvPr>
        </p:nvSpPr>
        <p:spPr>
          <a:xfrm>
            <a:off x="3779838" y="2204828"/>
            <a:ext cx="7956550" cy="4667250"/>
          </a:xfrm>
        </p:spPr>
        <p:txBody>
          <a:bodyPr>
            <a:noAutofit/>
          </a:bodyPr>
          <a:lstStyle/>
          <a:p>
            <a:r>
              <a:rPr lang="en-GB" sz="2400" dirty="0"/>
              <a:t>But, “What’s in it for me?” you might ask.</a:t>
            </a:r>
          </a:p>
          <a:p>
            <a:r>
              <a:rPr lang="en-GB" sz="2400" dirty="0"/>
              <a:t>‘Professional institutions are much more than a source of 'letters after your name'. They can help you in your career both before and after you graduate’.</a:t>
            </a:r>
          </a:p>
          <a:p>
            <a:r>
              <a:rPr lang="en-GB" sz="2400" dirty="0"/>
              <a:t>‘Professional institutions are the societies and associations that promote and further a career and the people who practice in it. In the UK there are over 80 'chartered' professional institutions covering areas of work including finance, engineering, construction, health, law, journalism, personnel and management’.</a:t>
            </a:r>
          </a:p>
          <a:p>
            <a:endParaRPr lang="en-GB" sz="2400" dirty="0"/>
          </a:p>
        </p:txBody>
      </p:sp>
      <p:sp>
        <p:nvSpPr>
          <p:cNvPr id="6" name="TextBox 5"/>
          <p:cNvSpPr txBox="1"/>
          <p:nvPr/>
        </p:nvSpPr>
        <p:spPr>
          <a:xfrm>
            <a:off x="1847528" y="1690688"/>
            <a:ext cx="8424936" cy="461665"/>
          </a:xfrm>
          <a:prstGeom prst="rect">
            <a:avLst/>
          </a:prstGeom>
          <a:noFill/>
        </p:spPr>
        <p:txBody>
          <a:bodyPr wrap="square" rtlCol="0">
            <a:spAutoFit/>
          </a:bodyPr>
          <a:lstStyle/>
          <a:p>
            <a:pPr algn="ctr"/>
            <a:r>
              <a:rPr lang="en-GB" sz="2400" b="1" dirty="0"/>
              <a:t>Membership of a Professional Body</a:t>
            </a:r>
          </a:p>
        </p:txBody>
      </p:sp>
      <p:sp>
        <p:nvSpPr>
          <p:cNvPr id="11" name="TextBox 10"/>
          <p:cNvSpPr txBox="1"/>
          <p:nvPr/>
        </p:nvSpPr>
        <p:spPr>
          <a:xfrm>
            <a:off x="9729901" y="6403483"/>
            <a:ext cx="2612902" cy="369332"/>
          </a:xfrm>
          <a:prstGeom prst="rect">
            <a:avLst/>
          </a:prstGeom>
          <a:noFill/>
        </p:spPr>
        <p:txBody>
          <a:bodyPr wrap="square" rtlCol="0">
            <a:spAutoFit/>
          </a:bodyPr>
          <a:lstStyle/>
          <a:p>
            <a:pPr algn="ctr"/>
            <a:r>
              <a:rPr lang="en-GB" dirty="0" err="1"/>
              <a:t>TargetJobs</a:t>
            </a:r>
            <a:r>
              <a:rPr lang="en-GB" dirty="0"/>
              <a:t> (No Date)</a:t>
            </a:r>
          </a:p>
        </p:txBody>
      </p:sp>
    </p:spTree>
    <p:extLst>
      <p:ext uri="{BB962C8B-B14F-4D97-AF65-F5344CB8AC3E}">
        <p14:creationId xmlns:p14="http://schemas.microsoft.com/office/powerpoint/2010/main" val="585926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1"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84164-F12A-48D6-9F69-55C6F1E40019}"/>
              </a:ext>
            </a:extLst>
          </p:cNvPr>
          <p:cNvSpPr>
            <a:spLocks noGrp="1"/>
          </p:cNvSpPr>
          <p:nvPr>
            <p:ph type="title"/>
          </p:nvPr>
        </p:nvSpPr>
        <p:spPr/>
        <p:txBody>
          <a:bodyPr>
            <a:normAutofit/>
          </a:bodyPr>
          <a:lstStyle/>
          <a:p>
            <a:r>
              <a:rPr lang="en-GB" dirty="0"/>
              <a:t>Continuing Professional Development (CPD)</a:t>
            </a:r>
            <a:endParaRPr lang="cy-GB" dirty="0"/>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idx="1"/>
          </p:nvPr>
        </p:nvSpPr>
        <p:spPr>
          <a:xfrm>
            <a:off x="3780148" y="2190750"/>
            <a:ext cx="7956222" cy="2732515"/>
          </a:xfrm>
        </p:spPr>
        <p:txBody>
          <a:bodyPr>
            <a:noAutofit/>
          </a:bodyPr>
          <a:lstStyle/>
          <a:p>
            <a:r>
              <a:rPr lang="en-GB" dirty="0"/>
              <a:t>Also, the UK Government recognise the value of Professional bodies</a:t>
            </a:r>
          </a:p>
          <a:p>
            <a:r>
              <a:rPr lang="en-GB" dirty="0"/>
              <a:t>Her Majesties Revenue and Customs (HMRC) produce a list of ‘approved professional organisations and learned societies’ for which you can claim tax relief on your fees </a:t>
            </a:r>
          </a:p>
        </p:txBody>
      </p:sp>
      <p:pic>
        <p:nvPicPr>
          <p:cNvPr id="10" name="Picture 9">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20381" y="5365193"/>
            <a:ext cx="1131514" cy="1131514"/>
          </a:xfrm>
          <a:prstGeom prst="rect">
            <a:avLst/>
          </a:prstGeom>
        </p:spPr>
      </p:pic>
      <p:sp>
        <p:nvSpPr>
          <p:cNvPr id="6" name="TextBox 5"/>
          <p:cNvSpPr txBox="1"/>
          <p:nvPr/>
        </p:nvSpPr>
        <p:spPr>
          <a:xfrm>
            <a:off x="1883532" y="1656489"/>
            <a:ext cx="8424936" cy="461665"/>
          </a:xfrm>
          <a:prstGeom prst="rect">
            <a:avLst/>
          </a:prstGeom>
          <a:noFill/>
        </p:spPr>
        <p:txBody>
          <a:bodyPr wrap="square" rtlCol="0">
            <a:spAutoFit/>
          </a:bodyPr>
          <a:lstStyle/>
          <a:p>
            <a:pPr algn="ctr"/>
            <a:r>
              <a:rPr lang="en-GB" sz="2400" b="1" dirty="0"/>
              <a:t>Membership of a Professional Body</a:t>
            </a:r>
          </a:p>
        </p:txBody>
      </p:sp>
      <p:sp>
        <p:nvSpPr>
          <p:cNvPr id="11" name="TextBox 10"/>
          <p:cNvSpPr txBox="1"/>
          <p:nvPr/>
        </p:nvSpPr>
        <p:spPr>
          <a:xfrm>
            <a:off x="6679687" y="6380805"/>
            <a:ext cx="2612902" cy="369332"/>
          </a:xfrm>
          <a:prstGeom prst="rect">
            <a:avLst/>
          </a:prstGeom>
          <a:noFill/>
        </p:spPr>
        <p:txBody>
          <a:bodyPr wrap="square" rtlCol="0">
            <a:spAutoFit/>
          </a:bodyPr>
          <a:lstStyle/>
          <a:p>
            <a:pPr algn="ctr"/>
            <a:r>
              <a:rPr lang="en-GB" dirty="0"/>
              <a:t>HMRC (2021)</a:t>
            </a:r>
          </a:p>
        </p:txBody>
      </p:sp>
      <p:sp>
        <p:nvSpPr>
          <p:cNvPr id="12" name="TextBox 11"/>
          <p:cNvSpPr txBox="1"/>
          <p:nvPr/>
        </p:nvSpPr>
        <p:spPr>
          <a:xfrm>
            <a:off x="4817786" y="4923265"/>
            <a:ext cx="6336704" cy="369332"/>
          </a:xfrm>
          <a:prstGeom prst="rect">
            <a:avLst/>
          </a:prstGeom>
          <a:noFill/>
        </p:spPr>
        <p:txBody>
          <a:bodyPr wrap="square" rtlCol="0">
            <a:spAutoFit/>
          </a:bodyPr>
          <a:lstStyle/>
          <a:p>
            <a:pPr algn="ctr"/>
            <a:r>
              <a:rPr lang="en-GB" dirty="0"/>
              <a:t>Approved professional organisations and learned societies </a:t>
            </a:r>
          </a:p>
        </p:txBody>
      </p:sp>
    </p:spTree>
    <p:extLst>
      <p:ext uri="{BB962C8B-B14F-4D97-AF65-F5344CB8AC3E}">
        <p14:creationId xmlns:p14="http://schemas.microsoft.com/office/powerpoint/2010/main" val="820833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1" grpId="0"/>
      <p:bldP spid="1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28420-7103-9B0C-F95A-AFCF023E9AE3}"/>
              </a:ext>
            </a:extLst>
          </p:cNvPr>
          <p:cNvSpPr>
            <a:spLocks noGrp="1"/>
          </p:cNvSpPr>
          <p:nvPr>
            <p:ph type="title"/>
          </p:nvPr>
        </p:nvSpPr>
        <p:spPr/>
        <p:txBody>
          <a:bodyPr/>
          <a:lstStyle/>
          <a:p>
            <a:r>
              <a:rPr lang="en-GB" dirty="0"/>
              <a:t>Reflective Practice</a:t>
            </a:r>
          </a:p>
        </p:txBody>
      </p:sp>
      <p:sp>
        <p:nvSpPr>
          <p:cNvPr id="3" name="Content Placeholder 2">
            <a:extLst>
              <a:ext uri="{FF2B5EF4-FFF2-40B4-BE49-F238E27FC236}">
                <a16:creationId xmlns:a16="http://schemas.microsoft.com/office/drawing/2014/main" id="{9C771B73-71F0-8070-ACD4-FD5C55B5C831}"/>
              </a:ext>
            </a:extLst>
          </p:cNvPr>
          <p:cNvSpPr>
            <a:spLocks noGrp="1"/>
          </p:cNvSpPr>
          <p:nvPr>
            <p:ph idx="1"/>
          </p:nvPr>
        </p:nvSpPr>
        <p:spPr/>
        <p:txBody>
          <a:bodyPr/>
          <a:lstStyle/>
          <a:p>
            <a:r>
              <a:rPr lang="en-GB" dirty="0"/>
              <a:t>CPD is also linked to reflective Practice, as such, it involves you taking time to reflect constructively about your skills and experiences </a:t>
            </a:r>
          </a:p>
          <a:p>
            <a:r>
              <a:rPr lang="en-GB" dirty="0"/>
              <a:t>This is known as reflective practice </a:t>
            </a:r>
          </a:p>
        </p:txBody>
      </p:sp>
      <p:pic>
        <p:nvPicPr>
          <p:cNvPr id="4" name="Picture 3">
            <a:extLst>
              <a:ext uri="{FF2B5EF4-FFF2-40B4-BE49-F238E27FC236}">
                <a16:creationId xmlns:a16="http://schemas.microsoft.com/office/drawing/2014/main" id="{3B7FFCDF-96D2-4980-882A-017CCDE7FBF1}"/>
              </a:ext>
            </a:extLst>
          </p:cNvPr>
          <p:cNvPicPr>
            <a:picLocks noChangeAspect="1"/>
          </p:cNvPicPr>
          <p:nvPr/>
        </p:nvPicPr>
        <p:blipFill>
          <a:blip r:embed="rId2"/>
          <a:stretch>
            <a:fillRect/>
          </a:stretch>
        </p:blipFill>
        <p:spPr>
          <a:xfrm>
            <a:off x="4969882" y="3766834"/>
            <a:ext cx="5097144" cy="286097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44054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44" name="Text Box 16">
            <a:extLst>
              <a:ext uri="{FF2B5EF4-FFF2-40B4-BE49-F238E27FC236}">
                <a16:creationId xmlns:a16="http://schemas.microsoft.com/office/drawing/2014/main" id="{E3AD3AEB-DB1D-41FF-80B9-6626D5B780E7}"/>
              </a:ext>
            </a:extLst>
          </p:cNvPr>
          <p:cNvSpPr txBox="1">
            <a:spLocks noChangeArrowheads="1"/>
          </p:cNvSpPr>
          <p:nvPr/>
        </p:nvSpPr>
        <p:spPr bwMode="auto">
          <a:xfrm>
            <a:off x="2135189" y="5157789"/>
            <a:ext cx="1728787" cy="719137"/>
          </a:xfrm>
          <a:prstGeom prst="rect">
            <a:avLst/>
          </a:prstGeom>
          <a:solidFill>
            <a:srgbClr val="FFFFFF"/>
          </a:solidFill>
          <a:ln w="9525">
            <a:solidFill>
              <a:srgbClr val="3366FF"/>
            </a:solidFill>
            <a:miter lim="800000"/>
            <a:headEnd/>
            <a:tailEnd/>
          </a:ln>
        </p:spPr>
        <p:txBody>
          <a:bodyPr/>
          <a:lstStyle/>
          <a:p>
            <a:pPr algn="ctr"/>
            <a:r>
              <a:rPr lang="en-GB" altLang="en-US">
                <a:solidFill>
                  <a:srgbClr val="008080"/>
                </a:solidFill>
                <a:latin typeface="+mj-lt"/>
              </a:rPr>
              <a:t>Unconscious Incompetence</a:t>
            </a:r>
            <a:endParaRPr lang="en-GB" altLang="en-US">
              <a:latin typeface="+mj-lt"/>
            </a:endParaRPr>
          </a:p>
        </p:txBody>
      </p:sp>
      <p:sp>
        <p:nvSpPr>
          <p:cNvPr id="73748" name="Text Box 20">
            <a:extLst>
              <a:ext uri="{FF2B5EF4-FFF2-40B4-BE49-F238E27FC236}">
                <a16:creationId xmlns:a16="http://schemas.microsoft.com/office/drawing/2014/main" id="{D71365C6-A496-4382-A47D-AD8C1D5615F5}"/>
              </a:ext>
            </a:extLst>
          </p:cNvPr>
          <p:cNvSpPr txBox="1">
            <a:spLocks noChangeArrowheads="1"/>
          </p:cNvSpPr>
          <p:nvPr/>
        </p:nvSpPr>
        <p:spPr bwMode="auto">
          <a:xfrm>
            <a:off x="1774826" y="5949951"/>
            <a:ext cx="2447925" cy="63976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b="1" dirty="0">
                <a:latin typeface="+mj-lt"/>
              </a:rPr>
              <a:t>Don’t know what you can’t do</a:t>
            </a:r>
          </a:p>
        </p:txBody>
      </p:sp>
      <p:sp>
        <p:nvSpPr>
          <p:cNvPr id="73752" name="Text Box 24">
            <a:extLst>
              <a:ext uri="{FF2B5EF4-FFF2-40B4-BE49-F238E27FC236}">
                <a16:creationId xmlns:a16="http://schemas.microsoft.com/office/drawing/2014/main" id="{09EB8451-7DB6-4941-B041-9AA8CFAF1C7A}"/>
              </a:ext>
            </a:extLst>
          </p:cNvPr>
          <p:cNvSpPr txBox="1">
            <a:spLocks noChangeArrowheads="1"/>
          </p:cNvSpPr>
          <p:nvPr/>
        </p:nvSpPr>
        <p:spPr bwMode="auto">
          <a:xfrm>
            <a:off x="1847850" y="3644901"/>
            <a:ext cx="1601788" cy="93662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2000">
                <a:latin typeface="+mj-lt"/>
              </a:rPr>
              <a:t>Try to do something</a:t>
            </a:r>
          </a:p>
        </p:txBody>
      </p:sp>
      <p:sp>
        <p:nvSpPr>
          <p:cNvPr id="73753" name="AutoShape 25">
            <a:extLst>
              <a:ext uri="{FF2B5EF4-FFF2-40B4-BE49-F238E27FC236}">
                <a16:creationId xmlns:a16="http://schemas.microsoft.com/office/drawing/2014/main" id="{CFB47A25-E2E7-4C16-BFB1-DD69D0633754}"/>
              </a:ext>
            </a:extLst>
          </p:cNvPr>
          <p:cNvSpPr>
            <a:spLocks noChangeArrowheads="1"/>
          </p:cNvSpPr>
          <p:nvPr/>
        </p:nvSpPr>
        <p:spPr bwMode="auto">
          <a:xfrm rot="-2039444">
            <a:off x="3143250" y="4581525"/>
            <a:ext cx="547688" cy="274638"/>
          </a:xfrm>
          <a:prstGeom prst="rightArrow">
            <a:avLst>
              <a:gd name="adj1" fmla="val 50000"/>
              <a:gd name="adj2" fmla="val 49855"/>
            </a:avLst>
          </a:prstGeom>
          <a:solidFill>
            <a:srgbClr val="00FF00"/>
          </a:solidFill>
          <a:ln w="9525">
            <a:solidFill>
              <a:srgbClr val="000000"/>
            </a:solidFill>
            <a:miter lim="800000"/>
            <a:headEnd/>
            <a:tailEnd/>
          </a:ln>
        </p:spPr>
        <p:txBody>
          <a:bodyPr/>
          <a:lstStyle/>
          <a:p>
            <a:endParaRPr lang="en-GB">
              <a:latin typeface="+mj-lt"/>
            </a:endParaRPr>
          </a:p>
        </p:txBody>
      </p:sp>
      <p:sp>
        <p:nvSpPr>
          <p:cNvPr id="73755" name="AutoShape 27">
            <a:extLst>
              <a:ext uri="{FF2B5EF4-FFF2-40B4-BE49-F238E27FC236}">
                <a16:creationId xmlns:a16="http://schemas.microsoft.com/office/drawing/2014/main" id="{79EEFFD2-D71D-4A04-99EA-D1449EBB5496}"/>
              </a:ext>
            </a:extLst>
          </p:cNvPr>
          <p:cNvSpPr>
            <a:spLocks noChangeArrowheads="1"/>
          </p:cNvSpPr>
          <p:nvPr/>
        </p:nvSpPr>
        <p:spPr bwMode="auto">
          <a:xfrm rot="-2039444">
            <a:off x="5159376" y="3716339"/>
            <a:ext cx="549275" cy="274637"/>
          </a:xfrm>
          <a:prstGeom prst="rightArrow">
            <a:avLst>
              <a:gd name="adj1" fmla="val 50000"/>
              <a:gd name="adj2" fmla="val 50000"/>
            </a:avLst>
          </a:prstGeom>
          <a:solidFill>
            <a:srgbClr val="00FF00"/>
          </a:solidFill>
          <a:ln w="9525">
            <a:solidFill>
              <a:srgbClr val="000000"/>
            </a:solidFill>
            <a:miter lim="800000"/>
            <a:headEnd/>
            <a:tailEnd/>
          </a:ln>
        </p:spPr>
        <p:txBody>
          <a:bodyPr/>
          <a:lstStyle/>
          <a:p>
            <a:endParaRPr lang="en-GB">
              <a:latin typeface="+mj-lt"/>
            </a:endParaRPr>
          </a:p>
        </p:txBody>
      </p:sp>
      <p:sp>
        <p:nvSpPr>
          <p:cNvPr id="73757" name="AutoShape 29">
            <a:extLst>
              <a:ext uri="{FF2B5EF4-FFF2-40B4-BE49-F238E27FC236}">
                <a16:creationId xmlns:a16="http://schemas.microsoft.com/office/drawing/2014/main" id="{33183287-134C-4539-B7F0-591B3935C12E}"/>
              </a:ext>
            </a:extLst>
          </p:cNvPr>
          <p:cNvSpPr>
            <a:spLocks noChangeArrowheads="1"/>
          </p:cNvSpPr>
          <p:nvPr/>
        </p:nvSpPr>
        <p:spPr bwMode="auto">
          <a:xfrm rot="-2039444">
            <a:off x="7104064" y="2852738"/>
            <a:ext cx="549275" cy="273050"/>
          </a:xfrm>
          <a:prstGeom prst="rightArrow">
            <a:avLst>
              <a:gd name="adj1" fmla="val 50000"/>
              <a:gd name="adj2" fmla="val 50291"/>
            </a:avLst>
          </a:prstGeom>
          <a:solidFill>
            <a:srgbClr val="00FF00"/>
          </a:solidFill>
          <a:ln w="9525">
            <a:solidFill>
              <a:srgbClr val="000000"/>
            </a:solidFill>
            <a:miter lim="800000"/>
            <a:headEnd/>
            <a:tailEnd/>
          </a:ln>
        </p:spPr>
        <p:txBody>
          <a:bodyPr/>
          <a:lstStyle/>
          <a:p>
            <a:endParaRPr lang="en-GB">
              <a:latin typeface="+mj-lt"/>
            </a:endParaRPr>
          </a:p>
        </p:txBody>
      </p:sp>
      <p:sp>
        <p:nvSpPr>
          <p:cNvPr id="73759" name="AutoShape 31">
            <a:extLst>
              <a:ext uri="{FF2B5EF4-FFF2-40B4-BE49-F238E27FC236}">
                <a16:creationId xmlns:a16="http://schemas.microsoft.com/office/drawing/2014/main" id="{83F1135D-00A7-4CA8-8B12-7B512F30C814}"/>
              </a:ext>
            </a:extLst>
          </p:cNvPr>
          <p:cNvSpPr>
            <a:spLocks noChangeArrowheads="1"/>
          </p:cNvSpPr>
          <p:nvPr/>
        </p:nvSpPr>
        <p:spPr bwMode="auto">
          <a:xfrm rot="-7903195" flipH="1" flipV="1">
            <a:off x="9560719" y="2231231"/>
            <a:ext cx="1079500" cy="344488"/>
          </a:xfrm>
          <a:prstGeom prst="rightArrow">
            <a:avLst>
              <a:gd name="adj1" fmla="val 50000"/>
              <a:gd name="adj2" fmla="val 78341"/>
            </a:avLst>
          </a:prstGeom>
          <a:solidFill>
            <a:srgbClr val="FF0000"/>
          </a:solidFill>
          <a:ln w="9525">
            <a:solidFill>
              <a:srgbClr val="000000"/>
            </a:solidFill>
            <a:miter lim="800000"/>
            <a:headEnd/>
            <a:tailEnd/>
          </a:ln>
        </p:spPr>
        <p:txBody>
          <a:bodyPr/>
          <a:lstStyle/>
          <a:p>
            <a:endParaRPr lang="en-GB">
              <a:latin typeface="+mj-lt"/>
            </a:endParaRPr>
          </a:p>
        </p:txBody>
      </p:sp>
      <p:grpSp>
        <p:nvGrpSpPr>
          <p:cNvPr id="73772" name="Group 44">
            <a:extLst>
              <a:ext uri="{FF2B5EF4-FFF2-40B4-BE49-F238E27FC236}">
                <a16:creationId xmlns:a16="http://schemas.microsoft.com/office/drawing/2014/main" id="{1C896C1B-58AA-4D4C-920F-5A98CA81282D}"/>
              </a:ext>
            </a:extLst>
          </p:cNvPr>
          <p:cNvGrpSpPr>
            <a:grpSpLocks/>
          </p:cNvGrpSpPr>
          <p:nvPr/>
        </p:nvGrpSpPr>
        <p:grpSpPr bwMode="auto">
          <a:xfrm>
            <a:off x="1992314" y="2492375"/>
            <a:ext cx="8675687" cy="3455988"/>
            <a:chOff x="612" y="1797"/>
            <a:chExt cx="4853" cy="2177"/>
          </a:xfrm>
        </p:grpSpPr>
        <p:sp>
          <p:nvSpPr>
            <p:cNvPr id="73760" name="Line 32">
              <a:extLst>
                <a:ext uri="{FF2B5EF4-FFF2-40B4-BE49-F238E27FC236}">
                  <a16:creationId xmlns:a16="http://schemas.microsoft.com/office/drawing/2014/main" id="{4C411104-F945-45F4-87F7-A1049BB55BFF}"/>
                </a:ext>
              </a:extLst>
            </p:cNvPr>
            <p:cNvSpPr>
              <a:spLocks noChangeShapeType="1"/>
            </p:cNvSpPr>
            <p:nvPr/>
          </p:nvSpPr>
          <p:spPr bwMode="auto">
            <a:xfrm>
              <a:off x="612" y="3430"/>
              <a:ext cx="0" cy="544"/>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64" name="Line 36">
              <a:extLst>
                <a:ext uri="{FF2B5EF4-FFF2-40B4-BE49-F238E27FC236}">
                  <a16:creationId xmlns:a16="http://schemas.microsoft.com/office/drawing/2014/main" id="{E3EE3874-81E9-4686-9381-DD5DB477D2FD}"/>
                </a:ext>
              </a:extLst>
            </p:cNvPr>
            <p:cNvSpPr>
              <a:spLocks noChangeShapeType="1"/>
            </p:cNvSpPr>
            <p:nvPr/>
          </p:nvSpPr>
          <p:spPr bwMode="auto">
            <a:xfrm>
              <a:off x="612" y="3430"/>
              <a:ext cx="1089" cy="0"/>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65" name="Line 37">
              <a:extLst>
                <a:ext uri="{FF2B5EF4-FFF2-40B4-BE49-F238E27FC236}">
                  <a16:creationId xmlns:a16="http://schemas.microsoft.com/office/drawing/2014/main" id="{7AE79175-1C1C-4DF5-92B4-B2B398692B45}"/>
                </a:ext>
              </a:extLst>
            </p:cNvPr>
            <p:cNvSpPr>
              <a:spLocks noChangeShapeType="1"/>
            </p:cNvSpPr>
            <p:nvPr/>
          </p:nvSpPr>
          <p:spPr bwMode="auto">
            <a:xfrm>
              <a:off x="3878" y="1797"/>
              <a:ext cx="0" cy="544"/>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66" name="Line 38">
              <a:extLst>
                <a:ext uri="{FF2B5EF4-FFF2-40B4-BE49-F238E27FC236}">
                  <a16:creationId xmlns:a16="http://schemas.microsoft.com/office/drawing/2014/main" id="{9FBE878E-CF27-4301-BBDE-1784D837B756}"/>
                </a:ext>
              </a:extLst>
            </p:cNvPr>
            <p:cNvSpPr>
              <a:spLocks noChangeShapeType="1"/>
            </p:cNvSpPr>
            <p:nvPr/>
          </p:nvSpPr>
          <p:spPr bwMode="auto">
            <a:xfrm>
              <a:off x="2789" y="2341"/>
              <a:ext cx="0" cy="544"/>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67" name="Line 39">
              <a:extLst>
                <a:ext uri="{FF2B5EF4-FFF2-40B4-BE49-F238E27FC236}">
                  <a16:creationId xmlns:a16="http://schemas.microsoft.com/office/drawing/2014/main" id="{32E79A5E-CBF8-4AE8-AE47-CAE83171CD5A}"/>
                </a:ext>
              </a:extLst>
            </p:cNvPr>
            <p:cNvSpPr>
              <a:spLocks noChangeShapeType="1"/>
            </p:cNvSpPr>
            <p:nvPr/>
          </p:nvSpPr>
          <p:spPr bwMode="auto">
            <a:xfrm>
              <a:off x="1701" y="2886"/>
              <a:ext cx="0" cy="544"/>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68" name="Line 40">
              <a:extLst>
                <a:ext uri="{FF2B5EF4-FFF2-40B4-BE49-F238E27FC236}">
                  <a16:creationId xmlns:a16="http://schemas.microsoft.com/office/drawing/2014/main" id="{EC3CDB39-109D-47D5-8187-124CF5F253DE}"/>
                </a:ext>
              </a:extLst>
            </p:cNvPr>
            <p:cNvSpPr>
              <a:spLocks noChangeShapeType="1"/>
            </p:cNvSpPr>
            <p:nvPr/>
          </p:nvSpPr>
          <p:spPr bwMode="auto">
            <a:xfrm>
              <a:off x="3878" y="1797"/>
              <a:ext cx="1089" cy="0"/>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69" name="Line 41">
              <a:extLst>
                <a:ext uri="{FF2B5EF4-FFF2-40B4-BE49-F238E27FC236}">
                  <a16:creationId xmlns:a16="http://schemas.microsoft.com/office/drawing/2014/main" id="{30A596FE-907D-4DF1-BE6C-671005F7BE00}"/>
                </a:ext>
              </a:extLst>
            </p:cNvPr>
            <p:cNvSpPr>
              <a:spLocks noChangeShapeType="1"/>
            </p:cNvSpPr>
            <p:nvPr/>
          </p:nvSpPr>
          <p:spPr bwMode="auto">
            <a:xfrm>
              <a:off x="2789" y="2341"/>
              <a:ext cx="1089" cy="0"/>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70" name="Line 42">
              <a:extLst>
                <a:ext uri="{FF2B5EF4-FFF2-40B4-BE49-F238E27FC236}">
                  <a16:creationId xmlns:a16="http://schemas.microsoft.com/office/drawing/2014/main" id="{4935930B-3D3F-4176-9E16-50A66BE11EE2}"/>
                </a:ext>
              </a:extLst>
            </p:cNvPr>
            <p:cNvSpPr>
              <a:spLocks noChangeShapeType="1"/>
            </p:cNvSpPr>
            <p:nvPr/>
          </p:nvSpPr>
          <p:spPr bwMode="auto">
            <a:xfrm>
              <a:off x="1701" y="2886"/>
              <a:ext cx="1089" cy="0"/>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71" name="Line 43">
              <a:extLst>
                <a:ext uri="{FF2B5EF4-FFF2-40B4-BE49-F238E27FC236}">
                  <a16:creationId xmlns:a16="http://schemas.microsoft.com/office/drawing/2014/main" id="{A236A985-4EDA-4978-B50F-0F90E678966B}"/>
                </a:ext>
              </a:extLst>
            </p:cNvPr>
            <p:cNvSpPr>
              <a:spLocks noChangeShapeType="1"/>
            </p:cNvSpPr>
            <p:nvPr/>
          </p:nvSpPr>
          <p:spPr bwMode="auto">
            <a:xfrm>
              <a:off x="4921" y="1797"/>
              <a:ext cx="544" cy="726"/>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grpSp>
      <p:sp>
        <p:nvSpPr>
          <p:cNvPr id="73773" name="Text Box 45">
            <a:extLst>
              <a:ext uri="{FF2B5EF4-FFF2-40B4-BE49-F238E27FC236}">
                <a16:creationId xmlns:a16="http://schemas.microsoft.com/office/drawing/2014/main" id="{27CADB3D-D18A-4CF8-9157-1F389D3102B4}"/>
              </a:ext>
            </a:extLst>
          </p:cNvPr>
          <p:cNvSpPr txBox="1">
            <a:spLocks noChangeArrowheads="1"/>
          </p:cNvSpPr>
          <p:nvPr/>
        </p:nvSpPr>
        <p:spPr bwMode="auto">
          <a:xfrm>
            <a:off x="4079875" y="4292600"/>
            <a:ext cx="1728788" cy="719138"/>
          </a:xfrm>
          <a:prstGeom prst="rect">
            <a:avLst/>
          </a:prstGeom>
          <a:solidFill>
            <a:srgbClr val="FFFFFF"/>
          </a:solidFill>
          <a:ln w="9525">
            <a:solidFill>
              <a:srgbClr val="3366FF"/>
            </a:solidFill>
            <a:miter lim="800000"/>
            <a:headEnd/>
            <a:tailEnd/>
          </a:ln>
        </p:spPr>
        <p:txBody>
          <a:bodyPr/>
          <a:lstStyle/>
          <a:p>
            <a:pPr algn="ctr"/>
            <a:r>
              <a:rPr lang="en-GB" altLang="en-US">
                <a:solidFill>
                  <a:srgbClr val="008080"/>
                </a:solidFill>
                <a:latin typeface="+mj-lt"/>
              </a:rPr>
              <a:t>Conscious Incompetence</a:t>
            </a:r>
            <a:endParaRPr lang="en-GB" altLang="en-US">
              <a:latin typeface="+mj-lt"/>
            </a:endParaRPr>
          </a:p>
        </p:txBody>
      </p:sp>
      <p:sp>
        <p:nvSpPr>
          <p:cNvPr id="73774" name="Text Box 46">
            <a:extLst>
              <a:ext uri="{FF2B5EF4-FFF2-40B4-BE49-F238E27FC236}">
                <a16:creationId xmlns:a16="http://schemas.microsoft.com/office/drawing/2014/main" id="{FF9C9581-246D-431F-B630-82F3618C5E7F}"/>
              </a:ext>
            </a:extLst>
          </p:cNvPr>
          <p:cNvSpPr txBox="1">
            <a:spLocks noChangeArrowheads="1"/>
          </p:cNvSpPr>
          <p:nvPr/>
        </p:nvSpPr>
        <p:spPr bwMode="auto">
          <a:xfrm>
            <a:off x="4081463" y="5157788"/>
            <a:ext cx="1727200" cy="122396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b="1">
                <a:latin typeface="+mj-lt"/>
              </a:rPr>
              <a:t>You know that you can’t do it (yet).</a:t>
            </a:r>
          </a:p>
        </p:txBody>
      </p:sp>
      <p:sp>
        <p:nvSpPr>
          <p:cNvPr id="73775" name="Text Box 47">
            <a:extLst>
              <a:ext uri="{FF2B5EF4-FFF2-40B4-BE49-F238E27FC236}">
                <a16:creationId xmlns:a16="http://schemas.microsoft.com/office/drawing/2014/main" id="{0C168525-EEEE-43CC-AFF9-7EF0EA64454D}"/>
              </a:ext>
            </a:extLst>
          </p:cNvPr>
          <p:cNvSpPr txBox="1">
            <a:spLocks noChangeArrowheads="1"/>
          </p:cNvSpPr>
          <p:nvPr/>
        </p:nvSpPr>
        <p:spPr bwMode="auto">
          <a:xfrm>
            <a:off x="3648076" y="2925763"/>
            <a:ext cx="1673225" cy="647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2000">
                <a:latin typeface="+mj-lt"/>
              </a:rPr>
              <a:t>Learn to do something</a:t>
            </a:r>
          </a:p>
        </p:txBody>
      </p:sp>
      <p:sp>
        <p:nvSpPr>
          <p:cNvPr id="73776" name="Text Box 48">
            <a:extLst>
              <a:ext uri="{FF2B5EF4-FFF2-40B4-BE49-F238E27FC236}">
                <a16:creationId xmlns:a16="http://schemas.microsoft.com/office/drawing/2014/main" id="{B0B785E1-24B9-4B47-ACC5-80FCB5275D67}"/>
              </a:ext>
            </a:extLst>
          </p:cNvPr>
          <p:cNvSpPr txBox="1">
            <a:spLocks noChangeArrowheads="1"/>
          </p:cNvSpPr>
          <p:nvPr/>
        </p:nvSpPr>
        <p:spPr bwMode="auto">
          <a:xfrm>
            <a:off x="6024564" y="3500439"/>
            <a:ext cx="1728787" cy="719137"/>
          </a:xfrm>
          <a:prstGeom prst="rect">
            <a:avLst/>
          </a:prstGeom>
          <a:solidFill>
            <a:srgbClr val="FFFFFF"/>
          </a:solidFill>
          <a:ln w="9525">
            <a:solidFill>
              <a:srgbClr val="3366FF"/>
            </a:solidFill>
            <a:miter lim="800000"/>
            <a:headEnd/>
            <a:tailEnd/>
          </a:ln>
        </p:spPr>
        <p:txBody>
          <a:bodyPr/>
          <a:lstStyle/>
          <a:p>
            <a:pPr algn="ctr"/>
            <a:r>
              <a:rPr lang="en-GB" altLang="en-US">
                <a:solidFill>
                  <a:srgbClr val="008080"/>
                </a:solidFill>
                <a:latin typeface="+mj-lt"/>
              </a:rPr>
              <a:t>Conscious Competence</a:t>
            </a:r>
            <a:endParaRPr lang="en-GB" altLang="en-US">
              <a:latin typeface="+mj-lt"/>
            </a:endParaRPr>
          </a:p>
        </p:txBody>
      </p:sp>
      <p:sp>
        <p:nvSpPr>
          <p:cNvPr id="73777" name="Text Box 49">
            <a:extLst>
              <a:ext uri="{FF2B5EF4-FFF2-40B4-BE49-F238E27FC236}">
                <a16:creationId xmlns:a16="http://schemas.microsoft.com/office/drawing/2014/main" id="{26C9AA8B-0E7B-4743-B9BA-18B172F179DB}"/>
              </a:ext>
            </a:extLst>
          </p:cNvPr>
          <p:cNvSpPr txBox="1">
            <a:spLocks noChangeArrowheads="1"/>
          </p:cNvSpPr>
          <p:nvPr/>
        </p:nvSpPr>
        <p:spPr bwMode="auto">
          <a:xfrm>
            <a:off x="5953125" y="4365625"/>
            <a:ext cx="1727200" cy="93503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b="1">
                <a:latin typeface="+mj-lt"/>
              </a:rPr>
              <a:t>You now know how to do the task</a:t>
            </a:r>
          </a:p>
        </p:txBody>
      </p:sp>
      <p:sp>
        <p:nvSpPr>
          <p:cNvPr id="73778" name="Text Box 50">
            <a:extLst>
              <a:ext uri="{FF2B5EF4-FFF2-40B4-BE49-F238E27FC236}">
                <a16:creationId xmlns:a16="http://schemas.microsoft.com/office/drawing/2014/main" id="{AA4AA621-DB93-4665-98D8-EBE5B8147BDD}"/>
              </a:ext>
            </a:extLst>
          </p:cNvPr>
          <p:cNvSpPr txBox="1">
            <a:spLocks noChangeArrowheads="1"/>
          </p:cNvSpPr>
          <p:nvPr/>
        </p:nvSpPr>
        <p:spPr bwMode="auto">
          <a:xfrm>
            <a:off x="7967664" y="2565400"/>
            <a:ext cx="1728787" cy="719138"/>
          </a:xfrm>
          <a:prstGeom prst="rect">
            <a:avLst/>
          </a:prstGeom>
          <a:solidFill>
            <a:srgbClr val="FFFFFF"/>
          </a:solidFill>
          <a:ln w="9525">
            <a:solidFill>
              <a:srgbClr val="3366FF"/>
            </a:solidFill>
            <a:miter lim="800000"/>
            <a:headEnd/>
            <a:tailEnd/>
          </a:ln>
        </p:spPr>
        <p:txBody>
          <a:bodyPr/>
          <a:lstStyle/>
          <a:p>
            <a:pPr algn="ctr"/>
            <a:r>
              <a:rPr lang="en-GB" altLang="en-US">
                <a:solidFill>
                  <a:srgbClr val="008080"/>
                </a:solidFill>
                <a:latin typeface="+mj-lt"/>
              </a:rPr>
              <a:t>Unconscious Competence</a:t>
            </a:r>
            <a:endParaRPr lang="en-GB" altLang="en-US">
              <a:latin typeface="+mj-lt"/>
            </a:endParaRPr>
          </a:p>
        </p:txBody>
      </p:sp>
      <p:sp>
        <p:nvSpPr>
          <p:cNvPr id="73779" name="Text Box 51">
            <a:extLst>
              <a:ext uri="{FF2B5EF4-FFF2-40B4-BE49-F238E27FC236}">
                <a16:creationId xmlns:a16="http://schemas.microsoft.com/office/drawing/2014/main" id="{3693A159-A638-4A88-9B6B-ACBC92AE6670}"/>
              </a:ext>
            </a:extLst>
          </p:cNvPr>
          <p:cNvSpPr txBox="1">
            <a:spLocks noChangeArrowheads="1"/>
          </p:cNvSpPr>
          <p:nvPr/>
        </p:nvSpPr>
        <p:spPr bwMode="auto">
          <a:xfrm>
            <a:off x="7897813" y="3357563"/>
            <a:ext cx="1727200" cy="143958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b="1" dirty="0">
                <a:latin typeface="+mj-lt"/>
              </a:rPr>
              <a:t>You can now do the task without thinking about it</a:t>
            </a:r>
          </a:p>
        </p:txBody>
      </p:sp>
      <p:sp>
        <p:nvSpPr>
          <p:cNvPr id="73780" name="Text Box 52">
            <a:extLst>
              <a:ext uri="{FF2B5EF4-FFF2-40B4-BE49-F238E27FC236}">
                <a16:creationId xmlns:a16="http://schemas.microsoft.com/office/drawing/2014/main" id="{0FD67DB0-C6E8-4AB7-82A2-12353E169CB8}"/>
              </a:ext>
            </a:extLst>
          </p:cNvPr>
          <p:cNvSpPr txBox="1">
            <a:spLocks noChangeArrowheads="1"/>
          </p:cNvSpPr>
          <p:nvPr/>
        </p:nvSpPr>
        <p:spPr bwMode="auto">
          <a:xfrm>
            <a:off x="5664201" y="2205038"/>
            <a:ext cx="1673225" cy="647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2000">
                <a:latin typeface="+mj-lt"/>
              </a:rPr>
              <a:t>Perform the task</a:t>
            </a:r>
          </a:p>
        </p:txBody>
      </p:sp>
      <p:sp>
        <p:nvSpPr>
          <p:cNvPr id="73781" name="Text Box 53">
            <a:extLst>
              <a:ext uri="{FF2B5EF4-FFF2-40B4-BE49-F238E27FC236}">
                <a16:creationId xmlns:a16="http://schemas.microsoft.com/office/drawing/2014/main" id="{C2FA687F-E82C-436C-AA49-355ADEDBFB55}"/>
              </a:ext>
            </a:extLst>
          </p:cNvPr>
          <p:cNvSpPr txBox="1">
            <a:spLocks noChangeArrowheads="1"/>
          </p:cNvSpPr>
          <p:nvPr/>
        </p:nvSpPr>
        <p:spPr bwMode="auto">
          <a:xfrm>
            <a:off x="7951789" y="1628775"/>
            <a:ext cx="1673225" cy="647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2000">
                <a:latin typeface="+mj-lt"/>
              </a:rPr>
              <a:t>Go into auto-pilot</a:t>
            </a:r>
          </a:p>
        </p:txBody>
      </p:sp>
      <p:sp>
        <p:nvSpPr>
          <p:cNvPr id="73782" name="Text Box 54">
            <a:extLst>
              <a:ext uri="{FF2B5EF4-FFF2-40B4-BE49-F238E27FC236}">
                <a16:creationId xmlns:a16="http://schemas.microsoft.com/office/drawing/2014/main" id="{5F2F875F-F910-430C-A0D0-AEC472A40BF0}"/>
              </a:ext>
            </a:extLst>
          </p:cNvPr>
          <p:cNvSpPr txBox="1">
            <a:spLocks noChangeArrowheads="1"/>
          </p:cNvSpPr>
          <p:nvPr/>
        </p:nvSpPr>
        <p:spPr bwMode="auto">
          <a:xfrm>
            <a:off x="6456364" y="1196975"/>
            <a:ext cx="1673225" cy="647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2000">
                <a:latin typeface="+mj-lt"/>
              </a:rPr>
              <a:t>Reflect &amp; evaluate</a:t>
            </a:r>
          </a:p>
        </p:txBody>
      </p:sp>
      <p:sp>
        <p:nvSpPr>
          <p:cNvPr id="73783" name="AutoShape 55">
            <a:extLst>
              <a:ext uri="{FF2B5EF4-FFF2-40B4-BE49-F238E27FC236}">
                <a16:creationId xmlns:a16="http://schemas.microsoft.com/office/drawing/2014/main" id="{B3C1EDEC-8A6D-4594-A50D-76DFB75A136F}"/>
              </a:ext>
            </a:extLst>
          </p:cNvPr>
          <p:cNvSpPr>
            <a:spLocks noChangeArrowheads="1"/>
          </p:cNvSpPr>
          <p:nvPr/>
        </p:nvSpPr>
        <p:spPr bwMode="auto">
          <a:xfrm rot="5400000" flipV="1">
            <a:off x="6131720" y="1593057"/>
            <a:ext cx="504825" cy="576263"/>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00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latin typeface="+mj-lt"/>
            </a:endParaRPr>
          </a:p>
        </p:txBody>
      </p:sp>
      <p:sp>
        <p:nvSpPr>
          <p:cNvPr id="73784" name="AutoShape 56">
            <a:extLst>
              <a:ext uri="{FF2B5EF4-FFF2-40B4-BE49-F238E27FC236}">
                <a16:creationId xmlns:a16="http://schemas.microsoft.com/office/drawing/2014/main" id="{0E36D259-9CCD-4DDE-87A0-3006840CD97E}"/>
              </a:ext>
            </a:extLst>
          </p:cNvPr>
          <p:cNvSpPr>
            <a:spLocks noChangeArrowheads="1"/>
          </p:cNvSpPr>
          <p:nvPr/>
        </p:nvSpPr>
        <p:spPr bwMode="auto">
          <a:xfrm rot="16067115" flipV="1">
            <a:off x="7284245" y="1880395"/>
            <a:ext cx="504825" cy="576263"/>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00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latin typeface="+mj-lt"/>
            </a:endParaRPr>
          </a:p>
        </p:txBody>
      </p:sp>
      <p:sp>
        <p:nvSpPr>
          <p:cNvPr id="2" name="TextBox 1">
            <a:extLst>
              <a:ext uri="{FF2B5EF4-FFF2-40B4-BE49-F238E27FC236}">
                <a16:creationId xmlns:a16="http://schemas.microsoft.com/office/drawing/2014/main" id="{0842DCF5-9A77-483C-BE97-E62009600654}"/>
              </a:ext>
            </a:extLst>
          </p:cNvPr>
          <p:cNvSpPr txBox="1"/>
          <p:nvPr/>
        </p:nvSpPr>
        <p:spPr>
          <a:xfrm>
            <a:off x="6456364" y="6237312"/>
            <a:ext cx="3321357" cy="369332"/>
          </a:xfrm>
          <a:prstGeom prst="rect">
            <a:avLst/>
          </a:prstGeom>
          <a:noFill/>
        </p:spPr>
        <p:txBody>
          <a:bodyPr wrap="square" rtlCol="0">
            <a:spAutoFit/>
          </a:bodyPr>
          <a:lstStyle/>
          <a:p>
            <a:r>
              <a:rPr lang="en-GB" b="1" dirty="0"/>
              <a:t>Based on Crosbie (2005)</a:t>
            </a:r>
          </a:p>
        </p:txBody>
      </p:sp>
      <p:sp>
        <p:nvSpPr>
          <p:cNvPr id="3" name="Title 2">
            <a:extLst>
              <a:ext uri="{FF2B5EF4-FFF2-40B4-BE49-F238E27FC236}">
                <a16:creationId xmlns:a16="http://schemas.microsoft.com/office/drawing/2014/main" id="{FFB9C70F-744C-9897-84E4-BBC730372336}"/>
              </a:ext>
            </a:extLst>
          </p:cNvPr>
          <p:cNvSpPr>
            <a:spLocks noGrp="1"/>
          </p:cNvSpPr>
          <p:nvPr>
            <p:ph type="title"/>
          </p:nvPr>
        </p:nvSpPr>
        <p:spPr>
          <a:xfrm>
            <a:off x="2910846" y="29369"/>
            <a:ext cx="7956222" cy="1325563"/>
          </a:xfrm>
        </p:spPr>
        <p:txBody>
          <a:bodyPr/>
          <a:lstStyle/>
          <a:p>
            <a:r>
              <a:rPr lang="en-GB" dirty="0"/>
              <a:t>The Four Stages of Learning </a:t>
            </a:r>
          </a:p>
        </p:txBody>
      </p:sp>
    </p:spTree>
    <p:extLst>
      <p:ext uri="{BB962C8B-B14F-4D97-AF65-F5344CB8AC3E}">
        <p14:creationId xmlns:p14="http://schemas.microsoft.com/office/powerpoint/2010/main" val="429409546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374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374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375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73753"/>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3773"/>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3774"/>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3775"/>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73755"/>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3776"/>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3777"/>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73780"/>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nodeType="clickEffect">
                                  <p:stCondLst>
                                    <p:cond delay="0"/>
                                  </p:stCondLst>
                                  <p:childTnLst>
                                    <p:set>
                                      <p:cBhvr>
                                        <p:cTn id="50" dur="1" fill="hold">
                                          <p:stCondLst>
                                            <p:cond delay="0"/>
                                          </p:stCondLst>
                                        </p:cTn>
                                        <p:tgtEl>
                                          <p:spTgt spid="73757"/>
                                        </p:tgtEl>
                                        <p:attrNameLst>
                                          <p:attrName>style.visibility</p:attrName>
                                        </p:attrNameLst>
                                      </p:cBhvr>
                                      <p:to>
                                        <p:strVal val="visible"/>
                                      </p:to>
                                    </p:set>
                                  </p:child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73778"/>
                                        </p:tgtEl>
                                        <p:attrNameLst>
                                          <p:attrName>style.visibility</p:attrName>
                                        </p:attrNameLst>
                                      </p:cBhvr>
                                      <p:to>
                                        <p:strVal val="visible"/>
                                      </p:to>
                                    </p:set>
                                  </p:childTnLst>
                                </p:cTn>
                              </p:par>
                            </p:childTnLst>
                          </p:cTn>
                        </p:par>
                      </p:childTnLst>
                    </p:cTn>
                  </p:par>
                  <p:par>
                    <p:cTn id="55" fill="hold" nodeType="clickPar">
                      <p:stCondLst>
                        <p:cond delay="indefinite"/>
                      </p:stCondLst>
                      <p:childTnLst>
                        <p:par>
                          <p:cTn id="56" fill="hold" nodeType="withGroup">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73779"/>
                                        </p:tgtEl>
                                        <p:attrNameLst>
                                          <p:attrName>style.visibility</p:attrName>
                                        </p:attrNameLst>
                                      </p:cBhvr>
                                      <p:to>
                                        <p:strVal val="visible"/>
                                      </p:to>
                                    </p:set>
                                  </p:childTnLst>
                                </p:cTn>
                              </p:par>
                            </p:childTnLst>
                          </p:cTn>
                        </p:par>
                      </p:childTnLst>
                    </p:cTn>
                  </p:par>
                  <p:par>
                    <p:cTn id="59" fill="hold" nodeType="clickPar">
                      <p:stCondLst>
                        <p:cond delay="indefinite"/>
                      </p:stCondLst>
                      <p:childTnLst>
                        <p:par>
                          <p:cTn id="60" fill="hold" nodeType="withGroup">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73781"/>
                                        </p:tgtEl>
                                        <p:attrNameLst>
                                          <p:attrName>style.visibility</p:attrName>
                                        </p:attrNameLst>
                                      </p:cBhvr>
                                      <p:to>
                                        <p:strVal val="visible"/>
                                      </p:to>
                                    </p:set>
                                  </p:childTnLst>
                                </p:cTn>
                              </p:par>
                            </p:childTnLst>
                          </p:cTn>
                        </p:par>
                      </p:childTnLst>
                    </p:cTn>
                  </p:par>
                  <p:par>
                    <p:cTn id="63" fill="hold" nodeType="clickPar">
                      <p:stCondLst>
                        <p:cond delay="indefinite"/>
                      </p:stCondLst>
                      <p:childTnLst>
                        <p:par>
                          <p:cTn id="64" fill="hold" nodeType="withGroup">
                            <p:stCondLst>
                              <p:cond delay="0"/>
                            </p:stCondLst>
                            <p:childTnLst>
                              <p:par>
                                <p:cTn id="65" presetID="1" presetClass="entr" presetSubtype="0" fill="hold" nodeType="clickEffect">
                                  <p:stCondLst>
                                    <p:cond delay="0"/>
                                  </p:stCondLst>
                                  <p:childTnLst>
                                    <p:set>
                                      <p:cBhvr>
                                        <p:cTn id="66" dur="1" fill="hold">
                                          <p:stCondLst>
                                            <p:cond delay="0"/>
                                          </p:stCondLst>
                                        </p:cTn>
                                        <p:tgtEl>
                                          <p:spTgt spid="73759"/>
                                        </p:tgtEl>
                                        <p:attrNameLst>
                                          <p:attrName>style.visibility</p:attrName>
                                        </p:attrNameLst>
                                      </p:cBhvr>
                                      <p:to>
                                        <p:strVal val="visible"/>
                                      </p:to>
                                    </p:set>
                                  </p:childTnLst>
                                </p:cTn>
                              </p:par>
                            </p:childTnLst>
                          </p:cTn>
                        </p:par>
                      </p:childTnLst>
                    </p:cTn>
                  </p:par>
                  <p:par>
                    <p:cTn id="67" fill="hold" nodeType="clickPar">
                      <p:stCondLst>
                        <p:cond delay="indefinite"/>
                      </p:stCondLst>
                      <p:childTnLst>
                        <p:par>
                          <p:cTn id="68" fill="hold" nodeType="withGroup">
                            <p:stCondLst>
                              <p:cond delay="0"/>
                            </p:stCondLst>
                            <p:childTnLst>
                              <p:par>
                                <p:cTn id="69" presetID="9" presetClass="exit" presetSubtype="0" fill="hold" grpId="1" nodeType="clickEffect">
                                  <p:stCondLst>
                                    <p:cond delay="0"/>
                                  </p:stCondLst>
                                  <p:childTnLst>
                                    <p:animEffect transition="out" filter="dissolve">
                                      <p:cBhvr>
                                        <p:cTn id="70" dur="500"/>
                                        <p:tgtEl>
                                          <p:spTgt spid="73781"/>
                                        </p:tgtEl>
                                      </p:cBhvr>
                                    </p:animEffect>
                                    <p:set>
                                      <p:cBhvr>
                                        <p:cTn id="71" dur="1" fill="hold">
                                          <p:stCondLst>
                                            <p:cond delay="499"/>
                                          </p:stCondLst>
                                        </p:cTn>
                                        <p:tgtEl>
                                          <p:spTgt spid="73781"/>
                                        </p:tgtEl>
                                        <p:attrNameLst>
                                          <p:attrName>style.visibility</p:attrName>
                                        </p:attrNameLst>
                                      </p:cBhvr>
                                      <p:to>
                                        <p:strVal val="hidden"/>
                                      </p:to>
                                    </p:set>
                                  </p:childTnLst>
                                </p:cTn>
                              </p:par>
                              <p:par>
                                <p:cTn id="72" presetID="9" presetClass="exit" presetSubtype="0" fill="hold" nodeType="withEffect">
                                  <p:stCondLst>
                                    <p:cond delay="0"/>
                                  </p:stCondLst>
                                  <p:childTnLst>
                                    <p:animEffect transition="out" filter="dissolve">
                                      <p:cBhvr>
                                        <p:cTn id="73" dur="500"/>
                                        <p:tgtEl>
                                          <p:spTgt spid="73759"/>
                                        </p:tgtEl>
                                      </p:cBhvr>
                                    </p:animEffect>
                                    <p:set>
                                      <p:cBhvr>
                                        <p:cTn id="74" dur="1" fill="hold">
                                          <p:stCondLst>
                                            <p:cond delay="499"/>
                                          </p:stCondLst>
                                        </p:cTn>
                                        <p:tgtEl>
                                          <p:spTgt spid="73759"/>
                                        </p:tgtEl>
                                        <p:attrNameLst>
                                          <p:attrName>style.visibility</p:attrName>
                                        </p:attrNameLst>
                                      </p:cBhvr>
                                      <p:to>
                                        <p:strVal val="hidden"/>
                                      </p:to>
                                    </p:set>
                                  </p:childTnLst>
                                </p:cTn>
                              </p:par>
                            </p:childTnLst>
                          </p:cTn>
                        </p:par>
                      </p:childTnLst>
                    </p:cTn>
                  </p:par>
                  <p:par>
                    <p:cTn id="75" fill="hold" nodeType="clickPar">
                      <p:stCondLst>
                        <p:cond delay="indefinite"/>
                      </p:stCondLst>
                      <p:childTnLst>
                        <p:par>
                          <p:cTn id="76" fill="hold" nodeType="withGroup">
                            <p:stCondLst>
                              <p:cond delay="0"/>
                            </p:stCondLst>
                            <p:childTnLst>
                              <p:par>
                                <p:cTn id="77" presetID="1" presetClass="entr" presetSubtype="0" fill="hold" nodeType="clickEffect">
                                  <p:stCondLst>
                                    <p:cond delay="0"/>
                                  </p:stCondLst>
                                  <p:childTnLst>
                                    <p:set>
                                      <p:cBhvr>
                                        <p:cTn id="78" dur="1" fill="hold">
                                          <p:stCondLst>
                                            <p:cond delay="0"/>
                                          </p:stCondLst>
                                        </p:cTn>
                                        <p:tgtEl>
                                          <p:spTgt spid="73784"/>
                                        </p:tgtEl>
                                        <p:attrNameLst>
                                          <p:attrName>style.visibility</p:attrName>
                                        </p:attrNameLst>
                                      </p:cBhvr>
                                      <p:to>
                                        <p:strVal val="visible"/>
                                      </p:to>
                                    </p:set>
                                  </p:childTnLst>
                                </p:cTn>
                              </p:par>
                            </p:childTnLst>
                          </p:cTn>
                        </p:par>
                      </p:childTnLst>
                    </p:cTn>
                  </p:par>
                  <p:par>
                    <p:cTn id="79" fill="hold" nodeType="clickPar">
                      <p:stCondLst>
                        <p:cond delay="indefinite"/>
                      </p:stCondLst>
                      <p:childTnLst>
                        <p:par>
                          <p:cTn id="80" fill="hold" nodeType="withGroup">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73782"/>
                                        </p:tgtEl>
                                        <p:attrNameLst>
                                          <p:attrName>style.visibility</p:attrName>
                                        </p:attrNameLst>
                                      </p:cBhvr>
                                      <p:to>
                                        <p:strVal val="visible"/>
                                      </p:to>
                                    </p:set>
                                  </p:childTnLst>
                                </p:cTn>
                              </p:par>
                            </p:childTnLst>
                          </p:cTn>
                        </p:par>
                      </p:childTnLst>
                    </p:cTn>
                  </p:par>
                  <p:par>
                    <p:cTn id="83" fill="hold" nodeType="clickPar">
                      <p:stCondLst>
                        <p:cond delay="indefinite"/>
                      </p:stCondLst>
                      <p:childTnLst>
                        <p:par>
                          <p:cTn id="84" fill="hold" nodeType="withGroup">
                            <p:stCondLst>
                              <p:cond delay="0"/>
                            </p:stCondLst>
                            <p:childTnLst>
                              <p:par>
                                <p:cTn id="85" presetID="1" presetClass="entr" presetSubtype="0" fill="hold" nodeType="clickEffect">
                                  <p:stCondLst>
                                    <p:cond delay="0"/>
                                  </p:stCondLst>
                                  <p:childTnLst>
                                    <p:set>
                                      <p:cBhvr>
                                        <p:cTn id="86" dur="1" fill="hold">
                                          <p:stCondLst>
                                            <p:cond delay="0"/>
                                          </p:stCondLst>
                                        </p:cTn>
                                        <p:tgtEl>
                                          <p:spTgt spid="73783"/>
                                        </p:tgtEl>
                                        <p:attrNameLst>
                                          <p:attrName>style.visibility</p:attrName>
                                        </p:attrNameLst>
                                      </p:cBhvr>
                                      <p:to>
                                        <p:strVal val="visible"/>
                                      </p:to>
                                    </p:set>
                                  </p:childTnLst>
                                </p:cTn>
                              </p:par>
                              <p:par>
                                <p:cTn id="87" presetID="1" presetClass="exit" presetSubtype="0" fill="hold" nodeType="withEffect">
                                  <p:stCondLst>
                                    <p:cond delay="0"/>
                                  </p:stCondLst>
                                  <p:childTnLst>
                                    <p:set>
                                      <p:cBhvr>
                                        <p:cTn id="88" dur="1" fill="hold">
                                          <p:stCondLst>
                                            <p:cond delay="0"/>
                                          </p:stCondLst>
                                        </p:cTn>
                                        <p:tgtEl>
                                          <p:spTgt spid="73784"/>
                                        </p:tgtEl>
                                        <p:attrNameLst>
                                          <p:attrName>style.visibility</p:attrName>
                                        </p:attrNameLst>
                                      </p:cBhvr>
                                      <p:to>
                                        <p:strVal val="hidden"/>
                                      </p:to>
                                    </p:set>
                                  </p:childTnLst>
                                </p:cTn>
                              </p:par>
                            </p:childTnLst>
                          </p:cTn>
                        </p:par>
                      </p:childTnLst>
                    </p:cTn>
                  </p:par>
                  <p:par>
                    <p:cTn id="89" fill="hold" nodeType="clickPar">
                      <p:stCondLst>
                        <p:cond delay="indefinite"/>
                      </p:stCondLst>
                      <p:childTnLst>
                        <p:par>
                          <p:cTn id="90" fill="hold" nodeType="withGroup">
                            <p:stCondLst>
                              <p:cond delay="0"/>
                            </p:stCondLst>
                            <p:childTnLst>
                              <p:par>
                                <p:cTn id="91" presetID="1" presetClass="entr" presetSubtype="0" fill="hold" nodeType="clickEffect">
                                  <p:stCondLst>
                                    <p:cond delay="0"/>
                                  </p:stCondLst>
                                  <p:childTnLst>
                                    <p:set>
                                      <p:cBhvr>
                                        <p:cTn id="92" dur="1" fill="hold">
                                          <p:stCondLst>
                                            <p:cond delay="0"/>
                                          </p:stCondLst>
                                        </p:cTn>
                                        <p:tgtEl>
                                          <p:spTgt spid="73784"/>
                                        </p:tgtEl>
                                        <p:attrNameLst>
                                          <p:attrName>style.visibility</p:attrName>
                                        </p:attrNameLst>
                                      </p:cBhvr>
                                      <p:to>
                                        <p:strVal val="visible"/>
                                      </p:to>
                                    </p:set>
                                  </p:childTnLst>
                                </p:cTn>
                              </p:par>
                            </p:childTnLst>
                          </p:cTn>
                        </p:par>
                      </p:childTnLst>
                    </p:cTn>
                  </p:par>
                  <p:par>
                    <p:cTn id="93" fill="hold">
                      <p:stCondLst>
                        <p:cond delay="indefinite"/>
                      </p:stCondLst>
                      <p:childTnLst>
                        <p:par>
                          <p:cTn id="94" fill="hold">
                            <p:stCondLst>
                              <p:cond delay="0"/>
                            </p:stCondLst>
                            <p:childTnLst>
                              <p:par>
                                <p:cTn id="95" presetID="1" presetClass="entr" presetSubtype="0" fill="hold" grpId="0" nodeType="clickEffect">
                                  <p:stCondLst>
                                    <p:cond delay="0"/>
                                  </p:stCondLst>
                                  <p:childTnLst>
                                    <p:set>
                                      <p:cBhvr>
                                        <p:cTn id="9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44" grpId="0" animBg="1"/>
      <p:bldP spid="73748" grpId="0" animBg="1"/>
      <p:bldP spid="73752" grpId="0" animBg="1"/>
      <p:bldP spid="73773" grpId="0" animBg="1"/>
      <p:bldP spid="73774" grpId="0" animBg="1"/>
      <p:bldP spid="73775" grpId="0" animBg="1"/>
      <p:bldP spid="73776" grpId="0" animBg="1"/>
      <p:bldP spid="73777" grpId="0" animBg="1"/>
      <p:bldP spid="73778" grpId="0" animBg="1"/>
      <p:bldP spid="73779" grpId="0" animBg="1"/>
      <p:bldP spid="73780" grpId="0" animBg="1"/>
      <p:bldP spid="73781" grpId="0" animBg="1"/>
      <p:bldP spid="73781" grpId="1" animBg="1"/>
      <p:bldP spid="73782" grpId="0" animBg="1"/>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a:xfrm>
            <a:off x="3780148" y="365125"/>
            <a:ext cx="7956222" cy="1325563"/>
          </a:xfrm>
        </p:spPr>
        <p:txBody>
          <a:bodyPr>
            <a:normAutofit/>
          </a:bodyPr>
          <a:lstStyle/>
          <a:p>
            <a:r>
              <a:rPr lang="en-GB" dirty="0"/>
              <a:t>Reflective Practice</a:t>
            </a:r>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idx="1"/>
          </p:nvPr>
        </p:nvSpPr>
        <p:spPr>
          <a:xfrm>
            <a:off x="3780148" y="1825625"/>
            <a:ext cx="7956222" cy="4667250"/>
          </a:xfrm>
        </p:spPr>
        <p:txBody>
          <a:bodyPr>
            <a:noAutofit/>
          </a:bodyPr>
          <a:lstStyle/>
          <a:p>
            <a:r>
              <a:rPr lang="en-GB" dirty="0"/>
              <a:t>Reflective Practice is a key part of many professions related to your fields of study, including;</a:t>
            </a:r>
          </a:p>
          <a:p>
            <a:pPr lvl="1"/>
            <a:r>
              <a:rPr lang="en-GB" dirty="0"/>
              <a:t>Education</a:t>
            </a:r>
          </a:p>
          <a:p>
            <a:pPr lvl="1"/>
            <a:r>
              <a:rPr lang="en-GB" dirty="0"/>
              <a:t>Social Work</a:t>
            </a:r>
          </a:p>
          <a:p>
            <a:pPr lvl="1"/>
            <a:r>
              <a:rPr lang="en-GB" dirty="0"/>
              <a:t>Nursing</a:t>
            </a:r>
          </a:p>
          <a:p>
            <a:pPr lvl="1"/>
            <a:r>
              <a:rPr lang="en-GB" dirty="0"/>
              <a:t>Youth work</a:t>
            </a:r>
          </a:p>
          <a:p>
            <a:pPr lvl="1"/>
            <a:r>
              <a:rPr lang="en-GB" dirty="0"/>
              <a:t>Probation and Youth Justice</a:t>
            </a:r>
          </a:p>
          <a:p>
            <a:pPr lvl="1"/>
            <a:r>
              <a:rPr lang="en-GB" dirty="0"/>
              <a:t>Counselling and Psychotherapy</a:t>
            </a:r>
          </a:p>
          <a:p>
            <a:pPr lvl="1"/>
            <a:r>
              <a:rPr lang="en-GB" dirty="0"/>
              <a:t>Advice, guidance and pastoral work</a:t>
            </a:r>
          </a:p>
          <a:p>
            <a:pPr lvl="1"/>
            <a:r>
              <a:rPr lang="en-GB" dirty="0"/>
              <a:t>Advocacy</a:t>
            </a:r>
          </a:p>
          <a:p>
            <a:pPr lvl="1"/>
            <a:r>
              <a:rPr lang="en-GB" dirty="0"/>
              <a:t>and many others </a:t>
            </a:r>
          </a:p>
          <a:p>
            <a:endParaRPr lang="en-GB" dirty="0"/>
          </a:p>
        </p:txBody>
      </p:sp>
      <p:sp>
        <p:nvSpPr>
          <p:cNvPr id="14" name="TextBox 13">
            <a:extLst>
              <a:ext uri="{FF2B5EF4-FFF2-40B4-BE49-F238E27FC236}">
                <a16:creationId xmlns:a16="http://schemas.microsoft.com/office/drawing/2014/main" id="{9CCBFF38-DD1B-43E9-A221-A9B98340DCE7}"/>
              </a:ext>
            </a:extLst>
          </p:cNvPr>
          <p:cNvSpPr txBox="1"/>
          <p:nvPr/>
        </p:nvSpPr>
        <p:spPr>
          <a:xfrm>
            <a:off x="7758113" y="6427757"/>
            <a:ext cx="4299698" cy="400110"/>
          </a:xfrm>
          <a:prstGeom prst="rect">
            <a:avLst/>
          </a:prstGeom>
          <a:noFill/>
        </p:spPr>
        <p:txBody>
          <a:bodyPr wrap="square" rtlCol="0">
            <a:spAutoFit/>
          </a:bodyPr>
          <a:lstStyle/>
          <a:p>
            <a:pPr algn="r"/>
            <a:r>
              <a:rPr lang="en-GB" sz="2000" dirty="0"/>
              <a:t>(Thompson &amp; Thompson, 2018, p. xi)</a:t>
            </a:r>
          </a:p>
        </p:txBody>
      </p:sp>
    </p:spTree>
    <p:extLst>
      <p:ext uri="{BB962C8B-B14F-4D97-AF65-F5344CB8AC3E}">
        <p14:creationId xmlns:p14="http://schemas.microsoft.com/office/powerpoint/2010/main" val="3680978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14"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p:txBody>
          <a:bodyPr>
            <a:normAutofit/>
          </a:bodyPr>
          <a:lstStyle/>
          <a:p>
            <a:r>
              <a:rPr lang="en-GB" dirty="0"/>
              <a:t>Reflective Practice</a:t>
            </a:r>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idx="1"/>
          </p:nvPr>
        </p:nvSpPr>
        <p:spPr>
          <a:xfrm>
            <a:off x="3642125" y="1765240"/>
            <a:ext cx="7956222" cy="4667250"/>
          </a:xfrm>
        </p:spPr>
        <p:txBody>
          <a:bodyPr>
            <a:noAutofit/>
          </a:bodyPr>
          <a:lstStyle/>
          <a:p>
            <a:r>
              <a:rPr lang="en-GB" sz="2400" dirty="0"/>
              <a:t>Thompson and Thompson go on to state that adopting a reflective approach gives the practitioner;</a:t>
            </a:r>
          </a:p>
          <a:p>
            <a:pPr lvl="1"/>
            <a:r>
              <a:rPr lang="en-GB" sz="2000" dirty="0"/>
              <a:t>A greater sense of control making us less prone to stress</a:t>
            </a:r>
          </a:p>
          <a:p>
            <a:pPr lvl="1"/>
            <a:r>
              <a:rPr lang="en-GB" sz="2000" dirty="0"/>
              <a:t>A higher level of confidence based </a:t>
            </a:r>
            <a:br>
              <a:rPr lang="en-GB" sz="2000" dirty="0"/>
            </a:br>
            <a:r>
              <a:rPr lang="en-GB" sz="2000" dirty="0"/>
              <a:t>on the fact that we are able to practice at a more advanced level</a:t>
            </a:r>
          </a:p>
          <a:p>
            <a:pPr lvl="1"/>
            <a:r>
              <a:rPr lang="en-GB" sz="2000" dirty="0"/>
              <a:t>More job satisfaction and thus a higher level of motivation and morale</a:t>
            </a:r>
          </a:p>
          <a:p>
            <a:pPr lvl="1"/>
            <a:r>
              <a:rPr lang="en-GB" sz="2000" dirty="0"/>
              <a:t>A spur to learning and thus a solid foundation for continuous professional development </a:t>
            </a:r>
          </a:p>
          <a:p>
            <a:endParaRPr lang="en-GB" sz="2400" dirty="0"/>
          </a:p>
          <a:p>
            <a:endParaRPr lang="en-GB" sz="2400" dirty="0"/>
          </a:p>
        </p:txBody>
      </p:sp>
      <p:sp>
        <p:nvSpPr>
          <p:cNvPr id="14" name="TextBox 13">
            <a:extLst>
              <a:ext uri="{FF2B5EF4-FFF2-40B4-BE49-F238E27FC236}">
                <a16:creationId xmlns:a16="http://schemas.microsoft.com/office/drawing/2014/main" id="{9CCBFF38-DD1B-43E9-A221-A9B98340DCE7}"/>
              </a:ext>
            </a:extLst>
          </p:cNvPr>
          <p:cNvSpPr txBox="1"/>
          <p:nvPr/>
        </p:nvSpPr>
        <p:spPr>
          <a:xfrm>
            <a:off x="6023992" y="6093296"/>
            <a:ext cx="4413996" cy="400110"/>
          </a:xfrm>
          <a:prstGeom prst="rect">
            <a:avLst/>
          </a:prstGeom>
          <a:noFill/>
        </p:spPr>
        <p:txBody>
          <a:bodyPr wrap="square" rtlCol="0">
            <a:spAutoFit/>
          </a:bodyPr>
          <a:lstStyle/>
          <a:p>
            <a:pPr algn="r"/>
            <a:r>
              <a:rPr lang="en-GB" sz="2000" dirty="0"/>
              <a:t>(Thompson &amp; Thompson, 2018, p. 143)</a:t>
            </a:r>
          </a:p>
        </p:txBody>
      </p:sp>
    </p:spTree>
    <p:extLst>
      <p:ext uri="{BB962C8B-B14F-4D97-AF65-F5344CB8AC3E}">
        <p14:creationId xmlns:p14="http://schemas.microsoft.com/office/powerpoint/2010/main" val="4279290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title="Reflective Writing">
            <a:hlinkClick r:id="" action="ppaction://media"/>
            <a:extLst>
              <a:ext uri="{FF2B5EF4-FFF2-40B4-BE49-F238E27FC236}">
                <a16:creationId xmlns:a16="http://schemas.microsoft.com/office/drawing/2014/main" id="{84B9AAF8-8A9C-E376-C9B6-F854F73706D7}"/>
              </a:ext>
            </a:extLst>
          </p:cNvPr>
          <p:cNvPicPr>
            <a:picLocks noGrp="1" noRot="1" noChangeAspect="1"/>
          </p:cNvPicPr>
          <p:nvPr>
            <p:ph idx="1"/>
            <a:videoFile r:link="rId1"/>
          </p:nvPr>
        </p:nvPicPr>
        <p:blipFill>
          <a:blip r:embed="rId3"/>
          <a:stretch>
            <a:fillRect/>
          </a:stretch>
        </p:blipFill>
        <p:spPr>
          <a:xfrm>
            <a:off x="1061031" y="410241"/>
            <a:ext cx="10692592" cy="6037517"/>
          </a:xfrm>
          <a:prstGeom prst="rect">
            <a:avLst/>
          </a:prstGeom>
        </p:spPr>
      </p:pic>
    </p:spTree>
    <p:extLst>
      <p:ext uri="{BB962C8B-B14F-4D97-AF65-F5344CB8AC3E}">
        <p14:creationId xmlns:p14="http://schemas.microsoft.com/office/powerpoint/2010/main" val="1270835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a:xfrm>
            <a:off x="3780148" y="365125"/>
            <a:ext cx="7956222" cy="1325563"/>
          </a:xfrm>
        </p:spPr>
        <p:txBody>
          <a:bodyPr>
            <a:normAutofit/>
          </a:bodyPr>
          <a:lstStyle/>
          <a:p>
            <a:r>
              <a:rPr lang="en-GB" dirty="0"/>
              <a:t>Reflective Practice Models</a:t>
            </a:r>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idx="1"/>
          </p:nvPr>
        </p:nvSpPr>
        <p:spPr>
          <a:xfrm>
            <a:off x="3780148" y="1825625"/>
            <a:ext cx="7956222" cy="4667250"/>
          </a:xfrm>
        </p:spPr>
        <p:txBody>
          <a:bodyPr>
            <a:noAutofit/>
          </a:bodyPr>
          <a:lstStyle/>
          <a:p>
            <a:r>
              <a:rPr lang="en-GB" dirty="0"/>
              <a:t>There are any number of reflective models that have been created to help to structure the reflective process</a:t>
            </a:r>
          </a:p>
          <a:p>
            <a:r>
              <a:rPr lang="en-GB" dirty="0"/>
              <a:t>Each of these has a slightly different focus based on the intended purpose of the model</a:t>
            </a:r>
          </a:p>
          <a:p>
            <a:r>
              <a:rPr lang="en-GB" dirty="0"/>
              <a:t>One model of reflection that is often used in the professions that we have mentioned previously was developed by the social psychologist Graham Gibbs</a:t>
            </a:r>
          </a:p>
          <a:p>
            <a:endParaRPr lang="en-GB" dirty="0"/>
          </a:p>
          <a:p>
            <a:endParaRPr lang="en-GB" dirty="0"/>
          </a:p>
        </p:txBody>
      </p:sp>
    </p:spTree>
    <p:extLst>
      <p:ext uri="{BB962C8B-B14F-4D97-AF65-F5344CB8AC3E}">
        <p14:creationId xmlns:p14="http://schemas.microsoft.com/office/powerpoint/2010/main" val="969357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2580766" y="3865"/>
            <a:ext cx="7956550" cy="1325563"/>
          </a:xfrm>
        </p:spPr>
        <p:txBody>
          <a:bodyPr/>
          <a:lstStyle/>
          <a:p>
            <a:r>
              <a:rPr lang="en-GB" dirty="0"/>
              <a:t>Models of Reflection</a:t>
            </a:r>
          </a:p>
        </p:txBody>
      </p:sp>
      <p:sp>
        <p:nvSpPr>
          <p:cNvPr id="5" name="TextBox 4"/>
          <p:cNvSpPr txBox="1"/>
          <p:nvPr/>
        </p:nvSpPr>
        <p:spPr>
          <a:xfrm>
            <a:off x="3983357" y="1165140"/>
            <a:ext cx="4464496" cy="523220"/>
          </a:xfrm>
          <a:prstGeom prst="rect">
            <a:avLst/>
          </a:prstGeom>
          <a:noFill/>
        </p:spPr>
        <p:txBody>
          <a:bodyPr wrap="square" rtlCol="0">
            <a:spAutoFit/>
          </a:bodyPr>
          <a:lstStyle/>
          <a:p>
            <a:r>
              <a:rPr lang="en-GB" sz="2800" b="1" dirty="0"/>
              <a:t>Gibbs – Reflective Model</a:t>
            </a:r>
          </a:p>
        </p:txBody>
      </p:sp>
      <p:sp>
        <p:nvSpPr>
          <p:cNvPr id="7" name="TextBox 6"/>
          <p:cNvSpPr txBox="1"/>
          <p:nvPr/>
        </p:nvSpPr>
        <p:spPr>
          <a:xfrm>
            <a:off x="4295800" y="1700809"/>
            <a:ext cx="3096344" cy="461665"/>
          </a:xfrm>
          <a:prstGeom prst="rect">
            <a:avLst/>
          </a:prstGeom>
          <a:noFill/>
        </p:spPr>
        <p:txBody>
          <a:bodyPr wrap="square" rtlCol="0">
            <a:spAutoFit/>
          </a:bodyPr>
          <a:lstStyle/>
          <a:p>
            <a:pPr algn="ctr"/>
            <a:r>
              <a:rPr lang="en-GB" sz="2400" b="1" dirty="0"/>
              <a:t>Description</a:t>
            </a:r>
          </a:p>
        </p:txBody>
      </p:sp>
      <p:sp>
        <p:nvSpPr>
          <p:cNvPr id="8" name="TextBox 7"/>
          <p:cNvSpPr txBox="1"/>
          <p:nvPr/>
        </p:nvSpPr>
        <p:spPr>
          <a:xfrm>
            <a:off x="4799856" y="2132856"/>
            <a:ext cx="2160240" cy="400110"/>
          </a:xfrm>
          <a:prstGeom prst="rect">
            <a:avLst/>
          </a:prstGeom>
          <a:noFill/>
        </p:spPr>
        <p:txBody>
          <a:bodyPr wrap="square" rtlCol="0">
            <a:spAutoFit/>
          </a:bodyPr>
          <a:lstStyle/>
          <a:p>
            <a:pPr algn="ctr"/>
            <a:r>
              <a:rPr lang="en-GB" sz="2000" i="1" dirty="0"/>
              <a:t>What Happened?</a:t>
            </a:r>
          </a:p>
        </p:txBody>
      </p:sp>
      <p:sp>
        <p:nvSpPr>
          <p:cNvPr id="9" name="TextBox 8"/>
          <p:cNvSpPr txBox="1"/>
          <p:nvPr/>
        </p:nvSpPr>
        <p:spPr>
          <a:xfrm>
            <a:off x="6888088" y="2348881"/>
            <a:ext cx="3096344" cy="461665"/>
          </a:xfrm>
          <a:prstGeom prst="rect">
            <a:avLst/>
          </a:prstGeom>
          <a:noFill/>
        </p:spPr>
        <p:txBody>
          <a:bodyPr wrap="square" rtlCol="0">
            <a:spAutoFit/>
          </a:bodyPr>
          <a:lstStyle/>
          <a:p>
            <a:pPr algn="ctr"/>
            <a:r>
              <a:rPr lang="en-GB" sz="2400" b="1" dirty="0"/>
              <a:t>Feelings</a:t>
            </a:r>
          </a:p>
        </p:txBody>
      </p:sp>
      <p:sp>
        <p:nvSpPr>
          <p:cNvPr id="10" name="TextBox 9"/>
          <p:cNvSpPr txBox="1"/>
          <p:nvPr/>
        </p:nvSpPr>
        <p:spPr>
          <a:xfrm>
            <a:off x="7248128" y="2780928"/>
            <a:ext cx="2448272" cy="707886"/>
          </a:xfrm>
          <a:prstGeom prst="rect">
            <a:avLst/>
          </a:prstGeom>
          <a:noFill/>
        </p:spPr>
        <p:txBody>
          <a:bodyPr wrap="square" rtlCol="0">
            <a:spAutoFit/>
          </a:bodyPr>
          <a:lstStyle/>
          <a:p>
            <a:pPr algn="ctr"/>
            <a:r>
              <a:rPr lang="en-GB" sz="2000" i="1" dirty="0"/>
              <a:t>What were you thinking or feeling?</a:t>
            </a:r>
          </a:p>
        </p:txBody>
      </p:sp>
      <p:sp>
        <p:nvSpPr>
          <p:cNvPr id="11" name="TextBox 10"/>
          <p:cNvSpPr txBox="1"/>
          <p:nvPr/>
        </p:nvSpPr>
        <p:spPr>
          <a:xfrm>
            <a:off x="6888088" y="4059650"/>
            <a:ext cx="3096344" cy="461665"/>
          </a:xfrm>
          <a:prstGeom prst="rect">
            <a:avLst/>
          </a:prstGeom>
          <a:noFill/>
        </p:spPr>
        <p:txBody>
          <a:bodyPr wrap="square" rtlCol="0">
            <a:spAutoFit/>
          </a:bodyPr>
          <a:lstStyle/>
          <a:p>
            <a:pPr algn="ctr"/>
            <a:r>
              <a:rPr lang="en-GB" sz="2400" b="1" dirty="0"/>
              <a:t>Evaluation</a:t>
            </a:r>
          </a:p>
        </p:txBody>
      </p:sp>
      <p:sp>
        <p:nvSpPr>
          <p:cNvPr id="12" name="TextBox 11"/>
          <p:cNvSpPr txBox="1"/>
          <p:nvPr/>
        </p:nvSpPr>
        <p:spPr>
          <a:xfrm>
            <a:off x="7248128" y="4437113"/>
            <a:ext cx="2448272" cy="1015663"/>
          </a:xfrm>
          <a:prstGeom prst="rect">
            <a:avLst/>
          </a:prstGeom>
          <a:noFill/>
        </p:spPr>
        <p:txBody>
          <a:bodyPr wrap="square" rtlCol="0">
            <a:spAutoFit/>
          </a:bodyPr>
          <a:lstStyle/>
          <a:p>
            <a:pPr algn="ctr"/>
            <a:r>
              <a:rPr lang="en-GB" sz="2000" i="1" dirty="0"/>
              <a:t>What was good or bad about the experience?</a:t>
            </a:r>
          </a:p>
        </p:txBody>
      </p:sp>
      <p:sp>
        <p:nvSpPr>
          <p:cNvPr id="13" name="TextBox 12"/>
          <p:cNvSpPr txBox="1"/>
          <p:nvPr/>
        </p:nvSpPr>
        <p:spPr>
          <a:xfrm>
            <a:off x="4295800" y="5079956"/>
            <a:ext cx="3096344" cy="461665"/>
          </a:xfrm>
          <a:prstGeom prst="rect">
            <a:avLst/>
          </a:prstGeom>
          <a:noFill/>
        </p:spPr>
        <p:txBody>
          <a:bodyPr wrap="square" rtlCol="0">
            <a:spAutoFit/>
          </a:bodyPr>
          <a:lstStyle/>
          <a:p>
            <a:pPr algn="ctr"/>
            <a:r>
              <a:rPr lang="en-GB" sz="2400" b="1" dirty="0"/>
              <a:t>Analysis</a:t>
            </a:r>
          </a:p>
        </p:txBody>
      </p:sp>
      <p:sp>
        <p:nvSpPr>
          <p:cNvPr id="14" name="TextBox 13"/>
          <p:cNvSpPr txBox="1"/>
          <p:nvPr/>
        </p:nvSpPr>
        <p:spPr>
          <a:xfrm>
            <a:off x="4655840" y="5457419"/>
            <a:ext cx="2448272" cy="1015663"/>
          </a:xfrm>
          <a:prstGeom prst="rect">
            <a:avLst/>
          </a:prstGeom>
          <a:noFill/>
        </p:spPr>
        <p:txBody>
          <a:bodyPr wrap="square" rtlCol="0">
            <a:spAutoFit/>
          </a:bodyPr>
          <a:lstStyle/>
          <a:p>
            <a:pPr algn="ctr"/>
            <a:r>
              <a:rPr lang="en-GB" sz="2000" i="1" dirty="0"/>
              <a:t>What sense can you make of the situation?</a:t>
            </a:r>
          </a:p>
        </p:txBody>
      </p:sp>
      <p:sp>
        <p:nvSpPr>
          <p:cNvPr id="15" name="TextBox 14"/>
          <p:cNvSpPr txBox="1"/>
          <p:nvPr/>
        </p:nvSpPr>
        <p:spPr>
          <a:xfrm>
            <a:off x="1919536" y="4071844"/>
            <a:ext cx="3096344" cy="461665"/>
          </a:xfrm>
          <a:prstGeom prst="rect">
            <a:avLst/>
          </a:prstGeom>
          <a:noFill/>
        </p:spPr>
        <p:txBody>
          <a:bodyPr wrap="square" rtlCol="0">
            <a:spAutoFit/>
          </a:bodyPr>
          <a:lstStyle/>
          <a:p>
            <a:pPr algn="ctr"/>
            <a:r>
              <a:rPr lang="en-GB" sz="2400" b="1" dirty="0"/>
              <a:t>Conclusion</a:t>
            </a:r>
          </a:p>
        </p:txBody>
      </p:sp>
      <p:sp>
        <p:nvSpPr>
          <p:cNvPr id="16" name="TextBox 15"/>
          <p:cNvSpPr txBox="1"/>
          <p:nvPr/>
        </p:nvSpPr>
        <p:spPr>
          <a:xfrm>
            <a:off x="2279576" y="4449306"/>
            <a:ext cx="2448272" cy="707886"/>
          </a:xfrm>
          <a:prstGeom prst="rect">
            <a:avLst/>
          </a:prstGeom>
          <a:noFill/>
        </p:spPr>
        <p:txBody>
          <a:bodyPr wrap="square" rtlCol="0">
            <a:spAutoFit/>
          </a:bodyPr>
          <a:lstStyle/>
          <a:p>
            <a:pPr algn="ctr"/>
            <a:r>
              <a:rPr lang="en-GB" sz="2000" i="1" dirty="0"/>
              <a:t>What else could you have done?</a:t>
            </a:r>
          </a:p>
        </p:txBody>
      </p:sp>
      <p:sp>
        <p:nvSpPr>
          <p:cNvPr id="17" name="TextBox 16"/>
          <p:cNvSpPr txBox="1"/>
          <p:nvPr/>
        </p:nvSpPr>
        <p:spPr>
          <a:xfrm>
            <a:off x="1919536" y="2420889"/>
            <a:ext cx="3096344" cy="461665"/>
          </a:xfrm>
          <a:prstGeom prst="rect">
            <a:avLst/>
          </a:prstGeom>
          <a:noFill/>
        </p:spPr>
        <p:txBody>
          <a:bodyPr wrap="square" rtlCol="0">
            <a:spAutoFit/>
          </a:bodyPr>
          <a:lstStyle/>
          <a:p>
            <a:pPr algn="ctr"/>
            <a:r>
              <a:rPr lang="en-GB" sz="2400" b="1" dirty="0"/>
              <a:t>Planning</a:t>
            </a:r>
          </a:p>
        </p:txBody>
      </p:sp>
      <p:sp>
        <p:nvSpPr>
          <p:cNvPr id="18" name="TextBox 17"/>
          <p:cNvSpPr txBox="1"/>
          <p:nvPr/>
        </p:nvSpPr>
        <p:spPr>
          <a:xfrm>
            <a:off x="2279576" y="2798351"/>
            <a:ext cx="2448272" cy="707886"/>
          </a:xfrm>
          <a:prstGeom prst="rect">
            <a:avLst/>
          </a:prstGeom>
          <a:noFill/>
        </p:spPr>
        <p:txBody>
          <a:bodyPr wrap="square" rtlCol="0">
            <a:spAutoFit/>
          </a:bodyPr>
          <a:lstStyle/>
          <a:p>
            <a:pPr algn="ctr"/>
            <a:r>
              <a:rPr lang="en-GB" sz="2000" i="1" dirty="0"/>
              <a:t>If it happened again what would you do?</a:t>
            </a:r>
          </a:p>
        </p:txBody>
      </p:sp>
      <p:sp>
        <p:nvSpPr>
          <p:cNvPr id="19" name="Right Arrow 18"/>
          <p:cNvSpPr/>
          <p:nvPr/>
        </p:nvSpPr>
        <p:spPr>
          <a:xfrm rot="1520124">
            <a:off x="6912442" y="2283329"/>
            <a:ext cx="762190" cy="2620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ight Arrow 19"/>
          <p:cNvSpPr/>
          <p:nvPr/>
        </p:nvSpPr>
        <p:spPr>
          <a:xfrm rot="5400000">
            <a:off x="8225720" y="3645024"/>
            <a:ext cx="493088" cy="28803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ight Arrow 20"/>
          <p:cNvSpPr/>
          <p:nvPr/>
        </p:nvSpPr>
        <p:spPr>
          <a:xfrm rot="9285901">
            <a:off x="7125039" y="5523184"/>
            <a:ext cx="762190" cy="2620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ight Arrow 21"/>
          <p:cNvSpPr/>
          <p:nvPr/>
        </p:nvSpPr>
        <p:spPr>
          <a:xfrm rot="12150149">
            <a:off x="3946240" y="5479324"/>
            <a:ext cx="762190" cy="2620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ight Arrow 22"/>
          <p:cNvSpPr/>
          <p:nvPr/>
        </p:nvSpPr>
        <p:spPr>
          <a:xfrm rot="20221468">
            <a:off x="4028685" y="2308488"/>
            <a:ext cx="762190" cy="2620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ight Arrow 23"/>
          <p:cNvSpPr/>
          <p:nvPr/>
        </p:nvSpPr>
        <p:spPr>
          <a:xfrm rot="16200000">
            <a:off x="3221163" y="3629369"/>
            <a:ext cx="493088" cy="28803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88700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2"/>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21"/>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3"/>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4"/>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2"/>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5"/>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16"/>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24"/>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17"/>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18"/>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9" grpId="0"/>
      <p:bldP spid="10" grpId="0"/>
      <p:bldP spid="11" grpId="0"/>
      <p:bldP spid="12" grpId="0"/>
      <p:bldP spid="13" grpId="0"/>
      <p:bldP spid="14" grpId="0"/>
      <p:bldP spid="15" grpId="0"/>
      <p:bldP spid="16" grpId="0"/>
      <p:bldP spid="17" grpId="0"/>
      <p:bldP spid="18" grpId="0"/>
      <p:bldP spid="19" grpId="0" animBg="1"/>
      <p:bldP spid="20" grpId="0" animBg="1"/>
      <p:bldP spid="21" grpId="0" animBg="1"/>
      <p:bldP spid="22" grpId="0" animBg="1"/>
      <p:bldP spid="23" grpId="0" animBg="1"/>
      <p:bldP spid="24"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92910" y="-98904"/>
            <a:ext cx="7956550" cy="1325563"/>
          </a:xfrm>
        </p:spPr>
        <p:txBody>
          <a:bodyPr/>
          <a:lstStyle/>
          <a:p>
            <a:r>
              <a:rPr lang="en-GB" dirty="0"/>
              <a:t>Models of Reflection</a:t>
            </a:r>
          </a:p>
        </p:txBody>
      </p:sp>
      <p:sp>
        <p:nvSpPr>
          <p:cNvPr id="3" name="TextBox 2"/>
          <p:cNvSpPr txBox="1"/>
          <p:nvPr/>
        </p:nvSpPr>
        <p:spPr>
          <a:xfrm>
            <a:off x="4015755" y="1253289"/>
            <a:ext cx="4464496" cy="523220"/>
          </a:xfrm>
          <a:prstGeom prst="rect">
            <a:avLst/>
          </a:prstGeom>
          <a:noFill/>
        </p:spPr>
        <p:txBody>
          <a:bodyPr wrap="square" rtlCol="0">
            <a:spAutoFit/>
          </a:bodyPr>
          <a:lstStyle/>
          <a:p>
            <a:r>
              <a:rPr lang="en-GB" sz="2800" b="1" dirty="0"/>
              <a:t>Kolb – Experiential Learning</a:t>
            </a:r>
          </a:p>
        </p:txBody>
      </p:sp>
      <p:sp>
        <p:nvSpPr>
          <p:cNvPr id="4" name="TextBox 3"/>
          <p:cNvSpPr txBox="1"/>
          <p:nvPr/>
        </p:nvSpPr>
        <p:spPr>
          <a:xfrm>
            <a:off x="4367808" y="1844825"/>
            <a:ext cx="3096344" cy="461665"/>
          </a:xfrm>
          <a:prstGeom prst="rect">
            <a:avLst/>
          </a:prstGeom>
          <a:noFill/>
        </p:spPr>
        <p:txBody>
          <a:bodyPr wrap="square" rtlCol="0">
            <a:spAutoFit/>
          </a:bodyPr>
          <a:lstStyle/>
          <a:p>
            <a:pPr algn="ctr"/>
            <a:r>
              <a:rPr lang="en-GB" sz="2400" b="1" dirty="0"/>
              <a:t>‘Concrete’ Experience</a:t>
            </a:r>
          </a:p>
        </p:txBody>
      </p:sp>
      <p:sp>
        <p:nvSpPr>
          <p:cNvPr id="5" name="TextBox 4"/>
          <p:cNvSpPr txBox="1"/>
          <p:nvPr/>
        </p:nvSpPr>
        <p:spPr>
          <a:xfrm>
            <a:off x="4367808" y="2348880"/>
            <a:ext cx="3096344" cy="707886"/>
          </a:xfrm>
          <a:prstGeom prst="rect">
            <a:avLst/>
          </a:prstGeom>
          <a:noFill/>
        </p:spPr>
        <p:txBody>
          <a:bodyPr wrap="square" rtlCol="0">
            <a:spAutoFit/>
          </a:bodyPr>
          <a:lstStyle/>
          <a:p>
            <a:pPr algn="ctr"/>
            <a:r>
              <a:rPr lang="en-GB" sz="2000" dirty="0"/>
              <a:t>Doing something / having an experience</a:t>
            </a:r>
          </a:p>
        </p:txBody>
      </p:sp>
      <p:sp>
        <p:nvSpPr>
          <p:cNvPr id="7" name="TextBox 6"/>
          <p:cNvSpPr txBox="1"/>
          <p:nvPr/>
        </p:nvSpPr>
        <p:spPr>
          <a:xfrm>
            <a:off x="7464152" y="3153163"/>
            <a:ext cx="3096344" cy="461665"/>
          </a:xfrm>
          <a:prstGeom prst="rect">
            <a:avLst/>
          </a:prstGeom>
          <a:noFill/>
        </p:spPr>
        <p:txBody>
          <a:bodyPr wrap="square" rtlCol="0">
            <a:spAutoFit/>
          </a:bodyPr>
          <a:lstStyle/>
          <a:p>
            <a:pPr algn="ctr"/>
            <a:r>
              <a:rPr lang="en-GB" sz="2400" b="1" dirty="0"/>
              <a:t>Reflective Observation</a:t>
            </a:r>
          </a:p>
        </p:txBody>
      </p:sp>
      <p:sp>
        <p:nvSpPr>
          <p:cNvPr id="8" name="TextBox 7"/>
          <p:cNvSpPr txBox="1"/>
          <p:nvPr/>
        </p:nvSpPr>
        <p:spPr>
          <a:xfrm>
            <a:off x="7464152" y="3657218"/>
            <a:ext cx="3096344" cy="707886"/>
          </a:xfrm>
          <a:prstGeom prst="rect">
            <a:avLst/>
          </a:prstGeom>
          <a:noFill/>
        </p:spPr>
        <p:txBody>
          <a:bodyPr wrap="square" rtlCol="0">
            <a:spAutoFit/>
          </a:bodyPr>
          <a:lstStyle/>
          <a:p>
            <a:pPr algn="ctr"/>
            <a:r>
              <a:rPr lang="en-GB" sz="2000" dirty="0"/>
              <a:t>Reviewing / Reflecting on the experience</a:t>
            </a:r>
          </a:p>
        </p:txBody>
      </p:sp>
      <p:sp>
        <p:nvSpPr>
          <p:cNvPr id="9" name="TextBox 8"/>
          <p:cNvSpPr txBox="1"/>
          <p:nvPr/>
        </p:nvSpPr>
        <p:spPr>
          <a:xfrm>
            <a:off x="4367808" y="4293097"/>
            <a:ext cx="3096344" cy="830997"/>
          </a:xfrm>
          <a:prstGeom prst="rect">
            <a:avLst/>
          </a:prstGeom>
          <a:noFill/>
        </p:spPr>
        <p:txBody>
          <a:bodyPr wrap="square" rtlCol="0">
            <a:spAutoFit/>
          </a:bodyPr>
          <a:lstStyle/>
          <a:p>
            <a:pPr algn="ctr"/>
            <a:r>
              <a:rPr lang="en-GB" sz="2400" b="1" dirty="0"/>
              <a:t>Abstract conceptualising</a:t>
            </a:r>
          </a:p>
        </p:txBody>
      </p:sp>
      <p:sp>
        <p:nvSpPr>
          <p:cNvPr id="10" name="TextBox 9"/>
          <p:cNvSpPr txBox="1"/>
          <p:nvPr/>
        </p:nvSpPr>
        <p:spPr>
          <a:xfrm>
            <a:off x="4367808" y="5097378"/>
            <a:ext cx="3096344" cy="707886"/>
          </a:xfrm>
          <a:prstGeom prst="rect">
            <a:avLst/>
          </a:prstGeom>
          <a:noFill/>
        </p:spPr>
        <p:txBody>
          <a:bodyPr wrap="square" rtlCol="0">
            <a:spAutoFit/>
          </a:bodyPr>
          <a:lstStyle/>
          <a:p>
            <a:pPr algn="ctr"/>
            <a:r>
              <a:rPr lang="en-GB" sz="2000" dirty="0"/>
              <a:t>Concluding / learning from the experience</a:t>
            </a:r>
          </a:p>
        </p:txBody>
      </p:sp>
      <p:sp>
        <p:nvSpPr>
          <p:cNvPr id="11" name="TextBox 10"/>
          <p:cNvSpPr txBox="1"/>
          <p:nvPr/>
        </p:nvSpPr>
        <p:spPr>
          <a:xfrm>
            <a:off x="1703512" y="2852937"/>
            <a:ext cx="3096344" cy="830997"/>
          </a:xfrm>
          <a:prstGeom prst="rect">
            <a:avLst/>
          </a:prstGeom>
          <a:noFill/>
        </p:spPr>
        <p:txBody>
          <a:bodyPr wrap="square" rtlCol="0">
            <a:spAutoFit/>
          </a:bodyPr>
          <a:lstStyle/>
          <a:p>
            <a:pPr algn="ctr"/>
            <a:r>
              <a:rPr lang="en-GB" sz="2400" b="1" dirty="0"/>
              <a:t>Active Experimentation</a:t>
            </a:r>
          </a:p>
        </p:txBody>
      </p:sp>
      <p:sp>
        <p:nvSpPr>
          <p:cNvPr id="12" name="TextBox 11"/>
          <p:cNvSpPr txBox="1"/>
          <p:nvPr/>
        </p:nvSpPr>
        <p:spPr>
          <a:xfrm>
            <a:off x="1703512" y="3645024"/>
            <a:ext cx="3096344" cy="707886"/>
          </a:xfrm>
          <a:prstGeom prst="rect">
            <a:avLst/>
          </a:prstGeom>
          <a:noFill/>
        </p:spPr>
        <p:txBody>
          <a:bodyPr wrap="square" rtlCol="0">
            <a:spAutoFit/>
          </a:bodyPr>
          <a:lstStyle/>
          <a:p>
            <a:pPr algn="ctr"/>
            <a:r>
              <a:rPr lang="en-GB" sz="2000" dirty="0"/>
              <a:t>Planning / trying out what you have learned</a:t>
            </a:r>
          </a:p>
        </p:txBody>
      </p:sp>
      <p:sp>
        <p:nvSpPr>
          <p:cNvPr id="6" name="Bent Arrow 5"/>
          <p:cNvSpPr/>
          <p:nvPr/>
        </p:nvSpPr>
        <p:spPr>
          <a:xfrm rot="5400000">
            <a:off x="7953109" y="2306490"/>
            <a:ext cx="864096" cy="750277"/>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Bent Arrow 13"/>
          <p:cNvSpPr/>
          <p:nvPr/>
        </p:nvSpPr>
        <p:spPr>
          <a:xfrm rot="10800000">
            <a:off x="7793995" y="4581129"/>
            <a:ext cx="864096" cy="750277"/>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5" name="Bent Arrow 14"/>
          <p:cNvSpPr/>
          <p:nvPr/>
        </p:nvSpPr>
        <p:spPr>
          <a:xfrm rot="16200000">
            <a:off x="3272589" y="4494023"/>
            <a:ext cx="864096" cy="750277"/>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6" name="Bent Arrow 15"/>
          <p:cNvSpPr/>
          <p:nvPr/>
        </p:nvSpPr>
        <p:spPr>
          <a:xfrm>
            <a:off x="3431704" y="2045751"/>
            <a:ext cx="864096" cy="750277"/>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3218106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1"/>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2"/>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7" grpId="0"/>
      <p:bldP spid="8" grpId="0"/>
      <p:bldP spid="9" grpId="0"/>
      <p:bldP spid="10" grpId="0"/>
      <p:bldP spid="11" grpId="0"/>
      <p:bldP spid="12" grpId="0"/>
      <p:bldP spid="6" grpId="0" animBg="1"/>
      <p:bldP spid="14" grpId="0" animBg="1"/>
      <p:bldP spid="15" grpId="0" animBg="1"/>
      <p:bldP spid="16"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780148" y="365125"/>
            <a:ext cx="7956222" cy="1325563"/>
          </a:xfrm>
        </p:spPr>
        <p:txBody>
          <a:bodyPr/>
          <a:lstStyle/>
          <a:p>
            <a:r>
              <a:rPr lang="en-GB" dirty="0"/>
              <a:t>Models of Reflection</a:t>
            </a:r>
          </a:p>
        </p:txBody>
      </p:sp>
      <p:sp>
        <p:nvSpPr>
          <p:cNvPr id="7" name="Content Placeholder 6">
            <a:extLst>
              <a:ext uri="{FF2B5EF4-FFF2-40B4-BE49-F238E27FC236}">
                <a16:creationId xmlns:a16="http://schemas.microsoft.com/office/drawing/2014/main" id="{1FEA2A5E-5C4B-6844-EA6E-9ECBFC0F89B0}"/>
              </a:ext>
            </a:extLst>
          </p:cNvPr>
          <p:cNvSpPr>
            <a:spLocks noGrp="1"/>
          </p:cNvSpPr>
          <p:nvPr>
            <p:ph idx="1"/>
          </p:nvPr>
        </p:nvSpPr>
        <p:spPr/>
        <p:txBody>
          <a:bodyPr/>
          <a:lstStyle/>
          <a:p>
            <a:pPr marL="285750" indent="-285750">
              <a:buFont typeface="Arial" panose="020B0604020202020204" pitchFamily="34" charset="0"/>
              <a:buChar char="•"/>
            </a:pPr>
            <a:r>
              <a:rPr lang="en-GB" sz="2800" dirty="0"/>
              <a:t>Returning to experience – that is to say recalling or detailing salient events.</a:t>
            </a:r>
          </a:p>
          <a:p>
            <a:pPr marL="285750" indent="-285750">
              <a:buFont typeface="Arial" panose="020B0604020202020204" pitchFamily="34" charset="0"/>
              <a:buChar char="•"/>
            </a:pPr>
            <a:r>
              <a:rPr lang="en-GB" sz="2800" dirty="0"/>
              <a:t>Attending to (or connecting with) feelings – this has two aspects: using helpful feelings and removing or containing obstructive ones.</a:t>
            </a:r>
          </a:p>
          <a:p>
            <a:pPr marL="285750" indent="-285750">
              <a:buFont typeface="Arial" panose="020B0604020202020204" pitchFamily="34" charset="0"/>
              <a:buChar char="•"/>
            </a:pPr>
            <a:r>
              <a:rPr lang="en-GB" sz="2800" dirty="0"/>
              <a:t>Evaluating experience – this involves re-examining experience in the light of one’s intent and existing knowledge etc. It also involves integrating this new knowledge into one’s conceptual framework.</a:t>
            </a:r>
          </a:p>
          <a:p>
            <a:pPr marL="285750" indent="-285750">
              <a:buFont typeface="Arial" panose="020B0604020202020204" pitchFamily="34" charset="0"/>
              <a:buChar char="•"/>
            </a:pPr>
            <a:r>
              <a:rPr lang="en-GB" sz="2800" dirty="0"/>
              <a:t>What will I do differently next time. </a:t>
            </a:r>
          </a:p>
          <a:p>
            <a:endParaRPr lang="en-GB" dirty="0"/>
          </a:p>
        </p:txBody>
      </p:sp>
      <p:sp>
        <p:nvSpPr>
          <p:cNvPr id="5" name="TextBox 4"/>
          <p:cNvSpPr txBox="1"/>
          <p:nvPr/>
        </p:nvSpPr>
        <p:spPr>
          <a:xfrm>
            <a:off x="3636192" y="1292284"/>
            <a:ext cx="5760640" cy="523220"/>
          </a:xfrm>
          <a:prstGeom prst="rect">
            <a:avLst/>
          </a:prstGeom>
          <a:noFill/>
        </p:spPr>
        <p:txBody>
          <a:bodyPr wrap="square" rtlCol="0">
            <a:spAutoFit/>
          </a:bodyPr>
          <a:lstStyle/>
          <a:p>
            <a:r>
              <a:rPr lang="en-GB" sz="2800" b="1" dirty="0" err="1"/>
              <a:t>Boud</a:t>
            </a:r>
            <a:r>
              <a:rPr lang="en-GB" sz="2800" b="1" dirty="0"/>
              <a:t> et al – Returning to Experience</a:t>
            </a:r>
          </a:p>
        </p:txBody>
      </p:sp>
    </p:spTree>
    <p:extLst>
      <p:ext uri="{BB962C8B-B14F-4D97-AF65-F5344CB8AC3E}">
        <p14:creationId xmlns:p14="http://schemas.microsoft.com/office/powerpoint/2010/main" val="1337469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2787800" y="26441"/>
            <a:ext cx="7956550" cy="1325563"/>
          </a:xfrm>
        </p:spPr>
        <p:txBody>
          <a:bodyPr/>
          <a:lstStyle/>
          <a:p>
            <a:r>
              <a:rPr lang="en-GB" dirty="0"/>
              <a:t>Models of Reflection</a:t>
            </a:r>
          </a:p>
        </p:txBody>
      </p:sp>
      <p:sp>
        <p:nvSpPr>
          <p:cNvPr id="5" name="TextBox 4"/>
          <p:cNvSpPr txBox="1"/>
          <p:nvPr/>
        </p:nvSpPr>
        <p:spPr>
          <a:xfrm>
            <a:off x="3215680" y="932150"/>
            <a:ext cx="5760640" cy="523220"/>
          </a:xfrm>
          <a:prstGeom prst="rect">
            <a:avLst/>
          </a:prstGeom>
          <a:noFill/>
        </p:spPr>
        <p:txBody>
          <a:bodyPr wrap="square" rtlCol="0">
            <a:spAutoFit/>
          </a:bodyPr>
          <a:lstStyle/>
          <a:p>
            <a:r>
              <a:rPr lang="en-GB" sz="2800" b="1" dirty="0"/>
              <a:t>O’Donnell et al – Reflecting </a:t>
            </a:r>
            <a:r>
              <a:rPr lang="en-GB" sz="2800" b="1" u="sng" dirty="0"/>
              <a:t>for</a:t>
            </a:r>
            <a:r>
              <a:rPr lang="en-GB" sz="2800" b="1" dirty="0"/>
              <a:t> action</a:t>
            </a:r>
          </a:p>
        </p:txBody>
      </p:sp>
      <p:sp>
        <p:nvSpPr>
          <p:cNvPr id="6" name="TextBox 5"/>
          <p:cNvSpPr txBox="1"/>
          <p:nvPr/>
        </p:nvSpPr>
        <p:spPr>
          <a:xfrm>
            <a:off x="3719736" y="1412777"/>
            <a:ext cx="4536504" cy="461665"/>
          </a:xfrm>
          <a:prstGeom prst="rect">
            <a:avLst/>
          </a:prstGeom>
          <a:noFill/>
        </p:spPr>
        <p:txBody>
          <a:bodyPr wrap="square" rtlCol="0">
            <a:spAutoFit/>
          </a:bodyPr>
          <a:lstStyle/>
          <a:p>
            <a:pPr algn="ctr"/>
            <a:r>
              <a:rPr lang="en-GB" sz="2400" b="1" dirty="0"/>
              <a:t>Observation of Experience</a:t>
            </a:r>
          </a:p>
        </p:txBody>
      </p:sp>
      <p:sp>
        <p:nvSpPr>
          <p:cNvPr id="7" name="TextBox 6"/>
          <p:cNvSpPr txBox="1"/>
          <p:nvPr/>
        </p:nvSpPr>
        <p:spPr>
          <a:xfrm>
            <a:off x="4295800" y="1772816"/>
            <a:ext cx="3456384" cy="369332"/>
          </a:xfrm>
          <a:prstGeom prst="rect">
            <a:avLst/>
          </a:prstGeom>
          <a:noFill/>
        </p:spPr>
        <p:txBody>
          <a:bodyPr wrap="square" rtlCol="0">
            <a:spAutoFit/>
          </a:bodyPr>
          <a:lstStyle/>
          <a:p>
            <a:pPr algn="ctr"/>
            <a:r>
              <a:rPr lang="en-GB" i="1" dirty="0"/>
              <a:t>I found it difficult to……..</a:t>
            </a:r>
          </a:p>
        </p:txBody>
      </p:sp>
      <p:sp>
        <p:nvSpPr>
          <p:cNvPr id="8" name="TextBox 7"/>
          <p:cNvSpPr txBox="1"/>
          <p:nvPr/>
        </p:nvSpPr>
        <p:spPr>
          <a:xfrm>
            <a:off x="3719736" y="2372688"/>
            <a:ext cx="4536504" cy="461665"/>
          </a:xfrm>
          <a:prstGeom prst="rect">
            <a:avLst/>
          </a:prstGeom>
          <a:noFill/>
        </p:spPr>
        <p:txBody>
          <a:bodyPr wrap="square" rtlCol="0">
            <a:spAutoFit/>
          </a:bodyPr>
          <a:lstStyle/>
          <a:p>
            <a:pPr algn="ctr"/>
            <a:r>
              <a:rPr lang="en-GB" sz="2400" b="1" dirty="0"/>
              <a:t>Reflection</a:t>
            </a:r>
          </a:p>
        </p:txBody>
      </p:sp>
      <p:sp>
        <p:nvSpPr>
          <p:cNvPr id="9" name="TextBox 8"/>
          <p:cNvSpPr txBox="1"/>
          <p:nvPr/>
        </p:nvSpPr>
        <p:spPr>
          <a:xfrm>
            <a:off x="2135560" y="2699628"/>
            <a:ext cx="7776864" cy="369332"/>
          </a:xfrm>
          <a:prstGeom prst="rect">
            <a:avLst/>
          </a:prstGeom>
          <a:noFill/>
        </p:spPr>
        <p:txBody>
          <a:bodyPr wrap="square" rtlCol="0">
            <a:spAutoFit/>
          </a:bodyPr>
          <a:lstStyle/>
          <a:p>
            <a:pPr algn="ctr"/>
            <a:r>
              <a:rPr lang="en-GB" i="1" dirty="0"/>
              <a:t>What is this an example of? Conjecture #1, Conjecture #2, Conjecture #3</a:t>
            </a:r>
          </a:p>
        </p:txBody>
      </p:sp>
      <p:sp>
        <p:nvSpPr>
          <p:cNvPr id="10" name="TextBox 9"/>
          <p:cNvSpPr txBox="1"/>
          <p:nvPr/>
        </p:nvSpPr>
        <p:spPr>
          <a:xfrm>
            <a:off x="3719736" y="3390092"/>
            <a:ext cx="4536504" cy="461665"/>
          </a:xfrm>
          <a:prstGeom prst="rect">
            <a:avLst/>
          </a:prstGeom>
          <a:noFill/>
        </p:spPr>
        <p:txBody>
          <a:bodyPr wrap="square" rtlCol="0">
            <a:spAutoFit/>
          </a:bodyPr>
          <a:lstStyle/>
          <a:p>
            <a:pPr algn="ctr"/>
            <a:r>
              <a:rPr lang="en-GB" sz="2400" b="1" dirty="0"/>
              <a:t>Information Gathering</a:t>
            </a:r>
          </a:p>
        </p:txBody>
      </p:sp>
      <p:sp>
        <p:nvSpPr>
          <p:cNvPr id="11" name="TextBox 10"/>
          <p:cNvSpPr txBox="1"/>
          <p:nvPr/>
        </p:nvSpPr>
        <p:spPr>
          <a:xfrm>
            <a:off x="2135560" y="3717032"/>
            <a:ext cx="7776864" cy="369332"/>
          </a:xfrm>
          <a:prstGeom prst="rect">
            <a:avLst/>
          </a:prstGeom>
          <a:noFill/>
        </p:spPr>
        <p:txBody>
          <a:bodyPr wrap="square" rtlCol="0">
            <a:spAutoFit/>
          </a:bodyPr>
          <a:lstStyle/>
          <a:p>
            <a:pPr algn="ctr"/>
            <a:r>
              <a:rPr lang="en-GB" i="1" dirty="0"/>
              <a:t>What information do I need to understand what happened, who should I ask? </a:t>
            </a:r>
          </a:p>
        </p:txBody>
      </p:sp>
      <p:sp>
        <p:nvSpPr>
          <p:cNvPr id="12" name="TextBox 11"/>
          <p:cNvSpPr txBox="1"/>
          <p:nvPr/>
        </p:nvSpPr>
        <p:spPr>
          <a:xfrm>
            <a:off x="3719736" y="4388912"/>
            <a:ext cx="4536504" cy="461665"/>
          </a:xfrm>
          <a:prstGeom prst="rect">
            <a:avLst/>
          </a:prstGeom>
          <a:noFill/>
        </p:spPr>
        <p:txBody>
          <a:bodyPr wrap="square" rtlCol="0">
            <a:spAutoFit/>
          </a:bodyPr>
          <a:lstStyle/>
          <a:p>
            <a:pPr algn="ctr"/>
            <a:r>
              <a:rPr lang="en-GB" sz="2400" b="1" dirty="0"/>
              <a:t>Decision Making</a:t>
            </a:r>
          </a:p>
        </p:txBody>
      </p:sp>
      <p:sp>
        <p:nvSpPr>
          <p:cNvPr id="13" name="TextBox 12"/>
          <p:cNvSpPr txBox="1"/>
          <p:nvPr/>
        </p:nvSpPr>
        <p:spPr>
          <a:xfrm>
            <a:off x="2405934" y="4715852"/>
            <a:ext cx="7290466" cy="369332"/>
          </a:xfrm>
          <a:prstGeom prst="rect">
            <a:avLst/>
          </a:prstGeom>
          <a:noFill/>
        </p:spPr>
        <p:txBody>
          <a:bodyPr wrap="square" rtlCol="0">
            <a:spAutoFit/>
          </a:bodyPr>
          <a:lstStyle/>
          <a:p>
            <a:pPr algn="ctr"/>
            <a:r>
              <a:rPr lang="en-GB" i="1" dirty="0"/>
              <a:t>Given what I have learned what is the best explanation of what happened?</a:t>
            </a:r>
          </a:p>
        </p:txBody>
      </p:sp>
      <p:sp>
        <p:nvSpPr>
          <p:cNvPr id="14" name="TextBox 13"/>
          <p:cNvSpPr txBox="1"/>
          <p:nvPr/>
        </p:nvSpPr>
        <p:spPr>
          <a:xfrm>
            <a:off x="3719736" y="5408057"/>
            <a:ext cx="4536504" cy="461665"/>
          </a:xfrm>
          <a:prstGeom prst="rect">
            <a:avLst/>
          </a:prstGeom>
          <a:noFill/>
        </p:spPr>
        <p:txBody>
          <a:bodyPr wrap="square" rtlCol="0">
            <a:spAutoFit/>
          </a:bodyPr>
          <a:lstStyle/>
          <a:p>
            <a:pPr algn="ctr"/>
            <a:r>
              <a:rPr lang="en-GB" sz="2400" b="1" dirty="0"/>
              <a:t>Evaluation</a:t>
            </a:r>
          </a:p>
        </p:txBody>
      </p:sp>
      <p:sp>
        <p:nvSpPr>
          <p:cNvPr id="15" name="TextBox 14"/>
          <p:cNvSpPr txBox="1"/>
          <p:nvPr/>
        </p:nvSpPr>
        <p:spPr>
          <a:xfrm>
            <a:off x="4295800" y="5734998"/>
            <a:ext cx="3456384" cy="646331"/>
          </a:xfrm>
          <a:prstGeom prst="rect">
            <a:avLst/>
          </a:prstGeom>
          <a:noFill/>
        </p:spPr>
        <p:txBody>
          <a:bodyPr wrap="square" rtlCol="0">
            <a:spAutoFit/>
          </a:bodyPr>
          <a:lstStyle/>
          <a:p>
            <a:pPr algn="ctr"/>
            <a:r>
              <a:rPr lang="en-GB" i="1" dirty="0"/>
              <a:t>What would be the best thing to do if it happens again?</a:t>
            </a:r>
          </a:p>
        </p:txBody>
      </p:sp>
      <p:sp>
        <p:nvSpPr>
          <p:cNvPr id="21" name="Down Arrow 20"/>
          <p:cNvSpPr/>
          <p:nvPr/>
        </p:nvSpPr>
        <p:spPr>
          <a:xfrm>
            <a:off x="5879976" y="2142148"/>
            <a:ext cx="171191" cy="3507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Down Arrow 21"/>
          <p:cNvSpPr/>
          <p:nvPr/>
        </p:nvSpPr>
        <p:spPr>
          <a:xfrm>
            <a:off x="5879977" y="3078252"/>
            <a:ext cx="171191" cy="3507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Down Arrow 22"/>
          <p:cNvSpPr/>
          <p:nvPr/>
        </p:nvSpPr>
        <p:spPr>
          <a:xfrm>
            <a:off x="5879977" y="4086364"/>
            <a:ext cx="171191" cy="3507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Down Arrow 23"/>
          <p:cNvSpPr/>
          <p:nvPr/>
        </p:nvSpPr>
        <p:spPr>
          <a:xfrm>
            <a:off x="5879977" y="5085184"/>
            <a:ext cx="171191" cy="3507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02373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3"/>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24"/>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4"/>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1" grpId="0"/>
      <p:bldP spid="12" grpId="0"/>
      <p:bldP spid="13" grpId="0"/>
      <p:bldP spid="14" grpId="0"/>
      <p:bldP spid="15" grpId="0"/>
      <p:bldP spid="21" grpId="0" animBg="1"/>
      <p:bldP spid="22" grpId="0" animBg="1"/>
      <p:bldP spid="23" grpId="0" animBg="1"/>
      <p:bldP spid="24"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a:xfrm>
            <a:off x="3780148" y="365125"/>
            <a:ext cx="7956222" cy="1325563"/>
          </a:xfrm>
        </p:spPr>
        <p:txBody>
          <a:bodyPr>
            <a:normAutofit/>
          </a:bodyPr>
          <a:lstStyle/>
          <a:p>
            <a:r>
              <a:rPr lang="en-GB" dirty="0"/>
              <a:t>Theorising Practice</a:t>
            </a:r>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idx="1"/>
          </p:nvPr>
        </p:nvSpPr>
        <p:spPr>
          <a:xfrm>
            <a:off x="3780148" y="1825625"/>
            <a:ext cx="7956222" cy="4667250"/>
          </a:xfrm>
        </p:spPr>
        <p:txBody>
          <a:bodyPr>
            <a:noAutofit/>
          </a:bodyPr>
          <a:lstStyle/>
          <a:p>
            <a:r>
              <a:rPr lang="en-GB" dirty="0"/>
              <a:t>Reflection needs to be supported by theory otherwise it can be inconclusive or even counter productive.</a:t>
            </a:r>
          </a:p>
          <a:p>
            <a:r>
              <a:rPr lang="en-GB" dirty="0"/>
              <a:t>Thompson &amp; Thompson argue that this allows us to look at our practice by ‘drawing on knowledge’</a:t>
            </a:r>
          </a:p>
          <a:p>
            <a:r>
              <a:rPr lang="en-GB" dirty="0"/>
              <a:t>This knowledge might be knowledge that we already have or knowledge that we need to seek out in order to improve our practice</a:t>
            </a:r>
          </a:p>
          <a:p>
            <a:r>
              <a:rPr lang="en-GB" dirty="0"/>
              <a:t>Knowledge is </a:t>
            </a:r>
            <a:r>
              <a:rPr lang="en-GB" dirty="0" err="1"/>
              <a:t>aquired</a:t>
            </a:r>
            <a:r>
              <a:rPr lang="en-GB" dirty="0"/>
              <a:t> through training and research</a:t>
            </a:r>
          </a:p>
          <a:p>
            <a:pPr marL="0" indent="0">
              <a:buNone/>
            </a:pPr>
            <a:endParaRPr lang="en-GB" dirty="0"/>
          </a:p>
          <a:p>
            <a:endParaRPr lang="en-GB" dirty="0"/>
          </a:p>
          <a:p>
            <a:endParaRPr lang="en-GB" dirty="0"/>
          </a:p>
        </p:txBody>
      </p:sp>
      <p:sp>
        <p:nvSpPr>
          <p:cNvPr id="6" name="TextBox 5">
            <a:extLst>
              <a:ext uri="{FF2B5EF4-FFF2-40B4-BE49-F238E27FC236}">
                <a16:creationId xmlns:a16="http://schemas.microsoft.com/office/drawing/2014/main" id="{B7C0C4E9-1B2E-49AA-BE84-F9D557B0896E}"/>
              </a:ext>
            </a:extLst>
          </p:cNvPr>
          <p:cNvSpPr txBox="1"/>
          <p:nvPr/>
        </p:nvSpPr>
        <p:spPr>
          <a:xfrm>
            <a:off x="6061736" y="6093296"/>
            <a:ext cx="4299698" cy="400110"/>
          </a:xfrm>
          <a:prstGeom prst="rect">
            <a:avLst/>
          </a:prstGeom>
          <a:noFill/>
        </p:spPr>
        <p:txBody>
          <a:bodyPr wrap="square" rtlCol="0">
            <a:spAutoFit/>
          </a:bodyPr>
          <a:lstStyle/>
          <a:p>
            <a:pPr algn="r"/>
            <a:r>
              <a:rPr lang="en-GB" sz="2000" dirty="0"/>
              <a:t>(Thompson &amp; Thompson, 2018, p. 17)</a:t>
            </a:r>
          </a:p>
        </p:txBody>
      </p:sp>
      <p:sp>
        <p:nvSpPr>
          <p:cNvPr id="10" name="Content Placeholder 2">
            <a:extLst>
              <a:ext uri="{FF2B5EF4-FFF2-40B4-BE49-F238E27FC236}">
                <a16:creationId xmlns:a16="http://schemas.microsoft.com/office/drawing/2014/main" id="{7F5D6E89-2DB8-4742-A3DB-752BF0F45C23}"/>
              </a:ext>
            </a:extLst>
          </p:cNvPr>
          <p:cNvSpPr txBox="1">
            <a:spLocks/>
          </p:cNvSpPr>
          <p:nvPr/>
        </p:nvSpPr>
        <p:spPr>
          <a:xfrm>
            <a:off x="1822399" y="3411765"/>
            <a:ext cx="8547202" cy="101487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2400" dirty="0"/>
          </a:p>
        </p:txBody>
      </p:sp>
    </p:spTree>
    <p:extLst>
      <p:ext uri="{BB962C8B-B14F-4D97-AF65-F5344CB8AC3E}">
        <p14:creationId xmlns:p14="http://schemas.microsoft.com/office/powerpoint/2010/main" val="3976713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a:xfrm>
            <a:off x="3780148" y="365125"/>
            <a:ext cx="7956222" cy="1325563"/>
          </a:xfrm>
        </p:spPr>
        <p:txBody>
          <a:bodyPr>
            <a:normAutofit/>
          </a:bodyPr>
          <a:lstStyle/>
          <a:p>
            <a:r>
              <a:rPr lang="en-GB" dirty="0"/>
              <a:t>Theorising Practice</a:t>
            </a:r>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idx="1"/>
          </p:nvPr>
        </p:nvSpPr>
        <p:spPr>
          <a:xfrm>
            <a:off x="3780148" y="1825625"/>
            <a:ext cx="7956222" cy="4667250"/>
          </a:xfrm>
        </p:spPr>
        <p:txBody>
          <a:bodyPr>
            <a:noAutofit/>
          </a:bodyPr>
          <a:lstStyle/>
          <a:p>
            <a:r>
              <a:rPr lang="en-GB" dirty="0"/>
              <a:t>This use of theory and research in the reflective process means that we develop our professional knowledge base</a:t>
            </a:r>
          </a:p>
          <a:p>
            <a:r>
              <a:rPr lang="en-GB" dirty="0"/>
              <a:t>As we develop our knowledge base this means that we can undertake reflection in different ways</a:t>
            </a:r>
          </a:p>
          <a:p>
            <a:r>
              <a:rPr lang="en-GB" dirty="0"/>
              <a:t>Donald Schön has identified three main ways of reflecting, namely;</a:t>
            </a:r>
          </a:p>
          <a:p>
            <a:endParaRPr lang="en-GB" dirty="0"/>
          </a:p>
          <a:p>
            <a:endParaRPr lang="en-GB" dirty="0"/>
          </a:p>
        </p:txBody>
      </p:sp>
    </p:spTree>
    <p:extLst>
      <p:ext uri="{BB962C8B-B14F-4D97-AF65-F5344CB8AC3E}">
        <p14:creationId xmlns:p14="http://schemas.microsoft.com/office/powerpoint/2010/main" val="2043997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3310660" y="1769456"/>
            <a:ext cx="8605319" cy="1014874"/>
          </a:xfrm>
        </p:spPr>
        <p:txBody>
          <a:bodyPr>
            <a:noAutofit/>
          </a:bodyPr>
          <a:lstStyle/>
          <a:p>
            <a:r>
              <a:rPr lang="en-GB" sz="2400" dirty="0"/>
              <a:t>Reflection-</a:t>
            </a:r>
            <a:r>
              <a:rPr lang="en-GB" sz="2400" b="1" dirty="0">
                <a:solidFill>
                  <a:srgbClr val="FF0000"/>
                </a:solidFill>
              </a:rPr>
              <a:t>on-action</a:t>
            </a:r>
            <a:r>
              <a:rPr lang="en-GB" sz="2400" dirty="0"/>
              <a:t> – looking back objectively in order to learn from a situation and prepare us for future situations</a:t>
            </a:r>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Reflection-</a:t>
            </a:r>
            <a:r>
              <a:rPr lang="en-GB" sz="2400" b="1" dirty="0">
                <a:solidFill>
                  <a:srgbClr val="FF0000"/>
                </a:solidFill>
                <a:latin typeface="Calibri" panose="020F0502020204030204" pitchFamily="34" charset="0"/>
                <a:cs typeface="Calibri" panose="020F0502020204030204" pitchFamily="34" charset="0"/>
              </a:rPr>
              <a:t>for-action</a:t>
            </a:r>
            <a:r>
              <a:rPr lang="en-GB" sz="2400" dirty="0">
                <a:latin typeface="Calibri" panose="020F0502020204030204" pitchFamily="34" charset="0"/>
                <a:cs typeface="Calibri" panose="020F0502020204030204" pitchFamily="34" charset="0"/>
              </a:rPr>
              <a:t> – this is using what we have already learnt to plan for future practice</a:t>
            </a:r>
          </a:p>
          <a:p>
            <a:r>
              <a:rPr lang="en-GB" sz="2400" dirty="0">
                <a:latin typeface="Calibri" panose="020F0502020204030204" pitchFamily="34" charset="0"/>
                <a:cs typeface="Calibri" panose="020F0502020204030204" pitchFamily="34" charset="0"/>
              </a:rPr>
              <a:t>Reflection-</a:t>
            </a:r>
            <a:r>
              <a:rPr lang="en-GB" sz="2400" b="1" dirty="0">
                <a:solidFill>
                  <a:srgbClr val="FF0000"/>
                </a:solidFill>
                <a:latin typeface="Calibri" panose="020F0502020204030204" pitchFamily="34" charset="0"/>
                <a:cs typeface="Calibri" panose="020F0502020204030204" pitchFamily="34" charset="0"/>
              </a:rPr>
              <a:t>in-action</a:t>
            </a:r>
            <a:r>
              <a:rPr lang="en-GB" sz="2400" dirty="0">
                <a:latin typeface="Calibri" panose="020F0502020204030204" pitchFamily="34" charset="0"/>
                <a:cs typeface="Calibri" panose="020F0502020204030204" pitchFamily="34" charset="0"/>
              </a:rPr>
              <a:t> – this is using our professional knowledge and understanding </a:t>
            </a:r>
            <a:r>
              <a:rPr lang="en-GB" sz="2400" u="sng" dirty="0">
                <a:latin typeface="Calibri" panose="020F0502020204030204" pitchFamily="34" charset="0"/>
                <a:cs typeface="Calibri" panose="020F0502020204030204" pitchFamily="34" charset="0"/>
              </a:rPr>
              <a:t>while engaged in practice</a:t>
            </a:r>
            <a:r>
              <a:rPr lang="en-GB" sz="2400" dirty="0">
                <a:latin typeface="Calibri" panose="020F0502020204030204" pitchFamily="34" charset="0"/>
                <a:cs typeface="Calibri" panose="020F0502020204030204" pitchFamily="34" charset="0"/>
              </a:rPr>
              <a:t> (N.B. this is the most difficult practice to develop)</a:t>
            </a:r>
          </a:p>
          <a:p>
            <a:r>
              <a:rPr lang="en-GB" sz="2400" dirty="0">
                <a:latin typeface="Calibri" panose="020F0502020204030204" pitchFamily="34" charset="0"/>
                <a:cs typeface="Calibri" panose="020F0502020204030204" pitchFamily="34" charset="0"/>
              </a:rPr>
              <a:t>This last type of reflection is only possible if we are in the correct frame of mind and position to use all of our skills and knowledge ‘in the moment’</a:t>
            </a:r>
          </a:p>
          <a:p>
            <a:pPr marL="0" indent="0">
              <a:buNone/>
            </a:pPr>
            <a:endParaRPr lang="en-GB" sz="2400" dirty="0"/>
          </a:p>
        </p:txBody>
      </p:sp>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a:xfrm>
            <a:off x="3515623" y="224288"/>
            <a:ext cx="7886700" cy="1325563"/>
          </a:xfrm>
        </p:spPr>
        <p:txBody>
          <a:bodyPr>
            <a:normAutofit/>
          </a:bodyPr>
          <a:lstStyle/>
          <a:p>
            <a:r>
              <a:rPr lang="en-GB" dirty="0"/>
              <a:t>Donald Schön</a:t>
            </a:r>
            <a:endParaRPr lang="en-GB" sz="3600" b="1" dirty="0"/>
          </a:p>
        </p:txBody>
      </p:sp>
      <p:sp>
        <p:nvSpPr>
          <p:cNvPr id="6" name="TextBox 5">
            <a:extLst>
              <a:ext uri="{FF2B5EF4-FFF2-40B4-BE49-F238E27FC236}">
                <a16:creationId xmlns:a16="http://schemas.microsoft.com/office/drawing/2014/main" id="{B7C0C4E9-1B2E-49AA-BE84-F9D557B0896E}"/>
              </a:ext>
            </a:extLst>
          </p:cNvPr>
          <p:cNvSpPr txBox="1"/>
          <p:nvPr/>
        </p:nvSpPr>
        <p:spPr>
          <a:xfrm>
            <a:off x="6168008" y="6021288"/>
            <a:ext cx="4299698" cy="400110"/>
          </a:xfrm>
          <a:prstGeom prst="rect">
            <a:avLst/>
          </a:prstGeom>
          <a:noFill/>
        </p:spPr>
        <p:txBody>
          <a:bodyPr wrap="square" rtlCol="0">
            <a:spAutoFit/>
          </a:bodyPr>
          <a:lstStyle/>
          <a:p>
            <a:pPr algn="r"/>
            <a:r>
              <a:rPr lang="en-GB" sz="2000" dirty="0"/>
              <a:t>(Based on Sch</a:t>
            </a:r>
            <a:r>
              <a:rPr lang="en-GB" sz="2000" dirty="0">
                <a:latin typeface="Calibri" panose="020F0502020204030204" pitchFamily="34" charset="0"/>
                <a:cs typeface="Calibri" panose="020F0502020204030204" pitchFamily="34" charset="0"/>
              </a:rPr>
              <a:t>ön, 1983</a:t>
            </a:r>
            <a:r>
              <a:rPr lang="en-GB" sz="2000" dirty="0"/>
              <a:t>)</a:t>
            </a:r>
          </a:p>
        </p:txBody>
      </p:sp>
    </p:spTree>
    <p:extLst>
      <p:ext uri="{BB962C8B-B14F-4D97-AF65-F5344CB8AC3E}">
        <p14:creationId xmlns:p14="http://schemas.microsoft.com/office/powerpoint/2010/main" val="1486669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3" name="Freeform 3"/>
          <p:cNvSpPr>
            <a:spLocks/>
          </p:cNvSpPr>
          <p:nvPr/>
        </p:nvSpPr>
        <p:spPr bwMode="auto">
          <a:xfrm>
            <a:off x="2351088" y="1700883"/>
            <a:ext cx="7561262" cy="369332"/>
          </a:xfrm>
          <a:custGeom>
            <a:avLst/>
            <a:gdLst>
              <a:gd name="T0" fmla="*/ 0 w 4763"/>
              <a:gd name="T1" fmla="*/ 0 h 2132"/>
              <a:gd name="T2" fmla="*/ 1361 w 4763"/>
              <a:gd name="T3" fmla="*/ 499 h 2132"/>
              <a:gd name="T4" fmla="*/ 2177 w 4763"/>
              <a:gd name="T5" fmla="*/ 1860 h 2132"/>
              <a:gd name="T6" fmla="*/ 4763 w 4763"/>
              <a:gd name="T7" fmla="*/ 2132 h 2132"/>
            </a:gdLst>
            <a:ahLst/>
            <a:cxnLst>
              <a:cxn ang="0">
                <a:pos x="T0" y="T1"/>
              </a:cxn>
              <a:cxn ang="0">
                <a:pos x="T2" y="T3"/>
              </a:cxn>
              <a:cxn ang="0">
                <a:pos x="T4" y="T5"/>
              </a:cxn>
              <a:cxn ang="0">
                <a:pos x="T6" y="T7"/>
              </a:cxn>
            </a:cxnLst>
            <a:rect l="0" t="0" r="r" b="b"/>
            <a:pathLst>
              <a:path w="4763" h="2132">
                <a:moveTo>
                  <a:pt x="0" y="0"/>
                </a:moveTo>
                <a:cubicBezTo>
                  <a:pt x="499" y="94"/>
                  <a:pt x="998" y="189"/>
                  <a:pt x="1361" y="499"/>
                </a:cubicBezTo>
                <a:cubicBezTo>
                  <a:pt x="1724" y="809"/>
                  <a:pt x="1610" y="1588"/>
                  <a:pt x="2177" y="1860"/>
                </a:cubicBezTo>
                <a:cubicBezTo>
                  <a:pt x="2744" y="2132"/>
                  <a:pt x="3753" y="2132"/>
                  <a:pt x="4763" y="2132"/>
                </a:cubicBezTo>
              </a:path>
            </a:pathLst>
          </a:custGeom>
          <a:noFill/>
          <a:ln w="38100" cap="flat" cmpd="sng">
            <a:solidFill>
              <a:srgbClr val="008000"/>
            </a:solidFill>
            <a:prstDash val="solid"/>
            <a:round/>
            <a:headEnd/>
            <a:tailEnd/>
          </a:ln>
          <a:effectLst/>
          <a:extLst>
            <a:ext uri="{909E8E84-426E-40DD-AFC4-6F175D3DCCD1}">
              <a14:hiddenFill xmlns:a14="http://schemas.microsoft.com/office/drawing/2010/main">
                <a:solidFill>
                  <a:srgbClr val="CCCC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sp>
        <p:nvSpPr>
          <p:cNvPr id="92164" name="Line 4"/>
          <p:cNvSpPr>
            <a:spLocks noChangeShapeType="1"/>
          </p:cNvSpPr>
          <p:nvPr/>
        </p:nvSpPr>
        <p:spPr bwMode="auto">
          <a:xfrm flipH="1">
            <a:off x="2208214" y="3645570"/>
            <a:ext cx="2808287" cy="719138"/>
          </a:xfrm>
          <a:prstGeom prst="line">
            <a:avLst/>
          </a:prstGeom>
          <a:noFill/>
          <a:ln w="28575">
            <a:solidFill>
              <a:srgbClr val="008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sp>
        <p:nvSpPr>
          <p:cNvPr id="92165" name="Line 5"/>
          <p:cNvSpPr>
            <a:spLocks noChangeShapeType="1"/>
          </p:cNvSpPr>
          <p:nvPr/>
        </p:nvSpPr>
        <p:spPr bwMode="auto">
          <a:xfrm flipH="1">
            <a:off x="4943475" y="4796508"/>
            <a:ext cx="1296988" cy="1223962"/>
          </a:xfrm>
          <a:prstGeom prst="line">
            <a:avLst/>
          </a:prstGeom>
          <a:noFill/>
          <a:ln w="28575">
            <a:solidFill>
              <a:srgbClr val="008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pic>
        <p:nvPicPr>
          <p:cNvPr id="92166" name="Picture 6" descr="j007862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82888" y="908720"/>
            <a:ext cx="957262" cy="896938"/>
          </a:xfrm>
          <a:prstGeom prst="rect">
            <a:avLst/>
          </a:prstGeom>
          <a:noFill/>
          <a:extLst>
            <a:ext uri="{909E8E84-426E-40DD-AFC4-6F175D3DCCD1}">
              <a14:hiddenFill xmlns:a14="http://schemas.microsoft.com/office/drawing/2010/main">
                <a:solidFill>
                  <a:srgbClr val="FFFFFF"/>
                </a:solidFill>
              </a14:hiddenFill>
            </a:ext>
          </a:extLst>
        </p:spPr>
      </p:pic>
      <p:sp>
        <p:nvSpPr>
          <p:cNvPr id="92167" name="Text Box 7"/>
          <p:cNvSpPr txBox="1">
            <a:spLocks noChangeArrowheads="1"/>
          </p:cNvSpPr>
          <p:nvPr/>
        </p:nvSpPr>
        <p:spPr bwMode="auto">
          <a:xfrm>
            <a:off x="3792539" y="1269083"/>
            <a:ext cx="2376487" cy="457200"/>
          </a:xfrm>
          <a:prstGeom prst="rect">
            <a:avLst/>
          </a:prstGeom>
          <a:noFill/>
          <a:ln>
            <a:noFill/>
          </a:ln>
          <a:effectLst/>
          <a:extLst>
            <a:ext uri="{909E8E84-426E-40DD-AFC4-6F175D3DCCD1}">
              <a14:hiddenFill xmlns:a14="http://schemas.microsoft.com/office/drawing/2010/main">
                <a:solidFill>
                  <a:srgbClr val="CCCCFF"/>
                </a:solidFill>
              </a14:hiddenFill>
            </a:ext>
            <a:ext uri="{91240B29-F687-4F45-9708-019B960494DF}">
              <a14:hiddenLine xmlns:a14="http://schemas.microsoft.com/office/drawing/2010/main" w="12700" algn="ctr">
                <a:solidFill>
                  <a:srgbClr val="008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hangingPunct="0">
              <a:spcBef>
                <a:spcPct val="50000"/>
              </a:spcBef>
            </a:pPr>
            <a:r>
              <a:rPr lang="en-GB" altLang="en-US" sz="2400" b="1" dirty="0">
                <a:solidFill>
                  <a:srgbClr val="990000"/>
                </a:solidFill>
              </a:rPr>
              <a:t>High Ground</a:t>
            </a:r>
          </a:p>
        </p:txBody>
      </p:sp>
      <p:sp>
        <p:nvSpPr>
          <p:cNvPr id="92168" name="Text Box 8"/>
          <p:cNvSpPr txBox="1">
            <a:spLocks noChangeArrowheads="1"/>
          </p:cNvSpPr>
          <p:nvPr/>
        </p:nvSpPr>
        <p:spPr bwMode="auto">
          <a:xfrm>
            <a:off x="1801046" y="2294608"/>
            <a:ext cx="2376488" cy="707886"/>
          </a:xfrm>
          <a:prstGeom prst="rect">
            <a:avLst/>
          </a:prstGeom>
          <a:noFill/>
          <a:ln>
            <a:noFill/>
          </a:ln>
          <a:effectLst/>
          <a:extLst>
            <a:ext uri="{909E8E84-426E-40DD-AFC4-6F175D3DCCD1}">
              <a14:hiddenFill xmlns:a14="http://schemas.microsoft.com/office/drawing/2010/main">
                <a:solidFill>
                  <a:srgbClr val="CCCCFF"/>
                </a:solidFill>
              </a14:hiddenFill>
            </a:ext>
            <a:ext uri="{91240B29-F687-4F45-9708-019B960494DF}">
              <a14:hiddenLine xmlns:a14="http://schemas.microsoft.com/office/drawing/2010/main" w="12700" algn="ctr">
                <a:solidFill>
                  <a:srgbClr val="008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hangingPunct="0">
              <a:spcBef>
                <a:spcPct val="50000"/>
              </a:spcBef>
            </a:pPr>
            <a:r>
              <a:rPr lang="en-GB" altLang="en-US" sz="2000" b="1" dirty="0">
                <a:solidFill>
                  <a:srgbClr val="990000"/>
                </a:solidFill>
              </a:rPr>
              <a:t>Over-confident &amp; Comfortable</a:t>
            </a:r>
          </a:p>
        </p:txBody>
      </p:sp>
      <p:pic>
        <p:nvPicPr>
          <p:cNvPr id="92169" name="Picture 9" descr="j007871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328025" y="4004346"/>
            <a:ext cx="552450" cy="1038225"/>
          </a:xfrm>
          <a:prstGeom prst="rect">
            <a:avLst/>
          </a:prstGeom>
          <a:noFill/>
          <a:extLst>
            <a:ext uri="{909E8E84-426E-40DD-AFC4-6F175D3DCCD1}">
              <a14:hiddenFill xmlns:a14="http://schemas.microsoft.com/office/drawing/2010/main">
                <a:solidFill>
                  <a:srgbClr val="FFFFFF"/>
                </a:solidFill>
              </a14:hiddenFill>
            </a:ext>
          </a:extLst>
        </p:spPr>
      </p:pic>
      <p:sp>
        <p:nvSpPr>
          <p:cNvPr id="92170" name="Text Box 10"/>
          <p:cNvSpPr txBox="1">
            <a:spLocks noChangeArrowheads="1"/>
          </p:cNvSpPr>
          <p:nvPr/>
        </p:nvSpPr>
        <p:spPr bwMode="auto">
          <a:xfrm>
            <a:off x="7464425" y="3069309"/>
            <a:ext cx="2376488" cy="830997"/>
          </a:xfrm>
          <a:prstGeom prst="rect">
            <a:avLst/>
          </a:prstGeom>
          <a:noFill/>
          <a:ln>
            <a:noFill/>
          </a:ln>
          <a:effectLst/>
          <a:extLst>
            <a:ext uri="{909E8E84-426E-40DD-AFC4-6F175D3DCCD1}">
              <a14:hiddenFill xmlns:a14="http://schemas.microsoft.com/office/drawing/2010/main">
                <a:solidFill>
                  <a:srgbClr val="CCCCFF"/>
                </a:solidFill>
              </a14:hiddenFill>
            </a:ext>
            <a:ext uri="{91240B29-F687-4F45-9708-019B960494DF}">
              <a14:hiddenLine xmlns:a14="http://schemas.microsoft.com/office/drawing/2010/main" w="12700" algn="ctr">
                <a:solidFill>
                  <a:srgbClr val="008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hangingPunct="0">
              <a:spcBef>
                <a:spcPct val="50000"/>
              </a:spcBef>
            </a:pPr>
            <a:r>
              <a:rPr lang="en-GB" altLang="en-US" sz="2400" b="1" dirty="0">
                <a:solidFill>
                  <a:srgbClr val="990000"/>
                </a:solidFill>
              </a:rPr>
              <a:t>Swampy Lowlands</a:t>
            </a:r>
          </a:p>
        </p:txBody>
      </p:sp>
      <p:sp>
        <p:nvSpPr>
          <p:cNvPr id="92171" name="Text Box 11"/>
          <p:cNvSpPr txBox="1">
            <a:spLocks noChangeArrowheads="1"/>
          </p:cNvSpPr>
          <p:nvPr/>
        </p:nvSpPr>
        <p:spPr bwMode="auto">
          <a:xfrm>
            <a:off x="6024564" y="5156871"/>
            <a:ext cx="3743325" cy="396875"/>
          </a:xfrm>
          <a:prstGeom prst="rect">
            <a:avLst/>
          </a:prstGeom>
          <a:noFill/>
          <a:ln>
            <a:noFill/>
          </a:ln>
          <a:effectLst/>
          <a:extLst>
            <a:ext uri="{909E8E84-426E-40DD-AFC4-6F175D3DCCD1}">
              <a14:hiddenFill xmlns:a14="http://schemas.microsoft.com/office/drawing/2010/main">
                <a:solidFill>
                  <a:srgbClr val="CCCCFF"/>
                </a:solidFill>
              </a14:hiddenFill>
            </a:ext>
            <a:ext uri="{91240B29-F687-4F45-9708-019B960494DF}">
              <a14:hiddenLine xmlns:a14="http://schemas.microsoft.com/office/drawing/2010/main" w="12700" algn="ctr">
                <a:solidFill>
                  <a:srgbClr val="008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hangingPunct="0">
              <a:spcBef>
                <a:spcPct val="50000"/>
              </a:spcBef>
            </a:pPr>
            <a:r>
              <a:rPr lang="en-GB" altLang="en-US" sz="2000" b="1" dirty="0">
                <a:solidFill>
                  <a:srgbClr val="990000"/>
                </a:solidFill>
              </a:rPr>
              <a:t>Unsure	 &amp; Scared    </a:t>
            </a:r>
          </a:p>
        </p:txBody>
      </p:sp>
      <p:pic>
        <p:nvPicPr>
          <p:cNvPr id="92172" name="Picture 12" descr="j007862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448301" y="3140746"/>
            <a:ext cx="434975" cy="1319213"/>
          </a:xfrm>
          <a:prstGeom prst="rect">
            <a:avLst/>
          </a:prstGeom>
          <a:noFill/>
          <a:extLst>
            <a:ext uri="{909E8E84-426E-40DD-AFC4-6F175D3DCCD1}">
              <a14:hiddenFill xmlns:a14="http://schemas.microsoft.com/office/drawing/2010/main">
                <a:solidFill>
                  <a:srgbClr val="FFFFFF"/>
                </a:solidFill>
              </a14:hiddenFill>
            </a:ext>
          </a:extLst>
        </p:spPr>
      </p:pic>
      <p:sp>
        <p:nvSpPr>
          <p:cNvPr id="92173" name="Text Box 13"/>
          <p:cNvSpPr txBox="1">
            <a:spLocks noChangeArrowheads="1"/>
          </p:cNvSpPr>
          <p:nvPr/>
        </p:nvSpPr>
        <p:spPr bwMode="auto">
          <a:xfrm>
            <a:off x="5232400" y="2420021"/>
            <a:ext cx="2376488" cy="461665"/>
          </a:xfrm>
          <a:prstGeom prst="rect">
            <a:avLst/>
          </a:prstGeom>
          <a:noFill/>
          <a:ln>
            <a:noFill/>
          </a:ln>
          <a:effectLst/>
          <a:extLst>
            <a:ext uri="{909E8E84-426E-40DD-AFC4-6F175D3DCCD1}">
              <a14:hiddenFill xmlns:a14="http://schemas.microsoft.com/office/drawing/2010/main">
                <a:solidFill>
                  <a:srgbClr val="CCCCFF"/>
                </a:solidFill>
              </a14:hiddenFill>
            </a:ext>
            <a:ext uri="{91240B29-F687-4F45-9708-019B960494DF}">
              <a14:hiddenLine xmlns:a14="http://schemas.microsoft.com/office/drawing/2010/main" w="12700" algn="ctr">
                <a:solidFill>
                  <a:srgbClr val="008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hangingPunct="0">
              <a:spcBef>
                <a:spcPct val="50000"/>
              </a:spcBef>
            </a:pPr>
            <a:r>
              <a:rPr lang="en-GB" altLang="en-US" sz="2400" b="1" dirty="0">
                <a:solidFill>
                  <a:srgbClr val="008000"/>
                </a:solidFill>
              </a:rPr>
              <a:t>‘Edge of Chaos’</a:t>
            </a:r>
          </a:p>
        </p:txBody>
      </p:sp>
      <p:sp>
        <p:nvSpPr>
          <p:cNvPr id="92174" name="Text Box 14"/>
          <p:cNvSpPr txBox="1">
            <a:spLocks noChangeArrowheads="1"/>
          </p:cNvSpPr>
          <p:nvPr/>
        </p:nvSpPr>
        <p:spPr bwMode="auto">
          <a:xfrm>
            <a:off x="1774826" y="3068961"/>
            <a:ext cx="2627313" cy="701675"/>
          </a:xfrm>
          <a:prstGeom prst="rect">
            <a:avLst/>
          </a:prstGeom>
          <a:noFill/>
          <a:ln>
            <a:noFill/>
          </a:ln>
          <a:effectLst/>
          <a:extLst>
            <a:ext uri="{909E8E84-426E-40DD-AFC4-6F175D3DCCD1}">
              <a14:hiddenFill xmlns:a14="http://schemas.microsoft.com/office/drawing/2010/main">
                <a:solidFill>
                  <a:srgbClr val="CCCCFF"/>
                </a:solidFill>
              </a14:hiddenFill>
            </a:ext>
            <a:ext uri="{91240B29-F687-4F45-9708-019B960494DF}">
              <a14:hiddenLine xmlns:a14="http://schemas.microsoft.com/office/drawing/2010/main" w="12700" algn="ctr">
                <a:solidFill>
                  <a:srgbClr val="008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hangingPunct="0">
              <a:spcBef>
                <a:spcPct val="50000"/>
              </a:spcBef>
            </a:pPr>
            <a:r>
              <a:rPr lang="en-GB" altLang="en-US" sz="2000" b="1" dirty="0">
                <a:solidFill>
                  <a:srgbClr val="990000"/>
                </a:solidFill>
              </a:rPr>
              <a:t>No motivation to develop &amp; improve    </a:t>
            </a:r>
          </a:p>
        </p:txBody>
      </p:sp>
      <p:sp>
        <p:nvSpPr>
          <p:cNvPr id="92175" name="Text Box 15"/>
          <p:cNvSpPr txBox="1">
            <a:spLocks noChangeArrowheads="1"/>
          </p:cNvSpPr>
          <p:nvPr/>
        </p:nvSpPr>
        <p:spPr bwMode="auto">
          <a:xfrm>
            <a:off x="6097589" y="5588671"/>
            <a:ext cx="3527425" cy="701675"/>
          </a:xfrm>
          <a:prstGeom prst="rect">
            <a:avLst/>
          </a:prstGeom>
          <a:noFill/>
          <a:ln>
            <a:noFill/>
          </a:ln>
          <a:effectLst/>
          <a:extLst>
            <a:ext uri="{909E8E84-426E-40DD-AFC4-6F175D3DCCD1}">
              <a14:hiddenFill xmlns:a14="http://schemas.microsoft.com/office/drawing/2010/main">
                <a:solidFill>
                  <a:srgbClr val="CCCCFF"/>
                </a:solidFill>
              </a14:hiddenFill>
            </a:ext>
            <a:ext uri="{91240B29-F687-4F45-9708-019B960494DF}">
              <a14:hiddenLine xmlns:a14="http://schemas.microsoft.com/office/drawing/2010/main" w="12700" algn="ctr">
                <a:solidFill>
                  <a:srgbClr val="008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hangingPunct="0">
              <a:spcBef>
                <a:spcPct val="50000"/>
              </a:spcBef>
            </a:pPr>
            <a:r>
              <a:rPr lang="en-GB" altLang="en-US" sz="2000" b="1" dirty="0">
                <a:solidFill>
                  <a:srgbClr val="990000"/>
                </a:solidFill>
              </a:rPr>
              <a:t>No ability to develop &amp; improve    </a:t>
            </a:r>
          </a:p>
        </p:txBody>
      </p:sp>
      <p:sp>
        <p:nvSpPr>
          <p:cNvPr id="92176" name="Text Box 16"/>
          <p:cNvSpPr txBox="1">
            <a:spLocks noChangeArrowheads="1"/>
          </p:cNvSpPr>
          <p:nvPr/>
        </p:nvSpPr>
        <p:spPr bwMode="auto">
          <a:xfrm>
            <a:off x="7680177" y="6136457"/>
            <a:ext cx="3241675" cy="307777"/>
          </a:xfrm>
          <a:prstGeom prst="rect">
            <a:avLst/>
          </a:prstGeom>
          <a:noFill/>
          <a:ln>
            <a:noFill/>
          </a:ln>
          <a:effectLst/>
          <a:extLst>
            <a:ext uri="{909E8E84-426E-40DD-AFC4-6F175D3DCCD1}">
              <a14:hiddenFill xmlns:a14="http://schemas.microsoft.com/office/drawing/2010/main">
                <a:solidFill>
                  <a:srgbClr val="CCCCFF"/>
                </a:solidFill>
              </a14:hiddenFill>
            </a:ext>
            <a:ext uri="{91240B29-F687-4F45-9708-019B960494DF}">
              <a14:hiddenLine xmlns:a14="http://schemas.microsoft.com/office/drawing/2010/main" w="12700" algn="ctr">
                <a:solidFill>
                  <a:srgbClr val="008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hangingPunct="0">
              <a:spcBef>
                <a:spcPct val="50000"/>
              </a:spcBef>
            </a:pPr>
            <a:r>
              <a:rPr lang="en-GB" altLang="en-US" sz="1400" b="1" dirty="0">
                <a:solidFill>
                  <a:srgbClr val="008000"/>
                </a:solidFill>
              </a:rPr>
              <a:t>Based on Donald </a:t>
            </a:r>
            <a:r>
              <a:rPr lang="en-GB" altLang="en-US" sz="1400" b="1" dirty="0" err="1">
                <a:solidFill>
                  <a:srgbClr val="008000"/>
                </a:solidFill>
              </a:rPr>
              <a:t>Sch</a:t>
            </a:r>
            <a:r>
              <a:rPr lang="en-US" altLang="en-US" sz="1400" b="1" dirty="0">
                <a:solidFill>
                  <a:srgbClr val="008000"/>
                </a:solidFill>
                <a:cs typeface="Arial" charset="0"/>
              </a:rPr>
              <a:t>ö</a:t>
            </a:r>
            <a:r>
              <a:rPr lang="en-GB" altLang="en-US" sz="1400" b="1" dirty="0">
                <a:solidFill>
                  <a:srgbClr val="008000"/>
                </a:solidFill>
              </a:rPr>
              <a:t>n (2016)</a:t>
            </a:r>
          </a:p>
        </p:txBody>
      </p:sp>
      <p:sp>
        <p:nvSpPr>
          <p:cNvPr id="92177" name="Text Box 17"/>
          <p:cNvSpPr txBox="1">
            <a:spLocks noChangeArrowheads="1"/>
          </p:cNvSpPr>
          <p:nvPr/>
        </p:nvSpPr>
        <p:spPr bwMode="auto">
          <a:xfrm>
            <a:off x="2566989" y="4437734"/>
            <a:ext cx="2376487" cy="1015663"/>
          </a:xfrm>
          <a:prstGeom prst="rect">
            <a:avLst/>
          </a:prstGeom>
          <a:noFill/>
          <a:ln>
            <a:noFill/>
          </a:ln>
          <a:effectLst/>
          <a:extLst>
            <a:ext uri="{909E8E84-426E-40DD-AFC4-6F175D3DCCD1}">
              <a14:hiddenFill xmlns:a14="http://schemas.microsoft.com/office/drawing/2010/main">
                <a:solidFill>
                  <a:srgbClr val="CCCCFF"/>
                </a:solidFill>
              </a14:hiddenFill>
            </a:ext>
            <a:ext uri="{91240B29-F687-4F45-9708-019B960494DF}">
              <a14:hiddenLine xmlns:a14="http://schemas.microsoft.com/office/drawing/2010/main" w="12700" algn="ctr">
                <a:solidFill>
                  <a:srgbClr val="008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hangingPunct="0">
              <a:spcBef>
                <a:spcPct val="50000"/>
              </a:spcBef>
            </a:pPr>
            <a:r>
              <a:rPr lang="en-GB" altLang="en-US" sz="2000" b="1" dirty="0">
                <a:solidFill>
                  <a:srgbClr val="008000"/>
                </a:solidFill>
              </a:rPr>
              <a:t>Where we test ourselves and learn from the process</a:t>
            </a:r>
          </a:p>
        </p:txBody>
      </p:sp>
      <p:sp>
        <p:nvSpPr>
          <p:cNvPr id="18" name="Title 3"/>
          <p:cNvSpPr txBox="1">
            <a:spLocks/>
          </p:cNvSpPr>
          <p:nvPr/>
        </p:nvSpPr>
        <p:spPr>
          <a:xfrm>
            <a:off x="1970856" y="44624"/>
            <a:ext cx="8229600" cy="778098"/>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Why are we reflecting?</a:t>
            </a:r>
          </a:p>
        </p:txBody>
      </p:sp>
      <p:sp>
        <p:nvSpPr>
          <p:cNvPr id="2" name="TextBox 1"/>
          <p:cNvSpPr txBox="1"/>
          <p:nvPr/>
        </p:nvSpPr>
        <p:spPr>
          <a:xfrm>
            <a:off x="5716280" y="1301627"/>
            <a:ext cx="2916709" cy="369094"/>
          </a:xfrm>
          <a:prstGeom prst="rect">
            <a:avLst/>
          </a:prstGeom>
          <a:noFill/>
        </p:spPr>
        <p:txBody>
          <a:bodyPr wrap="square" rtlCol="0">
            <a:spAutoFit/>
          </a:bodyPr>
          <a:lstStyle/>
          <a:p>
            <a:r>
              <a:rPr lang="en-GB" b="1" dirty="0">
                <a:solidFill>
                  <a:srgbClr val="C00000"/>
                </a:solidFill>
              </a:rPr>
              <a:t>‘I don’t need to reflect’</a:t>
            </a:r>
          </a:p>
        </p:txBody>
      </p:sp>
      <p:sp>
        <p:nvSpPr>
          <p:cNvPr id="20" name="TextBox 19"/>
          <p:cNvSpPr txBox="1"/>
          <p:nvPr/>
        </p:nvSpPr>
        <p:spPr>
          <a:xfrm>
            <a:off x="8887514" y="3187503"/>
            <a:ext cx="1620565" cy="646331"/>
          </a:xfrm>
          <a:prstGeom prst="rect">
            <a:avLst/>
          </a:prstGeom>
          <a:noFill/>
        </p:spPr>
        <p:txBody>
          <a:bodyPr wrap="square" rtlCol="0">
            <a:spAutoFit/>
          </a:bodyPr>
          <a:lstStyle/>
          <a:p>
            <a:pPr algn="ctr"/>
            <a:r>
              <a:rPr lang="en-GB" b="1" dirty="0">
                <a:solidFill>
                  <a:srgbClr val="C00000"/>
                </a:solidFill>
              </a:rPr>
              <a:t>Unable to reflect</a:t>
            </a:r>
          </a:p>
        </p:txBody>
      </p:sp>
    </p:spTree>
    <p:extLst>
      <p:ext uri="{BB962C8B-B14F-4D97-AF65-F5344CB8AC3E}">
        <p14:creationId xmlns:p14="http://schemas.microsoft.com/office/powerpoint/2010/main" val="338497704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6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6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216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9216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92174"/>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92164"/>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92170"/>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9216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2171"/>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92175"/>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92165"/>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92172"/>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92173"/>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92177"/>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grpId="0" nodeType="clickEffect">
                                  <p:stCondLst>
                                    <p:cond delay="0"/>
                                  </p:stCondLst>
                                  <p:childTnLst>
                                    <p:set>
                                      <p:cBhvr>
                                        <p:cTn id="64" dur="1" fill="hold">
                                          <p:stCondLst>
                                            <p:cond delay="0"/>
                                          </p:stCondLst>
                                        </p:cTn>
                                        <p:tgtEl>
                                          <p:spTgt spid="9217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63" grpId="0" animBg="1"/>
      <p:bldP spid="92164" grpId="0" animBg="1"/>
      <p:bldP spid="92165" grpId="0" animBg="1"/>
      <p:bldP spid="92167" grpId="0"/>
      <p:bldP spid="92168" grpId="0"/>
      <p:bldP spid="92170" grpId="0"/>
      <p:bldP spid="92171" grpId="0"/>
      <p:bldP spid="92173" grpId="0"/>
      <p:bldP spid="92174" grpId="0"/>
      <p:bldP spid="92175" grpId="0"/>
      <p:bldP spid="92176" grpId="0"/>
      <p:bldP spid="92177" grpId="0"/>
      <p:bldP spid="2" grpId="0"/>
      <p:bldP spid="20"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D06CC-E382-EEFE-7E55-FCCCBB44669B}"/>
              </a:ext>
            </a:extLst>
          </p:cNvPr>
          <p:cNvSpPr>
            <a:spLocks noGrp="1"/>
          </p:cNvSpPr>
          <p:nvPr>
            <p:ph type="title"/>
          </p:nvPr>
        </p:nvSpPr>
        <p:spPr>
          <a:xfrm>
            <a:off x="3780148" y="365125"/>
            <a:ext cx="7956222" cy="1325563"/>
          </a:xfrm>
        </p:spPr>
        <p:txBody>
          <a:bodyPr/>
          <a:lstStyle/>
          <a:p>
            <a:r>
              <a:rPr lang="en-GB" dirty="0"/>
              <a:t>Reference List </a:t>
            </a:r>
          </a:p>
        </p:txBody>
      </p:sp>
      <p:sp>
        <p:nvSpPr>
          <p:cNvPr id="3" name="Content Placeholder 2">
            <a:extLst>
              <a:ext uri="{FF2B5EF4-FFF2-40B4-BE49-F238E27FC236}">
                <a16:creationId xmlns:a16="http://schemas.microsoft.com/office/drawing/2014/main" id="{A5EBC126-EA5F-253C-DDCA-0037BD46D4CE}"/>
              </a:ext>
            </a:extLst>
          </p:cNvPr>
          <p:cNvSpPr>
            <a:spLocks noGrp="1"/>
          </p:cNvSpPr>
          <p:nvPr>
            <p:ph idx="1"/>
          </p:nvPr>
        </p:nvSpPr>
        <p:spPr>
          <a:xfrm>
            <a:off x="3780148" y="1825625"/>
            <a:ext cx="7956222" cy="4667250"/>
          </a:xfrm>
        </p:spPr>
        <p:txBody>
          <a:bodyPr>
            <a:normAutofit fontScale="32500" lnSpcReduction="20000"/>
          </a:bodyPr>
          <a:lstStyle/>
          <a:p>
            <a:r>
              <a:rPr lang="en-GB" dirty="0"/>
              <a:t>Bandura, A. (1977). Social learning theory. Prentice-Hall.</a:t>
            </a:r>
          </a:p>
          <a:p>
            <a:r>
              <a:rPr lang="en-GB" dirty="0"/>
              <a:t>Beck, A. T., &amp; Haigh, E. P. (2014). Advances in cognitive therapy and therapy: The generic cognitive model. Annual Review of Clinical Psychology, 10, 1–24.</a:t>
            </a:r>
          </a:p>
          <a:p>
            <a:r>
              <a:rPr lang="en-GB" dirty="0"/>
              <a:t>Beck, J. S. (2011). Cognitive </a:t>
            </a:r>
            <a:r>
              <a:rPr lang="en-GB" dirty="0" err="1"/>
              <a:t>behavior</a:t>
            </a:r>
            <a:r>
              <a:rPr lang="en-GB" dirty="0"/>
              <a:t> therapy: Basics and beyond. Guilford Press.</a:t>
            </a:r>
          </a:p>
          <a:p>
            <a:r>
              <a:rPr lang="en-GB" dirty="0"/>
              <a:t>Cottrell, S. (2015). Skills for success: Personal development and employability. Bloomsbury Academic.</a:t>
            </a:r>
          </a:p>
          <a:p>
            <a:r>
              <a:rPr lang="en-GB" dirty="0"/>
              <a:t>Cox, E. (2018). The complete handbook of coaching. SAGE.</a:t>
            </a:r>
          </a:p>
          <a:p>
            <a:r>
              <a:rPr lang="en-GB" dirty="0"/>
              <a:t>Ellis, A. (2000). Can rational emotive </a:t>
            </a:r>
            <a:r>
              <a:rPr lang="en-GB" dirty="0" err="1"/>
              <a:t>behavior</a:t>
            </a:r>
            <a:r>
              <a:rPr lang="en-GB" dirty="0"/>
              <a:t> therapy (REBT) be effectively used with people who have devout beliefs in God and religion? Professional Psychology-Research and Practice, 31(1), 29–33.</a:t>
            </a:r>
          </a:p>
          <a:p>
            <a:r>
              <a:rPr lang="en-GB" dirty="0"/>
              <a:t>Erikson, E. H. (1963). Youth: Change and challenge. Basic Books.</a:t>
            </a:r>
          </a:p>
          <a:p>
            <a:r>
              <a:rPr lang="en-GB" dirty="0" err="1"/>
              <a:t>Illeris</a:t>
            </a:r>
            <a:r>
              <a:rPr lang="en-GB" dirty="0"/>
              <a:t>, K. (2018). An overview of the history of learning theory. European Journal of Education, 53(1), 86–101.</a:t>
            </a:r>
          </a:p>
          <a:p>
            <a:r>
              <a:rPr lang="en-GB" dirty="0"/>
              <a:t>Lomas, T., </a:t>
            </a:r>
            <a:r>
              <a:rPr lang="en-GB" dirty="0" err="1"/>
              <a:t>Hefferon</a:t>
            </a:r>
            <a:r>
              <a:rPr lang="en-GB" dirty="0"/>
              <a:t>, K., &amp; </a:t>
            </a:r>
            <a:r>
              <a:rPr lang="en-GB" dirty="0" err="1"/>
              <a:t>Ivtzan</a:t>
            </a:r>
            <a:r>
              <a:rPr lang="en-GB" dirty="0"/>
              <a:t>, I. (2014). Applied positive psychology: Integrated positive practice. SAGE.</a:t>
            </a:r>
          </a:p>
          <a:p>
            <a:r>
              <a:rPr lang="en-GB" dirty="0"/>
              <a:t>Maslow, A. H. (1970). Motivation and personality (2nd ed.). Harper &amp; Row.</a:t>
            </a:r>
          </a:p>
          <a:p>
            <a:r>
              <a:rPr lang="en-GB" dirty="0"/>
              <a:t>Passmore, J. (Ed.). (2021). The coaches’ handbook: The complete practitioner guide for professional coaches. Routledge.</a:t>
            </a:r>
          </a:p>
          <a:p>
            <a:r>
              <a:rPr lang="en-GB" dirty="0"/>
              <a:t>Piaget, J. (1959): The Psychology of intelligence. Routledge.</a:t>
            </a:r>
          </a:p>
          <a:p>
            <a:r>
              <a:rPr lang="en-GB" dirty="0"/>
              <a:t>Rose, C. (2018). The personal development group: The students’ guide. Routledge.</a:t>
            </a:r>
          </a:p>
          <a:p>
            <a:r>
              <a:rPr lang="en-GB" dirty="0"/>
              <a:t>Ryan, R. M., &amp; Deci, E. L. (2018). Self-determination theory: Basic psychological needs in motivation, development, and wellness. Guilford Press.</a:t>
            </a:r>
          </a:p>
          <a:p>
            <a:r>
              <a:rPr lang="en-GB" dirty="0"/>
              <a:t>Seligman, M. E. (2011). Authentic happiness using the new positive psychology to realize your potential for lasting </a:t>
            </a:r>
            <a:r>
              <a:rPr lang="en-GB" dirty="0" err="1"/>
              <a:t>fulfillment</a:t>
            </a:r>
            <a:r>
              <a:rPr lang="en-GB" dirty="0"/>
              <a:t>. Nicholas Brealey.</a:t>
            </a:r>
          </a:p>
          <a:p>
            <a:r>
              <a:rPr lang="en-GB" dirty="0"/>
              <a:t>Starr, J. (2021). The coaching manual: The definitive guide to the process, principles and skills of personal coaching. Harlow: Pearson Education.</a:t>
            </a:r>
          </a:p>
          <a:p>
            <a:r>
              <a:rPr lang="en-GB" dirty="0"/>
              <a:t>Whitmore, J. (2009). Coaching for performance. Nicholas Brealey.</a:t>
            </a:r>
          </a:p>
          <a:p>
            <a:endParaRPr lang="en-GB" dirty="0"/>
          </a:p>
        </p:txBody>
      </p:sp>
    </p:spTree>
    <p:extLst>
      <p:ext uri="{BB962C8B-B14F-4D97-AF65-F5344CB8AC3E}">
        <p14:creationId xmlns:p14="http://schemas.microsoft.com/office/powerpoint/2010/main" val="166452146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230517B-7447-48AA-992B-1DDD65018F76}"/>
              </a:ext>
            </a:extLst>
          </p:cNvPr>
          <p:cNvSpPr txBox="1"/>
          <p:nvPr/>
        </p:nvSpPr>
        <p:spPr>
          <a:xfrm>
            <a:off x="3410247" y="2161818"/>
            <a:ext cx="7886700" cy="584775"/>
          </a:xfrm>
          <a:prstGeom prst="rect">
            <a:avLst/>
          </a:prstGeom>
          <a:noFill/>
        </p:spPr>
        <p:txBody>
          <a:bodyPr wrap="square" rtlCol="0">
            <a:spAutoFit/>
          </a:bodyPr>
          <a:lstStyle/>
          <a:p>
            <a:r>
              <a:rPr lang="en-GB" sz="1600" dirty="0"/>
              <a:t>Cottrell, S. (2010) </a:t>
            </a:r>
            <a:r>
              <a:rPr lang="en-GB" sz="1600" i="1" dirty="0"/>
              <a:t>Skills for Success: The Personal Development Planning Handbook (2</a:t>
            </a:r>
            <a:r>
              <a:rPr lang="en-GB" sz="1600" i="1" baseline="30000" dirty="0"/>
              <a:t>nd</a:t>
            </a:r>
            <a:r>
              <a:rPr lang="en-GB" sz="1600" i="1" dirty="0"/>
              <a:t> Ed./2il Arg.)</a:t>
            </a:r>
            <a:r>
              <a:rPr lang="en-GB" sz="1600" dirty="0"/>
              <a:t> Basingstoke: Palgrave Macmillan</a:t>
            </a:r>
          </a:p>
        </p:txBody>
      </p:sp>
      <p:sp>
        <p:nvSpPr>
          <p:cNvPr id="4" name="TextBox 3">
            <a:extLst>
              <a:ext uri="{FF2B5EF4-FFF2-40B4-BE49-F238E27FC236}">
                <a16:creationId xmlns:a16="http://schemas.microsoft.com/office/drawing/2014/main" id="{3AC72ACD-E89F-4874-B450-E2348A0BA86C}"/>
              </a:ext>
            </a:extLst>
          </p:cNvPr>
          <p:cNvSpPr txBox="1"/>
          <p:nvPr/>
        </p:nvSpPr>
        <p:spPr>
          <a:xfrm>
            <a:off x="3410247" y="1446619"/>
            <a:ext cx="7886700" cy="584775"/>
          </a:xfrm>
          <a:prstGeom prst="rect">
            <a:avLst/>
          </a:prstGeom>
          <a:noFill/>
        </p:spPr>
        <p:txBody>
          <a:bodyPr wrap="square" rtlCol="0">
            <a:spAutoFit/>
          </a:bodyPr>
          <a:lstStyle/>
          <a:p>
            <a:r>
              <a:rPr lang="en-GB" sz="1600" dirty="0"/>
              <a:t>CIPD (No Date) </a:t>
            </a:r>
            <a:r>
              <a:rPr lang="en-GB" sz="1600" i="1" dirty="0"/>
              <a:t>About CPD</a:t>
            </a:r>
            <a:r>
              <a:rPr lang="en-GB" sz="1600" dirty="0"/>
              <a:t> Available at: </a:t>
            </a:r>
            <a:r>
              <a:rPr lang="en-GB" sz="1600" dirty="0">
                <a:hlinkClick r:id="rId3"/>
              </a:rPr>
              <a:t>https://www.cipd.co.uk/learn/cpd/about</a:t>
            </a:r>
            <a:r>
              <a:rPr lang="en-GB" sz="1600" dirty="0"/>
              <a:t>  [Accessed 09/12/2022]</a:t>
            </a:r>
          </a:p>
        </p:txBody>
      </p:sp>
      <p:sp>
        <p:nvSpPr>
          <p:cNvPr id="9" name="Rectangle 8">
            <a:extLst>
              <a:ext uri="{FF2B5EF4-FFF2-40B4-BE49-F238E27FC236}">
                <a16:creationId xmlns:a16="http://schemas.microsoft.com/office/drawing/2014/main" id="{6C4F5834-8EBE-4324-A046-AC5FD81AE4E5}"/>
              </a:ext>
            </a:extLst>
          </p:cNvPr>
          <p:cNvSpPr/>
          <p:nvPr/>
        </p:nvSpPr>
        <p:spPr>
          <a:xfrm>
            <a:off x="3410247" y="2940201"/>
            <a:ext cx="8173122" cy="1077218"/>
          </a:xfrm>
          <a:prstGeom prst="rect">
            <a:avLst/>
          </a:prstGeom>
        </p:spPr>
        <p:txBody>
          <a:bodyPr wrap="square">
            <a:spAutoFit/>
          </a:bodyPr>
          <a:lstStyle/>
          <a:p>
            <a:r>
              <a:rPr lang="en-GB" sz="1600" dirty="0"/>
              <a:t>Crosbie, R. (2005) ‘Learning the soft skills of leadership’ </a:t>
            </a:r>
            <a:r>
              <a:rPr lang="en-GB" sz="1600" i="1" dirty="0"/>
              <a:t>Industrial and Commercial Training</a:t>
            </a:r>
            <a:r>
              <a:rPr lang="en-GB" sz="1600" dirty="0"/>
              <a:t>; Vol:37, Issue:1; pp. 45-51 Available at: </a:t>
            </a:r>
            <a:r>
              <a:rPr lang="en-GB" sz="1600" dirty="0">
                <a:hlinkClick r:id="rId4"/>
              </a:rPr>
              <a:t>https://search-proquest-com.ezproxy.uwtsd.ac.uk/docview/214106018?accountid=130472&amp;pq-origsite=primo</a:t>
            </a:r>
            <a:r>
              <a:rPr lang="en-GB" sz="1600" dirty="0"/>
              <a:t> [Accessed 09/12/2022]</a:t>
            </a:r>
          </a:p>
        </p:txBody>
      </p:sp>
      <p:sp>
        <p:nvSpPr>
          <p:cNvPr id="10" name="TextBox 9">
            <a:extLst>
              <a:ext uri="{FF2B5EF4-FFF2-40B4-BE49-F238E27FC236}">
                <a16:creationId xmlns:a16="http://schemas.microsoft.com/office/drawing/2014/main" id="{10A3F63C-07D9-4067-A8D1-915462E7436E}"/>
              </a:ext>
            </a:extLst>
          </p:cNvPr>
          <p:cNvSpPr txBox="1"/>
          <p:nvPr/>
        </p:nvSpPr>
        <p:spPr>
          <a:xfrm>
            <a:off x="3410247" y="936305"/>
            <a:ext cx="8781753" cy="338554"/>
          </a:xfrm>
          <a:prstGeom prst="rect">
            <a:avLst/>
          </a:prstGeom>
          <a:noFill/>
        </p:spPr>
        <p:txBody>
          <a:bodyPr wrap="square" rtlCol="0">
            <a:spAutoFit/>
          </a:bodyPr>
          <a:lstStyle/>
          <a:p>
            <a:pPr indent="-457200"/>
            <a:r>
              <a:rPr lang="en-GB" sz="1600" dirty="0" err="1"/>
              <a:t>Boud</a:t>
            </a:r>
            <a:r>
              <a:rPr lang="en-GB" sz="1600" dirty="0"/>
              <a:t>, D. et al (eds.) (1985) </a:t>
            </a:r>
            <a:r>
              <a:rPr lang="en-GB" sz="1600" i="1" dirty="0"/>
              <a:t>Reflection. Turning experience into learning</a:t>
            </a:r>
            <a:r>
              <a:rPr lang="en-GB" sz="1600" dirty="0"/>
              <a:t>, London: Kogan Page</a:t>
            </a:r>
          </a:p>
        </p:txBody>
      </p:sp>
      <p:sp>
        <p:nvSpPr>
          <p:cNvPr id="5" name="TextBox 4">
            <a:extLst>
              <a:ext uri="{FF2B5EF4-FFF2-40B4-BE49-F238E27FC236}">
                <a16:creationId xmlns:a16="http://schemas.microsoft.com/office/drawing/2014/main" id="{3FD51979-D052-D8F3-3FE9-07DE0A7A8615}"/>
              </a:ext>
            </a:extLst>
          </p:cNvPr>
          <p:cNvSpPr txBox="1"/>
          <p:nvPr/>
        </p:nvSpPr>
        <p:spPr>
          <a:xfrm>
            <a:off x="3410247" y="4235793"/>
            <a:ext cx="7886700" cy="584775"/>
          </a:xfrm>
          <a:prstGeom prst="rect">
            <a:avLst/>
          </a:prstGeom>
          <a:noFill/>
        </p:spPr>
        <p:txBody>
          <a:bodyPr wrap="square" rtlCol="0">
            <a:spAutoFit/>
          </a:bodyPr>
          <a:lstStyle/>
          <a:p>
            <a:r>
              <a:rPr lang="en-GB" sz="1600" dirty="0"/>
              <a:t>Gibbs, G. (1988) </a:t>
            </a:r>
            <a:r>
              <a:rPr lang="en-GB" sz="1600" i="1" dirty="0"/>
              <a:t>Learning by Doing: A Guide to Teaching and Learning Models </a:t>
            </a:r>
            <a:r>
              <a:rPr lang="en-GB" sz="1600" dirty="0"/>
              <a:t>Oxford: Oxford Further Education Unit</a:t>
            </a:r>
          </a:p>
        </p:txBody>
      </p:sp>
      <p:sp>
        <p:nvSpPr>
          <p:cNvPr id="6" name="TextBox 5">
            <a:extLst>
              <a:ext uri="{FF2B5EF4-FFF2-40B4-BE49-F238E27FC236}">
                <a16:creationId xmlns:a16="http://schemas.microsoft.com/office/drawing/2014/main" id="{C0B7AEE7-6EEE-68BB-3F12-C8C701BACBE0}"/>
              </a:ext>
            </a:extLst>
          </p:cNvPr>
          <p:cNvSpPr txBox="1"/>
          <p:nvPr/>
        </p:nvSpPr>
        <p:spPr>
          <a:xfrm>
            <a:off x="3410247" y="5045970"/>
            <a:ext cx="7886700" cy="830997"/>
          </a:xfrm>
          <a:prstGeom prst="rect">
            <a:avLst/>
          </a:prstGeom>
          <a:noFill/>
        </p:spPr>
        <p:txBody>
          <a:bodyPr wrap="square" rtlCol="0">
            <a:spAutoFit/>
          </a:bodyPr>
          <a:lstStyle/>
          <a:p>
            <a:r>
              <a:rPr lang="en-GB" sz="1600" dirty="0"/>
              <a:t>Higgins, M. (2014) </a:t>
            </a:r>
            <a:r>
              <a:rPr lang="en-GB" sz="1600" i="1" dirty="0"/>
              <a:t>Using the Star technique to shine at job interviews: a how-to guide </a:t>
            </a:r>
            <a:r>
              <a:rPr lang="en-GB" sz="1600" dirty="0"/>
              <a:t>Guardian Available at: </a:t>
            </a:r>
            <a:r>
              <a:rPr lang="en-GB" sz="1600" dirty="0">
                <a:hlinkClick r:id="rId5"/>
              </a:rPr>
              <a:t>https://www.theguardian.com/careers/careers-blog/star-technique-competency-based-interview</a:t>
            </a:r>
            <a:r>
              <a:rPr lang="en-GB" sz="1600" dirty="0"/>
              <a:t> [Accessed 09/12/2022]</a:t>
            </a:r>
          </a:p>
        </p:txBody>
      </p:sp>
    </p:spTree>
    <p:extLst>
      <p:ext uri="{BB962C8B-B14F-4D97-AF65-F5344CB8AC3E}">
        <p14:creationId xmlns:p14="http://schemas.microsoft.com/office/powerpoint/2010/main" val="229870179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FD9113E-BF81-4A03-B323-1B17819F2A38}"/>
              </a:ext>
            </a:extLst>
          </p:cNvPr>
          <p:cNvSpPr txBox="1"/>
          <p:nvPr/>
        </p:nvSpPr>
        <p:spPr>
          <a:xfrm>
            <a:off x="3376385" y="1927365"/>
            <a:ext cx="8113568" cy="830997"/>
          </a:xfrm>
          <a:prstGeom prst="rect">
            <a:avLst/>
          </a:prstGeom>
          <a:noFill/>
        </p:spPr>
        <p:txBody>
          <a:bodyPr wrap="square" rtlCol="0">
            <a:spAutoFit/>
          </a:bodyPr>
          <a:lstStyle/>
          <a:p>
            <a:r>
              <a:rPr lang="en-GB" sz="1600" dirty="0"/>
              <a:t>Nambisan, S. (2017) </a:t>
            </a:r>
            <a:r>
              <a:rPr lang="en-GB" sz="1600" i="1" dirty="0"/>
              <a:t>Digital Entrepreneurship: Toward a Digital Technology Perspective of Entrepreneurship </a:t>
            </a:r>
            <a:r>
              <a:rPr lang="en-GB" sz="1600" dirty="0" err="1"/>
              <a:t>Entrepreneurship</a:t>
            </a:r>
            <a:r>
              <a:rPr lang="en-GB" sz="1600" dirty="0"/>
              <a:t> Theory and Practice Vol. 41 (6) Available at: </a:t>
            </a:r>
            <a:r>
              <a:rPr lang="en-GB" sz="1600" dirty="0">
                <a:hlinkClick r:id="rId3"/>
              </a:rPr>
              <a:t>https://doi-org.ezproxy.uwtsd.ac.uk/10.1111/etap.12254</a:t>
            </a:r>
            <a:r>
              <a:rPr lang="en-GB" sz="1600" dirty="0"/>
              <a:t> [Accessed 09/12/2022]</a:t>
            </a:r>
          </a:p>
        </p:txBody>
      </p:sp>
      <p:sp>
        <p:nvSpPr>
          <p:cNvPr id="9" name="TextBox 8">
            <a:extLst>
              <a:ext uri="{FF2B5EF4-FFF2-40B4-BE49-F238E27FC236}">
                <a16:creationId xmlns:a16="http://schemas.microsoft.com/office/drawing/2014/main" id="{E1DB8A9F-6757-4C36-AB12-7E5A148C37A5}"/>
              </a:ext>
            </a:extLst>
          </p:cNvPr>
          <p:cNvSpPr txBox="1"/>
          <p:nvPr/>
        </p:nvSpPr>
        <p:spPr>
          <a:xfrm>
            <a:off x="3379356" y="1423308"/>
            <a:ext cx="8435280" cy="338554"/>
          </a:xfrm>
          <a:prstGeom prst="rect">
            <a:avLst/>
          </a:prstGeom>
          <a:noFill/>
        </p:spPr>
        <p:txBody>
          <a:bodyPr wrap="square" rtlCol="0">
            <a:spAutoFit/>
          </a:bodyPr>
          <a:lstStyle/>
          <a:p>
            <a:r>
              <a:rPr lang="en-GB" sz="1600" dirty="0"/>
              <a:t>Kolb, D. A. (1984) Experiential Learning, Englewood Cliffs, NJ.: Prentice Hall</a:t>
            </a:r>
          </a:p>
        </p:txBody>
      </p:sp>
      <p:sp>
        <p:nvSpPr>
          <p:cNvPr id="3" name="TextBox 2">
            <a:extLst>
              <a:ext uri="{FF2B5EF4-FFF2-40B4-BE49-F238E27FC236}">
                <a16:creationId xmlns:a16="http://schemas.microsoft.com/office/drawing/2014/main" id="{1059BD88-4015-BB8D-CBED-153BE436F277}"/>
              </a:ext>
            </a:extLst>
          </p:cNvPr>
          <p:cNvSpPr txBox="1"/>
          <p:nvPr/>
        </p:nvSpPr>
        <p:spPr>
          <a:xfrm>
            <a:off x="3378415" y="3618726"/>
            <a:ext cx="8712968" cy="1077218"/>
          </a:xfrm>
          <a:prstGeom prst="rect">
            <a:avLst/>
          </a:prstGeom>
          <a:noFill/>
        </p:spPr>
        <p:txBody>
          <a:bodyPr wrap="square" rtlCol="0">
            <a:spAutoFit/>
          </a:bodyPr>
          <a:lstStyle/>
          <a:p>
            <a:r>
              <a:rPr lang="en-GB" sz="1600" dirty="0"/>
              <a:t>QAA  (2018) </a:t>
            </a:r>
            <a:r>
              <a:rPr lang="en-GB" sz="1600" i="1" dirty="0"/>
              <a:t>Enterprise and Entrepreneurship Education: Guidance for UK Higher</a:t>
            </a:r>
          </a:p>
          <a:p>
            <a:r>
              <a:rPr lang="en-GB" sz="1600" i="1" dirty="0"/>
              <a:t>Education Providers.</a:t>
            </a:r>
            <a:r>
              <a:rPr lang="en-GB" sz="1600" dirty="0"/>
              <a:t> Gloucester: QAA Available at: </a:t>
            </a:r>
            <a:r>
              <a:rPr lang="en-GB" sz="1600" dirty="0">
                <a:hlinkClick r:id="rId4"/>
              </a:rPr>
              <a:t>https://www.qaa.ac.uk/docs/qaas/enhancement-and-development/enterprise-and-entrpreneurship-education-2018.pdf?sfvrsn=15f1f981_8</a:t>
            </a:r>
            <a:r>
              <a:rPr lang="en-GB" sz="1600" dirty="0"/>
              <a:t>  [Accessed 09/12/2022]</a:t>
            </a:r>
          </a:p>
        </p:txBody>
      </p:sp>
      <p:sp>
        <p:nvSpPr>
          <p:cNvPr id="4" name="TextBox 3">
            <a:extLst>
              <a:ext uri="{FF2B5EF4-FFF2-40B4-BE49-F238E27FC236}">
                <a16:creationId xmlns:a16="http://schemas.microsoft.com/office/drawing/2014/main" id="{BA171A0A-3467-3961-5278-DC42484430FA}"/>
              </a:ext>
            </a:extLst>
          </p:cNvPr>
          <p:cNvSpPr txBox="1"/>
          <p:nvPr/>
        </p:nvSpPr>
        <p:spPr>
          <a:xfrm>
            <a:off x="3394589" y="4695944"/>
            <a:ext cx="8645842" cy="1077218"/>
          </a:xfrm>
          <a:prstGeom prst="rect">
            <a:avLst/>
          </a:prstGeom>
          <a:noFill/>
        </p:spPr>
        <p:txBody>
          <a:bodyPr wrap="square" rtlCol="0">
            <a:spAutoFit/>
          </a:bodyPr>
          <a:lstStyle/>
          <a:p>
            <a:r>
              <a:rPr lang="en-GB" sz="1600" dirty="0"/>
              <a:t>QAA  (2009) </a:t>
            </a:r>
            <a:r>
              <a:rPr lang="en-GB" sz="1600" i="1" dirty="0"/>
              <a:t>Personal development planning: guidance for institutional policy and practice in higher education.</a:t>
            </a:r>
            <a:r>
              <a:rPr lang="en-GB" sz="1600" dirty="0"/>
              <a:t> Gloucester: QAA Available at: </a:t>
            </a:r>
            <a:r>
              <a:rPr lang="en-GB" sz="1600" dirty="0">
                <a:hlinkClick r:id="rId5"/>
              </a:rPr>
              <a:t>https://www.qaa.ac.uk/docs/qaas/enhancement-and-development/pdp-guidance-for-institutional-policy-and-practice.pdf?sfvrsn=4145f581_8</a:t>
            </a:r>
            <a:r>
              <a:rPr lang="en-GB" sz="1600" dirty="0"/>
              <a:t>  [Accessed 09/12/2022]</a:t>
            </a:r>
          </a:p>
        </p:txBody>
      </p:sp>
      <p:sp>
        <p:nvSpPr>
          <p:cNvPr id="5" name="TextBox 4">
            <a:extLst>
              <a:ext uri="{FF2B5EF4-FFF2-40B4-BE49-F238E27FC236}">
                <a16:creationId xmlns:a16="http://schemas.microsoft.com/office/drawing/2014/main" id="{1AD366EF-2AAF-DD0C-F9EF-EC46AE7627E1}"/>
              </a:ext>
            </a:extLst>
          </p:cNvPr>
          <p:cNvSpPr txBox="1"/>
          <p:nvPr/>
        </p:nvSpPr>
        <p:spPr>
          <a:xfrm>
            <a:off x="3394589" y="3004582"/>
            <a:ext cx="8568952" cy="338554"/>
          </a:xfrm>
          <a:prstGeom prst="rect">
            <a:avLst/>
          </a:prstGeom>
          <a:noFill/>
        </p:spPr>
        <p:txBody>
          <a:bodyPr wrap="square" rtlCol="0">
            <a:spAutoFit/>
          </a:bodyPr>
          <a:lstStyle/>
          <a:p>
            <a:r>
              <a:rPr lang="en-GB" sz="1600" dirty="0"/>
              <a:t>O’Donnell, A.M. et al (2012) Educational Psychology: Reflection for Action Hoboken: J. Wiley</a:t>
            </a:r>
          </a:p>
        </p:txBody>
      </p:sp>
    </p:spTree>
    <p:extLst>
      <p:ext uri="{BB962C8B-B14F-4D97-AF65-F5344CB8AC3E}">
        <p14:creationId xmlns:p14="http://schemas.microsoft.com/office/powerpoint/2010/main" val="330646311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230517B-7447-48AA-992B-1DDD65018F76}"/>
              </a:ext>
            </a:extLst>
          </p:cNvPr>
          <p:cNvSpPr txBox="1"/>
          <p:nvPr/>
        </p:nvSpPr>
        <p:spPr>
          <a:xfrm>
            <a:off x="3621207" y="1545321"/>
            <a:ext cx="7886700" cy="584775"/>
          </a:xfrm>
          <a:prstGeom prst="rect">
            <a:avLst/>
          </a:prstGeom>
          <a:noFill/>
        </p:spPr>
        <p:txBody>
          <a:bodyPr wrap="square" rtlCol="0">
            <a:spAutoFit/>
          </a:bodyPr>
          <a:lstStyle/>
          <a:p>
            <a:r>
              <a:rPr lang="en-GB" sz="1600" dirty="0"/>
              <a:t>Cottrell, S. (2010) </a:t>
            </a:r>
            <a:r>
              <a:rPr lang="en-GB" sz="1600" i="1" dirty="0"/>
              <a:t>Skills for Success: The Personal Development Planning Handbook (2</a:t>
            </a:r>
            <a:r>
              <a:rPr lang="en-GB" sz="1600" i="1" baseline="30000" dirty="0"/>
              <a:t>nd</a:t>
            </a:r>
            <a:r>
              <a:rPr lang="en-GB" sz="1600" i="1" dirty="0"/>
              <a:t> Ed./2il Arg.)</a:t>
            </a:r>
            <a:r>
              <a:rPr lang="en-GB" sz="1600" dirty="0"/>
              <a:t> Basingstoke: Palgrave Macmillan</a:t>
            </a:r>
          </a:p>
        </p:txBody>
      </p:sp>
      <p:sp>
        <p:nvSpPr>
          <p:cNvPr id="4" name="TextBox 3">
            <a:extLst>
              <a:ext uri="{FF2B5EF4-FFF2-40B4-BE49-F238E27FC236}">
                <a16:creationId xmlns:a16="http://schemas.microsoft.com/office/drawing/2014/main" id="{3AC72ACD-E89F-4874-B450-E2348A0BA86C}"/>
              </a:ext>
            </a:extLst>
          </p:cNvPr>
          <p:cNvSpPr txBox="1"/>
          <p:nvPr/>
        </p:nvSpPr>
        <p:spPr>
          <a:xfrm>
            <a:off x="3621207" y="935322"/>
            <a:ext cx="7886700" cy="584775"/>
          </a:xfrm>
          <a:prstGeom prst="rect">
            <a:avLst/>
          </a:prstGeom>
          <a:noFill/>
        </p:spPr>
        <p:txBody>
          <a:bodyPr wrap="square" rtlCol="0">
            <a:spAutoFit/>
          </a:bodyPr>
          <a:lstStyle/>
          <a:p>
            <a:r>
              <a:rPr lang="en-GB" sz="1600" dirty="0"/>
              <a:t>CIPD (No Date) </a:t>
            </a:r>
            <a:r>
              <a:rPr lang="en-GB" sz="1600" i="1" dirty="0"/>
              <a:t>About CPD</a:t>
            </a:r>
            <a:r>
              <a:rPr lang="en-GB" sz="1600" dirty="0"/>
              <a:t> Available at: </a:t>
            </a:r>
            <a:r>
              <a:rPr lang="en-GB" sz="1600" dirty="0">
                <a:hlinkClick r:id="rId3"/>
              </a:rPr>
              <a:t>https://www.cipd.co.uk/learn/cpd/about</a:t>
            </a:r>
            <a:r>
              <a:rPr lang="en-GB" sz="1600" dirty="0"/>
              <a:t>  [Accessed 09/12/2022]</a:t>
            </a:r>
          </a:p>
        </p:txBody>
      </p:sp>
      <p:sp>
        <p:nvSpPr>
          <p:cNvPr id="6" name="TextBox 5">
            <a:extLst>
              <a:ext uri="{FF2B5EF4-FFF2-40B4-BE49-F238E27FC236}">
                <a16:creationId xmlns:a16="http://schemas.microsoft.com/office/drawing/2014/main" id="{5534DF1B-1335-4FF6-AEE1-4827EC8E9FA9}"/>
              </a:ext>
            </a:extLst>
          </p:cNvPr>
          <p:cNvSpPr txBox="1"/>
          <p:nvPr/>
        </p:nvSpPr>
        <p:spPr>
          <a:xfrm>
            <a:off x="3621207" y="2120841"/>
            <a:ext cx="7886700" cy="584775"/>
          </a:xfrm>
          <a:prstGeom prst="rect">
            <a:avLst/>
          </a:prstGeom>
          <a:noFill/>
        </p:spPr>
        <p:txBody>
          <a:bodyPr wrap="square" rtlCol="0">
            <a:spAutoFit/>
          </a:bodyPr>
          <a:lstStyle/>
          <a:p>
            <a:r>
              <a:rPr lang="en-GB" sz="1600" dirty="0"/>
              <a:t>Gibbs, G. (1988) </a:t>
            </a:r>
            <a:r>
              <a:rPr lang="en-GB" sz="1600" i="1" dirty="0"/>
              <a:t>Learning by Doing: A Guide to Teaching and Learning Models </a:t>
            </a:r>
            <a:r>
              <a:rPr lang="en-GB" sz="1600" dirty="0"/>
              <a:t>Oxford: Oxford Further Education Unit</a:t>
            </a:r>
          </a:p>
        </p:txBody>
      </p:sp>
      <p:sp>
        <p:nvSpPr>
          <p:cNvPr id="7" name="TextBox 6">
            <a:extLst>
              <a:ext uri="{FF2B5EF4-FFF2-40B4-BE49-F238E27FC236}">
                <a16:creationId xmlns:a16="http://schemas.microsoft.com/office/drawing/2014/main" id="{EFD9113E-BF81-4A03-B323-1B17819F2A38}"/>
              </a:ext>
            </a:extLst>
          </p:cNvPr>
          <p:cNvSpPr txBox="1"/>
          <p:nvPr/>
        </p:nvSpPr>
        <p:spPr>
          <a:xfrm>
            <a:off x="3621207" y="4609349"/>
            <a:ext cx="8113568" cy="830997"/>
          </a:xfrm>
          <a:prstGeom prst="rect">
            <a:avLst/>
          </a:prstGeom>
          <a:noFill/>
        </p:spPr>
        <p:txBody>
          <a:bodyPr wrap="square" rtlCol="0">
            <a:spAutoFit/>
          </a:bodyPr>
          <a:lstStyle/>
          <a:p>
            <a:r>
              <a:rPr lang="en-GB" sz="1600" dirty="0"/>
              <a:t>Nambisan, S. (2017) ‘Digital Entrepreneurship: Toward a Digital Technology Perspective of Entrepreneurship’</a:t>
            </a:r>
            <a:r>
              <a:rPr lang="en-GB" sz="1600" i="1" dirty="0"/>
              <a:t> Entrepreneurship Theory and Practice </a:t>
            </a:r>
            <a:r>
              <a:rPr lang="en-GB" sz="1600" dirty="0"/>
              <a:t>Vol. 41 (6) Available at: </a:t>
            </a:r>
            <a:r>
              <a:rPr lang="en-GB" sz="1600" dirty="0">
                <a:hlinkClick r:id="rId4"/>
              </a:rPr>
              <a:t>https://doi-org.ezproxy.uwtsd.ac.uk/10.1111/etap.12254</a:t>
            </a:r>
            <a:r>
              <a:rPr lang="en-GB" sz="1600" dirty="0"/>
              <a:t> [Accessed 09/12/2022]</a:t>
            </a:r>
          </a:p>
        </p:txBody>
      </p:sp>
      <p:sp>
        <p:nvSpPr>
          <p:cNvPr id="8" name="TextBox 7">
            <a:extLst>
              <a:ext uri="{FF2B5EF4-FFF2-40B4-BE49-F238E27FC236}">
                <a16:creationId xmlns:a16="http://schemas.microsoft.com/office/drawing/2014/main" id="{669AB3E4-E1F0-4259-BB34-829BA812D0BC}"/>
              </a:ext>
            </a:extLst>
          </p:cNvPr>
          <p:cNvSpPr txBox="1"/>
          <p:nvPr/>
        </p:nvSpPr>
        <p:spPr>
          <a:xfrm>
            <a:off x="3621207" y="2750551"/>
            <a:ext cx="7886700" cy="830997"/>
          </a:xfrm>
          <a:prstGeom prst="rect">
            <a:avLst/>
          </a:prstGeom>
          <a:noFill/>
        </p:spPr>
        <p:txBody>
          <a:bodyPr wrap="square" rtlCol="0">
            <a:spAutoFit/>
          </a:bodyPr>
          <a:lstStyle/>
          <a:p>
            <a:r>
              <a:rPr lang="en-GB" sz="1600" dirty="0"/>
              <a:t>Higgins, M. (2014) </a:t>
            </a:r>
            <a:r>
              <a:rPr lang="en-GB" sz="1600" i="1" dirty="0"/>
              <a:t>Using the Star technique to shine at job interviews: a how-to guide </a:t>
            </a:r>
            <a:r>
              <a:rPr lang="en-GB" sz="1600" dirty="0"/>
              <a:t>Guardian Available at: </a:t>
            </a:r>
            <a:r>
              <a:rPr lang="en-GB" sz="1600" dirty="0">
                <a:hlinkClick r:id="rId5"/>
              </a:rPr>
              <a:t>https://www.theguardian.com/careers/careers-blog/star-technique-competency-based-interview</a:t>
            </a:r>
            <a:r>
              <a:rPr lang="en-GB" sz="1600" dirty="0"/>
              <a:t> [Accessed 09/12/2022]</a:t>
            </a:r>
          </a:p>
        </p:txBody>
      </p:sp>
      <p:sp>
        <p:nvSpPr>
          <p:cNvPr id="5" name="TextBox 4"/>
          <p:cNvSpPr txBox="1"/>
          <p:nvPr/>
        </p:nvSpPr>
        <p:spPr>
          <a:xfrm>
            <a:off x="3621207" y="3679950"/>
            <a:ext cx="8041560" cy="830997"/>
          </a:xfrm>
          <a:prstGeom prst="rect">
            <a:avLst/>
          </a:prstGeom>
          <a:noFill/>
        </p:spPr>
        <p:txBody>
          <a:bodyPr wrap="square" rtlCol="0">
            <a:spAutoFit/>
          </a:bodyPr>
          <a:lstStyle/>
          <a:p>
            <a:r>
              <a:rPr lang="en-GB" sz="1600" dirty="0"/>
              <a:t>HMRC (2021) </a:t>
            </a:r>
            <a:r>
              <a:rPr lang="en-GB" sz="1600" i="1" dirty="0"/>
              <a:t>Approved professional organisations and learned societies</a:t>
            </a:r>
            <a:r>
              <a:rPr lang="en-GB" sz="1600" dirty="0"/>
              <a:t> Available at: </a:t>
            </a:r>
            <a:r>
              <a:rPr lang="en-GB" sz="1600" dirty="0">
                <a:hlinkClick r:id="rId6"/>
              </a:rPr>
              <a:t>https://www.gov.uk/government/publications/professional-bodies-approved-for-tax-relief-list-3</a:t>
            </a:r>
            <a:r>
              <a:rPr lang="en-GB" sz="1600" dirty="0"/>
              <a:t> [Accessed 09/12/2022]</a:t>
            </a:r>
            <a:r>
              <a:rPr lang="en-GB" sz="1600" i="1" dirty="0"/>
              <a:t> </a:t>
            </a:r>
          </a:p>
        </p:txBody>
      </p:sp>
    </p:spTree>
    <p:extLst>
      <p:ext uri="{BB962C8B-B14F-4D97-AF65-F5344CB8AC3E}">
        <p14:creationId xmlns:p14="http://schemas.microsoft.com/office/powerpoint/2010/main" val="338837916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4C5F4D7-98E4-4847-A8FB-4B128F12986C}"/>
              </a:ext>
            </a:extLst>
          </p:cNvPr>
          <p:cNvSpPr txBox="1"/>
          <p:nvPr/>
        </p:nvSpPr>
        <p:spPr>
          <a:xfrm>
            <a:off x="3407024" y="4291734"/>
            <a:ext cx="8496944" cy="584775"/>
          </a:xfrm>
          <a:prstGeom prst="rect">
            <a:avLst/>
          </a:prstGeom>
          <a:noFill/>
        </p:spPr>
        <p:txBody>
          <a:bodyPr wrap="square" rtlCol="0">
            <a:spAutoFit/>
          </a:bodyPr>
          <a:lstStyle/>
          <a:p>
            <a:r>
              <a:rPr lang="en-GB" sz="1600" dirty="0"/>
              <a:t>Thompson, S. &amp; Thompson, N.  (2018) </a:t>
            </a:r>
            <a:r>
              <a:rPr lang="en-GB" sz="1600" i="1" dirty="0"/>
              <a:t>The Critically Reflective Practitioner (2</a:t>
            </a:r>
            <a:r>
              <a:rPr lang="en-GB" sz="1600" i="1" baseline="30000" dirty="0"/>
              <a:t>nd</a:t>
            </a:r>
            <a:r>
              <a:rPr lang="en-GB" sz="1600" i="1" dirty="0"/>
              <a:t> Ed).</a:t>
            </a:r>
            <a:r>
              <a:rPr lang="en-GB" sz="1600" dirty="0"/>
              <a:t> Basingstoke: Palgrave Macmillan</a:t>
            </a:r>
          </a:p>
        </p:txBody>
      </p:sp>
      <p:sp>
        <p:nvSpPr>
          <p:cNvPr id="7" name="TextBox 6">
            <a:extLst>
              <a:ext uri="{FF2B5EF4-FFF2-40B4-BE49-F238E27FC236}">
                <a16:creationId xmlns:a16="http://schemas.microsoft.com/office/drawing/2014/main" id="{D821640B-D948-4D23-8F88-F4FC53DFAED5}"/>
              </a:ext>
            </a:extLst>
          </p:cNvPr>
          <p:cNvSpPr txBox="1"/>
          <p:nvPr/>
        </p:nvSpPr>
        <p:spPr>
          <a:xfrm>
            <a:off x="3407024" y="2601873"/>
            <a:ext cx="8784976" cy="338554"/>
          </a:xfrm>
          <a:prstGeom prst="rect">
            <a:avLst/>
          </a:prstGeom>
          <a:noFill/>
        </p:spPr>
        <p:txBody>
          <a:bodyPr wrap="square" rtlCol="0">
            <a:spAutoFit/>
          </a:bodyPr>
          <a:lstStyle/>
          <a:p>
            <a:r>
              <a:rPr lang="en-GB" sz="1600" dirty="0"/>
              <a:t>Sch</a:t>
            </a:r>
            <a:r>
              <a:rPr lang="en-GB" sz="1600" dirty="0">
                <a:latin typeface="Calibri" panose="020F0502020204030204" pitchFamily="34" charset="0"/>
                <a:cs typeface="Calibri" panose="020F0502020204030204" pitchFamily="34" charset="0"/>
              </a:rPr>
              <a:t>ön</a:t>
            </a:r>
            <a:r>
              <a:rPr lang="en-GB" sz="1600" dirty="0"/>
              <a:t>, D.A.  (1983) </a:t>
            </a:r>
            <a:r>
              <a:rPr lang="en-GB" sz="1600" i="1" dirty="0"/>
              <a:t>The Reflective Practitioner: How Professionals Think In Action.</a:t>
            </a:r>
            <a:r>
              <a:rPr lang="en-GB" sz="1600" dirty="0"/>
              <a:t> New York: Basic Books</a:t>
            </a:r>
          </a:p>
        </p:txBody>
      </p:sp>
      <p:sp>
        <p:nvSpPr>
          <p:cNvPr id="9" name="TextBox 8">
            <a:extLst>
              <a:ext uri="{FF2B5EF4-FFF2-40B4-BE49-F238E27FC236}">
                <a16:creationId xmlns:a16="http://schemas.microsoft.com/office/drawing/2014/main" id="{A708EE89-C83F-4DB1-B7CE-5F7BD9C0FA12}"/>
              </a:ext>
            </a:extLst>
          </p:cNvPr>
          <p:cNvSpPr txBox="1"/>
          <p:nvPr/>
        </p:nvSpPr>
        <p:spPr>
          <a:xfrm>
            <a:off x="3407025" y="2010542"/>
            <a:ext cx="8272795" cy="338554"/>
          </a:xfrm>
          <a:prstGeom prst="rect">
            <a:avLst/>
          </a:prstGeom>
          <a:noFill/>
        </p:spPr>
        <p:txBody>
          <a:bodyPr wrap="square" rtlCol="0">
            <a:spAutoFit/>
          </a:bodyPr>
          <a:lstStyle/>
          <a:p>
            <a:r>
              <a:rPr lang="en-GB" sz="1600" dirty="0"/>
              <a:t>Rae, D.  (2007) </a:t>
            </a:r>
            <a:r>
              <a:rPr lang="en-GB" sz="1600" i="1" dirty="0"/>
              <a:t>Entrepreneurship: From Opportunity to Action.</a:t>
            </a:r>
            <a:r>
              <a:rPr lang="en-GB" sz="1600" dirty="0"/>
              <a:t> Basingstoke: Palgrave Macmillan</a:t>
            </a:r>
          </a:p>
        </p:txBody>
      </p:sp>
      <p:sp>
        <p:nvSpPr>
          <p:cNvPr id="3" name="TextBox 2"/>
          <p:cNvSpPr txBox="1"/>
          <p:nvPr/>
        </p:nvSpPr>
        <p:spPr>
          <a:xfrm>
            <a:off x="3411906" y="1289713"/>
            <a:ext cx="8640960" cy="584775"/>
          </a:xfrm>
          <a:prstGeom prst="rect">
            <a:avLst/>
          </a:prstGeom>
          <a:noFill/>
        </p:spPr>
        <p:txBody>
          <a:bodyPr wrap="square" rtlCol="0">
            <a:spAutoFit/>
          </a:bodyPr>
          <a:lstStyle/>
          <a:p>
            <a:r>
              <a:rPr lang="en-GB" sz="1600" dirty="0"/>
              <a:t>Privy Council Office, The (No Date) </a:t>
            </a:r>
            <a:r>
              <a:rPr lang="en-GB" sz="1600" i="1" dirty="0"/>
              <a:t>Royal Charters</a:t>
            </a:r>
            <a:r>
              <a:rPr lang="en-GB" sz="1600" dirty="0"/>
              <a:t> Available at: </a:t>
            </a:r>
            <a:r>
              <a:rPr lang="en-GB" sz="1600" dirty="0">
                <a:hlinkClick r:id="rId3"/>
              </a:rPr>
              <a:t>https://privycouncil.independent.gov.uk/royal-charters/</a:t>
            </a:r>
            <a:r>
              <a:rPr lang="en-GB" sz="1600" dirty="0"/>
              <a:t>  [Accessed 09/12/2022]</a:t>
            </a:r>
          </a:p>
        </p:txBody>
      </p:sp>
      <p:sp>
        <p:nvSpPr>
          <p:cNvPr id="4" name="TextBox 3"/>
          <p:cNvSpPr txBox="1"/>
          <p:nvPr/>
        </p:nvSpPr>
        <p:spPr>
          <a:xfrm>
            <a:off x="3407024" y="3203706"/>
            <a:ext cx="8784976" cy="830997"/>
          </a:xfrm>
          <a:prstGeom prst="rect">
            <a:avLst/>
          </a:prstGeom>
          <a:noFill/>
        </p:spPr>
        <p:txBody>
          <a:bodyPr wrap="square" rtlCol="0">
            <a:spAutoFit/>
          </a:bodyPr>
          <a:lstStyle/>
          <a:p>
            <a:r>
              <a:rPr lang="en-GB" sz="1600" dirty="0" err="1"/>
              <a:t>TargetJobs</a:t>
            </a:r>
            <a:r>
              <a:rPr lang="en-GB" sz="1600" dirty="0"/>
              <a:t> (No Date) </a:t>
            </a:r>
            <a:r>
              <a:rPr lang="en-GB" sz="1600" i="1" dirty="0"/>
              <a:t>Professional bodies and professional qualification</a:t>
            </a:r>
          </a:p>
          <a:p>
            <a:r>
              <a:rPr lang="en-GB" sz="1600" dirty="0"/>
              <a:t>Available at: </a:t>
            </a:r>
            <a:r>
              <a:rPr lang="en-GB" sz="1600" dirty="0">
                <a:hlinkClick r:id="rId4"/>
              </a:rPr>
              <a:t>https://targetjobs.co.uk/professional-qualification-and-accreditation</a:t>
            </a:r>
            <a:r>
              <a:rPr lang="en-GB" sz="1600" dirty="0"/>
              <a:t> </a:t>
            </a:r>
          </a:p>
          <a:p>
            <a:r>
              <a:rPr lang="en-GB" sz="1600" dirty="0"/>
              <a:t>[Accessed 09/12/2022]</a:t>
            </a:r>
          </a:p>
        </p:txBody>
      </p:sp>
      <p:sp>
        <p:nvSpPr>
          <p:cNvPr id="6" name="TextBox 5"/>
          <p:cNvSpPr txBox="1"/>
          <p:nvPr/>
        </p:nvSpPr>
        <p:spPr>
          <a:xfrm>
            <a:off x="3407024" y="5112139"/>
            <a:ext cx="8645842" cy="584775"/>
          </a:xfrm>
          <a:prstGeom prst="rect">
            <a:avLst/>
          </a:prstGeom>
          <a:noFill/>
        </p:spPr>
        <p:txBody>
          <a:bodyPr wrap="square" rtlCol="0">
            <a:spAutoFit/>
          </a:bodyPr>
          <a:lstStyle/>
          <a:p>
            <a:r>
              <a:rPr lang="en-GB" sz="1600" dirty="0"/>
              <a:t>University of Hull (2014) </a:t>
            </a:r>
            <a:r>
              <a:rPr lang="en-GB" sz="1600" i="1" dirty="0"/>
              <a:t>Reflective Writing </a:t>
            </a:r>
            <a:r>
              <a:rPr lang="en-GB" sz="1600" dirty="0"/>
              <a:t>Available at: </a:t>
            </a:r>
            <a:r>
              <a:rPr lang="en-GB" sz="1600" dirty="0">
                <a:hlinkClick r:id="rId5"/>
              </a:rPr>
              <a:t>https://www.youtube.com/watch?v=QoI67VeE3ds&amp;t=326s</a:t>
            </a:r>
            <a:r>
              <a:rPr lang="en-GB" sz="1600" dirty="0"/>
              <a:t> [</a:t>
            </a:r>
            <a:r>
              <a:rPr lang="en-GB" sz="1600"/>
              <a:t>Accessed 09/12/2022]</a:t>
            </a:r>
            <a:endParaRPr lang="en-GB" sz="1600" dirty="0"/>
          </a:p>
        </p:txBody>
      </p:sp>
    </p:spTree>
    <p:extLst>
      <p:ext uri="{BB962C8B-B14F-4D97-AF65-F5344CB8AC3E}">
        <p14:creationId xmlns:p14="http://schemas.microsoft.com/office/powerpoint/2010/main" val="288785992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BD28964-A896-4E0F-B4F6-39A6E7D91B5E}"/>
              </a:ext>
            </a:extLst>
          </p:cNvPr>
          <p:cNvSpPr txBox="1"/>
          <p:nvPr/>
        </p:nvSpPr>
        <p:spPr>
          <a:xfrm>
            <a:off x="3479032" y="781643"/>
            <a:ext cx="8712968" cy="1077218"/>
          </a:xfrm>
          <a:prstGeom prst="rect">
            <a:avLst/>
          </a:prstGeom>
          <a:noFill/>
        </p:spPr>
        <p:txBody>
          <a:bodyPr wrap="square" rtlCol="0">
            <a:spAutoFit/>
          </a:bodyPr>
          <a:lstStyle/>
          <a:p>
            <a:r>
              <a:rPr lang="en-GB" sz="1600" dirty="0"/>
              <a:t>QAA  (2018) </a:t>
            </a:r>
            <a:r>
              <a:rPr lang="en-GB" sz="1600" i="1" dirty="0"/>
              <a:t>Enterprise and Entrepreneurship Education: Guidance for UK Higher</a:t>
            </a:r>
          </a:p>
          <a:p>
            <a:r>
              <a:rPr lang="en-GB" sz="1600" i="1" dirty="0"/>
              <a:t>Education Providers.</a:t>
            </a:r>
            <a:r>
              <a:rPr lang="en-GB" sz="1600" dirty="0"/>
              <a:t> Gloucester: QAA Available at: </a:t>
            </a:r>
            <a:r>
              <a:rPr lang="en-GB" sz="1600" dirty="0">
                <a:hlinkClick r:id="rId3"/>
              </a:rPr>
              <a:t>https://www.qaa.ac.uk/docs/qaas/enhancement-and-development/enterprise-and-entrpreneurship-education-2018.pdf?sfvrsn=15f1f981_8</a:t>
            </a:r>
            <a:r>
              <a:rPr lang="en-GB" sz="1600" dirty="0"/>
              <a:t>  [Accessed 09/12/2022]</a:t>
            </a:r>
          </a:p>
        </p:txBody>
      </p:sp>
      <p:sp>
        <p:nvSpPr>
          <p:cNvPr id="10" name="TextBox 9">
            <a:extLst>
              <a:ext uri="{FF2B5EF4-FFF2-40B4-BE49-F238E27FC236}">
                <a16:creationId xmlns:a16="http://schemas.microsoft.com/office/drawing/2014/main" id="{0FB3C4AD-999B-4E50-81A4-6D2615BB58FA}"/>
              </a:ext>
            </a:extLst>
          </p:cNvPr>
          <p:cNvSpPr txBox="1"/>
          <p:nvPr/>
        </p:nvSpPr>
        <p:spPr>
          <a:xfrm>
            <a:off x="3401031" y="2157620"/>
            <a:ext cx="8645842" cy="1077218"/>
          </a:xfrm>
          <a:prstGeom prst="rect">
            <a:avLst/>
          </a:prstGeom>
          <a:noFill/>
        </p:spPr>
        <p:txBody>
          <a:bodyPr wrap="square" rtlCol="0">
            <a:spAutoFit/>
          </a:bodyPr>
          <a:lstStyle/>
          <a:p>
            <a:r>
              <a:rPr lang="en-GB" sz="1600" dirty="0"/>
              <a:t>QAA  (2009) </a:t>
            </a:r>
            <a:r>
              <a:rPr lang="en-GB" sz="1600" i="1" dirty="0"/>
              <a:t>Personal development planning: guidance for institutional policy and practice in higher education.</a:t>
            </a:r>
            <a:r>
              <a:rPr lang="en-GB" sz="1600" dirty="0"/>
              <a:t> Gloucester: QAA Available at: </a:t>
            </a:r>
            <a:r>
              <a:rPr lang="en-GB" sz="1600" dirty="0">
                <a:hlinkClick r:id="rId4"/>
              </a:rPr>
              <a:t>https://www.qaa.ac.uk/docs/qaas/enhancement-and-development/pdp-guidance-for-institutional-policy-and-practice.pdf?sfvrsn=4145f581_8</a:t>
            </a:r>
            <a:r>
              <a:rPr lang="en-GB" sz="1600" dirty="0"/>
              <a:t>  [Accessed 09/12/2022]</a:t>
            </a:r>
          </a:p>
        </p:txBody>
      </p:sp>
      <p:sp>
        <p:nvSpPr>
          <p:cNvPr id="3" name="TextBox 2"/>
          <p:cNvSpPr txBox="1"/>
          <p:nvPr/>
        </p:nvSpPr>
        <p:spPr>
          <a:xfrm>
            <a:off x="3439475" y="3533597"/>
            <a:ext cx="8568953" cy="584775"/>
          </a:xfrm>
          <a:prstGeom prst="rect">
            <a:avLst/>
          </a:prstGeom>
          <a:noFill/>
        </p:spPr>
        <p:txBody>
          <a:bodyPr wrap="square" rtlCol="0">
            <a:spAutoFit/>
          </a:bodyPr>
          <a:lstStyle/>
          <a:p>
            <a:r>
              <a:rPr lang="en-GB" sz="1600" dirty="0"/>
              <a:t>Prospects (2021) </a:t>
            </a:r>
            <a:r>
              <a:rPr lang="en-GB" sz="1600" i="1" dirty="0"/>
              <a:t>Professional Qualifications</a:t>
            </a:r>
            <a:r>
              <a:rPr lang="en-GB" sz="1600" dirty="0"/>
              <a:t> Available at: </a:t>
            </a:r>
            <a:r>
              <a:rPr lang="en-GB" sz="1600" dirty="0">
                <a:hlinkClick r:id="rId5"/>
              </a:rPr>
              <a:t>https://www.prospects.ac.uk/postgraduate-study/professional-qualifications</a:t>
            </a:r>
            <a:r>
              <a:rPr lang="en-GB" sz="1600" dirty="0"/>
              <a:t> [Accessed 09/12/2022]</a:t>
            </a:r>
          </a:p>
        </p:txBody>
      </p:sp>
    </p:spTree>
    <p:extLst>
      <p:ext uri="{BB962C8B-B14F-4D97-AF65-F5344CB8AC3E}">
        <p14:creationId xmlns:p14="http://schemas.microsoft.com/office/powerpoint/2010/main" val="338950481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4C5F4D7-98E4-4847-A8FB-4B128F12986C}"/>
              </a:ext>
            </a:extLst>
          </p:cNvPr>
          <p:cNvSpPr txBox="1"/>
          <p:nvPr/>
        </p:nvSpPr>
        <p:spPr>
          <a:xfrm>
            <a:off x="3664705" y="3732725"/>
            <a:ext cx="8496944" cy="584775"/>
          </a:xfrm>
          <a:prstGeom prst="rect">
            <a:avLst/>
          </a:prstGeom>
          <a:noFill/>
        </p:spPr>
        <p:txBody>
          <a:bodyPr wrap="square" rtlCol="0">
            <a:spAutoFit/>
          </a:bodyPr>
          <a:lstStyle/>
          <a:p>
            <a:r>
              <a:rPr lang="en-GB" sz="1600" dirty="0"/>
              <a:t>Thompson, S. &amp; Thompson, N.  (2018) </a:t>
            </a:r>
            <a:r>
              <a:rPr lang="en-GB" sz="1600" i="1" dirty="0"/>
              <a:t>The Critically Reflective Practitioner (2</a:t>
            </a:r>
            <a:r>
              <a:rPr lang="en-GB" sz="1600" i="1" baseline="30000" dirty="0"/>
              <a:t>nd</a:t>
            </a:r>
            <a:r>
              <a:rPr lang="en-GB" sz="1600" i="1" dirty="0"/>
              <a:t> Ed).</a:t>
            </a:r>
            <a:r>
              <a:rPr lang="en-GB" sz="1600" dirty="0"/>
              <a:t> Basingstoke: Palgrave Macmillan</a:t>
            </a:r>
          </a:p>
        </p:txBody>
      </p:sp>
      <p:sp>
        <p:nvSpPr>
          <p:cNvPr id="7" name="TextBox 6">
            <a:extLst>
              <a:ext uri="{FF2B5EF4-FFF2-40B4-BE49-F238E27FC236}">
                <a16:creationId xmlns:a16="http://schemas.microsoft.com/office/drawing/2014/main" id="{D821640B-D948-4D23-8F88-F4FC53DFAED5}"/>
              </a:ext>
            </a:extLst>
          </p:cNvPr>
          <p:cNvSpPr txBox="1"/>
          <p:nvPr/>
        </p:nvSpPr>
        <p:spPr>
          <a:xfrm>
            <a:off x="3664705" y="2254207"/>
            <a:ext cx="8784976" cy="338554"/>
          </a:xfrm>
          <a:prstGeom prst="rect">
            <a:avLst/>
          </a:prstGeom>
          <a:noFill/>
        </p:spPr>
        <p:txBody>
          <a:bodyPr wrap="square" rtlCol="0">
            <a:spAutoFit/>
          </a:bodyPr>
          <a:lstStyle/>
          <a:p>
            <a:r>
              <a:rPr lang="en-GB" sz="1600" dirty="0"/>
              <a:t>Sch</a:t>
            </a:r>
            <a:r>
              <a:rPr lang="en-GB" sz="1600" dirty="0">
                <a:latin typeface="Calibri" panose="020F0502020204030204" pitchFamily="34" charset="0"/>
                <a:cs typeface="Calibri" panose="020F0502020204030204" pitchFamily="34" charset="0"/>
              </a:rPr>
              <a:t>ön</a:t>
            </a:r>
            <a:r>
              <a:rPr lang="en-GB" sz="1600" dirty="0"/>
              <a:t>, D.A.  (1983) </a:t>
            </a:r>
            <a:r>
              <a:rPr lang="en-GB" sz="1600" i="1" dirty="0"/>
              <a:t>The Reflective Practitioner: How Professionals Think In Action.</a:t>
            </a:r>
            <a:r>
              <a:rPr lang="en-GB" sz="1600" dirty="0"/>
              <a:t> New York: Basic Books</a:t>
            </a:r>
          </a:p>
        </p:txBody>
      </p:sp>
      <p:sp>
        <p:nvSpPr>
          <p:cNvPr id="9" name="TextBox 8">
            <a:extLst>
              <a:ext uri="{FF2B5EF4-FFF2-40B4-BE49-F238E27FC236}">
                <a16:creationId xmlns:a16="http://schemas.microsoft.com/office/drawing/2014/main" id="{A708EE89-C83F-4DB1-B7CE-5F7BD9C0FA12}"/>
              </a:ext>
            </a:extLst>
          </p:cNvPr>
          <p:cNvSpPr txBox="1"/>
          <p:nvPr/>
        </p:nvSpPr>
        <p:spPr>
          <a:xfrm>
            <a:off x="3664705" y="1718490"/>
            <a:ext cx="8272795" cy="338554"/>
          </a:xfrm>
          <a:prstGeom prst="rect">
            <a:avLst/>
          </a:prstGeom>
          <a:noFill/>
        </p:spPr>
        <p:txBody>
          <a:bodyPr wrap="square" rtlCol="0">
            <a:spAutoFit/>
          </a:bodyPr>
          <a:lstStyle/>
          <a:p>
            <a:r>
              <a:rPr lang="en-GB" sz="1600" dirty="0"/>
              <a:t>Rae, D.  (2007) </a:t>
            </a:r>
            <a:r>
              <a:rPr lang="en-GB" sz="1600" i="1" dirty="0"/>
              <a:t>Entrepreneurship: From Opportunity to Action.</a:t>
            </a:r>
            <a:r>
              <a:rPr lang="en-GB" sz="1600" dirty="0"/>
              <a:t> Basingstoke: Palgrave Macmillan</a:t>
            </a:r>
          </a:p>
        </p:txBody>
      </p:sp>
      <p:sp>
        <p:nvSpPr>
          <p:cNvPr id="3" name="TextBox 2"/>
          <p:cNvSpPr txBox="1"/>
          <p:nvPr/>
        </p:nvSpPr>
        <p:spPr>
          <a:xfrm>
            <a:off x="3664705" y="906016"/>
            <a:ext cx="8640960" cy="584775"/>
          </a:xfrm>
          <a:prstGeom prst="rect">
            <a:avLst/>
          </a:prstGeom>
          <a:noFill/>
        </p:spPr>
        <p:txBody>
          <a:bodyPr wrap="square" rtlCol="0">
            <a:spAutoFit/>
          </a:bodyPr>
          <a:lstStyle/>
          <a:p>
            <a:r>
              <a:rPr lang="en-GB" sz="1600" dirty="0"/>
              <a:t>Privy Council Office, The (No Date) </a:t>
            </a:r>
            <a:r>
              <a:rPr lang="en-GB" sz="1600" i="1" dirty="0"/>
              <a:t>Royal Charters</a:t>
            </a:r>
            <a:r>
              <a:rPr lang="en-GB" sz="1600" dirty="0"/>
              <a:t> Available at: </a:t>
            </a:r>
            <a:r>
              <a:rPr lang="en-GB" sz="1600" dirty="0">
                <a:hlinkClick r:id="rId3"/>
              </a:rPr>
              <a:t>https://privycouncil.independent.gov.uk/royal-charters/</a:t>
            </a:r>
            <a:r>
              <a:rPr lang="en-GB" sz="1600" dirty="0"/>
              <a:t>  [Accessed 17/03/2021]</a:t>
            </a:r>
          </a:p>
        </p:txBody>
      </p:sp>
      <p:sp>
        <p:nvSpPr>
          <p:cNvPr id="4" name="TextBox 3"/>
          <p:cNvSpPr txBox="1"/>
          <p:nvPr/>
        </p:nvSpPr>
        <p:spPr>
          <a:xfrm>
            <a:off x="3664705" y="2749268"/>
            <a:ext cx="8784976" cy="830997"/>
          </a:xfrm>
          <a:prstGeom prst="rect">
            <a:avLst/>
          </a:prstGeom>
          <a:noFill/>
        </p:spPr>
        <p:txBody>
          <a:bodyPr wrap="square" rtlCol="0">
            <a:spAutoFit/>
          </a:bodyPr>
          <a:lstStyle/>
          <a:p>
            <a:r>
              <a:rPr lang="en-GB" sz="1600" dirty="0" err="1"/>
              <a:t>TargetJobs</a:t>
            </a:r>
            <a:r>
              <a:rPr lang="en-GB" sz="1600" dirty="0"/>
              <a:t> (No Date) </a:t>
            </a:r>
            <a:r>
              <a:rPr lang="en-GB" sz="1600" i="1" dirty="0"/>
              <a:t>Professional bodies and professional qualification</a:t>
            </a:r>
          </a:p>
          <a:p>
            <a:r>
              <a:rPr lang="en-GB" sz="1600" dirty="0"/>
              <a:t>Available at: </a:t>
            </a:r>
            <a:r>
              <a:rPr lang="en-GB" sz="1600" dirty="0">
                <a:hlinkClick r:id="rId4"/>
              </a:rPr>
              <a:t>https://targetjobs.co.uk/professional-qualification-and-accreditation</a:t>
            </a:r>
            <a:r>
              <a:rPr lang="en-GB" sz="1600" dirty="0"/>
              <a:t> </a:t>
            </a:r>
          </a:p>
          <a:p>
            <a:r>
              <a:rPr lang="en-GB" sz="1600" dirty="0"/>
              <a:t>[Accessed 17/03/2021]</a:t>
            </a:r>
          </a:p>
        </p:txBody>
      </p:sp>
    </p:spTree>
    <p:extLst>
      <p:ext uri="{BB962C8B-B14F-4D97-AF65-F5344CB8AC3E}">
        <p14:creationId xmlns:p14="http://schemas.microsoft.com/office/powerpoint/2010/main" val="2412725711"/>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Widescreen_2023 Sept</Template>
  <TotalTime>101</TotalTime>
  <Words>4340</Words>
  <Application>Microsoft Office PowerPoint</Application>
  <PresentationFormat>Widescreen</PresentationFormat>
  <Paragraphs>389</Paragraphs>
  <Slides>52</Slides>
  <Notes>19</Notes>
  <HiddenSlides>0</HiddenSlides>
  <MMClips>1</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52</vt:i4>
      </vt:variant>
    </vt:vector>
  </HeadingPairs>
  <TitlesOfParts>
    <vt:vector size="63" baseType="lpstr">
      <vt:lpstr>Aptos</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PowerPoint Presentation</vt:lpstr>
      <vt:lpstr>Personal Development Planning </vt:lpstr>
      <vt:lpstr>Personal Development Planning </vt:lpstr>
      <vt:lpstr>How to write an Action Plan</vt:lpstr>
      <vt:lpstr>How to write an Action Plan</vt:lpstr>
      <vt:lpstr>How to write an Action Plan</vt:lpstr>
      <vt:lpstr>How to write an Action Plan</vt:lpstr>
      <vt:lpstr>How to write an Action Plan</vt:lpstr>
      <vt:lpstr>How to write an Action Plan Exemplar:</vt:lpstr>
      <vt:lpstr>Personal Development Planning </vt:lpstr>
      <vt:lpstr>Personal Development Planning </vt:lpstr>
      <vt:lpstr>1. Maslow's Hierarchy of Needs</vt:lpstr>
      <vt:lpstr>2. Ericksons Psychological Development </vt:lpstr>
      <vt:lpstr>3. Piaget’s Cognitive Development </vt:lpstr>
      <vt:lpstr>4. Bandura’s Social Cognitive Theory</vt:lpstr>
      <vt:lpstr>5. Self-Determination Theory </vt:lpstr>
      <vt:lpstr>Continuous Professional Development (CPD)</vt:lpstr>
      <vt:lpstr>Continuous Professional Development (CPD)</vt:lpstr>
      <vt:lpstr>Continuous Professional Development (CPD)</vt:lpstr>
      <vt:lpstr>Continuous Professional Development (CPD)</vt:lpstr>
      <vt:lpstr>Continuous Professional Development (CPD)</vt:lpstr>
      <vt:lpstr>Continuous Professional Development (CPD)</vt:lpstr>
      <vt:lpstr>Continuous Professional Development (CPD)</vt:lpstr>
      <vt:lpstr>Continuing Professional Development</vt:lpstr>
      <vt:lpstr>Continuing Professional Development</vt:lpstr>
      <vt:lpstr>Personal Development Planning</vt:lpstr>
      <vt:lpstr>Continuing Professional Development (CPD)</vt:lpstr>
      <vt:lpstr>Continuing Professional Development (CPD)</vt:lpstr>
      <vt:lpstr>Continuing Professional Development (CPD)</vt:lpstr>
      <vt:lpstr>Reflective Practice</vt:lpstr>
      <vt:lpstr>The Four Stages of Learning </vt:lpstr>
      <vt:lpstr>Reflective Practice</vt:lpstr>
      <vt:lpstr>Reflective Practice</vt:lpstr>
      <vt:lpstr>PowerPoint Presentation</vt:lpstr>
      <vt:lpstr>Reflective Practice Models</vt:lpstr>
      <vt:lpstr>Models of Reflection</vt:lpstr>
      <vt:lpstr>Models of Reflection</vt:lpstr>
      <vt:lpstr>Models of Reflection</vt:lpstr>
      <vt:lpstr>Models of Reflection</vt:lpstr>
      <vt:lpstr>Theorising Practice</vt:lpstr>
      <vt:lpstr>Theorising Practice</vt:lpstr>
      <vt:lpstr>Donald Schön</vt:lpstr>
      <vt:lpstr>PowerPoint Presentation</vt:lpstr>
      <vt:lpstr>Reference List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Jenkins (IEH)</dc:creator>
  <cp:lastModifiedBy>Laura Jenkins (IEH)</cp:lastModifiedBy>
  <cp:revision>1</cp:revision>
  <dcterms:created xsi:type="dcterms:W3CDTF">2024-02-28T14:55:08Z</dcterms:created>
  <dcterms:modified xsi:type="dcterms:W3CDTF">2024-02-28T16:36:10Z</dcterms:modified>
</cp:coreProperties>
</file>