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7348" autoAdjust="0"/>
  </p:normalViewPr>
  <p:slideViewPr>
    <p:cSldViewPr snapToGrid="0">
      <p:cViewPr varScale="1">
        <p:scale>
          <a:sx n="56" d="100"/>
          <a:sy n="56" d="100"/>
        </p:scale>
        <p:origin x="1296"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notesMaster" Target="notesMasters/notesMaster1.xml" /><Relationship Id="rId3" Type="http://schemas.openxmlformats.org/officeDocument/2006/relationships/slide" Target="slides/slide2.xml" /><Relationship Id="rId21"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9D6D21-B227-4A28-8934-8D3A1D36555B}" type="datetimeFigureOut">
              <a:rPr lang="en-US" smtClean="0"/>
              <a:t>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32CA35-189F-49E0-8DDB-8063F55FF150}" type="slidenum">
              <a:rPr lang="en-US" smtClean="0"/>
              <a:t>‹#›</a:t>
            </a:fld>
            <a:endParaRPr lang="en-US"/>
          </a:p>
        </p:txBody>
      </p:sp>
    </p:spTree>
    <p:extLst>
      <p:ext uri="{BB962C8B-B14F-4D97-AF65-F5344CB8AC3E}">
        <p14:creationId xmlns:p14="http://schemas.microsoft.com/office/powerpoint/2010/main" val="763920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presentation examines a major failure in quality management within the NHS, focusing on the Mid Staffordshire NHS Foundation Trust between 2005 and 2009.</a:t>
            </a:r>
          </a:p>
          <a:p>
            <a:r>
              <a:rPr lang="en-US" sz="1200" kern="1200" dirty="0">
                <a:solidFill>
                  <a:schemeClr val="tx1"/>
                </a:solidFill>
                <a:effectLst/>
                <a:latin typeface="+mn-lt"/>
                <a:ea typeface="+mn-ea"/>
                <a:cs typeface="+mn-cs"/>
              </a:rPr>
              <a:t>Quality failures in healthcare are rarely caused by a single mistake or individual. Instead, contemporary patient safety literature </a:t>
            </a:r>
            <a:r>
              <a:rPr lang="en-US" sz="1200" kern="1200" dirty="0" err="1">
                <a:solidFill>
                  <a:schemeClr val="tx1"/>
                </a:solidFill>
                <a:effectLst/>
                <a:latin typeface="+mn-lt"/>
                <a:ea typeface="+mn-ea"/>
                <a:cs typeface="+mn-cs"/>
              </a:rPr>
              <a:t>emphasises</a:t>
            </a:r>
            <a:r>
              <a:rPr lang="en-US" sz="1200" kern="1200" dirty="0">
                <a:solidFill>
                  <a:schemeClr val="tx1"/>
                </a:solidFill>
                <a:effectLst/>
                <a:latin typeface="+mn-lt"/>
                <a:ea typeface="+mn-ea"/>
                <a:cs typeface="+mn-cs"/>
              </a:rPr>
              <a:t> that harm usually arises from systemic weaknesses embedded within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structures, cultures, and policies.</a:t>
            </a:r>
          </a:p>
          <a:p>
            <a:r>
              <a:rPr lang="en-US" sz="1200" kern="1200" dirty="0">
                <a:solidFill>
                  <a:schemeClr val="tx1"/>
                </a:solidFill>
                <a:effectLst/>
                <a:latin typeface="+mn-lt"/>
                <a:ea typeface="+mn-ea"/>
                <a:cs typeface="+mn-cs"/>
              </a:rPr>
              <a:t>Using systems-based safety models, particularly the Swiss Cheese Model, this presentation will identify root causes of failure, </a:t>
            </a:r>
            <a:r>
              <a:rPr lang="en-US" sz="1200" kern="1200" dirty="0" err="1">
                <a:solidFill>
                  <a:schemeClr val="tx1"/>
                </a:solidFill>
                <a:effectLst/>
                <a:latin typeface="+mn-lt"/>
                <a:ea typeface="+mn-ea"/>
                <a:cs typeface="+mn-cs"/>
              </a:rPr>
              <a:t>analyse</a:t>
            </a:r>
            <a:r>
              <a:rPr lang="en-US" sz="1200" kern="1200" dirty="0">
                <a:solidFill>
                  <a:schemeClr val="tx1"/>
                </a:solidFill>
                <a:effectLst/>
                <a:latin typeface="+mn-lt"/>
                <a:ea typeface="+mn-ea"/>
                <a:cs typeface="+mn-cs"/>
              </a:rPr>
              <a:t> relevant policy issues, and demonstrate the impact on quality, efficiency, and equity of service provision, as highlighted in the Francis Public Inquiry.</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2</a:t>
            </a:fld>
            <a:endParaRPr lang="en-US"/>
          </a:p>
        </p:txBody>
      </p:sp>
    </p:spTree>
    <p:extLst>
      <p:ext uri="{BB962C8B-B14F-4D97-AF65-F5344CB8AC3E}">
        <p14:creationId xmlns:p14="http://schemas.microsoft.com/office/powerpoint/2010/main" val="367509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Mid Staffordshire NHS Foundation Trust Public Inquiry was chaired by Robert Francis QC and investigated serious failures in care delivery between January 2005 and March 2009.</a:t>
            </a:r>
          </a:p>
          <a:p>
            <a:r>
              <a:rPr lang="en-US" sz="1200" kern="1200" dirty="0">
                <a:solidFill>
                  <a:schemeClr val="tx1"/>
                </a:solidFill>
                <a:effectLst/>
                <a:latin typeface="+mn-lt"/>
                <a:ea typeface="+mn-ea"/>
                <a:cs typeface="+mn-cs"/>
              </a:rPr>
              <a:t>This inquiry followed an earlier investigation by the Healthcare Commission, which documented what it described as “appalling suffering” experienced by patients. These included neglect of basic care needs such as hydration, nutrition, hygiene, and pain management.</a:t>
            </a:r>
          </a:p>
          <a:p>
            <a:r>
              <a:rPr lang="en-US" sz="1200" kern="1200" dirty="0">
                <a:solidFill>
                  <a:schemeClr val="tx1"/>
                </a:solidFill>
                <a:effectLst/>
                <a:latin typeface="+mn-lt"/>
                <a:ea typeface="+mn-ea"/>
                <a:cs typeface="+mn-cs"/>
              </a:rPr>
              <a:t>Importantly, the inquiry concluded that these failures were not isolated clinical incidents, but reflected persistent and systemic problems in how care quality was governed and monitored within the Trust.</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3</a:t>
            </a:fld>
            <a:endParaRPr lang="en-US"/>
          </a:p>
        </p:txBody>
      </p:sp>
    </p:spTree>
    <p:extLst>
      <p:ext uri="{BB962C8B-B14F-4D97-AF65-F5344CB8AC3E}">
        <p14:creationId xmlns:p14="http://schemas.microsoft.com/office/powerpoint/2010/main" val="295245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One of the most significant conclusions of the Francis Report is that the failure at Mid Staffordshire was both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and systemic.</a:t>
            </a:r>
          </a:p>
          <a:p>
            <a:r>
              <a:rPr lang="en-US" sz="1200" kern="1200" dirty="0">
                <a:solidFill>
                  <a:schemeClr val="tx1"/>
                </a:solidFill>
                <a:effectLst/>
                <a:latin typeface="+mn-lt"/>
                <a:ea typeface="+mn-ea"/>
                <a:cs typeface="+mn-cs"/>
              </a:rPr>
              <a:t>While the Trust Board was directly responsible for ensuring safe standards of care, the inquiry found that the wider NHS system of oversight — including regulators, commissioners, and professional bodies — failed to identify or act on warning signs for several years.</a:t>
            </a:r>
          </a:p>
          <a:p>
            <a:r>
              <a:rPr lang="en-US" sz="1200" kern="1200" dirty="0">
                <a:solidFill>
                  <a:schemeClr val="tx1"/>
                </a:solidFill>
                <a:effectLst/>
                <a:latin typeface="+mn-lt"/>
                <a:ea typeface="+mn-ea"/>
                <a:cs typeface="+mn-cs"/>
              </a:rPr>
              <a:t>Francis explicitly describes this as a catastrophic failure of the system of checks and balances, where responsibility for patient safety was diffused and no single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took decisive ownership.</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4</a:t>
            </a:fld>
            <a:endParaRPr lang="en-US"/>
          </a:p>
        </p:txBody>
      </p:sp>
    </p:spTree>
    <p:extLst>
      <p:ext uri="{BB962C8B-B14F-4D97-AF65-F5344CB8AC3E}">
        <p14:creationId xmlns:p14="http://schemas.microsoft.com/office/powerpoint/2010/main" val="21357019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understand how these failures aligned, the Swiss Cheese Model, developed by James Reason, is particularly useful.</a:t>
            </a:r>
          </a:p>
          <a:p>
            <a:r>
              <a:rPr lang="en-US" sz="1200" kern="1200" dirty="0">
                <a:solidFill>
                  <a:schemeClr val="tx1"/>
                </a:solidFill>
                <a:effectLst/>
                <a:latin typeface="+mn-lt"/>
                <a:ea typeface="+mn-ea"/>
                <a:cs typeface="+mn-cs"/>
              </a:rPr>
              <a:t>The model explains that harm occurs when multiple layers of </a:t>
            </a:r>
            <a:r>
              <a:rPr lang="en-US" sz="1200" kern="1200" dirty="0" err="1">
                <a:solidFill>
                  <a:schemeClr val="tx1"/>
                </a:solidFill>
                <a:effectLst/>
                <a:latin typeface="+mn-lt"/>
                <a:ea typeface="+mn-ea"/>
                <a:cs typeface="+mn-cs"/>
              </a:rPr>
              <a:t>defence</a:t>
            </a:r>
            <a:r>
              <a:rPr lang="en-US" sz="1200" kern="1200" dirty="0">
                <a:solidFill>
                  <a:schemeClr val="tx1"/>
                </a:solidFill>
                <a:effectLst/>
                <a:latin typeface="+mn-lt"/>
                <a:ea typeface="+mn-ea"/>
                <a:cs typeface="+mn-cs"/>
              </a:rPr>
              <a:t>, each designed to protect patients, develop weaknesses or “holes” that align.</a:t>
            </a:r>
          </a:p>
          <a:p>
            <a:r>
              <a:rPr lang="en-US" sz="1200" kern="1200" dirty="0">
                <a:solidFill>
                  <a:schemeClr val="tx1"/>
                </a:solidFill>
                <a:effectLst/>
                <a:latin typeface="+mn-lt"/>
                <a:ea typeface="+mn-ea"/>
                <a:cs typeface="+mn-cs"/>
              </a:rPr>
              <a:t>In the case of Mid Staffordshire, governance systems failed to </a:t>
            </a:r>
            <a:r>
              <a:rPr lang="en-US" sz="1200" kern="1200" dirty="0" err="1">
                <a:solidFill>
                  <a:schemeClr val="tx1"/>
                </a:solidFill>
                <a:effectLst/>
                <a:latin typeface="+mn-lt"/>
                <a:ea typeface="+mn-ea"/>
                <a:cs typeface="+mn-cs"/>
              </a:rPr>
              <a:t>prioritise</a:t>
            </a:r>
            <a:r>
              <a:rPr lang="en-US" sz="1200" kern="1200" dirty="0">
                <a:solidFill>
                  <a:schemeClr val="tx1"/>
                </a:solidFill>
                <a:effectLst/>
                <a:latin typeface="+mn-lt"/>
                <a:ea typeface="+mn-ea"/>
                <a:cs typeface="+mn-cs"/>
              </a:rPr>
              <a:t> patient care,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culture discouraged speaking up, incident and complaint monitoring systems ignored warning signs, and external regulators failed to intervene in a timely manner.</a:t>
            </a:r>
          </a:p>
          <a:p>
            <a:r>
              <a:rPr lang="en-US" sz="1200" kern="1200" dirty="0">
                <a:solidFill>
                  <a:schemeClr val="tx1"/>
                </a:solidFill>
                <a:effectLst/>
                <a:latin typeface="+mn-lt"/>
                <a:ea typeface="+mn-ea"/>
                <a:cs typeface="+mn-cs"/>
              </a:rPr>
              <a:t>The alignment of these failures allowed unsafe care to persist for years.</a:t>
            </a:r>
          </a:p>
          <a:p>
            <a:endParaRPr lang="en-US" dirty="0"/>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5</a:t>
            </a:fld>
            <a:endParaRPr lang="en-US"/>
          </a:p>
        </p:txBody>
      </p:sp>
    </p:spTree>
    <p:extLst>
      <p:ext uri="{BB962C8B-B14F-4D97-AF65-F5344CB8AC3E}">
        <p14:creationId xmlns:p14="http://schemas.microsoft.com/office/powerpoint/2010/main" val="369201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central root cause identified by Francis was a deeply negative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culture.</a:t>
            </a:r>
          </a:p>
          <a:p>
            <a:r>
              <a:rPr lang="en-US" sz="1200" kern="1200" dirty="0">
                <a:solidFill>
                  <a:schemeClr val="tx1"/>
                </a:solidFill>
                <a:effectLst/>
                <a:latin typeface="+mn-lt"/>
                <a:ea typeface="+mn-ea"/>
                <a:cs typeface="+mn-cs"/>
              </a:rPr>
              <a:t>The Trust Board became disconnected from both patients and frontline staff, focusing instead on achieving national access targets, financial balance, and Foundation Trust status.</a:t>
            </a:r>
          </a:p>
          <a:p>
            <a:r>
              <a:rPr lang="en-US" sz="1200" kern="1200" dirty="0">
                <a:solidFill>
                  <a:schemeClr val="tx1"/>
                </a:solidFill>
                <a:effectLst/>
                <a:latin typeface="+mn-lt"/>
                <a:ea typeface="+mn-ea"/>
                <a:cs typeface="+mn-cs"/>
              </a:rPr>
              <a:t>This created a culture of fear, secrecy, and bullying, where staff felt unable or unsafe to raise concerns about patient care.</a:t>
            </a:r>
          </a:p>
          <a:p>
            <a:r>
              <a:rPr lang="en-US" sz="1200" kern="1200" dirty="0">
                <a:solidFill>
                  <a:schemeClr val="tx1"/>
                </a:solidFill>
                <a:effectLst/>
                <a:latin typeface="+mn-lt"/>
                <a:ea typeface="+mn-ea"/>
                <a:cs typeface="+mn-cs"/>
              </a:rPr>
              <a:t>From a systems perspective, this culture acted as a latent condition that suppressed learning, transparency, and early intervention.</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6</a:t>
            </a:fld>
            <a:endParaRPr lang="en-US"/>
          </a:p>
        </p:txBody>
      </p:sp>
    </p:spTree>
    <p:extLst>
      <p:ext uri="{BB962C8B-B14F-4D97-AF65-F5344CB8AC3E}">
        <p14:creationId xmlns:p14="http://schemas.microsoft.com/office/powerpoint/2010/main" val="14584742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Francis describes the existence of a “plethora of agencies” responsible for overseeing quality and safety within the NHS.</a:t>
            </a:r>
          </a:p>
          <a:p>
            <a:r>
              <a:rPr lang="en-US" sz="1200" kern="1200" dirty="0">
                <a:solidFill>
                  <a:schemeClr val="tx1"/>
                </a:solidFill>
                <a:effectLst/>
                <a:latin typeface="+mn-lt"/>
                <a:ea typeface="+mn-ea"/>
                <a:cs typeface="+mn-cs"/>
              </a:rPr>
              <a:t>However, instead of strengthening protection, this fragmentation resulted in regulatory inertia.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assumed that monitoring or intervention was the responsibility of someone else.</a:t>
            </a:r>
          </a:p>
          <a:p>
            <a:r>
              <a:rPr lang="en-US" sz="1200" kern="1200" dirty="0">
                <a:solidFill>
                  <a:schemeClr val="tx1"/>
                </a:solidFill>
                <a:effectLst/>
                <a:latin typeface="+mn-lt"/>
                <a:ea typeface="+mn-ea"/>
                <a:cs typeface="+mn-cs"/>
              </a:rPr>
              <a:t>Information was not effectively shared, and warning signs were repeatedly missed.</a:t>
            </a:r>
          </a:p>
          <a:p>
            <a:r>
              <a:rPr lang="en-US" sz="1200" kern="1200" dirty="0">
                <a:solidFill>
                  <a:schemeClr val="tx1"/>
                </a:solidFill>
                <a:effectLst/>
                <a:latin typeface="+mn-lt"/>
                <a:ea typeface="+mn-ea"/>
                <a:cs typeface="+mn-cs"/>
              </a:rPr>
              <a:t>This highlights a key weakness in quality assurance systems: multiple regulators without clear accountability can dilute responsibility rather than enhance safety.</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7</a:t>
            </a:fld>
            <a:endParaRPr lang="en-US"/>
          </a:p>
        </p:txBody>
      </p:sp>
    </p:spTree>
    <p:extLst>
      <p:ext uri="{BB962C8B-B14F-4D97-AF65-F5344CB8AC3E}">
        <p14:creationId xmlns:p14="http://schemas.microsoft.com/office/powerpoint/2010/main" val="2515793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inquiry identified numerous warning signs that should have triggered urgent intervention.</a:t>
            </a:r>
          </a:p>
          <a:p>
            <a:r>
              <a:rPr lang="en-US" sz="1200" kern="1200" dirty="0">
                <a:solidFill>
                  <a:schemeClr val="tx1"/>
                </a:solidFill>
                <a:effectLst/>
                <a:latin typeface="+mn-lt"/>
                <a:ea typeface="+mn-ea"/>
                <a:cs typeface="+mn-cs"/>
              </a:rPr>
              <a:t>These included persistently high hospital mortality indicators, large volumes of patient complaints, and a zero-star rating issued by the Healthcare Commission in 2004.</a:t>
            </a:r>
          </a:p>
          <a:p>
            <a:r>
              <a:rPr lang="en-US" sz="1200" kern="1200" dirty="0">
                <a:solidFill>
                  <a:schemeClr val="tx1"/>
                </a:solidFill>
                <a:effectLst/>
                <a:latin typeface="+mn-lt"/>
                <a:ea typeface="+mn-ea"/>
                <a:cs typeface="+mn-cs"/>
              </a:rPr>
              <a:t>Rather than being acted upon, these signals were often </a:t>
            </a:r>
            <a:r>
              <a:rPr lang="en-US" sz="1200" kern="1200" dirty="0" err="1">
                <a:solidFill>
                  <a:schemeClr val="tx1"/>
                </a:solidFill>
                <a:effectLst/>
                <a:latin typeface="+mn-lt"/>
                <a:ea typeface="+mn-ea"/>
                <a:cs typeface="+mn-cs"/>
              </a:rPr>
              <a:t>rationalised</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minimised</a:t>
            </a:r>
            <a:r>
              <a:rPr lang="en-US" sz="1200" kern="1200" dirty="0">
                <a:solidFill>
                  <a:schemeClr val="tx1"/>
                </a:solidFill>
                <a:effectLst/>
                <a:latin typeface="+mn-lt"/>
                <a:ea typeface="+mn-ea"/>
                <a:cs typeface="+mn-cs"/>
              </a:rPr>
              <a:t>, or dismissed.</a:t>
            </a:r>
          </a:p>
          <a:p>
            <a:r>
              <a:rPr lang="en-US" sz="1200" kern="1200" dirty="0">
                <a:solidFill>
                  <a:schemeClr val="tx1"/>
                </a:solidFill>
                <a:effectLst/>
                <a:latin typeface="+mn-lt"/>
                <a:ea typeface="+mn-ea"/>
                <a:cs typeface="+mn-cs"/>
              </a:rPr>
              <a:t>This demonstrates a failure of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learning and highlights how data alone does not improve safety unless it is taken seriously and acted upon.</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8</a:t>
            </a:fld>
            <a:endParaRPr lang="en-US"/>
          </a:p>
        </p:txBody>
      </p:sp>
    </p:spTree>
    <p:extLst>
      <p:ext uri="{BB962C8B-B14F-4D97-AF65-F5344CB8AC3E}">
        <p14:creationId xmlns:p14="http://schemas.microsoft.com/office/powerpoint/2010/main" val="2986082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Francis also identified significant professional disengagement within the Trust.</a:t>
            </a:r>
          </a:p>
          <a:p>
            <a:r>
              <a:rPr lang="en-US" sz="1200" kern="1200" dirty="0">
                <a:solidFill>
                  <a:schemeClr val="tx1"/>
                </a:solidFill>
                <a:effectLst/>
                <a:latin typeface="+mn-lt"/>
                <a:ea typeface="+mn-ea"/>
                <a:cs typeface="+mn-cs"/>
              </a:rPr>
              <a:t>Many consultants distanced themselves from management and governance responsibilities, while nursing leadership lacked sufficient authority and support to drive quality improvement.</a:t>
            </a:r>
          </a:p>
          <a:p>
            <a:r>
              <a:rPr lang="en-US" sz="1200" kern="1200" dirty="0">
                <a:solidFill>
                  <a:schemeClr val="tx1"/>
                </a:solidFill>
                <a:effectLst/>
                <a:latin typeface="+mn-lt"/>
                <a:ea typeface="+mn-ea"/>
                <a:cs typeface="+mn-cs"/>
              </a:rPr>
              <a:t>This lack of shared professional accountability weakened collective responsibility for patient safety.</a:t>
            </a:r>
          </a:p>
          <a:p>
            <a:r>
              <a:rPr lang="en-US" sz="1200" kern="1200" dirty="0">
                <a:solidFill>
                  <a:schemeClr val="tx1"/>
                </a:solidFill>
                <a:effectLst/>
                <a:latin typeface="+mn-lt"/>
                <a:ea typeface="+mn-ea"/>
                <a:cs typeface="+mn-cs"/>
              </a:rPr>
              <a:t>From a systems theory perspective, siloed professional groups undermine communication, learning, and coordinated action.</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9</a:t>
            </a:fld>
            <a:endParaRPr lang="en-US"/>
          </a:p>
        </p:txBody>
      </p:sp>
    </p:spTree>
    <p:extLst>
      <p:ext uri="{BB962C8B-B14F-4D97-AF65-F5344CB8AC3E}">
        <p14:creationId xmlns:p14="http://schemas.microsoft.com/office/powerpoint/2010/main" val="32779396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failures at Mid Staffordshire cannot be fully understood without considering the policy environment in which the Trust operated.</a:t>
            </a:r>
          </a:p>
          <a:p>
            <a:r>
              <a:rPr lang="en-US" sz="1200" kern="1200" dirty="0">
                <a:solidFill>
                  <a:schemeClr val="tx1"/>
                </a:solidFill>
                <a:effectLst/>
                <a:latin typeface="+mn-lt"/>
                <a:ea typeface="+mn-ea"/>
                <a:cs typeface="+mn-cs"/>
              </a:rPr>
              <a:t>National policy at the time placed strong emphasis on targets, financial performance, and achieving Foundation Trust status.</a:t>
            </a:r>
          </a:p>
          <a:p>
            <a:r>
              <a:rPr lang="en-US" sz="1200" kern="1200" dirty="0">
                <a:solidFill>
                  <a:schemeClr val="tx1"/>
                </a:solidFill>
                <a:effectLst/>
                <a:latin typeface="+mn-lt"/>
                <a:ea typeface="+mn-ea"/>
                <a:cs typeface="+mn-cs"/>
              </a:rPr>
              <a:t>While these policies were intended to improve efficiency and accountability, Francis concluded that they inadvertently distorted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priorities, pushing patient care quality into the background.</a:t>
            </a:r>
          </a:p>
          <a:p>
            <a:r>
              <a:rPr lang="en-US" sz="1200" kern="1200" dirty="0">
                <a:solidFill>
                  <a:schemeClr val="tx1"/>
                </a:solidFill>
                <a:effectLst/>
                <a:latin typeface="+mn-lt"/>
                <a:ea typeface="+mn-ea"/>
                <a:cs typeface="+mn-cs"/>
              </a:rPr>
              <a:t>This illustrates how policy decisions can create unintended risks when quality and safety are not adequately safeguarded.</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10</a:t>
            </a:fld>
            <a:endParaRPr lang="en-US"/>
          </a:p>
        </p:txBody>
      </p:sp>
    </p:spTree>
    <p:extLst>
      <p:ext uri="{BB962C8B-B14F-4D97-AF65-F5344CB8AC3E}">
        <p14:creationId xmlns:p14="http://schemas.microsoft.com/office/powerpoint/2010/main" val="6501724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impact of these failures on service provision was profound.</a:t>
            </a:r>
          </a:p>
          <a:p>
            <a:r>
              <a:rPr lang="en-US" sz="1200" kern="1200" dirty="0">
                <a:solidFill>
                  <a:schemeClr val="tx1"/>
                </a:solidFill>
                <a:effectLst/>
                <a:latin typeface="+mn-lt"/>
                <a:ea typeface="+mn-ea"/>
                <a:cs typeface="+mn-cs"/>
              </a:rPr>
              <a:t>In terms of quality, patients experienced unsafe, undignified, and neglectful care, leading to preventable harm and loss of public trust.</a:t>
            </a:r>
          </a:p>
          <a:p>
            <a:r>
              <a:rPr lang="en-US" sz="1200" kern="1200" dirty="0">
                <a:solidFill>
                  <a:schemeClr val="tx1"/>
                </a:solidFill>
                <a:effectLst/>
                <a:latin typeface="+mn-lt"/>
                <a:ea typeface="+mn-ea"/>
                <a:cs typeface="+mn-cs"/>
              </a:rPr>
              <a:t>From an efficiency perspective, the Trust and wider NHS incurred significant costs through investigations, litigation, and reactive crisis management.</a:t>
            </a:r>
          </a:p>
          <a:p>
            <a:r>
              <a:rPr lang="en-US" sz="1200" kern="1200" dirty="0">
                <a:solidFill>
                  <a:schemeClr val="tx1"/>
                </a:solidFill>
                <a:effectLst/>
                <a:latin typeface="+mn-lt"/>
                <a:ea typeface="+mn-ea"/>
                <a:cs typeface="+mn-cs"/>
              </a:rPr>
              <a:t>In terms of equity, the most vulnerable patients suffered the greatest harm, and patient and family voices were repeatedly </a:t>
            </a:r>
            <a:r>
              <a:rPr lang="en-US" sz="1200" kern="1200" dirty="0" err="1">
                <a:solidFill>
                  <a:schemeClr val="tx1"/>
                </a:solidFill>
                <a:effectLst/>
                <a:latin typeface="+mn-lt"/>
                <a:ea typeface="+mn-ea"/>
                <a:cs typeface="+mn-cs"/>
              </a:rPr>
              <a:t>marginalised</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11</a:t>
            </a:fld>
            <a:endParaRPr lang="en-US"/>
          </a:p>
        </p:txBody>
      </p:sp>
    </p:spTree>
    <p:extLst>
      <p:ext uri="{BB962C8B-B14F-4D97-AF65-F5344CB8AC3E}">
        <p14:creationId xmlns:p14="http://schemas.microsoft.com/office/powerpoint/2010/main" val="16519863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Francis Report made extensive recommendations aimed at addressing the root causes of failure rather than individual blame.</a:t>
            </a:r>
          </a:p>
          <a:p>
            <a:r>
              <a:rPr lang="en-US" sz="1200" kern="1200" dirty="0">
                <a:solidFill>
                  <a:schemeClr val="tx1"/>
                </a:solidFill>
                <a:effectLst/>
                <a:latin typeface="+mn-lt"/>
                <a:ea typeface="+mn-ea"/>
                <a:cs typeface="+mn-cs"/>
              </a:rPr>
              <a:t>Central to these recommendations was the principle of putting patients first, supported by clear and non-negotiable fundamental standards of care.</a:t>
            </a:r>
          </a:p>
          <a:p>
            <a:r>
              <a:rPr lang="en-US" sz="1200" kern="1200" dirty="0">
                <a:solidFill>
                  <a:schemeClr val="tx1"/>
                </a:solidFill>
                <a:effectLst/>
                <a:latin typeface="+mn-lt"/>
                <a:ea typeface="+mn-ea"/>
                <a:cs typeface="+mn-cs"/>
              </a:rPr>
              <a:t>Francis also called for a legal duty of </a:t>
            </a:r>
            <a:r>
              <a:rPr lang="en-US" sz="1200" kern="1200" dirty="0" err="1">
                <a:solidFill>
                  <a:schemeClr val="tx1"/>
                </a:solidFill>
                <a:effectLst/>
                <a:latin typeface="+mn-lt"/>
                <a:ea typeface="+mn-ea"/>
                <a:cs typeface="+mn-cs"/>
              </a:rPr>
              <a:t>candour</a:t>
            </a:r>
            <a:r>
              <a:rPr lang="en-US" sz="1200" kern="1200" dirty="0">
                <a:solidFill>
                  <a:schemeClr val="tx1"/>
                </a:solidFill>
                <a:effectLst/>
                <a:latin typeface="+mn-lt"/>
                <a:ea typeface="+mn-ea"/>
                <a:cs typeface="+mn-cs"/>
              </a:rPr>
              <a:t>, stronger accountability of senior leaders, and improved recruitment, education, and leadership development across the NHS.</a:t>
            </a:r>
          </a:p>
          <a:p>
            <a:r>
              <a:rPr lang="en-US" sz="1200" kern="1200" dirty="0">
                <a:solidFill>
                  <a:schemeClr val="tx1"/>
                </a:solidFill>
                <a:effectLst/>
                <a:latin typeface="+mn-lt"/>
                <a:ea typeface="+mn-ea"/>
                <a:cs typeface="+mn-cs"/>
              </a:rPr>
              <a:t>These recommendations align with systems-based approaches to quality improvement and patient safety.</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12</a:t>
            </a:fld>
            <a:endParaRPr lang="en-US"/>
          </a:p>
        </p:txBody>
      </p:sp>
    </p:spTree>
    <p:extLst>
      <p:ext uri="{BB962C8B-B14F-4D97-AF65-F5344CB8AC3E}">
        <p14:creationId xmlns:p14="http://schemas.microsoft.com/office/powerpoint/2010/main" val="30079423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It is important to acknowledge alternative perspectives.</a:t>
            </a:r>
          </a:p>
          <a:p>
            <a:r>
              <a:rPr lang="en-US" sz="1200" kern="1200" dirty="0">
                <a:solidFill>
                  <a:schemeClr val="tx1"/>
                </a:solidFill>
                <a:effectLst/>
                <a:latin typeface="+mn-lt"/>
                <a:ea typeface="+mn-ea"/>
                <a:cs typeface="+mn-cs"/>
              </a:rPr>
              <a:t>From a managerial viewpoint, targets and regulation can enhance accountability and performance. However, the evidence from Mid Staffordshire suggests that excessive focus on targets can suppress openness and distort priorities.</a:t>
            </a:r>
          </a:p>
          <a:p>
            <a:r>
              <a:rPr lang="en-US" sz="1200" kern="1200" dirty="0" err="1">
                <a:solidFill>
                  <a:schemeClr val="tx1"/>
                </a:solidFill>
                <a:effectLst/>
                <a:latin typeface="+mn-lt"/>
                <a:ea typeface="+mn-ea"/>
                <a:cs typeface="+mn-cs"/>
              </a:rPr>
              <a:t>Synthesising</a:t>
            </a:r>
            <a:r>
              <a:rPr lang="en-US" sz="1200" kern="1200" dirty="0">
                <a:solidFill>
                  <a:schemeClr val="tx1"/>
                </a:solidFill>
                <a:effectLst/>
                <a:latin typeface="+mn-lt"/>
                <a:ea typeface="+mn-ea"/>
                <a:cs typeface="+mn-cs"/>
              </a:rPr>
              <a:t> these perspectives, the case supports a shift toward values-based, patient-</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quality governance rather than reliance on numerical performance indicators alone.</a:t>
            </a:r>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13</a:t>
            </a:fld>
            <a:endParaRPr lang="en-US"/>
          </a:p>
        </p:txBody>
      </p:sp>
    </p:spTree>
    <p:extLst>
      <p:ext uri="{BB962C8B-B14F-4D97-AF65-F5344CB8AC3E}">
        <p14:creationId xmlns:p14="http://schemas.microsoft.com/office/powerpoint/2010/main" val="1598632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accompanying written report will build on this presentation in greater depth.</a:t>
            </a:r>
          </a:p>
          <a:p>
            <a:r>
              <a:rPr lang="en-US" sz="1200" kern="1200" dirty="0">
                <a:solidFill>
                  <a:schemeClr val="tx1"/>
                </a:solidFill>
                <a:effectLst/>
                <a:latin typeface="+mn-lt"/>
                <a:ea typeface="+mn-ea"/>
                <a:cs typeface="+mn-cs"/>
              </a:rPr>
              <a:t>It will begin with an introduction to quality management in healthcare, followed by a detailed case study background.</a:t>
            </a:r>
          </a:p>
          <a:p>
            <a:r>
              <a:rPr lang="en-US" sz="1200" kern="1200" dirty="0">
                <a:solidFill>
                  <a:schemeClr val="tx1"/>
                </a:solidFill>
                <a:effectLst/>
                <a:latin typeface="+mn-lt"/>
                <a:ea typeface="+mn-ea"/>
                <a:cs typeface="+mn-cs"/>
              </a:rPr>
              <a:t>The report will then apply systems-based root cause analysis models, critically examine policy influences, assess impacts on service provision, and conclude with evidence-based recommendations for quality improvement.</a:t>
            </a:r>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14</a:t>
            </a:fld>
            <a:endParaRPr lang="en-US"/>
          </a:p>
        </p:txBody>
      </p:sp>
    </p:spTree>
    <p:extLst>
      <p:ext uri="{BB962C8B-B14F-4D97-AF65-F5344CB8AC3E}">
        <p14:creationId xmlns:p14="http://schemas.microsoft.com/office/powerpoint/2010/main" val="5766991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conclusion, the Mid Staffordshire case represents a national failure of leadership, regulation, and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culture rather than an isolated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problem.</a:t>
            </a:r>
          </a:p>
          <a:p>
            <a:r>
              <a:rPr lang="en-US" sz="1200" kern="1200" dirty="0">
                <a:solidFill>
                  <a:schemeClr val="tx1"/>
                </a:solidFill>
                <a:effectLst/>
                <a:latin typeface="+mn-lt"/>
                <a:ea typeface="+mn-ea"/>
                <a:cs typeface="+mn-cs"/>
              </a:rPr>
              <a:t>Systems-based safety models demonstrate how multiple failures aligned to allow prolonged patient harm.</a:t>
            </a:r>
          </a:p>
          <a:p>
            <a:r>
              <a:rPr lang="en-US" sz="1200" kern="1200" dirty="0">
                <a:solidFill>
                  <a:schemeClr val="tx1"/>
                </a:solidFill>
                <a:effectLst/>
                <a:latin typeface="+mn-lt"/>
                <a:ea typeface="+mn-ea"/>
                <a:cs typeface="+mn-cs"/>
              </a:rPr>
              <a:t>The key lesson is that sustainable quality improvement requires patient-</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values, accountable leadership, and integrated systems of oversight.</a:t>
            </a:r>
          </a:p>
          <a:p>
            <a:endParaRPr lang="en-US" dirty="0"/>
          </a:p>
        </p:txBody>
      </p:sp>
      <p:sp>
        <p:nvSpPr>
          <p:cNvPr id="4" name="Slide Number Placeholder 3"/>
          <p:cNvSpPr>
            <a:spLocks noGrp="1"/>
          </p:cNvSpPr>
          <p:nvPr>
            <p:ph type="sldNum" sz="quarter" idx="5"/>
          </p:nvPr>
        </p:nvSpPr>
        <p:spPr/>
        <p:txBody>
          <a:bodyPr/>
          <a:lstStyle/>
          <a:p>
            <a:fld id="{9E32CA35-189F-49E0-8DDB-8063F55FF150}" type="slidenum">
              <a:rPr lang="en-US" smtClean="0"/>
              <a:t>15</a:t>
            </a:fld>
            <a:endParaRPr lang="en-US"/>
          </a:p>
        </p:txBody>
      </p:sp>
    </p:spTree>
    <p:extLst>
      <p:ext uri="{BB962C8B-B14F-4D97-AF65-F5344CB8AC3E}">
        <p14:creationId xmlns:p14="http://schemas.microsoft.com/office/powerpoint/2010/main" val="413958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8AB7E-40DB-7226-2823-8A58E968B12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2A29F1E-981B-B1B9-4F1A-0B098530C0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0757276-0F6D-550C-7997-72012458060D}"/>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5" name="Footer Placeholder 4">
            <a:extLst>
              <a:ext uri="{FF2B5EF4-FFF2-40B4-BE49-F238E27FC236}">
                <a16:creationId xmlns:a16="http://schemas.microsoft.com/office/drawing/2014/main" id="{1547896E-972A-7316-2EB3-4761403652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4FDE6E-43E2-3000-286C-DDB832BC5AEE}"/>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1031846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08BFE-06C7-131D-2731-715FBE4CEA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5D78B8D-82FF-9E2C-D802-F3EAC0DC5F4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13EC21-B694-DB4B-6E02-CE0D4E85C3FC}"/>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5" name="Footer Placeholder 4">
            <a:extLst>
              <a:ext uri="{FF2B5EF4-FFF2-40B4-BE49-F238E27FC236}">
                <a16:creationId xmlns:a16="http://schemas.microsoft.com/office/drawing/2014/main" id="{78C7BD16-1A89-9CB6-4653-C518FA8F90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5C8D1B-FF2F-425D-5A6E-1B335E036A8D}"/>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919222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07E69-54ED-66A5-6B47-6864BD78B7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A72C1A3-9906-DD07-B84F-390E7EF7BA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72E02C-0C66-3B2A-A56E-B20AD3C7CE29}"/>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5" name="Footer Placeholder 4">
            <a:extLst>
              <a:ext uri="{FF2B5EF4-FFF2-40B4-BE49-F238E27FC236}">
                <a16:creationId xmlns:a16="http://schemas.microsoft.com/office/drawing/2014/main" id="{D9533418-74BD-61EC-F6BB-3C0C53D1AA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36C355-9F3A-C1F0-C5C1-77C6117A917C}"/>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3074190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51AFF-A7A1-DE46-F7A6-3B1CBF5134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839BC91-6E2B-5CF9-AEDA-7AAADA0993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FAEC595-1BD2-C21B-BD3B-838B2D68F06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5FF4332-BC1F-B036-1699-CE14ED4DAF66}"/>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6" name="Footer Placeholder 5">
            <a:extLst>
              <a:ext uri="{FF2B5EF4-FFF2-40B4-BE49-F238E27FC236}">
                <a16:creationId xmlns:a16="http://schemas.microsoft.com/office/drawing/2014/main" id="{FE46AD64-7536-537B-BEE6-A7C999BBDD8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4879C4-4522-EF6B-B072-55A7B93760E1}"/>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3698353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9F46D-09CB-0726-D05E-57E095747D5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DD6DEAD-0D96-0599-F746-DFD04EF8B8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11A7A1-A293-66C6-7C9D-98E28F7ACB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0B2906B-A21B-C434-98D6-A29D43E639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FE55BB-D346-AACB-0460-98486B502DB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E3D016E-92AE-E455-41C4-D2BE0EC2EC78}"/>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8" name="Footer Placeholder 7">
            <a:extLst>
              <a:ext uri="{FF2B5EF4-FFF2-40B4-BE49-F238E27FC236}">
                <a16:creationId xmlns:a16="http://schemas.microsoft.com/office/drawing/2014/main" id="{DD7A0C4A-2ECB-D6E3-B08E-5F4A09466C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D22DE28-5FA6-07FA-88F7-4AF8D9EA7EAB}"/>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2455847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5BFAB-945C-0699-276A-ADE13572E98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B17FFF-0409-F6A0-327D-F8DA3E900DD1}"/>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4" name="Footer Placeholder 3">
            <a:extLst>
              <a:ext uri="{FF2B5EF4-FFF2-40B4-BE49-F238E27FC236}">
                <a16:creationId xmlns:a16="http://schemas.microsoft.com/office/drawing/2014/main" id="{035868AE-8757-221F-7E3F-B3F154A91E9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0254137-9FCF-A1A8-3B58-1591C374E002}"/>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995188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584D35-A0E5-E980-A120-332219237537}"/>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3" name="Footer Placeholder 2">
            <a:extLst>
              <a:ext uri="{FF2B5EF4-FFF2-40B4-BE49-F238E27FC236}">
                <a16:creationId xmlns:a16="http://schemas.microsoft.com/office/drawing/2014/main" id="{BCDA2DA1-7586-1A02-0E97-B1C2764959A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349A72B-4B91-E3D1-DCD2-B909B479EA40}"/>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3056363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B0CA4-1CCC-8366-A94E-D8B618A904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27A5D03-BACF-3E7B-AF43-BCB53D1FB7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6FD9E5-FFDB-8239-3C6A-3E1FF910FD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1836D7-086B-C340-1A30-824C687A8AE6}"/>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6" name="Footer Placeholder 5">
            <a:extLst>
              <a:ext uri="{FF2B5EF4-FFF2-40B4-BE49-F238E27FC236}">
                <a16:creationId xmlns:a16="http://schemas.microsoft.com/office/drawing/2014/main" id="{32F50272-1D35-9573-73EF-0B4E519557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F4C70C-CD2D-1BB6-657A-B932812D5200}"/>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611783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FFE1F-E598-4717-55CC-88CD153572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58BD3B-DC4C-1AF3-9220-969523948E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2DC1C7F-489B-E9E9-3680-18F9328CFB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D74B5E-E183-FD01-AA7A-DEE8CB45A810}"/>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6" name="Footer Placeholder 5">
            <a:extLst>
              <a:ext uri="{FF2B5EF4-FFF2-40B4-BE49-F238E27FC236}">
                <a16:creationId xmlns:a16="http://schemas.microsoft.com/office/drawing/2014/main" id="{3F36BC8C-F164-801D-380D-96B8E84D13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860E68-D999-5F2A-81DE-27D043F2A105}"/>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4236865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C5EC0-F943-02E5-D025-B50B041F887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65D1490-1CC5-3437-C04A-F4D63B55CA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3DE192-917F-0BBC-1493-D122B339775E}"/>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5" name="Footer Placeholder 4">
            <a:extLst>
              <a:ext uri="{FF2B5EF4-FFF2-40B4-BE49-F238E27FC236}">
                <a16:creationId xmlns:a16="http://schemas.microsoft.com/office/drawing/2014/main" id="{2FC421D4-55F8-9BC5-EE20-DF4B98E6E7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9F43BB-68CA-DE65-B497-4993BE59DC8E}"/>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1861111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A0C7F49-5481-3253-24D3-5BC5A71DEAB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F2A080D-1EB4-633B-DAE9-74093FD66BB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136F12-B92A-1EB9-8682-0DC95DDAB982}"/>
              </a:ext>
            </a:extLst>
          </p:cNvPr>
          <p:cNvSpPr>
            <a:spLocks noGrp="1"/>
          </p:cNvSpPr>
          <p:nvPr>
            <p:ph type="dt" sz="half" idx="10"/>
          </p:nvPr>
        </p:nvSpPr>
        <p:spPr/>
        <p:txBody>
          <a:bodyPr/>
          <a:lstStyle/>
          <a:p>
            <a:fld id="{01B6105B-428E-43B1-9F30-068ABD3EC381}" type="datetimeFigureOut">
              <a:rPr lang="en-US" smtClean="0"/>
              <a:t>2/3/2026</a:t>
            </a:fld>
            <a:endParaRPr lang="en-US"/>
          </a:p>
        </p:txBody>
      </p:sp>
      <p:sp>
        <p:nvSpPr>
          <p:cNvPr id="5" name="Footer Placeholder 4">
            <a:extLst>
              <a:ext uri="{FF2B5EF4-FFF2-40B4-BE49-F238E27FC236}">
                <a16:creationId xmlns:a16="http://schemas.microsoft.com/office/drawing/2014/main" id="{301E2CA4-3942-05B4-F805-0180343B34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ECC8E3-22A1-66A8-7730-2145DCE71BA4}"/>
              </a:ext>
            </a:extLst>
          </p:cNvPr>
          <p:cNvSpPr>
            <a:spLocks noGrp="1"/>
          </p:cNvSpPr>
          <p:nvPr>
            <p:ph type="sldNum" sz="quarter" idx="12"/>
          </p:nvPr>
        </p:nvSpPr>
        <p:spPr/>
        <p:txBody>
          <a:bodyPr/>
          <a:lstStyle/>
          <a:p>
            <a:fld id="{1EF2EB18-32EE-414F-9107-8BDFA1F503C7}" type="slidenum">
              <a:rPr lang="en-US" smtClean="0"/>
              <a:t>‹#›</a:t>
            </a:fld>
            <a:endParaRPr lang="en-US"/>
          </a:p>
        </p:txBody>
      </p:sp>
    </p:spTree>
    <p:extLst>
      <p:ext uri="{BB962C8B-B14F-4D97-AF65-F5344CB8AC3E}">
        <p14:creationId xmlns:p14="http://schemas.microsoft.com/office/powerpoint/2010/main" val="3363862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D2282B-808C-2593-0C8F-935932F84C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05F014A-0E04-1878-8F83-B39A036EE9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FFA2FF-0335-9375-8B85-F6489D14433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B6105B-428E-43B1-9F30-068ABD3EC381}" type="datetimeFigureOut">
              <a:rPr lang="en-US" smtClean="0"/>
              <a:t>2/3/2026</a:t>
            </a:fld>
            <a:endParaRPr lang="en-US"/>
          </a:p>
        </p:txBody>
      </p:sp>
      <p:sp>
        <p:nvSpPr>
          <p:cNvPr id="5" name="Footer Placeholder 4">
            <a:extLst>
              <a:ext uri="{FF2B5EF4-FFF2-40B4-BE49-F238E27FC236}">
                <a16:creationId xmlns:a16="http://schemas.microsoft.com/office/drawing/2014/main" id="{726D588C-1BBF-DB77-2202-6AFBC94648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AA2C9B6-A41C-00BF-5B28-87BA3FDB9E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F2EB18-32EE-414F-9107-8BDFA1F503C7}" type="slidenum">
              <a:rPr lang="en-US" smtClean="0"/>
              <a:t>‹#›</a:t>
            </a:fld>
            <a:endParaRPr lang="en-US"/>
          </a:p>
        </p:txBody>
      </p:sp>
    </p:spTree>
    <p:extLst>
      <p:ext uri="{BB962C8B-B14F-4D97-AF65-F5344CB8AC3E}">
        <p14:creationId xmlns:p14="http://schemas.microsoft.com/office/powerpoint/2010/main" val="3378912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hyperlink" Target="https://publications.parliament.uk/pa/cm200809/cmselect/cmhealth/151/151i.pdf"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BF35B-93A4-CD64-3532-7E504E5C209B}"/>
              </a:ext>
            </a:extLst>
          </p:cNvPr>
          <p:cNvSpPr>
            <a:spLocks noGrp="1"/>
          </p:cNvSpPr>
          <p:nvPr>
            <p:ph type="ctrTitle"/>
          </p:nvPr>
        </p:nvSpPr>
        <p:spPr/>
        <p:txBody>
          <a:bodyPr>
            <a:normAutofit fontScale="90000"/>
          </a:bodyPr>
          <a:lstStyle/>
          <a:p>
            <a:r>
              <a:rPr lang="en-GB" b="1" dirty="0"/>
              <a:t>Mid Staffordshire NHS Foundation Trust (UK)</a:t>
            </a:r>
            <a:br>
              <a:rPr lang="en-GB" b="1" dirty="0"/>
            </a:br>
            <a:r>
              <a:rPr lang="en-GB" b="1" dirty="0"/>
              <a:t>(Case Study)</a:t>
            </a:r>
            <a:endParaRPr lang="en-US" dirty="0"/>
          </a:p>
        </p:txBody>
      </p:sp>
      <p:sp>
        <p:nvSpPr>
          <p:cNvPr id="3" name="Subtitle 2">
            <a:extLst>
              <a:ext uri="{FF2B5EF4-FFF2-40B4-BE49-F238E27FC236}">
                <a16:creationId xmlns:a16="http://schemas.microsoft.com/office/drawing/2014/main" id="{9CC37CC8-F3C6-1C47-8B75-6AC670E5E7D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25924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D31A0-AFD8-05CF-F835-8E360E6A9953}"/>
              </a:ext>
            </a:extLst>
          </p:cNvPr>
          <p:cNvSpPr>
            <a:spLocks noGrp="1"/>
          </p:cNvSpPr>
          <p:nvPr>
            <p:ph type="title"/>
          </p:nvPr>
        </p:nvSpPr>
        <p:spPr/>
        <p:txBody>
          <a:bodyPr/>
          <a:lstStyle/>
          <a:p>
            <a:r>
              <a:rPr lang="en-US" b="1" dirty="0"/>
              <a:t>Introduction</a:t>
            </a:r>
            <a:endParaRPr lang="en-US" dirty="0"/>
          </a:p>
        </p:txBody>
      </p:sp>
      <p:sp>
        <p:nvSpPr>
          <p:cNvPr id="3" name="Content Placeholder 2">
            <a:extLst>
              <a:ext uri="{FF2B5EF4-FFF2-40B4-BE49-F238E27FC236}">
                <a16:creationId xmlns:a16="http://schemas.microsoft.com/office/drawing/2014/main" id="{9DB28FA6-DD61-E4EC-75D2-4BC6433B3075}"/>
              </a:ext>
            </a:extLst>
          </p:cNvPr>
          <p:cNvSpPr>
            <a:spLocks noGrp="1"/>
          </p:cNvSpPr>
          <p:nvPr>
            <p:ph idx="1"/>
          </p:nvPr>
        </p:nvSpPr>
        <p:spPr/>
        <p:txBody>
          <a:bodyPr>
            <a:normAutofit lnSpcReduction="10000"/>
          </a:bodyPr>
          <a:lstStyle/>
          <a:p>
            <a:pPr marL="0" indent="0">
              <a:lnSpc>
                <a:spcPct val="100000"/>
              </a:lnSpc>
              <a:buNone/>
            </a:pPr>
            <a:r>
              <a:rPr lang="en-US" sz="2400" dirty="0"/>
              <a:t>Quality management failures in healthcare often arise from systemic weaknesses rather than individual negligence. This presentation critically examines the quality failures at Mid Staffordshire NHS Foundation Trust (2005–2009) using systems-based safety models and policy analysis.</a:t>
            </a:r>
          </a:p>
          <a:p>
            <a:pPr marL="0" indent="0">
              <a:lnSpc>
                <a:spcPct val="100000"/>
              </a:lnSpc>
              <a:buNone/>
            </a:pPr>
            <a:r>
              <a:rPr lang="en-US" sz="2400" b="1" dirty="0"/>
              <a:t>Aim</a:t>
            </a:r>
          </a:p>
          <a:p>
            <a:pPr>
              <a:lnSpc>
                <a:spcPct val="100000"/>
              </a:lnSpc>
            </a:pPr>
            <a:r>
              <a:rPr lang="en-US" sz="2400" dirty="0"/>
              <a:t>Identify root causes of quality failure</a:t>
            </a:r>
          </a:p>
          <a:p>
            <a:pPr>
              <a:lnSpc>
                <a:spcPct val="100000"/>
              </a:lnSpc>
            </a:pPr>
            <a:r>
              <a:rPr lang="en-US" sz="2400" dirty="0"/>
              <a:t>Apply systems-based safety and quality models</a:t>
            </a:r>
          </a:p>
          <a:p>
            <a:pPr>
              <a:lnSpc>
                <a:spcPct val="100000"/>
              </a:lnSpc>
            </a:pPr>
            <a:r>
              <a:rPr lang="en-US" sz="2400" dirty="0" err="1"/>
              <a:t>Analyse</a:t>
            </a:r>
            <a:r>
              <a:rPr lang="en-US" sz="2400" dirty="0"/>
              <a:t> policy issues affecting service delivery</a:t>
            </a:r>
          </a:p>
          <a:p>
            <a:pPr>
              <a:lnSpc>
                <a:spcPct val="100000"/>
              </a:lnSpc>
            </a:pPr>
            <a:r>
              <a:rPr lang="en-US" sz="2400" dirty="0"/>
              <a:t>Demonstrate impacts on quality, efficiency, and equity</a:t>
            </a:r>
          </a:p>
          <a:p>
            <a:pPr>
              <a:lnSpc>
                <a:spcPct val="100000"/>
              </a:lnSpc>
            </a:pPr>
            <a:r>
              <a:rPr lang="en-US" sz="2400" dirty="0"/>
              <a:t>Outline the structure of the accompanying report</a:t>
            </a:r>
          </a:p>
        </p:txBody>
      </p:sp>
    </p:spTree>
    <p:extLst>
      <p:ext uri="{BB962C8B-B14F-4D97-AF65-F5344CB8AC3E}">
        <p14:creationId xmlns:p14="http://schemas.microsoft.com/office/powerpoint/2010/main" val="1675062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FCB78-6F20-4DCE-043C-85DF8FB609B8}"/>
              </a:ext>
            </a:extLst>
          </p:cNvPr>
          <p:cNvSpPr>
            <a:spLocks noGrp="1"/>
          </p:cNvSpPr>
          <p:nvPr>
            <p:ph type="title"/>
          </p:nvPr>
        </p:nvSpPr>
        <p:spPr/>
        <p:txBody>
          <a:bodyPr/>
          <a:lstStyle/>
          <a:p>
            <a:r>
              <a:rPr lang="en-US" b="1" dirty="0"/>
              <a:t>Case Study Background</a:t>
            </a:r>
          </a:p>
        </p:txBody>
      </p:sp>
      <p:sp>
        <p:nvSpPr>
          <p:cNvPr id="3" name="Content Placeholder 2">
            <a:extLst>
              <a:ext uri="{FF2B5EF4-FFF2-40B4-BE49-F238E27FC236}">
                <a16:creationId xmlns:a16="http://schemas.microsoft.com/office/drawing/2014/main" id="{A8BB845D-64AC-6D24-1761-FF052A17D593}"/>
              </a:ext>
            </a:extLst>
          </p:cNvPr>
          <p:cNvSpPr>
            <a:spLocks noGrp="1"/>
          </p:cNvSpPr>
          <p:nvPr>
            <p:ph idx="1"/>
          </p:nvPr>
        </p:nvSpPr>
        <p:spPr/>
        <p:txBody>
          <a:bodyPr>
            <a:normAutofit/>
          </a:bodyPr>
          <a:lstStyle/>
          <a:p>
            <a:pPr>
              <a:lnSpc>
                <a:spcPct val="100000"/>
              </a:lnSpc>
            </a:pPr>
            <a:r>
              <a:rPr lang="en-US" sz="2400" dirty="0"/>
              <a:t>The Mid Staffordshire NHS Foundation Trust Public Inquiry, chaired by Robert Francis QC, investigated serious failures in care between January 2005 and March 2009.</a:t>
            </a:r>
          </a:p>
          <a:p>
            <a:pPr>
              <a:lnSpc>
                <a:spcPct val="100000"/>
              </a:lnSpc>
            </a:pPr>
            <a:r>
              <a:rPr lang="en-US" sz="2400" dirty="0"/>
              <a:t>The inquiry followed an earlier Healthcare Commission investigation which described “appalling suffering” of patients due to neglect of basic care, unsafe practices, and poor clinical standards.</a:t>
            </a:r>
          </a:p>
          <a:p>
            <a:pPr marL="0" indent="0">
              <a:lnSpc>
                <a:spcPct val="100000"/>
              </a:lnSpc>
              <a:buNone/>
            </a:pPr>
            <a:r>
              <a:rPr lang="en-US" sz="2400" b="1" dirty="0"/>
              <a:t>Key Point</a:t>
            </a:r>
          </a:p>
          <a:p>
            <a:pPr>
              <a:lnSpc>
                <a:spcPct val="100000"/>
              </a:lnSpc>
            </a:pPr>
            <a:r>
              <a:rPr lang="en-US" sz="2400" dirty="0"/>
              <a:t>The inquiry concluded that failures were systemic and prolonged, not isolated incidents (Francis, 2013; Healthcare Commission, 2009).</a:t>
            </a:r>
          </a:p>
          <a:p>
            <a:pPr>
              <a:lnSpc>
                <a:spcPct val="100000"/>
              </a:lnSpc>
            </a:pPr>
            <a:endParaRPr lang="en-US" sz="2400" dirty="0"/>
          </a:p>
        </p:txBody>
      </p:sp>
    </p:spTree>
    <p:extLst>
      <p:ext uri="{BB962C8B-B14F-4D97-AF65-F5344CB8AC3E}">
        <p14:creationId xmlns:p14="http://schemas.microsoft.com/office/powerpoint/2010/main" val="3294637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F5505-B9B7-17B4-7C50-0D0C404E0A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FBF03E-68F6-68F4-E2C4-822CEAB7AA52}"/>
              </a:ext>
            </a:extLst>
          </p:cNvPr>
          <p:cNvSpPr>
            <a:spLocks noGrp="1"/>
          </p:cNvSpPr>
          <p:nvPr>
            <p:ph type="title"/>
          </p:nvPr>
        </p:nvSpPr>
        <p:spPr/>
        <p:txBody>
          <a:bodyPr/>
          <a:lstStyle/>
          <a:p>
            <a:r>
              <a:rPr lang="en-US" b="1" dirty="0"/>
              <a:t>The Core Failure</a:t>
            </a:r>
            <a:endParaRPr lang="en-US" dirty="0"/>
          </a:p>
        </p:txBody>
      </p:sp>
      <p:sp>
        <p:nvSpPr>
          <p:cNvPr id="3" name="Content Placeholder 2">
            <a:extLst>
              <a:ext uri="{FF2B5EF4-FFF2-40B4-BE49-F238E27FC236}">
                <a16:creationId xmlns:a16="http://schemas.microsoft.com/office/drawing/2014/main" id="{B8EDB692-C1ED-D49E-7A95-AD1D458FB687}"/>
              </a:ext>
            </a:extLst>
          </p:cNvPr>
          <p:cNvSpPr>
            <a:spLocks noGrp="1"/>
          </p:cNvSpPr>
          <p:nvPr>
            <p:ph idx="1"/>
          </p:nvPr>
        </p:nvSpPr>
        <p:spPr/>
        <p:txBody>
          <a:bodyPr>
            <a:normAutofit/>
          </a:bodyPr>
          <a:lstStyle/>
          <a:p>
            <a:pPr marL="0" indent="0">
              <a:lnSpc>
                <a:spcPct val="100000"/>
              </a:lnSpc>
              <a:buNone/>
            </a:pPr>
            <a:r>
              <a:rPr lang="en-US" sz="2400" dirty="0"/>
              <a:t>The Francis Report identified a catastrophic failure at both:</a:t>
            </a:r>
          </a:p>
          <a:p>
            <a:pPr lvl="0">
              <a:lnSpc>
                <a:spcPct val="100000"/>
              </a:lnSpc>
            </a:pPr>
            <a:r>
              <a:rPr lang="en-US" sz="2400" dirty="0" err="1"/>
              <a:t>Organisational</a:t>
            </a:r>
            <a:r>
              <a:rPr lang="en-US" sz="2400" dirty="0"/>
              <a:t> level (Trust Board leadership and governance)</a:t>
            </a:r>
          </a:p>
          <a:p>
            <a:pPr lvl="0">
              <a:lnSpc>
                <a:spcPct val="100000"/>
              </a:lnSpc>
            </a:pPr>
            <a:r>
              <a:rPr lang="en-US" sz="2400" dirty="0"/>
              <a:t>System level (regulators, commissioners, and oversight bodies)</a:t>
            </a:r>
          </a:p>
          <a:p>
            <a:pPr>
              <a:lnSpc>
                <a:spcPct val="100000"/>
              </a:lnSpc>
            </a:pPr>
            <a:r>
              <a:rPr lang="en-US" sz="2400" dirty="0"/>
              <a:t>Although the Trust was directly responsible for care standards, the wider NHS system of checks and balances failed to intervene, despite clear warning signs (Francis, 2013)</a:t>
            </a:r>
          </a:p>
        </p:txBody>
      </p:sp>
    </p:spTree>
    <p:extLst>
      <p:ext uri="{BB962C8B-B14F-4D97-AF65-F5344CB8AC3E}">
        <p14:creationId xmlns:p14="http://schemas.microsoft.com/office/powerpoint/2010/main" val="954986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EA425-893B-53D3-552C-61F6BD24E5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24E2BC-08AA-B9C3-826A-ED10FCF7A3B6}"/>
              </a:ext>
            </a:extLst>
          </p:cNvPr>
          <p:cNvSpPr>
            <a:spLocks noGrp="1"/>
          </p:cNvSpPr>
          <p:nvPr>
            <p:ph type="title"/>
          </p:nvPr>
        </p:nvSpPr>
        <p:spPr/>
        <p:txBody>
          <a:bodyPr/>
          <a:lstStyle/>
          <a:p>
            <a:r>
              <a:rPr lang="en-US" b="1" dirty="0"/>
              <a:t>Root Causes Using the Swiss Cheese Model</a:t>
            </a:r>
            <a:endParaRPr lang="en-US" dirty="0"/>
          </a:p>
        </p:txBody>
      </p:sp>
      <p:sp>
        <p:nvSpPr>
          <p:cNvPr id="3" name="Content Placeholder 2">
            <a:extLst>
              <a:ext uri="{FF2B5EF4-FFF2-40B4-BE49-F238E27FC236}">
                <a16:creationId xmlns:a16="http://schemas.microsoft.com/office/drawing/2014/main" id="{37EE2DC6-BF2B-BCC9-93A6-DCB96044E551}"/>
              </a:ext>
            </a:extLst>
          </p:cNvPr>
          <p:cNvSpPr>
            <a:spLocks noGrp="1"/>
          </p:cNvSpPr>
          <p:nvPr>
            <p:ph idx="1"/>
          </p:nvPr>
        </p:nvSpPr>
        <p:spPr/>
        <p:txBody>
          <a:bodyPr>
            <a:normAutofit/>
          </a:bodyPr>
          <a:lstStyle/>
          <a:p>
            <a:r>
              <a:rPr lang="en-US" sz="2400" dirty="0"/>
              <a:t>The </a:t>
            </a:r>
            <a:r>
              <a:rPr lang="en-US" sz="2400" b="1" dirty="0"/>
              <a:t>Swiss Cheese Model</a:t>
            </a:r>
            <a:r>
              <a:rPr lang="en-US" sz="2400" dirty="0"/>
              <a:t> explains how harm occurs when multiple layers of </a:t>
            </a:r>
            <a:r>
              <a:rPr lang="en-US" sz="2400" dirty="0" err="1"/>
              <a:t>defence</a:t>
            </a:r>
            <a:r>
              <a:rPr lang="en-US" sz="2400" dirty="0"/>
              <a:t> fail simultaneously (Reason, 2000).</a:t>
            </a:r>
          </a:p>
        </p:txBody>
      </p:sp>
      <p:graphicFrame>
        <p:nvGraphicFramePr>
          <p:cNvPr id="6" name="Table 5">
            <a:extLst>
              <a:ext uri="{FF2B5EF4-FFF2-40B4-BE49-F238E27FC236}">
                <a16:creationId xmlns:a16="http://schemas.microsoft.com/office/drawing/2014/main" id="{B4EC855E-9A7C-D622-6E2B-9302366B302C}"/>
              </a:ext>
            </a:extLst>
          </p:cNvPr>
          <p:cNvGraphicFramePr>
            <a:graphicFrameLocks noGrp="1"/>
          </p:cNvGraphicFramePr>
          <p:nvPr>
            <p:extLst>
              <p:ext uri="{D42A27DB-BD31-4B8C-83A1-F6EECF244321}">
                <p14:modId xmlns:p14="http://schemas.microsoft.com/office/powerpoint/2010/main" val="1883775621"/>
              </p:ext>
            </p:extLst>
          </p:nvPr>
        </p:nvGraphicFramePr>
        <p:xfrm>
          <a:off x="1197080" y="2663837"/>
          <a:ext cx="10353822" cy="3239014"/>
        </p:xfrm>
        <a:graphic>
          <a:graphicData uri="http://schemas.openxmlformats.org/drawingml/2006/table">
            <a:tbl>
              <a:tblPr firstRow="1" firstCol="1" bandRow="1">
                <a:tableStyleId>{5C22544A-7EE6-4342-B048-85BDC9FD1C3A}</a:tableStyleId>
              </a:tblPr>
              <a:tblGrid>
                <a:gridCol w="3451274">
                  <a:extLst>
                    <a:ext uri="{9D8B030D-6E8A-4147-A177-3AD203B41FA5}">
                      <a16:colId xmlns:a16="http://schemas.microsoft.com/office/drawing/2014/main" val="1269348499"/>
                    </a:ext>
                  </a:extLst>
                </a:gridCol>
                <a:gridCol w="3451274">
                  <a:extLst>
                    <a:ext uri="{9D8B030D-6E8A-4147-A177-3AD203B41FA5}">
                      <a16:colId xmlns:a16="http://schemas.microsoft.com/office/drawing/2014/main" val="337109483"/>
                    </a:ext>
                  </a:extLst>
                </a:gridCol>
                <a:gridCol w="3451274">
                  <a:extLst>
                    <a:ext uri="{9D8B030D-6E8A-4147-A177-3AD203B41FA5}">
                      <a16:colId xmlns:a16="http://schemas.microsoft.com/office/drawing/2014/main" val="4072070922"/>
                    </a:ext>
                  </a:extLst>
                </a:gridCol>
              </a:tblGrid>
              <a:tr h="347221">
                <a:tc>
                  <a:txBody>
                    <a:bodyPr/>
                    <a:lstStyle/>
                    <a:p>
                      <a:pPr marL="0" marR="0">
                        <a:lnSpc>
                          <a:spcPct val="107000"/>
                        </a:lnSpc>
                        <a:spcAft>
                          <a:spcPts val="800"/>
                        </a:spcAft>
                        <a:buNone/>
                      </a:pPr>
                      <a:r>
                        <a:rPr lang="en-US" sz="2000" kern="100">
                          <a:effectLst/>
                        </a:rPr>
                        <a:t>Defence Layer</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a:effectLst/>
                        </a:rPr>
                        <a:t>Intended Function</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a:effectLst/>
                        </a:rPr>
                        <a:t>Identified Failure</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11978053"/>
                  </a:ext>
                </a:extLst>
              </a:tr>
              <a:tr h="516534">
                <a:tc>
                  <a:txBody>
                    <a:bodyPr/>
                    <a:lstStyle/>
                    <a:p>
                      <a:pPr marL="0" marR="0">
                        <a:lnSpc>
                          <a:spcPct val="107000"/>
                        </a:lnSpc>
                        <a:spcAft>
                          <a:spcPts val="800"/>
                        </a:spcAft>
                        <a:buNone/>
                      </a:pPr>
                      <a:r>
                        <a:rPr lang="en-US" sz="2000" kern="100">
                          <a:effectLst/>
                        </a:rPr>
                        <a:t>Trust Board governance</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a:effectLst/>
                        </a:rPr>
                        <a:t>Maintain care standards</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dirty="0">
                          <a:effectLst/>
                        </a:rPr>
                        <a:t>Focus on targets and finances over patients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7860657"/>
                  </a:ext>
                </a:extLst>
              </a:tr>
              <a:tr h="347221">
                <a:tc>
                  <a:txBody>
                    <a:bodyPr/>
                    <a:lstStyle/>
                    <a:p>
                      <a:pPr marL="0" marR="0">
                        <a:lnSpc>
                          <a:spcPct val="107000"/>
                        </a:lnSpc>
                        <a:spcAft>
                          <a:spcPts val="800"/>
                        </a:spcAft>
                        <a:buNone/>
                      </a:pPr>
                      <a:r>
                        <a:rPr lang="en-US" sz="2000" kern="100">
                          <a:effectLst/>
                        </a:rPr>
                        <a:t>Organisational culture</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a:effectLst/>
                        </a:rPr>
                        <a:t>Enable staff to speak up</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dirty="0">
                          <a:effectLst/>
                        </a:rPr>
                        <a:t>Fear, bullying, secrecy</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85008424"/>
                  </a:ext>
                </a:extLst>
              </a:tr>
              <a:tr h="516534">
                <a:tc>
                  <a:txBody>
                    <a:bodyPr/>
                    <a:lstStyle/>
                    <a:p>
                      <a:pPr marL="0" marR="0">
                        <a:lnSpc>
                          <a:spcPct val="107000"/>
                        </a:lnSpc>
                        <a:spcAft>
                          <a:spcPts val="800"/>
                        </a:spcAft>
                        <a:buNone/>
                      </a:pPr>
                      <a:r>
                        <a:rPr lang="en-US" sz="2000" kern="100">
                          <a:effectLst/>
                        </a:rPr>
                        <a:t>Incident &amp; complaint monitoring</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a:effectLst/>
                        </a:rPr>
                        <a:t>Detect harm</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dirty="0">
                          <a:effectLst/>
                        </a:rPr>
                        <a:t>Complaints and mortality data ignored</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1655104"/>
                  </a:ext>
                </a:extLst>
              </a:tr>
              <a:tr h="516534">
                <a:tc>
                  <a:txBody>
                    <a:bodyPr/>
                    <a:lstStyle/>
                    <a:p>
                      <a:pPr marL="0" marR="0">
                        <a:lnSpc>
                          <a:spcPct val="107000"/>
                        </a:lnSpc>
                        <a:spcAft>
                          <a:spcPts val="800"/>
                        </a:spcAft>
                        <a:buNone/>
                      </a:pPr>
                      <a:r>
                        <a:rPr lang="en-US" sz="2000" kern="100">
                          <a:effectLst/>
                        </a:rPr>
                        <a:t>External regulation</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dirty="0">
                          <a:effectLst/>
                        </a:rPr>
                        <a:t>Independent scrutiny</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a:effectLst/>
                        </a:rPr>
                        <a:t>Agencies assumed others would act</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88479391"/>
                  </a:ext>
                </a:extLst>
              </a:tr>
              <a:tr h="516534">
                <a:tc>
                  <a:txBody>
                    <a:bodyPr/>
                    <a:lstStyle/>
                    <a:p>
                      <a:pPr marL="0" marR="0">
                        <a:lnSpc>
                          <a:spcPct val="107000"/>
                        </a:lnSpc>
                        <a:spcAft>
                          <a:spcPts val="800"/>
                        </a:spcAft>
                        <a:buNone/>
                      </a:pPr>
                      <a:r>
                        <a:rPr lang="en-US" sz="2000" kern="100">
                          <a:effectLst/>
                        </a:rPr>
                        <a:t>Professional leadership</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dirty="0">
                          <a:effectLst/>
                        </a:rPr>
                        <a:t>Advocate for patients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Aft>
                          <a:spcPts val="800"/>
                        </a:spcAft>
                        <a:buNone/>
                      </a:pPr>
                      <a:r>
                        <a:rPr lang="en-US" sz="2000" kern="100" dirty="0">
                          <a:effectLst/>
                        </a:rPr>
                        <a:t>Medical disengagement from management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61205943"/>
                  </a:ext>
                </a:extLst>
              </a:tr>
            </a:tbl>
          </a:graphicData>
        </a:graphic>
      </p:graphicFrame>
      <p:sp>
        <p:nvSpPr>
          <p:cNvPr id="8" name="TextBox 7">
            <a:extLst>
              <a:ext uri="{FF2B5EF4-FFF2-40B4-BE49-F238E27FC236}">
                <a16:creationId xmlns:a16="http://schemas.microsoft.com/office/drawing/2014/main" id="{2E976AC1-E942-F9DB-2A45-52B494D1D595}"/>
              </a:ext>
            </a:extLst>
          </p:cNvPr>
          <p:cNvSpPr txBox="1"/>
          <p:nvPr/>
        </p:nvSpPr>
        <p:spPr>
          <a:xfrm>
            <a:off x="1135966" y="5925633"/>
            <a:ext cx="8120576" cy="856068"/>
          </a:xfrm>
          <a:prstGeom prst="rect">
            <a:avLst/>
          </a:prstGeom>
          <a:noFill/>
        </p:spPr>
        <p:txBody>
          <a:bodyPr wrap="square">
            <a:spAutoFit/>
          </a:bodyPr>
          <a:lstStyle/>
          <a:p>
            <a:pPr marL="0" marR="0">
              <a:lnSpc>
                <a:spcPct val="107000"/>
              </a:lnSpc>
              <a:spcAft>
                <a:spcPts val="800"/>
              </a:spcAft>
              <a:buNone/>
            </a:pPr>
            <a:r>
              <a:rPr lang="en-US" sz="2400" b="1" kern="100" dirty="0">
                <a:effectLst/>
                <a:ea typeface="Calibri" panose="020F0502020204030204" pitchFamily="34" charset="0"/>
                <a:cs typeface="Arial" panose="020B0604020202020204" pitchFamily="34" charset="0"/>
              </a:rPr>
              <a:t>Outcome</a:t>
            </a:r>
            <a:br>
              <a:rPr lang="en-US" sz="2400" kern="100" dirty="0">
                <a:effectLst/>
                <a:ea typeface="Calibri" panose="020F0502020204030204" pitchFamily="34" charset="0"/>
                <a:cs typeface="Arial" panose="020B0604020202020204" pitchFamily="34" charset="0"/>
              </a:rPr>
            </a:br>
            <a:r>
              <a:rPr lang="en-US" sz="2400" kern="100" dirty="0">
                <a:effectLst/>
                <a:ea typeface="Calibri" panose="020F0502020204030204" pitchFamily="34" charset="0"/>
                <a:cs typeface="Arial" panose="020B0604020202020204" pitchFamily="34" charset="0"/>
              </a:rPr>
              <a:t>Alignment of failures allowed unsafe care to persist for years.</a:t>
            </a:r>
          </a:p>
        </p:txBody>
      </p:sp>
    </p:spTree>
    <p:extLst>
      <p:ext uri="{BB962C8B-B14F-4D97-AF65-F5344CB8AC3E}">
        <p14:creationId xmlns:p14="http://schemas.microsoft.com/office/powerpoint/2010/main" val="1556230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D7E5A-98F1-4F34-EECB-320EB048C9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992D0B-574A-B472-049B-4DC8444BE44B}"/>
              </a:ext>
            </a:extLst>
          </p:cNvPr>
          <p:cNvSpPr>
            <a:spLocks noGrp="1"/>
          </p:cNvSpPr>
          <p:nvPr>
            <p:ph type="title"/>
          </p:nvPr>
        </p:nvSpPr>
        <p:spPr/>
        <p:txBody>
          <a:bodyPr/>
          <a:lstStyle/>
          <a:p>
            <a:r>
              <a:rPr lang="en-US" b="1" dirty="0" err="1"/>
              <a:t>Organisational</a:t>
            </a:r>
            <a:r>
              <a:rPr lang="en-US" b="1" dirty="0"/>
              <a:t> Culture as a Root Cause</a:t>
            </a:r>
            <a:endParaRPr lang="en-US" dirty="0"/>
          </a:p>
        </p:txBody>
      </p:sp>
      <p:sp>
        <p:nvSpPr>
          <p:cNvPr id="3" name="Content Placeholder 2">
            <a:extLst>
              <a:ext uri="{FF2B5EF4-FFF2-40B4-BE49-F238E27FC236}">
                <a16:creationId xmlns:a16="http://schemas.microsoft.com/office/drawing/2014/main" id="{8050299B-8D8D-01BD-80EE-EFE91298DC06}"/>
              </a:ext>
            </a:extLst>
          </p:cNvPr>
          <p:cNvSpPr>
            <a:spLocks noGrp="1"/>
          </p:cNvSpPr>
          <p:nvPr>
            <p:ph idx="1"/>
          </p:nvPr>
        </p:nvSpPr>
        <p:spPr/>
        <p:txBody>
          <a:bodyPr>
            <a:normAutofit/>
          </a:bodyPr>
          <a:lstStyle/>
          <a:p>
            <a:pPr marL="0" indent="0">
              <a:lnSpc>
                <a:spcPct val="100000"/>
              </a:lnSpc>
              <a:buNone/>
            </a:pPr>
            <a:r>
              <a:rPr lang="en-US" sz="2400" dirty="0"/>
              <a:t>Francis (2013) found a negative </a:t>
            </a:r>
            <a:r>
              <a:rPr lang="en-US" sz="2400" dirty="0" err="1"/>
              <a:t>organisational</a:t>
            </a:r>
            <a:r>
              <a:rPr lang="en-US" sz="2400" dirty="0"/>
              <a:t> culture </a:t>
            </a:r>
            <a:r>
              <a:rPr lang="en-US" sz="2400" dirty="0" err="1"/>
              <a:t>characterised</a:t>
            </a:r>
            <a:r>
              <a:rPr lang="en-US" sz="2400" dirty="0"/>
              <a:t> by:</a:t>
            </a:r>
          </a:p>
          <a:p>
            <a:pPr lvl="0">
              <a:lnSpc>
                <a:spcPct val="100000"/>
              </a:lnSpc>
            </a:pPr>
            <a:r>
              <a:rPr lang="en-US" sz="2400" dirty="0"/>
              <a:t>Board detachment from frontline care</a:t>
            </a:r>
          </a:p>
          <a:p>
            <a:pPr lvl="0">
              <a:lnSpc>
                <a:spcPct val="100000"/>
              </a:lnSpc>
            </a:pPr>
            <a:r>
              <a:rPr lang="en-US" sz="2400" dirty="0" err="1"/>
              <a:t>Prioritisation</a:t>
            </a:r>
            <a:r>
              <a:rPr lang="en-US" sz="2400" dirty="0"/>
              <a:t> of national access targets, financial balance, and Foundation Trust status</a:t>
            </a:r>
          </a:p>
          <a:p>
            <a:pPr lvl="0">
              <a:lnSpc>
                <a:spcPct val="100000"/>
              </a:lnSpc>
            </a:pPr>
            <a:r>
              <a:rPr lang="en-US" sz="2400" dirty="0"/>
              <a:t>Staff fear of raising concerns</a:t>
            </a:r>
          </a:p>
          <a:p>
            <a:pPr marL="0" indent="0">
              <a:lnSpc>
                <a:spcPct val="100000"/>
              </a:lnSpc>
              <a:buNone/>
            </a:pPr>
            <a:r>
              <a:rPr lang="en-US" sz="2400" b="1" dirty="0"/>
              <a:t>Critical Insight</a:t>
            </a:r>
          </a:p>
          <a:p>
            <a:pPr>
              <a:lnSpc>
                <a:spcPct val="100000"/>
              </a:lnSpc>
            </a:pPr>
            <a:r>
              <a:rPr lang="en-US" sz="2400" dirty="0"/>
              <a:t>Culture functioned as a latent condition, suppressing learning and escalation.</a:t>
            </a:r>
          </a:p>
        </p:txBody>
      </p:sp>
    </p:spTree>
    <p:extLst>
      <p:ext uri="{BB962C8B-B14F-4D97-AF65-F5344CB8AC3E}">
        <p14:creationId xmlns:p14="http://schemas.microsoft.com/office/powerpoint/2010/main" val="81262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23892-1458-0454-B287-EB617540AB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588D19-E5DA-C3B3-CF42-5A66D6BA6A71}"/>
              </a:ext>
            </a:extLst>
          </p:cNvPr>
          <p:cNvSpPr>
            <a:spLocks noGrp="1"/>
          </p:cNvSpPr>
          <p:nvPr>
            <p:ph type="title"/>
          </p:nvPr>
        </p:nvSpPr>
        <p:spPr/>
        <p:txBody>
          <a:bodyPr/>
          <a:lstStyle/>
          <a:p>
            <a:r>
              <a:rPr lang="en-US" b="1" dirty="0"/>
              <a:t>Systemic Oversight Failure</a:t>
            </a:r>
          </a:p>
        </p:txBody>
      </p:sp>
      <p:sp>
        <p:nvSpPr>
          <p:cNvPr id="3" name="Content Placeholder 2">
            <a:extLst>
              <a:ext uri="{FF2B5EF4-FFF2-40B4-BE49-F238E27FC236}">
                <a16:creationId xmlns:a16="http://schemas.microsoft.com/office/drawing/2014/main" id="{13E13141-C82C-E9BB-2A3F-91E73FA829CA}"/>
              </a:ext>
            </a:extLst>
          </p:cNvPr>
          <p:cNvSpPr>
            <a:spLocks noGrp="1"/>
          </p:cNvSpPr>
          <p:nvPr>
            <p:ph idx="1"/>
          </p:nvPr>
        </p:nvSpPr>
        <p:spPr/>
        <p:txBody>
          <a:bodyPr>
            <a:normAutofit/>
          </a:bodyPr>
          <a:lstStyle/>
          <a:p>
            <a:pPr marL="0" indent="0">
              <a:lnSpc>
                <a:spcPct val="100000"/>
              </a:lnSpc>
              <a:buNone/>
            </a:pPr>
            <a:r>
              <a:rPr lang="en-US" sz="2400" dirty="0"/>
              <a:t>The inquiry described a “plethora of agencies” responsible for monitoring quality, including regulators and commissioners.</a:t>
            </a:r>
          </a:p>
          <a:p>
            <a:pPr marL="0" indent="0">
              <a:lnSpc>
                <a:spcPct val="100000"/>
              </a:lnSpc>
              <a:buNone/>
            </a:pPr>
            <a:r>
              <a:rPr lang="en-US" sz="2400" dirty="0"/>
              <a:t>However:</a:t>
            </a:r>
          </a:p>
          <a:p>
            <a:pPr lvl="0">
              <a:lnSpc>
                <a:spcPct val="100000"/>
              </a:lnSpc>
            </a:pPr>
            <a:r>
              <a:rPr lang="en-US" sz="2400" dirty="0"/>
              <a:t>Responsibilities were fragmented</a:t>
            </a:r>
          </a:p>
          <a:p>
            <a:pPr lvl="0">
              <a:lnSpc>
                <a:spcPct val="100000"/>
              </a:lnSpc>
            </a:pPr>
            <a:r>
              <a:rPr lang="en-US" sz="2400" dirty="0"/>
              <a:t>Information sharing was weak</a:t>
            </a:r>
          </a:p>
          <a:p>
            <a:pPr lvl="0">
              <a:lnSpc>
                <a:spcPct val="100000"/>
              </a:lnSpc>
            </a:pPr>
            <a:r>
              <a:rPr lang="en-US" sz="2400" dirty="0" err="1"/>
              <a:t>Organisations</a:t>
            </a:r>
            <a:r>
              <a:rPr lang="en-US" sz="2400" dirty="0"/>
              <a:t> assumed action was “someone else’s responsibility”</a:t>
            </a:r>
          </a:p>
          <a:p>
            <a:pPr marL="0" indent="0">
              <a:lnSpc>
                <a:spcPct val="100000"/>
              </a:lnSpc>
              <a:buNone/>
            </a:pPr>
            <a:r>
              <a:rPr lang="en-US" sz="2400" dirty="0"/>
              <a:t>This resulted in regulatory inaction despite mounting evidence of harm (Francis, 2013; House of Commons Health Committee, 2009).</a:t>
            </a:r>
          </a:p>
          <a:p>
            <a:pPr>
              <a:lnSpc>
                <a:spcPct val="100000"/>
              </a:lnSpc>
            </a:pPr>
            <a:endParaRPr lang="en-US" sz="2400" dirty="0"/>
          </a:p>
        </p:txBody>
      </p:sp>
    </p:spTree>
    <p:extLst>
      <p:ext uri="{BB962C8B-B14F-4D97-AF65-F5344CB8AC3E}">
        <p14:creationId xmlns:p14="http://schemas.microsoft.com/office/powerpoint/2010/main" val="2306742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3E01D-0EC3-CDE5-4ADE-4D78B016DD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A5927D-96BC-9A43-FFCB-46BAC2910986}"/>
              </a:ext>
            </a:extLst>
          </p:cNvPr>
          <p:cNvSpPr>
            <a:spLocks noGrp="1"/>
          </p:cNvSpPr>
          <p:nvPr>
            <p:ph type="title"/>
          </p:nvPr>
        </p:nvSpPr>
        <p:spPr/>
        <p:txBody>
          <a:bodyPr/>
          <a:lstStyle/>
          <a:p>
            <a:r>
              <a:rPr lang="en-US" b="1" dirty="0"/>
              <a:t>Ignored Warning Signs</a:t>
            </a:r>
            <a:endParaRPr lang="en-US" dirty="0"/>
          </a:p>
        </p:txBody>
      </p:sp>
      <p:sp>
        <p:nvSpPr>
          <p:cNvPr id="3" name="Content Placeholder 2">
            <a:extLst>
              <a:ext uri="{FF2B5EF4-FFF2-40B4-BE49-F238E27FC236}">
                <a16:creationId xmlns:a16="http://schemas.microsoft.com/office/drawing/2014/main" id="{2B9E7A48-DEDD-D915-D854-AEE1637AEDF2}"/>
              </a:ext>
            </a:extLst>
          </p:cNvPr>
          <p:cNvSpPr>
            <a:spLocks noGrp="1"/>
          </p:cNvSpPr>
          <p:nvPr>
            <p:ph idx="1"/>
          </p:nvPr>
        </p:nvSpPr>
        <p:spPr/>
        <p:txBody>
          <a:bodyPr>
            <a:normAutofit/>
          </a:bodyPr>
          <a:lstStyle/>
          <a:p>
            <a:pPr marL="0" indent="0">
              <a:lnSpc>
                <a:spcPct val="100000"/>
              </a:lnSpc>
              <a:buNone/>
            </a:pPr>
            <a:r>
              <a:rPr lang="en-US" sz="2400" dirty="0"/>
              <a:t>Clear warning signals included:</a:t>
            </a:r>
          </a:p>
          <a:p>
            <a:pPr lvl="0">
              <a:lnSpc>
                <a:spcPct val="100000"/>
              </a:lnSpc>
            </a:pPr>
            <a:r>
              <a:rPr lang="en-US" sz="2400" dirty="0"/>
              <a:t>Elevated hospital mortality indicators</a:t>
            </a:r>
          </a:p>
          <a:p>
            <a:pPr lvl="0">
              <a:lnSpc>
                <a:spcPct val="100000"/>
              </a:lnSpc>
            </a:pPr>
            <a:r>
              <a:rPr lang="en-US" sz="2400" dirty="0"/>
              <a:t>Persistent patient and family complaints</a:t>
            </a:r>
          </a:p>
          <a:p>
            <a:pPr lvl="0">
              <a:lnSpc>
                <a:spcPct val="100000"/>
              </a:lnSpc>
            </a:pPr>
            <a:r>
              <a:rPr lang="en-US" sz="2400" dirty="0"/>
              <a:t>A Healthcare Commission “zero-star” rating in 2004</a:t>
            </a:r>
          </a:p>
          <a:p>
            <a:pPr marL="0" indent="0">
              <a:lnSpc>
                <a:spcPct val="100000"/>
              </a:lnSpc>
              <a:buNone/>
            </a:pPr>
            <a:r>
              <a:rPr lang="en-US" sz="2400" dirty="0"/>
              <a:t>The inquiry found these signals were downplayed, </a:t>
            </a:r>
            <a:r>
              <a:rPr lang="en-US" sz="2400" dirty="0" err="1"/>
              <a:t>rationalised</a:t>
            </a:r>
            <a:r>
              <a:rPr lang="en-US" sz="2400" dirty="0"/>
              <a:t>, or ignored, rather than used as triggers for intervention (Francis, 2013; Healthcare Commission, 2009).</a:t>
            </a:r>
          </a:p>
        </p:txBody>
      </p:sp>
    </p:spTree>
    <p:extLst>
      <p:ext uri="{BB962C8B-B14F-4D97-AF65-F5344CB8AC3E}">
        <p14:creationId xmlns:p14="http://schemas.microsoft.com/office/powerpoint/2010/main" val="1879925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B7D0C-6F99-2040-C05D-E95F4F12F48B}"/>
              </a:ext>
            </a:extLst>
          </p:cNvPr>
          <p:cNvSpPr>
            <a:spLocks noGrp="1"/>
          </p:cNvSpPr>
          <p:nvPr>
            <p:ph type="title"/>
          </p:nvPr>
        </p:nvSpPr>
        <p:spPr/>
        <p:txBody>
          <a:bodyPr/>
          <a:lstStyle/>
          <a:p>
            <a:r>
              <a:rPr lang="en-US" b="1" dirty="0"/>
              <a:t>Professional Disengagement</a:t>
            </a:r>
            <a:endParaRPr lang="en-US" dirty="0"/>
          </a:p>
        </p:txBody>
      </p:sp>
      <p:sp>
        <p:nvSpPr>
          <p:cNvPr id="3" name="Content Placeholder 2">
            <a:extLst>
              <a:ext uri="{FF2B5EF4-FFF2-40B4-BE49-F238E27FC236}">
                <a16:creationId xmlns:a16="http://schemas.microsoft.com/office/drawing/2014/main" id="{3FD0AF6F-517E-F914-3838-7687C05BBD6C}"/>
              </a:ext>
            </a:extLst>
          </p:cNvPr>
          <p:cNvSpPr>
            <a:spLocks noGrp="1"/>
          </p:cNvSpPr>
          <p:nvPr>
            <p:ph idx="1"/>
          </p:nvPr>
        </p:nvSpPr>
        <p:spPr/>
        <p:txBody>
          <a:bodyPr>
            <a:normAutofit/>
          </a:bodyPr>
          <a:lstStyle/>
          <a:p>
            <a:pPr marL="0" indent="0">
              <a:lnSpc>
                <a:spcPct val="100000"/>
              </a:lnSpc>
              <a:buNone/>
            </a:pPr>
            <a:r>
              <a:rPr lang="en-US" sz="2400" dirty="0"/>
              <a:t>Francis (2013) identified failures within professional groups:</a:t>
            </a:r>
          </a:p>
          <a:p>
            <a:pPr lvl="0">
              <a:lnSpc>
                <a:spcPct val="100000"/>
              </a:lnSpc>
            </a:pPr>
            <a:r>
              <a:rPr lang="en-US" sz="2400" dirty="0"/>
              <a:t>Consultants often distanced themselves from management and governance</a:t>
            </a:r>
          </a:p>
          <a:p>
            <a:pPr lvl="0">
              <a:lnSpc>
                <a:spcPct val="100000"/>
              </a:lnSpc>
            </a:pPr>
            <a:r>
              <a:rPr lang="en-US" sz="2400" dirty="0"/>
              <a:t>Nursing leadership lacked authority and support</a:t>
            </a:r>
          </a:p>
          <a:p>
            <a:pPr lvl="0">
              <a:lnSpc>
                <a:spcPct val="100000"/>
              </a:lnSpc>
            </a:pPr>
            <a:r>
              <a:rPr lang="en-US" sz="2400" dirty="0"/>
              <a:t>Weak shared professional responsibility for quality improvement</a:t>
            </a:r>
          </a:p>
          <a:p>
            <a:pPr marL="0" indent="0">
              <a:lnSpc>
                <a:spcPct val="100000"/>
              </a:lnSpc>
              <a:buNone/>
            </a:pPr>
            <a:r>
              <a:rPr lang="en-US" sz="2400" b="1" dirty="0"/>
              <a:t>Systems Theory Perspective</a:t>
            </a:r>
          </a:p>
          <a:p>
            <a:pPr>
              <a:lnSpc>
                <a:spcPct val="100000"/>
              </a:lnSpc>
            </a:pPr>
            <a:r>
              <a:rPr lang="en-US" sz="2400" dirty="0"/>
              <a:t>Fragmented professional engagement undermines </a:t>
            </a:r>
            <a:r>
              <a:rPr lang="en-US" sz="2400" dirty="0" err="1"/>
              <a:t>organisational</a:t>
            </a:r>
            <a:r>
              <a:rPr lang="en-US" sz="2400" dirty="0"/>
              <a:t> learning and safety (Francis, 2013; Berwick, 2013).</a:t>
            </a:r>
          </a:p>
          <a:p>
            <a:pPr>
              <a:lnSpc>
                <a:spcPct val="100000"/>
              </a:lnSpc>
            </a:pPr>
            <a:endParaRPr lang="en-US" sz="2400" dirty="0"/>
          </a:p>
        </p:txBody>
      </p:sp>
    </p:spTree>
    <p:extLst>
      <p:ext uri="{BB962C8B-B14F-4D97-AF65-F5344CB8AC3E}">
        <p14:creationId xmlns:p14="http://schemas.microsoft.com/office/powerpoint/2010/main" val="348235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4B33E-12B3-9247-4DEB-6C7971A6F62C}"/>
              </a:ext>
            </a:extLst>
          </p:cNvPr>
          <p:cNvSpPr>
            <a:spLocks noGrp="1"/>
          </p:cNvSpPr>
          <p:nvPr>
            <p:ph type="title"/>
          </p:nvPr>
        </p:nvSpPr>
        <p:spPr/>
        <p:txBody>
          <a:bodyPr/>
          <a:lstStyle/>
          <a:p>
            <a:r>
              <a:rPr lang="en-US" b="1" dirty="0"/>
              <a:t>Policy Issues Contributing to Root Causes</a:t>
            </a:r>
            <a:endParaRPr lang="en-US" dirty="0"/>
          </a:p>
        </p:txBody>
      </p:sp>
      <p:sp>
        <p:nvSpPr>
          <p:cNvPr id="3" name="Content Placeholder 2">
            <a:extLst>
              <a:ext uri="{FF2B5EF4-FFF2-40B4-BE49-F238E27FC236}">
                <a16:creationId xmlns:a16="http://schemas.microsoft.com/office/drawing/2014/main" id="{92086EE4-D973-0726-52DD-9D6535465B5A}"/>
              </a:ext>
            </a:extLst>
          </p:cNvPr>
          <p:cNvSpPr>
            <a:spLocks noGrp="1"/>
          </p:cNvSpPr>
          <p:nvPr>
            <p:ph idx="1"/>
          </p:nvPr>
        </p:nvSpPr>
        <p:spPr/>
        <p:txBody>
          <a:bodyPr>
            <a:normAutofit/>
          </a:bodyPr>
          <a:lstStyle/>
          <a:p>
            <a:pPr marL="0" indent="0">
              <a:lnSpc>
                <a:spcPct val="100000"/>
              </a:lnSpc>
              <a:buNone/>
            </a:pPr>
            <a:r>
              <a:rPr lang="en-US" sz="2400" dirty="0"/>
              <a:t>Key policy-related factors included:</a:t>
            </a:r>
          </a:p>
          <a:p>
            <a:pPr lvl="0">
              <a:lnSpc>
                <a:spcPct val="100000"/>
              </a:lnSpc>
            </a:pPr>
            <a:r>
              <a:rPr lang="en-US" sz="2400" dirty="0"/>
              <a:t>Strong emphasis on targets and financial performance</a:t>
            </a:r>
          </a:p>
          <a:p>
            <a:pPr lvl="0">
              <a:lnSpc>
                <a:spcPct val="100000"/>
              </a:lnSpc>
            </a:pPr>
            <a:r>
              <a:rPr lang="en-US" sz="2400" dirty="0"/>
              <a:t>Pressure to achieve Foundation Trust status</a:t>
            </a:r>
          </a:p>
          <a:p>
            <a:pPr lvl="0">
              <a:lnSpc>
                <a:spcPct val="100000"/>
              </a:lnSpc>
            </a:pPr>
            <a:r>
              <a:rPr lang="en-US" sz="2400" dirty="0"/>
              <a:t>Regulatory focus on compliance rather than patient experience</a:t>
            </a:r>
          </a:p>
          <a:p>
            <a:pPr marL="0" indent="0">
              <a:lnSpc>
                <a:spcPct val="100000"/>
              </a:lnSpc>
              <a:buNone/>
            </a:pPr>
            <a:r>
              <a:rPr lang="en-US" sz="2400" b="1" dirty="0"/>
              <a:t>Critical Evaluation</a:t>
            </a:r>
          </a:p>
          <a:p>
            <a:pPr>
              <a:lnSpc>
                <a:spcPct val="100000"/>
              </a:lnSpc>
            </a:pPr>
            <a:r>
              <a:rPr lang="en-US" sz="2400" dirty="0"/>
              <a:t>While intended to improve efficiency and accountability, these policies unintentionally distorted </a:t>
            </a:r>
            <a:r>
              <a:rPr lang="en-US" sz="2400" dirty="0" err="1"/>
              <a:t>organisational</a:t>
            </a:r>
            <a:r>
              <a:rPr lang="en-US" sz="2400" dirty="0"/>
              <a:t> priorities, </a:t>
            </a:r>
            <a:r>
              <a:rPr lang="en-US" sz="2400" dirty="0" err="1"/>
              <a:t>marginalising</a:t>
            </a:r>
            <a:r>
              <a:rPr lang="en-US" sz="2400" dirty="0"/>
              <a:t> care quality (Francis, 2013; Department of Health, 2010).</a:t>
            </a:r>
          </a:p>
        </p:txBody>
      </p:sp>
    </p:spTree>
    <p:extLst>
      <p:ext uri="{BB962C8B-B14F-4D97-AF65-F5344CB8AC3E}">
        <p14:creationId xmlns:p14="http://schemas.microsoft.com/office/powerpoint/2010/main" val="4040790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29C1-CC99-F366-0520-545B50D5C055}"/>
              </a:ext>
            </a:extLst>
          </p:cNvPr>
          <p:cNvSpPr>
            <a:spLocks noGrp="1"/>
          </p:cNvSpPr>
          <p:nvPr>
            <p:ph type="title"/>
          </p:nvPr>
        </p:nvSpPr>
        <p:spPr/>
        <p:txBody>
          <a:bodyPr/>
          <a:lstStyle/>
          <a:p>
            <a:r>
              <a:rPr lang="en-US" b="1" dirty="0"/>
              <a:t>Impact on Service Provision</a:t>
            </a:r>
            <a:endParaRPr lang="en-US" dirty="0"/>
          </a:p>
        </p:txBody>
      </p:sp>
      <p:sp>
        <p:nvSpPr>
          <p:cNvPr id="3" name="Content Placeholder 2">
            <a:extLst>
              <a:ext uri="{FF2B5EF4-FFF2-40B4-BE49-F238E27FC236}">
                <a16:creationId xmlns:a16="http://schemas.microsoft.com/office/drawing/2014/main" id="{53F4CE07-B472-3B1E-E5C3-2279070E1A6F}"/>
              </a:ext>
            </a:extLst>
          </p:cNvPr>
          <p:cNvSpPr>
            <a:spLocks noGrp="1"/>
          </p:cNvSpPr>
          <p:nvPr>
            <p:ph idx="1"/>
          </p:nvPr>
        </p:nvSpPr>
        <p:spPr>
          <a:xfrm>
            <a:off x="838200" y="1558338"/>
            <a:ext cx="10515600" cy="5137883"/>
          </a:xfrm>
        </p:spPr>
        <p:txBody>
          <a:bodyPr>
            <a:noAutofit/>
          </a:bodyPr>
          <a:lstStyle/>
          <a:p>
            <a:r>
              <a:rPr lang="en-US" sz="2400" b="1" dirty="0"/>
              <a:t>Quality</a:t>
            </a:r>
            <a:endParaRPr lang="en-US" sz="2400" dirty="0"/>
          </a:p>
          <a:p>
            <a:pPr lvl="0"/>
            <a:r>
              <a:rPr lang="en-US" sz="2400" dirty="0"/>
              <a:t>Substandard and unsafe care</a:t>
            </a:r>
          </a:p>
          <a:p>
            <a:pPr lvl="0"/>
            <a:r>
              <a:rPr lang="en-US" sz="2400" dirty="0"/>
              <a:t>Loss of dignity and compassion</a:t>
            </a:r>
          </a:p>
          <a:p>
            <a:pPr lvl="0"/>
            <a:r>
              <a:rPr lang="en-US" sz="2400" dirty="0"/>
              <a:t>Preventable patient harm</a:t>
            </a:r>
          </a:p>
          <a:p>
            <a:r>
              <a:rPr lang="en-US" sz="2400" b="1" dirty="0"/>
              <a:t>Efficiency</a:t>
            </a:r>
            <a:endParaRPr lang="en-US" sz="2400" dirty="0"/>
          </a:p>
          <a:p>
            <a:pPr lvl="0"/>
            <a:r>
              <a:rPr lang="en-US" sz="2400" dirty="0"/>
              <a:t>Costly investigations and public inquiry</a:t>
            </a:r>
          </a:p>
          <a:p>
            <a:pPr lvl="0"/>
            <a:r>
              <a:rPr lang="en-US" sz="2400" dirty="0"/>
              <a:t>Increased complaints handling and litigation</a:t>
            </a:r>
          </a:p>
          <a:p>
            <a:pPr lvl="0"/>
            <a:r>
              <a:rPr lang="en-US" sz="2400" dirty="0"/>
              <a:t>Reactive crisis management</a:t>
            </a:r>
          </a:p>
          <a:p>
            <a:r>
              <a:rPr lang="en-US" sz="2400" b="1" dirty="0"/>
              <a:t>Equity</a:t>
            </a:r>
            <a:endParaRPr lang="en-US" sz="2400" dirty="0"/>
          </a:p>
          <a:p>
            <a:pPr lvl="0"/>
            <a:r>
              <a:rPr lang="en-US" sz="2400" dirty="0"/>
              <a:t>Vulnerable patients disproportionately affected</a:t>
            </a:r>
          </a:p>
          <a:p>
            <a:pPr lvl="0"/>
            <a:r>
              <a:rPr lang="en-US" sz="2400" dirty="0"/>
              <a:t>Patient and family voices marginalized (Francis, 2013).</a:t>
            </a:r>
          </a:p>
        </p:txBody>
      </p:sp>
    </p:spTree>
    <p:extLst>
      <p:ext uri="{BB962C8B-B14F-4D97-AF65-F5344CB8AC3E}">
        <p14:creationId xmlns:p14="http://schemas.microsoft.com/office/powerpoint/2010/main" val="912280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426E3-3B23-ADAF-34C1-BC49E5716B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FEDA8A-AEC3-3BAA-8E5C-C4874B71844F}"/>
              </a:ext>
            </a:extLst>
          </p:cNvPr>
          <p:cNvSpPr>
            <a:spLocks noGrp="1"/>
          </p:cNvSpPr>
          <p:nvPr>
            <p:ph type="title"/>
          </p:nvPr>
        </p:nvSpPr>
        <p:spPr/>
        <p:txBody>
          <a:bodyPr>
            <a:normAutofit/>
          </a:bodyPr>
          <a:lstStyle/>
          <a:p>
            <a:r>
              <a:rPr lang="en-US" b="1" dirty="0"/>
              <a:t>Recommendations from the Francis Report</a:t>
            </a:r>
            <a:endParaRPr lang="en-US" dirty="0"/>
          </a:p>
        </p:txBody>
      </p:sp>
      <p:sp>
        <p:nvSpPr>
          <p:cNvPr id="3" name="Content Placeholder 2">
            <a:extLst>
              <a:ext uri="{FF2B5EF4-FFF2-40B4-BE49-F238E27FC236}">
                <a16:creationId xmlns:a16="http://schemas.microsoft.com/office/drawing/2014/main" id="{02F0164C-E082-F472-6611-24C278660D8A}"/>
              </a:ext>
            </a:extLst>
          </p:cNvPr>
          <p:cNvSpPr>
            <a:spLocks noGrp="1"/>
          </p:cNvSpPr>
          <p:nvPr>
            <p:ph idx="1"/>
          </p:nvPr>
        </p:nvSpPr>
        <p:spPr/>
        <p:txBody>
          <a:bodyPr>
            <a:normAutofit/>
          </a:bodyPr>
          <a:lstStyle/>
          <a:p>
            <a:pPr marL="0" indent="0">
              <a:buNone/>
            </a:pPr>
            <a:r>
              <a:rPr lang="en-US" sz="2400" dirty="0"/>
              <a:t>Francis (2013) called for fundamental system-wide reform, including:</a:t>
            </a:r>
          </a:p>
          <a:p>
            <a:pPr lvl="0"/>
            <a:r>
              <a:rPr lang="en-US" sz="2400" dirty="0"/>
              <a:t>Putting patients first as the NHS’s core value</a:t>
            </a:r>
          </a:p>
          <a:p>
            <a:pPr lvl="0"/>
            <a:r>
              <a:rPr lang="en-US" sz="2400" dirty="0"/>
              <a:t>Establishing fundamental standards of care</a:t>
            </a:r>
          </a:p>
          <a:p>
            <a:pPr lvl="0"/>
            <a:r>
              <a:rPr lang="en-US" sz="2400" dirty="0"/>
              <a:t>Legal duty of </a:t>
            </a:r>
            <a:r>
              <a:rPr lang="en-US" sz="2400" dirty="0" err="1"/>
              <a:t>candour</a:t>
            </a:r>
            <a:endParaRPr lang="en-US" sz="2400" dirty="0"/>
          </a:p>
          <a:p>
            <a:pPr lvl="0"/>
            <a:r>
              <a:rPr lang="en-US" sz="2400" dirty="0"/>
              <a:t>Stronger accountability of senior leaders</a:t>
            </a:r>
          </a:p>
          <a:p>
            <a:pPr lvl="0"/>
            <a:r>
              <a:rPr lang="en-US" sz="2400" dirty="0"/>
              <a:t>Improved recruitment, education, and leadership development</a:t>
            </a:r>
          </a:p>
          <a:p>
            <a:pPr marL="0" indent="0">
              <a:buNone/>
            </a:pPr>
            <a:r>
              <a:rPr lang="en-US" sz="2400" dirty="0"/>
              <a:t>These recommendations directly address systemic and cultural root causes.</a:t>
            </a:r>
          </a:p>
          <a:p>
            <a:endParaRPr lang="en-US" sz="2400" dirty="0"/>
          </a:p>
        </p:txBody>
      </p:sp>
    </p:spTree>
    <p:extLst>
      <p:ext uri="{BB962C8B-B14F-4D97-AF65-F5344CB8AC3E}">
        <p14:creationId xmlns:p14="http://schemas.microsoft.com/office/powerpoint/2010/main" val="319892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FBABE-2252-C059-CF02-63BAA988A5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8A1E2F-9D56-4881-0DD3-B7F918EB5666}"/>
              </a:ext>
            </a:extLst>
          </p:cNvPr>
          <p:cNvSpPr>
            <a:spLocks noGrp="1"/>
          </p:cNvSpPr>
          <p:nvPr>
            <p:ph type="title"/>
          </p:nvPr>
        </p:nvSpPr>
        <p:spPr/>
        <p:txBody>
          <a:bodyPr/>
          <a:lstStyle/>
          <a:p>
            <a:r>
              <a:rPr lang="en-US" b="1" dirty="0"/>
              <a:t>Critical Reflection</a:t>
            </a:r>
            <a:endParaRPr lang="en-US" dirty="0"/>
          </a:p>
        </p:txBody>
      </p:sp>
      <p:sp>
        <p:nvSpPr>
          <p:cNvPr id="3" name="Content Placeholder 2">
            <a:extLst>
              <a:ext uri="{FF2B5EF4-FFF2-40B4-BE49-F238E27FC236}">
                <a16:creationId xmlns:a16="http://schemas.microsoft.com/office/drawing/2014/main" id="{C771F6B7-77B2-77DA-8471-0C9F79AB8958}"/>
              </a:ext>
            </a:extLst>
          </p:cNvPr>
          <p:cNvSpPr>
            <a:spLocks noGrp="1"/>
          </p:cNvSpPr>
          <p:nvPr>
            <p:ph idx="1"/>
          </p:nvPr>
        </p:nvSpPr>
        <p:spPr/>
        <p:txBody>
          <a:bodyPr>
            <a:normAutofit/>
          </a:bodyPr>
          <a:lstStyle/>
          <a:p>
            <a:pPr marL="0" indent="0">
              <a:buNone/>
            </a:pPr>
            <a:r>
              <a:rPr lang="en-US" sz="2400" b="1" dirty="0"/>
              <a:t>Two contrasting perspectives:</a:t>
            </a:r>
          </a:p>
          <a:p>
            <a:pPr lvl="0"/>
            <a:r>
              <a:rPr lang="en-US" sz="2400" dirty="0"/>
              <a:t>Managerial perspective: Targets and regulation improve control and performance</a:t>
            </a:r>
          </a:p>
          <a:p>
            <a:pPr lvl="0"/>
            <a:r>
              <a:rPr lang="en-US" sz="2400" dirty="0"/>
              <a:t>Patient safety perspective: Excessive target focus suppresses learning and openness</a:t>
            </a:r>
          </a:p>
          <a:p>
            <a:pPr marL="0" indent="0">
              <a:buNone/>
            </a:pPr>
            <a:r>
              <a:rPr lang="en-US" sz="2400" b="1" dirty="0"/>
              <a:t>Synthesis</a:t>
            </a:r>
          </a:p>
          <a:p>
            <a:r>
              <a:rPr lang="en-US" sz="2400" dirty="0"/>
              <a:t>Evidence from Mid Staffordshire supports a shift toward values-based, patient-</a:t>
            </a:r>
            <a:r>
              <a:rPr lang="en-US" sz="2400" dirty="0" err="1"/>
              <a:t>centred</a:t>
            </a:r>
            <a:r>
              <a:rPr lang="en-US" sz="2400" dirty="0"/>
              <a:t> quality governance (Francis, 2013; Berwick, 2013).</a:t>
            </a:r>
          </a:p>
          <a:p>
            <a:pPr marL="0" indent="0">
              <a:buNone/>
            </a:pPr>
            <a:endParaRPr lang="en-US" sz="2400" dirty="0"/>
          </a:p>
        </p:txBody>
      </p:sp>
    </p:spTree>
    <p:extLst>
      <p:ext uri="{BB962C8B-B14F-4D97-AF65-F5344CB8AC3E}">
        <p14:creationId xmlns:p14="http://schemas.microsoft.com/office/powerpoint/2010/main" val="18149750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67B7CE-60F6-5C90-C1F5-6083C2BA4A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1A4D38-5B7F-274A-4D39-8758851A3143}"/>
              </a:ext>
            </a:extLst>
          </p:cNvPr>
          <p:cNvSpPr>
            <a:spLocks noGrp="1"/>
          </p:cNvSpPr>
          <p:nvPr>
            <p:ph type="title"/>
          </p:nvPr>
        </p:nvSpPr>
        <p:spPr/>
        <p:txBody>
          <a:bodyPr>
            <a:normAutofit/>
          </a:bodyPr>
          <a:lstStyle/>
          <a:p>
            <a:r>
              <a:rPr lang="en-US" b="1" dirty="0"/>
              <a:t>Structure of the Written Report</a:t>
            </a:r>
            <a:endParaRPr lang="en-US" dirty="0"/>
          </a:p>
        </p:txBody>
      </p:sp>
      <p:sp>
        <p:nvSpPr>
          <p:cNvPr id="3" name="Content Placeholder 2">
            <a:extLst>
              <a:ext uri="{FF2B5EF4-FFF2-40B4-BE49-F238E27FC236}">
                <a16:creationId xmlns:a16="http://schemas.microsoft.com/office/drawing/2014/main" id="{D653C6F5-BCAE-2084-683F-5461951CC9D8}"/>
              </a:ext>
            </a:extLst>
          </p:cNvPr>
          <p:cNvSpPr>
            <a:spLocks noGrp="1"/>
          </p:cNvSpPr>
          <p:nvPr>
            <p:ph idx="1"/>
          </p:nvPr>
        </p:nvSpPr>
        <p:spPr/>
        <p:txBody>
          <a:bodyPr>
            <a:normAutofit/>
          </a:bodyPr>
          <a:lstStyle/>
          <a:p>
            <a:pPr lvl="0"/>
            <a:r>
              <a:rPr lang="en-US" sz="2400" dirty="0"/>
              <a:t>Introduction to quality management in healthcare</a:t>
            </a:r>
          </a:p>
          <a:p>
            <a:pPr lvl="0"/>
            <a:r>
              <a:rPr lang="en-US" sz="2400" dirty="0"/>
              <a:t>Background to Mid Staffordshire NHS Foundation Trust</a:t>
            </a:r>
          </a:p>
          <a:p>
            <a:pPr lvl="0"/>
            <a:r>
              <a:rPr lang="en-US" sz="2400" dirty="0"/>
              <a:t>Root cause analysis using systems-based models</a:t>
            </a:r>
          </a:p>
          <a:p>
            <a:pPr lvl="0"/>
            <a:r>
              <a:rPr lang="en-US" sz="2400" dirty="0"/>
              <a:t>Policy analysis and critique</a:t>
            </a:r>
          </a:p>
          <a:p>
            <a:pPr lvl="0"/>
            <a:r>
              <a:rPr lang="en-US" sz="2400" dirty="0"/>
              <a:t>Impact on quality, efficiency, and equity</a:t>
            </a:r>
          </a:p>
          <a:p>
            <a:pPr lvl="0"/>
            <a:r>
              <a:rPr lang="en-US" sz="2400" dirty="0"/>
              <a:t>Discussion and synthesis</a:t>
            </a:r>
          </a:p>
          <a:p>
            <a:r>
              <a:rPr lang="en-US" sz="2400" dirty="0"/>
              <a:t>Conclusions and recommendations</a:t>
            </a:r>
          </a:p>
        </p:txBody>
      </p:sp>
    </p:spTree>
    <p:extLst>
      <p:ext uri="{BB962C8B-B14F-4D97-AF65-F5344CB8AC3E}">
        <p14:creationId xmlns:p14="http://schemas.microsoft.com/office/powerpoint/2010/main" val="25586365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6AD28-73CB-8BFB-295C-D75D1225A66D}"/>
              </a:ext>
            </a:extLst>
          </p:cNvPr>
          <p:cNvSpPr>
            <a:spLocks noGrp="1"/>
          </p:cNvSpPr>
          <p:nvPr>
            <p:ph type="title"/>
          </p:nvPr>
        </p:nvSpPr>
        <p:spPr/>
        <p:txBody>
          <a:bodyPr/>
          <a:lstStyle/>
          <a:p>
            <a:r>
              <a:rPr lang="en-US" b="1" dirty="0"/>
              <a:t>Conclusion</a:t>
            </a:r>
            <a:endParaRPr lang="en-US" dirty="0"/>
          </a:p>
        </p:txBody>
      </p:sp>
      <p:sp>
        <p:nvSpPr>
          <p:cNvPr id="3" name="Content Placeholder 2">
            <a:extLst>
              <a:ext uri="{FF2B5EF4-FFF2-40B4-BE49-F238E27FC236}">
                <a16:creationId xmlns:a16="http://schemas.microsoft.com/office/drawing/2014/main" id="{A4FE3E5C-807D-8579-8884-A30D0F5DBEBA}"/>
              </a:ext>
            </a:extLst>
          </p:cNvPr>
          <p:cNvSpPr>
            <a:spLocks noGrp="1"/>
          </p:cNvSpPr>
          <p:nvPr>
            <p:ph idx="1"/>
          </p:nvPr>
        </p:nvSpPr>
        <p:spPr/>
        <p:txBody>
          <a:bodyPr>
            <a:normAutofit/>
          </a:bodyPr>
          <a:lstStyle/>
          <a:p>
            <a:pPr>
              <a:lnSpc>
                <a:spcPct val="100000"/>
              </a:lnSpc>
            </a:pPr>
            <a:r>
              <a:rPr lang="en-US" sz="2400" dirty="0"/>
              <a:t>The Mid Staffordshire case represents a national failure of regulation, leadership, and culture, not simply an </a:t>
            </a:r>
            <a:r>
              <a:rPr lang="en-US" sz="2400" dirty="0" err="1"/>
              <a:t>organisational</a:t>
            </a:r>
            <a:r>
              <a:rPr lang="en-US" sz="2400" dirty="0"/>
              <a:t> breakdown. Systems-based models reveal how policy pressures, weak oversight, and poor culture aligned to permit prolonged harm. Sustainable quality improvement requires patient-</a:t>
            </a:r>
            <a:r>
              <a:rPr lang="en-US" sz="2400" dirty="0" err="1"/>
              <a:t>centred</a:t>
            </a:r>
            <a:r>
              <a:rPr lang="en-US" sz="2400" dirty="0"/>
              <a:t> values, accountable leadership, and integrated governance.</a:t>
            </a:r>
          </a:p>
        </p:txBody>
      </p:sp>
    </p:spTree>
    <p:extLst>
      <p:ext uri="{BB962C8B-B14F-4D97-AF65-F5344CB8AC3E}">
        <p14:creationId xmlns:p14="http://schemas.microsoft.com/office/powerpoint/2010/main" val="12172251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D8755-6A51-EE04-94B4-FF85501F4D9C}"/>
              </a:ext>
            </a:extLst>
          </p:cNvPr>
          <p:cNvSpPr>
            <a:spLocks noGrp="1"/>
          </p:cNvSpPr>
          <p:nvPr>
            <p:ph type="title"/>
          </p:nvPr>
        </p:nvSpPr>
        <p:spPr/>
        <p:txBody>
          <a:bodyPr>
            <a:normAutofit/>
          </a:bodyPr>
          <a:lstStyle/>
          <a:p>
            <a:r>
              <a:rPr lang="en-US" b="1" dirty="0"/>
              <a:t>References</a:t>
            </a:r>
            <a:endParaRPr lang="en-US" dirty="0"/>
          </a:p>
        </p:txBody>
      </p:sp>
      <p:sp>
        <p:nvSpPr>
          <p:cNvPr id="3" name="Content Placeholder 2">
            <a:extLst>
              <a:ext uri="{FF2B5EF4-FFF2-40B4-BE49-F238E27FC236}">
                <a16:creationId xmlns:a16="http://schemas.microsoft.com/office/drawing/2014/main" id="{69C83140-FE73-8DC0-B396-6C5358BD8CA2}"/>
              </a:ext>
            </a:extLst>
          </p:cNvPr>
          <p:cNvSpPr>
            <a:spLocks noGrp="1"/>
          </p:cNvSpPr>
          <p:nvPr>
            <p:ph idx="1"/>
          </p:nvPr>
        </p:nvSpPr>
        <p:spPr>
          <a:xfrm>
            <a:off x="838200" y="1428810"/>
            <a:ext cx="10515600" cy="4351338"/>
          </a:xfrm>
        </p:spPr>
        <p:txBody>
          <a:bodyPr>
            <a:noAutofit/>
          </a:bodyPr>
          <a:lstStyle/>
          <a:p>
            <a:pPr>
              <a:lnSpc>
                <a:spcPct val="100000"/>
              </a:lnSpc>
            </a:pPr>
            <a:r>
              <a:rPr lang="en-US" sz="2400" dirty="0"/>
              <a:t>Berwick, D. (2013). </a:t>
            </a:r>
            <a:r>
              <a:rPr lang="en-US" sz="2400" i="1" dirty="0"/>
              <a:t>A promise to learn-a commitment to act: improving the safety of patients in England</a:t>
            </a:r>
            <a:r>
              <a:rPr lang="en-US" sz="2400" dirty="0"/>
              <a:t>. Department of Health.</a:t>
            </a:r>
          </a:p>
          <a:p>
            <a:pPr>
              <a:lnSpc>
                <a:spcPct val="100000"/>
              </a:lnSpc>
            </a:pPr>
            <a:r>
              <a:rPr lang="en-US" sz="2400" dirty="0"/>
              <a:t>Department of Health. (2010). </a:t>
            </a:r>
            <a:r>
              <a:rPr lang="en-US" sz="2400" i="1" dirty="0"/>
              <a:t>Equity and excellence:: liberating the NHS</a:t>
            </a:r>
            <a:r>
              <a:rPr lang="en-US" sz="2400" dirty="0"/>
              <a:t> (Vol. 7881). The Stationery Office.</a:t>
            </a:r>
          </a:p>
          <a:p>
            <a:pPr>
              <a:lnSpc>
                <a:spcPct val="100000"/>
              </a:lnSpc>
            </a:pPr>
            <a:r>
              <a:rPr lang="en-US" sz="2400" dirty="0"/>
              <a:t>Francis, R. (2013) </a:t>
            </a:r>
            <a:r>
              <a:rPr lang="en-US" sz="2400" i="1" dirty="0"/>
              <a:t>Report of the Mid Staffordshire NHS Foundation Trust Public Inquiry</a:t>
            </a:r>
            <a:r>
              <a:rPr lang="en-US" sz="2400" dirty="0"/>
              <a:t>. London: The Stationery Office.</a:t>
            </a:r>
          </a:p>
          <a:p>
            <a:pPr>
              <a:lnSpc>
                <a:spcPct val="100000"/>
              </a:lnSpc>
            </a:pPr>
            <a:r>
              <a:rPr lang="en-US" sz="2400" dirty="0"/>
              <a:t>Healthcare Commission (2009) </a:t>
            </a:r>
            <a:r>
              <a:rPr lang="en-US" sz="2400" i="1" dirty="0"/>
              <a:t>Investigation into Mid Staffordshire NHS Foundation Trust</a:t>
            </a:r>
            <a:r>
              <a:rPr lang="en-US" sz="2400" dirty="0"/>
              <a:t>. London: Healthcare Commission.</a:t>
            </a:r>
          </a:p>
          <a:p>
            <a:pPr>
              <a:lnSpc>
                <a:spcPct val="100000"/>
              </a:lnSpc>
            </a:pPr>
            <a:r>
              <a:rPr lang="en-US" sz="2400" dirty="0"/>
              <a:t>House of Commons Health Committee (2009) </a:t>
            </a:r>
            <a:r>
              <a:rPr lang="en-US" sz="2400" i="1" dirty="0"/>
              <a:t>Patient safety</a:t>
            </a:r>
            <a:r>
              <a:rPr lang="en-US" sz="2400" dirty="0"/>
              <a:t>. Available at: </a:t>
            </a:r>
            <a:r>
              <a:rPr lang="en-US" sz="2400" dirty="0">
                <a:hlinkClick r:id="rId2"/>
              </a:rPr>
              <a:t>https://publications.parliament.uk/pa/cm200809/cmselect/cmhealth/151/151i.pdf</a:t>
            </a:r>
            <a:r>
              <a:rPr lang="en-US" sz="2400" dirty="0"/>
              <a:t> (Accessed : 01 </a:t>
            </a:r>
            <a:r>
              <a:rPr lang="en-US" sz="2400" dirty="0" err="1"/>
              <a:t>Feburary</a:t>
            </a:r>
            <a:r>
              <a:rPr lang="en-US" sz="2400" dirty="0"/>
              <a:t> 2026).</a:t>
            </a:r>
          </a:p>
          <a:p>
            <a:pPr>
              <a:lnSpc>
                <a:spcPct val="100000"/>
              </a:lnSpc>
            </a:pPr>
            <a:r>
              <a:rPr lang="en-US" sz="2400" dirty="0"/>
              <a:t>Reason, J. (2000) ‘Human error: models and management’, </a:t>
            </a:r>
            <a:r>
              <a:rPr lang="en-US" sz="2400" i="1" dirty="0"/>
              <a:t>BMJ</a:t>
            </a:r>
            <a:r>
              <a:rPr lang="en-US" sz="2400" dirty="0"/>
              <a:t>, 320(7237), pp. 768–770.</a:t>
            </a:r>
          </a:p>
        </p:txBody>
      </p:sp>
    </p:spTree>
    <p:extLst>
      <p:ext uri="{BB962C8B-B14F-4D97-AF65-F5344CB8AC3E}">
        <p14:creationId xmlns:p14="http://schemas.microsoft.com/office/powerpoint/2010/main" val="18282429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Times New Roman">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2227</Words>
  <Application>Microsoft Office PowerPoint</Application>
  <PresentationFormat>Widescreen</PresentationFormat>
  <Paragraphs>181</Paragraphs>
  <Slides>16</Slides>
  <Notes>14</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Mid Staffordshire NHS Foundation Trust (UK) (Case Study)</vt:lpstr>
      <vt:lpstr>Introduction</vt:lpstr>
      <vt:lpstr>Case Study Background</vt:lpstr>
      <vt:lpstr>The Core Failure</vt:lpstr>
      <vt:lpstr>Root Causes Using the Swiss Cheese Model</vt:lpstr>
      <vt:lpstr>Organisational Culture as a Root Cause</vt:lpstr>
      <vt:lpstr>Systemic Oversight Failure</vt:lpstr>
      <vt:lpstr>Ignored Warning Signs</vt:lpstr>
      <vt:lpstr>Professional Disengagement</vt:lpstr>
      <vt:lpstr>Policy Issues Contributing to Root Causes</vt:lpstr>
      <vt:lpstr>Impact on Service Provision</vt:lpstr>
      <vt:lpstr>Recommendations from the Francis Report</vt:lpstr>
      <vt:lpstr>Critical Reflection</vt:lpstr>
      <vt:lpstr>Structure of the Written Report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 Staffordshire NHS Foundation Trust (UK) (Case Study)</dc:title>
  <dc:creator>Sahrish</dc:creator>
  <cp:lastModifiedBy>Belinda Asante</cp:lastModifiedBy>
  <cp:revision>6</cp:revision>
  <dcterms:created xsi:type="dcterms:W3CDTF">2026-02-03T11:19:40Z</dcterms:created>
  <dcterms:modified xsi:type="dcterms:W3CDTF">2026-02-03T14:17:57Z</dcterms:modified>
</cp:coreProperties>
</file>