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8" r:id="rId3"/>
    <p:sldId id="259" r:id="rId4"/>
    <p:sldId id="260" r:id="rId5"/>
    <p:sldId id="261" r:id="rId6"/>
    <p:sldId id="262" r:id="rId7"/>
    <p:sldId id="264" r:id="rId8"/>
    <p:sldId id="265" r:id="rId9"/>
    <p:sldId id="266" r:id="rId10"/>
    <p:sldId id="267" r:id="rId11"/>
  </p:sldIdLst>
  <p:sldSz cx="18288000" cy="10287000"/>
  <p:notesSz cx="6858000" cy="9144000"/>
  <p:embeddedFontLst>
    <p:embeddedFont>
      <p:font typeface="Calibri" panose="020F0502020204030204" pitchFamily="34" charset="0"/>
      <p:regular r:id="rId13"/>
      <p:bold r:id="rId14"/>
      <p:italic r:id="rId15"/>
      <p:boldItalic r:id="rId16"/>
    </p:embeddedFont>
    <p:embeddedFont>
      <p:font typeface="Prata"/>
      <p:regular r:id="rId17"/>
    </p:embeddedFont>
    <p:embeddedFont>
      <p:font typeface="Raleway" pitchFamily="2" charset="77"/>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398" autoAdjust="0"/>
  </p:normalViewPr>
  <p:slideViewPr>
    <p:cSldViewPr snapToGrid="0">
      <p:cViewPr varScale="1">
        <p:scale>
          <a:sx n="48" d="100"/>
          <a:sy n="48" d="100"/>
        </p:scale>
        <p:origin x="424" y="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solidFill>
                  <a:srgbClr val="F4F1D7"/>
                </a:solidFill>
                <a:latin typeface="Raleway"/>
                <a:ea typeface="Raleway"/>
                <a:cs typeface="Raleway"/>
                <a:sym typeface="Raleway"/>
              </a:rPr>
              <a:t>The hotels often provide a wide variety of services and facilities, such as gourmet restaurants, sophisticated bars, state-of-the-art gyms, relaxing spas, and chic function rooms perfect for weddings, conferences, and other special events. The goal of the staff at JW Marriott is to make each guest's stay as pleasant and enjoyable as possible. JW Marriott has become a popular option for affluent vacationers all over the globe because of the company's focus on the finer points of service and its drive to provide high-quality products and memorable moments.. </a:t>
            </a:r>
            <a:endParaRPr dirty="0"/>
          </a:p>
        </p:txBody>
      </p:sp>
      <p:sp>
        <p:nvSpPr>
          <p:cNvPr id="155" name="Google Shape;15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solidFill>
                  <a:srgbClr val="424141"/>
                </a:solidFill>
                <a:latin typeface="Raleway"/>
                <a:ea typeface="Raleway"/>
                <a:cs typeface="Raleway"/>
                <a:sym typeface="Raleway"/>
              </a:rPr>
              <a:t>Individuals that place a premium on luxury and sophistication will feel right at home at JW Marriott.. </a:t>
            </a:r>
          </a:p>
          <a:p>
            <a:pPr marL="0" lvl="0" indent="0" algn="l" rtl="0">
              <a:spcBef>
                <a:spcPts val="0"/>
              </a:spcBef>
              <a:spcAft>
                <a:spcPts val="0"/>
              </a:spcAft>
              <a:buNone/>
            </a:pPr>
            <a:r>
              <a:rPr lang="en-US" dirty="0"/>
              <a:t>JW Marriott is a popular choice among business </a:t>
            </a:r>
            <a:r>
              <a:rPr lang="en-US" dirty="0" err="1"/>
              <a:t>travellers</a:t>
            </a:r>
            <a:r>
              <a:rPr lang="en-US" dirty="0"/>
              <a:t> because to its accessible locations, well-equipped conference rooms, and services designed specifically with the requirements of professionals in </a:t>
            </a:r>
            <a:r>
              <a:rPr lang="en-US" dirty="0" err="1"/>
              <a:t>mind.Those</a:t>
            </a:r>
            <a:r>
              <a:rPr lang="en-US" dirty="0"/>
              <a:t> who select JW Marriott for a holiday often have deep pockets and a taste for the finer things in life. They may be searching for a place where they can unwind while yet having easy access to exciting local attractions and delectable eating.</a:t>
            </a:r>
            <a:endParaRPr dirty="0"/>
          </a:p>
        </p:txBody>
      </p:sp>
      <p:sp>
        <p:nvSpPr>
          <p:cNvPr id="167" name="Google Shape;16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t>Each visitor at JW Marriott is treated as an individual, thus the hotel places a premium on providing </a:t>
            </a:r>
            <a:r>
              <a:rPr lang="en-US" sz="1200" dirty="0" err="1"/>
              <a:t>individualised</a:t>
            </a:r>
            <a:r>
              <a:rPr lang="en-US" sz="1200" dirty="0"/>
              <a:t> service. Every member of the hotel staff is prepared to go above and beyond to ensure that each visitor has a pleasant and memorable </a:t>
            </a:r>
            <a:r>
              <a:rPr lang="en-US" sz="1200" dirty="0" err="1"/>
              <a:t>stay.JW</a:t>
            </a:r>
            <a:r>
              <a:rPr lang="en-US" sz="1200" dirty="0"/>
              <a:t> Marriott hotels are known for their high-end accommodations, including as large rooms and suites outfitted with opulent furnishings. In addition to the luxury bedding and innovative in-room technologies that increase comfort and convenience, guests can also anticipate high-quality furniture and </a:t>
            </a:r>
            <a:r>
              <a:rPr lang="en-US" sz="1200" dirty="0" err="1"/>
              <a:t>décor.The</a:t>
            </a:r>
            <a:r>
              <a:rPr lang="en-US" sz="1200" dirty="0"/>
              <a:t> JW Marriott is known for its high-quality dining choices, several of which have won prestigious awards for their cuisine. Gourmet dishes made with fresh, local ingredients and modern culinary methods are available for guests to enjoy. The focus of the restaurant chain is on giving customers an exceptional meal. Many JW Marriott hotels provide luxurious spas and other wellness </a:t>
            </a:r>
            <a:r>
              <a:rPr lang="en-US" sz="1200" dirty="0" err="1"/>
              <a:t>centres</a:t>
            </a:r>
            <a:r>
              <a:rPr lang="en-US" sz="1200" dirty="0"/>
              <a:t>. Indulge in a variety of wellness therapies, massages, and other forms of self-care at one of these spas while you're in </a:t>
            </a:r>
            <a:r>
              <a:rPr lang="en-US" sz="1200" dirty="0" err="1"/>
              <a:t>town.The</a:t>
            </a:r>
            <a:r>
              <a:rPr lang="en-US" sz="1200" dirty="0"/>
              <a:t> fitness </a:t>
            </a:r>
            <a:r>
              <a:rPr lang="en-US" sz="1200" dirty="0" err="1"/>
              <a:t>centres</a:t>
            </a:r>
            <a:r>
              <a:rPr lang="en-US" sz="1200" dirty="0"/>
              <a:t>, swimming pools, and recreational amenities at JW Marriott are all top-notch because the hotel chain understands the value of a healthy lifestyle. Guests who want to keep in shape throughout their stay may take use of the hotel's cutting-edge gym facilities, wellness </a:t>
            </a:r>
            <a:r>
              <a:rPr lang="en-US" sz="1200" dirty="0" err="1"/>
              <a:t>programmes</a:t>
            </a:r>
            <a:r>
              <a:rPr lang="en-US" sz="1200" dirty="0"/>
              <a:t>, and fitness </a:t>
            </a:r>
            <a:r>
              <a:rPr lang="en-US" sz="1200" dirty="0" err="1"/>
              <a:t>courses.Elegant</a:t>
            </a:r>
            <a:r>
              <a:rPr lang="en-US" sz="1200" dirty="0"/>
              <a:t> Event Spaces and Meeting Facilities for Any Occasion are Available at All JW Marriott Hotels. The brand provides adaptable spaces with cutting-edge technology and professional event planning teams for every kind of event, whether it a business meeting, wedding, or social gathering.</a:t>
            </a:r>
            <a:endParaRPr sz="1200" dirty="0"/>
          </a:p>
        </p:txBody>
      </p:sp>
      <p:sp>
        <p:nvSpPr>
          <p:cNvPr id="179" name="Google Shape;17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t>The hospitality, wellness, gastronomy, events, and individualized services provided by JW Marriott are only some of its many facets. The brand's goal is to make every guest's experience unique and luxurious, thus they provide a broad variety of services.</a:t>
            </a:r>
          </a:p>
          <a:p>
            <a:pPr marL="0" lvl="0" indent="0" algn="l" rtl="0">
              <a:spcBef>
                <a:spcPts val="0"/>
              </a:spcBef>
              <a:spcAft>
                <a:spcPts val="0"/>
              </a:spcAft>
              <a:buNone/>
            </a:pPr>
            <a:r>
              <a:rPr lang="en-US" sz="1200" dirty="0"/>
              <a:t>By acting in these capacities, JW Marriott hopes to become a name that immediately conjures images of opulence, superior service, and exceptional vacations.</a:t>
            </a:r>
            <a:endParaRPr sz="1200" dirty="0"/>
          </a:p>
        </p:txBody>
      </p:sp>
      <p:sp>
        <p:nvSpPr>
          <p:cNvPr id="200" name="Google Shape;20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Hotel income may be increased by attentive care to guests. When front-desk employees are well-versed about the hotel's facilities and services, they are in a prime position to upsell and cross-sell to guests. Upgrades to more expensive rooms, spa services, fancier meals, and other amenities may all add to the hotel's bottom line (</a:t>
            </a:r>
            <a:r>
              <a:rPr lang="en-US" sz="1100" b="0" i="0" dirty="0">
                <a:solidFill>
                  <a:schemeClr val="tx1"/>
                </a:solidFill>
                <a:effectLst/>
              </a:rPr>
              <a:t>Parasuraman, Zeithaml, &amp; Berry, 2017)</a:t>
            </a:r>
            <a:r>
              <a:rPr lang="en-US" dirty="0"/>
              <a:t>. visitor services also play an important part in crisis management and the resolution of visitor complaints. When difficulties develop, a hotel's public relations and marketing teams may avoid further damage by responding quickly to guest complaints with fast and sympathetic customer </a:t>
            </a:r>
            <a:r>
              <a:rPr lang="en-US" dirty="0" err="1"/>
              <a:t>care.In</a:t>
            </a:r>
            <a:r>
              <a:rPr lang="en-US" dirty="0"/>
              <a:t> order for hotels to continually grow and improve, input from guests is essential. Hotels may better serve their guests on a constant basis by actively listening to their input and fixing any issues that may </a:t>
            </a:r>
            <a:r>
              <a:rPr lang="en-US" dirty="0" err="1"/>
              <a:t>arise.When</a:t>
            </a:r>
            <a:r>
              <a:rPr lang="en-US" dirty="0"/>
              <a:t> hotels put guest services first, they may boost visitor happiness, strengthen their brand, differentiate themselves from the competition, increase repeat business, smooth through crises, and boost productivity overall. Hotels that put a focus on customer service tend to have happier, more loyal patrons who spend more money over time.</a:t>
            </a:r>
            <a:endParaRPr dirty="0"/>
          </a:p>
        </p:txBody>
      </p:sp>
      <p:sp>
        <p:nvSpPr>
          <p:cNvPr id="229" name="Google Shape;22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Guest Satisfaction: Hospitality matters. Hospitality-focused hotels know the significance of treating visitors properly. Hotels can create unforgettable experiences by anticipating visitor requirements, offering </a:t>
            </a:r>
            <a:r>
              <a:rPr lang="en-US" dirty="0" err="1"/>
              <a:t>personalised</a:t>
            </a:r>
            <a:r>
              <a:rPr lang="en-US" dirty="0"/>
              <a:t> care, and exceeding </a:t>
            </a:r>
            <a:r>
              <a:rPr lang="en-US" dirty="0" err="1"/>
              <a:t>expectations.Repeat</a:t>
            </a:r>
            <a:r>
              <a:rPr lang="en-US" dirty="0"/>
              <a:t> Business and Guest Loyalty: Hotels that </a:t>
            </a:r>
            <a:r>
              <a:rPr lang="en-US" dirty="0" err="1"/>
              <a:t>prioritise</a:t>
            </a:r>
            <a:r>
              <a:rPr lang="en-US" dirty="0"/>
              <a:t> hospitality and surpass guest expectations generate guest loyalty and repeat business. Positive hotel experiences lead to loyal customers. Repeat business is profitable and shows the hotel's ability to develop enduring connections with </a:t>
            </a:r>
            <a:r>
              <a:rPr lang="en-US" dirty="0" err="1"/>
              <a:t>visitors.Positive</a:t>
            </a:r>
            <a:r>
              <a:rPr lang="en-US" dirty="0"/>
              <a:t> Reputation and Word-of-Mouth Marketing: Excellent service builds hotels' industry and traveler reputations (</a:t>
            </a:r>
            <a:r>
              <a:rPr lang="en-US" sz="1100" b="0" i="0" dirty="0">
                <a:solidFill>
                  <a:schemeClr val="tx1"/>
                </a:solidFill>
                <a:effectLst/>
              </a:rPr>
              <a:t>Choi, &amp; Chu, 2000)</a:t>
            </a:r>
            <a:r>
              <a:rPr lang="en-US" dirty="0"/>
              <a:t>. Guest satisfaction increases word-of-mouth, internet reviews, and social media sharing. A hotel with a great reputation for hospitality may attract new customers and influence their choices via word-of-mouth </a:t>
            </a:r>
            <a:r>
              <a:rPr lang="en-US" dirty="0" err="1"/>
              <a:t>marketing.In</a:t>
            </a:r>
            <a:r>
              <a:rPr lang="en-US" dirty="0"/>
              <a:t> a competitive hospitality industry, hotels that provide excellent service have an advantage. Even if location and facilities are comparable, hospitality may distinguish a hotel. Hotels may increase market share by continually exceeding guest </a:t>
            </a:r>
            <a:r>
              <a:rPr lang="en-US" dirty="0" err="1"/>
              <a:t>expectations.Hospitality</a:t>
            </a:r>
            <a:r>
              <a:rPr lang="en-US" dirty="0"/>
              <a:t>-focused hotels </a:t>
            </a:r>
            <a:r>
              <a:rPr lang="en-US" dirty="0" err="1"/>
              <a:t>personalise</a:t>
            </a:r>
            <a:r>
              <a:rPr lang="en-US" dirty="0"/>
              <a:t> the guest experience. Hotels may </a:t>
            </a:r>
            <a:r>
              <a:rPr lang="en-US" dirty="0" err="1"/>
              <a:t>personalise</a:t>
            </a:r>
            <a:r>
              <a:rPr lang="en-US" dirty="0"/>
              <a:t> stays by anticipating and understanding visitor preferences. </a:t>
            </a:r>
            <a:r>
              <a:rPr lang="en-US" dirty="0" err="1"/>
              <a:t>Personalised</a:t>
            </a:r>
            <a:r>
              <a:rPr lang="en-US" dirty="0"/>
              <a:t> welcome greetings, accommodation choices, extra amenities, and </a:t>
            </a:r>
            <a:r>
              <a:rPr lang="en-US" dirty="0" err="1"/>
              <a:t>customised</a:t>
            </a:r>
            <a:r>
              <a:rPr lang="en-US" dirty="0"/>
              <a:t> experiences make visitors feel cherished and </a:t>
            </a:r>
            <a:r>
              <a:rPr lang="en-US" dirty="0" err="1"/>
              <a:t>appreciated.Hospitality</a:t>
            </a:r>
            <a:r>
              <a:rPr lang="en-US" dirty="0"/>
              <a:t>-focused hotels educate and empower its personnel to provide excellent service. They train and equip their staff to deliver real attention and help to visitors. Hospitality-minded personnel may create a welcoming environment and treat guests with </a:t>
            </a:r>
            <a:r>
              <a:rPr lang="en-US" dirty="0" err="1"/>
              <a:t>respect.Hospitality</a:t>
            </a:r>
            <a:r>
              <a:rPr lang="en-US" dirty="0"/>
              <a:t> hotels always improve. They actively solicit visitor input, </a:t>
            </a:r>
            <a:r>
              <a:rPr lang="en-US" dirty="0" err="1"/>
              <a:t>analyse</a:t>
            </a:r>
            <a:r>
              <a:rPr lang="en-US" dirty="0"/>
              <a:t> guest satisfaction numbers, and make improvements to improve guest experience. Hotels may surpass changing visitor expectations by listening to guest input and improving.</a:t>
            </a:r>
            <a:endParaRPr dirty="0"/>
          </a:p>
        </p:txBody>
      </p:sp>
      <p:sp>
        <p:nvSpPr>
          <p:cNvPr id="263" name="Google Shape;26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5" name="Google Shape;27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9" name="Google Shape;289;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83"/>
        <p:cNvGrpSpPr/>
        <p:nvPr/>
      </p:nvGrpSpPr>
      <p:grpSpPr>
        <a:xfrm>
          <a:off x="0" y="0"/>
          <a:ext cx="0" cy="0"/>
          <a:chOff x="0" y="0"/>
          <a:chExt cx="0" cy="0"/>
        </a:xfrm>
      </p:grpSpPr>
      <p:pic>
        <p:nvPicPr>
          <p:cNvPr id="84" name="Google Shape;84;p13"/>
          <p:cNvPicPr preferRelativeResize="0"/>
          <p:nvPr/>
        </p:nvPicPr>
        <p:blipFill rotWithShape="1">
          <a:blip r:embed="rId3">
            <a:alphaModFix/>
          </a:blip>
          <a:srcRect t="7825" b="7824"/>
          <a:stretch/>
        </p:blipFill>
        <p:spPr>
          <a:xfrm>
            <a:off x="-88742" y="767015"/>
            <a:ext cx="18288000" cy="10287000"/>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grpSp>
        <p:nvGrpSpPr>
          <p:cNvPr id="85" name="Google Shape;85;p13"/>
          <p:cNvGrpSpPr/>
          <p:nvPr/>
        </p:nvGrpSpPr>
        <p:grpSpPr>
          <a:xfrm>
            <a:off x="4701546" y="5697938"/>
            <a:ext cx="7295832" cy="2306976"/>
            <a:chOff x="0" y="-57150"/>
            <a:chExt cx="4092802" cy="2138117"/>
          </a:xfrm>
        </p:grpSpPr>
        <p:sp>
          <p:nvSpPr>
            <p:cNvPr id="86" name="Google Shape;86;p13"/>
            <p:cNvSpPr/>
            <p:nvPr/>
          </p:nvSpPr>
          <p:spPr>
            <a:xfrm>
              <a:off x="0" y="0"/>
              <a:ext cx="4092802" cy="2080967"/>
            </a:xfrm>
            <a:custGeom>
              <a:avLst/>
              <a:gdLst/>
              <a:ahLst/>
              <a:cxnLst/>
              <a:rect l="l" t="t" r="r" b="b"/>
              <a:pathLst>
                <a:path w="4092802" h="2080967" extrusionOk="0">
                  <a:moveTo>
                    <a:pt x="0" y="0"/>
                  </a:moveTo>
                  <a:lnTo>
                    <a:pt x="4092802" y="0"/>
                  </a:lnTo>
                  <a:lnTo>
                    <a:pt x="4092802" y="2080967"/>
                  </a:lnTo>
                  <a:lnTo>
                    <a:pt x="0" y="2080967"/>
                  </a:lnTo>
                  <a:close/>
                </a:path>
              </a:pathLst>
            </a:custGeom>
            <a:solidFill>
              <a:srgbClr val="F4F1D7">
                <a:alpha val="89803"/>
              </a:srgbClr>
            </a:solidFill>
            <a:ln>
              <a:noFill/>
            </a:ln>
          </p:spPr>
        </p:sp>
        <p:sp>
          <p:nvSpPr>
            <p:cNvPr id="87" name="Google Shape;87;p13"/>
            <p:cNvSpPr txBox="1"/>
            <p:nvPr/>
          </p:nvSpPr>
          <p:spPr>
            <a:xfrm>
              <a:off x="0" y="-57150"/>
              <a:ext cx="812800" cy="86995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93" name="Google Shape;93;p13"/>
          <p:cNvCxnSpPr/>
          <p:nvPr/>
        </p:nvCxnSpPr>
        <p:spPr>
          <a:xfrm>
            <a:off x="2203021" y="2035163"/>
            <a:ext cx="13881957" cy="0"/>
          </a:xfrm>
          <a:prstGeom prst="straightConnector1">
            <a:avLst/>
          </a:prstGeom>
          <a:noFill/>
          <a:ln w="38100" cap="flat" cmpd="sng">
            <a:solidFill>
              <a:srgbClr val="424141"/>
            </a:solidFill>
            <a:prstDash val="solid"/>
            <a:round/>
            <a:headEnd type="none" w="sm" len="sm"/>
            <a:tailEnd type="none" w="sm" len="sm"/>
          </a:ln>
        </p:spPr>
      </p:cxnSp>
      <p:cxnSp>
        <p:nvCxnSpPr>
          <p:cNvPr id="94" name="Google Shape;94;p13"/>
          <p:cNvCxnSpPr/>
          <p:nvPr/>
        </p:nvCxnSpPr>
        <p:spPr>
          <a:xfrm>
            <a:off x="2261971" y="8305560"/>
            <a:ext cx="13881957" cy="0"/>
          </a:xfrm>
          <a:prstGeom prst="straightConnector1">
            <a:avLst/>
          </a:prstGeom>
          <a:noFill/>
          <a:ln w="38100" cap="flat" cmpd="sng">
            <a:solidFill>
              <a:srgbClr val="424141"/>
            </a:solidFill>
            <a:prstDash val="solid"/>
            <a:round/>
            <a:headEnd type="none" w="sm" len="sm"/>
            <a:tailEnd type="none" w="sm" len="sm"/>
          </a:ln>
        </p:spPr>
      </p:cxnSp>
      <p:sp>
        <p:nvSpPr>
          <p:cNvPr id="95" name="Google Shape;95;p13"/>
          <p:cNvSpPr txBox="1"/>
          <p:nvPr/>
        </p:nvSpPr>
        <p:spPr>
          <a:xfrm>
            <a:off x="13868401" y="8429385"/>
            <a:ext cx="2271836" cy="415286"/>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0" i="0" u="none" strike="noStrike" cap="none">
                <a:solidFill>
                  <a:srgbClr val="424141"/>
                </a:solidFill>
                <a:latin typeface="Raleway"/>
                <a:ea typeface="Raleway"/>
                <a:cs typeface="Raleway"/>
                <a:sym typeface="Raleway"/>
              </a:rPr>
              <a:t>page 01/32</a:t>
            </a:r>
            <a:endParaRPr/>
          </a:p>
        </p:txBody>
      </p:sp>
      <p:sp>
        <p:nvSpPr>
          <p:cNvPr id="96" name="Google Shape;96;p13"/>
          <p:cNvSpPr txBox="1"/>
          <p:nvPr/>
        </p:nvSpPr>
        <p:spPr>
          <a:xfrm>
            <a:off x="2289270" y="8429385"/>
            <a:ext cx="1029652" cy="415290"/>
          </a:xfrm>
          <a:prstGeom prst="rect">
            <a:avLst/>
          </a:prstGeom>
          <a:noFill/>
          <a:ln>
            <a:noFill/>
          </a:ln>
        </p:spPr>
        <p:txBody>
          <a:bodyPr spcFirstLastPara="1" wrap="square" lIns="0" tIns="0" rIns="0" bIns="0" anchor="t" anchorCtr="0">
            <a:spAutoFit/>
          </a:bodyPr>
          <a:lstStyle/>
          <a:p>
            <a:pPr marL="0" marR="0" lvl="0" indent="0" algn="ctr" rtl="0">
              <a:lnSpc>
                <a:spcPct val="139958"/>
              </a:lnSpc>
              <a:spcBef>
                <a:spcPts val="0"/>
              </a:spcBef>
              <a:spcAft>
                <a:spcPts val="0"/>
              </a:spcAft>
              <a:buNone/>
            </a:pPr>
            <a:r>
              <a:rPr lang="en-US" sz="2400" b="0" i="0" u="none" strike="noStrike" cap="none">
                <a:solidFill>
                  <a:srgbClr val="424141"/>
                </a:solidFill>
                <a:latin typeface="Raleway"/>
                <a:ea typeface="Raleway"/>
                <a:cs typeface="Raleway"/>
                <a:sym typeface="Raleway"/>
              </a:rPr>
              <a:t>COVER</a:t>
            </a:r>
            <a:endParaRPr/>
          </a:p>
        </p:txBody>
      </p:sp>
      <p:grpSp>
        <p:nvGrpSpPr>
          <p:cNvPr id="98" name="Google Shape;98;p13"/>
          <p:cNvGrpSpPr/>
          <p:nvPr/>
        </p:nvGrpSpPr>
        <p:grpSpPr>
          <a:xfrm>
            <a:off x="8765365" y="5531880"/>
            <a:ext cx="378635" cy="378635"/>
            <a:chOff x="0" y="0"/>
            <a:chExt cx="812800" cy="812800"/>
          </a:xfrm>
        </p:grpSpPr>
        <p:sp>
          <p:nvSpPr>
            <p:cNvPr id="99" name="Google Shape;99;p13"/>
            <p:cNvSpPr/>
            <p:nvPr/>
          </p:nvSpPr>
          <p:spPr>
            <a:xfrm>
              <a:off x="0" y="0"/>
              <a:ext cx="812800" cy="812800"/>
            </a:xfrm>
            <a:custGeom>
              <a:avLst/>
              <a:gdLst/>
              <a:ahLst/>
              <a:cxnLst/>
              <a:rect l="l" t="t" r="r" b="b"/>
              <a:pathLst>
                <a:path w="812800" h="812800" extrusionOk="0">
                  <a:moveTo>
                    <a:pt x="406400" y="0"/>
                  </a:moveTo>
                  <a:lnTo>
                    <a:pt x="535715" y="277085"/>
                  </a:lnTo>
                  <a:lnTo>
                    <a:pt x="812800" y="406400"/>
                  </a:lnTo>
                  <a:lnTo>
                    <a:pt x="535715" y="535715"/>
                  </a:lnTo>
                  <a:lnTo>
                    <a:pt x="406400" y="812800"/>
                  </a:lnTo>
                  <a:lnTo>
                    <a:pt x="277085" y="535715"/>
                  </a:lnTo>
                  <a:lnTo>
                    <a:pt x="0" y="406400"/>
                  </a:lnTo>
                  <a:lnTo>
                    <a:pt x="277085" y="277085"/>
                  </a:lnTo>
                  <a:lnTo>
                    <a:pt x="406400" y="0"/>
                  </a:lnTo>
                  <a:close/>
                </a:path>
              </a:pathLst>
            </a:custGeom>
            <a:solidFill>
              <a:srgbClr val="EDAB67"/>
            </a:solidFill>
            <a:ln>
              <a:noFill/>
            </a:ln>
          </p:spPr>
        </p:sp>
        <p:sp>
          <p:nvSpPr>
            <p:cNvPr id="100" name="Google Shape;100;p13"/>
            <p:cNvSpPr txBox="1"/>
            <p:nvPr/>
          </p:nvSpPr>
          <p:spPr>
            <a:xfrm>
              <a:off x="190500" y="133350"/>
              <a:ext cx="431800" cy="48895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 name="Rectangle: Rounded Corners 2">
            <a:extLst>
              <a:ext uri="{FF2B5EF4-FFF2-40B4-BE49-F238E27FC236}">
                <a16:creationId xmlns:a16="http://schemas.microsoft.com/office/drawing/2014/main" id="{35ED4D83-9D4A-4CF6-B5E5-5EAD6753DF29}"/>
              </a:ext>
            </a:extLst>
          </p:cNvPr>
          <p:cNvSpPr/>
          <p:nvPr/>
        </p:nvSpPr>
        <p:spPr>
          <a:xfrm>
            <a:off x="943845" y="1386350"/>
            <a:ext cx="13590104" cy="398672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800" dirty="0">
                <a:solidFill>
                  <a:srgbClr val="000000"/>
                </a:solidFill>
                <a:latin typeface="+mj-lt"/>
              </a:rPr>
              <a:t>T</a:t>
            </a:r>
            <a:r>
              <a:rPr lang="en-US" sz="2800" b="0" i="0" dirty="0">
                <a:solidFill>
                  <a:srgbClr val="000000"/>
                </a:solidFill>
                <a:effectLst/>
                <a:latin typeface="+mj-lt"/>
              </a:rPr>
              <a:t>he </a:t>
            </a:r>
            <a:r>
              <a:rPr lang="en-US" sz="2800" dirty="0">
                <a:solidFill>
                  <a:srgbClr val="000000"/>
                </a:solidFill>
                <a:latin typeface="+mj-lt"/>
              </a:rPr>
              <a:t>R</a:t>
            </a:r>
            <a:r>
              <a:rPr lang="en-US" sz="2800" b="0" i="0" dirty="0">
                <a:solidFill>
                  <a:srgbClr val="000000"/>
                </a:solidFill>
                <a:effectLst/>
                <a:latin typeface="+mj-lt"/>
              </a:rPr>
              <a:t>ole and Importance of Quality </a:t>
            </a:r>
            <a:r>
              <a:rPr lang="en-US" sz="2800" dirty="0">
                <a:solidFill>
                  <a:srgbClr val="000000"/>
                </a:solidFill>
                <a:latin typeface="+mj-lt"/>
              </a:rPr>
              <a:t>S</a:t>
            </a:r>
            <a:r>
              <a:rPr lang="en-US" sz="2800" b="0" i="0" dirty="0">
                <a:solidFill>
                  <a:srgbClr val="000000"/>
                </a:solidFill>
                <a:effectLst/>
                <a:latin typeface="+mj-lt"/>
              </a:rPr>
              <a:t>ervice,</a:t>
            </a:r>
            <a:br>
              <a:rPr lang="en-US" sz="2800" b="0" i="0" dirty="0">
                <a:solidFill>
                  <a:srgbClr val="000000"/>
                </a:solidFill>
                <a:effectLst/>
                <a:latin typeface="+mj-lt"/>
              </a:rPr>
            </a:br>
            <a:r>
              <a:rPr lang="en-US" sz="2800" b="0" i="0" dirty="0">
                <a:solidFill>
                  <a:srgbClr val="000000"/>
                </a:solidFill>
                <a:effectLst/>
                <a:latin typeface="+mj-lt"/>
              </a:rPr>
              <a:t>Hospitality and Guest </a:t>
            </a:r>
            <a:r>
              <a:rPr lang="en-US" sz="2800" dirty="0">
                <a:solidFill>
                  <a:srgbClr val="000000"/>
                </a:solidFill>
                <a:latin typeface="+mj-lt"/>
              </a:rPr>
              <a:t>S</a:t>
            </a:r>
            <a:r>
              <a:rPr lang="en-US" sz="2800" b="0" i="0" dirty="0">
                <a:solidFill>
                  <a:srgbClr val="000000"/>
                </a:solidFill>
                <a:effectLst/>
                <a:latin typeface="+mj-lt"/>
              </a:rPr>
              <a:t>ervices in the Hospitality </a:t>
            </a:r>
            <a:r>
              <a:rPr lang="en-US" sz="2800" dirty="0">
                <a:solidFill>
                  <a:srgbClr val="000000"/>
                </a:solidFill>
                <a:latin typeface="+mj-lt"/>
              </a:rPr>
              <a:t>I</a:t>
            </a:r>
            <a:r>
              <a:rPr lang="en-US" sz="2800" b="0" i="0" dirty="0">
                <a:solidFill>
                  <a:srgbClr val="000000"/>
                </a:solidFill>
                <a:effectLst/>
                <a:latin typeface="+mj-lt"/>
              </a:rPr>
              <a:t>ndustry </a:t>
            </a:r>
            <a:r>
              <a:rPr lang="en-US" sz="2800" dirty="0">
                <a:solidFill>
                  <a:srgbClr val="000000"/>
                </a:solidFill>
                <a:latin typeface="+mj-lt"/>
              </a:rPr>
              <a:t>B</a:t>
            </a:r>
            <a:r>
              <a:rPr lang="en-US" sz="2800" b="0" i="0" dirty="0">
                <a:solidFill>
                  <a:srgbClr val="000000"/>
                </a:solidFill>
                <a:effectLst/>
                <a:latin typeface="+mj-lt"/>
              </a:rPr>
              <a:t>ased on </a:t>
            </a:r>
            <a:r>
              <a:rPr lang="en-US" sz="2800" b="0" i="0" dirty="0">
                <a:solidFill>
                  <a:schemeClr val="tx1"/>
                </a:solidFill>
                <a:effectLst/>
                <a:latin typeface="+mj-lt"/>
              </a:rPr>
              <a:t>JW Marriott</a:t>
            </a:r>
          </a:p>
          <a:p>
            <a:pPr algn="ctr"/>
            <a:endParaRPr lang="en-US" sz="2800" dirty="0">
              <a:solidFill>
                <a:schemeClr val="tx1"/>
              </a:solidFill>
              <a:latin typeface="+mj-lt"/>
            </a:endParaRPr>
          </a:p>
          <a:p>
            <a:pPr algn="ctr"/>
            <a:endParaRPr lang="en-US" sz="2800" b="0" i="0" dirty="0">
              <a:solidFill>
                <a:schemeClr val="tx1"/>
              </a:solidFill>
              <a:effectLst/>
              <a:latin typeface="+mj-lt"/>
            </a:endParaRPr>
          </a:p>
          <a:p>
            <a:pPr algn="ctr"/>
            <a:r>
              <a:rPr lang="en-US" sz="2800" dirty="0">
                <a:solidFill>
                  <a:schemeClr val="tx1"/>
                </a:solidFill>
                <a:latin typeface="+mj-lt"/>
              </a:rPr>
              <a:t>Student Name:</a:t>
            </a:r>
            <a:r>
              <a:rPr lang="en-GB" sz="2800" dirty="0">
                <a:solidFill>
                  <a:schemeClr val="tx1"/>
                </a:solidFill>
                <a:latin typeface="+mj-lt"/>
              </a:rPr>
              <a:t>  Taslima Begum</a:t>
            </a:r>
            <a:endParaRPr lang="en-US" sz="2800" dirty="0">
              <a:solidFill>
                <a:schemeClr val="tx1"/>
              </a:solidFill>
              <a:latin typeface="+mj-lt"/>
            </a:endParaRPr>
          </a:p>
          <a:p>
            <a:pPr algn="ctr"/>
            <a:r>
              <a:rPr lang="en-US" sz="2800" b="0" i="0" dirty="0">
                <a:solidFill>
                  <a:schemeClr val="tx1"/>
                </a:solidFill>
                <a:effectLst/>
                <a:latin typeface="+mj-lt"/>
              </a:rPr>
              <a:t>ID:</a:t>
            </a:r>
            <a:r>
              <a:rPr lang="en-GB" sz="2800" b="0" i="0" dirty="0">
                <a:solidFill>
                  <a:schemeClr val="tx1"/>
                </a:solidFill>
                <a:effectLst/>
                <a:latin typeface="+mj-lt"/>
              </a:rPr>
              <a:t>  2234853</a:t>
            </a:r>
          </a:p>
          <a:p>
            <a:pPr algn="ctr"/>
            <a:r>
              <a:rPr lang="en-GB" sz="2800" dirty="0">
                <a:solidFill>
                  <a:schemeClr val="tx1"/>
                </a:solidFill>
                <a:latin typeface="+mj-lt"/>
              </a:rPr>
              <a:t>Teacher Name: Charlotte Joyner</a:t>
            </a:r>
            <a:endParaRPr lang="en-US" sz="2800" b="0" i="0" dirty="0">
              <a:solidFill>
                <a:schemeClr val="tx1"/>
              </a:solidFill>
              <a:effectLst/>
              <a:latin typeface="+mj-lt"/>
            </a:endParaRPr>
          </a:p>
        </p:txBody>
      </p:sp>
      <p:pic>
        <p:nvPicPr>
          <p:cNvPr id="1026" name="Picture 2" descr="Chicago's First JW Marriott Hotel Opens In Historic Burnham Building">
            <a:extLst>
              <a:ext uri="{FF2B5EF4-FFF2-40B4-BE49-F238E27FC236}">
                <a16:creationId xmlns:a16="http://schemas.microsoft.com/office/drawing/2014/main" id="{EA51A176-F574-4912-8FBF-70FC66E966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4069" y="5677849"/>
            <a:ext cx="8502591" cy="26277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5"/>
                                        </p:tgtEl>
                                        <p:attrNameLst>
                                          <p:attrName>style.visibility</p:attrName>
                                        </p:attrNameLst>
                                      </p:cBhvr>
                                      <p:to>
                                        <p:strVal val="visible"/>
                                      </p:to>
                                    </p:set>
                                    <p:animEffect transition="in" filter="fade">
                                      <p:cBhvr>
                                        <p:cTn id="7" dur="1000"/>
                                        <p:tgtEl>
                                          <p:spTgt spid="85"/>
                                        </p:tgtEl>
                                      </p:cBhvr>
                                    </p:animEffect>
                                  </p:childTnLst>
                                </p:cTn>
                              </p:par>
                              <p:par>
                                <p:cTn id="8" presetID="10" presetClass="entr" presetSubtype="0" fill="hold" nodeType="withEffect">
                                  <p:stCondLst>
                                    <p:cond delay="0"/>
                                  </p:stCondLst>
                                  <p:childTnLst>
                                    <p:set>
                                      <p:cBhvr>
                                        <p:cTn id="9" dur="1" fill="hold">
                                          <p:stCondLst>
                                            <p:cond delay="0"/>
                                          </p:stCondLst>
                                        </p:cTn>
                                        <p:tgtEl>
                                          <p:spTgt spid="93"/>
                                        </p:tgtEl>
                                        <p:attrNameLst>
                                          <p:attrName>style.visibility</p:attrName>
                                        </p:attrNameLst>
                                      </p:cBhvr>
                                      <p:to>
                                        <p:strVal val="visible"/>
                                      </p:to>
                                    </p:set>
                                    <p:animEffect transition="in" filter="fade">
                                      <p:cBhvr>
                                        <p:cTn id="10" dur="1000"/>
                                        <p:tgtEl>
                                          <p:spTgt spid="93"/>
                                        </p:tgtEl>
                                      </p:cBhvr>
                                    </p:animEffect>
                                  </p:childTnLst>
                                </p:cTn>
                              </p:par>
                              <p:par>
                                <p:cTn id="11" presetID="10" presetClass="entr" presetSubtype="0" fill="hold" nodeType="withEffect">
                                  <p:stCondLst>
                                    <p:cond delay="0"/>
                                  </p:stCondLst>
                                  <p:childTnLst>
                                    <p:set>
                                      <p:cBhvr>
                                        <p:cTn id="12" dur="1" fill="hold">
                                          <p:stCondLst>
                                            <p:cond delay="0"/>
                                          </p:stCondLst>
                                        </p:cTn>
                                        <p:tgtEl>
                                          <p:spTgt spid="94"/>
                                        </p:tgtEl>
                                        <p:attrNameLst>
                                          <p:attrName>style.visibility</p:attrName>
                                        </p:attrNameLst>
                                      </p:cBhvr>
                                      <p:to>
                                        <p:strVal val="visible"/>
                                      </p:to>
                                    </p:set>
                                    <p:animEffect transition="in" filter="fade">
                                      <p:cBhvr>
                                        <p:cTn id="13" dur="1000"/>
                                        <p:tgtEl>
                                          <p:spTgt spid="94"/>
                                        </p:tgtEl>
                                      </p:cBhvr>
                                    </p:animEffect>
                                  </p:childTnLst>
                                </p:cTn>
                              </p:par>
                              <p:par>
                                <p:cTn id="14" presetID="10" presetClass="entr" presetSubtype="0" fill="hold" nodeType="withEffect">
                                  <p:stCondLst>
                                    <p:cond delay="0"/>
                                  </p:stCondLst>
                                  <p:childTnLst>
                                    <p:set>
                                      <p:cBhvr>
                                        <p:cTn id="15" dur="1" fill="hold">
                                          <p:stCondLst>
                                            <p:cond delay="0"/>
                                          </p:stCondLst>
                                        </p:cTn>
                                        <p:tgtEl>
                                          <p:spTgt spid="95"/>
                                        </p:tgtEl>
                                        <p:attrNameLst>
                                          <p:attrName>style.visibility</p:attrName>
                                        </p:attrNameLst>
                                      </p:cBhvr>
                                      <p:to>
                                        <p:strVal val="visible"/>
                                      </p:to>
                                    </p:set>
                                    <p:animEffect transition="in" filter="fade">
                                      <p:cBhvr>
                                        <p:cTn id="16" dur="1000"/>
                                        <p:tgtEl>
                                          <p:spTgt spid="95"/>
                                        </p:tgtEl>
                                      </p:cBhvr>
                                    </p:animEffect>
                                  </p:childTnLst>
                                </p:cTn>
                              </p:par>
                              <p:par>
                                <p:cTn id="17" presetID="10" presetClass="entr" presetSubtype="0" fill="hold" nodeType="withEffect">
                                  <p:stCondLst>
                                    <p:cond delay="0"/>
                                  </p:stCondLst>
                                  <p:childTnLst>
                                    <p:set>
                                      <p:cBhvr>
                                        <p:cTn id="18" dur="1" fill="hold">
                                          <p:stCondLst>
                                            <p:cond delay="0"/>
                                          </p:stCondLst>
                                        </p:cTn>
                                        <p:tgtEl>
                                          <p:spTgt spid="96"/>
                                        </p:tgtEl>
                                        <p:attrNameLst>
                                          <p:attrName>style.visibility</p:attrName>
                                        </p:attrNameLst>
                                      </p:cBhvr>
                                      <p:to>
                                        <p:strVal val="visible"/>
                                      </p:to>
                                    </p:set>
                                    <p:animEffect transition="in" filter="fade">
                                      <p:cBhvr>
                                        <p:cTn id="19" dur="1000"/>
                                        <p:tgtEl>
                                          <p:spTgt spid="96"/>
                                        </p:tgtEl>
                                      </p:cBhvr>
                                    </p:animEffect>
                                  </p:childTnLst>
                                </p:cTn>
                              </p:par>
                              <p:par>
                                <p:cTn id="20" presetID="10" presetClass="entr" presetSubtype="0" fill="hold" nodeType="withEffect">
                                  <p:stCondLst>
                                    <p:cond delay="0"/>
                                  </p:stCondLst>
                                  <p:childTnLst>
                                    <p:set>
                                      <p:cBhvr>
                                        <p:cTn id="21" dur="1" fill="hold">
                                          <p:stCondLst>
                                            <p:cond delay="0"/>
                                          </p:stCondLst>
                                        </p:cTn>
                                        <p:tgtEl>
                                          <p:spTgt spid="98"/>
                                        </p:tgtEl>
                                        <p:attrNameLst>
                                          <p:attrName>style.visibility</p:attrName>
                                        </p:attrNameLst>
                                      </p:cBhvr>
                                      <p:to>
                                        <p:strVal val="visible"/>
                                      </p:to>
                                    </p:set>
                                    <p:animEffect transition="in" filter="fade">
                                      <p:cBhvr>
                                        <p:cTn id="22" dur="1000"/>
                                        <p:tgtEl>
                                          <p:spTgt spid="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128"/>
        <p:cNvGrpSpPr/>
        <p:nvPr/>
      </p:nvGrpSpPr>
      <p:grpSpPr>
        <a:xfrm>
          <a:off x="0" y="0"/>
          <a:ext cx="0" cy="0"/>
          <a:chOff x="0" y="0"/>
          <a:chExt cx="0" cy="0"/>
        </a:xfrm>
      </p:grpSpPr>
      <p:cxnSp>
        <p:nvCxnSpPr>
          <p:cNvPr id="129" name="Google Shape;129;p15"/>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cxnSp>
        <p:nvCxnSpPr>
          <p:cNvPr id="130" name="Google Shape;130;p15"/>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sp>
        <p:nvSpPr>
          <p:cNvPr id="143" name="Google Shape;143;p15"/>
          <p:cNvSpPr txBox="1"/>
          <p:nvPr/>
        </p:nvSpPr>
        <p:spPr>
          <a:xfrm>
            <a:off x="15011400" y="8843010"/>
            <a:ext cx="2260401"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0" i="0" u="none" strike="noStrike" cap="none" dirty="0">
                <a:solidFill>
                  <a:srgbClr val="424141"/>
                </a:solidFill>
                <a:latin typeface="Raleway"/>
                <a:ea typeface="Raleway"/>
                <a:cs typeface="Raleway"/>
                <a:sym typeface="Raleway"/>
              </a:rPr>
              <a:t>page 02/32</a:t>
            </a:r>
            <a:endParaRPr dirty="0"/>
          </a:p>
        </p:txBody>
      </p:sp>
      <p:sp>
        <p:nvSpPr>
          <p:cNvPr id="144" name="Google Shape;144;p15"/>
          <p:cNvSpPr txBox="1"/>
          <p:nvPr/>
        </p:nvSpPr>
        <p:spPr>
          <a:xfrm>
            <a:off x="1028700" y="914400"/>
            <a:ext cx="13130748" cy="1085215"/>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US" sz="6399" b="0" i="0" u="none" strike="noStrike" cap="none" dirty="0">
                <a:solidFill>
                  <a:srgbClr val="424141"/>
                </a:solidFill>
                <a:latin typeface="Prata"/>
                <a:ea typeface="Prata"/>
                <a:cs typeface="Prata"/>
                <a:sym typeface="Prata"/>
              </a:rPr>
              <a:t>Table Of Contents</a:t>
            </a:r>
            <a:endParaRPr dirty="0"/>
          </a:p>
        </p:txBody>
      </p:sp>
      <p:sp>
        <p:nvSpPr>
          <p:cNvPr id="151" name="Google Shape;151;p15"/>
          <p:cNvSpPr txBox="1"/>
          <p:nvPr/>
        </p:nvSpPr>
        <p:spPr>
          <a:xfrm>
            <a:off x="1028700" y="8843010"/>
            <a:ext cx="4984642" cy="517065"/>
          </a:xfrm>
          <a:prstGeom prst="rect">
            <a:avLst/>
          </a:prstGeom>
          <a:noFill/>
          <a:ln>
            <a:noFill/>
          </a:ln>
        </p:spPr>
        <p:txBody>
          <a:bodyPr spcFirstLastPara="1" wrap="square" lIns="0" tIns="0" rIns="0" bIns="0" anchor="t" anchorCtr="0">
            <a:spAutoFit/>
          </a:bodyPr>
          <a:lstStyle/>
          <a:p>
            <a:pPr marL="0" marR="0" lvl="0" indent="0" algn="l"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RESTAURANT NAME: JW Marriott</a:t>
            </a:r>
            <a:endParaRPr dirty="0"/>
          </a:p>
        </p:txBody>
      </p:sp>
      <p:sp>
        <p:nvSpPr>
          <p:cNvPr id="3" name="Rectangle: Rounded Corners 2">
            <a:extLst>
              <a:ext uri="{FF2B5EF4-FFF2-40B4-BE49-F238E27FC236}">
                <a16:creationId xmlns:a16="http://schemas.microsoft.com/office/drawing/2014/main" id="{FF8D4E58-9F73-44AB-9C39-BABCF8BD9505}"/>
              </a:ext>
            </a:extLst>
          </p:cNvPr>
          <p:cNvSpPr/>
          <p:nvPr/>
        </p:nvSpPr>
        <p:spPr>
          <a:xfrm>
            <a:off x="1203158" y="2598821"/>
            <a:ext cx="16230600" cy="5909256"/>
          </a:xfrm>
          <a:prstGeom prst="roundRect">
            <a:avLst/>
          </a:prstGeo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just"/>
            <a:r>
              <a:rPr lang="en-GB" sz="4400" b="1" dirty="0">
                <a:solidFill>
                  <a:schemeClr val="tx1"/>
                </a:solidFill>
                <a:latin typeface="+mj-lt"/>
              </a:rPr>
              <a:t>Introduction</a:t>
            </a:r>
          </a:p>
          <a:p>
            <a:pPr algn="just"/>
            <a:r>
              <a:rPr lang="en-US" sz="4400" b="1" dirty="0">
                <a:solidFill>
                  <a:schemeClr val="tx1"/>
                </a:solidFill>
                <a:latin typeface="+mj-lt"/>
              </a:rPr>
              <a:t>JW Marriott hotel brand’s main consumers</a:t>
            </a:r>
          </a:p>
          <a:p>
            <a:pPr algn="just"/>
            <a:r>
              <a:rPr lang="en-US" sz="4400" b="1" dirty="0">
                <a:solidFill>
                  <a:schemeClr val="tx1"/>
                </a:solidFill>
                <a:latin typeface="+mj-lt"/>
                <a:sym typeface="Prata"/>
              </a:rPr>
              <a:t>JW Marriott: Nature, Scope, and Rule</a:t>
            </a:r>
          </a:p>
          <a:p>
            <a:pPr algn="just"/>
            <a:r>
              <a:rPr lang="en-US" sz="4400" b="1" dirty="0">
                <a:solidFill>
                  <a:schemeClr val="tx1"/>
                </a:solidFill>
                <a:latin typeface="+mj-lt"/>
              </a:rPr>
              <a:t>The Role and Function of Guest Services</a:t>
            </a:r>
          </a:p>
          <a:p>
            <a:pPr algn="just"/>
            <a:r>
              <a:rPr lang="en-US" sz="4400" b="1" dirty="0">
                <a:solidFill>
                  <a:schemeClr val="tx1"/>
                </a:solidFill>
                <a:latin typeface="+mj-lt"/>
              </a:rPr>
              <a:t>The Importance of Hospitality and How Hotels Meet Guest Expectations</a:t>
            </a:r>
          </a:p>
          <a:p>
            <a:pPr algn="just"/>
            <a:r>
              <a:rPr lang="en-US" sz="4400" b="1" dirty="0">
                <a:solidFill>
                  <a:schemeClr val="tx1"/>
                </a:solidFill>
                <a:latin typeface="+mj-lt"/>
              </a:rPr>
              <a:t>References</a:t>
            </a:r>
          </a:p>
          <a:p>
            <a:pPr algn="just"/>
            <a:endParaRPr lang="en-US" sz="4400" b="1" dirty="0">
              <a:solidFill>
                <a:schemeClr val="tx1"/>
              </a:solidFill>
              <a:latin typeface="+mj-lt"/>
            </a:endParaRPr>
          </a:p>
          <a:p>
            <a:pPr algn="ctr"/>
            <a:endParaRPr lang="en-US" sz="1400" dirty="0">
              <a:solidFill>
                <a:schemeClr val="accent2"/>
              </a:solidFill>
            </a:endParaRPr>
          </a:p>
          <a:p>
            <a:pPr algn="ctr"/>
            <a:endParaRPr lang="en-GB" dirty="0"/>
          </a:p>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fade">
                                      <p:cBhvr>
                                        <p:cTn id="7" dur="1000"/>
                                        <p:tgtEl>
                                          <p:spTgt spid="129"/>
                                        </p:tgtEl>
                                      </p:cBhvr>
                                    </p:animEffect>
                                  </p:childTnLst>
                                </p:cTn>
                              </p:par>
                              <p:par>
                                <p:cTn id="8" presetID="10" presetClass="entr" presetSubtype="0" fill="hold" nodeType="withEffect">
                                  <p:stCondLst>
                                    <p:cond delay="0"/>
                                  </p:stCondLst>
                                  <p:childTnLst>
                                    <p:set>
                                      <p:cBhvr>
                                        <p:cTn id="9" dur="1" fill="hold">
                                          <p:stCondLst>
                                            <p:cond delay="0"/>
                                          </p:stCondLst>
                                        </p:cTn>
                                        <p:tgtEl>
                                          <p:spTgt spid="130"/>
                                        </p:tgtEl>
                                        <p:attrNameLst>
                                          <p:attrName>style.visibility</p:attrName>
                                        </p:attrNameLst>
                                      </p:cBhvr>
                                      <p:to>
                                        <p:strVal val="visible"/>
                                      </p:to>
                                    </p:set>
                                    <p:animEffect transition="in" filter="fade">
                                      <p:cBhvr>
                                        <p:cTn id="10" dur="1000"/>
                                        <p:tgtEl>
                                          <p:spTgt spid="130"/>
                                        </p:tgtEl>
                                      </p:cBhvr>
                                    </p:animEffect>
                                  </p:childTnLst>
                                </p:cTn>
                              </p:par>
                              <p:par>
                                <p:cTn id="11" presetID="10" presetClass="entr" presetSubtype="0" fill="hold" nodeType="withEffect">
                                  <p:stCondLst>
                                    <p:cond delay="0"/>
                                  </p:stCondLst>
                                  <p:childTnLst>
                                    <p:set>
                                      <p:cBhvr>
                                        <p:cTn id="12" dur="1" fill="hold">
                                          <p:stCondLst>
                                            <p:cond delay="0"/>
                                          </p:stCondLst>
                                        </p:cTn>
                                        <p:tgtEl>
                                          <p:spTgt spid="143"/>
                                        </p:tgtEl>
                                        <p:attrNameLst>
                                          <p:attrName>style.visibility</p:attrName>
                                        </p:attrNameLst>
                                      </p:cBhvr>
                                      <p:to>
                                        <p:strVal val="visible"/>
                                      </p:to>
                                    </p:set>
                                    <p:animEffect transition="in" filter="fade">
                                      <p:cBhvr>
                                        <p:cTn id="13" dur="1000"/>
                                        <p:tgtEl>
                                          <p:spTgt spid="143"/>
                                        </p:tgtEl>
                                      </p:cBhvr>
                                    </p:animEffect>
                                  </p:childTnLst>
                                </p:cTn>
                              </p:par>
                              <p:par>
                                <p:cTn id="14" presetID="10" presetClass="entr" presetSubtype="0" fill="hold" nodeType="withEffect">
                                  <p:stCondLst>
                                    <p:cond delay="0"/>
                                  </p:stCondLst>
                                  <p:childTnLst>
                                    <p:set>
                                      <p:cBhvr>
                                        <p:cTn id="15" dur="1" fill="hold">
                                          <p:stCondLst>
                                            <p:cond delay="0"/>
                                          </p:stCondLst>
                                        </p:cTn>
                                        <p:tgtEl>
                                          <p:spTgt spid="144"/>
                                        </p:tgtEl>
                                        <p:attrNameLst>
                                          <p:attrName>style.visibility</p:attrName>
                                        </p:attrNameLst>
                                      </p:cBhvr>
                                      <p:to>
                                        <p:strVal val="visible"/>
                                      </p:to>
                                    </p:set>
                                    <p:animEffect transition="in" filter="fade">
                                      <p:cBhvr>
                                        <p:cTn id="16" dur="1000"/>
                                        <p:tgtEl>
                                          <p:spTgt spid="144"/>
                                        </p:tgtEl>
                                      </p:cBhvr>
                                    </p:animEffect>
                                  </p:childTnLst>
                                </p:cTn>
                              </p:par>
                              <p:par>
                                <p:cTn id="17" presetID="10" presetClass="entr" presetSubtype="0" fill="hold" nodeType="withEffect">
                                  <p:stCondLst>
                                    <p:cond delay="0"/>
                                  </p:stCondLst>
                                  <p:childTnLst>
                                    <p:set>
                                      <p:cBhvr>
                                        <p:cTn id="18" dur="1" fill="hold">
                                          <p:stCondLst>
                                            <p:cond delay="0"/>
                                          </p:stCondLst>
                                        </p:cTn>
                                        <p:tgtEl>
                                          <p:spTgt spid="151"/>
                                        </p:tgtEl>
                                        <p:attrNameLst>
                                          <p:attrName>style.visibility</p:attrName>
                                        </p:attrNameLst>
                                      </p:cBhvr>
                                      <p:to>
                                        <p:strVal val="visible"/>
                                      </p:to>
                                    </p:set>
                                    <p:animEffect transition="in" filter="fade">
                                      <p:cBhvr>
                                        <p:cTn id="19" dur="1000"/>
                                        <p:tgtEl>
                                          <p:spTgt spid="1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pic>
        <p:nvPicPr>
          <p:cNvPr id="157" name="Google Shape;157;p16"/>
          <p:cNvPicPr preferRelativeResize="0"/>
          <p:nvPr/>
        </p:nvPicPr>
        <p:blipFill rotWithShape="1">
          <a:blip r:embed="rId3">
            <a:alphaModFix/>
            <a:duotone>
              <a:schemeClr val="accent6">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Lst>
          </a:blip>
          <a:srcRect t="52203" b="10295"/>
          <a:stretch/>
        </p:blipFill>
        <p:spPr>
          <a:xfrm>
            <a:off x="0" y="0"/>
            <a:ext cx="18288000" cy="10287000"/>
          </a:xfrm>
          <a:prstGeom prst="rect">
            <a:avLst/>
          </a:prstGeom>
          <a:noFill/>
          <a:ln>
            <a:noFill/>
          </a:ln>
        </p:spPr>
      </p:pic>
      <p:sp>
        <p:nvSpPr>
          <p:cNvPr id="158" name="Google Shape;158;p16"/>
          <p:cNvSpPr txBox="1"/>
          <p:nvPr/>
        </p:nvSpPr>
        <p:spPr>
          <a:xfrm>
            <a:off x="2558989" y="1916432"/>
            <a:ext cx="7378075" cy="1371600"/>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9000" b="0" i="0" u="none" strike="noStrike" cap="none" dirty="0">
                <a:solidFill>
                  <a:srgbClr val="F4F1D7"/>
                </a:solidFill>
                <a:latin typeface="Prata"/>
                <a:ea typeface="Prata"/>
                <a:cs typeface="Prata"/>
                <a:sym typeface="Prata"/>
              </a:rPr>
              <a:t>Introduction</a:t>
            </a:r>
            <a:endParaRPr dirty="0"/>
          </a:p>
        </p:txBody>
      </p:sp>
      <p:sp>
        <p:nvSpPr>
          <p:cNvPr id="159" name="Google Shape;159;p16"/>
          <p:cNvSpPr txBox="1"/>
          <p:nvPr/>
        </p:nvSpPr>
        <p:spPr>
          <a:xfrm>
            <a:off x="1156179" y="3537535"/>
            <a:ext cx="15975642" cy="6401753"/>
          </a:xfrm>
          <a:prstGeom prst="rect">
            <a:avLst/>
          </a:prstGeom>
          <a:noFill/>
          <a:ln>
            <a:noFill/>
          </a:ln>
        </p:spPr>
        <p:txBody>
          <a:bodyPr spcFirstLastPara="1" wrap="square" lIns="0" tIns="0" rIns="0" bIns="0" anchor="t" anchorCtr="0">
            <a:spAutoFit/>
          </a:bodyPr>
          <a:lstStyle/>
          <a:p>
            <a:pPr lvl="0" algn="just">
              <a:lnSpc>
                <a:spcPct val="130000"/>
              </a:lnSpc>
            </a:pPr>
            <a:r>
              <a:rPr lang="en-US" sz="32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The JW Marriott brand is one of the upscale lodging options offered by Marriott International (</a:t>
            </a:r>
            <a:r>
              <a:rPr lang="en-US" sz="3200" dirty="0" err="1">
                <a:solidFill>
                  <a:schemeClr val="tx1"/>
                </a:solidFill>
              </a:rPr>
              <a:t>Bitne</a:t>
            </a:r>
            <a:r>
              <a:rPr lang="en-US" sz="3200" dirty="0">
                <a:solidFill>
                  <a:schemeClr val="tx1"/>
                </a:solidFill>
              </a:rPr>
              <a:t>, Booms, &amp; Tetreault, 2019)</a:t>
            </a:r>
            <a:r>
              <a:rPr lang="en-US" sz="32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 It honors J.W. Marriott, the company's founder, and namesake. The luxurious rooms of JW Marriott hotels are well-known for their high level of sophistication and comfort, as well as for the impeccable service that comes standard with every stay. </a:t>
            </a:r>
          </a:p>
          <a:p>
            <a:pPr lvl="0" algn="just">
              <a:lnSpc>
                <a:spcPct val="130000"/>
              </a:lnSpc>
            </a:pPr>
            <a:r>
              <a:rPr lang="en-US" sz="32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The majority of JW Marriott hotels may be found in either big cities or popular tourist spots or cultural centers. The company’s mission is to satisfy the needs of upscale vacationers by providing them with superior service and facilities. Rooms at the JW Marriott are large and elegant, with plush beds and other fine amenities and memorable moments.. </a:t>
            </a:r>
            <a:endParaRPr sz="3200" dirty="0">
              <a:ln w="0"/>
              <a:solidFill>
                <a:schemeClr val="tx1"/>
              </a:solidFill>
              <a:effectLst>
                <a:outerShdw blurRad="38100" dist="19050" dir="2700000" algn="tl" rotWithShape="0">
                  <a:schemeClr val="dk1">
                    <a:alpha val="40000"/>
                  </a:schemeClr>
                </a:outerShdw>
              </a:effectLst>
              <a:latin typeface="+mn-lt"/>
            </a:endParaRPr>
          </a:p>
        </p:txBody>
      </p:sp>
      <p:cxnSp>
        <p:nvCxnSpPr>
          <p:cNvPr id="161" name="Google Shape;161;p16"/>
          <p:cNvCxnSpPr/>
          <p:nvPr/>
        </p:nvCxnSpPr>
        <p:spPr>
          <a:xfrm>
            <a:off x="972481" y="8676323"/>
            <a:ext cx="16230600" cy="0"/>
          </a:xfrm>
          <a:prstGeom prst="straightConnector1">
            <a:avLst/>
          </a:prstGeom>
          <a:noFill/>
          <a:ln w="38100" cap="flat" cmpd="sng">
            <a:solidFill>
              <a:srgbClr val="F4F1D7"/>
            </a:solidFill>
            <a:prstDash val="solid"/>
            <a:round/>
            <a:headEnd type="none" w="sm" len="sm"/>
            <a:tailEnd type="none" w="sm" len="sm"/>
          </a:ln>
        </p:spPr>
      </p:cxnSp>
      <p:cxnSp>
        <p:nvCxnSpPr>
          <p:cNvPr id="162" name="Google Shape;162;p16"/>
          <p:cNvCxnSpPr/>
          <p:nvPr/>
        </p:nvCxnSpPr>
        <p:spPr>
          <a:xfrm>
            <a:off x="1028700" y="2334530"/>
            <a:ext cx="16230600" cy="0"/>
          </a:xfrm>
          <a:prstGeom prst="straightConnector1">
            <a:avLst/>
          </a:prstGeom>
          <a:noFill/>
          <a:ln w="38100" cap="flat" cmpd="sng">
            <a:solidFill>
              <a:srgbClr val="F4F1D7"/>
            </a:solidFill>
            <a:prstDash val="solid"/>
            <a:round/>
            <a:headEnd type="none" w="sm" len="sm"/>
            <a:tailEnd type="none" w="sm" len="sm"/>
          </a:ln>
        </p:spPr>
      </p:cxnSp>
      <p:sp>
        <p:nvSpPr>
          <p:cNvPr id="163" name="Google Shape;163;p16"/>
          <p:cNvSpPr txBox="1"/>
          <p:nvPr/>
        </p:nvSpPr>
        <p:spPr>
          <a:xfrm>
            <a:off x="14844713" y="9274017"/>
            <a:ext cx="2414587"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chemeClr val="tx1"/>
                </a:solidFill>
                <a:latin typeface="+mn-lt"/>
                <a:ea typeface="Raleway"/>
                <a:cs typeface="Raleway"/>
                <a:sym typeface="Raleway"/>
              </a:rPr>
              <a:t>page 03</a:t>
            </a:r>
            <a:endParaRPr b="1" dirty="0">
              <a:solidFill>
                <a:schemeClr val="tx1"/>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1000"/>
                                        <p:tgtEl>
                                          <p:spTgt spid="158"/>
                                        </p:tgtEl>
                                      </p:cBhvr>
                                    </p:animEffect>
                                  </p:childTnLst>
                                </p:cTn>
                              </p:par>
                              <p:par>
                                <p:cTn id="8" presetID="10" presetClass="entr" presetSubtype="0" fill="hold" nodeType="withEffect">
                                  <p:stCondLst>
                                    <p:cond delay="0"/>
                                  </p:stCondLst>
                                  <p:childTnLst>
                                    <p:set>
                                      <p:cBhvr>
                                        <p:cTn id="9" dur="1" fill="hold">
                                          <p:stCondLst>
                                            <p:cond delay="0"/>
                                          </p:stCondLst>
                                        </p:cTn>
                                        <p:tgtEl>
                                          <p:spTgt spid="159"/>
                                        </p:tgtEl>
                                        <p:attrNameLst>
                                          <p:attrName>style.visibility</p:attrName>
                                        </p:attrNameLst>
                                      </p:cBhvr>
                                      <p:to>
                                        <p:strVal val="visible"/>
                                      </p:to>
                                    </p:set>
                                    <p:animEffect transition="in" filter="fade">
                                      <p:cBhvr>
                                        <p:cTn id="10" dur="1000"/>
                                        <p:tgtEl>
                                          <p:spTgt spid="159"/>
                                        </p:tgtEl>
                                      </p:cBhvr>
                                    </p:animEffect>
                                  </p:childTnLst>
                                </p:cTn>
                              </p:par>
                              <p:par>
                                <p:cTn id="11" presetID="10" presetClass="entr" presetSubtype="0" fill="hold" nodeType="withEffect">
                                  <p:stCondLst>
                                    <p:cond delay="0"/>
                                  </p:stCondLst>
                                  <p:childTnLst>
                                    <p:set>
                                      <p:cBhvr>
                                        <p:cTn id="12" dur="1" fill="hold">
                                          <p:stCondLst>
                                            <p:cond delay="0"/>
                                          </p:stCondLst>
                                        </p:cTn>
                                        <p:tgtEl>
                                          <p:spTgt spid="161"/>
                                        </p:tgtEl>
                                        <p:attrNameLst>
                                          <p:attrName>style.visibility</p:attrName>
                                        </p:attrNameLst>
                                      </p:cBhvr>
                                      <p:to>
                                        <p:strVal val="visible"/>
                                      </p:to>
                                    </p:set>
                                    <p:animEffect transition="in" filter="fade">
                                      <p:cBhvr>
                                        <p:cTn id="13" dur="1000"/>
                                        <p:tgtEl>
                                          <p:spTgt spid="161"/>
                                        </p:tgtEl>
                                      </p:cBhvr>
                                    </p:animEffect>
                                  </p:childTnLst>
                                </p:cTn>
                              </p:par>
                              <p:par>
                                <p:cTn id="14" presetID="10" presetClass="entr" presetSubtype="0" fill="hold" nodeType="withEffect">
                                  <p:stCondLst>
                                    <p:cond delay="0"/>
                                  </p:stCondLst>
                                  <p:childTnLst>
                                    <p:set>
                                      <p:cBhvr>
                                        <p:cTn id="15" dur="1" fill="hold">
                                          <p:stCondLst>
                                            <p:cond delay="0"/>
                                          </p:stCondLst>
                                        </p:cTn>
                                        <p:tgtEl>
                                          <p:spTgt spid="162"/>
                                        </p:tgtEl>
                                        <p:attrNameLst>
                                          <p:attrName>style.visibility</p:attrName>
                                        </p:attrNameLst>
                                      </p:cBhvr>
                                      <p:to>
                                        <p:strVal val="visible"/>
                                      </p:to>
                                    </p:set>
                                    <p:animEffect transition="in" filter="fade">
                                      <p:cBhvr>
                                        <p:cTn id="16" dur="1000"/>
                                        <p:tgtEl>
                                          <p:spTgt spid="162"/>
                                        </p:tgtEl>
                                      </p:cBhvr>
                                    </p:animEffect>
                                  </p:childTnLst>
                                </p:cTn>
                              </p:par>
                              <p:par>
                                <p:cTn id="17" presetID="10" presetClass="entr" presetSubtype="0" fill="hold" nodeType="withEffect">
                                  <p:stCondLst>
                                    <p:cond delay="0"/>
                                  </p:stCondLst>
                                  <p:childTnLst>
                                    <p:set>
                                      <p:cBhvr>
                                        <p:cTn id="18" dur="1" fill="hold">
                                          <p:stCondLst>
                                            <p:cond delay="0"/>
                                          </p:stCondLst>
                                        </p:cTn>
                                        <p:tgtEl>
                                          <p:spTgt spid="163"/>
                                        </p:tgtEl>
                                        <p:attrNameLst>
                                          <p:attrName>style.visibility</p:attrName>
                                        </p:attrNameLst>
                                      </p:cBhvr>
                                      <p:to>
                                        <p:strVal val="visible"/>
                                      </p:to>
                                    </p:set>
                                    <p:animEffect transition="in" filter="fade">
                                      <p:cBhvr>
                                        <p:cTn id="19" dur="1000"/>
                                        <p:tgtEl>
                                          <p:spTgt spid="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168"/>
        <p:cNvGrpSpPr/>
        <p:nvPr/>
      </p:nvGrpSpPr>
      <p:grpSpPr>
        <a:xfrm>
          <a:off x="0" y="0"/>
          <a:ext cx="0" cy="0"/>
          <a:chOff x="0" y="0"/>
          <a:chExt cx="0" cy="0"/>
        </a:xfrm>
      </p:grpSpPr>
      <p:pic>
        <p:nvPicPr>
          <p:cNvPr id="169" name="Google Shape;169;p17"/>
          <p:cNvPicPr preferRelativeResize="0"/>
          <p:nvPr/>
        </p:nvPicPr>
        <p:blipFill rotWithShape="1">
          <a:blip r:embed="rId3">
            <a:alphaModFix/>
          </a:blip>
          <a:srcRect t="32157" b="32157"/>
          <a:stretch/>
        </p:blipFill>
        <p:spPr>
          <a:xfrm>
            <a:off x="1028700" y="2838049"/>
            <a:ext cx="16174381" cy="3845516"/>
          </a:xfrm>
          <a:prstGeom prst="rect">
            <a:avLst/>
          </a:prstGeom>
          <a:noFill/>
          <a:ln>
            <a:noFill/>
          </a:ln>
        </p:spPr>
      </p:pic>
      <p:cxnSp>
        <p:nvCxnSpPr>
          <p:cNvPr id="171" name="Google Shape;171;p17"/>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sp>
        <p:nvSpPr>
          <p:cNvPr id="172" name="Google Shape;172;p17"/>
          <p:cNvSpPr txBox="1"/>
          <p:nvPr/>
        </p:nvSpPr>
        <p:spPr>
          <a:xfrm>
            <a:off x="15240000" y="8843010"/>
            <a:ext cx="2033468"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chemeClr val="tx1"/>
                </a:solidFill>
                <a:latin typeface="Raleway"/>
                <a:ea typeface="Raleway"/>
                <a:cs typeface="Raleway"/>
                <a:sym typeface="Raleway"/>
              </a:rPr>
              <a:t>page 04</a:t>
            </a:r>
            <a:endParaRPr b="1" dirty="0">
              <a:solidFill>
                <a:schemeClr val="tx1"/>
              </a:solidFill>
            </a:endParaRPr>
          </a:p>
        </p:txBody>
      </p:sp>
      <p:sp>
        <p:nvSpPr>
          <p:cNvPr id="173" name="Google Shape;173;p17"/>
          <p:cNvSpPr txBox="1"/>
          <p:nvPr/>
        </p:nvSpPr>
        <p:spPr>
          <a:xfrm>
            <a:off x="1028700" y="914400"/>
            <a:ext cx="13130748" cy="1163395"/>
          </a:xfrm>
          <a:prstGeom prst="rect">
            <a:avLst/>
          </a:prstGeom>
          <a:noFill/>
          <a:ln>
            <a:noFill/>
          </a:ln>
        </p:spPr>
        <p:txBody>
          <a:bodyPr spcFirstLastPara="1" wrap="square" lIns="0" tIns="0" rIns="0" bIns="0" anchor="t" anchorCtr="0">
            <a:spAutoFit/>
          </a:bodyPr>
          <a:lstStyle/>
          <a:p>
            <a:pPr lvl="0">
              <a:lnSpc>
                <a:spcPct val="140006"/>
              </a:lnSpc>
            </a:pPr>
            <a:r>
              <a:rPr lang="en-US" sz="5400" dirty="0">
                <a:solidFill>
                  <a:schemeClr val="accent2"/>
                </a:solidFill>
              </a:rPr>
              <a:t>JW</a:t>
            </a:r>
            <a:r>
              <a:rPr lang="en-US" dirty="0"/>
              <a:t> </a:t>
            </a:r>
            <a:r>
              <a:rPr lang="en-US" sz="5400" dirty="0">
                <a:solidFill>
                  <a:schemeClr val="accent2"/>
                </a:solidFill>
              </a:rPr>
              <a:t>Marriott hotel brand’s main consumers</a:t>
            </a:r>
            <a:endParaRPr sz="5400" dirty="0">
              <a:solidFill>
                <a:schemeClr val="accent2"/>
              </a:solidFill>
            </a:endParaRPr>
          </a:p>
        </p:txBody>
      </p:sp>
      <p:cxnSp>
        <p:nvCxnSpPr>
          <p:cNvPr id="174" name="Google Shape;174;p17"/>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sp>
        <p:nvSpPr>
          <p:cNvPr id="175" name="Google Shape;175;p17"/>
          <p:cNvSpPr txBox="1"/>
          <p:nvPr/>
        </p:nvSpPr>
        <p:spPr>
          <a:xfrm>
            <a:off x="1028700" y="8843010"/>
            <a:ext cx="5077632" cy="517065"/>
          </a:xfrm>
          <a:prstGeom prst="rect">
            <a:avLst/>
          </a:prstGeom>
          <a:noFill/>
          <a:ln>
            <a:noFill/>
          </a:ln>
        </p:spPr>
        <p:txBody>
          <a:bodyPr spcFirstLastPara="1" wrap="square" lIns="0" tIns="0" rIns="0" bIns="0" anchor="t" anchorCtr="0">
            <a:spAutoFit/>
          </a:bodyPr>
          <a:lstStyle/>
          <a:p>
            <a:pPr marL="0" marR="0" lvl="0" indent="0" algn="l"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RESTAURANT NAME: JW Marriott</a:t>
            </a:r>
            <a:endParaRPr dirty="0"/>
          </a:p>
        </p:txBody>
      </p:sp>
      <p:sp>
        <p:nvSpPr>
          <p:cNvPr id="2" name="Rectangle 1">
            <a:extLst>
              <a:ext uri="{FF2B5EF4-FFF2-40B4-BE49-F238E27FC236}">
                <a16:creationId xmlns:a16="http://schemas.microsoft.com/office/drawing/2014/main" id="{8AB29C0E-33DE-4199-BE3D-3BB16D402C56}"/>
              </a:ext>
            </a:extLst>
          </p:cNvPr>
          <p:cNvSpPr/>
          <p:nvPr/>
        </p:nvSpPr>
        <p:spPr>
          <a:xfrm>
            <a:off x="1146875" y="6803756"/>
            <a:ext cx="16126593" cy="170584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457200" indent="-457200" algn="just">
              <a:buFont typeface="Wingdings" panose="05000000000000000000" pitchFamily="2" charset="2"/>
              <a:buChar char="Ø"/>
            </a:pPr>
            <a:r>
              <a:rPr lang="en-US" sz="2800" dirty="0">
                <a:ln w="0"/>
                <a:solidFill>
                  <a:schemeClr val="tx1"/>
                </a:solidFill>
                <a:effectLst>
                  <a:outerShdw blurRad="38100" dist="19050" dir="2700000" algn="tl" rotWithShape="0">
                    <a:schemeClr val="dk1">
                      <a:alpha val="40000"/>
                    </a:schemeClr>
                  </a:outerShdw>
                </a:effectLst>
              </a:rPr>
              <a:t>Customers of the JW Marriott hotel chain are often well-off and selective vacationers</a:t>
            </a:r>
          </a:p>
          <a:p>
            <a:pPr marL="457200" indent="-457200" algn="just">
              <a:buFont typeface="Wingdings" panose="05000000000000000000" pitchFamily="2" charset="2"/>
              <a:buChar char="Ø"/>
            </a:pPr>
            <a:r>
              <a:rPr lang="en-US" sz="2800" i="0" dirty="0">
                <a:ln w="0"/>
                <a:solidFill>
                  <a:schemeClr val="tx1"/>
                </a:solidFill>
                <a:effectLst>
                  <a:outerShdw blurRad="38100" dist="19050" dir="2700000" algn="tl" rotWithShape="0">
                    <a:schemeClr val="dk1">
                      <a:alpha val="40000"/>
                    </a:schemeClr>
                  </a:outerShdw>
                </a:effectLst>
              </a:rPr>
              <a:t>The brand attracts both business and leisure travelers</a:t>
            </a:r>
          </a:p>
          <a:p>
            <a:pPr marL="457200" indent="-457200" algn="just">
              <a:buFont typeface="Wingdings" panose="05000000000000000000" pitchFamily="2" charset="2"/>
              <a:buChar char="Ø"/>
            </a:pPr>
            <a:r>
              <a:rPr lang="en-US" sz="2800" i="0" dirty="0">
                <a:ln w="0"/>
                <a:solidFill>
                  <a:schemeClr val="tx1"/>
                </a:solidFill>
                <a:effectLst>
                  <a:outerShdw blurRad="38100" dist="19050" dir="2700000" algn="tl" rotWithShape="0">
                    <a:schemeClr val="dk1">
                      <a:alpha val="40000"/>
                    </a:schemeClr>
                  </a:outerShdw>
                </a:effectLst>
              </a:rPr>
              <a:t>JW Marriott hotels also cater to special occasions, such as weddings, anniversaries, and celebrations, attracting individuals and couples (</a:t>
            </a:r>
            <a:r>
              <a:rPr lang="en-US" sz="2800" b="0" i="0" dirty="0">
                <a:solidFill>
                  <a:schemeClr val="tx1"/>
                </a:solidFill>
                <a:effectLst/>
              </a:rPr>
              <a:t>Lashley, and Morrison, 2020)</a:t>
            </a:r>
            <a:r>
              <a:rPr lang="en-US" sz="2800" i="0" dirty="0">
                <a:ln w="0"/>
                <a:solidFill>
                  <a:schemeClr val="tx1"/>
                </a:solidFill>
                <a:effectLst>
                  <a:outerShdw blurRad="38100" dist="19050" dir="2700000" algn="tl" rotWithShape="0">
                    <a:schemeClr val="dk1">
                      <a:alpha val="40000"/>
                    </a:schemeClr>
                  </a:outerShdw>
                </a:effectLst>
              </a:rPr>
              <a:t>.</a:t>
            </a:r>
            <a:endParaRPr lang="en-US" sz="2800" dirty="0">
              <a:ln w="0"/>
              <a:solidFill>
                <a:schemeClr val="tx1"/>
              </a:solidFill>
              <a:effectLst>
                <a:outerShdw blurRad="38100" dist="19050" dir="2700000" algn="tl" rotWithShape="0">
                  <a:schemeClr val="dk1">
                    <a:alpha val="40000"/>
                  </a:scheme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1"/>
                                        </p:tgtEl>
                                        <p:attrNameLst>
                                          <p:attrName>style.visibility</p:attrName>
                                        </p:attrNameLst>
                                      </p:cBhvr>
                                      <p:to>
                                        <p:strVal val="visible"/>
                                      </p:to>
                                    </p:set>
                                    <p:animEffect transition="in" filter="fade">
                                      <p:cBhvr>
                                        <p:cTn id="7" dur="1000"/>
                                        <p:tgtEl>
                                          <p:spTgt spid="171"/>
                                        </p:tgtEl>
                                      </p:cBhvr>
                                    </p:animEffect>
                                  </p:childTnLst>
                                </p:cTn>
                              </p:par>
                              <p:par>
                                <p:cTn id="8" presetID="10" presetClass="entr" presetSubtype="0" fill="hold" nodeType="withEffect">
                                  <p:stCondLst>
                                    <p:cond delay="0"/>
                                  </p:stCondLst>
                                  <p:childTnLst>
                                    <p:set>
                                      <p:cBhvr>
                                        <p:cTn id="9" dur="1" fill="hold">
                                          <p:stCondLst>
                                            <p:cond delay="0"/>
                                          </p:stCondLst>
                                        </p:cTn>
                                        <p:tgtEl>
                                          <p:spTgt spid="172"/>
                                        </p:tgtEl>
                                        <p:attrNameLst>
                                          <p:attrName>style.visibility</p:attrName>
                                        </p:attrNameLst>
                                      </p:cBhvr>
                                      <p:to>
                                        <p:strVal val="visible"/>
                                      </p:to>
                                    </p:set>
                                    <p:animEffect transition="in" filter="fade">
                                      <p:cBhvr>
                                        <p:cTn id="10" dur="1000"/>
                                        <p:tgtEl>
                                          <p:spTgt spid="172"/>
                                        </p:tgtEl>
                                      </p:cBhvr>
                                    </p:animEffect>
                                  </p:childTnLst>
                                </p:cTn>
                              </p:par>
                              <p:par>
                                <p:cTn id="11" presetID="10" presetClass="entr" presetSubtype="0" fill="hold" nodeType="withEffect">
                                  <p:stCondLst>
                                    <p:cond delay="0"/>
                                  </p:stCondLst>
                                  <p:childTnLst>
                                    <p:set>
                                      <p:cBhvr>
                                        <p:cTn id="12" dur="1" fill="hold">
                                          <p:stCondLst>
                                            <p:cond delay="0"/>
                                          </p:stCondLst>
                                        </p:cTn>
                                        <p:tgtEl>
                                          <p:spTgt spid="173"/>
                                        </p:tgtEl>
                                        <p:attrNameLst>
                                          <p:attrName>style.visibility</p:attrName>
                                        </p:attrNameLst>
                                      </p:cBhvr>
                                      <p:to>
                                        <p:strVal val="visible"/>
                                      </p:to>
                                    </p:set>
                                    <p:animEffect transition="in" filter="fade">
                                      <p:cBhvr>
                                        <p:cTn id="13" dur="1000"/>
                                        <p:tgtEl>
                                          <p:spTgt spid="173"/>
                                        </p:tgtEl>
                                      </p:cBhvr>
                                    </p:animEffect>
                                  </p:childTnLst>
                                </p:cTn>
                              </p:par>
                              <p:par>
                                <p:cTn id="14" presetID="10" presetClass="entr" presetSubtype="0" fill="hold" nodeType="withEffect">
                                  <p:stCondLst>
                                    <p:cond delay="0"/>
                                  </p:stCondLst>
                                  <p:childTnLst>
                                    <p:set>
                                      <p:cBhvr>
                                        <p:cTn id="15" dur="1" fill="hold">
                                          <p:stCondLst>
                                            <p:cond delay="0"/>
                                          </p:stCondLst>
                                        </p:cTn>
                                        <p:tgtEl>
                                          <p:spTgt spid="174"/>
                                        </p:tgtEl>
                                        <p:attrNameLst>
                                          <p:attrName>style.visibility</p:attrName>
                                        </p:attrNameLst>
                                      </p:cBhvr>
                                      <p:to>
                                        <p:strVal val="visible"/>
                                      </p:to>
                                    </p:set>
                                    <p:animEffect transition="in" filter="fade">
                                      <p:cBhvr>
                                        <p:cTn id="16" dur="1000"/>
                                        <p:tgtEl>
                                          <p:spTgt spid="174"/>
                                        </p:tgtEl>
                                      </p:cBhvr>
                                    </p:animEffect>
                                  </p:childTnLst>
                                </p:cTn>
                              </p:par>
                              <p:par>
                                <p:cTn id="17" presetID="10" presetClass="entr" presetSubtype="0" fill="hold" nodeType="withEffect">
                                  <p:stCondLst>
                                    <p:cond delay="0"/>
                                  </p:stCondLst>
                                  <p:childTnLst>
                                    <p:set>
                                      <p:cBhvr>
                                        <p:cTn id="18" dur="1" fill="hold">
                                          <p:stCondLst>
                                            <p:cond delay="0"/>
                                          </p:stCondLst>
                                        </p:cTn>
                                        <p:tgtEl>
                                          <p:spTgt spid="175"/>
                                        </p:tgtEl>
                                        <p:attrNameLst>
                                          <p:attrName>style.visibility</p:attrName>
                                        </p:attrNameLst>
                                      </p:cBhvr>
                                      <p:to>
                                        <p:strVal val="visible"/>
                                      </p:to>
                                    </p:set>
                                    <p:animEffect transition="in" filter="fade">
                                      <p:cBhvr>
                                        <p:cTn id="19" dur="1000"/>
                                        <p:tgtEl>
                                          <p:spTgt spid="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180"/>
        <p:cNvGrpSpPr/>
        <p:nvPr/>
      </p:nvGrpSpPr>
      <p:grpSpPr>
        <a:xfrm>
          <a:off x="0" y="0"/>
          <a:ext cx="0" cy="0"/>
          <a:chOff x="0" y="0"/>
          <a:chExt cx="0" cy="0"/>
        </a:xfrm>
      </p:grpSpPr>
      <p:pic>
        <p:nvPicPr>
          <p:cNvPr id="181" name="Google Shape;181;p18"/>
          <p:cNvPicPr preferRelativeResize="0"/>
          <p:nvPr/>
        </p:nvPicPr>
        <p:blipFill rotWithShape="1">
          <a:blip r:embed="rId3">
            <a:alphaModFix/>
          </a:blip>
          <a:srcRect t="12112" b="12112"/>
          <a:stretch/>
        </p:blipFill>
        <p:spPr>
          <a:xfrm>
            <a:off x="7374684" y="3125594"/>
            <a:ext cx="9884616" cy="4999595"/>
          </a:xfrm>
          <a:prstGeom prst="rect">
            <a:avLst/>
          </a:prstGeom>
          <a:noFill/>
          <a:ln>
            <a:noFill/>
          </a:ln>
        </p:spPr>
      </p:pic>
      <p:grpSp>
        <p:nvGrpSpPr>
          <p:cNvPr id="182" name="Google Shape;182;p18"/>
          <p:cNvGrpSpPr/>
          <p:nvPr/>
        </p:nvGrpSpPr>
        <p:grpSpPr>
          <a:xfrm>
            <a:off x="1028700" y="2788057"/>
            <a:ext cx="3555915" cy="2673338"/>
            <a:chOff x="0" y="-57150"/>
            <a:chExt cx="1157156" cy="869950"/>
          </a:xfrm>
        </p:grpSpPr>
        <p:sp>
          <p:nvSpPr>
            <p:cNvPr id="183" name="Google Shape;183;p18"/>
            <p:cNvSpPr/>
            <p:nvPr/>
          </p:nvSpPr>
          <p:spPr>
            <a:xfrm>
              <a:off x="0" y="0"/>
              <a:ext cx="1157156" cy="263460"/>
            </a:xfrm>
            <a:custGeom>
              <a:avLst/>
              <a:gdLst/>
              <a:ahLst/>
              <a:cxnLst/>
              <a:rect l="l" t="t" r="r" b="b"/>
              <a:pathLst>
                <a:path w="1157156" h="263460" extrusionOk="0">
                  <a:moveTo>
                    <a:pt x="111037" y="0"/>
                  </a:moveTo>
                  <a:lnTo>
                    <a:pt x="1046119" y="0"/>
                  </a:lnTo>
                  <a:cubicBezTo>
                    <a:pt x="1107443" y="0"/>
                    <a:pt x="1157156" y="49713"/>
                    <a:pt x="1157156" y="111037"/>
                  </a:cubicBezTo>
                  <a:lnTo>
                    <a:pt x="1157156" y="152423"/>
                  </a:lnTo>
                  <a:cubicBezTo>
                    <a:pt x="1157156" y="181872"/>
                    <a:pt x="1145457" y="210115"/>
                    <a:pt x="1124634" y="230938"/>
                  </a:cubicBezTo>
                  <a:cubicBezTo>
                    <a:pt x="1103810" y="251761"/>
                    <a:pt x="1075567" y="263460"/>
                    <a:pt x="1046119" y="263460"/>
                  </a:cubicBezTo>
                  <a:lnTo>
                    <a:pt x="111037" y="263460"/>
                  </a:lnTo>
                  <a:cubicBezTo>
                    <a:pt x="81588" y="263460"/>
                    <a:pt x="53345" y="251761"/>
                    <a:pt x="32522" y="230938"/>
                  </a:cubicBezTo>
                  <a:cubicBezTo>
                    <a:pt x="11699" y="210115"/>
                    <a:pt x="0" y="181872"/>
                    <a:pt x="0" y="152423"/>
                  </a:cubicBezTo>
                  <a:lnTo>
                    <a:pt x="0" y="111037"/>
                  </a:lnTo>
                  <a:cubicBezTo>
                    <a:pt x="0" y="81588"/>
                    <a:pt x="11699" y="53345"/>
                    <a:pt x="32522" y="32522"/>
                  </a:cubicBezTo>
                  <a:cubicBezTo>
                    <a:pt x="53345" y="11699"/>
                    <a:pt x="81588" y="0"/>
                    <a:pt x="111037" y="0"/>
                  </a:cubicBezTo>
                  <a:close/>
                </a:path>
              </a:pathLst>
            </a:custGeom>
            <a:solidFill>
              <a:srgbClr val="000000">
                <a:alpha val="0"/>
              </a:srgbClr>
            </a:solidFill>
            <a:ln w="38100" cap="flat" cmpd="sng">
              <a:solidFill>
                <a:srgbClr val="EDAB6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8"/>
            <p:cNvSpPr txBox="1"/>
            <p:nvPr/>
          </p:nvSpPr>
          <p:spPr>
            <a:xfrm>
              <a:off x="0" y="-57150"/>
              <a:ext cx="812800" cy="86995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89" name="Google Shape;189;p18"/>
          <p:cNvSpPr txBox="1"/>
          <p:nvPr/>
        </p:nvSpPr>
        <p:spPr>
          <a:xfrm>
            <a:off x="1176715" y="2969748"/>
            <a:ext cx="2955948" cy="590931"/>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GB" sz="3200" dirty="0">
                <a:solidFill>
                  <a:srgbClr val="424141"/>
                </a:solidFill>
                <a:latin typeface="+mn-lt"/>
                <a:sym typeface="Prata"/>
              </a:rPr>
              <a:t>Nature</a:t>
            </a:r>
            <a:endParaRPr dirty="0">
              <a:latin typeface="+mn-lt"/>
            </a:endParaRPr>
          </a:p>
        </p:txBody>
      </p:sp>
      <p:sp>
        <p:nvSpPr>
          <p:cNvPr id="190" name="Google Shape;190;p18"/>
          <p:cNvSpPr txBox="1"/>
          <p:nvPr/>
        </p:nvSpPr>
        <p:spPr>
          <a:xfrm>
            <a:off x="1053259" y="3805821"/>
            <a:ext cx="5998469" cy="4308744"/>
          </a:xfrm>
          <a:prstGeom prst="rect">
            <a:avLst/>
          </a:prstGeom>
          <a:noFill/>
          <a:ln>
            <a:noFill/>
          </a:ln>
        </p:spPr>
        <p:txBody>
          <a:bodyPr spcFirstLastPara="1" wrap="square" lIns="0" tIns="0" rIns="0" bIns="0" anchor="t" anchorCtr="0">
            <a:spAutoFit/>
          </a:bodyPr>
          <a:lstStyle/>
          <a:p>
            <a:pPr marL="457200" lvl="0" indent="-457200">
              <a:buFont typeface="+mj-lt"/>
              <a:buAutoNum type="arabicPeriod"/>
            </a:pPr>
            <a:r>
              <a:rPr lang="en-US" sz="3200" dirty="0"/>
              <a:t>Personalized Service</a:t>
            </a:r>
          </a:p>
          <a:p>
            <a:pPr marL="457200" lvl="0" indent="-457200">
              <a:buFont typeface="+mj-lt"/>
              <a:buAutoNum type="arabicPeriod"/>
            </a:pPr>
            <a:r>
              <a:rPr lang="en-US" sz="3200" dirty="0"/>
              <a:t>Luxury Accommodations</a:t>
            </a:r>
          </a:p>
          <a:p>
            <a:pPr marL="457200" lvl="0" indent="-457200">
              <a:buFont typeface="+mj-lt"/>
              <a:buAutoNum type="arabicPeriod"/>
            </a:pPr>
            <a:r>
              <a:rPr lang="en-US" sz="3200" dirty="0"/>
              <a:t>Fine Dining</a:t>
            </a:r>
          </a:p>
          <a:p>
            <a:pPr marL="457200" lvl="0" indent="-457200">
              <a:buFont typeface="+mj-lt"/>
              <a:buAutoNum type="arabicPeriod"/>
            </a:pPr>
            <a:r>
              <a:rPr lang="en-US" sz="3200" dirty="0"/>
              <a:t>Spa and Wellness</a:t>
            </a:r>
          </a:p>
          <a:p>
            <a:pPr marL="457200" lvl="0" indent="-457200">
              <a:buFont typeface="+mj-lt"/>
              <a:buAutoNum type="arabicPeriod"/>
            </a:pPr>
            <a:r>
              <a:rPr lang="en-US" sz="3200" dirty="0"/>
              <a:t>Fitness and Recreation</a:t>
            </a:r>
          </a:p>
          <a:p>
            <a:pPr marL="457200" lvl="0" indent="-457200">
              <a:buFont typeface="+mj-lt"/>
              <a:buAutoNum type="arabicPeriod"/>
            </a:pPr>
            <a:r>
              <a:rPr lang="en-US" sz="3200" dirty="0"/>
              <a:t>Event Spaces and Meetings</a:t>
            </a:r>
          </a:p>
          <a:p>
            <a:pPr marL="457200" lvl="0" indent="-457200">
              <a:buFont typeface="+mj-lt"/>
              <a:buAutoNum type="arabicPeriod"/>
            </a:pPr>
            <a:r>
              <a:rPr lang="en-US" sz="3200" dirty="0"/>
              <a:t>Exclusive Club Lounges (</a:t>
            </a:r>
            <a:r>
              <a:rPr lang="en-US" sz="3200" dirty="0">
                <a:solidFill>
                  <a:schemeClr val="tx1"/>
                </a:solidFill>
              </a:rPr>
              <a:t>Schaufeli, &amp; </a:t>
            </a:r>
            <a:r>
              <a:rPr lang="en-US" sz="3200" dirty="0" err="1">
                <a:solidFill>
                  <a:schemeClr val="tx1"/>
                </a:solidFill>
              </a:rPr>
              <a:t>Enzmann</a:t>
            </a:r>
            <a:r>
              <a:rPr lang="en-US" sz="3200" dirty="0">
                <a:solidFill>
                  <a:schemeClr val="tx1"/>
                </a:solidFill>
              </a:rPr>
              <a:t>, 2018).</a:t>
            </a:r>
            <a:endParaRPr lang="en-US" sz="3200" dirty="0"/>
          </a:p>
          <a:p>
            <a:pPr lvl="0"/>
            <a:r>
              <a:rPr lang="en-US" sz="2399" b="0" i="0" u="none" strike="noStrike" cap="none" dirty="0">
                <a:solidFill>
                  <a:srgbClr val="424141"/>
                </a:solidFill>
                <a:latin typeface="Raleway"/>
                <a:ea typeface="Raleway"/>
                <a:cs typeface="Raleway"/>
                <a:sym typeface="Raleway"/>
              </a:rPr>
              <a:t> </a:t>
            </a:r>
            <a:endParaRPr dirty="0"/>
          </a:p>
        </p:txBody>
      </p:sp>
      <p:cxnSp>
        <p:nvCxnSpPr>
          <p:cNvPr id="192" name="Google Shape;192;p18"/>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cxnSp>
        <p:nvCxnSpPr>
          <p:cNvPr id="193" name="Google Shape;193;p18"/>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sp>
        <p:nvSpPr>
          <p:cNvPr id="194" name="Google Shape;194;p18"/>
          <p:cNvSpPr txBox="1"/>
          <p:nvPr/>
        </p:nvSpPr>
        <p:spPr>
          <a:xfrm>
            <a:off x="15087600" y="8843010"/>
            <a:ext cx="2194679"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page 05</a:t>
            </a:r>
            <a:endParaRPr b="1" dirty="0"/>
          </a:p>
        </p:txBody>
      </p:sp>
      <p:sp>
        <p:nvSpPr>
          <p:cNvPr id="195" name="Google Shape;195;p18"/>
          <p:cNvSpPr txBox="1"/>
          <p:nvPr/>
        </p:nvSpPr>
        <p:spPr>
          <a:xfrm>
            <a:off x="1028699" y="914400"/>
            <a:ext cx="14686581" cy="1378647"/>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GB" sz="6399" dirty="0">
                <a:solidFill>
                  <a:srgbClr val="424141"/>
                </a:solidFill>
                <a:latin typeface="Prata"/>
                <a:sym typeface="Prata"/>
              </a:rPr>
              <a:t>JW Marriott: Nature, Scope, and Rule</a:t>
            </a:r>
            <a:endParaRPr dirty="0"/>
          </a:p>
        </p:txBody>
      </p:sp>
      <p:sp>
        <p:nvSpPr>
          <p:cNvPr id="196" name="Google Shape;196;p18"/>
          <p:cNvSpPr txBox="1"/>
          <p:nvPr/>
        </p:nvSpPr>
        <p:spPr>
          <a:xfrm>
            <a:off x="1028700" y="8843010"/>
            <a:ext cx="5015639" cy="517065"/>
          </a:xfrm>
          <a:prstGeom prst="rect">
            <a:avLst/>
          </a:prstGeom>
          <a:noFill/>
          <a:ln>
            <a:noFill/>
          </a:ln>
        </p:spPr>
        <p:txBody>
          <a:bodyPr spcFirstLastPara="1" wrap="square" lIns="0" tIns="0" rIns="0" bIns="0" anchor="t" anchorCtr="0">
            <a:spAutoFit/>
          </a:bodyPr>
          <a:lstStyle/>
          <a:p>
            <a:pPr marL="0" marR="0" lvl="0" indent="0" algn="l"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RESTAURANT NAME: JW Marriott</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2"/>
                                        </p:tgtEl>
                                        <p:attrNameLst>
                                          <p:attrName>style.visibility</p:attrName>
                                        </p:attrNameLst>
                                      </p:cBhvr>
                                      <p:to>
                                        <p:strVal val="visible"/>
                                      </p:to>
                                    </p:set>
                                    <p:animEffect transition="in" filter="fade">
                                      <p:cBhvr>
                                        <p:cTn id="7" dur="1000"/>
                                        <p:tgtEl>
                                          <p:spTgt spid="182"/>
                                        </p:tgtEl>
                                      </p:cBhvr>
                                    </p:animEffect>
                                  </p:childTnLst>
                                </p:cTn>
                              </p:par>
                              <p:par>
                                <p:cTn id="8" presetID="10" presetClass="entr" presetSubtype="0" fill="hold" nodeType="withEffect">
                                  <p:stCondLst>
                                    <p:cond delay="0"/>
                                  </p:stCondLst>
                                  <p:childTnLst>
                                    <p:set>
                                      <p:cBhvr>
                                        <p:cTn id="9" dur="1" fill="hold">
                                          <p:stCondLst>
                                            <p:cond delay="0"/>
                                          </p:stCondLst>
                                        </p:cTn>
                                        <p:tgtEl>
                                          <p:spTgt spid="189"/>
                                        </p:tgtEl>
                                        <p:attrNameLst>
                                          <p:attrName>style.visibility</p:attrName>
                                        </p:attrNameLst>
                                      </p:cBhvr>
                                      <p:to>
                                        <p:strVal val="visible"/>
                                      </p:to>
                                    </p:set>
                                    <p:animEffect transition="in" filter="fade">
                                      <p:cBhvr>
                                        <p:cTn id="10" dur="1000"/>
                                        <p:tgtEl>
                                          <p:spTgt spid="189"/>
                                        </p:tgtEl>
                                      </p:cBhvr>
                                    </p:animEffect>
                                  </p:childTnLst>
                                </p:cTn>
                              </p:par>
                              <p:par>
                                <p:cTn id="11" presetID="10" presetClass="entr" presetSubtype="0" fill="hold" nodeType="withEffect">
                                  <p:stCondLst>
                                    <p:cond delay="0"/>
                                  </p:stCondLst>
                                  <p:childTnLst>
                                    <p:set>
                                      <p:cBhvr>
                                        <p:cTn id="12" dur="1" fill="hold">
                                          <p:stCondLst>
                                            <p:cond delay="0"/>
                                          </p:stCondLst>
                                        </p:cTn>
                                        <p:tgtEl>
                                          <p:spTgt spid="190"/>
                                        </p:tgtEl>
                                        <p:attrNameLst>
                                          <p:attrName>style.visibility</p:attrName>
                                        </p:attrNameLst>
                                      </p:cBhvr>
                                      <p:to>
                                        <p:strVal val="visible"/>
                                      </p:to>
                                    </p:set>
                                    <p:animEffect transition="in" filter="fade">
                                      <p:cBhvr>
                                        <p:cTn id="13" dur="1000"/>
                                        <p:tgtEl>
                                          <p:spTgt spid="190"/>
                                        </p:tgtEl>
                                      </p:cBhvr>
                                    </p:animEffect>
                                  </p:childTnLst>
                                </p:cTn>
                              </p:par>
                              <p:par>
                                <p:cTn id="14" presetID="10" presetClass="entr" presetSubtype="0" fill="hold" nodeType="withEffect">
                                  <p:stCondLst>
                                    <p:cond delay="0"/>
                                  </p:stCondLst>
                                  <p:childTnLst>
                                    <p:set>
                                      <p:cBhvr>
                                        <p:cTn id="15" dur="1" fill="hold">
                                          <p:stCondLst>
                                            <p:cond delay="0"/>
                                          </p:stCondLst>
                                        </p:cTn>
                                        <p:tgtEl>
                                          <p:spTgt spid="192"/>
                                        </p:tgtEl>
                                        <p:attrNameLst>
                                          <p:attrName>style.visibility</p:attrName>
                                        </p:attrNameLst>
                                      </p:cBhvr>
                                      <p:to>
                                        <p:strVal val="visible"/>
                                      </p:to>
                                    </p:set>
                                    <p:animEffect transition="in" filter="fade">
                                      <p:cBhvr>
                                        <p:cTn id="16" dur="1000"/>
                                        <p:tgtEl>
                                          <p:spTgt spid="192"/>
                                        </p:tgtEl>
                                      </p:cBhvr>
                                    </p:animEffect>
                                  </p:childTnLst>
                                </p:cTn>
                              </p:par>
                              <p:par>
                                <p:cTn id="17" presetID="10" presetClass="entr" presetSubtype="0" fill="hold" nodeType="withEffect">
                                  <p:stCondLst>
                                    <p:cond delay="0"/>
                                  </p:stCondLst>
                                  <p:childTnLst>
                                    <p:set>
                                      <p:cBhvr>
                                        <p:cTn id="18" dur="1" fill="hold">
                                          <p:stCondLst>
                                            <p:cond delay="0"/>
                                          </p:stCondLst>
                                        </p:cTn>
                                        <p:tgtEl>
                                          <p:spTgt spid="193"/>
                                        </p:tgtEl>
                                        <p:attrNameLst>
                                          <p:attrName>style.visibility</p:attrName>
                                        </p:attrNameLst>
                                      </p:cBhvr>
                                      <p:to>
                                        <p:strVal val="visible"/>
                                      </p:to>
                                    </p:set>
                                    <p:animEffect transition="in" filter="fade">
                                      <p:cBhvr>
                                        <p:cTn id="19" dur="1000"/>
                                        <p:tgtEl>
                                          <p:spTgt spid="193"/>
                                        </p:tgtEl>
                                      </p:cBhvr>
                                    </p:animEffect>
                                  </p:childTnLst>
                                </p:cTn>
                              </p:par>
                              <p:par>
                                <p:cTn id="20" presetID="10" presetClass="entr" presetSubtype="0" fill="hold" nodeType="withEffect">
                                  <p:stCondLst>
                                    <p:cond delay="0"/>
                                  </p:stCondLst>
                                  <p:childTnLst>
                                    <p:set>
                                      <p:cBhvr>
                                        <p:cTn id="21" dur="1" fill="hold">
                                          <p:stCondLst>
                                            <p:cond delay="0"/>
                                          </p:stCondLst>
                                        </p:cTn>
                                        <p:tgtEl>
                                          <p:spTgt spid="194"/>
                                        </p:tgtEl>
                                        <p:attrNameLst>
                                          <p:attrName>style.visibility</p:attrName>
                                        </p:attrNameLst>
                                      </p:cBhvr>
                                      <p:to>
                                        <p:strVal val="visible"/>
                                      </p:to>
                                    </p:set>
                                    <p:animEffect transition="in" filter="fade">
                                      <p:cBhvr>
                                        <p:cTn id="22" dur="1000"/>
                                        <p:tgtEl>
                                          <p:spTgt spid="194"/>
                                        </p:tgtEl>
                                      </p:cBhvr>
                                    </p:animEffect>
                                  </p:childTnLst>
                                </p:cTn>
                              </p:par>
                              <p:par>
                                <p:cTn id="23" presetID="10" presetClass="entr" presetSubtype="0" fill="hold" nodeType="withEffect">
                                  <p:stCondLst>
                                    <p:cond delay="0"/>
                                  </p:stCondLst>
                                  <p:childTnLst>
                                    <p:set>
                                      <p:cBhvr>
                                        <p:cTn id="24" dur="1" fill="hold">
                                          <p:stCondLst>
                                            <p:cond delay="0"/>
                                          </p:stCondLst>
                                        </p:cTn>
                                        <p:tgtEl>
                                          <p:spTgt spid="195"/>
                                        </p:tgtEl>
                                        <p:attrNameLst>
                                          <p:attrName>style.visibility</p:attrName>
                                        </p:attrNameLst>
                                      </p:cBhvr>
                                      <p:to>
                                        <p:strVal val="visible"/>
                                      </p:to>
                                    </p:set>
                                    <p:animEffect transition="in" filter="fade">
                                      <p:cBhvr>
                                        <p:cTn id="25" dur="1000"/>
                                        <p:tgtEl>
                                          <p:spTgt spid="195"/>
                                        </p:tgtEl>
                                      </p:cBhvr>
                                    </p:animEffect>
                                  </p:childTnLst>
                                </p:cTn>
                              </p:par>
                              <p:par>
                                <p:cTn id="26" presetID="10" presetClass="entr" presetSubtype="0" fill="hold" nodeType="withEffect">
                                  <p:stCondLst>
                                    <p:cond delay="0"/>
                                  </p:stCondLst>
                                  <p:childTnLst>
                                    <p:set>
                                      <p:cBhvr>
                                        <p:cTn id="27" dur="1" fill="hold">
                                          <p:stCondLst>
                                            <p:cond delay="0"/>
                                          </p:stCondLst>
                                        </p:cTn>
                                        <p:tgtEl>
                                          <p:spTgt spid="196"/>
                                        </p:tgtEl>
                                        <p:attrNameLst>
                                          <p:attrName>style.visibility</p:attrName>
                                        </p:attrNameLst>
                                      </p:cBhvr>
                                      <p:to>
                                        <p:strVal val="visible"/>
                                      </p:to>
                                    </p:set>
                                    <p:animEffect transition="in" filter="fade">
                                      <p:cBhvr>
                                        <p:cTn id="28" dur="1000"/>
                                        <p:tgtEl>
                                          <p:spTgt spid="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201"/>
        <p:cNvGrpSpPr/>
        <p:nvPr/>
      </p:nvGrpSpPr>
      <p:grpSpPr>
        <a:xfrm>
          <a:off x="0" y="0"/>
          <a:ext cx="0" cy="0"/>
          <a:chOff x="0" y="0"/>
          <a:chExt cx="0" cy="0"/>
        </a:xfrm>
      </p:grpSpPr>
      <p:cxnSp>
        <p:nvCxnSpPr>
          <p:cNvPr id="202" name="Google Shape;202;p19"/>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cxnSp>
        <p:nvCxnSpPr>
          <p:cNvPr id="203" name="Google Shape;203;p19"/>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grpSp>
        <p:nvGrpSpPr>
          <p:cNvPr id="204" name="Google Shape;204;p19"/>
          <p:cNvGrpSpPr/>
          <p:nvPr/>
        </p:nvGrpSpPr>
        <p:grpSpPr>
          <a:xfrm>
            <a:off x="6406654" y="2551161"/>
            <a:ext cx="5163892" cy="5987875"/>
            <a:chOff x="-4" y="1093"/>
            <a:chExt cx="7548117" cy="8752540"/>
          </a:xfrm>
        </p:grpSpPr>
        <p:sp>
          <p:nvSpPr>
            <p:cNvPr id="205" name="Google Shape;205;p19"/>
            <p:cNvSpPr/>
            <p:nvPr/>
          </p:nvSpPr>
          <p:spPr>
            <a:xfrm>
              <a:off x="648891" y="391618"/>
              <a:ext cx="6250323" cy="7971490"/>
            </a:xfrm>
            <a:custGeom>
              <a:avLst/>
              <a:gdLst/>
              <a:ahLst/>
              <a:cxnLst/>
              <a:rect l="l" t="t" r="r" b="b"/>
              <a:pathLst>
                <a:path w="6250323" h="7971490" extrusionOk="0">
                  <a:moveTo>
                    <a:pt x="0" y="7971489"/>
                  </a:moveTo>
                  <a:lnTo>
                    <a:pt x="0" y="3197813"/>
                  </a:lnTo>
                  <a:cubicBezTo>
                    <a:pt x="11609" y="2327317"/>
                    <a:pt x="381261" y="1508217"/>
                    <a:pt x="1041016" y="891064"/>
                  </a:cubicBezTo>
                  <a:cubicBezTo>
                    <a:pt x="1637482" y="333109"/>
                    <a:pt x="2416610" y="0"/>
                    <a:pt x="3125168" y="0"/>
                  </a:cubicBezTo>
                  <a:cubicBezTo>
                    <a:pt x="3833727" y="0"/>
                    <a:pt x="4612841" y="333109"/>
                    <a:pt x="5209308" y="891065"/>
                  </a:cubicBezTo>
                  <a:cubicBezTo>
                    <a:pt x="5869063" y="1508225"/>
                    <a:pt x="6238716" y="2327319"/>
                    <a:pt x="6250324" y="3197815"/>
                  </a:cubicBezTo>
                  <a:lnTo>
                    <a:pt x="6250324" y="7971490"/>
                  </a:lnTo>
                  <a:lnTo>
                    <a:pt x="0" y="7971490"/>
                  </a:lnTo>
                  <a:close/>
                </a:path>
              </a:pathLst>
            </a:custGeom>
            <a:blipFill rotWithShape="1">
              <a:blip r:embed="rId3">
                <a:alphaModFix/>
              </a:blip>
              <a:stretch>
                <a:fillRect l="-45532" r="-45530"/>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9"/>
            <p:cNvSpPr/>
            <p:nvPr/>
          </p:nvSpPr>
          <p:spPr>
            <a:xfrm>
              <a:off x="-4" y="1093"/>
              <a:ext cx="7548117" cy="8752540"/>
            </a:xfrm>
            <a:custGeom>
              <a:avLst/>
              <a:gdLst/>
              <a:ahLst/>
              <a:cxnLst/>
              <a:rect l="l" t="t" r="r" b="b"/>
              <a:pathLst>
                <a:path w="7548117" h="8752540" extrusionOk="0">
                  <a:moveTo>
                    <a:pt x="5864713" y="1274632"/>
                  </a:moveTo>
                  <a:cubicBezTo>
                    <a:pt x="5266524" y="715069"/>
                    <a:pt x="4484977" y="381000"/>
                    <a:pt x="3774063" y="381000"/>
                  </a:cubicBezTo>
                  <a:cubicBezTo>
                    <a:pt x="3063149" y="381000"/>
                    <a:pt x="2281590" y="715070"/>
                    <a:pt x="1683401" y="1274632"/>
                  </a:cubicBezTo>
                  <a:cubicBezTo>
                    <a:pt x="1021798" y="1893521"/>
                    <a:pt x="651018" y="2715170"/>
                    <a:pt x="639372" y="3588338"/>
                  </a:cubicBezTo>
                  <a:lnTo>
                    <a:pt x="639372" y="8371539"/>
                  </a:lnTo>
                  <a:lnTo>
                    <a:pt x="6908744" y="8371539"/>
                  </a:lnTo>
                  <a:lnTo>
                    <a:pt x="6908744" y="3588215"/>
                  </a:lnTo>
                  <a:cubicBezTo>
                    <a:pt x="6897097" y="2715177"/>
                    <a:pt x="6526316" y="1893527"/>
                    <a:pt x="5864713" y="1274632"/>
                  </a:cubicBezTo>
                  <a:close/>
                  <a:moveTo>
                    <a:pt x="6889693" y="8352489"/>
                  </a:moveTo>
                  <a:lnTo>
                    <a:pt x="658420" y="8352489"/>
                  </a:lnTo>
                  <a:lnTo>
                    <a:pt x="658420" y="3588463"/>
                  </a:lnTo>
                  <a:cubicBezTo>
                    <a:pt x="669991" y="2720658"/>
                    <a:pt x="1038626" y="1903859"/>
                    <a:pt x="1696422" y="1288548"/>
                  </a:cubicBezTo>
                  <a:cubicBezTo>
                    <a:pt x="2291164" y="732197"/>
                    <a:pt x="3067849" y="400050"/>
                    <a:pt x="3774063" y="400050"/>
                  </a:cubicBezTo>
                  <a:cubicBezTo>
                    <a:pt x="4480265" y="400050"/>
                    <a:pt x="5256949" y="732197"/>
                    <a:pt x="5851692" y="1288548"/>
                  </a:cubicBezTo>
                  <a:cubicBezTo>
                    <a:pt x="6509487" y="1903865"/>
                    <a:pt x="6878122" y="2720658"/>
                    <a:pt x="6889694" y="3588339"/>
                  </a:cubicBezTo>
                  <a:lnTo>
                    <a:pt x="6889694" y="8352489"/>
                  </a:lnTo>
                  <a:close/>
                  <a:moveTo>
                    <a:pt x="7289743" y="4195640"/>
                  </a:moveTo>
                  <a:lnTo>
                    <a:pt x="7289743" y="3585703"/>
                  </a:lnTo>
                  <a:cubicBezTo>
                    <a:pt x="7277378" y="2607003"/>
                    <a:pt x="6863722" y="1687432"/>
                    <a:pt x="6124989" y="996392"/>
                  </a:cubicBezTo>
                  <a:cubicBezTo>
                    <a:pt x="5458016" y="372485"/>
                    <a:pt x="4579161" y="0"/>
                    <a:pt x="3774063" y="0"/>
                  </a:cubicBezTo>
                  <a:cubicBezTo>
                    <a:pt x="2968953" y="0"/>
                    <a:pt x="2090098" y="372486"/>
                    <a:pt x="1423124" y="996393"/>
                  </a:cubicBezTo>
                  <a:cubicBezTo>
                    <a:pt x="684391" y="1687433"/>
                    <a:pt x="270735" y="2607004"/>
                    <a:pt x="258370" y="3586238"/>
                  </a:cubicBezTo>
                  <a:lnTo>
                    <a:pt x="258370" y="4195648"/>
                  </a:lnTo>
                  <a:cubicBezTo>
                    <a:pt x="217863" y="4285654"/>
                    <a:pt x="142046" y="4372626"/>
                    <a:pt x="0" y="4393052"/>
                  </a:cubicBezTo>
                  <a:cubicBezTo>
                    <a:pt x="142047" y="4413477"/>
                    <a:pt x="217863" y="4500449"/>
                    <a:pt x="258370" y="4590455"/>
                  </a:cubicBezTo>
                  <a:lnTo>
                    <a:pt x="258370" y="8710037"/>
                  </a:lnTo>
                  <a:cubicBezTo>
                    <a:pt x="258370" y="8733478"/>
                    <a:pt x="277433" y="8752540"/>
                    <a:pt x="300874" y="8752540"/>
                  </a:cubicBezTo>
                  <a:lnTo>
                    <a:pt x="7247240" y="8752540"/>
                  </a:lnTo>
                  <a:cubicBezTo>
                    <a:pt x="7270680" y="8752540"/>
                    <a:pt x="7289743" y="8733478"/>
                    <a:pt x="7289743" y="8710037"/>
                  </a:cubicBezTo>
                  <a:lnTo>
                    <a:pt x="7289743" y="4590461"/>
                  </a:lnTo>
                  <a:cubicBezTo>
                    <a:pt x="7330250" y="4500452"/>
                    <a:pt x="7406067" y="4413477"/>
                    <a:pt x="7548117" y="4393051"/>
                  </a:cubicBezTo>
                  <a:cubicBezTo>
                    <a:pt x="7406066" y="4372625"/>
                    <a:pt x="7330251" y="4285648"/>
                    <a:pt x="7289743" y="4195640"/>
                  </a:cubicBezTo>
                  <a:close/>
                  <a:moveTo>
                    <a:pt x="7247240" y="8733489"/>
                  </a:moveTo>
                  <a:lnTo>
                    <a:pt x="300873" y="8733489"/>
                  </a:lnTo>
                  <a:cubicBezTo>
                    <a:pt x="287937" y="8733489"/>
                    <a:pt x="277420" y="8722971"/>
                    <a:pt x="277420" y="8710036"/>
                  </a:cubicBezTo>
                  <a:lnTo>
                    <a:pt x="277420" y="4590448"/>
                  </a:lnTo>
                  <a:cubicBezTo>
                    <a:pt x="317929" y="4500444"/>
                    <a:pt x="393745" y="4413476"/>
                    <a:pt x="535787" y="4393050"/>
                  </a:cubicBezTo>
                  <a:cubicBezTo>
                    <a:pt x="393745" y="4372625"/>
                    <a:pt x="317929" y="4285655"/>
                    <a:pt x="277420" y="4195652"/>
                  </a:cubicBezTo>
                  <a:lnTo>
                    <a:pt x="277420" y="3585937"/>
                  </a:lnTo>
                  <a:cubicBezTo>
                    <a:pt x="289724" y="2612477"/>
                    <a:pt x="701233" y="1697767"/>
                    <a:pt x="1436147" y="1010305"/>
                  </a:cubicBezTo>
                  <a:cubicBezTo>
                    <a:pt x="2099672" y="389614"/>
                    <a:pt x="2973665" y="19050"/>
                    <a:pt x="3774063" y="19050"/>
                  </a:cubicBezTo>
                  <a:cubicBezTo>
                    <a:pt x="4574462" y="19050"/>
                    <a:pt x="5448441" y="389614"/>
                    <a:pt x="6111980" y="1010308"/>
                  </a:cubicBezTo>
                  <a:cubicBezTo>
                    <a:pt x="6846881" y="1697771"/>
                    <a:pt x="7258391" y="2612481"/>
                    <a:pt x="7270694" y="3586238"/>
                  </a:cubicBezTo>
                  <a:lnTo>
                    <a:pt x="7270694" y="4195662"/>
                  </a:lnTo>
                  <a:cubicBezTo>
                    <a:pt x="7230184" y="4285663"/>
                    <a:pt x="7154369" y="4372627"/>
                    <a:pt x="7012329" y="4393053"/>
                  </a:cubicBezTo>
                  <a:cubicBezTo>
                    <a:pt x="7154369" y="4413477"/>
                    <a:pt x="7230184" y="4500443"/>
                    <a:pt x="7270694" y="4590443"/>
                  </a:cubicBezTo>
                  <a:lnTo>
                    <a:pt x="7270694" y="8710037"/>
                  </a:lnTo>
                  <a:cubicBezTo>
                    <a:pt x="7270693" y="8722971"/>
                    <a:pt x="7260176" y="8733489"/>
                    <a:pt x="7247240" y="8733489"/>
                  </a:cubicBezTo>
                  <a:close/>
                </a:path>
              </a:pathLst>
            </a:custGeom>
            <a:solidFill>
              <a:srgbClr val="EDAB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7" name="Google Shape;207;p19"/>
          <p:cNvSpPr txBox="1"/>
          <p:nvPr/>
        </p:nvSpPr>
        <p:spPr>
          <a:xfrm>
            <a:off x="1245804" y="3015059"/>
            <a:ext cx="4716918" cy="6247864"/>
          </a:xfrm>
          <a:prstGeom prst="rect">
            <a:avLst/>
          </a:prstGeom>
          <a:noFill/>
          <a:ln>
            <a:noFill/>
          </a:ln>
        </p:spPr>
        <p:txBody>
          <a:bodyPr spcFirstLastPara="1" wrap="square" lIns="0" tIns="0" rIns="0" bIns="0" anchor="t" anchorCtr="0">
            <a:spAutoFit/>
          </a:bodyPr>
          <a:lstStyle/>
          <a:p>
            <a:pPr marL="285750" lvl="0" indent="-285750" algn="just">
              <a:buFont typeface="Wingdings" panose="05000000000000000000" pitchFamily="2" charset="2"/>
              <a:buChar char="§"/>
            </a:pPr>
            <a:r>
              <a:rPr lang="en-US" sz="2800" dirty="0"/>
              <a:t>Luxury Accommodations</a:t>
            </a:r>
          </a:p>
          <a:p>
            <a:pPr marL="285750" lvl="0" indent="-285750" algn="just">
              <a:buFont typeface="Wingdings" panose="05000000000000000000" pitchFamily="2" charset="2"/>
              <a:buChar char="§"/>
            </a:pPr>
            <a:r>
              <a:rPr lang="en-US" sz="2800" dirty="0"/>
              <a:t>Fine Dining Options</a:t>
            </a:r>
          </a:p>
          <a:p>
            <a:pPr marL="285750" lvl="0" indent="-285750" algn="just">
              <a:buFont typeface="Wingdings" panose="05000000000000000000" pitchFamily="2" charset="2"/>
              <a:buChar char="§"/>
            </a:pPr>
            <a:r>
              <a:rPr lang="en-US" sz="2800" dirty="0"/>
              <a:t>Spa and Wellness Facilities</a:t>
            </a:r>
          </a:p>
          <a:p>
            <a:pPr marL="285750" lvl="0" indent="-285750" algn="just">
              <a:buFont typeface="Wingdings" panose="05000000000000000000" pitchFamily="2" charset="2"/>
              <a:buChar char="§"/>
            </a:pPr>
            <a:r>
              <a:rPr lang="en-US" sz="2800" dirty="0"/>
              <a:t>Fitness and Recreation</a:t>
            </a:r>
          </a:p>
          <a:p>
            <a:pPr marL="285750" lvl="0" indent="-285750" algn="just">
              <a:buFont typeface="Wingdings" panose="05000000000000000000" pitchFamily="2" charset="2"/>
              <a:buChar char="§"/>
            </a:pPr>
            <a:r>
              <a:rPr lang="en-US" sz="2800" dirty="0"/>
              <a:t>Event Spaces and Business Facilities</a:t>
            </a:r>
          </a:p>
          <a:p>
            <a:pPr marL="285750" lvl="0" indent="-285750" algn="just">
              <a:buFont typeface="Wingdings" panose="05000000000000000000" pitchFamily="2" charset="2"/>
              <a:buChar char="§"/>
            </a:pPr>
            <a:r>
              <a:rPr lang="en-US" sz="2800" dirty="0"/>
              <a:t>Exclusive Club Lounges</a:t>
            </a:r>
          </a:p>
          <a:p>
            <a:pPr marL="285750" lvl="0" indent="-285750" algn="just">
              <a:buFont typeface="Wingdings" panose="05000000000000000000" pitchFamily="2" charset="2"/>
              <a:buChar char="§"/>
            </a:pPr>
            <a:r>
              <a:rPr lang="en-US" sz="2800" dirty="0"/>
              <a:t>Concierge and Guest Services (</a:t>
            </a:r>
            <a:r>
              <a:rPr lang="en-US" sz="2800" dirty="0">
                <a:solidFill>
                  <a:schemeClr val="tx1"/>
                </a:solidFill>
              </a:rPr>
              <a:t>Wood,&amp; Brotherton, 2008)</a:t>
            </a:r>
            <a:endParaRPr lang="en-US" sz="2800" dirty="0"/>
          </a:p>
          <a:p>
            <a:pPr marL="285750" lvl="0" indent="-285750" algn="just">
              <a:buFont typeface="Wingdings" panose="05000000000000000000" pitchFamily="2" charset="2"/>
              <a:buChar char="§"/>
            </a:pPr>
            <a:r>
              <a:rPr lang="en-US" sz="2800" dirty="0"/>
              <a:t>Cultural Experiences and Activities</a:t>
            </a:r>
          </a:p>
          <a:p>
            <a:pPr marL="285750" lvl="0" indent="-285750" algn="just">
              <a:buFont typeface="Wingdings" panose="05000000000000000000" pitchFamily="2" charset="2"/>
              <a:buChar char="§"/>
            </a:pPr>
            <a:r>
              <a:rPr lang="en-US" sz="2800" dirty="0"/>
              <a:t>Luxury Amenities and Services</a:t>
            </a:r>
          </a:p>
          <a:p>
            <a:pPr marL="285750" lvl="0" indent="-285750">
              <a:buFont typeface="Wingdings" panose="05000000000000000000" pitchFamily="2" charset="2"/>
              <a:buChar char="§"/>
            </a:pPr>
            <a:endParaRPr dirty="0"/>
          </a:p>
        </p:txBody>
      </p:sp>
      <p:sp>
        <p:nvSpPr>
          <p:cNvPr id="208" name="Google Shape;208;p19"/>
          <p:cNvSpPr txBox="1"/>
          <p:nvPr/>
        </p:nvSpPr>
        <p:spPr>
          <a:xfrm>
            <a:off x="12687920" y="2975790"/>
            <a:ext cx="4584000" cy="5416868"/>
          </a:xfrm>
          <a:prstGeom prst="rect">
            <a:avLst/>
          </a:prstGeom>
          <a:noFill/>
          <a:ln>
            <a:noFill/>
          </a:ln>
        </p:spPr>
        <p:txBody>
          <a:bodyPr spcFirstLastPara="1" wrap="square" lIns="0" tIns="0" rIns="0" bIns="0" anchor="t" anchorCtr="0">
            <a:spAutoFit/>
          </a:bodyPr>
          <a:lstStyle/>
          <a:p>
            <a:pPr marL="457200" lvl="0" indent="-457200" algn="just">
              <a:buFont typeface="Wingdings" panose="05000000000000000000" pitchFamily="2" charset="2"/>
              <a:buChar char="q"/>
            </a:pPr>
            <a:r>
              <a:rPr lang="en-US" sz="3200" dirty="0">
                <a:latin typeface="+mn-lt"/>
              </a:rPr>
              <a:t>Luxury and Elegance</a:t>
            </a:r>
          </a:p>
          <a:p>
            <a:pPr marL="457200" lvl="0" indent="-457200" algn="just">
              <a:buFont typeface="Wingdings" panose="05000000000000000000" pitchFamily="2" charset="2"/>
              <a:buChar char="q"/>
            </a:pPr>
            <a:r>
              <a:rPr lang="en-US" sz="3200" dirty="0">
                <a:latin typeface="+mn-lt"/>
              </a:rPr>
              <a:t>Superior Service</a:t>
            </a:r>
          </a:p>
          <a:p>
            <a:pPr marL="457200" lvl="0" indent="-457200" algn="just">
              <a:buFont typeface="Wingdings" panose="05000000000000000000" pitchFamily="2" charset="2"/>
              <a:buChar char="q"/>
            </a:pPr>
            <a:r>
              <a:rPr lang="en-US" sz="3200" dirty="0">
                <a:latin typeface="+mn-lt"/>
              </a:rPr>
              <a:t>Culinary Excellence</a:t>
            </a:r>
          </a:p>
          <a:p>
            <a:pPr marL="457200" lvl="0" indent="-457200" algn="just">
              <a:buFont typeface="Wingdings" panose="05000000000000000000" pitchFamily="2" charset="2"/>
              <a:buChar char="q"/>
            </a:pPr>
            <a:r>
              <a:rPr lang="en-US" sz="3200" dirty="0">
                <a:latin typeface="+mn-lt"/>
              </a:rPr>
              <a:t>Wellness and Relaxation</a:t>
            </a:r>
          </a:p>
          <a:p>
            <a:pPr marL="457200" lvl="0" indent="-457200" algn="just">
              <a:buFont typeface="Wingdings" panose="05000000000000000000" pitchFamily="2" charset="2"/>
              <a:buChar char="q"/>
            </a:pPr>
            <a:r>
              <a:rPr lang="en-US" sz="3200" dirty="0">
                <a:latin typeface="+mn-lt"/>
              </a:rPr>
              <a:t>Event Hosting</a:t>
            </a:r>
          </a:p>
          <a:p>
            <a:pPr marL="457200" lvl="0" indent="-457200" algn="just">
              <a:buFont typeface="Wingdings" panose="05000000000000000000" pitchFamily="2" charset="2"/>
              <a:buChar char="q"/>
            </a:pPr>
            <a:r>
              <a:rPr lang="en-US" sz="3200" dirty="0">
                <a:latin typeface="+mn-lt"/>
              </a:rPr>
              <a:t>Cultural Immersion</a:t>
            </a:r>
          </a:p>
          <a:p>
            <a:pPr marL="457200" lvl="0" indent="-457200" algn="just">
              <a:buFont typeface="Wingdings" panose="05000000000000000000" pitchFamily="2" charset="2"/>
              <a:buChar char="q"/>
            </a:pPr>
            <a:r>
              <a:rPr lang="en-US" sz="3200" dirty="0">
                <a:latin typeface="+mn-lt"/>
              </a:rPr>
              <a:t>Attention to Detail</a:t>
            </a:r>
          </a:p>
          <a:p>
            <a:pPr marL="457200" lvl="0" indent="-457200" algn="just">
              <a:buFont typeface="Wingdings" panose="05000000000000000000" pitchFamily="2" charset="2"/>
              <a:buChar char="q"/>
            </a:pPr>
            <a:r>
              <a:rPr lang="en-US" sz="3200" dirty="0">
                <a:latin typeface="+mn-lt"/>
              </a:rPr>
              <a:t>Creating Memorable Experiences</a:t>
            </a:r>
          </a:p>
          <a:p>
            <a:pPr lvl="0" algn="just"/>
            <a:endParaRPr sz="3200" dirty="0">
              <a:latin typeface="+mn-lt"/>
            </a:endParaRPr>
          </a:p>
        </p:txBody>
      </p:sp>
      <p:sp>
        <p:nvSpPr>
          <p:cNvPr id="209" name="Google Shape;209;p19"/>
          <p:cNvSpPr txBox="1"/>
          <p:nvPr/>
        </p:nvSpPr>
        <p:spPr>
          <a:xfrm>
            <a:off x="15240000" y="8843010"/>
            <a:ext cx="2031920"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page 06</a:t>
            </a:r>
            <a:endParaRPr b="1" dirty="0"/>
          </a:p>
        </p:txBody>
      </p:sp>
      <p:sp>
        <p:nvSpPr>
          <p:cNvPr id="210" name="Google Shape;210;p19"/>
          <p:cNvSpPr txBox="1"/>
          <p:nvPr/>
        </p:nvSpPr>
        <p:spPr>
          <a:xfrm>
            <a:off x="1028700" y="914400"/>
            <a:ext cx="6149324" cy="1378647"/>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GB" sz="6399" dirty="0">
                <a:solidFill>
                  <a:srgbClr val="424141"/>
                </a:solidFill>
                <a:latin typeface="Prata"/>
                <a:sym typeface="Prata"/>
              </a:rPr>
              <a:t>Scope</a:t>
            </a:r>
            <a:endParaRPr dirty="0"/>
          </a:p>
        </p:txBody>
      </p:sp>
      <p:sp>
        <p:nvSpPr>
          <p:cNvPr id="211" name="Google Shape;211;p19"/>
          <p:cNvSpPr txBox="1"/>
          <p:nvPr/>
        </p:nvSpPr>
        <p:spPr>
          <a:xfrm>
            <a:off x="11053756" y="1030240"/>
            <a:ext cx="6149324" cy="1378647"/>
          </a:xfrm>
          <a:prstGeom prst="rect">
            <a:avLst/>
          </a:prstGeom>
          <a:noFill/>
          <a:ln>
            <a:noFill/>
          </a:ln>
        </p:spPr>
        <p:txBody>
          <a:bodyPr spcFirstLastPara="1" wrap="square" lIns="0" tIns="0" rIns="0" bIns="0" anchor="t" anchorCtr="0">
            <a:spAutoFit/>
          </a:bodyPr>
          <a:lstStyle/>
          <a:p>
            <a:pPr marL="0" marR="0" lvl="0" indent="0" rtl="0">
              <a:lnSpc>
                <a:spcPct val="140006"/>
              </a:lnSpc>
              <a:spcBef>
                <a:spcPts val="0"/>
              </a:spcBef>
              <a:spcAft>
                <a:spcPts val="0"/>
              </a:spcAft>
              <a:buNone/>
            </a:pPr>
            <a:r>
              <a:rPr lang="en-US" sz="6399" b="0" i="0" u="none" strike="noStrike" cap="none" dirty="0">
                <a:solidFill>
                  <a:srgbClr val="424141"/>
                </a:solidFill>
                <a:latin typeface="Prata"/>
                <a:ea typeface="Prata"/>
                <a:cs typeface="Prata"/>
                <a:sym typeface="Prata"/>
              </a:rPr>
              <a:t>Role</a:t>
            </a:r>
            <a:endParaRPr dirty="0"/>
          </a:p>
        </p:txBody>
      </p:sp>
      <p:sp>
        <p:nvSpPr>
          <p:cNvPr id="212" name="Google Shape;212;p19"/>
          <p:cNvSpPr txBox="1"/>
          <p:nvPr/>
        </p:nvSpPr>
        <p:spPr>
          <a:xfrm>
            <a:off x="972480" y="8843010"/>
            <a:ext cx="1237319" cy="400622"/>
          </a:xfrm>
          <a:prstGeom prst="rect">
            <a:avLst/>
          </a:prstGeom>
          <a:noFill/>
          <a:ln>
            <a:noFill/>
          </a:ln>
        </p:spPr>
        <p:txBody>
          <a:bodyPr spcFirstLastPara="1" wrap="square" lIns="0" tIns="0" rIns="0" bIns="0" anchor="t" anchorCtr="0">
            <a:spAutoFit/>
          </a:bodyPr>
          <a:lstStyle/>
          <a:p>
            <a:pPr marL="0" marR="0" lvl="0" indent="0" algn="l" rtl="0">
              <a:lnSpc>
                <a:spcPct val="139958"/>
              </a:lnSpc>
              <a:spcBef>
                <a:spcPts val="0"/>
              </a:spcBef>
              <a:spcAft>
                <a:spcPts val="0"/>
              </a:spcAft>
              <a:buNone/>
            </a:pPr>
            <a:r>
              <a:rPr lang="en-US" sz="2400" b="0" i="0" u="none" strike="noStrike" cap="none">
                <a:solidFill>
                  <a:srgbClr val="424141"/>
                </a:solidFill>
                <a:latin typeface="Raleway"/>
                <a:ea typeface="Raleway"/>
                <a:cs typeface="Raleway"/>
                <a:sym typeface="Raleway"/>
              </a:rPr>
              <a:t>Year</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p:cTn id="7" dur="1000"/>
                                        <p:tgtEl>
                                          <p:spTgt spid="202"/>
                                        </p:tgtEl>
                                      </p:cBhvr>
                                    </p:animEffect>
                                  </p:childTnLst>
                                </p:cTn>
                              </p:par>
                              <p:par>
                                <p:cTn id="8" presetID="10" presetClass="entr" presetSubtype="0" fill="hold" nodeType="withEffect">
                                  <p:stCondLst>
                                    <p:cond delay="0"/>
                                  </p:stCondLst>
                                  <p:childTnLst>
                                    <p:set>
                                      <p:cBhvr>
                                        <p:cTn id="9" dur="1" fill="hold">
                                          <p:stCondLst>
                                            <p:cond delay="0"/>
                                          </p:stCondLst>
                                        </p:cTn>
                                        <p:tgtEl>
                                          <p:spTgt spid="203"/>
                                        </p:tgtEl>
                                        <p:attrNameLst>
                                          <p:attrName>style.visibility</p:attrName>
                                        </p:attrNameLst>
                                      </p:cBhvr>
                                      <p:to>
                                        <p:strVal val="visible"/>
                                      </p:to>
                                    </p:set>
                                    <p:animEffect transition="in" filter="fade">
                                      <p:cBhvr>
                                        <p:cTn id="10" dur="1000"/>
                                        <p:tgtEl>
                                          <p:spTgt spid="203"/>
                                        </p:tgtEl>
                                      </p:cBhvr>
                                    </p:animEffect>
                                  </p:childTnLst>
                                </p:cTn>
                              </p:par>
                              <p:par>
                                <p:cTn id="11" presetID="10" presetClass="entr" presetSubtype="0" fill="hold" nodeType="withEffect">
                                  <p:stCondLst>
                                    <p:cond delay="0"/>
                                  </p:stCondLst>
                                  <p:childTnLst>
                                    <p:set>
                                      <p:cBhvr>
                                        <p:cTn id="12" dur="1" fill="hold">
                                          <p:stCondLst>
                                            <p:cond delay="0"/>
                                          </p:stCondLst>
                                        </p:cTn>
                                        <p:tgtEl>
                                          <p:spTgt spid="204"/>
                                        </p:tgtEl>
                                        <p:attrNameLst>
                                          <p:attrName>style.visibility</p:attrName>
                                        </p:attrNameLst>
                                      </p:cBhvr>
                                      <p:to>
                                        <p:strVal val="visible"/>
                                      </p:to>
                                    </p:set>
                                    <p:animEffect transition="in" filter="fade">
                                      <p:cBhvr>
                                        <p:cTn id="13" dur="1000"/>
                                        <p:tgtEl>
                                          <p:spTgt spid="204"/>
                                        </p:tgtEl>
                                      </p:cBhvr>
                                    </p:animEffect>
                                  </p:childTnLst>
                                </p:cTn>
                              </p:par>
                              <p:par>
                                <p:cTn id="14" presetID="10" presetClass="entr" presetSubtype="0" fill="hold" nodeType="withEffect">
                                  <p:stCondLst>
                                    <p:cond delay="0"/>
                                  </p:stCondLst>
                                  <p:childTnLst>
                                    <p:set>
                                      <p:cBhvr>
                                        <p:cTn id="15" dur="1" fill="hold">
                                          <p:stCondLst>
                                            <p:cond delay="0"/>
                                          </p:stCondLst>
                                        </p:cTn>
                                        <p:tgtEl>
                                          <p:spTgt spid="207"/>
                                        </p:tgtEl>
                                        <p:attrNameLst>
                                          <p:attrName>style.visibility</p:attrName>
                                        </p:attrNameLst>
                                      </p:cBhvr>
                                      <p:to>
                                        <p:strVal val="visible"/>
                                      </p:to>
                                    </p:set>
                                    <p:animEffect transition="in" filter="fade">
                                      <p:cBhvr>
                                        <p:cTn id="16" dur="1000"/>
                                        <p:tgtEl>
                                          <p:spTgt spid="207"/>
                                        </p:tgtEl>
                                      </p:cBhvr>
                                    </p:animEffect>
                                  </p:childTnLst>
                                </p:cTn>
                              </p:par>
                              <p:par>
                                <p:cTn id="17" presetID="10" presetClass="entr" presetSubtype="0" fill="hold" nodeType="withEffect">
                                  <p:stCondLst>
                                    <p:cond delay="0"/>
                                  </p:stCondLst>
                                  <p:childTnLst>
                                    <p:set>
                                      <p:cBhvr>
                                        <p:cTn id="18" dur="1" fill="hold">
                                          <p:stCondLst>
                                            <p:cond delay="0"/>
                                          </p:stCondLst>
                                        </p:cTn>
                                        <p:tgtEl>
                                          <p:spTgt spid="208"/>
                                        </p:tgtEl>
                                        <p:attrNameLst>
                                          <p:attrName>style.visibility</p:attrName>
                                        </p:attrNameLst>
                                      </p:cBhvr>
                                      <p:to>
                                        <p:strVal val="visible"/>
                                      </p:to>
                                    </p:set>
                                    <p:animEffect transition="in" filter="fade">
                                      <p:cBhvr>
                                        <p:cTn id="19" dur="1000"/>
                                        <p:tgtEl>
                                          <p:spTgt spid="208"/>
                                        </p:tgtEl>
                                      </p:cBhvr>
                                    </p:animEffect>
                                  </p:childTnLst>
                                </p:cTn>
                              </p:par>
                              <p:par>
                                <p:cTn id="20" presetID="10" presetClass="entr" presetSubtype="0" fill="hold" nodeType="withEffect">
                                  <p:stCondLst>
                                    <p:cond delay="0"/>
                                  </p:stCondLst>
                                  <p:childTnLst>
                                    <p:set>
                                      <p:cBhvr>
                                        <p:cTn id="21" dur="1" fill="hold">
                                          <p:stCondLst>
                                            <p:cond delay="0"/>
                                          </p:stCondLst>
                                        </p:cTn>
                                        <p:tgtEl>
                                          <p:spTgt spid="209"/>
                                        </p:tgtEl>
                                        <p:attrNameLst>
                                          <p:attrName>style.visibility</p:attrName>
                                        </p:attrNameLst>
                                      </p:cBhvr>
                                      <p:to>
                                        <p:strVal val="visible"/>
                                      </p:to>
                                    </p:set>
                                    <p:animEffect transition="in" filter="fade">
                                      <p:cBhvr>
                                        <p:cTn id="22" dur="1000"/>
                                        <p:tgtEl>
                                          <p:spTgt spid="209"/>
                                        </p:tgtEl>
                                      </p:cBhvr>
                                    </p:animEffect>
                                  </p:childTnLst>
                                </p:cTn>
                              </p:par>
                              <p:par>
                                <p:cTn id="23" presetID="10" presetClass="entr" presetSubtype="0" fill="hold" nodeType="withEffect">
                                  <p:stCondLst>
                                    <p:cond delay="0"/>
                                  </p:stCondLst>
                                  <p:childTnLst>
                                    <p:set>
                                      <p:cBhvr>
                                        <p:cTn id="24" dur="1" fill="hold">
                                          <p:stCondLst>
                                            <p:cond delay="0"/>
                                          </p:stCondLst>
                                        </p:cTn>
                                        <p:tgtEl>
                                          <p:spTgt spid="210"/>
                                        </p:tgtEl>
                                        <p:attrNameLst>
                                          <p:attrName>style.visibility</p:attrName>
                                        </p:attrNameLst>
                                      </p:cBhvr>
                                      <p:to>
                                        <p:strVal val="visible"/>
                                      </p:to>
                                    </p:set>
                                    <p:animEffect transition="in" filter="fade">
                                      <p:cBhvr>
                                        <p:cTn id="25" dur="1000"/>
                                        <p:tgtEl>
                                          <p:spTgt spid="210"/>
                                        </p:tgtEl>
                                      </p:cBhvr>
                                    </p:animEffect>
                                  </p:childTnLst>
                                </p:cTn>
                              </p:par>
                              <p:par>
                                <p:cTn id="26" presetID="10" presetClass="entr" presetSubtype="0" fill="hold" nodeType="withEffect">
                                  <p:stCondLst>
                                    <p:cond delay="0"/>
                                  </p:stCondLst>
                                  <p:childTnLst>
                                    <p:set>
                                      <p:cBhvr>
                                        <p:cTn id="27" dur="1" fill="hold">
                                          <p:stCondLst>
                                            <p:cond delay="0"/>
                                          </p:stCondLst>
                                        </p:cTn>
                                        <p:tgtEl>
                                          <p:spTgt spid="211"/>
                                        </p:tgtEl>
                                        <p:attrNameLst>
                                          <p:attrName>style.visibility</p:attrName>
                                        </p:attrNameLst>
                                      </p:cBhvr>
                                      <p:to>
                                        <p:strVal val="visible"/>
                                      </p:to>
                                    </p:set>
                                    <p:animEffect transition="in" filter="fade">
                                      <p:cBhvr>
                                        <p:cTn id="28" dur="1000"/>
                                        <p:tgtEl>
                                          <p:spTgt spid="211"/>
                                        </p:tgtEl>
                                      </p:cBhvr>
                                    </p:animEffect>
                                  </p:childTnLst>
                                </p:cTn>
                              </p:par>
                              <p:par>
                                <p:cTn id="29" presetID="10" presetClass="entr" presetSubtype="0" fill="hold" nodeType="withEffect">
                                  <p:stCondLst>
                                    <p:cond delay="0"/>
                                  </p:stCondLst>
                                  <p:childTnLst>
                                    <p:set>
                                      <p:cBhvr>
                                        <p:cTn id="30" dur="1" fill="hold">
                                          <p:stCondLst>
                                            <p:cond delay="0"/>
                                          </p:stCondLst>
                                        </p:cTn>
                                        <p:tgtEl>
                                          <p:spTgt spid="212"/>
                                        </p:tgtEl>
                                        <p:attrNameLst>
                                          <p:attrName>style.visibility</p:attrName>
                                        </p:attrNameLst>
                                      </p:cBhvr>
                                      <p:to>
                                        <p:strVal val="visible"/>
                                      </p:to>
                                    </p:set>
                                    <p:animEffect transition="in" filter="fade">
                                      <p:cBhvr>
                                        <p:cTn id="31" dur="1000"/>
                                        <p:tgtEl>
                                          <p:spTgt spid="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230"/>
        <p:cNvGrpSpPr/>
        <p:nvPr/>
      </p:nvGrpSpPr>
      <p:grpSpPr>
        <a:xfrm>
          <a:off x="0" y="0"/>
          <a:ext cx="0" cy="0"/>
          <a:chOff x="0" y="0"/>
          <a:chExt cx="0" cy="0"/>
        </a:xfrm>
      </p:grpSpPr>
      <p:sp>
        <p:nvSpPr>
          <p:cNvPr id="236" name="Google Shape;236;p21"/>
          <p:cNvSpPr txBox="1"/>
          <p:nvPr/>
        </p:nvSpPr>
        <p:spPr>
          <a:xfrm>
            <a:off x="4701978" y="2825509"/>
            <a:ext cx="3119987" cy="590931"/>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200" b="0" i="0" u="none" strike="noStrike" cap="none" dirty="0">
                <a:solidFill>
                  <a:srgbClr val="424141"/>
                </a:solidFill>
                <a:latin typeface="Prata"/>
                <a:ea typeface="Prata"/>
                <a:cs typeface="Prata"/>
                <a:sym typeface="Prata"/>
              </a:rPr>
              <a:t> Two</a:t>
            </a:r>
            <a:endParaRPr dirty="0"/>
          </a:p>
        </p:txBody>
      </p:sp>
      <p:sp>
        <p:nvSpPr>
          <p:cNvPr id="237" name="Google Shape;237;p21"/>
          <p:cNvSpPr txBox="1"/>
          <p:nvPr/>
        </p:nvSpPr>
        <p:spPr>
          <a:xfrm>
            <a:off x="9144000" y="2872302"/>
            <a:ext cx="3204680" cy="590931"/>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200" b="0" i="0" u="none" strike="noStrike" cap="none" dirty="0">
                <a:solidFill>
                  <a:schemeClr val="tx1"/>
                </a:solidFill>
                <a:latin typeface="Prata"/>
                <a:ea typeface="Prata"/>
                <a:cs typeface="Prata"/>
                <a:sym typeface="Prata"/>
              </a:rPr>
              <a:t> Three</a:t>
            </a:r>
            <a:endParaRPr dirty="0">
              <a:solidFill>
                <a:schemeClr val="tx1"/>
              </a:solidFill>
            </a:endParaRPr>
          </a:p>
        </p:txBody>
      </p:sp>
      <p:sp>
        <p:nvSpPr>
          <p:cNvPr id="238" name="Google Shape;238;p21"/>
          <p:cNvSpPr txBox="1"/>
          <p:nvPr/>
        </p:nvSpPr>
        <p:spPr>
          <a:xfrm>
            <a:off x="13187927" y="2910275"/>
            <a:ext cx="3292957" cy="590931"/>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200" b="0" i="0" u="none" strike="noStrike" cap="none" dirty="0">
                <a:solidFill>
                  <a:srgbClr val="424141"/>
                </a:solidFill>
                <a:latin typeface="Prata"/>
                <a:ea typeface="Prata"/>
                <a:cs typeface="Prata"/>
                <a:sym typeface="Prata"/>
              </a:rPr>
              <a:t> </a:t>
            </a:r>
            <a:r>
              <a:rPr lang="en-US" sz="3200" b="1" i="0" u="none" strike="noStrike" cap="none" dirty="0">
                <a:solidFill>
                  <a:schemeClr val="tx1"/>
                </a:solidFill>
                <a:latin typeface="Prata"/>
                <a:ea typeface="Prata"/>
                <a:cs typeface="Prata"/>
                <a:sym typeface="Prata"/>
              </a:rPr>
              <a:t>Four</a:t>
            </a:r>
            <a:endParaRPr b="1" dirty="0">
              <a:solidFill>
                <a:schemeClr val="tx1"/>
              </a:solidFill>
            </a:endParaRPr>
          </a:p>
        </p:txBody>
      </p:sp>
      <p:sp>
        <p:nvSpPr>
          <p:cNvPr id="240" name="Google Shape;240;p21"/>
          <p:cNvSpPr txBox="1"/>
          <p:nvPr/>
        </p:nvSpPr>
        <p:spPr>
          <a:xfrm>
            <a:off x="5011796" y="3807409"/>
            <a:ext cx="4174114" cy="4247317"/>
          </a:xfrm>
          <a:prstGeom prst="rect">
            <a:avLst/>
          </a:prstGeom>
          <a:noFill/>
          <a:ln>
            <a:noFill/>
          </a:ln>
        </p:spPr>
        <p:txBody>
          <a:bodyPr spcFirstLastPara="1" wrap="square" lIns="0" tIns="0" rIns="0" bIns="0" anchor="t" anchorCtr="0">
            <a:spAutoFit/>
          </a:bodyPr>
          <a:lstStyle/>
          <a:p>
            <a:pPr lvl="0" algn="just"/>
            <a:r>
              <a:rPr lang="en-US" sz="2400" b="1" dirty="0">
                <a:solidFill>
                  <a:srgbClr val="C00000"/>
                </a:solidFill>
                <a:latin typeface="+mj-lt"/>
                <a:ea typeface="Raleway"/>
                <a:cs typeface="Raleway"/>
                <a:sym typeface="Raleway"/>
              </a:rPr>
              <a:t>Reputation and Brand Image: </a:t>
            </a:r>
            <a:r>
              <a:rPr lang="en-US" sz="2800" dirty="0">
                <a:ln w="0"/>
                <a:solidFill>
                  <a:schemeClr val="tx1"/>
                </a:solidFill>
                <a:effectLst>
                  <a:outerShdw blurRad="38100" dist="19050" dir="2700000" algn="tl" rotWithShape="0">
                    <a:schemeClr val="dk1">
                      <a:alpha val="40000"/>
                    </a:schemeClr>
                  </a:outerShdw>
                </a:effectLst>
                <a:latin typeface="+mj-lt"/>
                <a:ea typeface="Raleway"/>
                <a:cs typeface="Raleway"/>
                <a:sym typeface="Raleway"/>
              </a:rPr>
              <a:t>A hotel's brand and reputation are built in large part on the strength of the services it provides to its guests. How guests are treated by guest services has a significant impact on their opinion of the hotel as a whole. </a:t>
            </a:r>
            <a:endParaRPr sz="2800" dirty="0">
              <a:solidFill>
                <a:schemeClr val="tx1"/>
              </a:solidFill>
              <a:latin typeface="+mj-lt"/>
            </a:endParaRPr>
          </a:p>
        </p:txBody>
      </p:sp>
      <p:sp>
        <p:nvSpPr>
          <p:cNvPr id="241" name="Google Shape;241;p21"/>
          <p:cNvSpPr txBox="1"/>
          <p:nvPr/>
        </p:nvSpPr>
        <p:spPr>
          <a:xfrm>
            <a:off x="9802789" y="3831140"/>
            <a:ext cx="3560700" cy="4185761"/>
          </a:xfrm>
          <a:prstGeom prst="rect">
            <a:avLst/>
          </a:prstGeom>
          <a:noFill/>
          <a:ln>
            <a:noFill/>
          </a:ln>
        </p:spPr>
        <p:txBody>
          <a:bodyPr spcFirstLastPara="1" wrap="square" lIns="0" tIns="0" rIns="0" bIns="0" anchor="t" anchorCtr="0">
            <a:spAutoFit/>
          </a:bodyPr>
          <a:lstStyle/>
          <a:p>
            <a:pPr lvl="0" algn="just"/>
            <a:r>
              <a:rPr lang="en-US" sz="2400" b="1" dirty="0">
                <a:solidFill>
                  <a:srgbClr val="C00000"/>
                </a:solidFill>
                <a:latin typeface="+mj-lt"/>
                <a:ea typeface="Raleway"/>
                <a:cs typeface="Raleway"/>
                <a:sym typeface="Raleway"/>
              </a:rPr>
              <a:t>Competitive Advantage</a:t>
            </a:r>
            <a:r>
              <a:rPr lang="en-US" sz="2400" dirty="0">
                <a:solidFill>
                  <a:srgbClr val="424141"/>
                </a:solidFill>
                <a:latin typeface="Raleway"/>
                <a:ea typeface="Raleway"/>
                <a:cs typeface="Raleway"/>
                <a:sym typeface="Raleway"/>
              </a:rPr>
              <a:t>: </a:t>
            </a:r>
            <a:r>
              <a:rPr lang="en-US" sz="28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Guest services may set a business apart in a crowded market. Hotels that are known for their excellent customer service have an edge over their rivals (</a:t>
            </a:r>
            <a:r>
              <a:rPr lang="en-US" sz="2400" dirty="0" err="1">
                <a:solidFill>
                  <a:schemeClr val="tx1"/>
                </a:solidFill>
              </a:rPr>
              <a:t>Sigala</a:t>
            </a:r>
            <a:r>
              <a:rPr lang="en-US" sz="2400" dirty="0">
                <a:solidFill>
                  <a:schemeClr val="tx1"/>
                </a:solidFill>
              </a:rPr>
              <a:t>, 2012)</a:t>
            </a:r>
            <a:r>
              <a:rPr lang="en-US" sz="2400" dirty="0">
                <a:solidFill>
                  <a:srgbClr val="424141"/>
                </a:solidFill>
                <a:latin typeface="Raleway"/>
                <a:ea typeface="Raleway"/>
                <a:cs typeface="Raleway"/>
                <a:sym typeface="Raleway"/>
              </a:rPr>
              <a:t>. .</a:t>
            </a:r>
            <a:endParaRPr dirty="0"/>
          </a:p>
        </p:txBody>
      </p:sp>
      <p:sp>
        <p:nvSpPr>
          <p:cNvPr id="242" name="Google Shape;242;p21"/>
          <p:cNvSpPr txBox="1"/>
          <p:nvPr/>
        </p:nvSpPr>
        <p:spPr>
          <a:xfrm>
            <a:off x="13702783" y="3862496"/>
            <a:ext cx="3293100" cy="4431983"/>
          </a:xfrm>
          <a:prstGeom prst="rect">
            <a:avLst/>
          </a:prstGeom>
          <a:noFill/>
          <a:ln>
            <a:noFill/>
          </a:ln>
        </p:spPr>
        <p:txBody>
          <a:bodyPr spcFirstLastPara="1" wrap="square" lIns="0" tIns="0" rIns="0" bIns="0" anchor="t" anchorCtr="0">
            <a:spAutoFit/>
          </a:bodyPr>
          <a:lstStyle/>
          <a:p>
            <a:pPr lvl="0" algn="just"/>
            <a:r>
              <a:rPr lang="en-US" sz="2400" b="1" dirty="0">
                <a:solidFill>
                  <a:srgbClr val="C00000"/>
                </a:solidFill>
                <a:latin typeface="+mn-lt"/>
                <a:ea typeface="Raleway"/>
                <a:cs typeface="Raleway"/>
                <a:sym typeface="Raleway"/>
              </a:rPr>
              <a:t>Repeat Business and Loyalty: </a:t>
            </a:r>
            <a:r>
              <a:rPr lang="en-US" sz="24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Customers are more likely to return to a firm that provides exceptional service. Guests are more likely to return to a hotel if they like their stay and feel their opinions matter to the staff </a:t>
            </a:r>
            <a:r>
              <a:rPr lang="en-US" sz="2400" dirty="0">
                <a:solidFill>
                  <a:schemeClr val="tx1"/>
                </a:solidFill>
              </a:rPr>
              <a:t>Zeithaml, Bitner, &amp; </a:t>
            </a:r>
            <a:r>
              <a:rPr lang="en-US" sz="2400" dirty="0" err="1">
                <a:solidFill>
                  <a:schemeClr val="tx1"/>
                </a:solidFill>
              </a:rPr>
              <a:t>Gremler</a:t>
            </a:r>
            <a:r>
              <a:rPr lang="en-US" sz="2400" dirty="0">
                <a:solidFill>
                  <a:schemeClr val="tx1"/>
                </a:solidFill>
              </a:rPr>
              <a:t>, 2009)</a:t>
            </a:r>
            <a:r>
              <a:rPr lang="en-US" sz="24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 </a:t>
            </a:r>
            <a:endParaRPr dirty="0">
              <a:solidFill>
                <a:schemeClr val="tx1"/>
              </a:solidFill>
              <a:latin typeface="+mn-lt"/>
            </a:endParaRPr>
          </a:p>
        </p:txBody>
      </p:sp>
      <p:cxnSp>
        <p:nvCxnSpPr>
          <p:cNvPr id="243" name="Google Shape;243;p21"/>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sp>
        <p:nvSpPr>
          <p:cNvPr id="244" name="Google Shape;244;p21"/>
          <p:cNvSpPr txBox="1"/>
          <p:nvPr/>
        </p:nvSpPr>
        <p:spPr>
          <a:xfrm>
            <a:off x="14705364" y="8953901"/>
            <a:ext cx="2497717"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page </a:t>
            </a:r>
            <a:r>
              <a:rPr lang="en-US" sz="2400" b="1" dirty="0">
                <a:solidFill>
                  <a:srgbClr val="424141"/>
                </a:solidFill>
                <a:latin typeface="Raleway"/>
                <a:ea typeface="Raleway"/>
                <a:cs typeface="Raleway"/>
                <a:sym typeface="Raleway"/>
              </a:rPr>
              <a:t>7</a:t>
            </a:r>
            <a:endParaRPr b="1" dirty="0"/>
          </a:p>
        </p:txBody>
      </p:sp>
      <p:sp>
        <p:nvSpPr>
          <p:cNvPr id="245" name="Google Shape;245;p21"/>
          <p:cNvSpPr txBox="1"/>
          <p:nvPr/>
        </p:nvSpPr>
        <p:spPr>
          <a:xfrm>
            <a:off x="1028700" y="625750"/>
            <a:ext cx="13130748" cy="1163395"/>
          </a:xfrm>
          <a:prstGeom prst="rect">
            <a:avLst/>
          </a:prstGeom>
          <a:noFill/>
          <a:ln>
            <a:noFill/>
          </a:ln>
        </p:spPr>
        <p:txBody>
          <a:bodyPr spcFirstLastPara="1" wrap="square" lIns="0" tIns="0" rIns="0" bIns="0" anchor="t" anchorCtr="0">
            <a:spAutoFit/>
          </a:bodyPr>
          <a:lstStyle/>
          <a:p>
            <a:pPr lvl="0">
              <a:lnSpc>
                <a:spcPct val="140006"/>
              </a:lnSpc>
            </a:pPr>
            <a:r>
              <a:rPr lang="en-US" sz="5400" dirty="0"/>
              <a:t>The Role and Function of Guest Services</a:t>
            </a:r>
            <a:endParaRPr sz="5400" dirty="0"/>
          </a:p>
        </p:txBody>
      </p:sp>
      <p:cxnSp>
        <p:nvCxnSpPr>
          <p:cNvPr id="246" name="Google Shape;246;p21"/>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sp>
        <p:nvSpPr>
          <p:cNvPr id="251" name="Google Shape;251;p21"/>
          <p:cNvSpPr/>
          <p:nvPr/>
        </p:nvSpPr>
        <p:spPr>
          <a:xfrm>
            <a:off x="5011796" y="2679465"/>
            <a:ext cx="3037858" cy="809607"/>
          </a:xfrm>
          <a:custGeom>
            <a:avLst/>
            <a:gdLst/>
            <a:ahLst/>
            <a:cxnLst/>
            <a:rect l="l" t="t" r="r" b="b"/>
            <a:pathLst>
              <a:path w="988571" h="263460" extrusionOk="0">
                <a:moveTo>
                  <a:pt x="129972" y="0"/>
                </a:moveTo>
                <a:lnTo>
                  <a:pt x="858599" y="0"/>
                </a:lnTo>
                <a:cubicBezTo>
                  <a:pt x="893070" y="0"/>
                  <a:pt x="926129" y="13693"/>
                  <a:pt x="950503" y="38068"/>
                </a:cubicBezTo>
                <a:cubicBezTo>
                  <a:pt x="974878" y="62443"/>
                  <a:pt x="988571" y="95502"/>
                  <a:pt x="988571" y="129972"/>
                </a:cubicBezTo>
                <a:lnTo>
                  <a:pt x="988571" y="133487"/>
                </a:lnTo>
                <a:cubicBezTo>
                  <a:pt x="988571" y="167958"/>
                  <a:pt x="974878" y="201017"/>
                  <a:pt x="950503" y="225392"/>
                </a:cubicBezTo>
                <a:cubicBezTo>
                  <a:pt x="926129" y="249766"/>
                  <a:pt x="893070" y="263460"/>
                  <a:pt x="858599" y="263460"/>
                </a:cubicBezTo>
                <a:lnTo>
                  <a:pt x="129972" y="263460"/>
                </a:lnTo>
                <a:cubicBezTo>
                  <a:pt x="95502" y="263460"/>
                  <a:pt x="62443" y="249766"/>
                  <a:pt x="38068" y="225392"/>
                </a:cubicBezTo>
                <a:cubicBezTo>
                  <a:pt x="13693" y="201017"/>
                  <a:pt x="0" y="167958"/>
                  <a:pt x="0" y="133487"/>
                </a:cubicBezTo>
                <a:lnTo>
                  <a:pt x="0" y="129972"/>
                </a:lnTo>
                <a:cubicBezTo>
                  <a:pt x="0" y="95502"/>
                  <a:pt x="13693" y="62443"/>
                  <a:pt x="38068" y="38068"/>
                </a:cubicBezTo>
                <a:cubicBezTo>
                  <a:pt x="62443" y="13693"/>
                  <a:pt x="95502" y="0"/>
                  <a:pt x="129972" y="0"/>
                </a:cubicBezTo>
                <a:close/>
              </a:path>
            </a:pathLst>
          </a:custGeom>
          <a:solidFill>
            <a:srgbClr val="000000">
              <a:alpha val="0"/>
            </a:srgbClr>
          </a:solidFill>
          <a:ln w="38100" cap="flat" cmpd="sng">
            <a:solidFill>
              <a:srgbClr val="EDAB6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1"/>
          <p:cNvSpPr txBox="1"/>
          <p:nvPr/>
        </p:nvSpPr>
        <p:spPr>
          <a:xfrm>
            <a:off x="1028700" y="8843010"/>
            <a:ext cx="5045529" cy="517065"/>
          </a:xfrm>
          <a:prstGeom prst="rect">
            <a:avLst/>
          </a:prstGeom>
          <a:noFill/>
          <a:ln>
            <a:noFill/>
          </a:ln>
        </p:spPr>
        <p:txBody>
          <a:bodyPr spcFirstLastPara="1" wrap="square" lIns="0" tIns="0" rIns="0" bIns="0" anchor="t" anchorCtr="0">
            <a:spAutoFit/>
          </a:bodyPr>
          <a:lstStyle/>
          <a:p>
            <a:pPr marL="0" marR="0" lvl="0" indent="0" algn="l"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RESTAURANT NAME: JW Marriott </a:t>
            </a:r>
            <a:endParaRPr dirty="0"/>
          </a:p>
        </p:txBody>
      </p:sp>
      <p:sp>
        <p:nvSpPr>
          <p:cNvPr id="260" name="Google Shape;260;p21"/>
          <p:cNvSpPr txBox="1"/>
          <p:nvPr/>
        </p:nvSpPr>
        <p:spPr>
          <a:xfrm>
            <a:off x="16230600" y="1584325"/>
            <a:ext cx="1042869" cy="415290"/>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0" i="0" u="none" strike="noStrike" cap="none">
                <a:solidFill>
                  <a:srgbClr val="424141"/>
                </a:solidFill>
                <a:latin typeface="Raleway"/>
                <a:ea typeface="Raleway"/>
                <a:cs typeface="Raleway"/>
                <a:sym typeface="Raleway"/>
              </a:rPr>
              <a:t>Year</a:t>
            </a:r>
            <a:endParaRPr/>
          </a:p>
        </p:txBody>
      </p:sp>
      <p:sp>
        <p:nvSpPr>
          <p:cNvPr id="32" name="Google Shape;251;p21">
            <a:extLst>
              <a:ext uri="{FF2B5EF4-FFF2-40B4-BE49-F238E27FC236}">
                <a16:creationId xmlns:a16="http://schemas.microsoft.com/office/drawing/2014/main" id="{0DFFDFD5-BD54-4644-A48B-D2820738BD49}"/>
              </a:ext>
            </a:extLst>
          </p:cNvPr>
          <p:cNvSpPr/>
          <p:nvPr/>
        </p:nvSpPr>
        <p:spPr>
          <a:xfrm>
            <a:off x="837682" y="2716172"/>
            <a:ext cx="3037858" cy="809607"/>
          </a:xfrm>
          <a:custGeom>
            <a:avLst/>
            <a:gdLst/>
            <a:ahLst/>
            <a:cxnLst/>
            <a:rect l="l" t="t" r="r" b="b"/>
            <a:pathLst>
              <a:path w="988571" h="263460" extrusionOk="0">
                <a:moveTo>
                  <a:pt x="129972" y="0"/>
                </a:moveTo>
                <a:lnTo>
                  <a:pt x="858599" y="0"/>
                </a:lnTo>
                <a:cubicBezTo>
                  <a:pt x="893070" y="0"/>
                  <a:pt x="926129" y="13693"/>
                  <a:pt x="950503" y="38068"/>
                </a:cubicBezTo>
                <a:cubicBezTo>
                  <a:pt x="974878" y="62443"/>
                  <a:pt x="988571" y="95502"/>
                  <a:pt x="988571" y="129972"/>
                </a:cubicBezTo>
                <a:lnTo>
                  <a:pt x="988571" y="133487"/>
                </a:lnTo>
                <a:cubicBezTo>
                  <a:pt x="988571" y="167958"/>
                  <a:pt x="974878" y="201017"/>
                  <a:pt x="950503" y="225392"/>
                </a:cubicBezTo>
                <a:cubicBezTo>
                  <a:pt x="926129" y="249766"/>
                  <a:pt x="893070" y="263460"/>
                  <a:pt x="858599" y="263460"/>
                </a:cubicBezTo>
                <a:lnTo>
                  <a:pt x="129972" y="263460"/>
                </a:lnTo>
                <a:cubicBezTo>
                  <a:pt x="95502" y="263460"/>
                  <a:pt x="62443" y="249766"/>
                  <a:pt x="38068" y="225392"/>
                </a:cubicBezTo>
                <a:cubicBezTo>
                  <a:pt x="13693" y="201017"/>
                  <a:pt x="0" y="167958"/>
                  <a:pt x="0" y="133487"/>
                </a:cubicBezTo>
                <a:lnTo>
                  <a:pt x="0" y="129972"/>
                </a:lnTo>
                <a:cubicBezTo>
                  <a:pt x="0" y="95502"/>
                  <a:pt x="13693" y="62443"/>
                  <a:pt x="38068" y="38068"/>
                </a:cubicBezTo>
                <a:cubicBezTo>
                  <a:pt x="62443" y="13693"/>
                  <a:pt x="95502" y="0"/>
                  <a:pt x="129972" y="0"/>
                </a:cubicBezTo>
                <a:close/>
              </a:path>
            </a:pathLst>
          </a:custGeom>
          <a:solidFill>
            <a:srgbClr val="000000">
              <a:alpha val="0"/>
            </a:srgbClr>
          </a:solidFill>
          <a:ln w="38100" cap="flat" cmpd="sng">
            <a:solidFill>
              <a:srgbClr val="EDAB6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3600" dirty="0"/>
              <a:t>One</a:t>
            </a:r>
            <a:endParaRPr sz="3600" dirty="0"/>
          </a:p>
        </p:txBody>
      </p:sp>
      <p:sp>
        <p:nvSpPr>
          <p:cNvPr id="33" name="Google Shape;251;p21">
            <a:extLst>
              <a:ext uri="{FF2B5EF4-FFF2-40B4-BE49-F238E27FC236}">
                <a16:creationId xmlns:a16="http://schemas.microsoft.com/office/drawing/2014/main" id="{69A934D5-46A7-49E0-95D3-BA8BE5202A0B}"/>
              </a:ext>
            </a:extLst>
          </p:cNvPr>
          <p:cNvSpPr/>
          <p:nvPr/>
        </p:nvSpPr>
        <p:spPr>
          <a:xfrm>
            <a:off x="9185910" y="2716170"/>
            <a:ext cx="3037858" cy="809607"/>
          </a:xfrm>
          <a:custGeom>
            <a:avLst/>
            <a:gdLst/>
            <a:ahLst/>
            <a:cxnLst/>
            <a:rect l="l" t="t" r="r" b="b"/>
            <a:pathLst>
              <a:path w="988571" h="263460" extrusionOk="0">
                <a:moveTo>
                  <a:pt x="129972" y="0"/>
                </a:moveTo>
                <a:lnTo>
                  <a:pt x="858599" y="0"/>
                </a:lnTo>
                <a:cubicBezTo>
                  <a:pt x="893070" y="0"/>
                  <a:pt x="926129" y="13693"/>
                  <a:pt x="950503" y="38068"/>
                </a:cubicBezTo>
                <a:cubicBezTo>
                  <a:pt x="974878" y="62443"/>
                  <a:pt x="988571" y="95502"/>
                  <a:pt x="988571" y="129972"/>
                </a:cubicBezTo>
                <a:lnTo>
                  <a:pt x="988571" y="133487"/>
                </a:lnTo>
                <a:cubicBezTo>
                  <a:pt x="988571" y="167958"/>
                  <a:pt x="974878" y="201017"/>
                  <a:pt x="950503" y="225392"/>
                </a:cubicBezTo>
                <a:cubicBezTo>
                  <a:pt x="926129" y="249766"/>
                  <a:pt x="893070" y="263460"/>
                  <a:pt x="858599" y="263460"/>
                </a:cubicBezTo>
                <a:lnTo>
                  <a:pt x="129972" y="263460"/>
                </a:lnTo>
                <a:cubicBezTo>
                  <a:pt x="95502" y="263460"/>
                  <a:pt x="62443" y="249766"/>
                  <a:pt x="38068" y="225392"/>
                </a:cubicBezTo>
                <a:cubicBezTo>
                  <a:pt x="13693" y="201017"/>
                  <a:pt x="0" y="167958"/>
                  <a:pt x="0" y="133487"/>
                </a:cubicBezTo>
                <a:lnTo>
                  <a:pt x="0" y="129972"/>
                </a:lnTo>
                <a:cubicBezTo>
                  <a:pt x="0" y="95502"/>
                  <a:pt x="13693" y="62443"/>
                  <a:pt x="38068" y="38068"/>
                </a:cubicBezTo>
                <a:cubicBezTo>
                  <a:pt x="62443" y="13693"/>
                  <a:pt x="95502" y="0"/>
                  <a:pt x="129972" y="0"/>
                </a:cubicBezTo>
                <a:close/>
              </a:path>
            </a:pathLst>
          </a:custGeom>
          <a:solidFill>
            <a:srgbClr val="000000">
              <a:alpha val="0"/>
            </a:srgbClr>
          </a:solidFill>
          <a:ln w="38100" cap="flat" cmpd="sng">
            <a:solidFill>
              <a:srgbClr val="EDAB6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 name="Google Shape;251;p21">
            <a:extLst>
              <a:ext uri="{FF2B5EF4-FFF2-40B4-BE49-F238E27FC236}">
                <a16:creationId xmlns:a16="http://schemas.microsoft.com/office/drawing/2014/main" id="{1B94E67D-8F4B-47C7-8B59-786965BFCBE3}"/>
              </a:ext>
            </a:extLst>
          </p:cNvPr>
          <p:cNvSpPr/>
          <p:nvPr/>
        </p:nvSpPr>
        <p:spPr>
          <a:xfrm>
            <a:off x="13443026" y="2714001"/>
            <a:ext cx="3037858" cy="809607"/>
          </a:xfrm>
          <a:custGeom>
            <a:avLst/>
            <a:gdLst/>
            <a:ahLst/>
            <a:cxnLst/>
            <a:rect l="l" t="t" r="r" b="b"/>
            <a:pathLst>
              <a:path w="988571" h="263460" extrusionOk="0">
                <a:moveTo>
                  <a:pt x="129972" y="0"/>
                </a:moveTo>
                <a:lnTo>
                  <a:pt x="858599" y="0"/>
                </a:lnTo>
                <a:cubicBezTo>
                  <a:pt x="893070" y="0"/>
                  <a:pt x="926129" y="13693"/>
                  <a:pt x="950503" y="38068"/>
                </a:cubicBezTo>
                <a:cubicBezTo>
                  <a:pt x="974878" y="62443"/>
                  <a:pt x="988571" y="95502"/>
                  <a:pt x="988571" y="129972"/>
                </a:cubicBezTo>
                <a:lnTo>
                  <a:pt x="988571" y="133487"/>
                </a:lnTo>
                <a:cubicBezTo>
                  <a:pt x="988571" y="167958"/>
                  <a:pt x="974878" y="201017"/>
                  <a:pt x="950503" y="225392"/>
                </a:cubicBezTo>
                <a:cubicBezTo>
                  <a:pt x="926129" y="249766"/>
                  <a:pt x="893070" y="263460"/>
                  <a:pt x="858599" y="263460"/>
                </a:cubicBezTo>
                <a:lnTo>
                  <a:pt x="129972" y="263460"/>
                </a:lnTo>
                <a:cubicBezTo>
                  <a:pt x="95502" y="263460"/>
                  <a:pt x="62443" y="249766"/>
                  <a:pt x="38068" y="225392"/>
                </a:cubicBezTo>
                <a:cubicBezTo>
                  <a:pt x="13693" y="201017"/>
                  <a:pt x="0" y="167958"/>
                  <a:pt x="0" y="133487"/>
                </a:cubicBezTo>
                <a:lnTo>
                  <a:pt x="0" y="129972"/>
                </a:lnTo>
                <a:cubicBezTo>
                  <a:pt x="0" y="95502"/>
                  <a:pt x="13693" y="62443"/>
                  <a:pt x="38068" y="38068"/>
                </a:cubicBezTo>
                <a:cubicBezTo>
                  <a:pt x="62443" y="13693"/>
                  <a:pt x="95502" y="0"/>
                  <a:pt x="129972" y="0"/>
                </a:cubicBezTo>
                <a:close/>
              </a:path>
            </a:pathLst>
          </a:custGeom>
          <a:solidFill>
            <a:srgbClr val="000000">
              <a:alpha val="0"/>
            </a:srgbClr>
          </a:solidFill>
          <a:ln w="38100" cap="flat" cmpd="sng">
            <a:solidFill>
              <a:srgbClr val="EDAB6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 name="Google Shape;240;p21">
            <a:extLst>
              <a:ext uri="{FF2B5EF4-FFF2-40B4-BE49-F238E27FC236}">
                <a16:creationId xmlns:a16="http://schemas.microsoft.com/office/drawing/2014/main" id="{DF46B1C4-CCFA-4A65-B7AE-1DEB90604B0C}"/>
              </a:ext>
            </a:extLst>
          </p:cNvPr>
          <p:cNvSpPr txBox="1"/>
          <p:nvPr/>
        </p:nvSpPr>
        <p:spPr>
          <a:xfrm>
            <a:off x="390873" y="3714556"/>
            <a:ext cx="4391310" cy="4308872"/>
          </a:xfrm>
          <a:prstGeom prst="rect">
            <a:avLst/>
          </a:prstGeom>
          <a:noFill/>
          <a:ln>
            <a:noFill/>
          </a:ln>
        </p:spPr>
        <p:txBody>
          <a:bodyPr spcFirstLastPara="1" wrap="square" lIns="0" tIns="0" rIns="0" bIns="0" anchor="t" anchorCtr="0">
            <a:spAutoFit/>
          </a:bodyPr>
          <a:lstStyle/>
          <a:p>
            <a:pPr lvl="0" algn="just"/>
            <a:r>
              <a:rPr lang="en-US" sz="2400" b="1" i="0" u="none" strike="noStrike" cap="none" dirty="0">
                <a:solidFill>
                  <a:srgbClr val="C00000"/>
                </a:solidFill>
                <a:latin typeface="+mn-lt"/>
                <a:ea typeface="Raleway"/>
                <a:cs typeface="Raleway"/>
                <a:sym typeface="Raleway"/>
              </a:rPr>
              <a:t>Guest Satisfaction</a:t>
            </a:r>
            <a:r>
              <a:rPr lang="en-US" sz="2400" dirty="0">
                <a:solidFill>
                  <a:srgbClr val="424141"/>
                </a:solidFill>
                <a:latin typeface="Raleway"/>
                <a:ea typeface="Raleway"/>
                <a:cs typeface="Raleway"/>
                <a:sym typeface="Raleway"/>
              </a:rPr>
              <a:t>: </a:t>
            </a:r>
            <a:r>
              <a:rPr lang="en-US" sz="28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The basic goal of guest services is to guarantee complete and total customer happiness. Hotels may better cater to their guests' requirements and preferences by having staff members who are well-versed in the role and function of guest services.  </a:t>
            </a:r>
            <a:endParaRPr sz="28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36"/>
                                        </p:tgtEl>
                                        <p:attrNameLst>
                                          <p:attrName>style.visibility</p:attrName>
                                        </p:attrNameLst>
                                      </p:cBhvr>
                                      <p:to>
                                        <p:strVal val="visible"/>
                                      </p:to>
                                    </p:set>
                                    <p:animEffect transition="in" filter="fade">
                                      <p:cBhvr>
                                        <p:cTn id="7" dur="1000"/>
                                        <p:tgtEl>
                                          <p:spTgt spid="236"/>
                                        </p:tgtEl>
                                      </p:cBhvr>
                                    </p:animEffect>
                                  </p:childTnLst>
                                </p:cTn>
                              </p:par>
                              <p:par>
                                <p:cTn id="8" presetID="10" presetClass="entr" presetSubtype="0" fill="hold" nodeType="withEffect">
                                  <p:stCondLst>
                                    <p:cond delay="0"/>
                                  </p:stCondLst>
                                  <p:childTnLst>
                                    <p:set>
                                      <p:cBhvr>
                                        <p:cTn id="9" dur="1" fill="hold">
                                          <p:stCondLst>
                                            <p:cond delay="0"/>
                                          </p:stCondLst>
                                        </p:cTn>
                                        <p:tgtEl>
                                          <p:spTgt spid="237"/>
                                        </p:tgtEl>
                                        <p:attrNameLst>
                                          <p:attrName>style.visibility</p:attrName>
                                        </p:attrNameLst>
                                      </p:cBhvr>
                                      <p:to>
                                        <p:strVal val="visible"/>
                                      </p:to>
                                    </p:set>
                                    <p:animEffect transition="in" filter="fade">
                                      <p:cBhvr>
                                        <p:cTn id="10" dur="1000"/>
                                        <p:tgtEl>
                                          <p:spTgt spid="237"/>
                                        </p:tgtEl>
                                      </p:cBhvr>
                                    </p:animEffect>
                                  </p:childTnLst>
                                </p:cTn>
                              </p:par>
                              <p:par>
                                <p:cTn id="11" presetID="10" presetClass="entr" presetSubtype="0" fill="hold" nodeType="withEffect">
                                  <p:stCondLst>
                                    <p:cond delay="0"/>
                                  </p:stCondLst>
                                  <p:childTnLst>
                                    <p:set>
                                      <p:cBhvr>
                                        <p:cTn id="12" dur="1" fill="hold">
                                          <p:stCondLst>
                                            <p:cond delay="0"/>
                                          </p:stCondLst>
                                        </p:cTn>
                                        <p:tgtEl>
                                          <p:spTgt spid="238"/>
                                        </p:tgtEl>
                                        <p:attrNameLst>
                                          <p:attrName>style.visibility</p:attrName>
                                        </p:attrNameLst>
                                      </p:cBhvr>
                                      <p:to>
                                        <p:strVal val="visible"/>
                                      </p:to>
                                    </p:set>
                                    <p:animEffect transition="in" filter="fade">
                                      <p:cBhvr>
                                        <p:cTn id="13" dur="1000"/>
                                        <p:tgtEl>
                                          <p:spTgt spid="238"/>
                                        </p:tgtEl>
                                      </p:cBhvr>
                                    </p:animEffect>
                                  </p:childTnLst>
                                </p:cTn>
                              </p:par>
                              <p:par>
                                <p:cTn id="14" presetID="10" presetClass="entr" presetSubtype="0" fill="hold" nodeType="withEffect">
                                  <p:stCondLst>
                                    <p:cond delay="0"/>
                                  </p:stCondLst>
                                  <p:childTnLst>
                                    <p:set>
                                      <p:cBhvr>
                                        <p:cTn id="15" dur="1" fill="hold">
                                          <p:stCondLst>
                                            <p:cond delay="0"/>
                                          </p:stCondLst>
                                        </p:cTn>
                                        <p:tgtEl>
                                          <p:spTgt spid="240"/>
                                        </p:tgtEl>
                                        <p:attrNameLst>
                                          <p:attrName>style.visibility</p:attrName>
                                        </p:attrNameLst>
                                      </p:cBhvr>
                                      <p:to>
                                        <p:strVal val="visible"/>
                                      </p:to>
                                    </p:set>
                                    <p:animEffect transition="in" filter="fade">
                                      <p:cBhvr>
                                        <p:cTn id="16" dur="1000"/>
                                        <p:tgtEl>
                                          <p:spTgt spid="240"/>
                                        </p:tgtEl>
                                      </p:cBhvr>
                                    </p:animEffect>
                                  </p:childTnLst>
                                </p:cTn>
                              </p:par>
                              <p:par>
                                <p:cTn id="17" presetID="10" presetClass="entr" presetSubtype="0" fill="hold" nodeType="withEffect">
                                  <p:stCondLst>
                                    <p:cond delay="0"/>
                                  </p:stCondLst>
                                  <p:childTnLst>
                                    <p:set>
                                      <p:cBhvr>
                                        <p:cTn id="18" dur="1" fill="hold">
                                          <p:stCondLst>
                                            <p:cond delay="0"/>
                                          </p:stCondLst>
                                        </p:cTn>
                                        <p:tgtEl>
                                          <p:spTgt spid="241"/>
                                        </p:tgtEl>
                                        <p:attrNameLst>
                                          <p:attrName>style.visibility</p:attrName>
                                        </p:attrNameLst>
                                      </p:cBhvr>
                                      <p:to>
                                        <p:strVal val="visible"/>
                                      </p:to>
                                    </p:set>
                                    <p:animEffect transition="in" filter="fade">
                                      <p:cBhvr>
                                        <p:cTn id="19" dur="1000"/>
                                        <p:tgtEl>
                                          <p:spTgt spid="241"/>
                                        </p:tgtEl>
                                      </p:cBhvr>
                                    </p:animEffect>
                                  </p:childTnLst>
                                </p:cTn>
                              </p:par>
                              <p:par>
                                <p:cTn id="20" presetID="10" presetClass="entr" presetSubtype="0" fill="hold" nodeType="withEffect">
                                  <p:stCondLst>
                                    <p:cond delay="0"/>
                                  </p:stCondLst>
                                  <p:childTnLst>
                                    <p:set>
                                      <p:cBhvr>
                                        <p:cTn id="21" dur="1" fill="hold">
                                          <p:stCondLst>
                                            <p:cond delay="0"/>
                                          </p:stCondLst>
                                        </p:cTn>
                                        <p:tgtEl>
                                          <p:spTgt spid="242"/>
                                        </p:tgtEl>
                                        <p:attrNameLst>
                                          <p:attrName>style.visibility</p:attrName>
                                        </p:attrNameLst>
                                      </p:cBhvr>
                                      <p:to>
                                        <p:strVal val="visible"/>
                                      </p:to>
                                    </p:set>
                                    <p:animEffect transition="in" filter="fade">
                                      <p:cBhvr>
                                        <p:cTn id="22" dur="1000"/>
                                        <p:tgtEl>
                                          <p:spTgt spid="242"/>
                                        </p:tgtEl>
                                      </p:cBhvr>
                                    </p:animEffect>
                                  </p:childTnLst>
                                </p:cTn>
                              </p:par>
                              <p:par>
                                <p:cTn id="23" presetID="10" presetClass="entr" presetSubtype="0" fill="hold" nodeType="withEffect">
                                  <p:stCondLst>
                                    <p:cond delay="0"/>
                                  </p:stCondLst>
                                  <p:childTnLst>
                                    <p:set>
                                      <p:cBhvr>
                                        <p:cTn id="24" dur="1" fill="hold">
                                          <p:stCondLst>
                                            <p:cond delay="0"/>
                                          </p:stCondLst>
                                        </p:cTn>
                                        <p:tgtEl>
                                          <p:spTgt spid="243"/>
                                        </p:tgtEl>
                                        <p:attrNameLst>
                                          <p:attrName>style.visibility</p:attrName>
                                        </p:attrNameLst>
                                      </p:cBhvr>
                                      <p:to>
                                        <p:strVal val="visible"/>
                                      </p:to>
                                    </p:set>
                                    <p:animEffect transition="in" filter="fade">
                                      <p:cBhvr>
                                        <p:cTn id="25" dur="1000"/>
                                        <p:tgtEl>
                                          <p:spTgt spid="243"/>
                                        </p:tgtEl>
                                      </p:cBhvr>
                                    </p:animEffect>
                                  </p:childTnLst>
                                </p:cTn>
                              </p:par>
                              <p:par>
                                <p:cTn id="26" presetID="10" presetClass="entr" presetSubtype="0" fill="hold" nodeType="withEffect">
                                  <p:stCondLst>
                                    <p:cond delay="0"/>
                                  </p:stCondLst>
                                  <p:childTnLst>
                                    <p:set>
                                      <p:cBhvr>
                                        <p:cTn id="27" dur="1" fill="hold">
                                          <p:stCondLst>
                                            <p:cond delay="0"/>
                                          </p:stCondLst>
                                        </p:cTn>
                                        <p:tgtEl>
                                          <p:spTgt spid="244"/>
                                        </p:tgtEl>
                                        <p:attrNameLst>
                                          <p:attrName>style.visibility</p:attrName>
                                        </p:attrNameLst>
                                      </p:cBhvr>
                                      <p:to>
                                        <p:strVal val="visible"/>
                                      </p:to>
                                    </p:set>
                                    <p:animEffect transition="in" filter="fade">
                                      <p:cBhvr>
                                        <p:cTn id="28" dur="1000"/>
                                        <p:tgtEl>
                                          <p:spTgt spid="244"/>
                                        </p:tgtEl>
                                      </p:cBhvr>
                                    </p:animEffect>
                                  </p:childTnLst>
                                </p:cTn>
                              </p:par>
                              <p:par>
                                <p:cTn id="29" presetID="10" presetClass="entr" presetSubtype="0" fill="hold" nodeType="withEffect">
                                  <p:stCondLst>
                                    <p:cond delay="0"/>
                                  </p:stCondLst>
                                  <p:childTnLst>
                                    <p:set>
                                      <p:cBhvr>
                                        <p:cTn id="30" dur="1" fill="hold">
                                          <p:stCondLst>
                                            <p:cond delay="0"/>
                                          </p:stCondLst>
                                        </p:cTn>
                                        <p:tgtEl>
                                          <p:spTgt spid="245"/>
                                        </p:tgtEl>
                                        <p:attrNameLst>
                                          <p:attrName>style.visibility</p:attrName>
                                        </p:attrNameLst>
                                      </p:cBhvr>
                                      <p:to>
                                        <p:strVal val="visible"/>
                                      </p:to>
                                    </p:set>
                                    <p:animEffect transition="in" filter="fade">
                                      <p:cBhvr>
                                        <p:cTn id="31" dur="1000"/>
                                        <p:tgtEl>
                                          <p:spTgt spid="245"/>
                                        </p:tgtEl>
                                      </p:cBhvr>
                                    </p:animEffect>
                                  </p:childTnLst>
                                </p:cTn>
                              </p:par>
                              <p:par>
                                <p:cTn id="32" presetID="10" presetClass="entr" presetSubtype="0" fill="hold" nodeType="withEffect">
                                  <p:stCondLst>
                                    <p:cond delay="0"/>
                                  </p:stCondLst>
                                  <p:childTnLst>
                                    <p:set>
                                      <p:cBhvr>
                                        <p:cTn id="33" dur="1" fill="hold">
                                          <p:stCondLst>
                                            <p:cond delay="0"/>
                                          </p:stCondLst>
                                        </p:cTn>
                                        <p:tgtEl>
                                          <p:spTgt spid="246"/>
                                        </p:tgtEl>
                                        <p:attrNameLst>
                                          <p:attrName>style.visibility</p:attrName>
                                        </p:attrNameLst>
                                      </p:cBhvr>
                                      <p:to>
                                        <p:strVal val="visible"/>
                                      </p:to>
                                    </p:set>
                                    <p:animEffect transition="in" filter="fade">
                                      <p:cBhvr>
                                        <p:cTn id="34" dur="1000"/>
                                        <p:tgtEl>
                                          <p:spTgt spid="246"/>
                                        </p:tgtEl>
                                      </p:cBhvr>
                                    </p:animEffect>
                                  </p:childTnLst>
                                </p:cTn>
                              </p:par>
                              <p:par>
                                <p:cTn id="35" presetID="10" presetClass="entr" presetSubtype="0" fill="hold" nodeType="withEffect">
                                  <p:stCondLst>
                                    <p:cond delay="0"/>
                                  </p:stCondLst>
                                  <p:childTnLst>
                                    <p:set>
                                      <p:cBhvr>
                                        <p:cTn id="36" dur="1" fill="hold">
                                          <p:stCondLst>
                                            <p:cond delay="0"/>
                                          </p:stCondLst>
                                        </p:cTn>
                                        <p:tgtEl>
                                          <p:spTgt spid="259"/>
                                        </p:tgtEl>
                                        <p:attrNameLst>
                                          <p:attrName>style.visibility</p:attrName>
                                        </p:attrNameLst>
                                      </p:cBhvr>
                                      <p:to>
                                        <p:strVal val="visible"/>
                                      </p:to>
                                    </p:set>
                                    <p:animEffect transition="in" filter="fade">
                                      <p:cBhvr>
                                        <p:cTn id="37" dur="1000"/>
                                        <p:tgtEl>
                                          <p:spTgt spid="259"/>
                                        </p:tgtEl>
                                      </p:cBhvr>
                                    </p:animEffect>
                                  </p:childTnLst>
                                </p:cTn>
                              </p:par>
                              <p:par>
                                <p:cTn id="38" presetID="10" presetClass="entr" presetSubtype="0" fill="hold" nodeType="withEffect">
                                  <p:stCondLst>
                                    <p:cond delay="0"/>
                                  </p:stCondLst>
                                  <p:childTnLst>
                                    <p:set>
                                      <p:cBhvr>
                                        <p:cTn id="39" dur="1" fill="hold">
                                          <p:stCondLst>
                                            <p:cond delay="0"/>
                                          </p:stCondLst>
                                        </p:cTn>
                                        <p:tgtEl>
                                          <p:spTgt spid="260"/>
                                        </p:tgtEl>
                                        <p:attrNameLst>
                                          <p:attrName>style.visibility</p:attrName>
                                        </p:attrNameLst>
                                      </p:cBhvr>
                                      <p:to>
                                        <p:strVal val="visible"/>
                                      </p:to>
                                    </p:set>
                                    <p:animEffect transition="in" filter="fade">
                                      <p:cBhvr>
                                        <p:cTn id="40" dur="1000"/>
                                        <p:tgtEl>
                                          <p:spTgt spid="260"/>
                                        </p:tgtEl>
                                      </p:cBhvr>
                                    </p:animEffect>
                                  </p:childTnLst>
                                </p:cTn>
                              </p:par>
                              <p:par>
                                <p:cTn id="41" presetID="10" presetClass="entr" presetSubtype="0" fill="hold" nodeType="withEffect">
                                  <p:stCondLst>
                                    <p:cond delay="0"/>
                                  </p:stCondLst>
                                  <p:childTnLst>
                                    <p:set>
                                      <p:cBhvr>
                                        <p:cTn id="42" dur="1" fill="hold">
                                          <p:stCondLst>
                                            <p:cond delay="0"/>
                                          </p:stCondLst>
                                        </p:cTn>
                                        <p:tgtEl>
                                          <p:spTgt spid="35"/>
                                        </p:tgtEl>
                                        <p:attrNameLst>
                                          <p:attrName>style.visibility</p:attrName>
                                        </p:attrNameLst>
                                      </p:cBhvr>
                                      <p:to>
                                        <p:strVal val="visible"/>
                                      </p:to>
                                    </p:set>
                                    <p:animEffect transition="in" filter="fade">
                                      <p:cBhvr>
                                        <p:cTn id="43" dur="1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264"/>
        <p:cNvGrpSpPr/>
        <p:nvPr/>
      </p:nvGrpSpPr>
      <p:grpSpPr>
        <a:xfrm>
          <a:off x="0" y="0"/>
          <a:ext cx="0" cy="0"/>
          <a:chOff x="0" y="0"/>
          <a:chExt cx="0" cy="0"/>
        </a:xfrm>
      </p:grpSpPr>
      <p:sp>
        <p:nvSpPr>
          <p:cNvPr id="265" name="Google Shape;265;p22"/>
          <p:cNvSpPr txBox="1"/>
          <p:nvPr/>
        </p:nvSpPr>
        <p:spPr>
          <a:xfrm>
            <a:off x="1095169" y="216382"/>
            <a:ext cx="15125700" cy="2326791"/>
          </a:xfrm>
          <a:prstGeom prst="rect">
            <a:avLst/>
          </a:prstGeom>
          <a:noFill/>
          <a:ln>
            <a:noFill/>
          </a:ln>
        </p:spPr>
        <p:txBody>
          <a:bodyPr spcFirstLastPara="1" wrap="square" lIns="0" tIns="0" rIns="0" bIns="0" anchor="t" anchorCtr="0">
            <a:spAutoFit/>
          </a:bodyPr>
          <a:lstStyle/>
          <a:p>
            <a:pPr lvl="0" algn="just">
              <a:lnSpc>
                <a:spcPct val="140006"/>
              </a:lnSpc>
            </a:pPr>
            <a:r>
              <a:rPr lang="en-US" sz="5400" dirty="0"/>
              <a:t>The Importance of Hospitality and How Hotels Meet Guest Expectations</a:t>
            </a:r>
            <a:endParaRPr sz="5400" dirty="0"/>
          </a:p>
        </p:txBody>
      </p:sp>
      <p:pic>
        <p:nvPicPr>
          <p:cNvPr id="266" name="Google Shape;266;p22"/>
          <p:cNvPicPr preferRelativeResize="0"/>
          <p:nvPr/>
        </p:nvPicPr>
        <p:blipFill rotWithShape="1">
          <a:blip r:embed="rId3">
            <a:alphaModFix/>
          </a:blip>
          <a:srcRect t="22281" b="22281"/>
          <a:stretch/>
        </p:blipFill>
        <p:spPr>
          <a:xfrm>
            <a:off x="9160125" y="2334530"/>
            <a:ext cx="8354581" cy="5493610"/>
          </a:xfrm>
          <a:prstGeom prst="rect">
            <a:avLst/>
          </a:prstGeom>
          <a:noFill/>
          <a:ln>
            <a:noFill/>
          </a:ln>
        </p:spPr>
      </p:pic>
      <p:sp>
        <p:nvSpPr>
          <p:cNvPr id="268" name="Google Shape;268;p22"/>
          <p:cNvSpPr txBox="1"/>
          <p:nvPr/>
        </p:nvSpPr>
        <p:spPr>
          <a:xfrm>
            <a:off x="976255" y="2334530"/>
            <a:ext cx="7928463" cy="7238905"/>
          </a:xfrm>
          <a:prstGeom prst="rect">
            <a:avLst/>
          </a:prstGeom>
          <a:noFill/>
          <a:ln>
            <a:noFill/>
          </a:ln>
        </p:spPr>
        <p:txBody>
          <a:bodyPr spcFirstLastPara="1" wrap="square" lIns="0" tIns="0" rIns="0" bIns="0" anchor="t" anchorCtr="0">
            <a:spAutoFit/>
          </a:bodyPr>
          <a:lstStyle/>
          <a:p>
            <a:pPr lvl="0" algn="just">
              <a:lnSpc>
                <a:spcPct val="139958"/>
              </a:lnSpc>
            </a:pPr>
            <a:r>
              <a:rPr lang="en-US" sz="2400" dirty="0">
                <a:ln w="0"/>
                <a:solidFill>
                  <a:schemeClr val="tx1"/>
                </a:solidFill>
                <a:effectLst>
                  <a:outerShdw blurRad="38100" dist="19050" dir="2700000" algn="tl" rotWithShape="0">
                    <a:schemeClr val="dk1">
                      <a:alpha val="40000"/>
                    </a:schemeClr>
                  </a:outerShdw>
                </a:effectLst>
                <a:latin typeface="+mn-lt"/>
                <a:ea typeface="Raleway"/>
                <a:cs typeface="Raleway"/>
                <a:sym typeface="Raleway"/>
              </a:rPr>
              <a:t>The hotel business places a premium on hospitality since it is the cornerstone of providing memorable stays for guests. Guests' comfort, happiness, and pleasure during their stay are prioritized by creating a warm, friendly, and individualized setting for them. The importance of hospitality and the hotel industry's commitment to exceeding guest expectations are outlined here.</a:t>
            </a:r>
          </a:p>
          <a:p>
            <a:pPr marL="285750" lvl="0" indent="-285750" algn="just">
              <a:lnSpc>
                <a:spcPct val="139958"/>
              </a:lnSpc>
              <a:buFont typeface="Wingdings" panose="05000000000000000000" pitchFamily="2" charset="2"/>
              <a:buChar char="ü"/>
            </a:pPr>
            <a:r>
              <a:rPr lang="en-US" sz="2800" dirty="0">
                <a:solidFill>
                  <a:srgbClr val="FF0000"/>
                </a:solidFill>
              </a:rPr>
              <a:t>Repeat Business and Guest Loyalty</a:t>
            </a:r>
          </a:p>
          <a:p>
            <a:pPr marL="285750" lvl="0" indent="-285750" algn="just">
              <a:lnSpc>
                <a:spcPct val="139958"/>
              </a:lnSpc>
              <a:buFont typeface="Wingdings" panose="05000000000000000000" pitchFamily="2" charset="2"/>
              <a:buChar char="ü"/>
            </a:pPr>
            <a:r>
              <a:rPr lang="en-US" sz="2800" dirty="0">
                <a:solidFill>
                  <a:srgbClr val="FF0000"/>
                </a:solidFill>
              </a:rPr>
              <a:t>Positive Reputation and Word-of-Mouth Marketing </a:t>
            </a:r>
            <a:r>
              <a:rPr lang="en-US" sz="2800" dirty="0">
                <a:solidFill>
                  <a:schemeClr val="tx1"/>
                </a:solidFill>
              </a:rPr>
              <a:t>(Johns, &amp; </a:t>
            </a:r>
            <a:r>
              <a:rPr lang="en-US" sz="2800" dirty="0" err="1">
                <a:solidFill>
                  <a:schemeClr val="tx1"/>
                </a:solidFill>
              </a:rPr>
              <a:t>Tyas</a:t>
            </a:r>
            <a:r>
              <a:rPr lang="en-US" sz="2800" dirty="0">
                <a:solidFill>
                  <a:schemeClr val="tx1"/>
                </a:solidFill>
              </a:rPr>
              <a:t> ,2019)</a:t>
            </a:r>
            <a:endParaRPr lang="en-US" sz="2800" dirty="0">
              <a:solidFill>
                <a:srgbClr val="FF0000"/>
              </a:solidFill>
            </a:endParaRPr>
          </a:p>
          <a:p>
            <a:pPr marL="285750" lvl="0" indent="-285750" algn="just">
              <a:lnSpc>
                <a:spcPct val="139958"/>
              </a:lnSpc>
              <a:buFont typeface="Wingdings" panose="05000000000000000000" pitchFamily="2" charset="2"/>
              <a:buChar char="ü"/>
            </a:pPr>
            <a:r>
              <a:rPr lang="en-US" sz="2800" dirty="0">
                <a:solidFill>
                  <a:srgbClr val="FF0000"/>
                </a:solidFill>
              </a:rPr>
              <a:t>Personalization and Anticipation of Needs</a:t>
            </a:r>
          </a:p>
          <a:p>
            <a:pPr marL="285750" lvl="0" indent="-285750" algn="just">
              <a:lnSpc>
                <a:spcPct val="139958"/>
              </a:lnSpc>
              <a:buFont typeface="Wingdings" panose="05000000000000000000" pitchFamily="2" charset="2"/>
              <a:buChar char="ü"/>
            </a:pPr>
            <a:r>
              <a:rPr lang="en-US" sz="2800" dirty="0">
                <a:solidFill>
                  <a:srgbClr val="FF0000"/>
                </a:solidFill>
              </a:rPr>
              <a:t>Training and Empowerment of Staff</a:t>
            </a:r>
          </a:p>
          <a:p>
            <a:pPr marL="285750" lvl="0" indent="-285750" algn="just">
              <a:lnSpc>
                <a:spcPct val="139958"/>
              </a:lnSpc>
              <a:buFont typeface="Wingdings" panose="05000000000000000000" pitchFamily="2" charset="2"/>
              <a:buChar char="ü"/>
            </a:pPr>
            <a:r>
              <a:rPr lang="en-US" sz="2800" dirty="0">
                <a:solidFill>
                  <a:srgbClr val="FF0000"/>
                </a:solidFill>
              </a:rPr>
              <a:t>Continuous Improvement</a:t>
            </a:r>
            <a:endParaRPr sz="2800" dirty="0">
              <a:ln w="0"/>
              <a:solidFill>
                <a:srgbClr val="FF0000"/>
              </a:solidFill>
              <a:effectLst>
                <a:outerShdw blurRad="38100" dist="19050" dir="2700000" algn="tl" rotWithShape="0">
                  <a:schemeClr val="dk1">
                    <a:alpha val="40000"/>
                  </a:schemeClr>
                </a:outerShdw>
              </a:effectLst>
              <a:latin typeface="+mn-lt"/>
            </a:endParaRPr>
          </a:p>
        </p:txBody>
      </p:sp>
      <p:cxnSp>
        <p:nvCxnSpPr>
          <p:cNvPr id="269" name="Google Shape;269;p22"/>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sp>
        <p:nvSpPr>
          <p:cNvPr id="270" name="Google Shape;270;p22"/>
          <p:cNvSpPr txBox="1"/>
          <p:nvPr/>
        </p:nvSpPr>
        <p:spPr>
          <a:xfrm>
            <a:off x="15087600" y="8843010"/>
            <a:ext cx="2168009"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page </a:t>
            </a:r>
            <a:r>
              <a:rPr lang="en-US" sz="2400" b="1" dirty="0">
                <a:solidFill>
                  <a:srgbClr val="424141"/>
                </a:solidFill>
                <a:latin typeface="Raleway"/>
                <a:ea typeface="Raleway"/>
                <a:cs typeface="Raleway"/>
                <a:sym typeface="Raleway"/>
              </a:rPr>
              <a:t>8</a:t>
            </a:r>
            <a:endParaRPr b="1" dirty="0"/>
          </a:p>
        </p:txBody>
      </p:sp>
      <p:sp>
        <p:nvSpPr>
          <p:cNvPr id="272" name="Google Shape;272;p22"/>
          <p:cNvSpPr txBox="1"/>
          <p:nvPr/>
        </p:nvSpPr>
        <p:spPr>
          <a:xfrm>
            <a:off x="16154400" y="1584325"/>
            <a:ext cx="1119069" cy="415288"/>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0" i="0" u="none" strike="noStrike" cap="none">
                <a:solidFill>
                  <a:srgbClr val="424141"/>
                </a:solidFill>
                <a:latin typeface="Raleway"/>
                <a:ea typeface="Raleway"/>
                <a:cs typeface="Raleway"/>
                <a:sym typeface="Raleway"/>
              </a:rPr>
              <a:t>Year</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5"/>
                                        </p:tgtEl>
                                        <p:attrNameLst>
                                          <p:attrName>style.visibility</p:attrName>
                                        </p:attrNameLst>
                                      </p:cBhvr>
                                      <p:to>
                                        <p:strVal val="visible"/>
                                      </p:to>
                                    </p:set>
                                    <p:animEffect transition="in" filter="fade">
                                      <p:cBhvr>
                                        <p:cTn id="7" dur="1000"/>
                                        <p:tgtEl>
                                          <p:spTgt spid="265"/>
                                        </p:tgtEl>
                                      </p:cBhvr>
                                    </p:animEffect>
                                  </p:childTnLst>
                                </p:cTn>
                              </p:par>
                              <p:par>
                                <p:cTn id="8" presetID="10" presetClass="entr" presetSubtype="0" fill="hold" nodeType="withEffect">
                                  <p:stCondLst>
                                    <p:cond delay="0"/>
                                  </p:stCondLst>
                                  <p:childTnLst>
                                    <p:set>
                                      <p:cBhvr>
                                        <p:cTn id="9" dur="1" fill="hold">
                                          <p:stCondLst>
                                            <p:cond delay="0"/>
                                          </p:stCondLst>
                                        </p:cTn>
                                        <p:tgtEl>
                                          <p:spTgt spid="268"/>
                                        </p:tgtEl>
                                        <p:attrNameLst>
                                          <p:attrName>style.visibility</p:attrName>
                                        </p:attrNameLst>
                                      </p:cBhvr>
                                      <p:to>
                                        <p:strVal val="visible"/>
                                      </p:to>
                                    </p:set>
                                    <p:animEffect transition="in" filter="fade">
                                      <p:cBhvr>
                                        <p:cTn id="10" dur="1000"/>
                                        <p:tgtEl>
                                          <p:spTgt spid="268"/>
                                        </p:tgtEl>
                                      </p:cBhvr>
                                    </p:animEffect>
                                  </p:childTnLst>
                                </p:cTn>
                              </p:par>
                              <p:par>
                                <p:cTn id="11" presetID="10" presetClass="entr" presetSubtype="0" fill="hold" nodeType="withEffect">
                                  <p:stCondLst>
                                    <p:cond delay="0"/>
                                  </p:stCondLst>
                                  <p:childTnLst>
                                    <p:set>
                                      <p:cBhvr>
                                        <p:cTn id="12" dur="1" fill="hold">
                                          <p:stCondLst>
                                            <p:cond delay="0"/>
                                          </p:stCondLst>
                                        </p:cTn>
                                        <p:tgtEl>
                                          <p:spTgt spid="269"/>
                                        </p:tgtEl>
                                        <p:attrNameLst>
                                          <p:attrName>style.visibility</p:attrName>
                                        </p:attrNameLst>
                                      </p:cBhvr>
                                      <p:to>
                                        <p:strVal val="visible"/>
                                      </p:to>
                                    </p:set>
                                    <p:animEffect transition="in" filter="fade">
                                      <p:cBhvr>
                                        <p:cTn id="13" dur="1000"/>
                                        <p:tgtEl>
                                          <p:spTgt spid="269"/>
                                        </p:tgtEl>
                                      </p:cBhvr>
                                    </p:animEffect>
                                  </p:childTnLst>
                                </p:cTn>
                              </p:par>
                              <p:par>
                                <p:cTn id="14" presetID="10" presetClass="entr" presetSubtype="0" fill="hold" nodeType="withEffect">
                                  <p:stCondLst>
                                    <p:cond delay="0"/>
                                  </p:stCondLst>
                                  <p:childTnLst>
                                    <p:set>
                                      <p:cBhvr>
                                        <p:cTn id="15" dur="1" fill="hold">
                                          <p:stCondLst>
                                            <p:cond delay="0"/>
                                          </p:stCondLst>
                                        </p:cTn>
                                        <p:tgtEl>
                                          <p:spTgt spid="270"/>
                                        </p:tgtEl>
                                        <p:attrNameLst>
                                          <p:attrName>style.visibility</p:attrName>
                                        </p:attrNameLst>
                                      </p:cBhvr>
                                      <p:to>
                                        <p:strVal val="visible"/>
                                      </p:to>
                                    </p:set>
                                    <p:animEffect transition="in" filter="fade">
                                      <p:cBhvr>
                                        <p:cTn id="16" dur="1000"/>
                                        <p:tgtEl>
                                          <p:spTgt spid="270"/>
                                        </p:tgtEl>
                                      </p:cBhvr>
                                    </p:animEffect>
                                  </p:childTnLst>
                                </p:cTn>
                              </p:par>
                              <p:par>
                                <p:cTn id="17" presetID="10" presetClass="entr" presetSubtype="0" fill="hold" nodeType="withEffect">
                                  <p:stCondLst>
                                    <p:cond delay="0"/>
                                  </p:stCondLst>
                                  <p:childTnLst>
                                    <p:set>
                                      <p:cBhvr>
                                        <p:cTn id="18" dur="1" fill="hold">
                                          <p:stCondLst>
                                            <p:cond delay="0"/>
                                          </p:stCondLst>
                                        </p:cTn>
                                        <p:tgtEl>
                                          <p:spTgt spid="272"/>
                                        </p:tgtEl>
                                        <p:attrNameLst>
                                          <p:attrName>style.visibility</p:attrName>
                                        </p:attrNameLst>
                                      </p:cBhvr>
                                      <p:to>
                                        <p:strVal val="visible"/>
                                      </p:to>
                                    </p:set>
                                    <p:animEffect transition="in" filter="fade">
                                      <p:cBhvr>
                                        <p:cTn id="19" dur="1000"/>
                                        <p:tgtEl>
                                          <p:spTgt spid="2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276"/>
        <p:cNvGrpSpPr/>
        <p:nvPr/>
      </p:nvGrpSpPr>
      <p:grpSpPr>
        <a:xfrm>
          <a:off x="0" y="0"/>
          <a:ext cx="0" cy="0"/>
          <a:chOff x="0" y="0"/>
          <a:chExt cx="0" cy="0"/>
        </a:xfrm>
      </p:grpSpPr>
      <p:cxnSp>
        <p:nvCxnSpPr>
          <p:cNvPr id="281" name="Google Shape;281;p23"/>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sp>
        <p:nvSpPr>
          <p:cNvPr id="282" name="Google Shape;282;p23"/>
          <p:cNvSpPr txBox="1"/>
          <p:nvPr/>
        </p:nvSpPr>
        <p:spPr>
          <a:xfrm>
            <a:off x="972481" y="2586569"/>
            <a:ext cx="13054070" cy="5041380"/>
          </a:xfrm>
          <a:prstGeom prst="rect">
            <a:avLst/>
          </a:prstGeom>
          <a:noFill/>
          <a:ln>
            <a:noFill/>
          </a:ln>
        </p:spPr>
        <p:txBody>
          <a:bodyPr spcFirstLastPara="1" wrap="square" lIns="0" tIns="0" rIns="0" bIns="0" anchor="t" anchorCtr="0">
            <a:spAutoFit/>
          </a:bodyPr>
          <a:lstStyle/>
          <a:p>
            <a:pPr lvl="0" algn="just">
              <a:lnSpc>
                <a:spcPct val="130000"/>
              </a:lnSpc>
            </a:pPr>
            <a:r>
              <a:rPr lang="en-US" sz="2800" dirty="0"/>
              <a:t>JW Marriott is a shining example of the value of quality service, hospitality, and guest services in the hospitality business. Luxury hotel chain JW Marriott is known for its outstanding service, warm and inviting atmosphere, and memorable stays for its guests. As JW Marriott exemplifies, the goal of exceptional service in the hospitality sector is to meet and exceed visitors' requirements and expectations. This entails providing service that is both quick and thorough, paying close attention to detail, and striving to go above and beyond what guests anticipate. Guest contentment, loyalty, and good word of mouth are all dependent on the quality of service provided by a hotel.</a:t>
            </a:r>
            <a:endParaRPr sz="2800" dirty="0"/>
          </a:p>
        </p:txBody>
      </p:sp>
      <p:sp>
        <p:nvSpPr>
          <p:cNvPr id="283" name="Google Shape;283;p23"/>
          <p:cNvSpPr txBox="1"/>
          <p:nvPr/>
        </p:nvSpPr>
        <p:spPr>
          <a:xfrm>
            <a:off x="1028700" y="914400"/>
            <a:ext cx="13130748" cy="1378647"/>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US" sz="6399" b="0" i="0" u="none" strike="noStrike" cap="none" dirty="0">
                <a:solidFill>
                  <a:srgbClr val="424141"/>
                </a:solidFill>
                <a:latin typeface="Prata"/>
                <a:ea typeface="Prata"/>
                <a:cs typeface="Prata"/>
                <a:sym typeface="Prata"/>
              </a:rPr>
              <a:t>Conclusion</a:t>
            </a:r>
            <a:endParaRPr dirty="0"/>
          </a:p>
        </p:txBody>
      </p:sp>
      <p:sp>
        <p:nvSpPr>
          <p:cNvPr id="284" name="Google Shape;284;p23"/>
          <p:cNvSpPr txBox="1"/>
          <p:nvPr/>
        </p:nvSpPr>
        <p:spPr>
          <a:xfrm>
            <a:off x="15087601" y="8843009"/>
            <a:ext cx="2139970"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page </a:t>
            </a:r>
            <a:r>
              <a:rPr lang="en-US" sz="2400" b="1" dirty="0">
                <a:solidFill>
                  <a:srgbClr val="424141"/>
                </a:solidFill>
                <a:latin typeface="Raleway"/>
                <a:ea typeface="Raleway"/>
                <a:cs typeface="Raleway"/>
                <a:sym typeface="Raleway"/>
              </a:rPr>
              <a:t>9</a:t>
            </a:r>
            <a:endParaRPr b="1" dirty="0"/>
          </a:p>
        </p:txBody>
      </p:sp>
      <p:cxnSp>
        <p:nvCxnSpPr>
          <p:cNvPr id="285" name="Google Shape;285;p23"/>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sp>
        <p:nvSpPr>
          <p:cNvPr id="286" name="Google Shape;286;p23"/>
          <p:cNvSpPr txBox="1"/>
          <p:nvPr/>
        </p:nvSpPr>
        <p:spPr>
          <a:xfrm>
            <a:off x="16154400" y="1584324"/>
            <a:ext cx="1119069" cy="400622"/>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0" i="0" u="none" strike="noStrike" cap="none">
                <a:solidFill>
                  <a:srgbClr val="424141"/>
                </a:solidFill>
                <a:latin typeface="Raleway"/>
                <a:ea typeface="Raleway"/>
                <a:cs typeface="Raleway"/>
                <a:sym typeface="Raleway"/>
              </a:rPr>
              <a:t>Year</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81"/>
                                        </p:tgtEl>
                                        <p:attrNameLst>
                                          <p:attrName>style.visibility</p:attrName>
                                        </p:attrNameLst>
                                      </p:cBhvr>
                                      <p:to>
                                        <p:strVal val="visible"/>
                                      </p:to>
                                    </p:set>
                                    <p:animEffect transition="in" filter="fade">
                                      <p:cBhvr>
                                        <p:cTn id="7" dur="1000"/>
                                        <p:tgtEl>
                                          <p:spTgt spid="281"/>
                                        </p:tgtEl>
                                      </p:cBhvr>
                                    </p:animEffect>
                                  </p:childTnLst>
                                </p:cTn>
                              </p:par>
                              <p:par>
                                <p:cTn id="8" presetID="10" presetClass="entr" presetSubtype="0" fill="hold" nodeType="withEffect">
                                  <p:stCondLst>
                                    <p:cond delay="0"/>
                                  </p:stCondLst>
                                  <p:childTnLst>
                                    <p:set>
                                      <p:cBhvr>
                                        <p:cTn id="9" dur="1" fill="hold">
                                          <p:stCondLst>
                                            <p:cond delay="0"/>
                                          </p:stCondLst>
                                        </p:cTn>
                                        <p:tgtEl>
                                          <p:spTgt spid="282"/>
                                        </p:tgtEl>
                                        <p:attrNameLst>
                                          <p:attrName>style.visibility</p:attrName>
                                        </p:attrNameLst>
                                      </p:cBhvr>
                                      <p:to>
                                        <p:strVal val="visible"/>
                                      </p:to>
                                    </p:set>
                                    <p:animEffect transition="in" filter="fade">
                                      <p:cBhvr>
                                        <p:cTn id="10" dur="1000"/>
                                        <p:tgtEl>
                                          <p:spTgt spid="282"/>
                                        </p:tgtEl>
                                      </p:cBhvr>
                                    </p:animEffect>
                                  </p:childTnLst>
                                </p:cTn>
                              </p:par>
                              <p:par>
                                <p:cTn id="11" presetID="10" presetClass="entr" presetSubtype="0" fill="hold" nodeType="withEffect">
                                  <p:stCondLst>
                                    <p:cond delay="0"/>
                                  </p:stCondLst>
                                  <p:childTnLst>
                                    <p:set>
                                      <p:cBhvr>
                                        <p:cTn id="12" dur="1" fill="hold">
                                          <p:stCondLst>
                                            <p:cond delay="0"/>
                                          </p:stCondLst>
                                        </p:cTn>
                                        <p:tgtEl>
                                          <p:spTgt spid="283"/>
                                        </p:tgtEl>
                                        <p:attrNameLst>
                                          <p:attrName>style.visibility</p:attrName>
                                        </p:attrNameLst>
                                      </p:cBhvr>
                                      <p:to>
                                        <p:strVal val="visible"/>
                                      </p:to>
                                    </p:set>
                                    <p:animEffect transition="in" filter="fade">
                                      <p:cBhvr>
                                        <p:cTn id="13" dur="1000"/>
                                        <p:tgtEl>
                                          <p:spTgt spid="283"/>
                                        </p:tgtEl>
                                      </p:cBhvr>
                                    </p:animEffect>
                                  </p:childTnLst>
                                </p:cTn>
                              </p:par>
                              <p:par>
                                <p:cTn id="14" presetID="10" presetClass="entr" presetSubtype="0" fill="hold" nodeType="withEffect">
                                  <p:stCondLst>
                                    <p:cond delay="0"/>
                                  </p:stCondLst>
                                  <p:childTnLst>
                                    <p:set>
                                      <p:cBhvr>
                                        <p:cTn id="15" dur="1" fill="hold">
                                          <p:stCondLst>
                                            <p:cond delay="0"/>
                                          </p:stCondLst>
                                        </p:cTn>
                                        <p:tgtEl>
                                          <p:spTgt spid="284"/>
                                        </p:tgtEl>
                                        <p:attrNameLst>
                                          <p:attrName>style.visibility</p:attrName>
                                        </p:attrNameLst>
                                      </p:cBhvr>
                                      <p:to>
                                        <p:strVal val="visible"/>
                                      </p:to>
                                    </p:set>
                                    <p:animEffect transition="in" filter="fade">
                                      <p:cBhvr>
                                        <p:cTn id="16" dur="1000"/>
                                        <p:tgtEl>
                                          <p:spTgt spid="284"/>
                                        </p:tgtEl>
                                      </p:cBhvr>
                                    </p:animEffect>
                                  </p:childTnLst>
                                </p:cTn>
                              </p:par>
                              <p:par>
                                <p:cTn id="17" presetID="10" presetClass="entr" presetSubtype="0" fill="hold" nodeType="withEffect">
                                  <p:stCondLst>
                                    <p:cond delay="0"/>
                                  </p:stCondLst>
                                  <p:childTnLst>
                                    <p:set>
                                      <p:cBhvr>
                                        <p:cTn id="18" dur="1" fill="hold">
                                          <p:stCondLst>
                                            <p:cond delay="0"/>
                                          </p:stCondLst>
                                        </p:cTn>
                                        <p:tgtEl>
                                          <p:spTgt spid="285"/>
                                        </p:tgtEl>
                                        <p:attrNameLst>
                                          <p:attrName>style.visibility</p:attrName>
                                        </p:attrNameLst>
                                      </p:cBhvr>
                                      <p:to>
                                        <p:strVal val="visible"/>
                                      </p:to>
                                    </p:set>
                                    <p:animEffect transition="in" filter="fade">
                                      <p:cBhvr>
                                        <p:cTn id="19" dur="1000"/>
                                        <p:tgtEl>
                                          <p:spTgt spid="285"/>
                                        </p:tgtEl>
                                      </p:cBhvr>
                                    </p:animEffect>
                                  </p:childTnLst>
                                </p:cTn>
                              </p:par>
                              <p:par>
                                <p:cTn id="20" presetID="10" presetClass="entr" presetSubtype="0" fill="hold" nodeType="withEffect">
                                  <p:stCondLst>
                                    <p:cond delay="0"/>
                                  </p:stCondLst>
                                  <p:childTnLst>
                                    <p:set>
                                      <p:cBhvr>
                                        <p:cTn id="21" dur="1" fill="hold">
                                          <p:stCondLst>
                                            <p:cond delay="0"/>
                                          </p:stCondLst>
                                        </p:cTn>
                                        <p:tgtEl>
                                          <p:spTgt spid="286"/>
                                        </p:tgtEl>
                                        <p:attrNameLst>
                                          <p:attrName>style.visibility</p:attrName>
                                        </p:attrNameLst>
                                      </p:cBhvr>
                                      <p:to>
                                        <p:strVal val="visible"/>
                                      </p:to>
                                    </p:set>
                                    <p:animEffect transition="in" filter="fade">
                                      <p:cBhvr>
                                        <p:cTn id="22" dur="1000"/>
                                        <p:tgtEl>
                                          <p:spTgt spid="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1D7"/>
        </a:solidFill>
        <a:effectLst/>
      </p:bgPr>
    </p:bg>
    <p:spTree>
      <p:nvGrpSpPr>
        <p:cNvPr id="1" name="Shape 290"/>
        <p:cNvGrpSpPr/>
        <p:nvPr/>
      </p:nvGrpSpPr>
      <p:grpSpPr>
        <a:xfrm>
          <a:off x="0" y="0"/>
          <a:ext cx="0" cy="0"/>
          <a:chOff x="0" y="0"/>
          <a:chExt cx="0" cy="0"/>
        </a:xfrm>
      </p:grpSpPr>
      <p:cxnSp>
        <p:nvCxnSpPr>
          <p:cNvPr id="297" name="Google Shape;297;p24"/>
          <p:cNvCxnSpPr/>
          <p:nvPr/>
        </p:nvCxnSpPr>
        <p:spPr>
          <a:xfrm>
            <a:off x="1028700" y="2334530"/>
            <a:ext cx="16230600" cy="0"/>
          </a:xfrm>
          <a:prstGeom prst="straightConnector1">
            <a:avLst/>
          </a:prstGeom>
          <a:noFill/>
          <a:ln w="38100" cap="flat" cmpd="sng">
            <a:solidFill>
              <a:srgbClr val="424141"/>
            </a:solidFill>
            <a:prstDash val="solid"/>
            <a:round/>
            <a:headEnd type="none" w="sm" len="sm"/>
            <a:tailEnd type="none" w="sm" len="sm"/>
          </a:ln>
        </p:spPr>
      </p:cxnSp>
      <p:sp>
        <p:nvSpPr>
          <p:cNvPr id="298" name="Google Shape;298;p24"/>
          <p:cNvSpPr txBox="1"/>
          <p:nvPr/>
        </p:nvSpPr>
        <p:spPr>
          <a:xfrm>
            <a:off x="1028700" y="622510"/>
            <a:ext cx="13130748" cy="1378647"/>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US" sz="6399" b="0" i="0" u="none" strike="noStrike" cap="none" dirty="0">
                <a:solidFill>
                  <a:srgbClr val="424141"/>
                </a:solidFill>
                <a:latin typeface="Prata"/>
                <a:ea typeface="Prata"/>
                <a:cs typeface="Prata"/>
                <a:sym typeface="Prata"/>
              </a:rPr>
              <a:t>References</a:t>
            </a:r>
            <a:endParaRPr dirty="0"/>
          </a:p>
        </p:txBody>
      </p:sp>
      <p:sp>
        <p:nvSpPr>
          <p:cNvPr id="299" name="Google Shape;299;p24"/>
          <p:cNvSpPr txBox="1"/>
          <p:nvPr/>
        </p:nvSpPr>
        <p:spPr>
          <a:xfrm>
            <a:off x="14859000" y="8843010"/>
            <a:ext cx="2382738" cy="517065"/>
          </a:xfrm>
          <a:prstGeom prst="rect">
            <a:avLst/>
          </a:prstGeom>
          <a:noFill/>
          <a:ln>
            <a:noFill/>
          </a:ln>
        </p:spPr>
        <p:txBody>
          <a:bodyPr spcFirstLastPara="1" wrap="square" lIns="0" tIns="0" rIns="0" bIns="0" anchor="t" anchorCtr="0">
            <a:spAutoFit/>
          </a:bodyPr>
          <a:lstStyle/>
          <a:p>
            <a:pPr marL="0" marR="0" lvl="0" indent="0" algn="r" rtl="0">
              <a:lnSpc>
                <a:spcPct val="139958"/>
              </a:lnSpc>
              <a:spcBef>
                <a:spcPts val="0"/>
              </a:spcBef>
              <a:spcAft>
                <a:spcPts val="0"/>
              </a:spcAft>
              <a:buNone/>
            </a:pPr>
            <a:r>
              <a:rPr lang="en-US" sz="2400" b="1" i="0" u="none" strike="noStrike" cap="none" dirty="0">
                <a:solidFill>
                  <a:srgbClr val="424141"/>
                </a:solidFill>
                <a:latin typeface="Raleway"/>
                <a:ea typeface="Raleway"/>
                <a:cs typeface="Raleway"/>
                <a:sym typeface="Raleway"/>
              </a:rPr>
              <a:t>page </a:t>
            </a:r>
            <a:r>
              <a:rPr lang="en-US" sz="2400" b="1" dirty="0">
                <a:solidFill>
                  <a:srgbClr val="424141"/>
                </a:solidFill>
                <a:latin typeface="Raleway"/>
                <a:ea typeface="Raleway"/>
                <a:cs typeface="Raleway"/>
                <a:sym typeface="Raleway"/>
              </a:rPr>
              <a:t>10</a:t>
            </a:r>
            <a:endParaRPr b="1" dirty="0"/>
          </a:p>
        </p:txBody>
      </p:sp>
      <p:cxnSp>
        <p:nvCxnSpPr>
          <p:cNvPr id="300" name="Google Shape;300;p24"/>
          <p:cNvCxnSpPr/>
          <p:nvPr/>
        </p:nvCxnSpPr>
        <p:spPr>
          <a:xfrm>
            <a:off x="972481" y="8676323"/>
            <a:ext cx="16230600" cy="0"/>
          </a:xfrm>
          <a:prstGeom prst="straightConnector1">
            <a:avLst/>
          </a:prstGeom>
          <a:noFill/>
          <a:ln w="38100" cap="flat" cmpd="sng">
            <a:solidFill>
              <a:srgbClr val="424141"/>
            </a:solidFill>
            <a:prstDash val="solid"/>
            <a:round/>
            <a:headEnd type="none" w="sm" len="sm"/>
            <a:tailEnd type="none" w="sm" len="sm"/>
          </a:ln>
        </p:spPr>
      </p:cxnSp>
      <p:sp>
        <p:nvSpPr>
          <p:cNvPr id="2" name="Rectangle 1">
            <a:extLst>
              <a:ext uri="{FF2B5EF4-FFF2-40B4-BE49-F238E27FC236}">
                <a16:creationId xmlns:a16="http://schemas.microsoft.com/office/drawing/2014/main" id="{7EEB5AF7-F5AC-4B38-822F-284323C9F72A}"/>
              </a:ext>
            </a:extLst>
          </p:cNvPr>
          <p:cNvSpPr/>
          <p:nvPr/>
        </p:nvSpPr>
        <p:spPr>
          <a:xfrm>
            <a:off x="1084919" y="2334530"/>
            <a:ext cx="16230600" cy="6366295"/>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just"/>
            <a:r>
              <a:rPr lang="en-US" sz="2400" b="0" i="0" dirty="0">
                <a:solidFill>
                  <a:schemeClr val="tx1"/>
                </a:solidFill>
                <a:effectLst/>
              </a:rPr>
              <a:t>Bitner, M. J., Booms, B. H., &amp; Tetreault, M. S. (2019). The service encounter: Diagnosing favorable and unfavorable incidents. Journal of Marketing, 54(1), 71-84.</a:t>
            </a:r>
          </a:p>
          <a:p>
            <a:pPr algn="just"/>
            <a:r>
              <a:rPr lang="en-US" sz="2400" b="0" i="0" dirty="0">
                <a:solidFill>
                  <a:schemeClr val="tx1"/>
                </a:solidFill>
                <a:effectLst/>
              </a:rPr>
              <a:t>Lashley, C., &amp; Morrison, A. (Eds.). (2020). In search of hospitality: Theoretical perspectives and debates. Butterworth-Heinemann.</a:t>
            </a:r>
          </a:p>
          <a:p>
            <a:pPr algn="just"/>
            <a:r>
              <a:rPr lang="en-US" sz="2400" b="0" i="0" dirty="0">
                <a:solidFill>
                  <a:schemeClr val="tx1"/>
                </a:solidFill>
                <a:effectLst/>
              </a:rPr>
              <a:t>Johns, N., &amp; </a:t>
            </a:r>
            <a:r>
              <a:rPr lang="en-US" sz="2400" b="0" i="0" dirty="0" err="1">
                <a:solidFill>
                  <a:schemeClr val="tx1"/>
                </a:solidFill>
                <a:effectLst/>
              </a:rPr>
              <a:t>Tyas</a:t>
            </a:r>
            <a:r>
              <a:rPr lang="en-US" sz="2400" b="0" i="0" dirty="0">
                <a:solidFill>
                  <a:schemeClr val="tx1"/>
                </a:solidFill>
                <a:effectLst/>
              </a:rPr>
              <a:t>, P. (2019). Researching the hospitality industry. Cassell.</a:t>
            </a:r>
          </a:p>
          <a:p>
            <a:pPr algn="just"/>
            <a:r>
              <a:rPr lang="en-US" sz="2400" b="0" i="0" dirty="0" err="1">
                <a:solidFill>
                  <a:schemeClr val="tx1"/>
                </a:solidFill>
                <a:effectLst/>
              </a:rPr>
              <a:t>Sigala</a:t>
            </a:r>
            <a:r>
              <a:rPr lang="en-US" sz="2400" b="0" i="0" dirty="0">
                <a:solidFill>
                  <a:schemeClr val="tx1"/>
                </a:solidFill>
                <a:effectLst/>
              </a:rPr>
              <a:t>, M. (Ed.). (2012). The Routledge handbook of hospitality management. Routledge.</a:t>
            </a:r>
          </a:p>
          <a:p>
            <a:pPr algn="just"/>
            <a:r>
              <a:rPr lang="en-US" sz="2400" b="0" i="0" dirty="0">
                <a:solidFill>
                  <a:schemeClr val="tx1"/>
                </a:solidFill>
                <a:effectLst/>
              </a:rPr>
              <a:t>Zeithaml, V. A., Bitner, M. J., &amp; </a:t>
            </a:r>
            <a:r>
              <a:rPr lang="en-US" sz="2400" b="0" i="0" dirty="0" err="1">
                <a:solidFill>
                  <a:schemeClr val="tx1"/>
                </a:solidFill>
                <a:effectLst/>
              </a:rPr>
              <a:t>Gremler</a:t>
            </a:r>
            <a:r>
              <a:rPr lang="en-US" sz="2400" b="0" i="0" dirty="0">
                <a:solidFill>
                  <a:schemeClr val="tx1"/>
                </a:solidFill>
                <a:effectLst/>
              </a:rPr>
              <a:t>, D. D. (2009). Services marketing: Integrating customer focus across the firm. McGraw-Hill.</a:t>
            </a:r>
          </a:p>
          <a:p>
            <a:pPr algn="just"/>
            <a:r>
              <a:rPr lang="en-US" sz="2400" b="0" i="0" dirty="0">
                <a:solidFill>
                  <a:schemeClr val="tx1"/>
                </a:solidFill>
                <a:effectLst/>
              </a:rPr>
              <a:t>Wood, R. C., &amp; Brotherton, B. (2008). The Sage handbook of hospitality management. Sage.</a:t>
            </a:r>
          </a:p>
          <a:p>
            <a:pPr algn="just"/>
            <a:r>
              <a:rPr lang="en-US" sz="2400" b="0" i="0" dirty="0">
                <a:solidFill>
                  <a:schemeClr val="tx1"/>
                </a:solidFill>
                <a:effectLst/>
              </a:rPr>
              <a:t>Schaufeli, W. B., &amp; </a:t>
            </a:r>
            <a:r>
              <a:rPr lang="en-US" sz="2400" b="0" i="0" dirty="0" err="1">
                <a:solidFill>
                  <a:schemeClr val="tx1"/>
                </a:solidFill>
                <a:effectLst/>
              </a:rPr>
              <a:t>Enzmann</a:t>
            </a:r>
            <a:r>
              <a:rPr lang="en-US" sz="2400" b="0" i="0" dirty="0">
                <a:solidFill>
                  <a:schemeClr val="tx1"/>
                </a:solidFill>
                <a:effectLst/>
              </a:rPr>
              <a:t>, D. (2018). The burnout companion to study and practice: A critical analysis. CRC Press.</a:t>
            </a:r>
          </a:p>
          <a:p>
            <a:pPr algn="just"/>
            <a:r>
              <a:rPr lang="en-US" sz="2400" b="0" i="0" dirty="0">
                <a:solidFill>
                  <a:schemeClr val="tx1"/>
                </a:solidFill>
                <a:effectLst/>
              </a:rPr>
              <a:t>Choi, T. Y., &amp; Chu, R. (2000). Determinants of hotel guests' satisfaction and repeat patronage in the Hong Kong hotel industry. International Journal of Hospitality Management, 19(4), 397-414.</a:t>
            </a:r>
          </a:p>
          <a:p>
            <a:pPr algn="just"/>
            <a:r>
              <a:rPr lang="en-US" sz="2400" b="0" i="0" dirty="0">
                <a:solidFill>
                  <a:schemeClr val="tx1"/>
                </a:solidFill>
                <a:effectLst/>
              </a:rPr>
              <a:t>Parasuraman, A., Zeithaml, V. A., &amp; Berry, L. L. (2017). A conceptual model of service quality and its implications for future research. Journal of Marketing, 49(4), 41-50.</a:t>
            </a:r>
          </a:p>
          <a:p>
            <a:pPr algn="just"/>
            <a:r>
              <a:rPr lang="en-US" sz="2400" b="0" i="0" dirty="0">
                <a:solidFill>
                  <a:schemeClr val="tx1"/>
                </a:solidFill>
                <a:effectLst/>
              </a:rPr>
              <a:t>Service Quality in the Hotel Industry: A Review of the Literature." </a:t>
            </a:r>
            <a:r>
              <a:rPr lang="en-US" sz="2400" b="0" i="0" dirty="0" err="1">
                <a:solidFill>
                  <a:schemeClr val="tx1"/>
                </a:solidFill>
                <a:effectLst/>
              </a:rPr>
              <a:t>Chathoth</a:t>
            </a:r>
            <a:r>
              <a:rPr lang="en-US" sz="2400" b="0" i="0" dirty="0">
                <a:solidFill>
                  <a:schemeClr val="tx1"/>
                </a:solidFill>
                <a:effectLst/>
              </a:rPr>
              <a:t>, P.K. et al. Journal of Hospitality Marketing &amp; Management, 2013. DOI: 10.1080/19368623.2013.747989</a:t>
            </a:r>
          </a:p>
          <a:p>
            <a:pPr algn="just"/>
            <a:endParaRPr lang="en-US" sz="2400" b="0" i="0" dirty="0">
              <a:solidFill>
                <a:schemeClr val="tx1"/>
              </a:solidFill>
              <a:effectLst/>
            </a:endParaRPr>
          </a:p>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97"/>
                                        </p:tgtEl>
                                        <p:attrNameLst>
                                          <p:attrName>style.visibility</p:attrName>
                                        </p:attrNameLst>
                                      </p:cBhvr>
                                      <p:to>
                                        <p:strVal val="visible"/>
                                      </p:to>
                                    </p:set>
                                    <p:animEffect transition="in" filter="fade">
                                      <p:cBhvr>
                                        <p:cTn id="7" dur="1000"/>
                                        <p:tgtEl>
                                          <p:spTgt spid="297"/>
                                        </p:tgtEl>
                                      </p:cBhvr>
                                    </p:animEffect>
                                  </p:childTnLst>
                                </p:cTn>
                              </p:par>
                              <p:par>
                                <p:cTn id="8" presetID="10" presetClass="entr" presetSubtype="0" fill="hold" nodeType="withEffect">
                                  <p:stCondLst>
                                    <p:cond delay="0"/>
                                  </p:stCondLst>
                                  <p:childTnLst>
                                    <p:set>
                                      <p:cBhvr>
                                        <p:cTn id="9" dur="1" fill="hold">
                                          <p:stCondLst>
                                            <p:cond delay="0"/>
                                          </p:stCondLst>
                                        </p:cTn>
                                        <p:tgtEl>
                                          <p:spTgt spid="298"/>
                                        </p:tgtEl>
                                        <p:attrNameLst>
                                          <p:attrName>style.visibility</p:attrName>
                                        </p:attrNameLst>
                                      </p:cBhvr>
                                      <p:to>
                                        <p:strVal val="visible"/>
                                      </p:to>
                                    </p:set>
                                    <p:animEffect transition="in" filter="fade">
                                      <p:cBhvr>
                                        <p:cTn id="10" dur="1000"/>
                                        <p:tgtEl>
                                          <p:spTgt spid="298"/>
                                        </p:tgtEl>
                                      </p:cBhvr>
                                    </p:animEffect>
                                  </p:childTnLst>
                                </p:cTn>
                              </p:par>
                              <p:par>
                                <p:cTn id="11" presetID="10" presetClass="entr" presetSubtype="0" fill="hold" nodeType="withEffect">
                                  <p:stCondLst>
                                    <p:cond delay="0"/>
                                  </p:stCondLst>
                                  <p:childTnLst>
                                    <p:set>
                                      <p:cBhvr>
                                        <p:cTn id="12" dur="1" fill="hold">
                                          <p:stCondLst>
                                            <p:cond delay="0"/>
                                          </p:stCondLst>
                                        </p:cTn>
                                        <p:tgtEl>
                                          <p:spTgt spid="299"/>
                                        </p:tgtEl>
                                        <p:attrNameLst>
                                          <p:attrName>style.visibility</p:attrName>
                                        </p:attrNameLst>
                                      </p:cBhvr>
                                      <p:to>
                                        <p:strVal val="visible"/>
                                      </p:to>
                                    </p:set>
                                    <p:animEffect transition="in" filter="fade">
                                      <p:cBhvr>
                                        <p:cTn id="13" dur="1000"/>
                                        <p:tgtEl>
                                          <p:spTgt spid="299"/>
                                        </p:tgtEl>
                                      </p:cBhvr>
                                    </p:animEffect>
                                  </p:childTnLst>
                                </p:cTn>
                              </p:par>
                              <p:par>
                                <p:cTn id="14" presetID="10" presetClass="entr" presetSubtype="0" fill="hold" nodeType="withEffect">
                                  <p:stCondLst>
                                    <p:cond delay="0"/>
                                  </p:stCondLst>
                                  <p:childTnLst>
                                    <p:set>
                                      <p:cBhvr>
                                        <p:cTn id="15" dur="1" fill="hold">
                                          <p:stCondLst>
                                            <p:cond delay="0"/>
                                          </p:stCondLst>
                                        </p:cTn>
                                        <p:tgtEl>
                                          <p:spTgt spid="300"/>
                                        </p:tgtEl>
                                        <p:attrNameLst>
                                          <p:attrName>style.visibility</p:attrName>
                                        </p:attrNameLst>
                                      </p:cBhvr>
                                      <p:to>
                                        <p:strVal val="visible"/>
                                      </p:to>
                                    </p:set>
                                    <p:animEffect transition="in" filter="fade">
                                      <p:cBhvr>
                                        <p:cTn id="16" dur="1000"/>
                                        <p:tgtEl>
                                          <p:spTgt spid="3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2026</Words>
  <Application>Microsoft Office PowerPoint</Application>
  <PresentationFormat>Custom</PresentationFormat>
  <Paragraphs>106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Asus</dc:creator>
  <cp:lastModifiedBy>Taslima Begum (2234853)</cp:lastModifiedBy>
  <cp:revision>4</cp:revision>
  <dcterms:modified xsi:type="dcterms:W3CDTF">2023-05-25T00:05:22Z</dcterms:modified>
</cp:coreProperties>
</file>