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4"/>
  </p:sldMasterIdLst>
  <p:notesMasterIdLst>
    <p:notesMasterId r:id="rId21"/>
  </p:notesMasterIdLst>
  <p:handoutMasterIdLst>
    <p:handoutMasterId r:id="rId22"/>
  </p:handoutMasterIdLst>
  <p:sldIdLst>
    <p:sldId id="310" r:id="rId5"/>
    <p:sldId id="289" r:id="rId6"/>
    <p:sldId id="290" r:id="rId7"/>
    <p:sldId id="292" r:id="rId8"/>
    <p:sldId id="311" r:id="rId9"/>
    <p:sldId id="293" r:id="rId10"/>
    <p:sldId id="303" r:id="rId11"/>
    <p:sldId id="295" r:id="rId12"/>
    <p:sldId id="312" r:id="rId13"/>
    <p:sldId id="296" r:id="rId14"/>
    <p:sldId id="313" r:id="rId15"/>
    <p:sldId id="297" r:id="rId16"/>
    <p:sldId id="298" r:id="rId17"/>
    <p:sldId id="314" r:id="rId18"/>
    <p:sldId id="315" r:id="rId19"/>
    <p:sldId id="31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35" autoAdjust="0"/>
  </p:normalViewPr>
  <p:slideViewPr>
    <p:cSldViewPr snapToGrid="0">
      <p:cViewPr varScale="1">
        <p:scale>
          <a:sx n="78" d="100"/>
          <a:sy n="78" d="100"/>
        </p:scale>
        <p:origin x="878" y="6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8/15/2026</a:t>
            </a:fld>
            <a:endParaRPr lang="en-US"/>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16356-3B28-4AAF-8099-7941810E2475}" type="datetimeFigureOut">
              <a:rPr lang="en-US" smtClean="0"/>
              <a:t>8/15/2026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DA344-5FA2-43F7-9D95-CA56C82B080A}" type="slidenum">
              <a:rPr lang="en-US" smtClean="0"/>
              <a:t>‹#›</a:t>
            </a:fld>
            <a:endParaRPr lang="en-US"/>
          </a:p>
        </p:txBody>
      </p:sp>
    </p:spTree>
    <p:extLst>
      <p:ext uri="{BB962C8B-B14F-4D97-AF65-F5344CB8AC3E}">
        <p14:creationId xmlns:p14="http://schemas.microsoft.com/office/powerpoint/2010/main" val="1255762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2</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D8853-D55D-EC69-A8FA-7B623ECC89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3AD9F2-B2FF-7938-3214-9C74BAB8487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C5B4F2F-1F43-50CB-0FA9-2C182E40289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39E8EA-2681-BF28-47C8-24583884CCDF}"/>
              </a:ext>
            </a:extLst>
          </p:cNvPr>
          <p:cNvSpPr>
            <a:spLocks noGrp="1"/>
          </p:cNvSpPr>
          <p:nvPr>
            <p:ph type="sldNum" sz="quarter" idx="5"/>
          </p:nvPr>
        </p:nvSpPr>
        <p:spPr/>
        <p:txBody>
          <a:bodyPr/>
          <a:lstStyle/>
          <a:p>
            <a:fld id="{CC5DA344-5FA2-43F7-9D95-CA56C82B080A}" type="slidenum">
              <a:rPr lang="en-US" smtClean="0"/>
              <a:t>3</a:t>
            </a:fld>
            <a:endParaRPr lang="en-US"/>
          </a:p>
        </p:txBody>
      </p:sp>
    </p:spTree>
    <p:extLst>
      <p:ext uri="{BB962C8B-B14F-4D97-AF65-F5344CB8AC3E}">
        <p14:creationId xmlns:p14="http://schemas.microsoft.com/office/powerpoint/2010/main" val="96802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ABE92-274C-63D9-158C-39EC3B79CD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00D80F-FAEA-ECBF-52A9-FA2646A46F5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BA15810-7F3C-3251-7304-23316DC429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E985E8-09E9-1F94-0729-FCD404C2076F}"/>
              </a:ext>
            </a:extLst>
          </p:cNvPr>
          <p:cNvSpPr>
            <a:spLocks noGrp="1"/>
          </p:cNvSpPr>
          <p:nvPr>
            <p:ph type="sldNum" sz="quarter" idx="5"/>
          </p:nvPr>
        </p:nvSpPr>
        <p:spPr/>
        <p:txBody>
          <a:bodyPr/>
          <a:lstStyle/>
          <a:p>
            <a:fld id="{CC5DA344-5FA2-43F7-9D95-CA56C82B080A}" type="slidenum">
              <a:rPr lang="en-US" smtClean="0"/>
              <a:t>4</a:t>
            </a:fld>
            <a:endParaRPr lang="en-US"/>
          </a:p>
        </p:txBody>
      </p:sp>
    </p:spTree>
    <p:extLst>
      <p:ext uri="{BB962C8B-B14F-4D97-AF65-F5344CB8AC3E}">
        <p14:creationId xmlns:p14="http://schemas.microsoft.com/office/powerpoint/2010/main" val="1968582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8C289-DE78-AD0B-B5D6-531AF135C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D9C5F7-1C6C-EF7D-49B5-B514AAEC0C2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20BC051-8AFE-6E4D-448B-CBC3AEAE859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23F71D7-A1E9-5896-A053-D008F3BBB622}"/>
              </a:ext>
            </a:extLst>
          </p:cNvPr>
          <p:cNvSpPr>
            <a:spLocks noGrp="1"/>
          </p:cNvSpPr>
          <p:nvPr>
            <p:ph type="sldNum" sz="quarter" idx="5"/>
          </p:nvPr>
        </p:nvSpPr>
        <p:spPr/>
        <p:txBody>
          <a:bodyPr/>
          <a:lstStyle/>
          <a:p>
            <a:fld id="{CC5DA344-5FA2-43F7-9D95-CA56C82B080A}" type="slidenum">
              <a:rPr lang="en-US" smtClean="0"/>
              <a:t>5</a:t>
            </a:fld>
            <a:endParaRPr lang="en-US"/>
          </a:p>
        </p:txBody>
      </p:sp>
    </p:spTree>
    <p:extLst>
      <p:ext uri="{BB962C8B-B14F-4D97-AF65-F5344CB8AC3E}">
        <p14:creationId xmlns:p14="http://schemas.microsoft.com/office/powerpoint/2010/main" val="549840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A2EBF-F599-8435-C0BA-F7E622144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BCA7C2-CC85-5C81-7EBC-6BED7A8CCD1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C98EB05-7C00-CEB4-A757-6AD146B42D1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886044-6C9E-EA8F-463E-E1FC4A495ED6}"/>
              </a:ext>
            </a:extLst>
          </p:cNvPr>
          <p:cNvSpPr>
            <a:spLocks noGrp="1"/>
          </p:cNvSpPr>
          <p:nvPr>
            <p:ph type="sldNum" sz="quarter" idx="5"/>
          </p:nvPr>
        </p:nvSpPr>
        <p:spPr/>
        <p:txBody>
          <a:bodyPr/>
          <a:lstStyle/>
          <a:p>
            <a:fld id="{CC5DA344-5FA2-43F7-9D95-CA56C82B080A}" type="slidenum">
              <a:rPr lang="en-US" smtClean="0"/>
              <a:t>6</a:t>
            </a:fld>
            <a:endParaRPr lang="en-US"/>
          </a:p>
        </p:txBody>
      </p:sp>
    </p:spTree>
    <p:extLst>
      <p:ext uri="{BB962C8B-B14F-4D97-AF65-F5344CB8AC3E}">
        <p14:creationId xmlns:p14="http://schemas.microsoft.com/office/powerpoint/2010/main" val="3519043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AD1AC-1F5C-5AEC-26A1-AC9F3EEAE0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E5DF61-7C3B-48F3-A0E6-C19F1964E72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3B82D2B-DC28-F3B1-70F3-5D83F6286D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A6CA13-D768-0AE8-D81F-51D16C211DE5}"/>
              </a:ext>
            </a:extLst>
          </p:cNvPr>
          <p:cNvSpPr>
            <a:spLocks noGrp="1"/>
          </p:cNvSpPr>
          <p:nvPr>
            <p:ph type="sldNum" sz="quarter" idx="5"/>
          </p:nvPr>
        </p:nvSpPr>
        <p:spPr/>
        <p:txBody>
          <a:bodyPr/>
          <a:lstStyle/>
          <a:p>
            <a:fld id="{CC5DA344-5FA2-43F7-9D95-CA56C82B080A}" type="slidenum">
              <a:rPr lang="en-US" smtClean="0"/>
              <a:t>7</a:t>
            </a:fld>
            <a:endParaRPr lang="en-US"/>
          </a:p>
        </p:txBody>
      </p:sp>
    </p:spTree>
    <p:extLst>
      <p:ext uri="{BB962C8B-B14F-4D97-AF65-F5344CB8AC3E}">
        <p14:creationId xmlns:p14="http://schemas.microsoft.com/office/powerpoint/2010/main" val="3618674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CEF27-45F1-1AD3-EFC3-A1BF50A98F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65ED0-F881-9B23-9BCC-EDEF4263DD6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69C2DF8-0A24-8B5A-BA5D-F0395B05222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518E847-9851-B7F9-A43B-5D99F6301332}"/>
              </a:ext>
            </a:extLst>
          </p:cNvPr>
          <p:cNvSpPr>
            <a:spLocks noGrp="1"/>
          </p:cNvSpPr>
          <p:nvPr>
            <p:ph type="sldNum" sz="quarter" idx="5"/>
          </p:nvPr>
        </p:nvSpPr>
        <p:spPr/>
        <p:txBody>
          <a:bodyPr/>
          <a:lstStyle/>
          <a:p>
            <a:fld id="{CC5DA344-5FA2-43F7-9D95-CA56C82B080A}" type="slidenum">
              <a:rPr lang="en-US" smtClean="0"/>
              <a:t>8</a:t>
            </a:fld>
            <a:endParaRPr lang="en-US"/>
          </a:p>
        </p:txBody>
      </p:sp>
    </p:spTree>
    <p:extLst>
      <p:ext uri="{BB962C8B-B14F-4D97-AF65-F5344CB8AC3E}">
        <p14:creationId xmlns:p14="http://schemas.microsoft.com/office/powerpoint/2010/main" val="569522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6E0A8-7BD1-506D-92E4-47CBBBA70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73964D-918D-D7A0-D78B-50FAF060936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60049DE-02BE-39B2-7419-068EAC90C2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9634AD1-997D-F9C8-C8DC-8A165F655347}"/>
              </a:ext>
            </a:extLst>
          </p:cNvPr>
          <p:cNvSpPr>
            <a:spLocks noGrp="1"/>
          </p:cNvSpPr>
          <p:nvPr>
            <p:ph type="sldNum" sz="quarter" idx="5"/>
          </p:nvPr>
        </p:nvSpPr>
        <p:spPr/>
        <p:txBody>
          <a:bodyPr/>
          <a:lstStyle/>
          <a:p>
            <a:fld id="{CC5DA344-5FA2-43F7-9D95-CA56C82B080A}" type="slidenum">
              <a:rPr lang="en-US" smtClean="0"/>
              <a:t>9</a:t>
            </a:fld>
            <a:endParaRPr lang="en-US"/>
          </a:p>
        </p:txBody>
      </p:sp>
    </p:spTree>
    <p:extLst>
      <p:ext uri="{BB962C8B-B14F-4D97-AF65-F5344CB8AC3E}">
        <p14:creationId xmlns:p14="http://schemas.microsoft.com/office/powerpoint/2010/main" val="1724449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BA104-6D6C-231D-BD55-338DDB0685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8A10E-EA0F-8CFE-02BC-AC91E48FC49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A1E4159-4C81-0FA3-8E16-D04B7386B40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4A99894-3326-C296-79A5-7B234599A635}"/>
              </a:ext>
            </a:extLst>
          </p:cNvPr>
          <p:cNvSpPr>
            <a:spLocks noGrp="1"/>
          </p:cNvSpPr>
          <p:nvPr>
            <p:ph type="sldNum" sz="quarter" idx="5"/>
          </p:nvPr>
        </p:nvSpPr>
        <p:spPr/>
        <p:txBody>
          <a:bodyPr/>
          <a:lstStyle/>
          <a:p>
            <a:fld id="{CC5DA344-5FA2-43F7-9D95-CA56C82B080A}" type="slidenum">
              <a:rPr lang="en-US" smtClean="0"/>
              <a:t>10</a:t>
            </a:fld>
            <a:endParaRPr lang="en-US"/>
          </a:p>
        </p:txBody>
      </p:sp>
    </p:spTree>
    <p:extLst>
      <p:ext uri="{BB962C8B-B14F-4D97-AF65-F5344CB8AC3E}">
        <p14:creationId xmlns:p14="http://schemas.microsoft.com/office/powerpoint/2010/main" val="485129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C3CA2-E8A9-152E-9A84-1AD8A03B60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9311E0-7675-CDC4-5D6A-42F575F85A7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63DAB0D-1C98-0A47-21A1-D91F7884E13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E7ADD2-D070-2344-E3FB-8A205DDA3FA1}"/>
              </a:ext>
            </a:extLst>
          </p:cNvPr>
          <p:cNvSpPr>
            <a:spLocks noGrp="1"/>
          </p:cNvSpPr>
          <p:nvPr>
            <p:ph type="sldNum" sz="quarter" idx="5"/>
          </p:nvPr>
        </p:nvSpPr>
        <p:spPr/>
        <p:txBody>
          <a:bodyPr/>
          <a:lstStyle/>
          <a:p>
            <a:fld id="{CC5DA344-5FA2-43F7-9D95-CA56C82B080A}" type="slidenum">
              <a:rPr lang="en-US" smtClean="0"/>
              <a:t>11</a:t>
            </a:fld>
            <a:endParaRPr lang="en-US"/>
          </a:p>
        </p:txBody>
      </p:sp>
    </p:spTree>
    <p:extLst>
      <p:ext uri="{BB962C8B-B14F-4D97-AF65-F5344CB8AC3E}">
        <p14:creationId xmlns:p14="http://schemas.microsoft.com/office/powerpoint/2010/main" val="1777682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BB1F3-A2D9-A83B-C91B-568415C969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176211-2283-C606-0007-93B8E035A26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633AFB9-00E6-C886-1F3B-46E7BE1EF3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6116AC4-F645-91B7-CA18-9CD3BD8882C0}"/>
              </a:ext>
            </a:extLst>
          </p:cNvPr>
          <p:cNvSpPr>
            <a:spLocks noGrp="1"/>
          </p:cNvSpPr>
          <p:nvPr>
            <p:ph type="sldNum" sz="quarter" idx="5"/>
          </p:nvPr>
        </p:nvSpPr>
        <p:spPr/>
        <p:txBody>
          <a:bodyPr/>
          <a:lstStyle/>
          <a:p>
            <a:fld id="{CC5DA344-5FA2-43F7-9D95-CA56C82B080A}" type="slidenum">
              <a:rPr lang="en-US" smtClean="0"/>
              <a:t>12</a:t>
            </a:fld>
            <a:endParaRPr lang="en-US"/>
          </a:p>
        </p:txBody>
      </p:sp>
    </p:spTree>
    <p:extLst>
      <p:ext uri="{BB962C8B-B14F-4D97-AF65-F5344CB8AC3E}">
        <p14:creationId xmlns:p14="http://schemas.microsoft.com/office/powerpoint/2010/main" val="629946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AD8CE-93C2-42E6-67EC-CFA209C0DB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6DACCF-5C67-8DEE-135E-8CAFD0B6ADF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937097C-3A83-680A-AE8E-D679B22739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0D4FCC0-65DE-4123-A1E5-73B3161B1F52}"/>
              </a:ext>
            </a:extLst>
          </p:cNvPr>
          <p:cNvSpPr>
            <a:spLocks noGrp="1"/>
          </p:cNvSpPr>
          <p:nvPr>
            <p:ph type="sldNum" sz="quarter" idx="5"/>
          </p:nvPr>
        </p:nvSpPr>
        <p:spPr/>
        <p:txBody>
          <a:bodyPr/>
          <a:lstStyle/>
          <a:p>
            <a:fld id="{CC5DA344-5FA2-43F7-9D95-CA56C82B080A}" type="slidenum">
              <a:rPr lang="en-US" smtClean="0"/>
              <a:t>13</a:t>
            </a:fld>
            <a:endParaRPr lang="en-US"/>
          </a:p>
        </p:txBody>
      </p:sp>
    </p:spTree>
    <p:extLst>
      <p:ext uri="{BB962C8B-B14F-4D97-AF65-F5344CB8AC3E}">
        <p14:creationId xmlns:p14="http://schemas.microsoft.com/office/powerpoint/2010/main" val="5998683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B3B04-B3D7-4C2B-582D-6BF3D1A2E8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388A9-52E6-7B11-78AF-94187403DF2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0EFB83E-2B07-306C-E185-BE8997DE0C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E0C8C7-1C81-EB72-EE0B-1B9D7E3BC14D}"/>
              </a:ext>
            </a:extLst>
          </p:cNvPr>
          <p:cNvSpPr>
            <a:spLocks noGrp="1"/>
          </p:cNvSpPr>
          <p:nvPr>
            <p:ph type="sldNum" sz="quarter" idx="5"/>
          </p:nvPr>
        </p:nvSpPr>
        <p:spPr/>
        <p:txBody>
          <a:bodyPr/>
          <a:lstStyle/>
          <a:p>
            <a:fld id="{CC5DA344-5FA2-43F7-9D95-CA56C82B080A}" type="slidenum">
              <a:rPr lang="en-US" smtClean="0"/>
              <a:t>14</a:t>
            </a:fld>
            <a:endParaRPr lang="en-US"/>
          </a:p>
        </p:txBody>
      </p:sp>
    </p:spTree>
    <p:extLst>
      <p:ext uri="{BB962C8B-B14F-4D97-AF65-F5344CB8AC3E}">
        <p14:creationId xmlns:p14="http://schemas.microsoft.com/office/powerpoint/2010/main" val="2839582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2D17D-DD1B-A1B6-3DB5-FFEEAC0CE3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A906B-1E24-008D-886D-D48CBE5E2B1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1114B23-210D-2C1F-DFFE-24866D9534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7D83D3-DFAC-F4DE-FE3C-6593ED11A412}"/>
              </a:ext>
            </a:extLst>
          </p:cNvPr>
          <p:cNvSpPr>
            <a:spLocks noGrp="1"/>
          </p:cNvSpPr>
          <p:nvPr>
            <p:ph type="sldNum" sz="quarter" idx="5"/>
          </p:nvPr>
        </p:nvSpPr>
        <p:spPr/>
        <p:txBody>
          <a:bodyPr/>
          <a:lstStyle/>
          <a:p>
            <a:fld id="{CC5DA344-5FA2-43F7-9D95-CA56C82B080A}" type="slidenum">
              <a:rPr lang="en-US" smtClean="0"/>
              <a:t>15</a:t>
            </a:fld>
            <a:endParaRPr lang="en-US"/>
          </a:p>
        </p:txBody>
      </p:sp>
    </p:spTree>
    <p:extLst>
      <p:ext uri="{BB962C8B-B14F-4D97-AF65-F5344CB8AC3E}">
        <p14:creationId xmlns:p14="http://schemas.microsoft.com/office/powerpoint/2010/main" val="639637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8F5C0-2831-E354-6F3C-3AEA674BB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8FDD21-B11C-957D-FAED-9905FEEAAEF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59D6300-7C74-7E68-7931-31AC26F6750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6B6BDD6-DCA9-46CF-7A40-4F8CB41296E6}"/>
              </a:ext>
            </a:extLst>
          </p:cNvPr>
          <p:cNvSpPr>
            <a:spLocks noGrp="1"/>
          </p:cNvSpPr>
          <p:nvPr>
            <p:ph type="sldNum" sz="quarter" idx="5"/>
          </p:nvPr>
        </p:nvSpPr>
        <p:spPr/>
        <p:txBody>
          <a:bodyPr/>
          <a:lstStyle/>
          <a:p>
            <a:fld id="{CC5DA344-5FA2-43F7-9D95-CA56C82B080A}" type="slidenum">
              <a:rPr lang="en-US" smtClean="0"/>
              <a:t>16</a:t>
            </a:fld>
            <a:endParaRPr lang="en-US"/>
          </a:p>
        </p:txBody>
      </p:sp>
    </p:spTree>
    <p:extLst>
      <p:ext uri="{BB962C8B-B14F-4D97-AF65-F5344CB8AC3E}">
        <p14:creationId xmlns:p14="http://schemas.microsoft.com/office/powerpoint/2010/main" val="2523239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06731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5720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9680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77566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8/15/2026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08177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8/15/2026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01401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8/15/2026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0602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31047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16181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4131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33880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GB"/>
              <a:t>Click icon to add picture</a:t>
            </a:r>
            <a:endParaRPr lang="en-US"/>
          </a:p>
        </p:txBody>
      </p:sp>
    </p:spTree>
    <p:extLst>
      <p:ext uri="{BB962C8B-B14F-4D97-AF65-F5344CB8AC3E}">
        <p14:creationId xmlns:p14="http://schemas.microsoft.com/office/powerpoint/2010/main" val="166642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0C50CD-E178-4744-9B35-B2F624D6C5E9}" type="datetimeFigureOut">
              <a:rPr lang="en-US" smtClean="0"/>
              <a:pPr/>
              <a:t>8/15/2026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61502790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B8EE752-2EA7-D28B-8662-15F1703434FE}"/>
              </a:ext>
            </a:extLst>
          </p:cNvPr>
          <p:cNvPicPr>
            <a:picLocks noChangeAspect="1"/>
          </p:cNvPicPr>
          <p:nvPr/>
        </p:nvPicPr>
        <p:blipFill>
          <a:blip r:embed="rId2"/>
          <a:srcRect t="9000" b="20238"/>
          <a:stretch>
            <a:fillRect/>
          </a:stretch>
        </p:blipFill>
        <p:spPr>
          <a:xfrm>
            <a:off x="1" y="0"/>
            <a:ext cx="12192000" cy="6858000"/>
          </a:xfrm>
          <a:prstGeom prst="rect">
            <a:avLst/>
          </a:prstGeom>
        </p:spPr>
      </p:pic>
    </p:spTree>
    <p:extLst>
      <p:ext uri="{BB962C8B-B14F-4D97-AF65-F5344CB8AC3E}">
        <p14:creationId xmlns:p14="http://schemas.microsoft.com/office/powerpoint/2010/main" val="2159281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6532910" y="684571"/>
            <a:ext cx="5180214" cy="4718702"/>
          </a:xfrm>
        </p:spPr>
        <p:txBody>
          <a:bodyPr vert="horz" lIns="91440" tIns="45720" rIns="91440" bIns="45720" rtlCol="0" anchor="t">
            <a:normAutofit fontScale="90000"/>
          </a:bodyPr>
          <a:lstStyle/>
          <a:p>
            <a:pPr>
              <a:lnSpc>
                <a:spcPct val="107000"/>
              </a:lnSpc>
              <a:spcAft>
                <a:spcPts val="800"/>
              </a:spcAft>
            </a:pPr>
            <a:br>
              <a:rPr lang="en-US" sz="1800" b="1" u="sng" dirty="0">
                <a:solidFill>
                  <a:schemeClr val="tx1"/>
                </a:solidFill>
                <a:latin typeface="Arial" panose="020B0604020202020204" pitchFamily="34" charset="0"/>
                <a:cs typeface="Arial" panose="020B0604020202020204" pitchFamily="34" charset="0"/>
              </a:rPr>
            </a:br>
            <a:br>
              <a:rPr lang="en-US" sz="1800" b="1" u="sng" dirty="0">
                <a:solidFill>
                  <a:schemeClr val="tx1"/>
                </a:solidFill>
                <a:latin typeface="Arial" panose="020B0604020202020204" pitchFamily="34" charset="0"/>
                <a:cs typeface="Arial" panose="020B0604020202020204" pitchFamily="34" charset="0"/>
              </a:rPr>
            </a:br>
            <a:r>
              <a:rPr lang="en-US" sz="1800" b="1" u="sng" dirty="0">
                <a:solidFill>
                  <a:schemeClr val="tx1"/>
                </a:solidFill>
                <a:latin typeface="Arial" panose="020B0604020202020204" pitchFamily="34" charset="0"/>
                <a:cs typeface="Arial" panose="020B0604020202020204" pitchFamily="34" charset="0"/>
              </a:rPr>
              <a:t>module</a:t>
            </a:r>
            <a:r>
              <a:rPr lang="en-US" sz="1800" dirty="0">
                <a:solidFill>
                  <a:schemeClr val="tx1"/>
                </a:solidFill>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Enterprise and Entrepreneurship</a:t>
            </a:r>
            <a:br>
              <a:rPr lang="en-GB" b="1" dirty="0"/>
            </a:br>
            <a:br>
              <a:rPr lang="en-US" sz="2200" dirty="0">
                <a:solidFill>
                  <a:schemeClr val="tx1"/>
                </a:solidFill>
              </a:rPr>
            </a:br>
            <a:r>
              <a:rPr lang="en-US" sz="1800" b="1" u="sng" dirty="0">
                <a:solidFill>
                  <a:schemeClr val="tx1"/>
                </a:solidFill>
                <a:latin typeface="Arial" panose="020B0604020202020204" pitchFamily="34" charset="0"/>
                <a:cs typeface="Arial" panose="020B0604020202020204" pitchFamily="34" charset="0"/>
              </a:rPr>
              <a:t>MODULE CODE</a:t>
            </a:r>
            <a:r>
              <a:rPr lang="en-US" sz="1800" dirty="0">
                <a:solidFill>
                  <a:schemeClr val="tx1"/>
                </a:solidFill>
                <a:latin typeface="Arial" panose="020B0604020202020204" pitchFamily="34" charset="0"/>
                <a:cs typeface="Arial" panose="020B0604020202020204" pitchFamily="34" charset="0"/>
              </a:rPr>
              <a:t>:  (lclm4004)</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b="1" u="sng" dirty="0">
                <a:solidFill>
                  <a:schemeClr val="tx1"/>
                </a:solidFill>
                <a:latin typeface="Arial" panose="020B0604020202020204" pitchFamily="34" charset="0"/>
                <a:cs typeface="Arial" panose="020B0604020202020204" pitchFamily="34" charset="0"/>
              </a:rPr>
              <a:t>Presentation produced by</a:t>
            </a:r>
            <a:r>
              <a:rPr lang="en-US" sz="1800" dirty="0">
                <a:solidFill>
                  <a:schemeClr val="tx1"/>
                </a:solidFill>
                <a:latin typeface="Arial" panose="020B0604020202020204" pitchFamily="34" charset="0"/>
                <a:cs typeface="Arial" panose="020B0604020202020204" pitchFamily="34" charset="0"/>
              </a:rPr>
              <a:t>: JESUS Eduardo ALVARADO </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b="1" u="sng" dirty="0">
                <a:solidFill>
                  <a:schemeClr val="tx1"/>
                </a:solidFill>
                <a:latin typeface="Arial" panose="020B0604020202020204" pitchFamily="34" charset="0"/>
                <a:cs typeface="Arial" panose="020B0604020202020204" pitchFamily="34" charset="0"/>
              </a:rPr>
              <a:t>student I.D. number</a:t>
            </a:r>
            <a:r>
              <a:rPr lang="en-US" sz="1800" dirty="0">
                <a:solidFill>
                  <a:schemeClr val="tx1"/>
                </a:solidFill>
                <a:latin typeface="Arial" panose="020B0604020202020204" pitchFamily="34" charset="0"/>
                <a:cs typeface="Arial" panose="020B0604020202020204" pitchFamily="34" charset="0"/>
              </a:rPr>
              <a:t>: 2427092</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b="1" u="sng" dirty="0">
                <a:solidFill>
                  <a:schemeClr val="tx1"/>
                </a:solidFill>
                <a:latin typeface="Arial" panose="020B0604020202020204" pitchFamily="34" charset="0"/>
                <a:cs typeface="Arial" panose="020B0604020202020204" pitchFamily="34" charset="0"/>
              </a:rPr>
              <a:t>lecture’s name</a:t>
            </a:r>
            <a:r>
              <a:rPr lang="en-US" sz="1800" dirty="0">
                <a:solidFill>
                  <a:schemeClr val="tx1"/>
                </a:solidFill>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ea typeface="DengXian" panose="02010600030101010101" pitchFamily="2" charset="-122"/>
                <a:cs typeface="Times New Roman" panose="02020603050405020304" pitchFamily="18" charset="0"/>
              </a:rPr>
              <a:t>Richard </a:t>
            </a:r>
            <a:r>
              <a:rPr lang="en-GB" sz="1800" dirty="0" err="1">
                <a:solidFill>
                  <a:schemeClr val="tx1"/>
                </a:solidFill>
                <a:latin typeface="Arial" panose="020B0604020202020204" pitchFamily="34" charset="0"/>
                <a:ea typeface="DengXian" panose="02010600030101010101" pitchFamily="2" charset="-122"/>
                <a:cs typeface="Times New Roman" panose="02020603050405020304" pitchFamily="18" charset="0"/>
              </a:rPr>
              <a:t>Ashaye</a:t>
            </a:r>
            <a:br>
              <a:rPr lang="en-GB" sz="1600" dirty="0">
                <a:latin typeface="Arial" panose="020B0604020202020204" pitchFamily="34" charset="0"/>
                <a:ea typeface="DengXian" panose="02010600030101010101" pitchFamily="2" charset="-122"/>
                <a:cs typeface="Times New Roman" panose="02020603050405020304" pitchFamily="18"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b="1" u="sng" dirty="0">
                <a:solidFill>
                  <a:schemeClr val="tx1"/>
                </a:solidFill>
                <a:latin typeface="Arial" panose="020B0604020202020204" pitchFamily="34" charset="0"/>
                <a:cs typeface="Arial" panose="020B0604020202020204" pitchFamily="34" charset="0"/>
              </a:rPr>
              <a:t>assessment task  2</a:t>
            </a:r>
            <a:r>
              <a:rPr lang="en-US" sz="1800" dirty="0">
                <a:solidFill>
                  <a:schemeClr val="tx1"/>
                </a:solidFill>
                <a:latin typeface="Arial" panose="020B0604020202020204" pitchFamily="34" charset="0"/>
                <a:cs typeface="Arial" panose="020B0604020202020204" pitchFamily="34" charset="0"/>
              </a:rPr>
              <a:t>:   Presentation</a:t>
            </a:r>
            <a:br>
              <a:rPr lang="en-US" sz="1500" dirty="0">
                <a:solidFill>
                  <a:schemeClr val="tx1"/>
                </a:solidFill>
              </a:rPr>
            </a:br>
            <a:endParaRPr lang="en-US" sz="1500" dirty="0">
              <a:solidFill>
                <a:schemeClr val="tx1"/>
              </a:solidFill>
            </a:endParaRPr>
          </a:p>
        </p:txBody>
      </p:sp>
      <p:pic>
        <p:nvPicPr>
          <p:cNvPr id="6" name="Picture 5">
            <a:extLst>
              <a:ext uri="{FF2B5EF4-FFF2-40B4-BE49-F238E27FC236}">
                <a16:creationId xmlns:a16="http://schemas.microsoft.com/office/drawing/2014/main" id="{4862AFDC-4AB7-744C-8C00-AE4F0D7B130B}"/>
              </a:ext>
            </a:extLst>
          </p:cNvPr>
          <p:cNvPicPr>
            <a:picLocks noChangeAspect="1"/>
          </p:cNvPicPr>
          <p:nvPr/>
        </p:nvPicPr>
        <p:blipFill>
          <a:blip r:embed="rId3"/>
          <a:stretch>
            <a:fillRect/>
          </a:stretch>
        </p:blipFill>
        <p:spPr>
          <a:xfrm>
            <a:off x="663326" y="1105092"/>
            <a:ext cx="5869584" cy="4028018"/>
          </a:xfrm>
          <a:prstGeom prst="rect">
            <a:avLst/>
          </a:prstGeom>
        </p:spPr>
      </p:pic>
    </p:spTree>
    <p:extLst>
      <p:ext uri="{BB962C8B-B14F-4D97-AF65-F5344CB8AC3E}">
        <p14:creationId xmlns:p14="http://schemas.microsoft.com/office/powerpoint/2010/main" val="307899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CA385C-9BC3-9807-B52D-109974BB7E4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0AB1939E-4292-A06B-D81C-6A0D97DBF7DA}"/>
              </a:ext>
            </a:extLst>
          </p:cNvPr>
          <p:cNvSpPr>
            <a:spLocks noGrp="1"/>
          </p:cNvSpPr>
          <p:nvPr>
            <p:ph type="ctrTitle"/>
          </p:nvPr>
        </p:nvSpPr>
        <p:spPr>
          <a:xfrm>
            <a:off x="521208" y="604531"/>
            <a:ext cx="5269992" cy="5933921"/>
          </a:xfrm>
        </p:spPr>
        <p:txBody>
          <a:bodyPr vert="horz" lIns="91440" tIns="45720" rIns="91440" bIns="45720" rtlCol="0" anchor="t">
            <a:normAutofit fontScale="90000"/>
          </a:bodyPr>
          <a:lstStyle/>
          <a:p>
            <a:r>
              <a:rPr lang="en-GB" sz="3200" dirty="0">
                <a:solidFill>
                  <a:schemeClr val="tx1"/>
                </a:solidFill>
              </a:rPr>
              <a:t>	</a:t>
            </a:r>
            <a:r>
              <a:rPr lang="en-GB" sz="2700" dirty="0">
                <a:solidFill>
                  <a:schemeClr val="tx1"/>
                </a:solidFill>
                <a:latin typeface="Arial" panose="020B0604020202020204" pitchFamily="34" charset="0"/>
                <a:cs typeface="Arial" panose="020B0604020202020204" pitchFamily="34" charset="0"/>
              </a:rPr>
              <a:t>     </a:t>
            </a:r>
            <a:r>
              <a:rPr lang="en-GB" sz="2700" b="1" u="sng" dirty="0">
                <a:solidFill>
                  <a:schemeClr val="tx1"/>
                </a:solidFill>
                <a:latin typeface="Arial" panose="020B0604020202020204" pitchFamily="34" charset="0"/>
                <a:cs typeface="Arial" panose="020B0604020202020204" pitchFamily="34" charset="0"/>
              </a:rPr>
              <a:t>TABLE OF CONTENT</a:t>
            </a:r>
            <a:br>
              <a:rPr lang="en-GB" sz="2700" dirty="0">
                <a:solidFill>
                  <a:schemeClr val="tx1"/>
                </a:solidFill>
                <a:latin typeface="Arial" panose="020B0604020202020204" pitchFamily="34" charset="0"/>
                <a:cs typeface="Arial" panose="020B0604020202020204" pitchFamily="34" charset="0"/>
              </a:rPr>
            </a:br>
            <a:br>
              <a:rPr lang="en-GB" sz="2700" dirty="0">
                <a:solidFill>
                  <a:schemeClr val="tx1"/>
                </a:solidFill>
                <a:latin typeface="Arial" panose="020B0604020202020204" pitchFamily="34" charset="0"/>
                <a:cs typeface="Arial" panose="020B0604020202020204" pitchFamily="34" charset="0"/>
              </a:rPr>
            </a:br>
            <a:br>
              <a:rPr lang="en-GB" sz="1500" dirty="0">
                <a:solidFill>
                  <a:schemeClr val="tx1"/>
                </a:solidFill>
              </a:rPr>
            </a:br>
            <a:r>
              <a:rPr lang="en-GB" sz="1500" dirty="0">
                <a:solidFill>
                  <a:schemeClr val="tx1"/>
                </a:solidFill>
              </a:rPr>
              <a:t> </a:t>
            </a:r>
            <a:r>
              <a:rPr lang="en-GB" sz="1600" dirty="0">
                <a:solidFill>
                  <a:schemeClr val="tx1"/>
                </a:solidFill>
              </a:rPr>
              <a:t>- </a:t>
            </a:r>
            <a:r>
              <a:rPr lang="en-GB" sz="1600" b="1" dirty="0">
                <a:solidFill>
                  <a:prstClr val="black"/>
                </a:solidFill>
                <a:latin typeface="Arial" panose="020B0604020202020204" pitchFamily="34" charset="0"/>
                <a:cs typeface="Arial" panose="020B0604020202020204" pitchFamily="34" charset="0"/>
              </a:rPr>
              <a:t>introduction </a:t>
            </a:r>
            <a:br>
              <a:rPr lang="en-GB" sz="1600" b="1" dirty="0">
                <a:solidFill>
                  <a:prstClr val="black"/>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a:t>
            </a:r>
            <a:r>
              <a:rPr lang="en-GB" sz="1600" b="1" dirty="0">
                <a:solidFill>
                  <a:prstClr val="black"/>
                </a:solidFill>
                <a:latin typeface="Arial" panose="020B0604020202020204" pitchFamily="34" charset="0"/>
                <a:cs typeface="Arial" panose="020B0604020202020204" pitchFamily="34" charset="0"/>
              </a:rPr>
              <a:t> business plan </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overview of the business idea</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Legal Format and Management Structure</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organisational chart of Maliyah Salon</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a:t>
            </a:r>
            <a:r>
              <a:rPr lang="en-GB" sz="1600" b="1" cap="none" dirty="0">
                <a:solidFill>
                  <a:prstClr val="black"/>
                </a:solidFill>
                <a:latin typeface="Arial" panose="020B0604020202020204" pitchFamily="34" charset="0"/>
                <a:ea typeface="+mn-ea"/>
                <a:cs typeface="Arial" panose="020B0604020202020204" pitchFamily="34" charset="0"/>
              </a:rPr>
              <a:t>PESTEL ANALYSIS</a:t>
            </a:r>
            <a:br>
              <a:rPr lang="en-GB" sz="1600" b="1" cap="none" dirty="0">
                <a:solidFill>
                  <a:prstClr val="black"/>
                </a:solidFill>
                <a:latin typeface="Arial" panose="020B0604020202020204" pitchFamily="34" charset="0"/>
                <a:ea typeface="+mn-ea"/>
                <a:cs typeface="Arial" panose="020B0604020202020204" pitchFamily="34" charset="0"/>
              </a:rPr>
            </a:br>
            <a:br>
              <a:rPr lang="en-GB" sz="1600" b="1" cap="none" dirty="0">
                <a:solidFill>
                  <a:prstClr val="black"/>
                </a:solidFill>
                <a:latin typeface="Arial" panose="020B0604020202020204" pitchFamily="34" charset="0"/>
                <a:ea typeface="+mn-ea"/>
                <a:cs typeface="Arial" panose="020B0604020202020204" pitchFamily="34" charset="0"/>
              </a:rPr>
            </a:br>
            <a:r>
              <a:rPr lang="en-GB" sz="1600" b="1" cap="none" dirty="0">
                <a:solidFill>
                  <a:prstClr val="black"/>
                </a:solidFill>
                <a:latin typeface="Arial" panose="020B0604020202020204" pitchFamily="34" charset="0"/>
                <a:ea typeface="+mn-ea"/>
                <a:cs typeface="Arial" panose="020B0604020202020204" pitchFamily="34" charset="0"/>
              </a:rPr>
              <a:t>- MARKETING STRATEGY</a:t>
            </a:r>
            <a:br>
              <a:rPr lang="en-GB" sz="1600" b="1" cap="none" dirty="0">
                <a:solidFill>
                  <a:prstClr val="black"/>
                </a:solidFill>
                <a:latin typeface="Arial" panose="020B0604020202020204" pitchFamily="34" charset="0"/>
                <a:ea typeface="+mn-ea"/>
                <a:cs typeface="Arial" panose="020B0604020202020204" pitchFamily="34" charset="0"/>
              </a:rPr>
            </a:br>
            <a:br>
              <a:rPr lang="en-GB" sz="1600" b="1" cap="none" dirty="0">
                <a:solidFill>
                  <a:prstClr val="black"/>
                </a:solidFill>
                <a:latin typeface="Arial" panose="020B0604020202020204" pitchFamily="34" charset="0"/>
                <a:ea typeface="+mn-ea"/>
                <a:cs typeface="Arial" panose="020B0604020202020204" pitchFamily="34" charset="0"/>
              </a:rPr>
            </a:br>
            <a:r>
              <a:rPr lang="en-GB" sz="1600" b="1" cap="none" dirty="0">
                <a:solidFill>
                  <a:prstClr val="black"/>
                </a:solidFill>
                <a:latin typeface="Arial" panose="020B0604020202020204" pitchFamily="34" charset="0"/>
                <a:ea typeface="+mn-ea"/>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Funding Requirements and Allocation</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STARTUP COST AND FIXED COST</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VARIABLE COST</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INVESTMENT</a:t>
            </a:r>
            <a:br>
              <a:rPr lang="en-GB" sz="1600" b="1" dirty="0">
                <a:solidFill>
                  <a:schemeClr val="tx1"/>
                </a:solidFill>
                <a:latin typeface="Arial" panose="020B0604020202020204" pitchFamily="34" charset="0"/>
                <a:cs typeface="Arial" panose="020B0604020202020204" pitchFamily="34" charset="0"/>
              </a:rPr>
            </a:b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 CONCLUSIONS</a:t>
            </a:r>
            <a:br>
              <a:rPr lang="en-GB" sz="1600" dirty="0">
                <a:solidFill>
                  <a:schemeClr val="tx1"/>
                </a:solidFill>
                <a:latin typeface="Arial" panose="020B0604020202020204" pitchFamily="34" charset="0"/>
                <a:cs typeface="Arial" panose="020B0604020202020204" pitchFamily="34" charset="0"/>
              </a:rPr>
            </a:br>
            <a:br>
              <a:rPr lang="en-GB" sz="1400" dirty="0">
                <a:solidFill>
                  <a:schemeClr val="tx1"/>
                </a:solidFill>
                <a:latin typeface="Arial" panose="020B0604020202020204" pitchFamily="34" charset="0"/>
                <a:cs typeface="Arial" panose="020B0604020202020204" pitchFamily="34" charset="0"/>
              </a:rPr>
            </a:br>
            <a:br>
              <a:rPr lang="en-US" sz="1400" dirty="0">
                <a:solidFill>
                  <a:schemeClr val="tx1"/>
                </a:solidFill>
                <a:latin typeface="Arial" panose="020B0604020202020204" pitchFamily="34" charset="0"/>
                <a:cs typeface="Arial" panose="020B0604020202020204" pitchFamily="34" charset="0"/>
              </a:rPr>
            </a:br>
            <a:endParaRPr lang="en-US" sz="1400" dirty="0">
              <a:solidFill>
                <a:schemeClr val="tx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FBDE987-48F0-95F6-B67E-873A27909BB4}"/>
              </a:ext>
            </a:extLst>
          </p:cNvPr>
          <p:cNvPicPr>
            <a:picLocks noChangeAspect="1"/>
          </p:cNvPicPr>
          <p:nvPr/>
        </p:nvPicPr>
        <p:blipFill>
          <a:blip r:embed="rId3"/>
          <a:srcRect l="2500" r="5517"/>
          <a:stretch>
            <a:fillRect/>
          </a:stretch>
        </p:blipFill>
        <p:spPr>
          <a:xfrm>
            <a:off x="5912301" y="604531"/>
            <a:ext cx="6047756" cy="5226501"/>
          </a:xfrm>
          <a:prstGeom prst="rect">
            <a:avLst/>
          </a:prstGeom>
        </p:spPr>
      </p:pic>
    </p:spTree>
    <p:extLst>
      <p:ext uri="{BB962C8B-B14F-4D97-AF65-F5344CB8AC3E}">
        <p14:creationId xmlns:p14="http://schemas.microsoft.com/office/powerpoint/2010/main" val="35047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FE23E3-98B6-012A-EA84-510AA00F1D5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05052A80-1153-3CA2-C530-19B1FA0DD47F}"/>
              </a:ext>
            </a:extLst>
          </p:cNvPr>
          <p:cNvSpPr>
            <a:spLocks noGrp="1"/>
          </p:cNvSpPr>
          <p:nvPr>
            <p:ph type="ctrTitle"/>
          </p:nvPr>
        </p:nvSpPr>
        <p:spPr>
          <a:xfrm>
            <a:off x="838200" y="560438"/>
            <a:ext cx="6553200" cy="5742039"/>
          </a:xfrm>
        </p:spPr>
        <p:txBody>
          <a:bodyPr vert="horz" lIns="91440" tIns="45720" rIns="91440" bIns="45720" rtlCol="0" anchor="t">
            <a:normAutofit fontScale="90000"/>
          </a:bodyPr>
          <a:lstStyle/>
          <a:p>
            <a:pPr lvl="0" defTabSz="457200">
              <a:lnSpc>
                <a:spcPct val="100000"/>
              </a:lnSpc>
              <a:spcBef>
                <a:spcPts val="0"/>
              </a:spcBef>
            </a:pPr>
            <a:r>
              <a:rPr lang="en-US" sz="1500" dirty="0">
                <a:solidFill>
                  <a:schemeClr val="tx1"/>
                </a:solidFill>
              </a:rPr>
              <a:t>	</a:t>
            </a:r>
            <a:br>
              <a:rPr lang="en-US" sz="1500" dirty="0">
                <a:solidFill>
                  <a:schemeClr val="tx1"/>
                </a:solidFill>
              </a:rPr>
            </a:br>
            <a:br>
              <a:rPr lang="en-US" sz="1500" dirty="0">
                <a:solidFill>
                  <a:schemeClr val="tx1"/>
                </a:solidFill>
              </a:rPr>
            </a:br>
            <a:r>
              <a:rPr lang="en-US" sz="1500" dirty="0">
                <a:solidFill>
                  <a:schemeClr val="tx1"/>
                </a:solidFill>
              </a:rPr>
              <a:t>	</a:t>
            </a:r>
            <a:br>
              <a:rPr lang="en-US" sz="1500" dirty="0">
                <a:solidFill>
                  <a:schemeClr val="tx1"/>
                </a:solidFill>
              </a:rPr>
            </a:br>
            <a:br>
              <a:rPr lang="en-US" sz="1500" dirty="0">
                <a:solidFill>
                  <a:schemeClr val="tx1"/>
                </a:solidFill>
              </a:rPr>
            </a:br>
            <a:br>
              <a:rPr lang="en-GB" sz="1600"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GB" sz="1600"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r>
              <a:rPr lang="en-GB" sz="2700" b="1" dirty="0">
                <a:solidFill>
                  <a:srgbClr val="242424"/>
                </a:solidFill>
                <a:latin typeface="Arial" panose="020B0604020202020204" pitchFamily="34" charset="0"/>
                <a:cs typeface="Arial" panose="020B0604020202020204" pitchFamily="34" charset="0"/>
              </a:rPr>
              <a:t>INTRODUCTION </a:t>
            </a:r>
            <a:br>
              <a:rPr lang="en-GB" sz="2700" b="1" dirty="0">
                <a:solidFill>
                  <a:srgbClr val="242424"/>
                </a:solidFill>
                <a:latin typeface="Arial" panose="020B0604020202020204" pitchFamily="34" charset="0"/>
                <a:cs typeface="Arial" panose="020B0604020202020204" pitchFamily="34" charset="0"/>
              </a:rPr>
            </a:br>
            <a:br>
              <a:rPr lang="en-GB" sz="2700" b="1" dirty="0">
                <a:solidFill>
                  <a:srgbClr val="242424"/>
                </a:solidFill>
                <a:latin typeface="Arial" panose="020B0604020202020204" pitchFamily="34" charset="0"/>
                <a:cs typeface="Arial" panose="020B0604020202020204" pitchFamily="34" charset="0"/>
              </a:rPr>
            </a:br>
            <a:br>
              <a:rPr lang="en-GB" sz="2400" b="1" dirty="0">
                <a:solidFill>
                  <a:srgbClr val="242424"/>
                </a:solidFill>
                <a:latin typeface="Arial" panose="020B0604020202020204" pitchFamily="34" charset="0"/>
                <a:cs typeface="Arial" panose="020B0604020202020204" pitchFamily="34" charset="0"/>
              </a:rPr>
            </a:br>
            <a:br>
              <a:rPr lang="en-GB" sz="1600" cap="none" dirty="0">
                <a:solidFill>
                  <a:srgbClr val="333333"/>
                </a:solidFill>
                <a:latin typeface="Arial" panose="020B0604020202020204" pitchFamily="34" charset="0"/>
                <a:ea typeface="+mn-ea"/>
                <a:cs typeface="Arial" panose="020B0604020202020204" pitchFamily="34" charset="0"/>
              </a:rPr>
            </a:br>
            <a:r>
              <a:rPr lang="en-GB" sz="2400" b="1" dirty="0">
                <a:solidFill>
                  <a:srgbClr val="242424"/>
                </a:solidFill>
                <a:latin typeface="Arial" panose="020B0604020202020204" pitchFamily="34" charset="0"/>
                <a:cs typeface="Arial" panose="020B0604020202020204" pitchFamily="34" charset="0"/>
              </a:rPr>
              <a:t>- </a:t>
            </a:r>
            <a:r>
              <a:rPr lang="en-GB" sz="1600" cap="none" dirty="0">
                <a:solidFill>
                  <a:srgbClr val="333333"/>
                </a:solidFill>
                <a:latin typeface="Arial" panose="020B0604020202020204" pitchFamily="34" charset="0"/>
                <a:ea typeface="+mn-ea"/>
                <a:cs typeface="Arial" panose="020B0604020202020204" pitchFamily="34" charset="0"/>
              </a:rPr>
              <a:t>Maliyah grooming Salon is a professional pet grooming studio that provides comprehensive grooming services,</a:t>
            </a:r>
            <a:r>
              <a:rPr lang="en-GB" sz="2400" b="1" dirty="0">
                <a:solidFill>
                  <a:srgbClr val="242424"/>
                </a:solidFill>
                <a:latin typeface="Arial" panose="020B0604020202020204" pitchFamily="34" charset="0"/>
                <a:cs typeface="Arial" panose="020B0604020202020204" pitchFamily="34" charset="0"/>
              </a:rPr>
              <a:t> </a:t>
            </a:r>
            <a:r>
              <a:rPr lang="en-GB" sz="1600" cap="none" dirty="0">
                <a:solidFill>
                  <a:srgbClr val="333333"/>
                </a:solidFill>
                <a:latin typeface="Arial" panose="020B0604020202020204" pitchFamily="34" charset="0"/>
                <a:ea typeface="+mn-ea"/>
                <a:cs typeface="Arial" panose="020B0604020202020204" pitchFamily="34" charset="0"/>
              </a:rPr>
              <a:t>including specialized treatments tailored to various coat types. </a:t>
            </a:r>
            <a:br>
              <a:rPr lang="en-GB" sz="1600" cap="none" dirty="0">
                <a:solidFill>
                  <a:srgbClr val="333333"/>
                </a:solidFill>
                <a:latin typeface="Arial" panose="020B0604020202020204" pitchFamily="34" charset="0"/>
                <a:ea typeface="+mn-ea"/>
                <a:cs typeface="Arial" panose="020B0604020202020204" pitchFamily="34" charset="0"/>
              </a:rPr>
            </a:br>
            <a:r>
              <a:rPr lang="en-GB" sz="2400" b="1" dirty="0">
                <a:solidFill>
                  <a:srgbClr val="242424"/>
                </a:solidFill>
                <a:latin typeface="Arial" panose="020B0604020202020204" pitchFamily="34" charset="0"/>
                <a:cs typeface="Arial" panose="020B0604020202020204" pitchFamily="34" charset="0"/>
              </a:rPr>
              <a:t>- </a:t>
            </a:r>
            <a:r>
              <a:rPr lang="en-GB" sz="1600" cap="none" dirty="0">
                <a:solidFill>
                  <a:srgbClr val="333333"/>
                </a:solidFill>
                <a:latin typeface="Arial" panose="020B0604020202020204" pitchFamily="34" charset="0"/>
                <a:ea typeface="+mn-ea"/>
                <a:cs typeface="Arial" panose="020B0604020202020204" pitchFamily="34" charset="0"/>
              </a:rPr>
              <a:t>Our method is entirely personalized: each service is modified to suit the pet’s age, personality, health requirements, and coat features. </a:t>
            </a:r>
            <a:br>
              <a:rPr lang="en-GB" sz="1600" cap="none" dirty="0">
                <a:solidFill>
                  <a:srgbClr val="333333"/>
                </a:solidFill>
                <a:latin typeface="Arial" panose="020B0604020202020204" pitchFamily="34" charset="0"/>
                <a:ea typeface="+mn-ea"/>
                <a:cs typeface="Arial" panose="020B0604020202020204" pitchFamily="34" charset="0"/>
              </a:rPr>
            </a:br>
            <a:r>
              <a:rPr lang="en-GB" sz="2400" b="1" dirty="0">
                <a:solidFill>
                  <a:srgbClr val="242424"/>
                </a:solidFill>
                <a:latin typeface="Arial" panose="020B0604020202020204" pitchFamily="34" charset="0"/>
                <a:cs typeface="Arial" panose="020B0604020202020204" pitchFamily="34" charset="0"/>
              </a:rPr>
              <a:t>- </a:t>
            </a:r>
            <a:r>
              <a:rPr lang="en-GB" sz="1600" cap="none" dirty="0">
                <a:solidFill>
                  <a:srgbClr val="333333"/>
                </a:solidFill>
                <a:latin typeface="Arial" panose="020B0604020202020204" pitchFamily="34" charset="0"/>
                <a:ea typeface="+mn-ea"/>
                <a:cs typeface="Arial" panose="020B0604020202020204" pitchFamily="34" charset="0"/>
              </a:rPr>
              <a:t>Our aimed to meet the needs of both type of clients, walk-in customers and regular visitors, with adaptable appointment options and Home visits available for those needing additional assistance.</a:t>
            </a:r>
            <a:br>
              <a:rPr lang="en-GB" sz="1600" cap="none" dirty="0">
                <a:solidFill>
                  <a:prstClr val="black"/>
                </a:solidFill>
                <a:latin typeface="Arial" panose="020B0604020202020204" pitchFamily="34" charset="0"/>
                <a:ea typeface="+mn-ea"/>
                <a:cs typeface="Arial" panose="020B0604020202020204" pitchFamily="34" charset="0"/>
              </a:rPr>
            </a:br>
            <a:br>
              <a:rPr lang="en-GB" sz="2400" b="1" dirty="0">
                <a:solidFill>
                  <a:srgbClr val="242424"/>
                </a:solidFill>
                <a:latin typeface="Arial" panose="020B0604020202020204" pitchFamily="34" charset="0"/>
                <a:cs typeface="Arial" panose="020B0604020202020204" pitchFamily="34" charset="0"/>
              </a:rPr>
            </a:br>
            <a:br>
              <a:rPr lang="en-GB" sz="1600" dirty="0">
                <a:latin typeface="Arial" panose="020B0604020202020204" pitchFamily="34" charset="0"/>
                <a:ea typeface="DengXian" panose="02010600030101010101" pitchFamily="2" charset="-122"/>
                <a:cs typeface="Times New Roman" panose="02020603050405020304" pitchFamily="18" charset="0"/>
              </a:rPr>
            </a:br>
            <a:r>
              <a:rPr lang="en-GB" sz="1600"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br>
              <a:rPr lang="en-GB" sz="1600"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dirty="0">
                <a:latin typeface="Arial" panose="020B0604020202020204" pitchFamily="34" charset="0"/>
                <a:ea typeface="DengXian" panose="02010600030101010101" pitchFamily="2" charset="-122"/>
                <a:cs typeface="Times New Roman" panose="02020603050405020304" pitchFamily="18" charset="0"/>
              </a:rPr>
            </a:br>
            <a:endParaRPr lang="en-US" sz="1600" dirty="0">
              <a:solidFill>
                <a:schemeClr val="tx1"/>
              </a:solidFill>
            </a:endParaRPr>
          </a:p>
        </p:txBody>
      </p:sp>
      <p:pic>
        <p:nvPicPr>
          <p:cNvPr id="7" name="Picture 6">
            <a:extLst>
              <a:ext uri="{FF2B5EF4-FFF2-40B4-BE49-F238E27FC236}">
                <a16:creationId xmlns:a16="http://schemas.microsoft.com/office/drawing/2014/main" id="{F9B14445-3A2B-3051-DD9F-2654683EBF47}"/>
              </a:ext>
            </a:extLst>
          </p:cNvPr>
          <p:cNvPicPr>
            <a:picLocks noChangeAspect="1"/>
          </p:cNvPicPr>
          <p:nvPr/>
        </p:nvPicPr>
        <p:blipFill>
          <a:blip r:embed="rId3"/>
          <a:stretch>
            <a:fillRect/>
          </a:stretch>
        </p:blipFill>
        <p:spPr>
          <a:xfrm>
            <a:off x="7535074" y="1127675"/>
            <a:ext cx="3666326" cy="4878271"/>
          </a:xfrm>
          <a:prstGeom prst="rect">
            <a:avLst/>
          </a:prstGeom>
        </p:spPr>
      </p:pic>
    </p:spTree>
    <p:extLst>
      <p:ext uri="{BB962C8B-B14F-4D97-AF65-F5344CB8AC3E}">
        <p14:creationId xmlns:p14="http://schemas.microsoft.com/office/powerpoint/2010/main" val="223767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40853C-CEFA-52D0-C242-6AA9C6E12165}"/>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FF5BB2E8-DB8F-5271-118A-DF39BB502788}"/>
              </a:ext>
            </a:extLst>
          </p:cNvPr>
          <p:cNvSpPr>
            <a:spLocks noGrp="1"/>
          </p:cNvSpPr>
          <p:nvPr>
            <p:ph type="ctrTitle"/>
          </p:nvPr>
        </p:nvSpPr>
        <p:spPr>
          <a:xfrm>
            <a:off x="667200" y="449212"/>
            <a:ext cx="6553200" cy="5961980"/>
          </a:xfrm>
        </p:spPr>
        <p:txBody>
          <a:bodyPr vert="horz" lIns="91440" tIns="45720" rIns="91440" bIns="45720" rtlCol="0" anchor="t">
            <a:normAutofit fontScale="90000"/>
          </a:bodyPr>
          <a:lstStyle/>
          <a:p>
            <a:pPr lvl="0" defTabSz="457200">
              <a:lnSpc>
                <a:spcPct val="100000"/>
              </a:lnSpc>
              <a:spcBef>
                <a:spcPts val="0"/>
              </a:spcBef>
            </a:pPr>
            <a:r>
              <a:rPr lang="en-US" sz="1500" cap="none" dirty="0">
                <a:solidFill>
                  <a:schemeClr val="tx1"/>
                </a:solidFill>
              </a:rPr>
              <a:t>	</a:t>
            </a:r>
            <a:br>
              <a:rPr lang="en-US" sz="1500" cap="none" dirty="0">
                <a:solidFill>
                  <a:schemeClr val="tx1"/>
                </a:solidFill>
              </a:rPr>
            </a:br>
            <a:br>
              <a:rPr lang="en-GB" sz="1600" cap="none" dirty="0">
                <a:solidFill>
                  <a:srgbClr val="333333"/>
                </a:solidFill>
                <a:latin typeface="Arial" panose="020B0604020202020204" pitchFamily="34" charset="0"/>
                <a:ea typeface="+mn-ea"/>
                <a:cs typeface="Arial" panose="020B0604020202020204" pitchFamily="34" charset="0"/>
              </a:rPr>
            </a:br>
            <a:r>
              <a:rPr lang="en-GB" sz="2400" b="1" cap="none" dirty="0">
                <a:solidFill>
                  <a:srgbClr val="242424"/>
                </a:solidFill>
                <a:latin typeface="Arial" panose="020B0604020202020204" pitchFamily="34" charset="0"/>
                <a:cs typeface="Arial" panose="020B0604020202020204" pitchFamily="34" charset="0"/>
              </a:rPr>
              <a:t>				</a:t>
            </a:r>
            <a:r>
              <a:rPr lang="en-GB" sz="2700" b="1" cap="none" dirty="0">
                <a:solidFill>
                  <a:srgbClr val="242424"/>
                </a:solidFill>
                <a:latin typeface="Arial" panose="020B0604020202020204" pitchFamily="34" charset="0"/>
                <a:cs typeface="Arial" panose="020B0604020202020204" pitchFamily="34" charset="0"/>
              </a:rPr>
              <a:t>  </a:t>
            </a:r>
            <a:r>
              <a:rPr lang="en-US" sz="2700" b="1" cap="none" dirty="0">
                <a:solidFill>
                  <a:prstClr val="black"/>
                </a:solidFill>
                <a:latin typeface="Calibri" panose="020F0502020204030204"/>
                <a:cs typeface="Arial" panose="020B0604020202020204" pitchFamily="34" charset="0"/>
              </a:rPr>
              <a:t>BUSINESS PLAN</a:t>
            </a:r>
            <a:br>
              <a:rPr lang="en-US" sz="1400" cap="none" dirty="0">
                <a:solidFill>
                  <a:prstClr val="black"/>
                </a:solidFill>
              </a:rPr>
            </a:br>
            <a:r>
              <a:rPr lang="en-US" sz="1400" cap="none" dirty="0">
                <a:solidFill>
                  <a:prstClr val="black"/>
                </a:solidFill>
              </a:rPr>
              <a:t>                                                                                           </a:t>
            </a:r>
            <a:br>
              <a:rPr lang="en-US" sz="2500" cap="none" dirty="0">
                <a:solidFill>
                  <a:prstClr val="black"/>
                </a:solidFill>
              </a:rPr>
            </a:br>
            <a:br>
              <a:rPr lang="en-US" sz="2500" cap="none" dirty="0">
                <a:solidFill>
                  <a:prstClr val="black"/>
                </a:solidFill>
              </a:rPr>
            </a:br>
            <a:br>
              <a:rPr lang="en-US" sz="2500" cap="none" dirty="0">
                <a:solidFill>
                  <a:prstClr val="black"/>
                </a:solidFill>
              </a:rPr>
            </a:br>
            <a:r>
              <a:rPr lang="en-US" sz="2200" b="1" cap="none" dirty="0">
                <a:solidFill>
                  <a:prstClr val="black"/>
                </a:solidFill>
                <a:latin typeface="Arial" panose="020B0604020202020204" pitchFamily="34" charset="0"/>
                <a:cs typeface="Arial" panose="020B0604020202020204" pitchFamily="34" charset="0"/>
              </a:rPr>
              <a:t>-</a:t>
            </a:r>
            <a:r>
              <a:rPr lang="en-US" sz="1400" cap="none" dirty="0">
                <a:solidFill>
                  <a:prstClr val="black"/>
                </a:solidFill>
                <a:latin typeface="Arial" panose="020B0604020202020204" pitchFamily="34" charset="0"/>
                <a:cs typeface="Arial" panose="020B0604020202020204" pitchFamily="34" charset="0"/>
              </a:rPr>
              <a:t> </a:t>
            </a:r>
            <a:r>
              <a:rPr lang="en-GB" sz="1600" cap="none" dirty="0">
                <a:solidFill>
                  <a:srgbClr val="242424"/>
                </a:solidFill>
                <a:latin typeface="Arial" panose="020B0604020202020204" pitchFamily="34" charset="0"/>
                <a:cs typeface="Arial" panose="020B0604020202020204" pitchFamily="34" charset="0"/>
              </a:rPr>
              <a:t>Maliyah grooming p</a:t>
            </a: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rovides  comprehensive grooming services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and styles for to meet every dog's grooming needs.</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US" sz="2200" b="1" cap="none" dirty="0">
                <a:solidFill>
                  <a:prstClr val="black"/>
                </a:solidFill>
                <a:latin typeface="Arial" panose="020B0604020202020204" pitchFamily="34" charset="0"/>
                <a:cs typeface="Arial" panose="020B0604020202020204" pitchFamily="34" charset="0"/>
              </a:rPr>
              <a:t>-</a:t>
            </a:r>
            <a:r>
              <a:rPr lang="en-GB" sz="1600" b="1"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we provide personalized each service to suit each the pet’s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personality.</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US" sz="2200" b="1" cap="none" dirty="0">
                <a:solidFill>
                  <a:prstClr val="black"/>
                </a:solidFill>
                <a:latin typeface="Arial" panose="020B0604020202020204" pitchFamily="34" charset="0"/>
                <a:cs typeface="Arial" panose="020B0604020202020204" pitchFamily="34" charset="0"/>
              </a:rPr>
              <a:t>-</a:t>
            </a:r>
            <a:r>
              <a:rPr lang="en-GB" sz="1600" b="1"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The use of high-quality products and operate in a calm, low-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noise environment designed to minimize  stress for anxious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animals.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b="1"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US" sz="2200" b="1" cap="none" dirty="0">
                <a:solidFill>
                  <a:prstClr val="black"/>
                </a:solidFill>
                <a:latin typeface="Arial" panose="020B0604020202020204" pitchFamily="34" charset="0"/>
                <a:cs typeface="Arial" panose="020B0604020202020204" pitchFamily="34" charset="0"/>
              </a:rPr>
              <a:t>- </a:t>
            </a: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Maliyah grooming gives owners complete peace of mind saving them time and assisting them in maintaining their pets' health and happiness.</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r>
              <a:rPr lang="en-US" sz="2200" b="1" cap="none" dirty="0">
                <a:solidFill>
                  <a:prstClr val="black"/>
                </a:solidFill>
                <a:latin typeface="Arial" panose="020B0604020202020204" pitchFamily="34" charset="0"/>
                <a:cs typeface="Arial" panose="020B0604020202020204" pitchFamily="34" charset="0"/>
              </a:rPr>
              <a:t>-</a:t>
            </a:r>
            <a:r>
              <a:rPr lang="en-GB" sz="1600" b="1"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We offer flexible appointment options including home visits for customers who require extra support.</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2400" b="1" cap="none" dirty="0">
                <a:solidFill>
                  <a:srgbClr val="242424"/>
                </a:solidFill>
                <a:latin typeface="Arial" panose="020B0604020202020204" pitchFamily="34" charset="0"/>
                <a:cs typeface="Arial" panose="020B0604020202020204" pitchFamily="34" charset="0"/>
              </a:rPr>
            </a:br>
            <a:br>
              <a:rPr lang="en-GB" sz="1600" cap="none" dirty="0">
                <a:latin typeface="Arial" panose="020B0604020202020204" pitchFamily="34" charset="0"/>
                <a:ea typeface="DengXian" panose="02010600030101010101" pitchFamily="2" charset="-122"/>
                <a:cs typeface="Times New Roman" panose="02020603050405020304" pitchFamily="18" charset="0"/>
              </a:rPr>
            </a:br>
            <a: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t> </a:t>
            </a:r>
            <a:br>
              <a:rPr lang="en-GB" sz="1600" cap="none" dirty="0">
                <a:solidFill>
                  <a:srgbClr val="242424"/>
                </a:solidFill>
                <a:latin typeface="Arial" panose="020B0604020202020204" pitchFamily="34" charset="0"/>
                <a:ea typeface="Times New Roman" panose="02020603050405020304" pitchFamily="18" charset="0"/>
                <a:cs typeface="Arial" panose="020B0604020202020204" pitchFamily="34" charset="0"/>
              </a:rPr>
            </a:br>
            <a:br>
              <a:rPr lang="en-GB" sz="1600" cap="none" dirty="0">
                <a:latin typeface="Arial" panose="020B0604020202020204" pitchFamily="34" charset="0"/>
                <a:ea typeface="DengXian" panose="02010600030101010101" pitchFamily="2" charset="-122"/>
                <a:cs typeface="Times New Roman" panose="02020603050405020304" pitchFamily="18" charset="0"/>
              </a:rPr>
            </a:br>
            <a:endParaRPr lang="en-US" sz="1600" cap="none" dirty="0">
              <a:solidFill>
                <a:schemeClr val="tx1"/>
              </a:solidFill>
            </a:endParaRPr>
          </a:p>
        </p:txBody>
      </p:sp>
      <p:pic>
        <p:nvPicPr>
          <p:cNvPr id="902" name="Grooming salon picture"/>
          <p:cNvPicPr>
            <a:picLocks noChangeAspect="1"/>
          </p:cNvPicPr>
          <p:nvPr/>
        </p:nvPicPr>
        <p:blipFill>
          <a:blip r:embed="rId3"/>
          <a:srcRect l="2975" r="2975"/>
          <a:stretch>
            <a:fillRect/>
          </a:stretch>
        </p:blipFill>
        <p:spPr>
          <a:xfrm>
            <a:off x="7924800" y="560438"/>
            <a:ext cx="3600000" cy="5742039"/>
          </a:xfrm>
          <a:prstGeom prst="rect">
            <a:avLst/>
          </a:prstGeom>
        </p:spPr>
      </p:pic>
    </p:spTree>
    <p:extLst>
      <p:ext uri="{BB962C8B-B14F-4D97-AF65-F5344CB8AC3E}">
        <p14:creationId xmlns:p14="http://schemas.microsoft.com/office/powerpoint/2010/main" val="94948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F2CE9A-44A5-81E0-E6B2-ADAE8AB88DA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4A5C6B7-1BBB-2274-9C09-28DE9E881988}"/>
              </a:ext>
            </a:extLst>
          </p:cNvPr>
          <p:cNvSpPr>
            <a:spLocks noGrp="1"/>
          </p:cNvSpPr>
          <p:nvPr>
            <p:ph type="ctrTitle"/>
          </p:nvPr>
        </p:nvSpPr>
        <p:spPr>
          <a:xfrm>
            <a:off x="585356" y="995995"/>
            <a:ext cx="10789227" cy="4866009"/>
          </a:xfrm>
        </p:spPr>
        <p:txBody>
          <a:bodyPr vert="horz" lIns="91440" tIns="45720" rIns="91440" bIns="45720" rtlCol="0" anchor="t">
            <a:normAutofit/>
          </a:bodyPr>
          <a:lstStyle/>
          <a:p>
            <a:r>
              <a:rPr lang="en-US" sz="1500" cap="none" dirty="0">
                <a:solidFill>
                  <a:schemeClr val="tx1"/>
                </a:solidFill>
              </a:rPr>
              <a:t>	</a:t>
            </a:r>
            <a:br>
              <a:rPr lang="en-US" sz="1500" cap="none" dirty="0">
                <a:solidFill>
                  <a:schemeClr val="tx1"/>
                </a:solidFill>
              </a:rPr>
            </a:br>
            <a:r>
              <a:rPr lang="en-US" sz="1500" cap="none" dirty="0">
                <a:solidFill>
                  <a:schemeClr val="tx1"/>
                </a:solidFill>
              </a:rPr>
              <a:t> </a:t>
            </a:r>
            <a:r>
              <a:rPr lang="en-US" sz="2800" cap="none" dirty="0">
                <a:solidFill>
                  <a:schemeClr val="tx1"/>
                </a:solidFill>
              </a:rPr>
              <a:t>   </a:t>
            </a:r>
            <a:br>
              <a:rPr lang="en-US" sz="2800" cap="none" dirty="0">
                <a:solidFill>
                  <a:schemeClr val="tx1"/>
                </a:solidFill>
              </a:rPr>
            </a:br>
            <a:r>
              <a:rPr lang="en-US" sz="2800" cap="none" dirty="0">
                <a:solidFill>
                  <a:schemeClr val="tx1"/>
                </a:solidFill>
              </a:rPr>
              <a:t>      		</a:t>
            </a:r>
            <a:r>
              <a:rPr lang="en-US" sz="2400" b="1" dirty="0">
                <a:solidFill>
                  <a:prstClr val="black"/>
                </a:solidFill>
                <a:latin typeface="Arial" panose="020B0604020202020204" pitchFamily="34" charset="0"/>
                <a:cs typeface="Arial" panose="020B0604020202020204" pitchFamily="34" charset="0"/>
              </a:rPr>
              <a:t> 		OVERVIEW BUSINESS IDEA</a:t>
            </a:r>
            <a:br>
              <a:rPr lang="en-US" sz="2400" b="1" cap="none" dirty="0">
                <a:solidFill>
                  <a:schemeClr val="tx1"/>
                </a:solidFill>
                <a:latin typeface="Arial" panose="020B0604020202020204" pitchFamily="34" charset="0"/>
                <a:cs typeface="Arial" panose="020B0604020202020204" pitchFamily="34" charset="0"/>
              </a:rPr>
            </a:br>
            <a:br>
              <a:rPr lang="en-US" sz="3100" cap="none" dirty="0">
                <a:solidFill>
                  <a:schemeClr val="tx1"/>
                </a:solidFill>
                <a:latin typeface="Arial" panose="020B0604020202020204" pitchFamily="34" charset="0"/>
                <a:cs typeface="Arial" panose="020B0604020202020204" pitchFamily="34" charset="0"/>
              </a:rPr>
            </a:br>
            <a:br>
              <a:rPr lang="en-US" sz="1500" cap="none" dirty="0">
                <a:solidFill>
                  <a:schemeClr val="tx1"/>
                </a:solidFill>
                <a:latin typeface="Arial" panose="020B0604020202020204" pitchFamily="34" charset="0"/>
                <a:cs typeface="Arial" panose="020B0604020202020204" pitchFamily="34" charset="0"/>
              </a:rPr>
            </a:br>
            <a:r>
              <a:rPr lang="en-GB" sz="1400" b="1" cap="none" dirty="0">
                <a:solidFill>
                  <a:schemeClr val="tx1"/>
                </a:solidFill>
                <a:latin typeface="Arial" panose="020B0604020202020204" pitchFamily="34" charset="0"/>
                <a:cs typeface="Arial" panose="020B0604020202020204" pitchFamily="34" charset="0"/>
              </a:rPr>
              <a:t>Maliyah grooming salon is a professional pet grooming business based in se19 area of  London</a:t>
            </a:r>
            <a:r>
              <a:rPr lang="en-GB" sz="1400" cap="none" dirty="0">
                <a:solidFill>
                  <a:schemeClr val="tx1"/>
                </a:solidFill>
                <a:latin typeface="Arial" panose="020B0604020202020204" pitchFamily="34" charset="0"/>
                <a:cs typeface="Arial" panose="020B0604020202020204" pitchFamily="34" charset="0"/>
              </a:rPr>
              <a:t>.</a:t>
            </a:r>
            <a:br>
              <a:rPr lang="en-GB" sz="1400" cap="none" dirty="0">
                <a:solidFill>
                  <a:schemeClr val="tx1"/>
                </a:solidFill>
                <a:latin typeface="Arial" panose="020B0604020202020204" pitchFamily="34" charset="0"/>
                <a:cs typeface="Arial" panose="020B0604020202020204" pitchFamily="34" charset="0"/>
              </a:rPr>
            </a:br>
            <a:br>
              <a:rPr lang="en-GB" sz="1400" cap="none" dirty="0">
                <a:solidFill>
                  <a:schemeClr val="tx1"/>
                </a:solidFill>
                <a:latin typeface="Arial" panose="020B0604020202020204" pitchFamily="34" charset="0"/>
                <a:cs typeface="Arial" panose="020B0604020202020204" pitchFamily="34" charset="0"/>
              </a:rPr>
            </a:br>
            <a:br>
              <a:rPr lang="en-GB" sz="1400" cap="none" dirty="0">
                <a:solidFill>
                  <a:schemeClr val="tx1"/>
                </a:solidFill>
                <a:latin typeface="Arial" panose="020B0604020202020204" pitchFamily="34" charset="0"/>
                <a:cs typeface="Arial" panose="020B0604020202020204" pitchFamily="34" charset="0"/>
              </a:rPr>
            </a:br>
            <a:r>
              <a:rPr lang="en-US" sz="1400" b="1" cap="none" dirty="0">
                <a:solidFill>
                  <a:prstClr val="black"/>
                </a:solidFill>
                <a:latin typeface="Arial" panose="020B0604020202020204" pitchFamily="34" charset="0"/>
                <a:cs typeface="Arial" panose="020B0604020202020204" pitchFamily="34" charset="0"/>
              </a:rPr>
              <a:t>-</a:t>
            </a:r>
            <a:r>
              <a:rPr lang="en-US" sz="1400" b="1" u="sng" cap="none" dirty="0">
                <a:solidFill>
                  <a:prstClr val="black"/>
                </a:solidFill>
                <a:latin typeface="Arial" panose="020B0604020202020204" pitchFamily="34" charset="0"/>
                <a:cs typeface="Arial" panose="020B0604020202020204" pitchFamily="34" charset="0"/>
              </a:rPr>
              <a:t> </a:t>
            </a:r>
            <a:r>
              <a:rPr lang="en-GB" sz="1400" b="1" u="sng" cap="none" dirty="0">
                <a:solidFill>
                  <a:schemeClr val="tx1"/>
                </a:solidFill>
                <a:latin typeface="Arial" panose="020B0604020202020204" pitchFamily="34" charset="0"/>
                <a:cs typeface="Arial" panose="020B0604020202020204" pitchFamily="34" charset="0"/>
              </a:rPr>
              <a:t>Core purpose</a:t>
            </a:r>
            <a:r>
              <a:rPr lang="en-GB" sz="1400" b="1" cap="none" dirty="0">
                <a:solidFill>
                  <a:schemeClr val="tx1"/>
                </a:solidFill>
                <a:latin typeface="Arial" panose="020B0604020202020204" pitchFamily="34" charset="0"/>
                <a:cs typeface="Arial" panose="020B0604020202020204" pitchFamily="34" charset="0"/>
              </a:rPr>
              <a:t>:  </a:t>
            </a:r>
            <a:r>
              <a:rPr lang="en-GB" sz="1400" cap="none" dirty="0">
                <a:solidFill>
                  <a:schemeClr val="tx1"/>
                </a:solidFill>
                <a:latin typeface="Arial" panose="020B0604020202020204" pitchFamily="34" charset="0"/>
                <a:cs typeface="Arial" panose="020B0604020202020204" pitchFamily="34" charset="0"/>
              </a:rPr>
              <a:t>our aim is to  provide high-quality, low-stress grooming services tailored </a:t>
            </a:r>
            <a:br>
              <a:rPr lang="en-GB" sz="1400" cap="none" dirty="0">
                <a:solidFill>
                  <a:schemeClr val="tx1"/>
                </a:solidFill>
                <a:latin typeface="Arial" panose="020B0604020202020204" pitchFamily="34" charset="0"/>
                <a:cs typeface="Arial" panose="020B0604020202020204" pitchFamily="34" charset="0"/>
              </a:rPr>
            </a:br>
            <a:r>
              <a:rPr lang="en-GB" sz="1400" cap="none" dirty="0">
                <a:solidFill>
                  <a:schemeClr val="tx1"/>
                </a:solidFill>
                <a:latin typeface="Arial" panose="020B0604020202020204" pitchFamily="34" charset="0"/>
                <a:cs typeface="Arial" panose="020B0604020202020204" pitchFamily="34" charset="0"/>
              </a:rPr>
              <a:t>to pets of all breeds and temperaments. </a:t>
            </a:r>
            <a:br>
              <a:rPr lang="en-GB" sz="1400" cap="none" dirty="0">
                <a:solidFill>
                  <a:schemeClr val="tx1"/>
                </a:solidFill>
                <a:latin typeface="Arial" panose="020B0604020202020204" pitchFamily="34" charset="0"/>
                <a:cs typeface="Arial" panose="020B0604020202020204" pitchFamily="34" charset="0"/>
              </a:rPr>
            </a:br>
            <a:br>
              <a:rPr lang="en-GB" sz="1400" b="1" u="sng" cap="none" dirty="0">
                <a:solidFill>
                  <a:schemeClr val="tx1"/>
                </a:solidFill>
                <a:latin typeface="Arial" panose="020B0604020202020204" pitchFamily="34" charset="0"/>
                <a:cs typeface="Arial" panose="020B0604020202020204" pitchFamily="34" charset="0"/>
              </a:rPr>
            </a:br>
            <a:r>
              <a:rPr lang="en-US" sz="1400" b="1" u="sng" cap="none" dirty="0">
                <a:solidFill>
                  <a:prstClr val="black"/>
                </a:solidFill>
                <a:latin typeface="Arial" panose="020B0604020202020204" pitchFamily="34" charset="0"/>
                <a:cs typeface="Arial" panose="020B0604020202020204" pitchFamily="34" charset="0"/>
              </a:rPr>
              <a:t>- </a:t>
            </a:r>
            <a:r>
              <a:rPr lang="en-GB" sz="1400" b="1" u="sng" cap="none" dirty="0">
                <a:solidFill>
                  <a:schemeClr val="tx1"/>
                </a:solidFill>
                <a:latin typeface="Arial" panose="020B0604020202020204" pitchFamily="34" charset="0"/>
                <a:cs typeface="Arial" panose="020B0604020202020204" pitchFamily="34" charset="0"/>
              </a:rPr>
              <a:t>Key differentiators: </a:t>
            </a:r>
            <a:r>
              <a:rPr lang="en-GB" sz="1400" cap="none" dirty="0">
                <a:solidFill>
                  <a:schemeClr val="tx1"/>
                </a:solidFill>
                <a:latin typeface="Arial" panose="020B0604020202020204" pitchFamily="34" charset="0"/>
                <a:cs typeface="Arial" panose="020B0604020202020204" pitchFamily="34" charset="0"/>
              </a:rPr>
              <a:t>Maliyah salon stands out from other local grooming businesses through compassionate  pet handling, multilingual customer support, fully  transparent pricing, and convenient pick-up and drop-off services.</a:t>
            </a:r>
            <a:br>
              <a:rPr lang="en-GB" sz="1400" cap="none" dirty="0">
                <a:solidFill>
                  <a:schemeClr val="tx1"/>
                </a:solidFill>
                <a:latin typeface="Arial" panose="020B0604020202020204" pitchFamily="34" charset="0"/>
                <a:cs typeface="Arial" panose="020B0604020202020204" pitchFamily="34" charset="0"/>
              </a:rPr>
            </a:br>
            <a:br>
              <a:rPr lang="en-GB" sz="1400" u="sng" cap="none" dirty="0">
                <a:solidFill>
                  <a:schemeClr val="tx1"/>
                </a:solidFill>
                <a:latin typeface="Arial" panose="020B0604020202020204" pitchFamily="34" charset="0"/>
                <a:cs typeface="Arial" panose="020B0604020202020204" pitchFamily="34" charset="0"/>
              </a:rPr>
            </a:br>
            <a:r>
              <a:rPr lang="en-US" sz="1400" b="1" u="sng" cap="none" dirty="0">
                <a:solidFill>
                  <a:prstClr val="black"/>
                </a:solidFill>
                <a:latin typeface="Arial" panose="020B0604020202020204" pitchFamily="34" charset="0"/>
                <a:cs typeface="Arial" panose="020B0604020202020204" pitchFamily="34" charset="0"/>
              </a:rPr>
              <a:t>- Our mission:</a:t>
            </a:r>
            <a:r>
              <a:rPr lang="en-US" sz="1400" u="sng" cap="none" dirty="0">
                <a:solidFill>
                  <a:prstClr val="black"/>
                </a:solidFill>
                <a:latin typeface="Arial" panose="020B0604020202020204" pitchFamily="34" charset="0"/>
                <a:cs typeface="Arial" panose="020B0604020202020204" pitchFamily="34" charset="0"/>
              </a:rPr>
              <a:t> </a:t>
            </a:r>
            <a:r>
              <a:rPr lang="en-US" sz="1400" cap="none" dirty="0">
                <a:solidFill>
                  <a:prstClr val="black"/>
                </a:solidFill>
                <a:latin typeface="Arial" panose="020B0604020202020204" pitchFamily="34" charset="0"/>
                <a:cs typeface="Arial" panose="020B0604020202020204" pitchFamily="34" charset="0"/>
              </a:rPr>
              <a:t>to </a:t>
            </a:r>
            <a:r>
              <a:rPr lang="en-GB" sz="1400" cap="none" dirty="0">
                <a:solidFill>
                  <a:schemeClr val="tx1"/>
                </a:solidFill>
                <a:latin typeface="Arial" panose="020B0604020202020204" pitchFamily="34" charset="0"/>
                <a:cs typeface="Arial" panose="020B0604020202020204" pitchFamily="34" charset="0"/>
              </a:rPr>
              <a:t>improve pet care  standards by making professional grooming accessible to busy professionals, elderly owners, families, and clients from diverse cultural backgrounds. </a:t>
            </a:r>
            <a:br>
              <a:rPr lang="en-GB" sz="1400" cap="none" dirty="0">
                <a:solidFill>
                  <a:schemeClr val="tx1"/>
                </a:solidFill>
                <a:latin typeface="Arial" panose="020B0604020202020204" pitchFamily="34" charset="0"/>
                <a:cs typeface="Arial" panose="020B0604020202020204" pitchFamily="34" charset="0"/>
              </a:rPr>
            </a:br>
            <a:br>
              <a:rPr lang="en-GB" sz="1400" b="1" u="sng" cap="none" dirty="0">
                <a:solidFill>
                  <a:schemeClr val="tx1"/>
                </a:solidFill>
                <a:latin typeface="Arial" panose="020B0604020202020204" pitchFamily="34" charset="0"/>
                <a:cs typeface="Arial" panose="020B0604020202020204" pitchFamily="34" charset="0"/>
              </a:rPr>
            </a:br>
            <a:r>
              <a:rPr lang="en-US" sz="1400" b="1" u="sng" cap="none" dirty="0">
                <a:solidFill>
                  <a:prstClr val="black"/>
                </a:solidFill>
                <a:latin typeface="Arial" panose="020B0604020202020204" pitchFamily="34" charset="0"/>
                <a:cs typeface="Arial" panose="020B0604020202020204" pitchFamily="34" charset="0"/>
              </a:rPr>
              <a:t>- </a:t>
            </a:r>
            <a:r>
              <a:rPr lang="en-GB" sz="1400" b="1" u="sng" cap="none" dirty="0">
                <a:solidFill>
                  <a:schemeClr val="tx1"/>
                </a:solidFill>
                <a:latin typeface="Arial" panose="020B0604020202020204" pitchFamily="34" charset="0"/>
                <a:cs typeface="Arial" panose="020B0604020202020204" pitchFamily="34" charset="0"/>
              </a:rPr>
              <a:t>Values: </a:t>
            </a:r>
            <a:r>
              <a:rPr lang="en-GB" sz="1400" cap="none" dirty="0">
                <a:solidFill>
                  <a:schemeClr val="tx1"/>
                </a:solidFill>
                <a:latin typeface="Arial" panose="020B0604020202020204" pitchFamily="34" charset="0"/>
                <a:cs typeface="Arial" panose="020B0604020202020204" pitchFamily="34" charset="0"/>
              </a:rPr>
              <a:t>we want to build trust and positive reputation withing the pet owning community by prioritising animal welfare, customer satisfaction, and personalised care.</a:t>
            </a:r>
            <a:br>
              <a:rPr lang="en-GB" sz="1400" cap="none" dirty="0">
                <a:solidFill>
                  <a:schemeClr val="tx1"/>
                </a:solidFill>
                <a:latin typeface="Arial" panose="020B0604020202020204" pitchFamily="34" charset="0"/>
                <a:cs typeface="Arial" panose="020B0604020202020204" pitchFamily="34" charset="0"/>
              </a:rPr>
            </a:br>
            <a:endParaRPr lang="en-US" sz="1400" cap="none" dirty="0">
              <a:solidFill>
                <a:schemeClr val="tx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BED97C70-7658-15C3-BDD3-22883A98A795}"/>
              </a:ext>
            </a:extLst>
          </p:cNvPr>
          <p:cNvPicPr>
            <a:picLocks noChangeAspect="1"/>
          </p:cNvPicPr>
          <p:nvPr/>
        </p:nvPicPr>
        <p:blipFill>
          <a:blip r:embed="rId3"/>
          <a:stretch>
            <a:fillRect/>
          </a:stretch>
        </p:blipFill>
        <p:spPr>
          <a:xfrm>
            <a:off x="9439186" y="1108604"/>
            <a:ext cx="1231499" cy="816935"/>
          </a:xfrm>
          <a:prstGeom prst="rect">
            <a:avLst/>
          </a:prstGeom>
        </p:spPr>
      </p:pic>
    </p:spTree>
    <p:extLst>
      <p:ext uri="{BB962C8B-B14F-4D97-AF65-F5344CB8AC3E}">
        <p14:creationId xmlns:p14="http://schemas.microsoft.com/office/powerpoint/2010/main" val="428924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BDB2D5-DC0C-83B8-325E-66B2B883515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FEE6BE8-AB26-EA4D-7818-908C2DA86559}"/>
              </a:ext>
            </a:extLst>
          </p:cNvPr>
          <p:cNvSpPr>
            <a:spLocks noGrp="1"/>
          </p:cNvSpPr>
          <p:nvPr>
            <p:ph type="ctrTitle"/>
          </p:nvPr>
        </p:nvSpPr>
        <p:spPr>
          <a:xfrm>
            <a:off x="776749" y="285136"/>
            <a:ext cx="10795819" cy="5970508"/>
          </a:xfrm>
        </p:spPr>
        <p:txBody>
          <a:bodyPr vert="horz" lIns="91440" tIns="45720" rIns="91440" bIns="45720" rtlCol="0" anchor="t">
            <a:normAutofit/>
          </a:bodyPr>
          <a:lstStyle/>
          <a:p>
            <a:r>
              <a:rPr lang="en-US" sz="1500" dirty="0">
                <a:solidFill>
                  <a:schemeClr val="tx1"/>
                </a:solidFill>
              </a:rPr>
              <a:t>	</a:t>
            </a:r>
            <a:br>
              <a:rPr lang="en-US" sz="1500" dirty="0">
                <a:solidFill>
                  <a:schemeClr val="tx1"/>
                </a:solidFill>
              </a:rPr>
            </a:br>
            <a:r>
              <a:rPr lang="en-US" sz="1500" dirty="0">
                <a:solidFill>
                  <a:schemeClr val="tx1"/>
                </a:solidFill>
              </a:rPr>
              <a:t> </a:t>
            </a:r>
            <a:r>
              <a:rPr lang="en-US" sz="2800" dirty="0">
                <a:solidFill>
                  <a:schemeClr val="tx1"/>
                </a:solidFill>
              </a:rPr>
              <a:t>   </a:t>
            </a:r>
            <a:br>
              <a:rPr lang="en-US" sz="2800" dirty="0">
                <a:solidFill>
                  <a:schemeClr val="tx1"/>
                </a:solidFill>
              </a:rPr>
            </a:br>
            <a:r>
              <a:rPr lang="en-US" sz="2800" dirty="0">
                <a:solidFill>
                  <a:schemeClr val="tx1"/>
                </a:solidFill>
              </a:rPr>
              <a:t>      </a:t>
            </a:r>
            <a:br>
              <a:rPr lang="en-GB" sz="1600" dirty="0">
                <a:solidFill>
                  <a:schemeClr val="tx1"/>
                </a:solidFill>
                <a:latin typeface="Arial" panose="020B0604020202020204" pitchFamily="34" charset="0"/>
                <a:cs typeface="Arial" panose="020B0604020202020204" pitchFamily="34" charset="0"/>
              </a:rPr>
            </a:br>
            <a:endParaRPr lang="en-US" sz="16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0DEA085-5F3E-4F6B-E28D-AAB31E99328A}"/>
              </a:ext>
            </a:extLst>
          </p:cNvPr>
          <p:cNvSpPr txBox="1"/>
          <p:nvPr/>
        </p:nvSpPr>
        <p:spPr>
          <a:xfrm>
            <a:off x="1119342" y="992665"/>
            <a:ext cx="9639299" cy="5016758"/>
          </a:xfrm>
          <a:prstGeom prst="rect">
            <a:avLst/>
          </a:prstGeom>
          <a:noFill/>
        </p:spPr>
        <p:txBody>
          <a:bodyPr wrap="square" rtlCol="0">
            <a:spAutoFit/>
          </a:bodyPr>
          <a:lstStyle/>
          <a:p>
            <a:pPr algn="ctr"/>
            <a:endParaRPr lang="en-GB" sz="2400" b="1" cap="none" dirty="0">
              <a:latin typeface="Arial"/>
              <a:cs typeface="Arial" panose="020B0604020202020204" pitchFamily="34" charset="0"/>
            </a:endParaRPr>
          </a:p>
          <a:p>
            <a:pPr algn="ctr"/>
            <a:r>
              <a:rPr lang="en-GB" sz="2400" b="1" cap="none" dirty="0">
                <a:latin typeface="Arial"/>
                <a:cs typeface="Arial" panose="020B0604020202020204" pitchFamily="34" charset="0"/>
              </a:rPr>
              <a:t>LEGAL FORMAT AND MANAGEMENT STRUCTURE</a:t>
            </a:r>
          </a:p>
          <a:p>
            <a:pPr algn="ctr"/>
            <a:endParaRPr lang="en-GB" cap="none" dirty="0">
              <a:latin typeface="Arial"/>
            </a:endParaRPr>
          </a:p>
          <a:p>
            <a:pPr algn="ctr"/>
            <a:endParaRPr lang="en-GB" cap="none" dirty="0">
              <a:latin typeface="Arial"/>
            </a:endParaRP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r>
              <a:rPr kumimoji="0" lang="en-GB" sz="1800" b="0" i="0" u="none" strike="noStrike" kern="1200" cap="none" spc="0" normalizeH="0" baseline="0" noProof="0" dirty="0">
                <a:ln>
                  <a:noFill/>
                </a:ln>
                <a:solidFill>
                  <a:prstClr val="black"/>
                </a:solidFill>
                <a:effectLst/>
                <a:uLnTx/>
                <a:uFillTx/>
                <a:latin typeface="Arial"/>
                <a:ea typeface="+mn-ea"/>
                <a:cs typeface="+mn-cs"/>
              </a:rPr>
              <a:t>• </a:t>
            </a:r>
            <a:r>
              <a:rPr lang="en-GB" sz="1400" b="1" dirty="0">
                <a:solidFill>
                  <a:prstClr val="black"/>
                </a:solidFill>
                <a:latin typeface="Arial"/>
                <a:ea typeface="+mn-ea"/>
                <a:cs typeface="Arial" panose="020B0604020202020204" pitchFamily="34" charset="0"/>
              </a:rPr>
              <a:t>LEGAL STATUS</a:t>
            </a:r>
            <a:r>
              <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initially, we will operate as a sole trader, with intentions to transition to a limited company as the business grows. this structure is straightforward, cost-efficient, and well-suited for launching a small business in the united kingdom.</a:t>
            </a: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endPar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 • </a:t>
            </a:r>
            <a:r>
              <a:rPr lang="en-GB" sz="1400" b="1" dirty="0">
                <a:solidFill>
                  <a:prstClr val="black"/>
                </a:solidFill>
                <a:latin typeface="Arial"/>
                <a:cs typeface="Arial" panose="020B0604020202020204" pitchFamily="34" charset="0"/>
              </a:rPr>
              <a:t>MANAGEMENT</a:t>
            </a:r>
            <a:r>
              <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the enterprise will be guided by an experienced groomer possessing formal qualifications in animal care and handling. as we expand, we intend to recruit 1–2 trained assistants to facilitate daily operations. </a:t>
            </a: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endPar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 </a:t>
            </a:r>
            <a:r>
              <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rPr>
              <a:t>RESPONSIBILITIES: </a:t>
            </a: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management of daily operations, grooming services, and ensuring pet safety, communication with clients and management of appointments, sourcing of products, maintaining hygiene standards, and adherence to animal welfare regulations, marketing initiatives and financial tracking.</a:t>
            </a: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endPar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cap="none">
                <a:latin typeface="Arial"/>
              </a:defRPr>
            </a:pPr>
            <a:r>
              <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rPr>
              <a:t>• COMPLIANCE: </a:t>
            </a: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we are committed to fulfilling all legal obligations in the </a:t>
            </a:r>
            <a:r>
              <a:rPr kumimoji="0" lang="en-GB" sz="1400" b="0" i="0" u="none" strike="noStrike" kern="1200" cap="none" spc="0" normalizeH="0" baseline="0" noProof="0" dirty="0" err="1">
                <a:ln>
                  <a:noFill/>
                </a:ln>
                <a:solidFill>
                  <a:prstClr val="black"/>
                </a:solidFill>
                <a:effectLst/>
                <a:uLnTx/>
                <a:uFillTx/>
                <a:latin typeface="Arial"/>
                <a:cs typeface="Arial" panose="020B0604020202020204" pitchFamily="34" charset="0"/>
              </a:rPr>
              <a:t>uk</a:t>
            </a:r>
            <a: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t>, encompassing animal welfare standards, insurance, health and safety regulations, and registration with the local council.</a:t>
            </a:r>
            <a:br>
              <a:rPr kumimoji="0" lang="en-GB" sz="1400" b="0" i="0" u="none" strike="noStrike" kern="1200" cap="none" spc="0" normalizeH="0" baseline="0" noProof="0" dirty="0">
                <a:ln>
                  <a:noFill/>
                </a:ln>
                <a:solidFill>
                  <a:prstClr val="black"/>
                </a:solidFill>
                <a:effectLst/>
                <a:uLnTx/>
                <a:uFillTx/>
                <a:latin typeface="Arial"/>
                <a:cs typeface="Arial" panose="020B0604020202020204" pitchFamily="34" charset="0"/>
              </a:rPr>
            </a:br>
            <a:endParaRPr kumimoji="0" lang="en-GB" sz="1400" b="1" i="0" u="none" strike="noStrike" kern="1200" cap="none" spc="0" normalizeH="0" baseline="0" noProof="0" dirty="0">
              <a:ln>
                <a:noFill/>
              </a:ln>
              <a:solidFill>
                <a:prstClr val="black"/>
              </a:solidFill>
              <a:effectLst/>
              <a:uLnTx/>
              <a:uFillTx/>
              <a:latin typeface="Arial"/>
              <a:cs typeface="Arial" panose="020B0604020202020204" pitchFamily="34" charset="0"/>
            </a:endParaRPr>
          </a:p>
          <a:p>
            <a:pPr algn="ctr"/>
            <a:endParaRPr lang="en-GB" cap="none" dirty="0">
              <a:latin typeface="Arial"/>
            </a:endParaRPr>
          </a:p>
          <a:p>
            <a:pPr algn="ctr"/>
            <a:endParaRPr lang="en-GB" cap="none" dirty="0">
              <a:latin typeface="Arial"/>
            </a:endParaRPr>
          </a:p>
        </p:txBody>
      </p:sp>
      <p:pic>
        <p:nvPicPr>
          <p:cNvPr id="3" name="Picture 2" descr="Free Dog Paw Print Clip Art Images Paw Dog Print Clipart Library ...">
            <a:extLst>
              <a:ext uri="{FF2B5EF4-FFF2-40B4-BE49-F238E27FC236}">
                <a16:creationId xmlns:a16="http://schemas.microsoft.com/office/drawing/2014/main" id="{CA449121-E48E-0812-8E7B-37737DBE19A5}"/>
              </a:ext>
            </a:extLst>
          </p:cNvPr>
          <p:cNvPicPr>
            <a:picLocks noChangeAspect="1"/>
          </p:cNvPicPr>
          <p:nvPr/>
        </p:nvPicPr>
        <p:blipFill>
          <a:blip r:embed="rId3"/>
          <a:stretch>
            <a:fillRect/>
          </a:stretch>
        </p:blipFill>
        <p:spPr>
          <a:xfrm>
            <a:off x="9841950" y="848577"/>
            <a:ext cx="1230708" cy="820882"/>
          </a:xfrm>
          <a:prstGeom prst="rect">
            <a:avLst/>
          </a:prstGeom>
        </p:spPr>
      </p:pic>
    </p:spTree>
    <p:extLst>
      <p:ext uri="{BB962C8B-B14F-4D97-AF65-F5344CB8AC3E}">
        <p14:creationId xmlns:p14="http://schemas.microsoft.com/office/powerpoint/2010/main" val="47742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656779-B3A3-7B84-2A85-BF2FBF783C3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F3F068A3-0C5D-5302-6078-9391E21E9CD0}"/>
              </a:ext>
            </a:extLst>
          </p:cNvPr>
          <p:cNvSpPr>
            <a:spLocks noGrp="1"/>
          </p:cNvSpPr>
          <p:nvPr>
            <p:ph type="ctrTitle"/>
          </p:nvPr>
        </p:nvSpPr>
        <p:spPr>
          <a:xfrm>
            <a:off x="304800" y="477690"/>
            <a:ext cx="11153994" cy="5367596"/>
          </a:xfrm>
        </p:spPr>
        <p:txBody>
          <a:bodyPr vert="horz" lIns="91440" tIns="45720" rIns="91440" bIns="45720" rtlCol="0" anchor="t">
            <a:normAutofit/>
          </a:bodyPr>
          <a:lstStyle/>
          <a:p>
            <a:pPr>
              <a:lnSpc>
                <a:spcPct val="90000"/>
              </a:lnSpc>
            </a:pPr>
            <a:r>
              <a:rPr lang="en-US" sz="1500" dirty="0">
                <a:solidFill>
                  <a:schemeClr val="tx1"/>
                </a:solidFill>
              </a:rPr>
              <a:t>	</a:t>
            </a:r>
            <a:br>
              <a:rPr lang="en-US" sz="1500" dirty="0">
                <a:solidFill>
                  <a:schemeClr val="tx1"/>
                </a:solidFill>
              </a:rPr>
            </a:br>
            <a:r>
              <a:rPr lang="en-US" sz="1500" dirty="0">
                <a:solidFill>
                  <a:schemeClr val="tx1"/>
                </a:solidFill>
              </a:rPr>
              <a:t>		</a:t>
            </a:r>
            <a:r>
              <a:rPr lang="en-US" sz="2400" b="1" dirty="0">
                <a:solidFill>
                  <a:schemeClr val="tx1"/>
                </a:solidFill>
                <a:latin typeface="Arial" panose="020B0604020202020204" pitchFamily="34" charset="0"/>
                <a:cs typeface="Arial" panose="020B0604020202020204" pitchFamily="34" charset="0"/>
              </a:rPr>
              <a:t>ORGANISATIONAL CHART OF MALIYAH SALON</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br>
              <a:rPr lang="en-US" sz="1500" dirty="0">
                <a:solidFill>
                  <a:schemeClr val="tx1"/>
                </a:solidFill>
              </a:rPr>
            </a:br>
            <a:br>
              <a:rPr lang="en-US" sz="1500" dirty="0">
                <a:solidFill>
                  <a:schemeClr val="tx1"/>
                </a:solidFill>
              </a:rPr>
            </a:br>
            <a:endParaRPr lang="en-US" sz="2000" dirty="0">
              <a:solidFill>
                <a:schemeClr val="tx1"/>
              </a:solidFill>
            </a:endParaRPr>
          </a:p>
        </p:txBody>
      </p:sp>
      <p:sp>
        <p:nvSpPr>
          <p:cNvPr id="10" name="Rectangle: Rounded Corners 9">
            <a:extLst>
              <a:ext uri="{FF2B5EF4-FFF2-40B4-BE49-F238E27FC236}">
                <a16:creationId xmlns:a16="http://schemas.microsoft.com/office/drawing/2014/main" id="{F71F1C02-1779-161E-54F8-43BE37F318AD}"/>
              </a:ext>
            </a:extLst>
          </p:cNvPr>
          <p:cNvSpPr/>
          <p:nvPr/>
        </p:nvSpPr>
        <p:spPr>
          <a:xfrm>
            <a:off x="4760920" y="1401146"/>
            <a:ext cx="1592825" cy="855407"/>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Owner</a:t>
            </a:r>
          </a:p>
          <a:p>
            <a:pPr algn="ctr"/>
            <a:r>
              <a:rPr lang="en-GB" dirty="0">
                <a:solidFill>
                  <a:schemeClr val="tx1"/>
                </a:solidFill>
              </a:rPr>
              <a:t>Managing Director</a:t>
            </a:r>
          </a:p>
        </p:txBody>
      </p:sp>
      <p:sp>
        <p:nvSpPr>
          <p:cNvPr id="12" name="Rectangle: Rounded Corners 11">
            <a:extLst>
              <a:ext uri="{FF2B5EF4-FFF2-40B4-BE49-F238E27FC236}">
                <a16:creationId xmlns:a16="http://schemas.microsoft.com/office/drawing/2014/main" id="{E8F77EBB-88F8-1984-A026-1402EF203488}"/>
              </a:ext>
            </a:extLst>
          </p:cNvPr>
          <p:cNvSpPr/>
          <p:nvPr/>
        </p:nvSpPr>
        <p:spPr>
          <a:xfrm>
            <a:off x="2122364" y="2975576"/>
            <a:ext cx="1592825" cy="678426"/>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Salon manager</a:t>
            </a:r>
          </a:p>
        </p:txBody>
      </p:sp>
      <p:sp>
        <p:nvSpPr>
          <p:cNvPr id="14" name="Rectangle: Rounded Corners 13">
            <a:extLst>
              <a:ext uri="{FF2B5EF4-FFF2-40B4-BE49-F238E27FC236}">
                <a16:creationId xmlns:a16="http://schemas.microsoft.com/office/drawing/2014/main" id="{11E44AE5-332E-9C8C-04DE-BADFFAAD193E}"/>
              </a:ext>
            </a:extLst>
          </p:cNvPr>
          <p:cNvSpPr/>
          <p:nvPr/>
        </p:nvSpPr>
        <p:spPr>
          <a:xfrm>
            <a:off x="7921990" y="2822275"/>
            <a:ext cx="1592825" cy="678426"/>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Head groomer specialist 1</a:t>
            </a:r>
          </a:p>
        </p:txBody>
      </p:sp>
      <p:sp>
        <p:nvSpPr>
          <p:cNvPr id="16" name="Rectangle: Rounded Corners 15">
            <a:extLst>
              <a:ext uri="{FF2B5EF4-FFF2-40B4-BE49-F238E27FC236}">
                <a16:creationId xmlns:a16="http://schemas.microsoft.com/office/drawing/2014/main" id="{8BAAD599-EA3B-A670-41A2-6B7A148441CC}"/>
              </a:ext>
            </a:extLst>
          </p:cNvPr>
          <p:cNvSpPr/>
          <p:nvPr/>
        </p:nvSpPr>
        <p:spPr>
          <a:xfrm>
            <a:off x="403296" y="4318307"/>
            <a:ext cx="1428488" cy="84168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receptionist</a:t>
            </a:r>
          </a:p>
        </p:txBody>
      </p:sp>
      <p:sp>
        <p:nvSpPr>
          <p:cNvPr id="18" name="Rectangle: Rounded Corners 17">
            <a:extLst>
              <a:ext uri="{FF2B5EF4-FFF2-40B4-BE49-F238E27FC236}">
                <a16:creationId xmlns:a16="http://schemas.microsoft.com/office/drawing/2014/main" id="{5469DECD-9CA3-9A01-0E2A-1C6D42DE833D}"/>
              </a:ext>
            </a:extLst>
          </p:cNvPr>
          <p:cNvSpPr/>
          <p:nvPr/>
        </p:nvSpPr>
        <p:spPr>
          <a:xfrm>
            <a:off x="2142029" y="4327541"/>
            <a:ext cx="1534885" cy="84168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Maint</a:t>
            </a:r>
            <a:r>
              <a:rPr lang="en-GB" sz="1600" dirty="0">
                <a:solidFill>
                  <a:schemeClr val="tx1"/>
                </a:solidFill>
              </a:rPr>
              <a:t>en</a:t>
            </a:r>
            <a:r>
              <a:rPr lang="en-GB" dirty="0">
                <a:solidFill>
                  <a:schemeClr val="tx1"/>
                </a:solidFill>
              </a:rPr>
              <a:t>ance team</a:t>
            </a:r>
          </a:p>
        </p:txBody>
      </p:sp>
      <p:sp>
        <p:nvSpPr>
          <p:cNvPr id="20" name="Rectangle: Rounded Corners 19">
            <a:extLst>
              <a:ext uri="{FF2B5EF4-FFF2-40B4-BE49-F238E27FC236}">
                <a16:creationId xmlns:a16="http://schemas.microsoft.com/office/drawing/2014/main" id="{BF5163C0-DD1A-B397-DE78-38D7BADDA640}"/>
              </a:ext>
            </a:extLst>
          </p:cNvPr>
          <p:cNvSpPr/>
          <p:nvPr/>
        </p:nvSpPr>
        <p:spPr>
          <a:xfrm>
            <a:off x="3896735" y="4304684"/>
            <a:ext cx="1728369" cy="855407"/>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Administration</a:t>
            </a:r>
          </a:p>
          <a:p>
            <a:pPr algn="ctr"/>
            <a:r>
              <a:rPr lang="en-GB" dirty="0">
                <a:solidFill>
                  <a:schemeClr val="tx1"/>
                </a:solidFill>
              </a:rPr>
              <a:t>Booking support </a:t>
            </a:r>
          </a:p>
        </p:txBody>
      </p:sp>
      <p:sp>
        <p:nvSpPr>
          <p:cNvPr id="22" name="Rectangle: Rounded Corners 21">
            <a:extLst>
              <a:ext uri="{FF2B5EF4-FFF2-40B4-BE49-F238E27FC236}">
                <a16:creationId xmlns:a16="http://schemas.microsoft.com/office/drawing/2014/main" id="{8098A3D0-B588-D6AC-BCD6-CCA1205EA42F}"/>
              </a:ext>
            </a:extLst>
          </p:cNvPr>
          <p:cNvSpPr/>
          <p:nvPr/>
        </p:nvSpPr>
        <p:spPr>
          <a:xfrm>
            <a:off x="7754843" y="3819942"/>
            <a:ext cx="1927118" cy="59771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Groomer assistant </a:t>
            </a:r>
          </a:p>
        </p:txBody>
      </p:sp>
      <p:cxnSp>
        <p:nvCxnSpPr>
          <p:cNvPr id="44" name="Connector: Elbow 43">
            <a:extLst>
              <a:ext uri="{FF2B5EF4-FFF2-40B4-BE49-F238E27FC236}">
                <a16:creationId xmlns:a16="http://schemas.microsoft.com/office/drawing/2014/main" id="{58EBFA55-2371-87DF-8ECF-7CF8FAB4810B}"/>
              </a:ext>
            </a:extLst>
          </p:cNvPr>
          <p:cNvCxnSpPr>
            <a:cxnSpLocks/>
          </p:cNvCxnSpPr>
          <p:nvPr/>
        </p:nvCxnSpPr>
        <p:spPr>
          <a:xfrm>
            <a:off x="5751871" y="2462821"/>
            <a:ext cx="2028256" cy="71890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1CB389F-7A6A-D15C-CC6F-C2B407947D9C}"/>
              </a:ext>
            </a:extLst>
          </p:cNvPr>
          <p:cNvCxnSpPr/>
          <p:nvPr/>
        </p:nvCxnSpPr>
        <p:spPr>
          <a:xfrm flipV="1">
            <a:off x="5751871" y="2256553"/>
            <a:ext cx="0" cy="206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Connector: Elbow 47">
            <a:extLst>
              <a:ext uri="{FF2B5EF4-FFF2-40B4-BE49-F238E27FC236}">
                <a16:creationId xmlns:a16="http://schemas.microsoft.com/office/drawing/2014/main" id="{41696EBF-10B6-11D2-1B54-BCCC4591FEA2}"/>
              </a:ext>
            </a:extLst>
          </p:cNvPr>
          <p:cNvCxnSpPr>
            <a:cxnSpLocks/>
          </p:cNvCxnSpPr>
          <p:nvPr/>
        </p:nvCxnSpPr>
        <p:spPr>
          <a:xfrm rot="10800000" flipV="1">
            <a:off x="3745387" y="2462818"/>
            <a:ext cx="2006487" cy="85540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Connector: Elbow 62">
            <a:extLst>
              <a:ext uri="{FF2B5EF4-FFF2-40B4-BE49-F238E27FC236}">
                <a16:creationId xmlns:a16="http://schemas.microsoft.com/office/drawing/2014/main" id="{11F3B339-58D8-769F-ECF6-70C06DCD9894}"/>
              </a:ext>
            </a:extLst>
          </p:cNvPr>
          <p:cNvCxnSpPr>
            <a:stCxn id="16" idx="0"/>
          </p:cNvCxnSpPr>
          <p:nvPr/>
        </p:nvCxnSpPr>
        <p:spPr>
          <a:xfrm rot="5400000" flipH="1" flipV="1">
            <a:off x="1768787" y="3268048"/>
            <a:ext cx="399013" cy="1701507"/>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65" name="Connector: Elbow 64">
            <a:extLst>
              <a:ext uri="{FF2B5EF4-FFF2-40B4-BE49-F238E27FC236}">
                <a16:creationId xmlns:a16="http://schemas.microsoft.com/office/drawing/2014/main" id="{DD6840B1-C9A9-1756-D784-6042807B1501}"/>
              </a:ext>
            </a:extLst>
          </p:cNvPr>
          <p:cNvCxnSpPr>
            <a:stCxn id="20" idx="0"/>
          </p:cNvCxnSpPr>
          <p:nvPr/>
        </p:nvCxnSpPr>
        <p:spPr>
          <a:xfrm rot="16200000" flipV="1">
            <a:off x="3606376" y="3150139"/>
            <a:ext cx="385390" cy="1923699"/>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9C42CA3-DCBD-F199-6B6A-FF6C54A3FD56}"/>
              </a:ext>
            </a:extLst>
          </p:cNvPr>
          <p:cNvCxnSpPr>
            <a:stCxn id="14" idx="2"/>
            <a:endCxn id="22" idx="0"/>
          </p:cNvCxnSpPr>
          <p:nvPr/>
        </p:nvCxnSpPr>
        <p:spPr>
          <a:xfrm flipH="1">
            <a:off x="8718402" y="3500701"/>
            <a:ext cx="1" cy="319241"/>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64D1068-5B97-1FB0-ABFC-D7A67BE94C97}"/>
              </a:ext>
            </a:extLst>
          </p:cNvPr>
          <p:cNvCxnSpPr>
            <a:cxnSpLocks/>
            <a:stCxn id="12" idx="2"/>
            <a:endCxn id="18" idx="0"/>
          </p:cNvCxnSpPr>
          <p:nvPr/>
        </p:nvCxnSpPr>
        <p:spPr>
          <a:xfrm flipH="1">
            <a:off x="2909472" y="3654002"/>
            <a:ext cx="9305" cy="67353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103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47BFE2-6241-6CA6-CF79-2CDFBBF80743}"/>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DC11539-34E7-CC96-F6CB-4468EFD28879}"/>
              </a:ext>
            </a:extLst>
          </p:cNvPr>
          <p:cNvSpPr>
            <a:spLocks noGrp="1"/>
          </p:cNvSpPr>
          <p:nvPr>
            <p:ph type="ctrTitle"/>
          </p:nvPr>
        </p:nvSpPr>
        <p:spPr>
          <a:xfrm>
            <a:off x="1268361" y="948910"/>
            <a:ext cx="9163665" cy="5367596"/>
          </a:xfrm>
        </p:spPr>
        <p:txBody>
          <a:bodyPr vert="horz" lIns="91440" tIns="45720" rIns="91440" bIns="45720" rtlCol="0" anchor="t">
            <a:normAutofit/>
          </a:bodyPr>
          <a:lstStyle/>
          <a:p>
            <a:r>
              <a:rPr lang="en-US" sz="1500" dirty="0">
                <a:solidFill>
                  <a:schemeClr val="tx1"/>
                </a:solidFill>
              </a:rPr>
              <a:t>	</a:t>
            </a:r>
            <a:br>
              <a:rPr lang="en-US" sz="1500" dirty="0">
                <a:solidFill>
                  <a:schemeClr val="tx1"/>
                </a:solidFill>
              </a:rPr>
            </a:br>
            <a:r>
              <a:rPr lang="en-US" sz="1500" dirty="0">
                <a:solidFill>
                  <a:schemeClr val="tx1"/>
                </a:solidFill>
              </a:rPr>
              <a:t>			     </a:t>
            </a:r>
            <a:r>
              <a:rPr lang="en-US" sz="2400" b="1" dirty="0">
                <a:solidFill>
                  <a:schemeClr val="tx1"/>
                </a:solidFill>
                <a:latin typeface="Arial" panose="020B0604020202020204" pitchFamily="34" charset="0"/>
                <a:cs typeface="Arial" panose="020B0604020202020204" pitchFamily="34" charset="0"/>
              </a:rPr>
              <a:t>PESTLE ANALYSIS</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br>
              <a:rPr lang="en-US" sz="1500" dirty="0">
                <a:solidFill>
                  <a:schemeClr val="tx1"/>
                </a:solidFill>
              </a:rPr>
            </a:br>
            <a:br>
              <a:rPr lang="en-US" sz="1500" dirty="0">
                <a:solidFill>
                  <a:schemeClr val="tx1"/>
                </a:solidFill>
              </a:rPr>
            </a:br>
            <a:br>
              <a:rPr lang="en-US" sz="1200" b="1" dirty="0">
                <a:solidFill>
                  <a:schemeClr val="tx1"/>
                </a:solidFill>
                <a:latin typeface="Arial" panose="020B0604020202020204" pitchFamily="34" charset="0"/>
                <a:cs typeface="Arial" panose="020B0604020202020204" pitchFamily="34" charset="0"/>
              </a:rPr>
            </a:br>
            <a:br>
              <a:rPr lang="en-US" sz="1300" dirty="0">
                <a:solidFill>
                  <a:schemeClr val="tx1"/>
                </a:solidFill>
                <a:latin typeface="Arial" panose="020B0604020202020204" pitchFamily="34" charset="0"/>
                <a:cs typeface="Arial" panose="020B0604020202020204" pitchFamily="34" charset="0"/>
              </a:rPr>
            </a:br>
            <a:br>
              <a:rPr lang="en-US" sz="1400" b="1" dirty="0">
                <a:solidFill>
                  <a:schemeClr val="tx1"/>
                </a:solidFill>
                <a:latin typeface="Arial" panose="020B0604020202020204" pitchFamily="34" charset="0"/>
                <a:cs typeface="Arial" panose="020B0604020202020204" pitchFamily="34" charset="0"/>
              </a:rPr>
            </a:br>
            <a:br>
              <a:rPr lang="en-US" sz="1300" dirty="0">
                <a:solidFill>
                  <a:schemeClr val="tx1"/>
                </a:solidFill>
                <a:latin typeface="Arial" panose="020B0604020202020204" pitchFamily="34" charset="0"/>
                <a:cs typeface="Arial" panose="020B0604020202020204" pitchFamily="34" charset="0"/>
              </a:rPr>
            </a:br>
            <a:endParaRPr lang="en-US" sz="1300" dirty="0">
              <a:solidFill>
                <a:schemeClr val="tx1"/>
              </a:solidFill>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39D93FA0-8314-BFEB-7BC3-B74EA8A50577}"/>
              </a:ext>
            </a:extLst>
          </p:cNvPr>
          <p:cNvGraphicFramePr>
            <a:graphicFrameLocks noGrp="1"/>
          </p:cNvGraphicFramePr>
          <p:nvPr>
            <p:extLst>
              <p:ext uri="{D42A27DB-BD31-4B8C-83A1-F6EECF244321}">
                <p14:modId xmlns:p14="http://schemas.microsoft.com/office/powerpoint/2010/main" val="2918067879"/>
              </p:ext>
            </p:extLst>
          </p:nvPr>
        </p:nvGraphicFramePr>
        <p:xfrm>
          <a:off x="716973" y="1745673"/>
          <a:ext cx="10588336" cy="4570833"/>
        </p:xfrm>
        <a:graphic>
          <a:graphicData uri="http://schemas.openxmlformats.org/drawingml/2006/table">
            <a:tbl>
              <a:tblPr firstRow="1" bandRow="1">
                <a:tableStyleId>{5940675A-B579-460E-94D1-54222C63F5DA}</a:tableStyleId>
              </a:tblPr>
              <a:tblGrid>
                <a:gridCol w="1404794">
                  <a:extLst>
                    <a:ext uri="{9D8B030D-6E8A-4147-A177-3AD203B41FA5}">
                      <a16:colId xmlns:a16="http://schemas.microsoft.com/office/drawing/2014/main" val="14097193"/>
                    </a:ext>
                  </a:extLst>
                </a:gridCol>
                <a:gridCol w="1498312">
                  <a:extLst>
                    <a:ext uri="{9D8B030D-6E8A-4147-A177-3AD203B41FA5}">
                      <a16:colId xmlns:a16="http://schemas.microsoft.com/office/drawing/2014/main" val="4285187847"/>
                    </a:ext>
                  </a:extLst>
                </a:gridCol>
                <a:gridCol w="1498312">
                  <a:extLst>
                    <a:ext uri="{9D8B030D-6E8A-4147-A177-3AD203B41FA5}">
                      <a16:colId xmlns:a16="http://schemas.microsoft.com/office/drawing/2014/main" val="2590320648"/>
                    </a:ext>
                  </a:extLst>
                </a:gridCol>
                <a:gridCol w="1498312">
                  <a:extLst>
                    <a:ext uri="{9D8B030D-6E8A-4147-A177-3AD203B41FA5}">
                      <a16:colId xmlns:a16="http://schemas.microsoft.com/office/drawing/2014/main" val="3432792655"/>
                    </a:ext>
                  </a:extLst>
                </a:gridCol>
                <a:gridCol w="1498312">
                  <a:extLst>
                    <a:ext uri="{9D8B030D-6E8A-4147-A177-3AD203B41FA5}">
                      <a16:colId xmlns:a16="http://schemas.microsoft.com/office/drawing/2014/main" val="4122283282"/>
                    </a:ext>
                  </a:extLst>
                </a:gridCol>
                <a:gridCol w="3190294">
                  <a:extLst>
                    <a:ext uri="{9D8B030D-6E8A-4147-A177-3AD203B41FA5}">
                      <a16:colId xmlns:a16="http://schemas.microsoft.com/office/drawing/2014/main" val="2013305816"/>
                    </a:ext>
                  </a:extLst>
                </a:gridCol>
              </a:tblGrid>
              <a:tr h="380904">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POLITICAL</a:t>
                      </a:r>
                    </a:p>
                  </a:txBody>
                  <a:tcPr marL="30480" marR="30480" marT="30480" marB="30480" anchor="ctr"/>
                </a:tc>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ECONOMIC</a:t>
                      </a:r>
                    </a:p>
                  </a:txBody>
                  <a:tcPr marL="30480" marR="30480" marT="30480" marB="30480" anchor="ctr"/>
                </a:tc>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SOCIAL</a:t>
                      </a:r>
                    </a:p>
                  </a:txBody>
                  <a:tcPr marL="30480" marR="30480" marT="30480" marB="30480" anchor="ctr"/>
                </a:tc>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TECHNOLOGICAL</a:t>
                      </a:r>
                    </a:p>
                  </a:txBody>
                  <a:tcPr marL="30480" marR="30480" marT="30480" marB="30480" anchor="ctr"/>
                </a:tc>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ENVIRONMENTAL</a:t>
                      </a:r>
                    </a:p>
                  </a:txBody>
                  <a:tcPr marL="30480" marR="30480" marT="30480" marB="30480" anchor="ctr"/>
                </a:tc>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LEGAL</a:t>
                      </a:r>
                    </a:p>
                  </a:txBody>
                  <a:tcPr marL="30480" marR="30480" marT="30480" marB="30480" anchor="ctr"/>
                </a:tc>
                <a:extLst>
                  <a:ext uri="{0D108BD9-81ED-4DB2-BD59-A6C34878D82A}">
                    <a16:rowId xmlns:a16="http://schemas.microsoft.com/office/drawing/2014/main" val="2988062644"/>
                  </a:ext>
                </a:extLst>
              </a:tr>
              <a:tr h="4189929">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Must obtain and maintain a valid animal welfare licence from Croydon Council</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Full compliance with the Animal Welfare Act 2006 and local hygiene standards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Eligible for small business grants, enterprise support and business rate relief</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Local councils encourage and prioritise responsible independent pet services</a:t>
                      </a:r>
                    </a:p>
                  </a:txBody>
                  <a:tcPr marL="30480" marR="30480" marT="30480" marB="30480" anchor="ct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Above‑average household incomes in SE19 area</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Pet care remains a priority even during cost‑of‑living pressures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Strong demand for transparent pricing, value packages and flexible payment options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Market growth for premium, wellbeing‑focused grooming services</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Diverse multi‑cultural community with high pet ownership</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Pets viewed as family members; demand for gentle, low‑stress handling</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Need for multilingual support, flexible appointments and extra conveniences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Strong preference for trusted local businesses over large chains</a:t>
                      </a:r>
                    </a:p>
                  </a:txBody>
                  <a:tcPr marL="30480" marR="30480" marT="30480" marB="30480" anchor="ct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Online booking, digital records and contactless payments essential</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Instagram/Facebook are the main ways owners find and review services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Use of modern, quiet, low‑stress grooming tools and equipment</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Professional website and Google profile needed for local search visibility</a:t>
                      </a:r>
                    </a:p>
                  </a:txBody>
                  <a:tcPr marL="30480" marR="30480" marT="30480" marB="30480" anchor="ct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Customers prefer natural, biodegradable and eco‑friendly products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Strict rules for safe disposal of hair, waste and chemical materials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Need for energy/water saving measures and proper soundproofing</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Sustainable practices build trust and competitive advantage</a:t>
                      </a:r>
                    </a:p>
                  </a:txBody>
                  <a:tcPr marL="30480" marR="30480" marT="30480" marB="30480" anchor="ct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Comply with Animal Welfare Act 2006, Health &amp; Safety at Work Act and Consumer Rights Act</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Mandatory insurance: public liability, animal care and employer’s liability</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Follow GDPR for all customer and pet personal data</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Meet fire safety, hygiene and employment regulations</a:t>
                      </a:r>
                    </a:p>
                  </a:txBody>
                  <a:tcPr marL="30480" marR="30480" marT="30480" marB="30480" anchor="ctr"/>
                </a:tc>
                <a:extLst>
                  <a:ext uri="{0D108BD9-81ED-4DB2-BD59-A6C34878D82A}">
                    <a16:rowId xmlns:a16="http://schemas.microsoft.com/office/drawing/2014/main" val="708554317"/>
                  </a:ext>
                </a:extLst>
              </a:tr>
            </a:tbl>
          </a:graphicData>
        </a:graphic>
      </p:graphicFrame>
    </p:spTree>
    <p:extLst>
      <p:ext uri="{BB962C8B-B14F-4D97-AF65-F5344CB8AC3E}">
        <p14:creationId xmlns:p14="http://schemas.microsoft.com/office/powerpoint/2010/main" val="422809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84FDC6-6258-3051-2BB1-001177C80BA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1EEBCB3-F853-116B-A44F-B8445BBEC875}"/>
              </a:ext>
            </a:extLst>
          </p:cNvPr>
          <p:cNvSpPr>
            <a:spLocks noGrp="1"/>
          </p:cNvSpPr>
          <p:nvPr>
            <p:ph type="ctrTitle"/>
          </p:nvPr>
        </p:nvSpPr>
        <p:spPr>
          <a:xfrm>
            <a:off x="124691" y="374073"/>
            <a:ext cx="11806051" cy="6192982"/>
          </a:xfrm>
        </p:spPr>
        <p:txBody>
          <a:bodyPr vert="horz" lIns="91440" tIns="45720" rIns="91440" bIns="45720" rtlCol="0" anchor="t">
            <a:normAutofit/>
          </a:bodyPr>
          <a:lstStyle/>
          <a:p>
            <a:r>
              <a:rPr lang="en-US" sz="1500" dirty="0">
                <a:solidFill>
                  <a:schemeClr val="tx1"/>
                </a:solidFill>
              </a:rPr>
              <a:t>	</a:t>
            </a:r>
            <a:br>
              <a:rPr lang="en-US" sz="1500" dirty="0">
                <a:solidFill>
                  <a:schemeClr val="tx1"/>
                </a:solidFill>
              </a:rPr>
            </a:br>
            <a:endParaRPr lang="en-US" sz="1800" dirty="0">
              <a:solidFill>
                <a:schemeClr val="tx1"/>
              </a:solidFill>
            </a:endParaRPr>
          </a:p>
        </p:txBody>
      </p:sp>
      <p:sp>
        <p:nvSpPr>
          <p:cNvPr id="6" name="TextBox 5">
            <a:extLst>
              <a:ext uri="{FF2B5EF4-FFF2-40B4-BE49-F238E27FC236}">
                <a16:creationId xmlns:a16="http://schemas.microsoft.com/office/drawing/2014/main" id="{CF806D27-3F34-BA02-12B2-7207E30A69FF}"/>
              </a:ext>
            </a:extLst>
          </p:cNvPr>
          <p:cNvSpPr txBox="1"/>
          <p:nvPr/>
        </p:nvSpPr>
        <p:spPr>
          <a:xfrm>
            <a:off x="727364" y="1059873"/>
            <a:ext cx="11464636" cy="5847755"/>
          </a:xfrm>
          <a:prstGeom prst="rect">
            <a:avLst/>
          </a:prstGeom>
          <a:noFill/>
        </p:spPr>
        <p:txBody>
          <a:bodyPr wrap="square">
            <a:spAutoFit/>
          </a:bodyPr>
          <a:lstStyle/>
          <a:p>
            <a:pPr marL="0" marR="0" rtl="0" fontAlgn="base">
              <a:buNone/>
            </a:pPr>
            <a:r>
              <a:rPr lang="en-GB" dirty="0">
                <a:effectLst/>
              </a:rPr>
              <a:t>								</a:t>
            </a:r>
            <a:r>
              <a:rPr lang="en-GB" sz="2400" b="1" dirty="0">
                <a:effectLst/>
                <a:latin typeface="Arial" panose="020B0604020202020204" pitchFamily="34" charset="0"/>
                <a:cs typeface="Arial" panose="020B0604020202020204" pitchFamily="34" charset="0"/>
              </a:rPr>
              <a:t>MARKETING STRATEGY</a:t>
            </a:r>
          </a:p>
          <a:p>
            <a:pPr marL="0" marR="0" rtl="0" fontAlgn="base">
              <a:buNone/>
            </a:pPr>
            <a:endParaRPr lang="en-GB" dirty="0">
              <a:effectLst/>
            </a:endParaRPr>
          </a:p>
          <a:p>
            <a:pPr marL="0" marR="0" rtl="0" fontAlgn="base">
              <a:buNone/>
            </a:pPr>
            <a:endParaRPr lang="en-GB" dirty="0">
              <a:effectLst/>
            </a:endParaRPr>
          </a:p>
          <a:p>
            <a:pPr marL="0" marR="0" rtl="0" fontAlgn="base">
              <a:buNone/>
            </a:pPr>
            <a:r>
              <a:rPr lang="en-GB" sz="1400" b="1" u="sng" dirty="0">
                <a:effectLst/>
                <a:latin typeface="Arial" panose="020B0604020202020204" pitchFamily="34" charset="0"/>
                <a:cs typeface="Arial" panose="020B0604020202020204" pitchFamily="34" charset="0"/>
              </a:rPr>
              <a:t>Target Area</a:t>
            </a:r>
            <a:r>
              <a:rPr lang="en-GB" sz="1400" b="1" dirty="0">
                <a:effectLst/>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SE19 &amp; surrounding South-East London communities and surrounding areas</a:t>
            </a:r>
          </a:p>
          <a:p>
            <a:pPr marL="0" marR="0" rtl="0" fontAlgn="base">
              <a:buNone/>
            </a:pPr>
            <a:endParaRPr lang="en-GB" sz="1400" dirty="0">
              <a:effectLst/>
              <a:latin typeface="Arial" panose="020B0604020202020204" pitchFamily="34" charset="0"/>
              <a:cs typeface="Arial" panose="020B0604020202020204" pitchFamily="34" charset="0"/>
            </a:endParaRPr>
          </a:p>
          <a:p>
            <a:pPr marL="0" marR="0" rtl="0" fontAlgn="base">
              <a:buNone/>
            </a:pPr>
            <a:r>
              <a:rPr lang="en-GB" sz="1400" b="1" u="sng" dirty="0">
                <a:effectLst/>
                <a:latin typeface="Arial" panose="020B0604020202020204" pitchFamily="34" charset="0"/>
                <a:cs typeface="Arial" panose="020B0604020202020204" pitchFamily="34" charset="0"/>
              </a:rPr>
              <a:t>Core Goal: </a:t>
            </a:r>
            <a:r>
              <a:rPr lang="en-GB" sz="1400" dirty="0">
                <a:effectLst/>
                <a:latin typeface="Arial" panose="020B0604020202020204" pitchFamily="34" charset="0"/>
                <a:cs typeface="Arial" panose="020B0604020202020204" pitchFamily="34" charset="0"/>
              </a:rPr>
              <a:t>Build trust, grow a loyal customer base, and become the preferred local grooming salon.</a:t>
            </a:r>
          </a:p>
          <a:p>
            <a:pPr marL="0" marR="0" rtl="0" fontAlgn="base">
              <a:buNone/>
            </a:pPr>
            <a:endParaRPr lang="en-GB" sz="1400" b="1" u="sng" dirty="0">
              <a:latin typeface="Arial" panose="020B0604020202020204" pitchFamily="34" charset="0"/>
              <a:cs typeface="Arial" panose="020B0604020202020204" pitchFamily="34" charset="0"/>
            </a:endParaRPr>
          </a:p>
          <a:p>
            <a:pPr marL="0" marR="0" indent="0" algn="l" rtl="0" fontAlgn="base">
              <a:buNone/>
            </a:pPr>
            <a:r>
              <a:rPr lang="en-GB" sz="1400" b="1" i="0" u="sng" dirty="0">
                <a:solidFill>
                  <a:srgbClr val="242424"/>
                </a:solidFill>
                <a:effectLst/>
                <a:latin typeface="Arial" panose="020B0604020202020204" pitchFamily="34" charset="0"/>
                <a:cs typeface="Arial" panose="020B0604020202020204" pitchFamily="34" charset="0"/>
              </a:rPr>
              <a:t>TARGET AUDIENCE</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Families, working professionals, and elderly pet owners</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Owners of all dog breeds, including nervous/young/older pet</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Local residents who value gentle care, convenience, and fair pricing</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Diverse community seeking friendly, multilingual service</a:t>
            </a:r>
          </a:p>
          <a:p>
            <a:pPr marL="0" marR="0" indent="0" algn="l" rtl="0" fontAlgn="base">
              <a:buNone/>
            </a:pPr>
            <a:br>
              <a:rPr lang="en-GB" sz="1400" b="1" i="0" u="sng" dirty="0">
                <a:solidFill>
                  <a:srgbClr val="242424"/>
                </a:solidFill>
                <a:effectLst/>
                <a:latin typeface="Arial" panose="020B0604020202020204" pitchFamily="34" charset="0"/>
                <a:cs typeface="Arial" panose="020B0604020202020204" pitchFamily="34" charset="0"/>
              </a:rPr>
            </a:br>
            <a:r>
              <a:rPr lang="en-GB" sz="1400" b="1" i="0" u="sng" dirty="0">
                <a:solidFill>
                  <a:srgbClr val="242424"/>
                </a:solidFill>
                <a:effectLst/>
                <a:latin typeface="Arial" panose="020B0604020202020204" pitchFamily="34" charset="0"/>
                <a:cs typeface="Arial" panose="020B0604020202020204" pitchFamily="34" charset="0"/>
              </a:rPr>
              <a:t>IMPLEMENTATION PLAN</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Month 1: Launch website, social pages, and Google listing; distribute flyers locally</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Month 2: Start introductory offers and referral scheme</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Month 3: Launch loyalty programme and regular social media content</a:t>
            </a:r>
          </a:p>
          <a:p>
            <a:pPr marL="0" marR="0" indent="0" algn="l" rtl="0" fontAlgn="base">
              <a:buNone/>
            </a:pPr>
            <a:r>
              <a:rPr lang="en-GB" sz="1400" b="0" i="0" dirty="0">
                <a:solidFill>
                  <a:srgbClr val="242424"/>
                </a:solidFill>
                <a:effectLst/>
                <a:latin typeface="Arial" panose="020B0604020202020204" pitchFamily="34" charset="0"/>
                <a:cs typeface="Arial" panose="020B0604020202020204" pitchFamily="34" charset="0"/>
              </a:rPr>
              <a:t>• Ongoing: Collect reviews, update services, and build community links</a:t>
            </a:r>
          </a:p>
          <a:p>
            <a:pPr marL="0" marR="0" rtl="0" fontAlgn="base">
              <a:buNone/>
            </a:pPr>
            <a:endParaRPr lang="en-GB" sz="1400" dirty="0">
              <a:effectLst/>
              <a:latin typeface="Arial" panose="020B0604020202020204" pitchFamily="34" charset="0"/>
              <a:cs typeface="Arial" panose="020B0604020202020204" pitchFamily="34" charset="0"/>
            </a:endParaRPr>
          </a:p>
          <a:p>
            <a:pPr marL="0" marR="0" rtl="0" fontAlgn="base">
              <a:buNone/>
            </a:pPr>
            <a:endParaRPr lang="en-GB" dirty="0"/>
          </a:p>
          <a:p>
            <a:pPr marL="0" marR="0" rtl="0" fontAlgn="base">
              <a:buNone/>
            </a:pPr>
            <a:endParaRPr lang="en-GB" dirty="0">
              <a:effectLst/>
            </a:endParaRPr>
          </a:p>
          <a:p>
            <a:pPr marL="0" marR="0" rtl="0" fontAlgn="base">
              <a:buNone/>
            </a:pPr>
            <a:endParaRPr lang="en-GB" dirty="0"/>
          </a:p>
          <a:p>
            <a:pPr marL="0" marR="0" rtl="0" fontAlgn="base">
              <a:buNone/>
            </a:pPr>
            <a:endParaRPr lang="en-GB" dirty="0">
              <a:effectLst/>
            </a:endParaRPr>
          </a:p>
          <a:p>
            <a:pPr marL="0" marR="0" rtl="0" fontAlgn="base">
              <a:buNone/>
            </a:pPr>
            <a:endParaRPr lang="en-GB" dirty="0">
              <a:effectLst/>
            </a:endParaRPr>
          </a:p>
        </p:txBody>
      </p:sp>
    </p:spTree>
    <p:extLst>
      <p:ext uri="{BB962C8B-B14F-4D97-AF65-F5344CB8AC3E}">
        <p14:creationId xmlns:p14="http://schemas.microsoft.com/office/powerpoint/2010/main" val="84753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973BBE-A249-41DB-8F93-69D9DC82B73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67ACFF0-1403-786D-8046-E19A7234057A}"/>
              </a:ext>
            </a:extLst>
          </p:cNvPr>
          <p:cNvSpPr>
            <a:spLocks noGrp="1"/>
          </p:cNvSpPr>
          <p:nvPr>
            <p:ph type="ctrTitle"/>
          </p:nvPr>
        </p:nvSpPr>
        <p:spPr>
          <a:xfrm>
            <a:off x="124691" y="374073"/>
            <a:ext cx="11806051" cy="6192982"/>
          </a:xfrm>
        </p:spPr>
        <p:txBody>
          <a:bodyPr vert="horz" lIns="91440" tIns="45720" rIns="91440" bIns="45720" rtlCol="0" anchor="t">
            <a:normAutofit/>
          </a:bodyPr>
          <a:lstStyle/>
          <a:p>
            <a:r>
              <a:rPr lang="en-US" sz="1500" dirty="0">
                <a:solidFill>
                  <a:schemeClr val="tx1"/>
                </a:solidFill>
              </a:rPr>
              <a:t>	</a:t>
            </a:r>
            <a:br>
              <a:rPr lang="en-US" sz="1500" dirty="0">
                <a:solidFill>
                  <a:schemeClr val="tx1"/>
                </a:solidFill>
              </a:rPr>
            </a:br>
            <a:endParaRPr lang="en-US" sz="1800" dirty="0">
              <a:solidFill>
                <a:schemeClr val="tx1"/>
              </a:solidFill>
            </a:endParaRPr>
          </a:p>
        </p:txBody>
      </p:sp>
      <p:sp>
        <p:nvSpPr>
          <p:cNvPr id="6" name="TextBox 5">
            <a:extLst>
              <a:ext uri="{FF2B5EF4-FFF2-40B4-BE49-F238E27FC236}">
                <a16:creationId xmlns:a16="http://schemas.microsoft.com/office/drawing/2014/main" id="{28D2CBF1-9C2F-A271-E289-172652E901D0}"/>
              </a:ext>
            </a:extLst>
          </p:cNvPr>
          <p:cNvSpPr txBox="1"/>
          <p:nvPr/>
        </p:nvSpPr>
        <p:spPr>
          <a:xfrm>
            <a:off x="727364" y="374073"/>
            <a:ext cx="11464636" cy="2339102"/>
          </a:xfrm>
          <a:prstGeom prst="rect">
            <a:avLst/>
          </a:prstGeom>
          <a:noFill/>
        </p:spPr>
        <p:txBody>
          <a:bodyPr wrap="square">
            <a:spAutoFit/>
          </a:bodyPr>
          <a:lstStyle/>
          <a:p>
            <a:pPr marL="0" marR="0" rtl="0" fontAlgn="base">
              <a:buNone/>
            </a:pPr>
            <a:r>
              <a:rPr lang="en-GB" dirty="0">
                <a:effectLst/>
              </a:rPr>
              <a:t>								</a:t>
            </a:r>
            <a:r>
              <a:rPr lang="en-GB" sz="2400" b="1" dirty="0">
                <a:effectLst/>
                <a:latin typeface="Arial" panose="020B0604020202020204" pitchFamily="34" charset="0"/>
                <a:cs typeface="Arial" panose="020B0604020202020204" pitchFamily="34" charset="0"/>
              </a:rPr>
              <a:t>MARKETING STRATEGY TABLE</a:t>
            </a:r>
          </a:p>
          <a:p>
            <a:pPr marL="0" marR="0" rtl="0" fontAlgn="base">
              <a:buNone/>
            </a:pPr>
            <a:endParaRPr lang="en-GB" dirty="0">
              <a:effectLst/>
            </a:endParaRPr>
          </a:p>
          <a:p>
            <a:pPr marL="0" marR="0" rtl="0" fontAlgn="base">
              <a:buNone/>
            </a:pPr>
            <a:endParaRPr lang="en-GB" sz="1400" dirty="0">
              <a:effectLst/>
              <a:latin typeface="Arial" panose="020B0604020202020204" pitchFamily="34" charset="0"/>
              <a:cs typeface="Arial" panose="020B0604020202020204" pitchFamily="34" charset="0"/>
            </a:endParaRPr>
          </a:p>
          <a:p>
            <a:pPr marL="0" marR="0" rtl="0" fontAlgn="base">
              <a:buNone/>
            </a:pPr>
            <a:endParaRPr lang="en-GB" dirty="0"/>
          </a:p>
          <a:p>
            <a:pPr marL="0" marR="0" rtl="0" fontAlgn="base">
              <a:buNone/>
            </a:pPr>
            <a:endParaRPr lang="en-GB" dirty="0">
              <a:effectLst/>
            </a:endParaRPr>
          </a:p>
          <a:p>
            <a:pPr marL="0" marR="0" rtl="0" fontAlgn="base">
              <a:buNone/>
            </a:pPr>
            <a:endParaRPr lang="en-GB" dirty="0"/>
          </a:p>
          <a:p>
            <a:pPr marL="0" marR="0" rtl="0" fontAlgn="base">
              <a:buNone/>
            </a:pPr>
            <a:endParaRPr lang="en-GB" dirty="0">
              <a:effectLst/>
            </a:endParaRPr>
          </a:p>
          <a:p>
            <a:pPr marL="0" marR="0" rtl="0" fontAlgn="base">
              <a:buNone/>
            </a:pPr>
            <a:endParaRPr lang="en-GB" dirty="0">
              <a:effectLst/>
            </a:endParaRPr>
          </a:p>
        </p:txBody>
      </p:sp>
      <p:graphicFrame>
        <p:nvGraphicFramePr>
          <p:cNvPr id="3" name="Table 2">
            <a:extLst>
              <a:ext uri="{FF2B5EF4-FFF2-40B4-BE49-F238E27FC236}">
                <a16:creationId xmlns:a16="http://schemas.microsoft.com/office/drawing/2014/main" id="{2DE04AFE-1AB4-6B0A-4F49-A732E95FFAA2}"/>
              </a:ext>
            </a:extLst>
          </p:cNvPr>
          <p:cNvGraphicFramePr>
            <a:graphicFrameLocks noGrp="1"/>
          </p:cNvGraphicFramePr>
          <p:nvPr>
            <p:extLst>
              <p:ext uri="{D42A27DB-BD31-4B8C-83A1-F6EECF244321}">
                <p14:modId xmlns:p14="http://schemas.microsoft.com/office/powerpoint/2010/main" val="2696115914"/>
              </p:ext>
            </p:extLst>
          </p:nvPr>
        </p:nvGraphicFramePr>
        <p:xfrm>
          <a:off x="862445" y="1059873"/>
          <a:ext cx="10692246" cy="5282275"/>
        </p:xfrm>
        <a:graphic>
          <a:graphicData uri="http://schemas.openxmlformats.org/drawingml/2006/table">
            <a:tbl>
              <a:tblPr/>
              <a:tblGrid>
                <a:gridCol w="1429075">
                  <a:extLst>
                    <a:ext uri="{9D8B030D-6E8A-4147-A177-3AD203B41FA5}">
                      <a16:colId xmlns:a16="http://schemas.microsoft.com/office/drawing/2014/main" val="3212571230"/>
                    </a:ext>
                  </a:extLst>
                </a:gridCol>
                <a:gridCol w="9263171">
                  <a:extLst>
                    <a:ext uri="{9D8B030D-6E8A-4147-A177-3AD203B41FA5}">
                      <a16:colId xmlns:a16="http://schemas.microsoft.com/office/drawing/2014/main" val="334483567"/>
                    </a:ext>
                  </a:extLst>
                </a:gridCol>
              </a:tblGrid>
              <a:tr h="284286">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Channel</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What we will do</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955591412"/>
                  </a:ext>
                </a:extLst>
              </a:tr>
              <a:tr h="1401960">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Online Presence</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0" i="0" dirty="0">
                          <a:solidFill>
                            <a:srgbClr val="242424"/>
                          </a:solidFill>
                          <a:effectLst/>
                          <a:latin typeface="Arial" panose="020B0604020202020204" pitchFamily="34" charset="0"/>
                          <a:cs typeface="Arial" panose="020B0604020202020204" pitchFamily="34" charset="0"/>
                        </a:rPr>
                        <a:t>• Create a professional website with service list, prices, gallery, and easy online booking</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Set up &amp; optimise Google Business Profile so you appear in local searches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Use Instagram &amp; Facebook to share photos/videos of happy pets, care tips, and behind‑the‑scenes</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4047610579"/>
                  </a:ext>
                </a:extLst>
              </a:tr>
              <a:tr h="954891">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Local Marketing</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0" i="0" dirty="0">
                          <a:solidFill>
                            <a:srgbClr val="242424"/>
                          </a:solidFill>
                          <a:effectLst/>
                          <a:latin typeface="Arial" panose="020B0604020202020204" pitchFamily="34" charset="0"/>
                          <a:cs typeface="Arial" panose="020B0604020202020204" pitchFamily="34" charset="0"/>
                        </a:rPr>
                        <a:t>• Distribute flyers &amp; business cards at vets, pet shops, community centres, and parks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Offer an introductory discount for first‑time customers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Partner with local dog walkers, trainers, and rescue groups for referrals</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470245199"/>
                  </a:ext>
                </a:extLst>
              </a:tr>
              <a:tr h="731356">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Customer Retention</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0" i="0" dirty="0">
                          <a:solidFill>
                            <a:srgbClr val="242424"/>
                          </a:solidFill>
                          <a:effectLst/>
                          <a:latin typeface="Arial" panose="020B0604020202020204" pitchFamily="34" charset="0"/>
                          <a:cs typeface="Arial" panose="020B0604020202020204" pitchFamily="34" charset="0"/>
                        </a:rPr>
                        <a:t>• Loyalty scheme: 10th groom half‑price / free nail trim every 3 visits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Referral reward: Get £5 off when you recommend a friend</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Send friendly reminders for next grooming appointment</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3148823513"/>
                  </a:ext>
                </a:extLst>
              </a:tr>
              <a:tr h="954891">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Special Offers</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0" i="0" dirty="0">
                          <a:solidFill>
                            <a:srgbClr val="242424"/>
                          </a:solidFill>
                          <a:effectLst/>
                          <a:latin typeface="Arial" panose="020B0604020202020204" pitchFamily="34" charset="0"/>
                          <a:cs typeface="Arial" panose="020B0604020202020204" pitchFamily="34" charset="0"/>
                        </a:rPr>
                        <a:t>• Puppy Packages: Gentle introduction to grooming for young dogs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Senior/Nervous Pet Care: Extra calm, slower sessions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Seasonal deals: Spring clean‑up, summer coat prep, festive grooms</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Bundle savings: Bath + groom + nail trim at a discounted price</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529521842"/>
                  </a:ext>
                </a:extLst>
              </a:tr>
              <a:tr h="954891">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Unique Selling Points</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400" b="0" i="0" dirty="0">
                          <a:solidFill>
                            <a:srgbClr val="242424"/>
                          </a:solidFill>
                          <a:effectLst/>
                          <a:latin typeface="Arial" panose="020B0604020202020204" pitchFamily="34" charset="0"/>
                          <a:cs typeface="Arial" panose="020B0604020202020204" pitchFamily="34" charset="0"/>
                        </a:rPr>
                        <a:t>• Gentle, low‑stress handling</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Multilingual communication</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Pick‑up &amp; drop‑off service</a:t>
                      </a:r>
                    </a:p>
                    <a:p>
                      <a:pPr marL="0" marR="0" algn="l">
                        <a:buNone/>
                      </a:pPr>
                      <a:r>
                        <a:rPr lang="en-GB" sz="1400" b="0" i="0" dirty="0">
                          <a:solidFill>
                            <a:srgbClr val="242424"/>
                          </a:solidFill>
                          <a:effectLst/>
                          <a:latin typeface="Arial" panose="020B0604020202020204" pitchFamily="34" charset="0"/>
                          <a:cs typeface="Arial" panose="020B0604020202020204" pitchFamily="34" charset="0"/>
                        </a:rPr>
                        <a:t>• Transparent pricing – no hidden fees</a:t>
                      </a:r>
                    </a:p>
                  </a:txBody>
                  <a:tcPr marL="26922" marR="26922" marT="26922" marB="26922"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994109447"/>
                  </a:ext>
                </a:extLst>
              </a:tr>
            </a:tbl>
          </a:graphicData>
        </a:graphic>
      </p:graphicFrame>
    </p:spTree>
    <p:extLst>
      <p:ext uri="{BB962C8B-B14F-4D97-AF65-F5344CB8AC3E}">
        <p14:creationId xmlns:p14="http://schemas.microsoft.com/office/powerpoint/2010/main" val="32626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4698B0-1BBB-0025-7CC9-CC937EDEE14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B7AD1305-C6EE-42D4-06C2-7941A0D7BB50}"/>
              </a:ext>
            </a:extLst>
          </p:cNvPr>
          <p:cNvSpPr>
            <a:spLocks noGrp="1"/>
          </p:cNvSpPr>
          <p:nvPr>
            <p:ph type="ctrTitle"/>
          </p:nvPr>
        </p:nvSpPr>
        <p:spPr>
          <a:xfrm>
            <a:off x="6019800" y="978407"/>
            <a:ext cx="5910942" cy="3976380"/>
          </a:xfrm>
        </p:spPr>
        <p:txBody>
          <a:bodyPr vert="horz" lIns="91440" tIns="45720" rIns="91440" bIns="45720" rtlCol="0" anchor="t">
            <a:normAutofit/>
          </a:bodyPr>
          <a:lstStyle/>
          <a:p>
            <a:pPr>
              <a:lnSpc>
                <a:spcPct val="90000"/>
              </a:lnSpc>
            </a:pPr>
            <a:br>
              <a:rPr lang="en-US" sz="1500" dirty="0">
                <a:solidFill>
                  <a:schemeClr val="tx1"/>
                </a:solidFill>
              </a:rPr>
            </a:br>
            <a:br>
              <a:rPr lang="en-US" sz="1500" dirty="0">
                <a:solidFill>
                  <a:schemeClr val="tx1"/>
                </a:solidFill>
              </a:rPr>
            </a:br>
            <a:br>
              <a:rPr lang="en-US" sz="1500" dirty="0">
                <a:solidFill>
                  <a:schemeClr val="tx1"/>
                </a:solidFill>
              </a:rPr>
            </a:br>
            <a:br>
              <a:rPr lang="en-US" sz="1500" dirty="0">
                <a:solidFill>
                  <a:schemeClr val="tx1"/>
                </a:solidFill>
              </a:rPr>
            </a:br>
            <a:endParaRPr lang="en-US" sz="1500" dirty="0">
              <a:solidFill>
                <a:schemeClr val="tx1"/>
              </a:solidFill>
            </a:endParaRPr>
          </a:p>
        </p:txBody>
      </p:sp>
      <p:sp>
        <p:nvSpPr>
          <p:cNvPr id="6" name="TextBox 5">
            <a:extLst>
              <a:ext uri="{FF2B5EF4-FFF2-40B4-BE49-F238E27FC236}">
                <a16:creationId xmlns:a16="http://schemas.microsoft.com/office/drawing/2014/main" id="{BD1192E7-B170-0E29-5313-E8C7CD002997}"/>
              </a:ext>
            </a:extLst>
          </p:cNvPr>
          <p:cNvSpPr txBox="1"/>
          <p:nvPr/>
        </p:nvSpPr>
        <p:spPr>
          <a:xfrm>
            <a:off x="727364" y="320757"/>
            <a:ext cx="10588336" cy="5940088"/>
          </a:xfrm>
          <a:prstGeom prst="rect">
            <a:avLst/>
          </a:prstGeom>
          <a:noFill/>
        </p:spPr>
        <p:txBody>
          <a:bodyPr wrap="square">
            <a:spAutoFit/>
          </a:bodyPr>
          <a:lstStyle/>
          <a:p>
            <a:r>
              <a:rPr lang="en-GB" sz="1600" b="1" dirty="0">
                <a:solidFill>
                  <a:schemeClr val="tx1"/>
                </a:solidFill>
                <a:latin typeface="Arial" panose="020B0604020202020204" pitchFamily="34" charset="0"/>
                <a:cs typeface="Arial" panose="020B0604020202020204" pitchFamily="34" charset="0"/>
              </a:rPr>
              <a:t>					</a:t>
            </a:r>
            <a:r>
              <a:rPr lang="en-GB" sz="2400" b="1" dirty="0">
                <a:solidFill>
                  <a:schemeClr val="tx1"/>
                </a:solidFill>
                <a:latin typeface="Arial" panose="020B0604020202020204" pitchFamily="34" charset="0"/>
                <a:cs typeface="Arial" panose="020B0604020202020204" pitchFamily="34" charset="0"/>
              </a:rPr>
              <a:t>FUNDING REQUIREMENTS AND LOCATION</a:t>
            </a:r>
            <a:endParaRPr lang="en-GB" sz="1600" b="1" dirty="0">
              <a:latin typeface="Arial" panose="020B0604020202020204" pitchFamily="34" charset="0"/>
              <a:cs typeface="Arial" panose="020B0604020202020204" pitchFamily="34" charset="0"/>
            </a:endParaRPr>
          </a:p>
          <a:p>
            <a:pPr fontAlgn="base"/>
            <a:r>
              <a:rPr lang="en-GB" sz="1400" b="1" dirty="0">
                <a:latin typeface="Arial" panose="020B0604020202020204" pitchFamily="34" charset="0"/>
                <a:cs typeface="Arial" panose="020B0604020202020204" pitchFamily="34" charset="0"/>
              </a:rPr>
              <a:t>LOCATION:</a:t>
            </a:r>
            <a:r>
              <a:rPr lang="en-GB" dirty="0"/>
              <a:t> </a:t>
            </a:r>
            <a:r>
              <a:rPr lang="en-GB" sz="1400" dirty="0">
                <a:latin typeface="Arial" panose="020B0604020202020204" pitchFamily="34" charset="0"/>
                <a:cs typeface="Arial" panose="020B0604020202020204" pitchFamily="34" charset="0"/>
              </a:rPr>
              <a:t>Maliyah Grooming Salon | SE19, South-East London</a:t>
            </a:r>
          </a:p>
          <a:p>
            <a:pPr fontAlgn="base"/>
            <a:endParaRPr lang="en-GB" dirty="0"/>
          </a:p>
          <a:p>
            <a:endParaRPr lang="en-GB" sz="14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dirty="0"/>
          </a:p>
        </p:txBody>
      </p:sp>
      <p:graphicFrame>
        <p:nvGraphicFramePr>
          <p:cNvPr id="8" name="Table 7">
            <a:extLst>
              <a:ext uri="{FF2B5EF4-FFF2-40B4-BE49-F238E27FC236}">
                <a16:creationId xmlns:a16="http://schemas.microsoft.com/office/drawing/2014/main" id="{B0AC8488-A6A7-7C6B-8844-8FF134AB6FEF}"/>
              </a:ext>
            </a:extLst>
          </p:cNvPr>
          <p:cNvGraphicFramePr>
            <a:graphicFrameLocks noGrp="1"/>
          </p:cNvGraphicFramePr>
          <p:nvPr>
            <p:extLst>
              <p:ext uri="{D42A27DB-BD31-4B8C-83A1-F6EECF244321}">
                <p14:modId xmlns:p14="http://schemas.microsoft.com/office/powerpoint/2010/main" val="1322809877"/>
              </p:ext>
            </p:extLst>
          </p:nvPr>
        </p:nvGraphicFramePr>
        <p:xfrm>
          <a:off x="801832" y="1251952"/>
          <a:ext cx="10588336" cy="5100732"/>
        </p:xfrm>
        <a:graphic>
          <a:graphicData uri="http://schemas.openxmlformats.org/drawingml/2006/table">
            <a:tbl>
              <a:tblPr/>
              <a:tblGrid>
                <a:gridCol w="1083235">
                  <a:extLst>
                    <a:ext uri="{9D8B030D-6E8A-4147-A177-3AD203B41FA5}">
                      <a16:colId xmlns:a16="http://schemas.microsoft.com/office/drawing/2014/main" val="3771998550"/>
                    </a:ext>
                  </a:extLst>
                </a:gridCol>
                <a:gridCol w="3426419">
                  <a:extLst>
                    <a:ext uri="{9D8B030D-6E8A-4147-A177-3AD203B41FA5}">
                      <a16:colId xmlns:a16="http://schemas.microsoft.com/office/drawing/2014/main" val="804742971"/>
                    </a:ext>
                  </a:extLst>
                </a:gridCol>
                <a:gridCol w="890903">
                  <a:extLst>
                    <a:ext uri="{9D8B030D-6E8A-4147-A177-3AD203B41FA5}">
                      <a16:colId xmlns:a16="http://schemas.microsoft.com/office/drawing/2014/main" val="2162750454"/>
                    </a:ext>
                  </a:extLst>
                </a:gridCol>
                <a:gridCol w="5187779">
                  <a:extLst>
                    <a:ext uri="{9D8B030D-6E8A-4147-A177-3AD203B41FA5}">
                      <a16:colId xmlns:a16="http://schemas.microsoft.com/office/drawing/2014/main" val="644759056"/>
                    </a:ext>
                  </a:extLst>
                </a:gridCol>
              </a:tblGrid>
              <a:tr h="40681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Category</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Item Breakdown</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Amount (£)</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Purpose</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09525682"/>
                  </a:ext>
                </a:extLst>
              </a:tr>
              <a:tr h="739658">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Premises &amp; Fit‑out</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Rent deposit (3 months) + legal fees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Basic fit‑out: plumbing, safety flooring, </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soundproofing, lighting</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Signage &amp; waiting area</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3,600</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2,300</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p>
                      <a:pPr marL="0" marR="0" algn="l">
                        <a:buNone/>
                      </a:pPr>
                      <a:r>
                        <a:rPr lang="en-GB" sz="1200" b="0" i="0" dirty="0">
                          <a:solidFill>
                            <a:srgbClr val="242424"/>
                          </a:solidFill>
                          <a:effectLst/>
                          <a:latin typeface="Arial" panose="020B0604020202020204" pitchFamily="34" charset="0"/>
                          <a:cs typeface="Arial" panose="020B0604020202020204" pitchFamily="34" charset="0"/>
                        </a:rPr>
                        <a:t>450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Secure suitable SE19 unit; meet hygiene/safety rules; create calm, </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accessible space</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546626473"/>
                  </a:ext>
                </a:extLst>
              </a:tr>
              <a:tr h="5732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Equipment &amp; Tools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Professional tub, tables, dryers, clippers, blades, grooming kits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 Cleaning &amp; safety gear</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4,200</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p>
                      <a:pPr marL="0" marR="0" algn="l">
                        <a:buNone/>
                      </a:pPr>
                      <a:r>
                        <a:rPr lang="en-GB" sz="1200" b="0" i="0" dirty="0">
                          <a:solidFill>
                            <a:srgbClr val="242424"/>
                          </a:solidFill>
                          <a:effectLst/>
                          <a:latin typeface="Arial" panose="020B0604020202020204" pitchFamily="34" charset="0"/>
                          <a:cs typeface="Arial" panose="020B0604020202020204" pitchFamily="34" charset="0"/>
                        </a:rPr>
                        <a:t>600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Reliable, low‑stress equipment for all breeds/coats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3618694626"/>
                  </a:ext>
                </a:extLst>
              </a:tr>
              <a:tr h="5732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Stock &amp; Consumables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Eco‑friendly shampoos, conditioners, treats, cleaning products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First supplies for 3 months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a:solidFill>
                            <a:srgbClr val="242424"/>
                          </a:solidFill>
                          <a:effectLst/>
                          <a:latin typeface="Arial" panose="020B0604020202020204" pitchFamily="34" charset="0"/>
                          <a:cs typeface="Arial" panose="020B0604020202020204" pitchFamily="34" charset="0"/>
                        </a:rPr>
                        <a:t>800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Quality, animal‑safe products; avoid early restocking pressure</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471856149"/>
                  </a:ext>
                </a:extLst>
              </a:tr>
              <a:tr h="5732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Legal &amp; Compliance</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Licence application, insurance (public liability, animal care, employers’)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GDPR, business registration</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600</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p>
                      <a:pPr marL="0" marR="0" algn="l">
                        <a:buNone/>
                      </a:pPr>
                      <a:r>
                        <a:rPr lang="en-GB" sz="1200" b="0" i="0" dirty="0">
                          <a:solidFill>
                            <a:srgbClr val="242424"/>
                          </a:solidFill>
                          <a:effectLst/>
                          <a:latin typeface="Arial" panose="020B0604020202020204" pitchFamily="34" charset="0"/>
                          <a:cs typeface="Arial" panose="020B0604020202020204" pitchFamily="34" charset="0"/>
                        </a:rPr>
                        <a:t>400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Fulfil Animal Welfare Act 2006, Croydon Council &amp; legal duties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179344186"/>
                  </a:ext>
                </a:extLst>
              </a:tr>
              <a:tr h="5732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Digital &amp; Admin</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Website, online booking system, contactless payments</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 Stationery, branding</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700</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p>
                      <a:pPr marL="0" marR="0" algn="l">
                        <a:buNone/>
                      </a:pPr>
                      <a:r>
                        <a:rPr lang="en-GB" sz="1200" b="0" i="0" dirty="0">
                          <a:solidFill>
                            <a:srgbClr val="242424"/>
                          </a:solidFill>
                          <a:effectLst/>
                          <a:latin typeface="Arial" panose="020B0604020202020204" pitchFamily="34" charset="0"/>
                          <a:cs typeface="Arial" panose="020B0604020202020204" pitchFamily="34" charset="0"/>
                        </a:rPr>
                        <a:t>300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Easy booking, local search visibility, professional image</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974955439"/>
                  </a:ext>
                </a:extLst>
              </a:tr>
              <a:tr h="40681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Marketing &amp; Launch</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a:solidFill>
                            <a:srgbClr val="242424"/>
                          </a:solidFill>
                          <a:effectLst/>
                          <a:latin typeface="Arial" panose="020B0604020202020204" pitchFamily="34" charset="0"/>
                          <a:cs typeface="Arial" panose="020B0604020202020204" pitchFamily="34" charset="0"/>
                        </a:rPr>
                        <a:t>Flyers, social ads, launch offers, referral scheme</a:t>
                      </a:r>
                    </a:p>
                    <a:p>
                      <a:pPr marL="0" marR="0" algn="l">
                        <a:buNone/>
                      </a:pPr>
                      <a:r>
                        <a:rPr lang="en-GB" sz="1200" b="0" i="0">
                          <a:solidFill>
                            <a:srgbClr val="242424"/>
                          </a:solidFill>
                          <a:effectLst/>
                          <a:latin typeface="Arial" panose="020B0604020202020204" pitchFamily="34" charset="0"/>
                          <a:cs typeface="Arial" panose="020B0604020202020204" pitchFamily="34" charset="0"/>
                        </a:rPr>
                        <a:t>Google profile &amp; local listings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a:solidFill>
                            <a:srgbClr val="242424"/>
                          </a:solidFill>
                          <a:effectLst/>
                          <a:latin typeface="Arial" panose="020B0604020202020204" pitchFamily="34" charset="0"/>
                          <a:cs typeface="Arial" panose="020B0604020202020204" pitchFamily="34" charset="0"/>
                        </a:rPr>
                        <a:t>800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Build initial client base in SE19 area</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2246347571"/>
                  </a:ext>
                </a:extLst>
              </a:tr>
              <a:tr h="517761">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Working Capital</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 Rent, utilities, supplies for first 3 months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p>
                      <a:pPr marL="0" marR="0" algn="l">
                        <a:buNone/>
                      </a:pPr>
                      <a:r>
                        <a:rPr lang="en-GB" sz="1200" b="0" i="0" dirty="0">
                          <a:solidFill>
                            <a:srgbClr val="242424"/>
                          </a:solidFill>
                          <a:effectLst/>
                          <a:latin typeface="Arial" panose="020B0604020202020204" pitchFamily="34" charset="0"/>
                          <a:cs typeface="Arial" panose="020B0604020202020204" pitchFamily="34" charset="0"/>
                        </a:rPr>
                        <a:t>2,100</a:t>
                      </a:r>
                    </a:p>
                    <a:p>
                      <a:pPr marL="0" marR="0" algn="l">
                        <a:buNone/>
                      </a:pP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Cover costs while revenue builds; handle unexpected expenses</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3992715639"/>
                  </a:ext>
                </a:extLst>
              </a:tr>
              <a:tr h="40681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TOTAL</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fontAlgn="base">
                        <a:buNone/>
                      </a:pPr>
                      <a:br>
                        <a:rPr lang="en-GB" sz="1200" b="0" i="0">
                          <a:solidFill>
                            <a:srgbClr val="242424"/>
                          </a:solidFill>
                          <a:effectLst/>
                          <a:latin typeface="Arial" panose="020B0604020202020204" pitchFamily="34" charset="0"/>
                          <a:cs typeface="Arial" panose="020B0604020202020204" pitchFamily="34" charset="0"/>
                        </a:rPr>
                      </a:br>
                      <a:endParaRPr lang="en-GB" sz="1200" b="0" i="0">
                        <a:solidFill>
                          <a:srgbClr val="242424"/>
                        </a:solidFill>
                        <a:effectLst/>
                        <a:latin typeface="Arial" panose="020B0604020202020204" pitchFamily="34" charset="0"/>
                        <a:cs typeface="Arial" panose="020B0604020202020204" pitchFamily="34" charset="0"/>
                      </a:endParaRP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16,850</a:t>
                      </a: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tc>
                  <a:txBody>
                    <a:bodyPr/>
                    <a:lstStyle/>
                    <a:p>
                      <a:pPr algn="l">
                        <a:buNone/>
                      </a:pP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7620" cap="flat" cmpd="sng" algn="ctr">
                      <a:solidFill>
                        <a:srgbClr val="D0D0D0"/>
                      </a:solidFill>
                      <a:prstDash val="solid"/>
                      <a:round/>
                      <a:headEnd type="none" w="med" len="med"/>
                      <a:tailEnd type="none" w="med" len="med"/>
                    </a:lnL>
                    <a:lnR w="7620" cap="flat" cmpd="sng" algn="ctr">
                      <a:solidFill>
                        <a:srgbClr val="D0D0D0"/>
                      </a:solidFill>
                      <a:prstDash val="solid"/>
                      <a:round/>
                      <a:headEnd type="none" w="med" len="med"/>
                      <a:tailEnd type="none" w="med" len="med"/>
                    </a:lnR>
                    <a:lnT w="7620" cap="flat" cmpd="sng" algn="ctr">
                      <a:solidFill>
                        <a:srgbClr val="D0D0D0"/>
                      </a:solidFill>
                      <a:prstDash val="solid"/>
                      <a:round/>
                      <a:headEnd type="none" w="med" len="med"/>
                      <a:tailEnd type="none" w="med" len="med"/>
                    </a:lnT>
                    <a:lnB w="762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4123610869"/>
                  </a:ext>
                </a:extLst>
              </a:tr>
            </a:tbl>
          </a:graphicData>
        </a:graphic>
      </p:graphicFrame>
    </p:spTree>
    <p:extLst>
      <p:ext uri="{BB962C8B-B14F-4D97-AF65-F5344CB8AC3E}">
        <p14:creationId xmlns:p14="http://schemas.microsoft.com/office/powerpoint/2010/main" val="356446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B90F44-45FE-F02B-48CF-99A677CEB6D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62E8CC63-B726-E7E2-0BE2-43CD7E60AA60}"/>
              </a:ext>
            </a:extLst>
          </p:cNvPr>
          <p:cNvSpPr>
            <a:spLocks noGrp="1"/>
          </p:cNvSpPr>
          <p:nvPr>
            <p:ph type="ctrTitle"/>
          </p:nvPr>
        </p:nvSpPr>
        <p:spPr>
          <a:xfrm>
            <a:off x="756861" y="458876"/>
            <a:ext cx="11203378" cy="5746172"/>
          </a:xfrm>
        </p:spPr>
        <p:txBody>
          <a:bodyPr vert="horz" lIns="91440" tIns="45720" rIns="91440" bIns="45720" rtlCol="0" anchor="t">
            <a:normAutofit/>
          </a:bodyPr>
          <a:lstStyle/>
          <a:p>
            <a:pPr>
              <a:lnSpc>
                <a:spcPct val="90000"/>
              </a:lnSpc>
            </a:pPr>
            <a:r>
              <a:rPr lang="en-US" sz="1500" dirty="0">
                <a:solidFill>
                  <a:schemeClr val="tx1"/>
                </a:solidFill>
              </a:rPr>
              <a:t>	</a:t>
            </a:r>
            <a:br>
              <a:rPr lang="en-US" sz="1500" dirty="0">
                <a:solidFill>
                  <a:schemeClr val="tx1"/>
                </a:solidFill>
              </a:rPr>
            </a:br>
            <a:br>
              <a:rPr lang="en-US" sz="1500" dirty="0">
                <a:solidFill>
                  <a:schemeClr val="tx1"/>
                </a:solidFill>
              </a:rPr>
            </a:br>
            <a:r>
              <a:rPr lang="en-US" sz="1500" dirty="0">
                <a:solidFill>
                  <a:schemeClr val="tx1"/>
                </a:solidFill>
              </a:rPr>
              <a:t>            </a:t>
            </a:r>
            <a:r>
              <a:rPr lang="en-US" sz="1500" b="1" dirty="0">
                <a:solidFill>
                  <a:schemeClr val="tx1"/>
                </a:solidFill>
                <a:latin typeface="Arial" panose="020B0604020202020204" pitchFamily="34" charset="0"/>
                <a:cs typeface="Arial" panose="020B0604020202020204" pitchFamily="34" charset="0"/>
              </a:rPr>
              <a:t>START UP COST		         FIXED COST			   six months revenue</a:t>
            </a:r>
            <a:br>
              <a:rPr lang="en-US" sz="1500" dirty="0">
                <a:solidFill>
                  <a:schemeClr val="tx1"/>
                </a:solidFill>
              </a:rPr>
            </a:br>
            <a:br>
              <a:rPr lang="en-US" sz="1500" dirty="0">
                <a:solidFill>
                  <a:schemeClr val="tx1"/>
                </a:solidFill>
              </a:rPr>
            </a:br>
            <a:endParaRPr lang="en-US" sz="1500" dirty="0">
              <a:solidFill>
                <a:schemeClr val="tx1"/>
              </a:solidFill>
            </a:endParaRPr>
          </a:p>
        </p:txBody>
      </p:sp>
      <p:graphicFrame>
        <p:nvGraphicFramePr>
          <p:cNvPr id="6" name="Table 5">
            <a:extLst>
              <a:ext uri="{FF2B5EF4-FFF2-40B4-BE49-F238E27FC236}">
                <a16:creationId xmlns:a16="http://schemas.microsoft.com/office/drawing/2014/main" id="{FCDAECA0-E0A1-43AB-AF63-5589FD4619C5}"/>
              </a:ext>
            </a:extLst>
          </p:cNvPr>
          <p:cNvGraphicFramePr>
            <a:graphicFrameLocks noGrp="1"/>
          </p:cNvGraphicFramePr>
          <p:nvPr>
            <p:extLst>
              <p:ext uri="{D42A27DB-BD31-4B8C-83A1-F6EECF244321}">
                <p14:modId xmlns:p14="http://schemas.microsoft.com/office/powerpoint/2010/main" val="3978334603"/>
              </p:ext>
            </p:extLst>
          </p:nvPr>
        </p:nvGraphicFramePr>
        <p:xfrm>
          <a:off x="875071" y="1355316"/>
          <a:ext cx="2552812" cy="3940937"/>
        </p:xfrm>
        <a:graphic>
          <a:graphicData uri="http://schemas.openxmlformats.org/drawingml/2006/table">
            <a:tbl>
              <a:tblPr/>
              <a:tblGrid>
                <a:gridCol w="1632155">
                  <a:extLst>
                    <a:ext uri="{9D8B030D-6E8A-4147-A177-3AD203B41FA5}">
                      <a16:colId xmlns:a16="http://schemas.microsoft.com/office/drawing/2014/main" val="2075499890"/>
                    </a:ext>
                  </a:extLst>
                </a:gridCol>
                <a:gridCol w="920657">
                  <a:extLst>
                    <a:ext uri="{9D8B030D-6E8A-4147-A177-3AD203B41FA5}">
                      <a16:colId xmlns:a16="http://schemas.microsoft.com/office/drawing/2014/main" val="1216860450"/>
                    </a:ext>
                  </a:extLst>
                </a:gridCol>
              </a:tblGrid>
              <a:tr h="5395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Category</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Total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125615664"/>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Premises &amp; fit‑out</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2996796639"/>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Equipment &amp; tools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4,800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655992346"/>
                  </a:ext>
                </a:extLst>
              </a:tr>
              <a:tr h="27986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Stock &amp; supplies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565353374"/>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Legal, licence &amp; insurance</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329798705"/>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Website, branding &amp; admin</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682329991"/>
                  </a:ext>
                </a:extLst>
              </a:tr>
              <a:tr h="27986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Marketing &amp; launch</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447574982"/>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Working capital &amp; contingency</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2,100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4026253661"/>
                  </a:ext>
                </a:extLst>
              </a:tr>
              <a:tr h="473613">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TOTAL</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£16,850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677277519"/>
                  </a:ext>
                </a:extLst>
              </a:tr>
            </a:tbl>
          </a:graphicData>
        </a:graphic>
      </p:graphicFrame>
      <p:graphicFrame>
        <p:nvGraphicFramePr>
          <p:cNvPr id="8" name="Table 7">
            <a:extLst>
              <a:ext uri="{FF2B5EF4-FFF2-40B4-BE49-F238E27FC236}">
                <a16:creationId xmlns:a16="http://schemas.microsoft.com/office/drawing/2014/main" id="{74EE3D84-D280-79B5-BF79-EB3E06108D6B}"/>
              </a:ext>
            </a:extLst>
          </p:cNvPr>
          <p:cNvGraphicFramePr>
            <a:graphicFrameLocks noGrp="1"/>
          </p:cNvGraphicFramePr>
          <p:nvPr>
            <p:extLst>
              <p:ext uri="{D42A27DB-BD31-4B8C-83A1-F6EECF244321}">
                <p14:modId xmlns:p14="http://schemas.microsoft.com/office/powerpoint/2010/main" val="1947218746"/>
              </p:ext>
            </p:extLst>
          </p:nvPr>
        </p:nvGraphicFramePr>
        <p:xfrm>
          <a:off x="4220626" y="1336704"/>
          <a:ext cx="2745535" cy="4184592"/>
        </p:xfrm>
        <a:graphic>
          <a:graphicData uri="http://schemas.openxmlformats.org/drawingml/2006/table">
            <a:tbl>
              <a:tblPr/>
              <a:tblGrid>
                <a:gridCol w="1872699">
                  <a:extLst>
                    <a:ext uri="{9D8B030D-6E8A-4147-A177-3AD203B41FA5}">
                      <a16:colId xmlns:a16="http://schemas.microsoft.com/office/drawing/2014/main" val="1795523261"/>
                    </a:ext>
                  </a:extLst>
                </a:gridCol>
                <a:gridCol w="872836">
                  <a:extLst>
                    <a:ext uri="{9D8B030D-6E8A-4147-A177-3AD203B41FA5}">
                      <a16:colId xmlns:a16="http://schemas.microsoft.com/office/drawing/2014/main" val="1023282647"/>
                    </a:ext>
                  </a:extLst>
                </a:gridCol>
              </a:tblGrid>
              <a:tr h="619290">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Item</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Monthly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292719362"/>
                  </a:ext>
                </a:extLst>
              </a:tr>
              <a:tr h="619290">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Rent</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1,200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387381953"/>
                  </a:ext>
                </a:extLst>
              </a:tr>
              <a:tr h="36594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Rates &amp; utilities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280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63750"/>
                  </a:ext>
                </a:extLst>
              </a:tr>
              <a:tr h="36594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Insurance &amp; licence</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a:solidFill>
                            <a:srgbClr val="242424"/>
                          </a:solidFill>
                          <a:effectLst/>
                          <a:latin typeface="Arial" panose="020B0604020202020204" pitchFamily="34" charset="0"/>
                          <a:cs typeface="Arial" panose="020B0604020202020204" pitchFamily="34" charset="0"/>
                        </a:rPr>
                        <a:t>90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728026549"/>
                  </a:ext>
                </a:extLst>
              </a:tr>
              <a:tr h="619290">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Website, booking &amp; admin</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517830316"/>
                  </a:ext>
                </a:extLst>
              </a:tr>
              <a:tr h="36594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Regular marketing</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353674417"/>
                  </a:ext>
                </a:extLst>
              </a:tr>
              <a:tr h="36594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1Salon Manager</a:t>
                      </a:r>
                    </a:p>
                    <a:p>
                      <a:pPr marL="0" marR="0" algn="l">
                        <a:buNone/>
                      </a:pPr>
                      <a:r>
                        <a:rPr lang="en-GB" sz="1200" b="1" i="0" dirty="0">
                          <a:solidFill>
                            <a:srgbClr val="242424"/>
                          </a:solidFill>
                          <a:effectLst/>
                          <a:latin typeface="Arial" panose="020B0604020202020204" pitchFamily="34" charset="0"/>
                          <a:cs typeface="Arial" panose="020B0604020202020204" pitchFamily="34" charset="0"/>
                        </a:rPr>
                        <a:t>1 head groomer</a:t>
                      </a:r>
                    </a:p>
                    <a:p>
                      <a:pPr marL="0" marR="0" algn="l">
                        <a:buNone/>
                      </a:pPr>
                      <a:r>
                        <a:rPr lang="en-GB" sz="1200" b="1" i="0" dirty="0">
                          <a:solidFill>
                            <a:srgbClr val="242424"/>
                          </a:solidFill>
                          <a:effectLst/>
                          <a:latin typeface="Arial" panose="020B0604020202020204" pitchFamily="34" charset="0"/>
                          <a:cs typeface="Arial" panose="020B0604020202020204" pitchFamily="34" charset="0"/>
                        </a:rPr>
                        <a:t>1 groomer assistant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1,800</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1,600</a:t>
                      </a:r>
                    </a:p>
                    <a:p>
                      <a:pPr marL="0" marR="0" algn="l">
                        <a:buNone/>
                      </a:pPr>
                      <a:r>
                        <a:rPr lang="en-GB" sz="1200" b="0" i="0" dirty="0">
                          <a:solidFill>
                            <a:srgbClr val="242424"/>
                          </a:solidFill>
                          <a:effectLst/>
                          <a:latin typeface="Arial" panose="020B0604020202020204" pitchFamily="34" charset="0"/>
                          <a:cs typeface="Arial" panose="020B0604020202020204" pitchFamily="34" charset="0"/>
                        </a:rPr>
                        <a:t>1,500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373640069"/>
                  </a:ext>
                </a:extLst>
              </a:tr>
              <a:tr h="619290">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TOTAL</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76985572"/>
                  </a:ext>
                </a:extLst>
              </a:tr>
            </a:tbl>
          </a:graphicData>
        </a:graphic>
      </p:graphicFrame>
      <p:graphicFrame>
        <p:nvGraphicFramePr>
          <p:cNvPr id="10" name="Table 9">
            <a:extLst>
              <a:ext uri="{FF2B5EF4-FFF2-40B4-BE49-F238E27FC236}">
                <a16:creationId xmlns:a16="http://schemas.microsoft.com/office/drawing/2014/main" id="{368C997F-D3D0-283D-3AEC-D22E125E2BA7}"/>
              </a:ext>
            </a:extLst>
          </p:cNvPr>
          <p:cNvGraphicFramePr>
            <a:graphicFrameLocks noGrp="1"/>
          </p:cNvGraphicFramePr>
          <p:nvPr>
            <p:extLst>
              <p:ext uri="{D42A27DB-BD31-4B8C-83A1-F6EECF244321}">
                <p14:modId xmlns:p14="http://schemas.microsoft.com/office/powerpoint/2010/main" val="1916026646"/>
              </p:ext>
            </p:extLst>
          </p:nvPr>
        </p:nvGraphicFramePr>
        <p:xfrm>
          <a:off x="7846142" y="1382782"/>
          <a:ext cx="3264311" cy="3927538"/>
        </p:xfrm>
        <a:graphic>
          <a:graphicData uri="http://schemas.openxmlformats.org/drawingml/2006/table">
            <a:tbl>
              <a:tblPr/>
              <a:tblGrid>
                <a:gridCol w="830392">
                  <a:extLst>
                    <a:ext uri="{9D8B030D-6E8A-4147-A177-3AD203B41FA5}">
                      <a16:colId xmlns:a16="http://schemas.microsoft.com/office/drawing/2014/main" val="3248104582"/>
                    </a:ext>
                  </a:extLst>
                </a:gridCol>
                <a:gridCol w="785814">
                  <a:extLst>
                    <a:ext uri="{9D8B030D-6E8A-4147-A177-3AD203B41FA5}">
                      <a16:colId xmlns:a16="http://schemas.microsoft.com/office/drawing/2014/main" val="265558633"/>
                    </a:ext>
                  </a:extLst>
                </a:gridCol>
                <a:gridCol w="659242">
                  <a:extLst>
                    <a:ext uri="{9D8B030D-6E8A-4147-A177-3AD203B41FA5}">
                      <a16:colId xmlns:a16="http://schemas.microsoft.com/office/drawing/2014/main" val="1170555824"/>
                    </a:ext>
                  </a:extLst>
                </a:gridCol>
                <a:gridCol w="988863">
                  <a:extLst>
                    <a:ext uri="{9D8B030D-6E8A-4147-A177-3AD203B41FA5}">
                      <a16:colId xmlns:a16="http://schemas.microsoft.com/office/drawing/2014/main" val="2366139184"/>
                    </a:ext>
                  </a:extLst>
                </a:gridCol>
              </a:tblGrid>
              <a:tr h="72349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Total Grooms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err="1">
                          <a:solidFill>
                            <a:srgbClr val="242424"/>
                          </a:solidFill>
                          <a:effectLst/>
                          <a:latin typeface="Arial" panose="020B0604020202020204" pitchFamily="34" charset="0"/>
                          <a:cs typeface="Arial" panose="020B0604020202020204" pitchFamily="34" charset="0"/>
                        </a:rPr>
                        <a:t>Avg</a:t>
                      </a:r>
                      <a:r>
                        <a:rPr lang="en-GB" sz="1200" b="1" i="0" dirty="0">
                          <a:solidFill>
                            <a:srgbClr val="242424"/>
                          </a:solidFill>
                          <a:effectLst/>
                          <a:latin typeface="Arial" panose="020B0604020202020204" pitchFamily="34" charset="0"/>
                          <a:cs typeface="Arial" panose="020B0604020202020204" pitchFamily="34" charset="0"/>
                        </a:rPr>
                        <a:t> Price</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Revenue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111053141"/>
                  </a:ext>
                </a:extLst>
              </a:tr>
              <a:tr h="413425">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Month 1</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90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4,815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983555559"/>
                  </a:ext>
                </a:extLst>
              </a:tr>
              <a:tr h="413425">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Month 2</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5,617.50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131216502"/>
                  </a:ext>
                </a:extLst>
              </a:tr>
              <a:tr h="413425">
                <a:tc>
                  <a:txBody>
                    <a:bodyPr/>
                    <a:lstStyle/>
                    <a:p>
                      <a:pPr marL="0" marR="0" algn="l">
                        <a:buNone/>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Month 3</a:t>
                      </a: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125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6,687.50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143579388"/>
                  </a:ext>
                </a:extLst>
              </a:tr>
              <a:tr h="413425">
                <a:tc>
                  <a:txBody>
                    <a:bodyPr/>
                    <a:lstStyle/>
                    <a:p>
                      <a:pPr marL="0" marR="0" algn="l">
                        <a:buNone/>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Month 4</a:t>
                      </a: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8,025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074579902"/>
                  </a:ext>
                </a:extLst>
              </a:tr>
              <a:tr h="413425">
                <a:tc>
                  <a:txBody>
                    <a:bodyPr/>
                    <a:lstStyle/>
                    <a:p>
                      <a:pPr marL="0" marR="0" algn="l">
                        <a:buNone/>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Month 5</a:t>
                      </a: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8,560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11141271"/>
                  </a:ext>
                </a:extLst>
              </a:tr>
              <a:tr h="413425">
                <a:tc>
                  <a:txBody>
                    <a:bodyPr/>
                    <a:lstStyle/>
                    <a:p>
                      <a:pPr marL="0" marR="0" algn="l">
                        <a:buNone/>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Month 6</a:t>
                      </a:r>
                      <a:endParaRPr lang="en-GB" sz="1200" b="0"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185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9,897.50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4042381079"/>
                  </a:ext>
                </a:extLst>
              </a:tr>
              <a:tr h="723494">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TOTAL</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710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fontAlgn="base">
                        <a:buNone/>
                      </a:pPr>
                      <a:br>
                        <a:rPr lang="en-GB" sz="1400" b="1" i="0" dirty="0">
                          <a:solidFill>
                            <a:srgbClr val="242424"/>
                          </a:solidFill>
                          <a:effectLst/>
                          <a:latin typeface="Arial" panose="020B0604020202020204" pitchFamily="34" charset="0"/>
                          <a:cs typeface="Arial" panose="020B0604020202020204" pitchFamily="34" charset="0"/>
                        </a:rPr>
                      </a:br>
                      <a:endParaRPr lang="en-GB" sz="1400" b="1" i="0" dirty="0">
                        <a:solidFill>
                          <a:srgbClr val="242424"/>
                        </a:solidFill>
                        <a:effectLst/>
                        <a:latin typeface="Arial" panose="020B0604020202020204" pitchFamily="34" charset="0"/>
                        <a:cs typeface="Arial" panose="020B0604020202020204" pitchFamily="34" charset="0"/>
                      </a:endParaRP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£43,602.50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9091881"/>
                  </a:ext>
                </a:extLst>
              </a:tr>
            </a:tbl>
          </a:graphicData>
        </a:graphic>
      </p:graphicFrame>
    </p:spTree>
    <p:extLst>
      <p:ext uri="{BB962C8B-B14F-4D97-AF65-F5344CB8AC3E}">
        <p14:creationId xmlns:p14="http://schemas.microsoft.com/office/powerpoint/2010/main" val="101222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F89B8B-82B9-FEC6-0C5F-3FF6C68A7A8F}"/>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0A098696-C995-A821-C3BE-F15AB187EEF4}"/>
              </a:ext>
            </a:extLst>
          </p:cNvPr>
          <p:cNvSpPr>
            <a:spLocks noGrp="1"/>
          </p:cNvSpPr>
          <p:nvPr>
            <p:ph type="ctrTitle"/>
          </p:nvPr>
        </p:nvSpPr>
        <p:spPr>
          <a:xfrm>
            <a:off x="727364" y="488373"/>
            <a:ext cx="11203378" cy="5746172"/>
          </a:xfrm>
        </p:spPr>
        <p:txBody>
          <a:bodyPr vert="horz" lIns="91440" tIns="45720" rIns="91440" bIns="45720" rtlCol="0" anchor="t">
            <a:normAutofit/>
          </a:bodyPr>
          <a:lstStyle/>
          <a:p>
            <a:pPr>
              <a:lnSpc>
                <a:spcPct val="90000"/>
              </a:lnSpc>
            </a:pPr>
            <a:r>
              <a:rPr lang="en-US" sz="1500" dirty="0">
                <a:solidFill>
                  <a:schemeClr val="tx1"/>
                </a:solidFill>
              </a:rPr>
              <a:t>	</a:t>
            </a:r>
            <a:br>
              <a:rPr lang="en-US" sz="1500" dirty="0">
                <a:solidFill>
                  <a:schemeClr val="tx1"/>
                </a:solidFill>
              </a:rPr>
            </a:br>
            <a:br>
              <a:rPr lang="en-US" sz="1500" dirty="0">
                <a:solidFill>
                  <a:schemeClr val="tx1"/>
                </a:solidFill>
              </a:rPr>
            </a:br>
            <a:r>
              <a:rPr lang="en-US" sz="1500" dirty="0">
                <a:solidFill>
                  <a:schemeClr val="tx1"/>
                </a:solidFill>
              </a:rPr>
              <a:t>	</a:t>
            </a:r>
            <a:r>
              <a:rPr lang="en-US" sz="1600" b="1" dirty="0">
                <a:solidFill>
                  <a:schemeClr val="tx1"/>
                </a:solidFill>
                <a:latin typeface="Arial" panose="020B0604020202020204" pitchFamily="34" charset="0"/>
                <a:cs typeface="Arial" panose="020B0604020202020204" pitchFamily="34" charset="0"/>
              </a:rPr>
              <a:t>Variable costs table for 6-month				PRICING LIST </a:t>
            </a:r>
            <a:br>
              <a:rPr lang="en-US" sz="1600" b="1" dirty="0">
                <a:solidFill>
                  <a:schemeClr val="tx1"/>
                </a:solidFill>
                <a:latin typeface="Arial" panose="020B0604020202020204" pitchFamily="34" charset="0"/>
                <a:cs typeface="Arial" panose="020B0604020202020204" pitchFamily="34" charset="0"/>
              </a:rPr>
            </a:br>
            <a:br>
              <a:rPr lang="en-US" sz="1600" b="1" dirty="0">
                <a:solidFill>
                  <a:schemeClr val="tx1"/>
                </a:solidFill>
                <a:latin typeface="Arial" panose="020B0604020202020204" pitchFamily="34" charset="0"/>
                <a:cs typeface="Arial" panose="020B0604020202020204" pitchFamily="34" charset="0"/>
              </a:rPr>
            </a:br>
            <a:endParaRPr lang="en-US" sz="1600" b="1" dirty="0">
              <a:solidFill>
                <a:schemeClr val="tx1"/>
              </a:solidFill>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97AE1549-6150-9DE3-DA61-920BC96E8F68}"/>
              </a:ext>
            </a:extLst>
          </p:cNvPr>
          <p:cNvGraphicFramePr>
            <a:graphicFrameLocks noGrp="1"/>
          </p:cNvGraphicFramePr>
          <p:nvPr>
            <p:extLst>
              <p:ext uri="{D42A27DB-BD31-4B8C-83A1-F6EECF244321}">
                <p14:modId xmlns:p14="http://schemas.microsoft.com/office/powerpoint/2010/main" val="1670383678"/>
              </p:ext>
            </p:extLst>
          </p:nvPr>
        </p:nvGraphicFramePr>
        <p:xfrm>
          <a:off x="665825" y="1731645"/>
          <a:ext cx="6742215" cy="4111132"/>
        </p:xfrm>
        <a:graphic>
          <a:graphicData uri="http://schemas.openxmlformats.org/drawingml/2006/table">
            <a:tbl>
              <a:tblPr/>
              <a:tblGrid>
                <a:gridCol w="1681594">
                  <a:extLst>
                    <a:ext uri="{9D8B030D-6E8A-4147-A177-3AD203B41FA5}">
                      <a16:colId xmlns:a16="http://schemas.microsoft.com/office/drawing/2014/main" val="4085204649"/>
                    </a:ext>
                  </a:extLst>
                </a:gridCol>
                <a:gridCol w="768928">
                  <a:extLst>
                    <a:ext uri="{9D8B030D-6E8A-4147-A177-3AD203B41FA5}">
                      <a16:colId xmlns:a16="http://schemas.microsoft.com/office/drawing/2014/main" val="164971099"/>
                    </a:ext>
                  </a:extLst>
                </a:gridCol>
                <a:gridCol w="727363">
                  <a:extLst>
                    <a:ext uri="{9D8B030D-6E8A-4147-A177-3AD203B41FA5}">
                      <a16:colId xmlns:a16="http://schemas.microsoft.com/office/drawing/2014/main" val="106500759"/>
                    </a:ext>
                  </a:extLst>
                </a:gridCol>
                <a:gridCol w="665018">
                  <a:extLst>
                    <a:ext uri="{9D8B030D-6E8A-4147-A177-3AD203B41FA5}">
                      <a16:colId xmlns:a16="http://schemas.microsoft.com/office/drawing/2014/main" val="4289147652"/>
                    </a:ext>
                  </a:extLst>
                </a:gridCol>
                <a:gridCol w="675410">
                  <a:extLst>
                    <a:ext uri="{9D8B030D-6E8A-4147-A177-3AD203B41FA5}">
                      <a16:colId xmlns:a16="http://schemas.microsoft.com/office/drawing/2014/main" val="804337103"/>
                    </a:ext>
                  </a:extLst>
                </a:gridCol>
                <a:gridCol w="685800">
                  <a:extLst>
                    <a:ext uri="{9D8B030D-6E8A-4147-A177-3AD203B41FA5}">
                      <a16:colId xmlns:a16="http://schemas.microsoft.com/office/drawing/2014/main" val="3478253038"/>
                    </a:ext>
                  </a:extLst>
                </a:gridCol>
                <a:gridCol w="727363">
                  <a:extLst>
                    <a:ext uri="{9D8B030D-6E8A-4147-A177-3AD203B41FA5}">
                      <a16:colId xmlns:a16="http://schemas.microsoft.com/office/drawing/2014/main" val="2167139872"/>
                    </a:ext>
                  </a:extLst>
                </a:gridCol>
                <a:gridCol w="810739">
                  <a:extLst>
                    <a:ext uri="{9D8B030D-6E8A-4147-A177-3AD203B41FA5}">
                      <a16:colId xmlns:a16="http://schemas.microsoft.com/office/drawing/2014/main" val="3396706599"/>
                    </a:ext>
                  </a:extLst>
                </a:gridCol>
              </a:tblGrid>
              <a:tr h="793376">
                <a:tc>
                  <a:txBody>
                    <a:bodyPr/>
                    <a:lstStyle/>
                    <a:p>
                      <a:pPr marL="0" marR="0" algn="ctr">
                        <a:buNone/>
                      </a:pPr>
                      <a:r>
                        <a:rPr lang="en-GB" sz="1200" b="1" i="0" dirty="0">
                          <a:solidFill>
                            <a:srgbClr val="242424"/>
                          </a:solidFill>
                          <a:effectLst/>
                          <a:latin typeface="Arial" panose="020B0604020202020204" pitchFamily="34" charset="0"/>
                          <a:cs typeface="Arial" panose="020B0604020202020204" pitchFamily="34" charset="0"/>
                        </a:rPr>
                        <a:t>ITEM</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1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2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3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4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5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6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6‑MONTH TOTAL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450281782"/>
                  </a:ext>
                </a:extLst>
              </a:tr>
              <a:tr h="793376">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Grooming products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300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350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480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2,180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492689409"/>
                  </a:ext>
                </a:extLst>
              </a:tr>
              <a:tr h="793376">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Laundry &amp; disposables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90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120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130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140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220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CFF"/>
                    </a:solidFill>
                  </a:tcPr>
                </a:tc>
                <a:extLst>
                  <a:ext uri="{0D108BD9-81ED-4DB2-BD59-A6C34878D82A}">
                    <a16:rowId xmlns:a16="http://schemas.microsoft.com/office/drawing/2014/main" val="2561710264"/>
                  </a:ext>
                </a:extLst>
              </a:tr>
              <a:tr h="46881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Transport</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110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120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730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321759966"/>
                  </a:ext>
                </a:extLst>
              </a:tr>
              <a:tr h="468814">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Payment fees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90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120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510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233245255"/>
                  </a:ext>
                </a:extLst>
              </a:tr>
              <a:tr h="793376">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TOTAL PER MONTH</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£730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£1,070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£4,220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937047473"/>
                  </a:ext>
                </a:extLst>
              </a:tr>
            </a:tbl>
          </a:graphicData>
        </a:graphic>
      </p:graphicFrame>
      <p:pic>
        <p:nvPicPr>
          <p:cNvPr id="5" name="Picture 4">
            <a:extLst>
              <a:ext uri="{FF2B5EF4-FFF2-40B4-BE49-F238E27FC236}">
                <a16:creationId xmlns:a16="http://schemas.microsoft.com/office/drawing/2014/main" id="{8FC72C6F-77A3-4C9A-D7C0-7F1279559654}"/>
              </a:ext>
            </a:extLst>
          </p:cNvPr>
          <p:cNvPicPr>
            <a:picLocks noChangeAspect="1"/>
          </p:cNvPicPr>
          <p:nvPr/>
        </p:nvPicPr>
        <p:blipFill>
          <a:blip r:embed="rId3"/>
          <a:stretch>
            <a:fillRect/>
          </a:stretch>
        </p:blipFill>
        <p:spPr>
          <a:xfrm>
            <a:off x="8043863" y="1373434"/>
            <a:ext cx="3251056" cy="4827554"/>
          </a:xfrm>
          <a:prstGeom prst="rect">
            <a:avLst/>
          </a:prstGeom>
        </p:spPr>
      </p:pic>
    </p:spTree>
    <p:extLst>
      <p:ext uri="{BB962C8B-B14F-4D97-AF65-F5344CB8AC3E}">
        <p14:creationId xmlns:p14="http://schemas.microsoft.com/office/powerpoint/2010/main" val="29397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9DC90C-2241-283F-DD5E-ABE4DD1D94D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255B2807-134C-CF7D-657B-82A22B15CDA9}"/>
              </a:ext>
            </a:extLst>
          </p:cNvPr>
          <p:cNvSpPr>
            <a:spLocks noGrp="1"/>
          </p:cNvSpPr>
          <p:nvPr>
            <p:ph type="ctrTitle"/>
          </p:nvPr>
        </p:nvSpPr>
        <p:spPr>
          <a:xfrm>
            <a:off x="727364" y="488373"/>
            <a:ext cx="11203378" cy="5746172"/>
          </a:xfrm>
        </p:spPr>
        <p:txBody>
          <a:bodyPr vert="horz" lIns="91440" tIns="45720" rIns="91440" bIns="45720" rtlCol="0" anchor="t">
            <a:normAutofit/>
          </a:bodyPr>
          <a:lstStyle/>
          <a:p>
            <a:r>
              <a:rPr lang="en-US" sz="1500" dirty="0">
                <a:solidFill>
                  <a:schemeClr val="tx1"/>
                </a:solidFill>
              </a:rPr>
              <a:t>	</a:t>
            </a:r>
            <a:br>
              <a:rPr lang="en-US" sz="1500" dirty="0">
                <a:solidFill>
                  <a:schemeClr val="tx1"/>
                </a:solidFill>
              </a:rPr>
            </a:br>
            <a:br>
              <a:rPr lang="en-US" sz="1500" dirty="0">
                <a:solidFill>
                  <a:schemeClr val="tx1"/>
                </a:solidFill>
              </a:rPr>
            </a:br>
            <a:r>
              <a:rPr lang="en-US" sz="1500" dirty="0">
                <a:solidFill>
                  <a:schemeClr val="tx1"/>
                </a:solidFill>
              </a:rPr>
              <a:t>			</a:t>
            </a:r>
            <a:r>
              <a:rPr lang="en-US" sz="1800" b="1" dirty="0">
                <a:solidFill>
                  <a:schemeClr val="tx1"/>
                </a:solidFill>
                <a:latin typeface="Arial" panose="020B0604020202020204" pitchFamily="34" charset="0"/>
                <a:cs typeface="Arial" panose="020B0604020202020204" pitchFamily="34" charset="0"/>
              </a:rPr>
              <a:t>investment				          investment capital 	</a:t>
            </a: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br>
              <a:rPr lang="en-US" sz="1800" b="1" dirty="0">
                <a:solidFill>
                  <a:schemeClr val="tx1"/>
                </a:solidFill>
                <a:latin typeface="Arial" panose="020B0604020202020204" pitchFamily="34" charset="0"/>
                <a:cs typeface="Arial" panose="020B0604020202020204" pitchFamily="34" charset="0"/>
              </a:rPr>
            </a:br>
            <a:r>
              <a:rPr lang="en-GB" sz="1800" b="1" dirty="0">
                <a:solidFill>
                  <a:schemeClr val="tx1"/>
                </a:solidFill>
                <a:latin typeface="Arial" panose="020B0604020202020204" pitchFamily="34" charset="0"/>
                <a:cs typeface="Arial" panose="020B0604020202020204" pitchFamily="34" charset="0"/>
              </a:rPr>
              <a:t>Expected start‑up losses in Months 1–3 after that period the losses values reduce quickly. Reaching the break‑even in Month 4, with rising profits of £1,205 in Month 5 and £2,232.50 in Month 6.</a:t>
            </a:r>
            <a:r>
              <a:rPr lang="en-US" sz="1800" b="1" dirty="0">
                <a:solidFill>
                  <a:schemeClr val="tx1"/>
                </a:solidFill>
                <a:latin typeface="Arial" panose="020B0604020202020204" pitchFamily="34" charset="0"/>
                <a:cs typeface="Arial" panose="020B0604020202020204" pitchFamily="34" charset="0"/>
              </a:rPr>
              <a:t>									    </a:t>
            </a:r>
          </a:p>
        </p:txBody>
      </p:sp>
      <p:graphicFrame>
        <p:nvGraphicFramePr>
          <p:cNvPr id="5" name="Table 4">
            <a:extLst>
              <a:ext uri="{FF2B5EF4-FFF2-40B4-BE49-F238E27FC236}">
                <a16:creationId xmlns:a16="http://schemas.microsoft.com/office/drawing/2014/main" id="{79DCAD35-5679-0502-2AED-DDA333E15A09}"/>
              </a:ext>
            </a:extLst>
          </p:cNvPr>
          <p:cNvGraphicFramePr>
            <a:graphicFrameLocks noGrp="1"/>
          </p:cNvGraphicFramePr>
          <p:nvPr>
            <p:extLst>
              <p:ext uri="{D42A27DB-BD31-4B8C-83A1-F6EECF244321}">
                <p14:modId xmlns:p14="http://schemas.microsoft.com/office/powerpoint/2010/main" val="4128346524"/>
              </p:ext>
            </p:extLst>
          </p:nvPr>
        </p:nvGraphicFramePr>
        <p:xfrm>
          <a:off x="825910" y="1580424"/>
          <a:ext cx="7356523" cy="3267102"/>
        </p:xfrm>
        <a:graphic>
          <a:graphicData uri="http://schemas.openxmlformats.org/drawingml/2006/table">
            <a:tbl>
              <a:tblPr/>
              <a:tblGrid>
                <a:gridCol w="1219200">
                  <a:extLst>
                    <a:ext uri="{9D8B030D-6E8A-4147-A177-3AD203B41FA5}">
                      <a16:colId xmlns:a16="http://schemas.microsoft.com/office/drawing/2014/main" val="967782293"/>
                    </a:ext>
                  </a:extLst>
                </a:gridCol>
                <a:gridCol w="1042219">
                  <a:extLst>
                    <a:ext uri="{9D8B030D-6E8A-4147-A177-3AD203B41FA5}">
                      <a16:colId xmlns:a16="http://schemas.microsoft.com/office/drawing/2014/main" val="4078597532"/>
                    </a:ext>
                  </a:extLst>
                </a:gridCol>
                <a:gridCol w="1111045">
                  <a:extLst>
                    <a:ext uri="{9D8B030D-6E8A-4147-A177-3AD203B41FA5}">
                      <a16:colId xmlns:a16="http://schemas.microsoft.com/office/drawing/2014/main" val="2541402566"/>
                    </a:ext>
                  </a:extLst>
                </a:gridCol>
                <a:gridCol w="1122872">
                  <a:extLst>
                    <a:ext uri="{9D8B030D-6E8A-4147-A177-3AD203B41FA5}">
                      <a16:colId xmlns:a16="http://schemas.microsoft.com/office/drawing/2014/main" val="1987495166"/>
                    </a:ext>
                  </a:extLst>
                </a:gridCol>
                <a:gridCol w="1052052">
                  <a:extLst>
                    <a:ext uri="{9D8B030D-6E8A-4147-A177-3AD203B41FA5}">
                      <a16:colId xmlns:a16="http://schemas.microsoft.com/office/drawing/2014/main" val="2894419938"/>
                    </a:ext>
                  </a:extLst>
                </a:gridCol>
                <a:gridCol w="904567">
                  <a:extLst>
                    <a:ext uri="{9D8B030D-6E8A-4147-A177-3AD203B41FA5}">
                      <a16:colId xmlns:a16="http://schemas.microsoft.com/office/drawing/2014/main" val="1277338354"/>
                    </a:ext>
                  </a:extLst>
                </a:gridCol>
                <a:gridCol w="904568">
                  <a:extLst>
                    <a:ext uri="{9D8B030D-6E8A-4147-A177-3AD203B41FA5}">
                      <a16:colId xmlns:a16="http://schemas.microsoft.com/office/drawing/2014/main" val="331010949"/>
                    </a:ext>
                  </a:extLst>
                </a:gridCol>
              </a:tblGrid>
              <a:tr h="544517">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ITEM</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1</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2</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3</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4</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Month 6</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655025979"/>
                  </a:ext>
                </a:extLst>
              </a:tr>
              <a:tr h="544517">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Fixed Costs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42424"/>
                          </a:solidFill>
                          <a:effectLst/>
                          <a:uLnTx/>
                          <a:uFillTx/>
                          <a:latin typeface="Arial" panose="020B0604020202020204" pitchFamily="34" charset="0"/>
                          <a:ea typeface="+mn-ea"/>
                          <a:cs typeface="Arial" panose="020B0604020202020204" pitchFamily="34" charset="0"/>
                        </a:rPr>
                        <a:t>£6,595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446975705"/>
                  </a:ext>
                </a:extLst>
              </a:tr>
              <a:tr h="544517">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Variable Costs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£730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£1,070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603128298"/>
                  </a:ext>
                </a:extLst>
              </a:tr>
              <a:tr h="544517">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Total Costs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£7,055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£7,145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£7,245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£7,325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£7,355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£7,665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96301121"/>
                  </a:ext>
                </a:extLst>
              </a:tr>
              <a:tr h="544517">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 Revenue</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£4,815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£5,617.50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£6,687.50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£8,025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£8,560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£9,897.50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839967392"/>
                  </a:ext>
                </a:extLst>
              </a:tr>
              <a:tr h="544517">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Profit / (Loss)</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 - £2,240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 £1,527.50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 £557.50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 £700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£1,205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£2,232.50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15873938"/>
                  </a:ext>
                </a:extLst>
              </a:tr>
            </a:tbl>
          </a:graphicData>
        </a:graphic>
      </p:graphicFrame>
      <p:graphicFrame>
        <p:nvGraphicFramePr>
          <p:cNvPr id="11" name="Table 10">
            <a:extLst>
              <a:ext uri="{FF2B5EF4-FFF2-40B4-BE49-F238E27FC236}">
                <a16:creationId xmlns:a16="http://schemas.microsoft.com/office/drawing/2014/main" id="{88F082D3-F89B-9830-298B-99C506BEE270}"/>
              </a:ext>
            </a:extLst>
          </p:cNvPr>
          <p:cNvGraphicFramePr>
            <a:graphicFrameLocks noGrp="1"/>
          </p:cNvGraphicFramePr>
          <p:nvPr>
            <p:extLst>
              <p:ext uri="{D42A27DB-BD31-4B8C-83A1-F6EECF244321}">
                <p14:modId xmlns:p14="http://schemas.microsoft.com/office/powerpoint/2010/main" val="1642453513"/>
              </p:ext>
            </p:extLst>
          </p:nvPr>
        </p:nvGraphicFramePr>
        <p:xfrm>
          <a:off x="8780181" y="1580424"/>
          <a:ext cx="2552812" cy="2860707"/>
        </p:xfrm>
        <a:graphic>
          <a:graphicData uri="http://schemas.openxmlformats.org/drawingml/2006/table">
            <a:tbl>
              <a:tblPr/>
              <a:tblGrid>
                <a:gridCol w="1632155">
                  <a:extLst>
                    <a:ext uri="{9D8B030D-6E8A-4147-A177-3AD203B41FA5}">
                      <a16:colId xmlns:a16="http://schemas.microsoft.com/office/drawing/2014/main" val="2075499890"/>
                    </a:ext>
                  </a:extLst>
                </a:gridCol>
                <a:gridCol w="920657">
                  <a:extLst>
                    <a:ext uri="{9D8B030D-6E8A-4147-A177-3AD203B41FA5}">
                      <a16:colId xmlns:a16="http://schemas.microsoft.com/office/drawing/2014/main" val="1216860450"/>
                    </a:ext>
                  </a:extLst>
                </a:gridCol>
              </a:tblGrid>
              <a:tr h="539535">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        ITEM</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Total (£)</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125615664"/>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 Start up cost</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£16,850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2996796639"/>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Negative profit month 1</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£2,240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655992346"/>
                  </a:ext>
                </a:extLst>
              </a:tr>
              <a:tr h="279862">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Negative profit month 2</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£1,527.50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565353374"/>
                  </a:ext>
                </a:extLst>
              </a:tr>
              <a:tr h="473613">
                <a:tc>
                  <a:txBody>
                    <a:bodyPr/>
                    <a:lstStyle/>
                    <a:p>
                      <a:pPr marL="0" marR="0" algn="l">
                        <a:buNone/>
                      </a:pPr>
                      <a:r>
                        <a:rPr lang="en-GB" sz="1200" b="1" i="0" dirty="0">
                          <a:solidFill>
                            <a:srgbClr val="242424"/>
                          </a:solidFill>
                          <a:effectLst/>
                          <a:latin typeface="Arial" panose="020B0604020202020204" pitchFamily="34" charset="0"/>
                          <a:cs typeface="Arial" panose="020B0604020202020204" pitchFamily="34" charset="0"/>
                        </a:rPr>
                        <a:t>Negative profit month 3</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200" b="0" i="0" dirty="0">
                          <a:solidFill>
                            <a:srgbClr val="242424"/>
                          </a:solidFill>
                          <a:effectLst/>
                          <a:latin typeface="Arial" panose="020B0604020202020204" pitchFamily="34" charset="0"/>
                          <a:cs typeface="Arial" panose="020B0604020202020204" pitchFamily="34" charset="0"/>
                        </a:rPr>
                        <a:t>£557.50</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329798705"/>
                  </a:ext>
                </a:extLst>
              </a:tr>
              <a:tr h="473613">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TOTAL</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gn="l">
                        <a:buNone/>
                      </a:pPr>
                      <a:r>
                        <a:rPr lang="en-GB" sz="1400" b="1" i="0" dirty="0">
                          <a:solidFill>
                            <a:srgbClr val="242424"/>
                          </a:solidFill>
                          <a:effectLst/>
                          <a:latin typeface="Arial" panose="020B0604020202020204" pitchFamily="34" charset="0"/>
                          <a:cs typeface="Arial" panose="020B0604020202020204" pitchFamily="34" charset="0"/>
                        </a:rPr>
                        <a:t>£21,175</a:t>
                      </a:r>
                    </a:p>
                  </a:txBody>
                  <a:tcPr marL="30480" marR="30480" marT="30480" marB="3048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682329991"/>
                  </a:ext>
                </a:extLst>
              </a:tr>
            </a:tbl>
          </a:graphicData>
        </a:graphic>
      </p:graphicFrame>
    </p:spTree>
    <p:extLst>
      <p:ext uri="{BB962C8B-B14F-4D97-AF65-F5344CB8AC3E}">
        <p14:creationId xmlns:p14="http://schemas.microsoft.com/office/powerpoint/2010/main" val="360128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0BC8A6-B1E0-3043-5FD8-16B2A1D6361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A6AA489-9DD8-75BE-F9D8-38637B50318A}"/>
              </a:ext>
            </a:extLst>
          </p:cNvPr>
          <p:cNvSpPr>
            <a:spLocks noGrp="1" noRot="1" noMove="1" noResize="1" noEditPoints="1" noAdjustHandles="1" noChangeArrowheads="1" noChangeShapeType="1"/>
          </p:cNvSpPr>
          <p:nvPr>
            <p:ph type="ctrTitle"/>
          </p:nvPr>
        </p:nvSpPr>
        <p:spPr>
          <a:xfrm>
            <a:off x="727364" y="488373"/>
            <a:ext cx="11203378" cy="5746172"/>
          </a:xfrm>
        </p:spPr>
        <p:txBody>
          <a:bodyPr vert="horz" lIns="91440" tIns="45720" rIns="91440" bIns="45720" rtlCol="0" anchor="t">
            <a:normAutofit/>
          </a:bodyPr>
          <a:lstStyle/>
          <a:p>
            <a:pPr>
              <a:spcAft>
                <a:spcPts val="1200"/>
              </a:spcAft>
            </a:pPr>
            <a:r>
              <a:rPr lang="en-GB" sz="2400" b="1" cap="none">
                <a:solidFill>
                  <a:schemeClr val="tx1"/>
                </a:solidFill>
                <a:latin typeface="Arial" panose="020B0604020202020204" pitchFamily="34" charset="0"/>
                <a:cs typeface="Arial" panose="020B0604020202020204" pitchFamily="34" charset="0"/>
              </a:rPr>
              <a:t>				</a:t>
            </a:r>
            <a:br>
              <a:rPr lang="en-GB" sz="2400" b="1" cap="none">
                <a:solidFill>
                  <a:schemeClr val="tx1"/>
                </a:solidFill>
                <a:latin typeface="Arial" panose="020B0604020202020204" pitchFamily="34" charset="0"/>
                <a:cs typeface="Arial" panose="020B0604020202020204" pitchFamily="34" charset="0"/>
              </a:rPr>
            </a:br>
            <a:br>
              <a:rPr lang="en-GB" sz="2400" b="1" cap="none">
                <a:solidFill>
                  <a:schemeClr val="tx1"/>
                </a:solidFill>
                <a:latin typeface="Arial" panose="020B0604020202020204" pitchFamily="34" charset="0"/>
                <a:cs typeface="Arial" panose="020B0604020202020204" pitchFamily="34" charset="0"/>
              </a:rPr>
            </a:br>
            <a:r>
              <a:rPr lang="en-GB" sz="2400" b="1" cap="none">
                <a:solidFill>
                  <a:schemeClr val="tx1"/>
                </a:solidFill>
                <a:latin typeface="Arial" panose="020B0604020202020204" pitchFamily="34" charset="0"/>
                <a:cs typeface="Arial" panose="020B0604020202020204" pitchFamily="34" charset="0"/>
              </a:rPr>
              <a:t>					CONCLUSIONS</a:t>
            </a:r>
            <a:br>
              <a:rPr lang="en-GB" sz="2400" b="1" cap="none">
                <a:solidFill>
                  <a:schemeClr val="tx1"/>
                </a:solidFill>
                <a:latin typeface="Arial" panose="020B0604020202020204" pitchFamily="34" charset="0"/>
                <a:cs typeface="Arial" panose="020B0604020202020204" pitchFamily="34" charset="0"/>
              </a:rPr>
            </a:br>
            <a:br>
              <a:rPr lang="en-GB" sz="2400" b="1" cap="none">
                <a:solidFill>
                  <a:schemeClr val="tx1"/>
                </a:solidFill>
                <a:latin typeface="Arial" panose="020B0604020202020204" pitchFamily="34" charset="0"/>
                <a:cs typeface="Arial" panose="020B0604020202020204" pitchFamily="34" charset="0"/>
              </a:rPr>
            </a:br>
            <a:endParaRPr lang="en-GB" sz="2400" b="1" cap="none">
              <a:solidFill>
                <a:schemeClr val="tx1"/>
              </a:solidFill>
              <a:latin typeface="Arial" panose="020B0604020202020204" pitchFamily="34" charset="0"/>
              <a:cs typeface="Arial" panose="020B0604020202020204" pitchFamily="34" charset="0"/>
            </a:endParaRPr>
          </a:p>
          <a:p>
            <a:pPr marL="285750" indent="-285750">
              <a:spcBef>
                <a:spcPts val="600"/>
              </a:spcBef>
              <a:spcAft>
                <a:spcPts val="600"/>
              </a:spcAft>
              <a:buFont typeface="Arial" panose="020B0604020202020204" pitchFamily="34" charset="0"/>
              <a:buChar char="•"/>
            </a:pPr>
            <a:r>
              <a:rPr lang="en-GB" sz="1600" cap="none">
                <a:solidFill>
                  <a:schemeClr val="tx1"/>
                </a:solidFill>
                <a:latin typeface="Arial" panose="020B0604020202020204" pitchFamily="34" charset="0"/>
                <a:cs typeface="Arial" panose="020B0604020202020204" pitchFamily="34" charset="0"/>
              </a:rPr>
              <a:t>Maliyah Grooming Salon will differentiate itself by combining professional grooming with compassionate, personalised pet care.</a:t>
            </a:r>
          </a:p>
          <a:p>
            <a:pPr marL="285750" indent="-285750">
              <a:spcBef>
                <a:spcPts val="600"/>
              </a:spcBef>
              <a:spcAft>
                <a:spcPts val="600"/>
              </a:spcAft>
              <a:buFont typeface="Arial" panose="020B0604020202020204" pitchFamily="34" charset="0"/>
              <a:buChar char="•"/>
            </a:pPr>
            <a:r>
              <a:rPr lang="en-GB" sz="1600" cap="none">
                <a:solidFill>
                  <a:schemeClr val="tx1"/>
                </a:solidFill>
                <a:latin typeface="Arial" panose="020B0604020202020204" pitchFamily="34" charset="0"/>
                <a:cs typeface="Arial" panose="020B0604020202020204" pitchFamily="34" charset="0"/>
              </a:rPr>
              <a:t>Maliyah’s salon is an excellent, well‑thought‑out business idea, perfectly suited for the SE19 market.</a:t>
            </a:r>
          </a:p>
          <a:p>
            <a:pPr marL="285750" indent="-285750">
              <a:spcBef>
                <a:spcPts val="600"/>
              </a:spcBef>
              <a:spcAft>
                <a:spcPts val="600"/>
              </a:spcAft>
              <a:buFont typeface="Arial" panose="020B0604020202020204" pitchFamily="34" charset="0"/>
              <a:buChar char="•"/>
            </a:pPr>
            <a:r>
              <a:rPr lang="en-GB" sz="1600" cap="none">
                <a:solidFill>
                  <a:schemeClr val="tx1"/>
                </a:solidFill>
                <a:latin typeface="Arial" panose="020B0604020202020204" pitchFamily="34" charset="0"/>
                <a:cs typeface="Arial" panose="020B0604020202020204" pitchFamily="34" charset="0"/>
              </a:rPr>
              <a:t>The business shows a strong positive financial trend: reaching break‑even by month 4 and growing steadily into profit, with only a minimal loss margin easily covered by working capital.</a:t>
            </a:r>
          </a:p>
          <a:p>
            <a:pPr marL="285750" indent="-285750">
              <a:spcBef>
                <a:spcPts val="600"/>
              </a:spcBef>
              <a:spcAft>
                <a:spcPts val="600"/>
              </a:spcAft>
              <a:buFont typeface="Arial" panose="020B0604020202020204" pitchFamily="34" charset="0"/>
              <a:buChar char="•"/>
            </a:pPr>
            <a:r>
              <a:rPr lang="en-GB" sz="1600" cap="none">
                <a:solidFill>
                  <a:schemeClr val="tx1"/>
                </a:solidFill>
                <a:latin typeface="Arial" panose="020B0604020202020204" pitchFamily="34" charset="0"/>
                <a:cs typeface="Arial" panose="020B0604020202020204" pitchFamily="34" charset="0"/>
              </a:rPr>
              <a:t>With a clear gap in the grooming market, this is a highly viable concept that is very likely to succeed, build a loyal client base, and become a trusted local brand across south-east London.</a:t>
            </a:r>
          </a:p>
          <a:p>
            <a:pPr marL="285750" indent="-285750">
              <a:spcBef>
                <a:spcPts val="600"/>
              </a:spcBef>
              <a:spcAft>
                <a:spcPts val="600"/>
              </a:spcAft>
              <a:buFont typeface="Arial" panose="020B0604020202020204" pitchFamily="34" charset="0"/>
              <a:buChar char="•"/>
            </a:pPr>
            <a:r>
              <a:rPr lang="en-GB" sz="1600" cap="none">
                <a:solidFill>
                  <a:schemeClr val="tx1"/>
                </a:solidFill>
                <a:latin typeface="Arial" panose="020B0604020202020204" pitchFamily="34" charset="0"/>
                <a:cs typeface="Arial" panose="020B0604020202020204" pitchFamily="34" charset="0"/>
              </a:rPr>
              <a:t>The salon will offer clear, transparent and competitive pricing, alongside professional customer communication and personalised recommendations. This helps build trust between clients and the salon, encouraging repeat visits and long-term customer loyalty.</a:t>
            </a:r>
            <a:br>
              <a:rPr lang="en-GB" sz="1600" cap="none">
                <a:solidFill>
                  <a:schemeClr val="tx1"/>
                </a:solidFill>
                <a:latin typeface="Arial" panose="020B0604020202020204" pitchFamily="34" charset="0"/>
                <a:cs typeface="Arial" panose="020B0604020202020204" pitchFamily="34" charset="0"/>
              </a:rPr>
            </a:br>
            <a:br>
              <a:rPr lang="en-GB" sz="1600" cap="none">
                <a:solidFill>
                  <a:schemeClr val="tx1"/>
                </a:solidFill>
                <a:latin typeface="Arial" panose="020B0604020202020204" pitchFamily="34" charset="0"/>
                <a:cs typeface="Arial" panose="020B0604020202020204" pitchFamily="34" charset="0"/>
              </a:rPr>
            </a:br>
            <a:endParaRPr lang="en-US" sz="1800" b="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20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4)">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0E62E91-3991-445A-ADE0-DB143B39320F}">
  <ds:schemaRefs>
    <ds:schemaRef ds:uri="http://schemas.microsoft.com/sharepoint/v3/contenttype/forms"/>
  </ds:schemaRefs>
</ds:datastoreItem>
</file>

<file path=customXml/itemProps2.xml><?xml version="1.0" encoding="utf-8"?>
<ds:datastoreItem xmlns:ds="http://schemas.openxmlformats.org/officeDocument/2006/customXml" ds:itemID="{1C180A77-4928-484F-9529-F716C85D6A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20BE78-9FDF-401B-B412-3AA10EC5BEA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0</TotalTime>
  <Words>2302</Words>
  <Application>Microsoft Office PowerPoint</Application>
  <PresentationFormat>Widescreen</PresentationFormat>
  <Paragraphs>383</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Calibri Light</vt:lpstr>
      <vt:lpstr>Office 2013 - 2022 Theme</vt:lpstr>
      <vt:lpstr>PowerPoint Presentation</vt:lpstr>
      <vt:lpstr>  module: Enterprise and Entrepreneurship  MODULE CODE:  (lclm4004)  Presentation produced by: JESUS Eduardo ALVARADO   student I.D. number: 2427092   lecture’s name:   Richard Ashaye   assessment task  2:   Presentation </vt:lpstr>
      <vt:lpstr>      TABLE OF CONTENT    - introduction   - business plan   - overview of the business idea  - Legal Format and Management Structure  - organisational chart of Maliyah Salon  - PESTEL ANALYSIS  - MARKETING STRATEGY  - Funding Requirements and Allocation  - STARTUP COST AND FIXED COST  - VARIABLE COST  - INVESTMENT  - CONCLUSIONS   </vt:lpstr>
      <vt:lpstr>           INTRODUCTION     - Maliyah grooming Salon is a professional pet grooming studio that provides comprehensive grooming services, including specialized treatments tailored to various coat types.  - Our method is entirely personalized: each service is modified to suit the pet’s age, personality, health requirements, and coat features.  - Our aimed to meet the needs of both type of clients, walk-in customers and regular visitors, with adaptable appointment options and Home visits available for those needing additional assistance.      </vt:lpstr>
      <vt:lpstr>         BUSINESS PLAN                                                                                               - Maliyah grooming provides  comprehensive grooming services        and styles for to meet every dog's grooming needs.  - we provide personalized each service to suit each the pet’s    personality.  - The use of high-quality products and operate in a calm, low-    noise environment designed to minimize  stress for anxious       animals.   - Maliyah grooming gives owners complete peace of mind saving them time and assisting them in maintaining their pets' health and happiness.  - We offer flexible appointment options including home visits for customers who require extra support.      </vt:lpstr>
      <vt:lpstr>                  OVERVIEW BUSINESS IDEA   Maliyah grooming salon is a professional pet grooming business based in se19 area of  London.   - Core purpose:  our aim is to  provide high-quality, low-stress grooming services tailored  to pets of all breeds and temperaments.   - Key differentiators: Maliyah salon stands out from other local grooming businesses through compassionate  pet handling, multilingual customer support, fully  transparent pricing, and convenient pick-up and drop-off services.  - Our mission: to improve pet care  standards by making professional grooming accessible to busy professionals, elderly owners, families, and clients from diverse cultural backgrounds.   - Values: we want to build trust and positive reputation withing the pet owning community by prioritising animal welfare, customer satisfaction, and personalised care. </vt:lpstr>
      <vt:lpstr>              </vt:lpstr>
      <vt:lpstr>    ORGANISATIONAL CHART OF MALIYAH SALON      </vt:lpstr>
      <vt:lpstr>          PESTLE ANALYSIS         </vt:lpstr>
      <vt:lpstr>  </vt:lpstr>
      <vt:lpstr>  </vt:lpstr>
      <vt:lpstr>    </vt:lpstr>
      <vt:lpstr>               START UP COST           FIXED COST      six months revenue  </vt:lpstr>
      <vt:lpstr>    Variable costs table for 6-month    PRICING LIST   </vt:lpstr>
      <vt:lpstr>      investment              investment capital                   Expected start‑up losses in Months 1–3 after that period the losses values reduce quickly. Reaching the break‑even in Month 4, with rising profits of £1,205 in Month 5 and £2,232.50 in Month 6.             </vt:lpstr>
      <vt:lpstr>           CONCLUSIONS   Maliyah Grooming Salon will differentiate itself by combining professional grooming with compassionate, personalised pet care. Maliyah’s salon is an excellent, well‑thought‑out business idea, perfectly suited for the SE19 market. The business shows a strong positive financial trend: reaching break‑even by month 4 and growing steadily into profit, with only a minimal loss margin easily covered by working capital. With a clear gap in the grooming market, this is a highly viable concept that is very likely to succeed, build a loyal client base, and become a trusted local brand across south-east London. The salon will offer clear, transparent and competitive pricing, alongside professional customer communication and personalised recommendations. This helps build trust between clients and the salon, encouraging repeat visits and long-term customer loyalty.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JESUS EDUARDO ALVARADO</dc:creator>
  <cp:lastModifiedBy>JESUS EDUARDO ALVARADO</cp:lastModifiedBy>
  <cp:revision>89</cp:revision>
  <dcterms:created xsi:type="dcterms:W3CDTF">2026-03-08T13:33:00Z</dcterms:created>
  <dcterms:modified xsi:type="dcterms:W3CDTF">2026-08-15T11:11:52Z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