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B1B65-A068-4C73-8E50-81460A045257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2CC44-0B28-4F6C-ABFF-97395134A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22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42CC44-0B28-4F6C-ABFF-97395134A8B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206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42CC44-0B28-4F6C-ABFF-97395134A8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595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42CC44-0B28-4F6C-ABFF-97395134A8B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00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721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745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070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231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88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753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54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966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637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670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76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CF2419E-8A0D-4E7E-A9A5-09C1F3272A4D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8B06D2E-20D4-4B75-B0BB-6A5AE8BA3BE5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493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hyperlink" Target="https://media.geeksforgeeks.org/wp-content/uploads/20240327123912/Fishbone-diagram.png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unsplash.com/photos/assorted-flower-bouquet-near-flower-shop-_oH66az_yu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stainablefloristry.org/the-issue" TargetMode="External"/><Relationship Id="rId3" Type="http://schemas.openxmlformats.org/officeDocument/2006/relationships/hyperlink" Target="https://digitalflorists.com/blog/local-florists-are-falling-behind" TargetMode="External"/><Relationship Id="rId7" Type="http://schemas.openxmlformats.org/officeDocument/2006/relationships/hyperlink" Target="https://market.us/report/floriculture-market" TargetMode="External"/><Relationship Id="rId2" Type="http://schemas.openxmlformats.org/officeDocument/2006/relationships/hyperlink" Target="https://www.britishfloristassociation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vingflowers.com/how-tariffs-and-trade-turbulence-are-impacting-florists-right-now" TargetMode="External"/><Relationship Id="rId5" Type="http://schemas.openxmlformats.org/officeDocument/2006/relationships/hyperlink" Target="https://www.lean.org/lexicon-terms/fishbone-diagram/" TargetMode="External"/><Relationship Id="rId4" Type="http://schemas.openxmlformats.org/officeDocument/2006/relationships/hyperlink" Target="https://www.fsb.org.uk/resources/article/what-is-the-consumer-rights-act-MCETXMWXAOWVETVF4CFBJSCIFD4Q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55A8D22-DB1F-573E-E133-B5C4CE32F7EE}"/>
              </a:ext>
            </a:extLst>
          </p:cNvPr>
          <p:cNvSpPr txBox="1"/>
          <p:nvPr/>
        </p:nvSpPr>
        <p:spPr>
          <a:xfrm>
            <a:off x="1077098" y="1301348"/>
            <a:ext cx="11668378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Module</a:t>
            </a:r>
            <a:r>
              <a:rPr lang="en-GB" sz="3200" dirty="0"/>
              <a:t>: Problem solving and decision making </a:t>
            </a:r>
            <a:br>
              <a:rPr lang="en-GB" sz="3200" dirty="0"/>
            </a:br>
            <a:r>
              <a:rPr lang="en-GB" sz="3200" b="1" dirty="0"/>
              <a:t>Module Code</a:t>
            </a:r>
            <a:r>
              <a:rPr lang="en-GB" sz="3200" dirty="0"/>
              <a:t>: LCLM4004 </a:t>
            </a:r>
            <a:br>
              <a:rPr lang="en-GB" sz="3200" dirty="0"/>
            </a:br>
            <a:r>
              <a:rPr lang="en-GB" sz="3200" b="1" dirty="0"/>
              <a:t>Student name: </a:t>
            </a:r>
            <a:r>
              <a:rPr lang="en-GB" sz="3200" dirty="0"/>
              <a:t>Jubed Uddin Ahmed</a:t>
            </a:r>
            <a:br>
              <a:rPr lang="en-GB" sz="3200" dirty="0"/>
            </a:br>
            <a:r>
              <a:rPr lang="en-GB" sz="3200" b="1" dirty="0"/>
              <a:t>Student ID: </a:t>
            </a:r>
            <a:r>
              <a:rPr lang="en-GB" sz="3200" dirty="0"/>
              <a:t>2518996</a:t>
            </a:r>
            <a:br>
              <a:rPr lang="en-GB" sz="3200" dirty="0"/>
            </a:br>
            <a:r>
              <a:rPr lang="en-GB" sz="3200" b="1" dirty="0"/>
              <a:t>Lecturer: </a:t>
            </a:r>
            <a:r>
              <a:rPr lang="en-GB" sz="3200" dirty="0"/>
              <a:t>Anita Nan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C9D41F-6965-C6F1-7CB3-4F805F01AB81}"/>
              </a:ext>
            </a:extLst>
          </p:cNvPr>
          <p:cNvSpPr txBox="1"/>
          <p:nvPr/>
        </p:nvSpPr>
        <p:spPr>
          <a:xfrm>
            <a:off x="1261532" y="285912"/>
            <a:ext cx="92117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/>
              <a:t>Individual Presentation: Green Haven Florists </a:t>
            </a:r>
          </a:p>
          <a:p>
            <a:endParaRPr lang="en-GB" dirty="0"/>
          </a:p>
        </p:txBody>
      </p:sp>
      <p:pic>
        <p:nvPicPr>
          <p:cNvPr id="12" name="Picture 11" descr="Orange-red tulips in front of a dark gray background">
            <a:extLst>
              <a:ext uri="{FF2B5EF4-FFF2-40B4-BE49-F238E27FC236}">
                <a16:creationId xmlns:a16="http://schemas.microsoft.com/office/drawing/2014/main" id="{D20740EC-B830-3106-79AD-7256188A4A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9834" y="2116666"/>
            <a:ext cx="2946399" cy="196426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24A179F-3842-A8CE-DF10-9EB94D9282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5214501" y="879568"/>
            <a:ext cx="1636335" cy="8881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3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96676-ED08-9609-7D3D-52FB7C6F5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5082" y="1079220"/>
            <a:ext cx="7187518" cy="5646208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 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190883-AF60-26A4-C043-04F5D7A36BCF}"/>
              </a:ext>
            </a:extLst>
          </p:cNvPr>
          <p:cNvSpPr txBox="1"/>
          <p:nvPr/>
        </p:nvSpPr>
        <p:spPr>
          <a:xfrm>
            <a:off x="5943600" y="279400"/>
            <a:ext cx="47582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pic>
        <p:nvPicPr>
          <p:cNvPr id="6" name="Picture 5" descr="Woman with bouquet of roses and tulips">
            <a:extLst>
              <a:ext uri="{FF2B5EF4-FFF2-40B4-BE49-F238E27FC236}">
                <a16:creationId xmlns:a16="http://schemas.microsoft.com/office/drawing/2014/main" id="{14C5EC36-185C-8BD8-0553-0FC6491C8B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721" y="3996267"/>
            <a:ext cx="4050792" cy="25399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D334345-3A6D-9CAE-2679-548189808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524933"/>
            <a:ext cx="29718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8674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B945-04F4-C56A-7875-0545FAD1E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6106" y="708736"/>
            <a:ext cx="10058400" cy="66209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7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C5824-323F-8884-7F39-C31798D7C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48" y="1830955"/>
            <a:ext cx="12020503" cy="4087707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report evaluates the 30% reduction in sales at Green Haven Florists. I will be using several analytical tools such as, 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 Diagram: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quality management tool used to analyse and resolve problems which include the seven questions such as: What, Why, Where, Who, How, How much</a:t>
            </a:r>
          </a:p>
          <a:p>
            <a:pPr marL="0" indent="0">
              <a:lnSpc>
                <a:spcPct val="120000"/>
              </a:lnSpc>
              <a:buNone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evaluate external factors that may influence the business, including political, economic, social, technological, legal and environmental conditions.</a:t>
            </a: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Identifies the root causes of the issue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Diagram is a problem-solving technique, often referred to as the Ishikawa or cause and effect diagram, is used to analyse and organise the potential root causes of a problem. (Lean, 2026)</a:t>
            </a:r>
          </a:p>
          <a:p>
            <a:pPr marL="0" indent="0">
              <a:buNone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19D90-418D-C4C9-15DB-F1D0820EF8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4219" y="284480"/>
            <a:ext cx="2929584" cy="10863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415FFA-D023-AD9B-9626-D5BC9B1B9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97" y="248611"/>
            <a:ext cx="1463524" cy="1408123"/>
          </a:xfrm>
          <a:prstGeom prst="rect">
            <a:avLst/>
          </a:prstGeom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966743AE-CC83-BCE4-AB32-A2018C5232D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888" y="248610"/>
            <a:ext cx="1969483" cy="1408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40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019A08-55AD-4038-B865-37DA596B8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5BCDF-303B-5FAD-633A-BA9B59A9B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159" y="522707"/>
            <a:ext cx="5127171" cy="145075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765C9F13-25E4-2DB7-0BFC-289F3C9ED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92" y="1449499"/>
            <a:ext cx="5451627" cy="363896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BA067F2-7FAF-4758-9BC4-F7C88ED90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C97AE-4D87-1B50-09A7-CE0947CBC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3" y="2198913"/>
            <a:ext cx="5655625" cy="4024139"/>
          </a:xfrm>
        </p:spPr>
        <p:txBody>
          <a:bodyPr>
            <a:normAutofit lnSpcReduction="10000"/>
          </a:bodyPr>
          <a:lstStyle/>
          <a:p>
            <a:r>
              <a:rPr lang="en-GB" sz="19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Established in 2016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Owned by Liam and Priya Patel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Specialises in customised flower arrangement using tulips and orchids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Maintains strong relationship with the community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Diverse customer base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Success through personalized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Strong commitment to sustainability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Eco-conscious</a:t>
            </a: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27C7B9-FD35-4E35-B741-E4A9A5F41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76B7131-2035-43F9-84E8-2B4749D33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07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D017D-BF87-2374-5442-BE14FF084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49" y="851959"/>
            <a:ext cx="2717741" cy="5646208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B25B5-5ECD-EF1F-42F8-38CA61023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821" y="605896"/>
            <a:ext cx="5278069" cy="5646208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W 2 H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Green Haven Florist declining in sales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Closure of nearby businesses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of consumers to online shopping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offering lower prices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Norwich, UK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the last 12 months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and Priya Patel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online user experience reduces online purchases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delivery options restrict customer reach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adapting to digital marketing trends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</a:t>
            </a:r>
          </a:p>
          <a:p>
            <a:endParaRPr lang="en-GB" sz="19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A962C11-364D-EEC1-FF4E-233240AB07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8955" y="3669726"/>
            <a:ext cx="2433782" cy="234165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3C4B329-0A72-B7CE-23DB-8C91C7002B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2732" y="1238377"/>
            <a:ext cx="3500005" cy="2335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511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D04B57-1613-B24D-7BD8-937E755CB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44" y="462274"/>
            <a:ext cx="3084844" cy="5961159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Florists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748690F-C940-E822-8899-AB8DC96E2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372" y="753130"/>
            <a:ext cx="7759105" cy="6001938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regulations and tariffs raise costs and reduce flower availability (Living Flowers, 2025)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business rates (taxes on shop properties) due to government polices limit the funds florists can allocate to marketing and stock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Supermarket competition affects small florists due to lower prices, forcing independent florists to reduce margins to compete. (Market.US, 2026)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import costs and high customer expectations are challenging florists. (British Florist Association, 2026)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heavily depend on seasonal events like Mother’s Day and Valentine’s Day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Meeting customer preferences for specific flowers and floral arrangements can be difficult for an independent florist.</a:t>
            </a:r>
          </a:p>
          <a:p>
            <a:endParaRPr lang="en-GB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D96E06-2383-8262-46C7-6C1A8849C3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22520" y="132069"/>
            <a:ext cx="2948957" cy="77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617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17D73-3188-6D58-1699-1E921DEEF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290" y="399930"/>
            <a:ext cx="3084844" cy="6058140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66136-C445-0024-6A85-5F716A7AC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7325" y="334963"/>
            <a:ext cx="7815744" cy="5646208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7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8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Online-only florists have become increasingly popular due to the technology they use to scale their businesses. (Digital Florist, 2022)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E-commerce platforms allows online florists to reach a wider audience, reducing in-store sales.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8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permits and local council regulations like pavement licenses for outdoor displays can add extra costs and be a financial burden for florists.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Rights Act (2015) states that flowers must be of satisfactory quality. The florist must offer a refund if they arrive damaged or wilted. (FSB, 2024)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80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and unpredictable weather conditions affect growing seasons and flower quality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prefer sustainable packaging such as biodegradable paper. (Sustainable Floristry, 2026)</a:t>
            </a:r>
          </a:p>
          <a:p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6A67F3-03DC-B2E3-11EC-A40FB70C9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0247" y="94687"/>
            <a:ext cx="2948664" cy="77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240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Orange Fish clip art - vector | Clipart Panda - Free Clipart Images">
            <a:extLst>
              <a:ext uri="{FF2B5EF4-FFF2-40B4-BE49-F238E27FC236}">
                <a16:creationId xmlns:a16="http://schemas.microsoft.com/office/drawing/2014/main" id="{18B77BB0-D518-793C-022F-8DBBE949F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23" y="1792851"/>
            <a:ext cx="9960642" cy="4382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1BBD75-60A7-EB54-ECEE-2AE6DB234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" y="571359"/>
            <a:ext cx="11960352" cy="97779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CA34F9E-07D8-E96B-8F3D-5DB18001F128}"/>
              </a:ext>
            </a:extLst>
          </p:cNvPr>
          <p:cNvCxnSpPr>
            <a:cxnSpLocks/>
          </p:cNvCxnSpPr>
          <p:nvPr/>
        </p:nvCxnSpPr>
        <p:spPr>
          <a:xfrm>
            <a:off x="1117187" y="3783991"/>
            <a:ext cx="9192882" cy="5109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0D733D-3F26-1FCC-B5F6-DE7F986367E6}"/>
              </a:ext>
            </a:extLst>
          </p:cNvPr>
          <p:cNvSpPr/>
          <p:nvPr/>
        </p:nvSpPr>
        <p:spPr>
          <a:xfrm rot="5400000">
            <a:off x="10189853" y="3088034"/>
            <a:ext cx="1710559" cy="1379483"/>
          </a:xfrm>
          <a:prstGeom prst="triangl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23FD246-A471-0ACB-FC62-2326C6BECD63}"/>
              </a:ext>
            </a:extLst>
          </p:cNvPr>
          <p:cNvCxnSpPr>
            <a:cxnSpLocks/>
          </p:cNvCxnSpPr>
          <p:nvPr/>
        </p:nvCxnSpPr>
        <p:spPr>
          <a:xfrm>
            <a:off x="2750239" y="2304554"/>
            <a:ext cx="2287773" cy="147924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FB8C0C0-ED17-3F84-FAC1-1CA2966AFDDB}"/>
              </a:ext>
            </a:extLst>
          </p:cNvPr>
          <p:cNvCxnSpPr>
            <a:cxnSpLocks/>
          </p:cNvCxnSpPr>
          <p:nvPr/>
        </p:nvCxnSpPr>
        <p:spPr>
          <a:xfrm flipV="1">
            <a:off x="3087176" y="3830052"/>
            <a:ext cx="1967641" cy="14482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B4A8B74-D757-B5C8-58F2-FC6E7380ED83}"/>
              </a:ext>
            </a:extLst>
          </p:cNvPr>
          <p:cNvCxnSpPr>
            <a:cxnSpLocks/>
          </p:cNvCxnSpPr>
          <p:nvPr/>
        </p:nvCxnSpPr>
        <p:spPr>
          <a:xfrm flipH="1">
            <a:off x="6598913" y="3815006"/>
            <a:ext cx="1570253" cy="167898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45B19CF-7EFE-E7FB-6463-37FDBEF8CA5B}"/>
              </a:ext>
            </a:extLst>
          </p:cNvPr>
          <p:cNvCxnSpPr>
            <a:cxnSpLocks/>
            <a:stCxn id="36" idx="2"/>
          </p:cNvCxnSpPr>
          <p:nvPr/>
        </p:nvCxnSpPr>
        <p:spPr>
          <a:xfrm>
            <a:off x="5846389" y="2405377"/>
            <a:ext cx="2322777" cy="137842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887B4D24-F872-F746-5FD9-3C798DC1E275}"/>
              </a:ext>
            </a:extLst>
          </p:cNvPr>
          <p:cNvSpPr/>
          <p:nvPr/>
        </p:nvSpPr>
        <p:spPr>
          <a:xfrm>
            <a:off x="5030524" y="1924529"/>
            <a:ext cx="1631730" cy="4808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975C444A-A166-3389-188E-AC088DDA803F}"/>
              </a:ext>
            </a:extLst>
          </p:cNvPr>
          <p:cNvSpPr/>
          <p:nvPr/>
        </p:nvSpPr>
        <p:spPr>
          <a:xfrm>
            <a:off x="1710094" y="1847357"/>
            <a:ext cx="1560786" cy="45719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A32B8177-886E-90A6-8CAC-B0BE66EF3D55}"/>
              </a:ext>
            </a:extLst>
          </p:cNvPr>
          <p:cNvSpPr/>
          <p:nvPr/>
        </p:nvSpPr>
        <p:spPr>
          <a:xfrm>
            <a:off x="1506160" y="5254707"/>
            <a:ext cx="1617937" cy="50449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F14968DC-F1AE-3C14-50C7-F10125A8EDC2}"/>
              </a:ext>
            </a:extLst>
          </p:cNvPr>
          <p:cNvSpPr/>
          <p:nvPr/>
        </p:nvSpPr>
        <p:spPr>
          <a:xfrm>
            <a:off x="5624212" y="5485755"/>
            <a:ext cx="1759827" cy="47122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Environment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9885D96-8D1F-5FD2-D430-B819D1E51D42}"/>
              </a:ext>
            </a:extLst>
          </p:cNvPr>
          <p:cNvCxnSpPr>
            <a:cxnSpLocks/>
          </p:cNvCxnSpPr>
          <p:nvPr/>
        </p:nvCxnSpPr>
        <p:spPr>
          <a:xfrm flipH="1">
            <a:off x="1006634" y="2922496"/>
            <a:ext cx="261425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F8D68A30-0216-5DCA-05ED-249968484155}"/>
              </a:ext>
            </a:extLst>
          </p:cNvPr>
          <p:cNvSpPr txBox="1"/>
          <p:nvPr/>
        </p:nvSpPr>
        <p:spPr>
          <a:xfrm>
            <a:off x="921414" y="2589123"/>
            <a:ext cx="25132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Business rates policies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A989C86-B42A-5353-287F-7C4713DB4B1B}"/>
              </a:ext>
            </a:extLst>
          </p:cNvPr>
          <p:cNvCxnSpPr>
            <a:cxnSpLocks/>
          </p:cNvCxnSpPr>
          <p:nvPr/>
        </p:nvCxnSpPr>
        <p:spPr>
          <a:xfrm>
            <a:off x="1037536" y="3429000"/>
            <a:ext cx="3425407" cy="1313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284D609A-D3E2-1146-B7C6-1941DB754DC7}"/>
              </a:ext>
            </a:extLst>
          </p:cNvPr>
          <p:cNvSpPr txBox="1"/>
          <p:nvPr/>
        </p:nvSpPr>
        <p:spPr>
          <a:xfrm>
            <a:off x="1279456" y="3068565"/>
            <a:ext cx="27915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Import tariffs on flowers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3AF5988-40A3-DDC8-9E0E-FD8C65CA659F}"/>
              </a:ext>
            </a:extLst>
          </p:cNvPr>
          <p:cNvSpPr txBox="1"/>
          <p:nvPr/>
        </p:nvSpPr>
        <p:spPr>
          <a:xfrm>
            <a:off x="10342765" y="3442130"/>
            <a:ext cx="10216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Drop in sales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051140B-3099-E4EC-28E5-6474910C0B0E}"/>
              </a:ext>
            </a:extLst>
          </p:cNvPr>
          <p:cNvCxnSpPr>
            <a:cxnSpLocks/>
          </p:cNvCxnSpPr>
          <p:nvPr/>
        </p:nvCxnSpPr>
        <p:spPr>
          <a:xfrm>
            <a:off x="1887523" y="4337108"/>
            <a:ext cx="232375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68E48660-E223-5921-C1D1-4816BFB098E5}"/>
              </a:ext>
            </a:extLst>
          </p:cNvPr>
          <p:cNvSpPr txBox="1"/>
          <p:nvPr/>
        </p:nvSpPr>
        <p:spPr>
          <a:xfrm>
            <a:off x="1816540" y="3984192"/>
            <a:ext cx="2706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Flower stock availability </a:t>
            </a: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F4BA672-B0E0-E11B-4E30-A704D4CDE14E}"/>
              </a:ext>
            </a:extLst>
          </p:cNvPr>
          <p:cNvCxnSpPr>
            <a:cxnSpLocks/>
          </p:cNvCxnSpPr>
          <p:nvPr/>
        </p:nvCxnSpPr>
        <p:spPr>
          <a:xfrm flipH="1">
            <a:off x="830510" y="4915949"/>
            <a:ext cx="262572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D93CF90A-8853-51E0-925D-68E902AE8E8B}"/>
              </a:ext>
            </a:extLst>
          </p:cNvPr>
          <p:cNvSpPr txBox="1"/>
          <p:nvPr/>
        </p:nvSpPr>
        <p:spPr>
          <a:xfrm>
            <a:off x="468926" y="4556390"/>
            <a:ext cx="36924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Poor quality wrapping material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9135F14F-A315-469D-322B-DB59B907017C}"/>
              </a:ext>
            </a:extLst>
          </p:cNvPr>
          <p:cNvCxnSpPr>
            <a:cxnSpLocks/>
          </p:cNvCxnSpPr>
          <p:nvPr/>
        </p:nvCxnSpPr>
        <p:spPr>
          <a:xfrm flipV="1">
            <a:off x="6662254" y="2830064"/>
            <a:ext cx="2488673" cy="1315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36753BFE-0CA5-D7D5-6FD9-EF124DB15DA3}"/>
              </a:ext>
            </a:extLst>
          </p:cNvPr>
          <p:cNvSpPr txBox="1"/>
          <p:nvPr/>
        </p:nvSpPr>
        <p:spPr>
          <a:xfrm>
            <a:off x="6585059" y="2477237"/>
            <a:ext cx="26173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Poor customer service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4BF845B0-86AF-CFBA-35AB-7AB7A837E816}"/>
              </a:ext>
            </a:extLst>
          </p:cNvPr>
          <p:cNvCxnSpPr>
            <a:cxnSpLocks/>
          </p:cNvCxnSpPr>
          <p:nvPr/>
        </p:nvCxnSpPr>
        <p:spPr>
          <a:xfrm>
            <a:off x="7692705" y="3429000"/>
            <a:ext cx="2182784" cy="656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3" name="TextBox 72">
            <a:extLst>
              <a:ext uri="{FF2B5EF4-FFF2-40B4-BE49-F238E27FC236}">
                <a16:creationId xmlns:a16="http://schemas.microsoft.com/office/drawing/2014/main" id="{97E48287-DA82-2C81-2C8F-5A002FC06C92}"/>
              </a:ext>
            </a:extLst>
          </p:cNvPr>
          <p:cNvSpPr txBox="1"/>
          <p:nvPr/>
        </p:nvSpPr>
        <p:spPr>
          <a:xfrm>
            <a:off x="7503717" y="3045656"/>
            <a:ext cx="30116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Slow service in peak times</a:t>
            </a:r>
          </a:p>
        </p:txBody>
      </p:sp>
      <p:sp>
        <p:nvSpPr>
          <p:cNvPr id="79" name="Arrow: Chevron 78">
            <a:extLst>
              <a:ext uri="{FF2B5EF4-FFF2-40B4-BE49-F238E27FC236}">
                <a16:creationId xmlns:a16="http://schemas.microsoft.com/office/drawing/2014/main" id="{49C99563-EADB-D792-11EF-2183C34FB6DE}"/>
              </a:ext>
            </a:extLst>
          </p:cNvPr>
          <p:cNvSpPr/>
          <p:nvPr/>
        </p:nvSpPr>
        <p:spPr>
          <a:xfrm>
            <a:off x="110137" y="3096444"/>
            <a:ext cx="1021644" cy="1373902"/>
          </a:xfrm>
          <a:prstGeom prst="chevro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74156587-4443-ECC0-B6D8-2CE57F5AA0A7}"/>
              </a:ext>
            </a:extLst>
          </p:cNvPr>
          <p:cNvCxnSpPr>
            <a:cxnSpLocks/>
          </p:cNvCxnSpPr>
          <p:nvPr/>
        </p:nvCxnSpPr>
        <p:spPr>
          <a:xfrm>
            <a:off x="7131176" y="4925573"/>
            <a:ext cx="221371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7" name="TextBox 86">
            <a:extLst>
              <a:ext uri="{FF2B5EF4-FFF2-40B4-BE49-F238E27FC236}">
                <a16:creationId xmlns:a16="http://schemas.microsoft.com/office/drawing/2014/main" id="{2C16A7B3-53CF-3324-45E2-31771A37D8EE}"/>
              </a:ext>
            </a:extLst>
          </p:cNvPr>
          <p:cNvSpPr txBox="1"/>
          <p:nvPr/>
        </p:nvSpPr>
        <p:spPr>
          <a:xfrm>
            <a:off x="7562304" y="4579825"/>
            <a:ext cx="18796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Climate change</a:t>
            </a:r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9ABF6EB7-9218-A33D-008F-0DC418753269}"/>
              </a:ext>
            </a:extLst>
          </p:cNvPr>
          <p:cNvCxnSpPr/>
          <p:nvPr/>
        </p:nvCxnSpPr>
        <p:spPr>
          <a:xfrm>
            <a:off x="7728096" y="4384302"/>
            <a:ext cx="1879134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0" name="TextBox 89">
            <a:extLst>
              <a:ext uri="{FF2B5EF4-FFF2-40B4-BE49-F238E27FC236}">
                <a16:creationId xmlns:a16="http://schemas.microsoft.com/office/drawing/2014/main" id="{1910BDA4-E7F0-2B1D-BE41-A78F9CA278BC}"/>
              </a:ext>
            </a:extLst>
          </p:cNvPr>
          <p:cNvSpPr txBox="1"/>
          <p:nvPr/>
        </p:nvSpPr>
        <p:spPr>
          <a:xfrm>
            <a:off x="7941807" y="4047761"/>
            <a:ext cx="184581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Pests/diseases</a:t>
            </a:r>
          </a:p>
        </p:txBody>
      </p:sp>
    </p:spTree>
    <p:extLst>
      <p:ext uri="{BB962C8B-B14F-4D97-AF65-F5344CB8AC3E}">
        <p14:creationId xmlns:p14="http://schemas.microsoft.com/office/powerpoint/2010/main" val="3003776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F60A3A-08DA-445D-B74A-BEE073589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25C78-7A80-88E0-7DAE-8AADFF320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474" y="602189"/>
            <a:ext cx="6574972" cy="1450757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77A7F9-1D3A-A740-6F24-1ABD810F9C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34" r="16535" b="3"/>
          <a:stretch>
            <a:fillRect/>
          </a:stretch>
        </p:blipFill>
        <p:spPr>
          <a:xfrm>
            <a:off x="633999" y="640081"/>
            <a:ext cx="4001315" cy="531440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6E6EFB-D2CB-44B2-BE0D-9C6DCCCED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95AC4-EEE3-871B-D9C9-9C3559BC1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2474" y="2119430"/>
            <a:ext cx="7047897" cy="387760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Havens Florist’s performance is affected by several factors: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 in marketing strategies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Inventory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delivery options</a:t>
            </a:r>
          </a:p>
          <a:p>
            <a:pPr marL="0" indent="0">
              <a:buNone/>
            </a:pPr>
            <a:r>
              <a:rPr lang="en-GB" sz="7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factors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market pressures from supermarkets and online shops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the economy (Inflation, Interest rates)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costs of flowers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BA066C-D259-4F6D-9F83-124F73636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179F48-E825-4803-806A-7029F8537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1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379B1F-F7BD-948B-C676-A295CEF78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36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DB3F1-1CA2-829F-43E5-D0594A7F4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6946" y="315310"/>
            <a:ext cx="7889369" cy="6708944"/>
          </a:xfrm>
        </p:spPr>
        <p:txBody>
          <a:bodyPr anchor="ctr">
            <a:normAutofit fontScale="25000" lnSpcReduction="20000"/>
          </a:bodyPr>
          <a:lstStyle/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British Florist Association (2026)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7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 floristry: pricing for profit and planet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/>
              </a:rPr>
              <a:t>https://www.britishfloristassociation.org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(Accessed: 25 February 2026).</a:t>
            </a: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Florists (2022) </a:t>
            </a:r>
            <a:r>
              <a:rPr lang="en-GB" sz="7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are local florists falling behind the multi-nationals technologically?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https://digitalflorists.com/blog/local-florists-are-falling-behind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5 March 2026).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Federation of Small Businesses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(2024) </a:t>
            </a:r>
            <a:r>
              <a:rPr kumimoji="0" lang="en-GB" sz="7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is consumer rights</a:t>
            </a:r>
            <a:r>
              <a:rPr lang="en-GB" sz="7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</a:t>
            </a:r>
            <a:r>
              <a:rPr lang="en-GB" sz="7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kumimoji="0" lang="en-GB" sz="7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https://www.fsb.org.uk/resources/article/what-is-the-consumer-rights-act-MCETXMWXAOWVETVF4CFBJSCIFD4Q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 26 February 2026).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Lean (2026) </a:t>
            </a:r>
            <a:r>
              <a:rPr lang="en-GB" sz="7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https://www.lean.org/lexicon-terms/fishbone-diagram/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10 March 2026).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Living Flowers (2025) </a:t>
            </a:r>
            <a:r>
              <a:rPr kumimoji="0" lang="en-GB" sz="7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tariffs and trade turbulence are impacting florists right now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https://www.livingflowers.com/how-tariffs-and-trade-turbulence-are-impacting-florists-right-now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(Accessed: 18 February 2026).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Market.US (2026)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7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Floriculture market report overview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Available at: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https://market.us/report/floriculture-market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(Accessed: 18 February 2026).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Sustainable Floristry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(2026) </a:t>
            </a:r>
            <a:r>
              <a:rPr kumimoji="0" lang="en-GB" sz="72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Carbon footprints in floristry. 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https://www.sustainablefloristry.org/the-issue</a:t>
            </a:r>
            <a:endParaRPr kumimoji="0" lang="en-GB" sz="7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(Accessed: 18 February 2026</a:t>
            </a:r>
            <a:r>
              <a:rPr kumimoji="0" lang="en-GB" sz="7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).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7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705050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1F60A3A-08DA-445D-B74A-BEE073589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Fresh cut tulips in peach to bright orange tones">
            <a:extLst>
              <a:ext uri="{FF2B5EF4-FFF2-40B4-BE49-F238E27FC236}">
                <a16:creationId xmlns:a16="http://schemas.microsoft.com/office/drawing/2014/main" id="{F42AC0C8-61AD-AAEF-17A9-4086894D85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90"/>
          <a:stretch>
            <a:fillRect/>
          </a:stretch>
        </p:blipFill>
        <p:spPr>
          <a:xfrm>
            <a:off x="633999" y="640081"/>
            <a:ext cx="4001315" cy="5314406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96E6EFB-D2CB-44B2-BE0D-9C6DCCCED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62BA066C-D259-4F6D-9F83-124F73636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9179F48-E825-4803-806A-7029F8537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4694C4B-841C-8153-FC0C-F6D9D7E6EFA2}"/>
              </a:ext>
            </a:extLst>
          </p:cNvPr>
          <p:cNvSpPr/>
          <p:nvPr/>
        </p:nvSpPr>
        <p:spPr>
          <a:xfrm>
            <a:off x="5187002" y="640081"/>
            <a:ext cx="6370999" cy="128484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Stop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 you!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FD5BCA-209A-31D5-7061-A712DB007644}"/>
              </a:ext>
            </a:extLst>
          </p:cNvPr>
          <p:cNvSpPr/>
          <p:nvPr/>
        </p:nvSpPr>
        <p:spPr>
          <a:xfrm>
            <a:off x="6582746" y="3087784"/>
            <a:ext cx="3397340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/>
            </a:prstTxWarp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Questions?</a:t>
            </a:r>
            <a:endParaRPr lang="en-GB" sz="54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310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908</TotalTime>
  <Words>901</Words>
  <Application>Microsoft Office PowerPoint</Application>
  <PresentationFormat>Widescreen</PresentationFormat>
  <Paragraphs>121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Calibri</vt:lpstr>
      <vt:lpstr>Calibri Light</vt:lpstr>
      <vt:lpstr>Retrospect</vt:lpstr>
      <vt:lpstr>PowerPoint Presentation</vt:lpstr>
      <vt:lpstr>PowerPoint Presentation</vt:lpstr>
      <vt:lpstr>Introduction </vt:lpstr>
      <vt:lpstr>Company Background</vt:lpstr>
      <vt:lpstr>Problem: Nature and scope</vt:lpstr>
      <vt:lpstr>PESTLE Analysis: Green Haven Florists</vt:lpstr>
      <vt:lpstr>PESTLE Analysis: Green Haven Florists</vt:lpstr>
      <vt:lpstr>Cause and effect analysis: Fishbone Diagram</vt:lpstr>
      <vt:lpstr>Conclusion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Jubed Uddin Ahmed (2518996)</dc:creator>
  <cp:lastModifiedBy>Jubed Uddin Ahmed (2518996)</cp:lastModifiedBy>
  <cp:revision>26</cp:revision>
  <dcterms:created xsi:type="dcterms:W3CDTF">2026-03-05T19:27:31Z</dcterms:created>
  <dcterms:modified xsi:type="dcterms:W3CDTF">2026-03-12T17:20:45Z</dcterms:modified>
</cp:coreProperties>
</file>