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0"/>
  </p:notesMasterIdLst>
  <p:sldIdLst>
    <p:sldId id="621" r:id="rId4"/>
    <p:sldId id="389" r:id="rId5"/>
    <p:sldId id="393" r:id="rId6"/>
    <p:sldId id="390" r:id="rId7"/>
    <p:sldId id="394" r:id="rId8"/>
    <p:sldId id="395" r:id="rId9"/>
    <p:sldId id="396" r:id="rId10"/>
    <p:sldId id="397" r:id="rId11"/>
    <p:sldId id="625" r:id="rId12"/>
    <p:sldId id="626" r:id="rId13"/>
    <p:sldId id="624" r:id="rId14"/>
    <p:sldId id="399" r:id="rId15"/>
    <p:sldId id="401" r:id="rId16"/>
    <p:sldId id="403" r:id="rId17"/>
    <p:sldId id="404" r:id="rId18"/>
    <p:sldId id="406" r:id="rId19"/>
    <p:sldId id="408" r:id="rId20"/>
    <p:sldId id="410" r:id="rId21"/>
    <p:sldId id="412" r:id="rId22"/>
    <p:sldId id="414" r:id="rId23"/>
    <p:sldId id="420" r:id="rId24"/>
    <p:sldId id="416" r:id="rId25"/>
    <p:sldId id="623" r:id="rId26"/>
    <p:sldId id="622" r:id="rId27"/>
    <p:sldId id="417" r:id="rId28"/>
    <p:sldId id="392" r:id="rId2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510" autoAdjust="0"/>
    <p:restoredTop sz="51332" autoAdjust="0"/>
  </p:normalViewPr>
  <p:slideViewPr>
    <p:cSldViewPr>
      <p:cViewPr varScale="1">
        <p:scale>
          <a:sx n="114" d="100"/>
          <a:sy n="114" d="100"/>
        </p:scale>
        <p:origin x="1476" y="10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via Hoffmann" userId="fc40dadc-4d8d-4692-8030-bd6788669bc5" providerId="ADAL" clId="{16805F92-863C-4CC6-8E8C-29CD33768299}"/>
    <pc:docChg chg="modSld">
      <pc:chgData name="Sylvia Hoffmann" userId="fc40dadc-4d8d-4692-8030-bd6788669bc5" providerId="ADAL" clId="{16805F92-863C-4CC6-8E8C-29CD33768299}" dt="2022-03-14T10:58:36.093" v="45" actId="20577"/>
      <pc:docMkLst>
        <pc:docMk/>
      </pc:docMkLst>
      <pc:sldChg chg="modSp mod">
        <pc:chgData name="Sylvia Hoffmann" userId="fc40dadc-4d8d-4692-8030-bd6788669bc5" providerId="ADAL" clId="{16805F92-863C-4CC6-8E8C-29CD33768299}" dt="2022-03-14T10:58:36.093" v="45" actId="20577"/>
        <pc:sldMkLst>
          <pc:docMk/>
          <pc:sldMk cId="1892009406" sldId="622"/>
        </pc:sldMkLst>
        <pc:spChg chg="mod">
          <ac:chgData name="Sylvia Hoffmann" userId="fc40dadc-4d8d-4692-8030-bd6788669bc5" providerId="ADAL" clId="{16805F92-863C-4CC6-8E8C-29CD33768299}" dt="2022-03-14T10:58:36.093" v="45" actId="20577"/>
          <ac:spMkLst>
            <pc:docMk/>
            <pc:sldMk cId="1892009406" sldId="622"/>
            <ac:spMk id="23555" creationId="{1DAD338D-8E10-408B-9635-136B1CD23B41}"/>
          </ac:spMkLst>
        </pc:spChg>
      </pc:sldChg>
      <pc:sldChg chg="modSp mod">
        <pc:chgData name="Sylvia Hoffmann" userId="fc40dadc-4d8d-4692-8030-bd6788669bc5" providerId="ADAL" clId="{16805F92-863C-4CC6-8E8C-29CD33768299}" dt="2022-03-14T10:58:11.914" v="34" actId="20577"/>
        <pc:sldMkLst>
          <pc:docMk/>
          <pc:sldMk cId="4106517050" sldId="623"/>
        </pc:sldMkLst>
        <pc:spChg chg="mod">
          <ac:chgData name="Sylvia Hoffmann" userId="fc40dadc-4d8d-4692-8030-bd6788669bc5" providerId="ADAL" clId="{16805F92-863C-4CC6-8E8C-29CD33768299}" dt="2022-03-14T10:58:11.914" v="34" actId="20577"/>
          <ac:spMkLst>
            <pc:docMk/>
            <pc:sldMk cId="4106517050" sldId="623"/>
            <ac:spMk id="23555" creationId="{1DAD338D-8E10-408B-9635-136B1CD23B4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14/03/2022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8</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9</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498631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10</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139851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291509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19BA390-0BD1-40FA-BB1F-3DC174DB962E}"/>
              </a:ext>
            </a:extLst>
          </p:cNvPr>
          <p:cNvSpPr>
            <a:spLocks noGrp="1" noRot="1" noChangeAspect="1" noTextEdit="1"/>
          </p:cNvSpPr>
          <p:nvPr>
            <p:ph type="sldImg"/>
          </p:nvPr>
        </p:nvSpPr>
        <p:spPr>
          <a:ln>
            <a:solidFill>
              <a:srgbClr val="000000"/>
            </a:solidFill>
            <a:miter lim="800000"/>
            <a:headEnd/>
            <a:tailEnd/>
          </a:ln>
        </p:spPr>
      </p:sp>
      <p:sp>
        <p:nvSpPr>
          <p:cNvPr id="15363" name="Notes Placeholder 2">
            <a:extLst>
              <a:ext uri="{FF2B5EF4-FFF2-40B4-BE49-F238E27FC236}">
                <a16:creationId xmlns:a16="http://schemas.microsoft.com/office/drawing/2014/main" id="{356DABED-B6A9-4765-980C-2FC819B83B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5364" name="Slide Number Placeholder 3">
            <a:extLst>
              <a:ext uri="{FF2B5EF4-FFF2-40B4-BE49-F238E27FC236}">
                <a16:creationId xmlns:a16="http://schemas.microsoft.com/office/drawing/2014/main" id="{C9794E47-10FE-4CFC-A658-A673DC6C081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D4620DAA-6535-407C-B030-C0506D9ADA7F}"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A0737BCA-EA0E-4291-B2ED-7431085806F3}"/>
              </a:ext>
            </a:extLst>
          </p:cNvPr>
          <p:cNvSpPr>
            <a:spLocks noGrp="1" noRot="1" noChangeAspect="1" noTextEdit="1"/>
          </p:cNvSpPr>
          <p:nvPr>
            <p:ph type="sldImg"/>
          </p:nvPr>
        </p:nvSpPr>
        <p:spPr>
          <a:ln>
            <a:solidFill>
              <a:srgbClr val="000000"/>
            </a:solidFill>
            <a:miter lim="800000"/>
            <a:headEnd/>
            <a:tailEnd/>
          </a:ln>
        </p:spPr>
      </p:sp>
      <p:sp>
        <p:nvSpPr>
          <p:cNvPr id="17411" name="Notes Placeholder 2">
            <a:extLst>
              <a:ext uri="{FF2B5EF4-FFF2-40B4-BE49-F238E27FC236}">
                <a16:creationId xmlns:a16="http://schemas.microsoft.com/office/drawing/2014/main" id="{42CBC49F-7ABA-4DE0-9C8A-2C05933C8F1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7412" name="Slide Number Placeholder 3">
            <a:extLst>
              <a:ext uri="{FF2B5EF4-FFF2-40B4-BE49-F238E27FC236}">
                <a16:creationId xmlns:a16="http://schemas.microsoft.com/office/drawing/2014/main" id="{F2D89362-1F01-4CA0-82F3-E63184110A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274F9284-5A17-4AA8-8F32-4D1C9967A43B}"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13</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D48FF0DF-EA78-451F-82AF-A24ED660CBEE}"/>
              </a:ext>
            </a:extLst>
          </p:cNvPr>
          <p:cNvSpPr>
            <a:spLocks noGrp="1" noRot="1" noChangeAspect="1" noTextEdit="1"/>
          </p:cNvSpPr>
          <p:nvPr>
            <p:ph type="sldImg"/>
          </p:nvPr>
        </p:nvSpPr>
        <p:spPr>
          <a:ln>
            <a:solidFill>
              <a:srgbClr val="000000"/>
            </a:solidFill>
            <a:miter lim="800000"/>
            <a:headEnd/>
            <a:tailEnd/>
          </a:ln>
        </p:spPr>
      </p:sp>
      <p:sp>
        <p:nvSpPr>
          <p:cNvPr id="20483" name="Notes Placeholder 2">
            <a:extLst>
              <a:ext uri="{FF2B5EF4-FFF2-40B4-BE49-F238E27FC236}">
                <a16:creationId xmlns:a16="http://schemas.microsoft.com/office/drawing/2014/main" id="{A1D27E9B-DBEB-42F9-914E-B55B7D7B0E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0484" name="Slide Number Placeholder 3">
            <a:extLst>
              <a:ext uri="{FF2B5EF4-FFF2-40B4-BE49-F238E27FC236}">
                <a16:creationId xmlns:a16="http://schemas.microsoft.com/office/drawing/2014/main" id="{18E6EAC8-1936-4C0D-96A8-B2DFADD6970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E9E7EF0-4C8A-484A-B2CC-781EC165E34C}"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A3F465E-7C0A-43C6-AC94-BD9A73A83213}"/>
              </a:ext>
            </a:extLst>
          </p:cNvPr>
          <p:cNvSpPr>
            <a:spLocks noGrp="1" noRot="1" noChangeAspect="1" noTextEdit="1"/>
          </p:cNvSpPr>
          <p:nvPr>
            <p:ph type="sldImg"/>
          </p:nvPr>
        </p:nvSpPr>
        <p:spPr>
          <a:ln>
            <a:solidFill>
              <a:srgbClr val="000000"/>
            </a:solidFill>
            <a:miter lim="800000"/>
            <a:headEnd/>
            <a:tailEnd/>
          </a:ln>
        </p:spPr>
      </p:sp>
      <p:sp>
        <p:nvSpPr>
          <p:cNvPr id="22531" name="Notes Placeholder 2">
            <a:extLst>
              <a:ext uri="{FF2B5EF4-FFF2-40B4-BE49-F238E27FC236}">
                <a16:creationId xmlns:a16="http://schemas.microsoft.com/office/drawing/2014/main" id="{42FAE647-E8A5-44CA-B20F-4709514428A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2532" name="Slide Number Placeholder 3">
            <a:extLst>
              <a:ext uri="{FF2B5EF4-FFF2-40B4-BE49-F238E27FC236}">
                <a16:creationId xmlns:a16="http://schemas.microsoft.com/office/drawing/2014/main" id="{E54B70BA-88ED-42BB-B1EE-DD3E00D259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6BE4A3EB-13BD-471B-88B5-9BE588F0FC7C}"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884F599-7DAD-44A4-A17F-E305AC731771}"/>
              </a:ext>
            </a:extLst>
          </p:cNvPr>
          <p:cNvSpPr>
            <a:spLocks noGrp="1" noRot="1" noChangeAspect="1" noTextEdit="1"/>
          </p:cNvSpPr>
          <p:nvPr>
            <p:ph type="sldImg"/>
          </p:nvPr>
        </p:nvSpPr>
        <p:spPr>
          <a:ln>
            <a:solidFill>
              <a:srgbClr val="000000"/>
            </a:solidFill>
            <a:miter lim="800000"/>
            <a:headEnd/>
            <a:tailEnd/>
          </a:ln>
        </p:spPr>
      </p:sp>
      <p:sp>
        <p:nvSpPr>
          <p:cNvPr id="24579" name="Notes Placeholder 2">
            <a:extLst>
              <a:ext uri="{FF2B5EF4-FFF2-40B4-BE49-F238E27FC236}">
                <a16:creationId xmlns:a16="http://schemas.microsoft.com/office/drawing/2014/main" id="{41DA8C53-585B-4539-9AE2-D2A2A98186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4580" name="Slide Number Placeholder 3">
            <a:extLst>
              <a:ext uri="{FF2B5EF4-FFF2-40B4-BE49-F238E27FC236}">
                <a16:creationId xmlns:a16="http://schemas.microsoft.com/office/drawing/2014/main" id="{EF7E759E-19E6-4C02-B59D-9646C4F3811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18F867DA-D2D8-48D7-8F80-E1E8DA0F4055}"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17</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17D9307-01CE-495C-AC69-2A596027259C}"/>
              </a:ext>
            </a:extLst>
          </p:cNvPr>
          <p:cNvSpPr>
            <a:spLocks noGrp="1" noRot="1" noChangeAspect="1" noTextEdit="1"/>
          </p:cNvSpPr>
          <p:nvPr>
            <p:ph type="sldImg"/>
          </p:nvPr>
        </p:nvSpPr>
        <p:spPr>
          <a:ln>
            <a:solidFill>
              <a:srgbClr val="000000"/>
            </a:solidFill>
            <a:miter lim="800000"/>
            <a:headEnd/>
            <a:tailEnd/>
          </a:ln>
        </p:spPr>
      </p:sp>
      <p:sp>
        <p:nvSpPr>
          <p:cNvPr id="26627" name="Notes Placeholder 2">
            <a:extLst>
              <a:ext uri="{FF2B5EF4-FFF2-40B4-BE49-F238E27FC236}">
                <a16:creationId xmlns:a16="http://schemas.microsoft.com/office/drawing/2014/main" id="{3871034E-3159-40C6-84CB-D0F55F0E13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6628" name="Slide Number Placeholder 3">
            <a:extLst>
              <a:ext uri="{FF2B5EF4-FFF2-40B4-BE49-F238E27FC236}">
                <a16:creationId xmlns:a16="http://schemas.microsoft.com/office/drawing/2014/main" id="{ABCBF57F-5F25-4EED-962C-CE9CEE895B4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E4B8BD30-345C-4944-A438-233FBEAC68A3}"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18</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DAD4B74C-FB1A-4A54-8580-D9D1A44598B3}"/>
              </a:ext>
            </a:extLst>
          </p:cNvPr>
          <p:cNvSpPr>
            <a:spLocks noGrp="1" noRot="1" noChangeAspect="1" noTextEdit="1"/>
          </p:cNvSpPr>
          <p:nvPr>
            <p:ph type="sldImg"/>
          </p:nvPr>
        </p:nvSpPr>
        <p:spPr>
          <a:ln>
            <a:solidFill>
              <a:srgbClr val="000000"/>
            </a:solidFill>
            <a:miter lim="800000"/>
            <a:headEnd/>
            <a:tailEnd/>
          </a:ln>
        </p:spPr>
      </p:sp>
      <p:sp>
        <p:nvSpPr>
          <p:cNvPr id="28675" name="Notes Placeholder 2">
            <a:extLst>
              <a:ext uri="{FF2B5EF4-FFF2-40B4-BE49-F238E27FC236}">
                <a16:creationId xmlns:a16="http://schemas.microsoft.com/office/drawing/2014/main" id="{EE4BE8D2-76F3-47B2-98AF-6A66B72125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8676" name="Slide Number Placeholder 3">
            <a:extLst>
              <a:ext uri="{FF2B5EF4-FFF2-40B4-BE49-F238E27FC236}">
                <a16:creationId xmlns:a16="http://schemas.microsoft.com/office/drawing/2014/main" id="{E1A49A15-8CEA-46F7-BF0E-4DA013DD30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806AD2B-5689-4D9F-B3C1-969C35B40A0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19</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4AACA31-4B2E-40D4-BAAC-620EC01CCC01}"/>
              </a:ext>
            </a:extLst>
          </p:cNvPr>
          <p:cNvSpPr>
            <a:spLocks noGrp="1" noRot="1" noChangeAspect="1" noTextEdit="1"/>
          </p:cNvSpPr>
          <p:nvPr>
            <p:ph type="sldImg"/>
          </p:nvPr>
        </p:nvSpPr>
        <p:spPr>
          <a:ln>
            <a:solidFill>
              <a:srgbClr val="000000"/>
            </a:solidFill>
            <a:miter lim="800000"/>
            <a:headEnd/>
            <a:tailEnd/>
          </a:ln>
        </p:spPr>
      </p:sp>
      <p:sp>
        <p:nvSpPr>
          <p:cNvPr id="30723" name="Notes Placeholder 2">
            <a:extLst>
              <a:ext uri="{FF2B5EF4-FFF2-40B4-BE49-F238E27FC236}">
                <a16:creationId xmlns:a16="http://schemas.microsoft.com/office/drawing/2014/main" id="{2FAA8A7E-8593-4B4C-B3EE-F84A1288B7D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0724" name="Slide Number Placeholder 3">
            <a:extLst>
              <a:ext uri="{FF2B5EF4-FFF2-40B4-BE49-F238E27FC236}">
                <a16:creationId xmlns:a16="http://schemas.microsoft.com/office/drawing/2014/main" id="{715E8BC4-785B-41A3-B058-40DC663671C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B8134F41-C633-4D80-A677-0A4995D89FC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20</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9029A2CF-EE74-43E9-B743-179A75F56D09}"/>
              </a:ext>
            </a:extLst>
          </p:cNvPr>
          <p:cNvSpPr>
            <a:spLocks noGrp="1" noRot="1" noChangeAspect="1" noTextEdit="1"/>
          </p:cNvSpPr>
          <p:nvPr>
            <p:ph type="sldImg"/>
          </p:nvPr>
        </p:nvSpPr>
        <p:spPr>
          <a:ln>
            <a:solidFill>
              <a:srgbClr val="000000"/>
            </a:solidFill>
            <a:miter lim="800000"/>
            <a:headEnd/>
            <a:tailEnd/>
          </a:ln>
        </p:spPr>
      </p:sp>
      <p:sp>
        <p:nvSpPr>
          <p:cNvPr id="32771" name="Notes Placeholder 2">
            <a:extLst>
              <a:ext uri="{FF2B5EF4-FFF2-40B4-BE49-F238E27FC236}">
                <a16:creationId xmlns:a16="http://schemas.microsoft.com/office/drawing/2014/main" id="{EB7E8C60-E14A-480A-90C0-ACFF7B3EA5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2772" name="Slide Number Placeholder 3">
            <a:extLst>
              <a:ext uri="{FF2B5EF4-FFF2-40B4-BE49-F238E27FC236}">
                <a16:creationId xmlns:a16="http://schemas.microsoft.com/office/drawing/2014/main" id="{BB2C5656-4198-4BD1-A1DB-2F57A1D125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E0A1DDD6-C871-47BD-A530-07EFA41F562B}"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23</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5518089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24</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14/03/2022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14/03/2022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14/03/2022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14/03/2022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14/03/2022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14/03/2022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14/03/2022</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14/03/2022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14/03/2022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14/03/2022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14/03/2022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14/03/2022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14/03/2022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14/03/2022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14/03/2022</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14/03/2022</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14/03/2022</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14/03/2022</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14/03/2022</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14/03/2022</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14/03/2022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14/03/2022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14/03/2022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14/03/2022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14/03/2022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14/03/2022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14/03/2022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14/03/2022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14/03/2022</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14/03/2022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14/03/2022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14/03/2022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14/03/2022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14/03/2022</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14/03/2022</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14/03/2022</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hyperlink" Target="http://www.planetjune.com/blog/patchwork-embellished-tote" TargetMode="External"/><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hyperlink" Target="https://www.facebook.com/UWTSDLib/videos/702726840180340/"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hyperlink" Target="http://www.port.ac.uk/eco/global" TargetMode="External"/><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hyperlink" Target="http://www.port.ac.uk/eco/global" TargetMode="External"/><Relationship Id="rId2" Type="http://schemas.openxmlformats.org/officeDocument/2006/relationships/notesSlide" Target="../notesSlides/notesSlide16.xml"/><Relationship Id="rId1" Type="http://schemas.openxmlformats.org/officeDocument/2006/relationships/slideLayout" Target="../slideLayouts/slideLayout24.xml"/><Relationship Id="rId4" Type="http://schemas.openxmlformats.org/officeDocument/2006/relationships/hyperlink" Target="https://theconversation.com/exploring-the-indian-ocean-as-a-rich-archive-of-history-above-and-below-the-water-line-133817"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BMSW4001</a:t>
            </a:r>
          </a:p>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Referencing</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14/03/2022</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dirty="0"/>
              <a:t>Review </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p:txBody>
          <a:bodyPr/>
          <a:lstStyle/>
          <a:p>
            <a:r>
              <a:rPr lang="en-GB" altLang="en-US" dirty="0"/>
              <a:t>What is ‘plagiarism’?</a:t>
            </a:r>
          </a:p>
          <a:p>
            <a:r>
              <a:rPr lang="en-GB" altLang="en-US" dirty="0"/>
              <a:t>What is ‘referencing’?</a:t>
            </a:r>
          </a:p>
          <a:p>
            <a:endParaRPr lang="en-GB" altLang="en-US" dirty="0"/>
          </a:p>
          <a:p>
            <a:r>
              <a:rPr lang="en-GB" altLang="en-US" dirty="0"/>
              <a:t>Write a definition of both terms. Compare with your partner. </a:t>
            </a:r>
          </a:p>
          <a:p>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7310C0BD-2621-465F-BD86-3127A32CF6BB}"/>
              </a:ext>
            </a:extLst>
          </p:cNvPr>
          <p:cNvSpPr>
            <a:spLocks noGrp="1" noChangeArrowheads="1"/>
          </p:cNvSpPr>
          <p:nvPr>
            <p:ph type="title"/>
          </p:nvPr>
        </p:nvSpPr>
        <p:spPr>
          <a:xfrm>
            <a:off x="390364" y="260648"/>
            <a:ext cx="8629972" cy="1143000"/>
          </a:xfrm>
        </p:spPr>
        <p:txBody>
          <a:bodyPr/>
          <a:lstStyle/>
          <a:p>
            <a:r>
              <a:rPr lang="en-GB" altLang="en-US" sz="2000" b="1" dirty="0"/>
              <a:t>Match the different kinds of academic misconduct to their definitions:</a:t>
            </a:r>
            <a:br>
              <a:rPr lang="en-GB" altLang="en-US" b="1" dirty="0"/>
            </a:br>
            <a:endParaRPr lang="en-GB" altLang="en-US" b="1" dirty="0"/>
          </a:p>
        </p:txBody>
      </p:sp>
      <p:sp>
        <p:nvSpPr>
          <p:cNvPr id="7171" name="Content Placeholder 2">
            <a:extLst>
              <a:ext uri="{FF2B5EF4-FFF2-40B4-BE49-F238E27FC236}">
                <a16:creationId xmlns:a16="http://schemas.microsoft.com/office/drawing/2014/main" id="{D9ADD035-D7A7-48A4-B2B1-05C8CBBFCC4F}"/>
              </a:ext>
            </a:extLst>
          </p:cNvPr>
          <p:cNvSpPr>
            <a:spLocks noGrp="1" noChangeArrowheads="1"/>
          </p:cNvSpPr>
          <p:nvPr>
            <p:ph idx="1"/>
          </p:nvPr>
        </p:nvSpPr>
        <p:spPr/>
        <p:txBody>
          <a:bodyPr/>
          <a:lstStyle/>
          <a:p>
            <a:endParaRPr lang="en-GB" altLang="en-US" dirty="0"/>
          </a:p>
        </p:txBody>
      </p:sp>
      <p:graphicFrame>
        <p:nvGraphicFramePr>
          <p:cNvPr id="6" name="Table 5">
            <a:extLst>
              <a:ext uri="{FF2B5EF4-FFF2-40B4-BE49-F238E27FC236}">
                <a16:creationId xmlns:a16="http://schemas.microsoft.com/office/drawing/2014/main" id="{9D44A9B0-3696-41AF-B329-20BB5C4457DB}"/>
              </a:ext>
            </a:extLst>
          </p:cNvPr>
          <p:cNvGraphicFramePr>
            <a:graphicFrameLocks noGrp="1"/>
          </p:cNvGraphicFramePr>
          <p:nvPr>
            <p:extLst>
              <p:ext uri="{D42A27DB-BD31-4B8C-83A1-F6EECF244321}">
                <p14:modId xmlns:p14="http://schemas.microsoft.com/office/powerpoint/2010/main" val="4229398475"/>
              </p:ext>
            </p:extLst>
          </p:nvPr>
        </p:nvGraphicFramePr>
        <p:xfrm>
          <a:off x="457200" y="742950"/>
          <a:ext cx="8496300" cy="4773613"/>
        </p:xfrm>
        <a:graphic>
          <a:graphicData uri="http://schemas.openxmlformats.org/drawingml/2006/table">
            <a:tbl>
              <a:tblPr firstRow="1" bandRow="1">
                <a:tableStyleId>{5C22544A-7EE6-4342-B048-85BDC9FD1C3A}</a:tableStyleId>
              </a:tblPr>
              <a:tblGrid>
                <a:gridCol w="2662148">
                  <a:extLst>
                    <a:ext uri="{9D8B030D-6E8A-4147-A177-3AD203B41FA5}">
                      <a16:colId xmlns:a16="http://schemas.microsoft.com/office/drawing/2014/main" val="20000"/>
                    </a:ext>
                  </a:extLst>
                </a:gridCol>
                <a:gridCol w="5834152">
                  <a:extLst>
                    <a:ext uri="{9D8B030D-6E8A-4147-A177-3AD203B41FA5}">
                      <a16:colId xmlns:a16="http://schemas.microsoft.com/office/drawing/2014/main" val="20001"/>
                    </a:ext>
                  </a:extLst>
                </a:gridCol>
              </a:tblGrid>
              <a:tr h="370593">
                <a:tc>
                  <a:txBody>
                    <a:bodyPr/>
                    <a:lstStyle/>
                    <a:p>
                      <a:pPr>
                        <a:lnSpc>
                          <a:spcPct val="115000"/>
                        </a:lnSpc>
                        <a:spcAft>
                          <a:spcPts val="0"/>
                        </a:spcAft>
                      </a:pPr>
                      <a:r>
                        <a:rPr lang="en-GB" sz="1600" b="1" dirty="0">
                          <a:effectLst/>
                          <a:latin typeface="+mn-lt"/>
                          <a:ea typeface="Times New Roman"/>
                          <a:cs typeface="Times New Roman"/>
                        </a:rPr>
                        <a:t>Kind of misconduct</a:t>
                      </a:r>
                      <a:endParaRPr lang="en-GB" sz="1600" dirty="0">
                        <a:effectLst/>
                        <a:latin typeface="+mn-lt"/>
                        <a:ea typeface="Times New Roman"/>
                        <a:cs typeface="Times New Roman"/>
                      </a:endParaRP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Definition</a:t>
                      </a:r>
                      <a:endParaRPr lang="en-GB" sz="16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0"/>
                  </a:ext>
                </a:extLst>
              </a:tr>
              <a:tr h="700988">
                <a:tc>
                  <a:txBody>
                    <a:bodyPr/>
                    <a:lstStyle/>
                    <a:p>
                      <a:pPr>
                        <a:lnSpc>
                          <a:spcPct val="115000"/>
                        </a:lnSpc>
                        <a:spcAft>
                          <a:spcPts val="0"/>
                        </a:spcAft>
                      </a:pPr>
                      <a:r>
                        <a:rPr lang="en-GB" sz="1600" b="1" dirty="0">
                          <a:effectLst/>
                          <a:latin typeface="+mn-lt"/>
                          <a:ea typeface="Times New Roman"/>
                          <a:cs typeface="Times New Roman"/>
                        </a:rPr>
                        <a:t>1.</a:t>
                      </a:r>
                      <a:r>
                        <a:rPr lang="en-GB" sz="1600" dirty="0">
                          <a:effectLst/>
                          <a:latin typeface="+mn-lt"/>
                          <a:ea typeface="Times New Roman"/>
                          <a:cs typeface="Times New Roman"/>
                        </a:rPr>
                        <a:t> Failing to reference</a:t>
                      </a: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A. </a:t>
                      </a:r>
                      <a:r>
                        <a:rPr lang="en-GB" sz="1600" dirty="0">
                          <a:effectLst/>
                          <a:latin typeface="+mn-lt"/>
                          <a:ea typeface="Times New Roman"/>
                          <a:cs typeface="Times New Roman"/>
                        </a:rPr>
                        <a:t>the use of sections of verbatim copied text often from a variety of sources, linked together with additional sentences</a:t>
                      </a:r>
                    </a:p>
                    <a:p>
                      <a:pPr>
                        <a:lnSpc>
                          <a:spcPct val="115000"/>
                        </a:lnSpc>
                        <a:spcAft>
                          <a:spcPts val="0"/>
                        </a:spcAft>
                      </a:pPr>
                      <a:endParaRPr lang="en-GB" sz="8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1"/>
                  </a:ext>
                </a:extLst>
              </a:tr>
              <a:tr h="718513">
                <a:tc>
                  <a:txBody>
                    <a:bodyPr/>
                    <a:lstStyle/>
                    <a:p>
                      <a:pPr>
                        <a:lnSpc>
                          <a:spcPct val="115000"/>
                        </a:lnSpc>
                        <a:spcAft>
                          <a:spcPts val="0"/>
                        </a:spcAft>
                      </a:pPr>
                      <a:r>
                        <a:rPr lang="en-GB" sz="1600" b="1" dirty="0">
                          <a:effectLst/>
                          <a:latin typeface="+mn-lt"/>
                          <a:ea typeface="Times New Roman"/>
                          <a:cs typeface="Times New Roman"/>
                        </a:rPr>
                        <a:t>2.</a:t>
                      </a:r>
                      <a:r>
                        <a:rPr lang="en-GB" sz="1600" dirty="0">
                          <a:effectLst/>
                          <a:latin typeface="+mn-lt"/>
                          <a:ea typeface="Times New Roman"/>
                          <a:cs typeface="Times New Roman"/>
                        </a:rPr>
                        <a:t> Poor paraphrasing</a:t>
                      </a: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B.</a:t>
                      </a:r>
                      <a:r>
                        <a:rPr lang="en-GB" sz="1600" dirty="0">
                          <a:effectLst/>
                          <a:latin typeface="+mn-lt"/>
                          <a:ea typeface="Times New Roman"/>
                          <a:cs typeface="Times New Roman"/>
                        </a:rPr>
                        <a:t> copying text and /or ideas without indicating that this is the work of another author</a:t>
                      </a:r>
                    </a:p>
                    <a:p>
                      <a:pPr>
                        <a:lnSpc>
                          <a:spcPct val="115000"/>
                        </a:lnSpc>
                        <a:spcAft>
                          <a:spcPts val="0"/>
                        </a:spcAft>
                      </a:pPr>
                      <a:endParaRPr lang="en-GB" sz="9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2"/>
                  </a:ext>
                </a:extLst>
              </a:tr>
              <a:tr h="775405">
                <a:tc>
                  <a:txBody>
                    <a:bodyPr/>
                    <a:lstStyle/>
                    <a:p>
                      <a:pPr>
                        <a:lnSpc>
                          <a:spcPct val="115000"/>
                        </a:lnSpc>
                        <a:spcAft>
                          <a:spcPts val="0"/>
                        </a:spcAft>
                      </a:pPr>
                      <a:r>
                        <a:rPr lang="en-GB" sz="1600" b="1" dirty="0">
                          <a:effectLst/>
                          <a:latin typeface="+mn-lt"/>
                          <a:ea typeface="Times New Roman"/>
                          <a:cs typeface="Times New Roman"/>
                        </a:rPr>
                        <a:t>3.</a:t>
                      </a:r>
                      <a:r>
                        <a:rPr lang="en-GB" sz="1600" dirty="0">
                          <a:effectLst/>
                          <a:latin typeface="+mn-lt"/>
                          <a:ea typeface="Times New Roman"/>
                          <a:cs typeface="Times New Roman"/>
                        </a:rPr>
                        <a:t> Self-plagiarism</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C.</a:t>
                      </a:r>
                      <a:r>
                        <a:rPr lang="en-GB" sz="1600" dirty="0">
                          <a:effectLst/>
                          <a:latin typeface="+mn-lt"/>
                          <a:ea typeface="Times New Roman"/>
                          <a:cs typeface="Times New Roman"/>
                        </a:rPr>
                        <a:t> the partial rewording or reordering of words of another person’s work</a:t>
                      </a:r>
                    </a:p>
                    <a:p>
                      <a:pPr>
                        <a:lnSpc>
                          <a:spcPct val="115000"/>
                        </a:lnSpc>
                        <a:spcAft>
                          <a:spcPts val="1000"/>
                        </a:spcAft>
                      </a:pPr>
                      <a:endParaRPr lang="en-GB" sz="5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3"/>
                  </a:ext>
                </a:extLst>
              </a:tr>
              <a:tr h="841186">
                <a:tc>
                  <a:txBody>
                    <a:bodyPr/>
                    <a:lstStyle/>
                    <a:p>
                      <a:pPr>
                        <a:lnSpc>
                          <a:spcPct val="115000"/>
                        </a:lnSpc>
                        <a:spcAft>
                          <a:spcPts val="0"/>
                        </a:spcAft>
                      </a:pPr>
                      <a:r>
                        <a:rPr lang="en-GB" sz="1600" b="1" dirty="0">
                          <a:effectLst/>
                          <a:latin typeface="+mn-lt"/>
                          <a:ea typeface="Times New Roman"/>
                          <a:cs typeface="Times New Roman"/>
                        </a:rPr>
                        <a:t>4.</a:t>
                      </a:r>
                      <a:r>
                        <a:rPr lang="en-GB" sz="1600" dirty="0">
                          <a:effectLst/>
                          <a:latin typeface="+mn-lt"/>
                          <a:ea typeface="Times New Roman"/>
                          <a:cs typeface="Times New Roman"/>
                        </a:rPr>
                        <a:t> Submitting work for which you cannot legitimately claim credit</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D.</a:t>
                      </a:r>
                      <a:r>
                        <a:rPr lang="en-GB" sz="1600" dirty="0">
                          <a:effectLst/>
                          <a:latin typeface="+mn-lt"/>
                          <a:ea typeface="Times New Roman"/>
                          <a:cs typeface="Times New Roman"/>
                        </a:rPr>
                        <a:t> the recycling of a student’s own work from other assessments without reference </a:t>
                      </a:r>
                    </a:p>
                    <a:p>
                      <a:pPr>
                        <a:lnSpc>
                          <a:spcPct val="115000"/>
                        </a:lnSpc>
                        <a:spcAft>
                          <a:spcPts val="1000"/>
                        </a:spcAft>
                      </a:pPr>
                      <a:endParaRPr lang="en-GB" sz="6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4"/>
                  </a:ext>
                </a:extLst>
              </a:tr>
              <a:tr h="806137">
                <a:tc>
                  <a:txBody>
                    <a:bodyPr/>
                    <a:lstStyle/>
                    <a:p>
                      <a:pPr>
                        <a:lnSpc>
                          <a:spcPct val="115000"/>
                        </a:lnSpc>
                        <a:spcAft>
                          <a:spcPts val="0"/>
                        </a:spcAft>
                      </a:pPr>
                      <a:r>
                        <a:rPr lang="en-GB" sz="1600" b="1" dirty="0">
                          <a:effectLst/>
                          <a:latin typeface="+mn-lt"/>
                          <a:ea typeface="Times New Roman"/>
                          <a:cs typeface="Times New Roman"/>
                        </a:rPr>
                        <a:t>5.</a:t>
                      </a:r>
                      <a:r>
                        <a:rPr lang="en-GB" sz="1600" dirty="0">
                          <a:effectLst/>
                          <a:latin typeface="+mn-lt"/>
                          <a:ea typeface="Times New Roman"/>
                          <a:cs typeface="Times New Roman"/>
                        </a:rPr>
                        <a:t> </a:t>
                      </a:r>
                      <a:r>
                        <a:rPr lang="en-GB" sz="1600" dirty="0" err="1">
                          <a:effectLst/>
                          <a:latin typeface="+mn-lt"/>
                          <a:ea typeface="Times New Roman"/>
                          <a:cs typeface="Times New Roman"/>
                        </a:rPr>
                        <a:t>Patchwriting</a:t>
                      </a:r>
                      <a:endParaRPr lang="en-GB" sz="1600" dirty="0">
                        <a:effectLst/>
                        <a:latin typeface="+mn-lt"/>
                        <a:ea typeface="Times New Roman"/>
                        <a:cs typeface="Times New Roman"/>
                      </a:endParaRP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E.</a:t>
                      </a:r>
                      <a:r>
                        <a:rPr lang="en-GB" sz="1600" dirty="0">
                          <a:effectLst/>
                          <a:latin typeface="+mn-lt"/>
                          <a:ea typeface="Times New Roman"/>
                          <a:cs typeface="Times New Roman"/>
                        </a:rPr>
                        <a:t> the unauthorised collaboration of students (or others) in a piece of work</a:t>
                      </a:r>
                    </a:p>
                    <a:p>
                      <a:pPr>
                        <a:lnSpc>
                          <a:spcPct val="115000"/>
                        </a:lnSpc>
                        <a:spcAft>
                          <a:spcPts val="0"/>
                        </a:spcAft>
                      </a:pPr>
                      <a:endParaRPr lang="en-GB" sz="14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5"/>
                  </a:ext>
                </a:extLst>
              </a:tr>
              <a:tr h="560791">
                <a:tc>
                  <a:txBody>
                    <a:bodyPr/>
                    <a:lstStyle/>
                    <a:p>
                      <a:pPr>
                        <a:lnSpc>
                          <a:spcPct val="115000"/>
                        </a:lnSpc>
                        <a:spcAft>
                          <a:spcPts val="0"/>
                        </a:spcAft>
                      </a:pPr>
                      <a:r>
                        <a:rPr lang="en-GB" sz="1600" b="1" dirty="0">
                          <a:effectLst/>
                          <a:latin typeface="+mn-lt"/>
                          <a:ea typeface="Times New Roman"/>
                          <a:cs typeface="Times New Roman"/>
                        </a:rPr>
                        <a:t>6.</a:t>
                      </a:r>
                      <a:r>
                        <a:rPr lang="en-GB" sz="1600" dirty="0">
                          <a:effectLst/>
                          <a:latin typeface="+mn-lt"/>
                          <a:ea typeface="Times New Roman"/>
                          <a:cs typeface="Times New Roman"/>
                        </a:rPr>
                        <a:t> Collusion</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F.</a:t>
                      </a:r>
                      <a:r>
                        <a:rPr lang="en-GB" sz="1600" dirty="0">
                          <a:effectLst/>
                          <a:latin typeface="+mn-lt"/>
                          <a:ea typeface="Times New Roman"/>
                          <a:cs typeface="Times New Roman"/>
                        </a:rPr>
                        <a:t> Use of a </a:t>
                      </a:r>
                      <a:r>
                        <a:rPr lang="en-GB" sz="1600" dirty="0" err="1">
                          <a:effectLst/>
                          <a:latin typeface="+mn-lt"/>
                          <a:ea typeface="Times New Roman"/>
                          <a:cs typeface="Times New Roman"/>
                        </a:rPr>
                        <a:t>ghostwriting</a:t>
                      </a:r>
                      <a:r>
                        <a:rPr lang="en-GB" sz="1600" dirty="0">
                          <a:effectLst/>
                          <a:latin typeface="+mn-lt"/>
                          <a:ea typeface="Times New Roman"/>
                          <a:cs typeface="Times New Roman"/>
                        </a:rPr>
                        <a:t> firm or another person to produce work </a:t>
                      </a:r>
                    </a:p>
                  </a:txBody>
                  <a:tcPr marL="68575" marR="68575" marT="0" marB="0"/>
                </a:tc>
                <a:extLst>
                  <a:ext uri="{0D108BD9-81ED-4DB2-BD59-A6C34878D82A}">
                    <a16:rowId xmlns:a16="http://schemas.microsoft.com/office/drawing/2014/main" val="10006"/>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011B5BE-1E45-4DE1-8839-01D92462D9CA}"/>
              </a:ext>
            </a:extLst>
          </p:cNvPr>
          <p:cNvSpPr>
            <a:spLocks noGrp="1" noChangeArrowheads="1"/>
          </p:cNvSpPr>
          <p:nvPr>
            <p:ph type="title"/>
          </p:nvPr>
        </p:nvSpPr>
        <p:spPr/>
        <p:txBody>
          <a:bodyPr/>
          <a:lstStyle/>
          <a:p>
            <a:r>
              <a:rPr lang="en-GB" altLang="en-US" b="1" dirty="0"/>
              <a:t>Review</a:t>
            </a:r>
          </a:p>
        </p:txBody>
      </p:sp>
      <p:sp>
        <p:nvSpPr>
          <p:cNvPr id="8195" name="Content Placeholder 2">
            <a:extLst>
              <a:ext uri="{FF2B5EF4-FFF2-40B4-BE49-F238E27FC236}">
                <a16:creationId xmlns:a16="http://schemas.microsoft.com/office/drawing/2014/main" id="{C65F1033-6ECC-4A88-8EBB-7C4313DD2492}"/>
              </a:ext>
            </a:extLst>
          </p:cNvPr>
          <p:cNvSpPr>
            <a:spLocks noGrp="1" noChangeArrowheads="1"/>
          </p:cNvSpPr>
          <p:nvPr>
            <p:ph idx="1"/>
          </p:nvPr>
        </p:nvSpPr>
        <p:spPr>
          <a:xfrm>
            <a:off x="457200" y="1268760"/>
            <a:ext cx="8229600" cy="3916363"/>
          </a:xfrm>
        </p:spPr>
        <p:txBody>
          <a:bodyPr/>
          <a:lstStyle/>
          <a:p>
            <a:r>
              <a:rPr lang="en-GB" altLang="en-US" dirty="0"/>
              <a:t>Is your essay like patchwork? </a:t>
            </a:r>
          </a:p>
          <a:p>
            <a:endParaRPr lang="en-GB" altLang="en-US" dirty="0"/>
          </a:p>
        </p:txBody>
      </p:sp>
      <p:pic>
        <p:nvPicPr>
          <p:cNvPr id="8196" name="Picture 2" descr="E:\patchwork3.jpg">
            <a:extLst>
              <a:ext uri="{FF2B5EF4-FFF2-40B4-BE49-F238E27FC236}">
                <a16:creationId xmlns:a16="http://schemas.microsoft.com/office/drawing/2014/main" id="{E5564016-20C8-42B1-A1E5-306794512B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6772" y="1821950"/>
            <a:ext cx="4044327" cy="36232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7" name="TextBox 3">
            <a:extLst>
              <a:ext uri="{FF2B5EF4-FFF2-40B4-BE49-F238E27FC236}">
                <a16:creationId xmlns:a16="http://schemas.microsoft.com/office/drawing/2014/main" id="{B83C90CA-4DDF-4D94-8703-B55807943A37}"/>
              </a:ext>
            </a:extLst>
          </p:cNvPr>
          <p:cNvSpPr txBox="1">
            <a:spLocks noChangeArrowheads="1"/>
          </p:cNvSpPr>
          <p:nvPr/>
        </p:nvSpPr>
        <p:spPr bwMode="auto">
          <a:xfrm>
            <a:off x="2268537" y="5445224"/>
            <a:ext cx="3992562"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ct val="20000"/>
              </a:spcBef>
              <a:buClr>
                <a:schemeClr val="accent1"/>
              </a:buClr>
              <a:buFont typeface="Wingdings" panose="05000000000000000000" pitchFamily="2" charset="2"/>
              <a:buChar char="n"/>
              <a:defRPr sz="2000" b="1">
                <a:solidFill>
                  <a:schemeClr val="tx1"/>
                </a:solidFill>
                <a:latin typeface="Arial" panose="020B0604020202020204" pitchFamily="34" charset="0"/>
                <a:ea typeface="华文细黑" panose="02010600040101010101" pitchFamily="2" charset="-122"/>
              </a:defRPr>
            </a:lvl1pPr>
            <a:lvl2pPr marL="742950" indent="-285750">
              <a:lnSpc>
                <a:spcPct val="120000"/>
              </a:lnSpc>
              <a:spcBef>
                <a:spcPct val="20000"/>
              </a:spcBef>
              <a:buClr>
                <a:schemeClr val="accent1"/>
              </a:buClr>
              <a:buFont typeface="Wingdings" panose="05000000000000000000" pitchFamily="2" charset="2"/>
              <a:buChar char="n"/>
              <a:defRPr b="1">
                <a:solidFill>
                  <a:schemeClr val="tx1"/>
                </a:solidFill>
                <a:latin typeface="Arial" panose="020B0604020202020204" pitchFamily="34" charset="0"/>
                <a:ea typeface="华文细黑" panose="02010600040101010101" pitchFamily="2" charset="-122"/>
              </a:defRPr>
            </a:lvl2pPr>
            <a:lvl3pPr marL="1143000" indent="-228600">
              <a:lnSpc>
                <a:spcPct val="120000"/>
              </a:lnSpc>
              <a:spcBef>
                <a:spcPct val="20000"/>
              </a:spcBef>
              <a:buClr>
                <a:schemeClr val="accent2"/>
              </a:buClr>
              <a:buFont typeface="Wingdings" panose="05000000000000000000" pitchFamily="2" charset="2"/>
              <a:buChar char="n"/>
              <a:defRPr sz="1600" b="1">
                <a:solidFill>
                  <a:schemeClr val="tx1"/>
                </a:solidFill>
                <a:latin typeface="Arial" panose="020B0604020202020204" pitchFamily="34" charset="0"/>
                <a:ea typeface="华文细黑" panose="02010600040101010101" pitchFamily="2" charset="-122"/>
              </a:defRPr>
            </a:lvl3pPr>
            <a:lvl4pPr marL="1600200" indent="-228600">
              <a:lnSpc>
                <a:spcPct val="120000"/>
              </a:lnSpc>
              <a:spcBef>
                <a:spcPct val="20000"/>
              </a:spcBef>
              <a:buClr>
                <a:schemeClr val="hlink"/>
              </a:buClr>
              <a:buFont typeface="Wingdings" panose="05000000000000000000" pitchFamily="2" charset="2"/>
              <a:buChar char="n"/>
              <a:defRPr sz="1400" b="1">
                <a:solidFill>
                  <a:schemeClr val="tx1"/>
                </a:solidFill>
                <a:latin typeface="Arial" panose="020B0604020202020204" pitchFamily="34" charset="0"/>
                <a:ea typeface="华文细黑" panose="02010600040101010101" pitchFamily="2" charset="-122"/>
              </a:defRPr>
            </a:lvl4pPr>
            <a:lvl5pPr marL="2057400" indent="-228600">
              <a:spcBef>
                <a:spcPct val="20000"/>
              </a:spcBef>
              <a:buChar char="»"/>
              <a:defRPr>
                <a:solidFill>
                  <a:schemeClr val="tx1"/>
                </a:solidFill>
                <a:latin typeface="Arial" panose="020B0604020202020204" pitchFamily="34" charset="0"/>
                <a:ea typeface="华文细黑" panose="02010600040101010101" pitchFamily="2" charset="-122"/>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华文细黑" panose="02010600040101010101" pitchFamily="2" charset="-122"/>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华文细黑" panose="02010600040101010101" pitchFamily="2" charset="-122"/>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华文细黑" panose="02010600040101010101" pitchFamily="2" charset="-122"/>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华文细黑" panose="02010600040101010101" pitchFamily="2" charset="-122"/>
              </a:defRPr>
            </a:lvl9pPr>
          </a:lstStyle>
          <a:p>
            <a:pPr eaLnBrk="1" hangingPunct="1">
              <a:lnSpc>
                <a:spcPct val="100000"/>
              </a:lnSpc>
              <a:spcBef>
                <a:spcPct val="0"/>
              </a:spcBef>
              <a:buClrTx/>
              <a:buFontTx/>
              <a:buNone/>
            </a:pPr>
            <a:r>
              <a:rPr lang="en-GB" altLang="en-US" sz="900" b="0" dirty="0"/>
              <a:t>Image source: </a:t>
            </a:r>
            <a:r>
              <a:rPr lang="en-GB" altLang="en-US" sz="900" b="0" dirty="0">
                <a:hlinkClick r:id="rId3"/>
              </a:rPr>
              <a:t>http://www.planetjune.com/blog/patchwork-embellished-tote</a:t>
            </a:r>
            <a:endParaRPr lang="en-GB" altLang="en-US" sz="900" b="0" dirty="0"/>
          </a:p>
          <a:p>
            <a:pPr eaLnBrk="1" hangingPunct="1">
              <a:lnSpc>
                <a:spcPct val="100000"/>
              </a:lnSpc>
              <a:spcBef>
                <a:spcPct val="0"/>
              </a:spcBef>
              <a:buClrTx/>
              <a:buFontTx/>
              <a:buNone/>
            </a:pPr>
            <a:endParaRPr lang="en-GB" altLang="en-US"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88724BC0-A889-4213-9C40-4E39BF640629}"/>
              </a:ext>
            </a:extLst>
          </p:cNvPr>
          <p:cNvSpPr>
            <a:spLocks noGrp="1" noChangeArrowheads="1"/>
          </p:cNvSpPr>
          <p:nvPr>
            <p:ph type="title"/>
          </p:nvPr>
        </p:nvSpPr>
        <p:spPr/>
        <p:txBody>
          <a:bodyPr/>
          <a:lstStyle/>
          <a:p>
            <a:r>
              <a:rPr lang="en-GB" altLang="en-US" sz="3200" b="1" dirty="0"/>
              <a:t>ANSWERS:</a:t>
            </a:r>
            <a:br>
              <a:rPr lang="en-GB" altLang="en-US" dirty="0"/>
            </a:br>
            <a:endParaRPr lang="en-GB" altLang="en-US" dirty="0"/>
          </a:p>
        </p:txBody>
      </p:sp>
      <p:sp>
        <p:nvSpPr>
          <p:cNvPr id="9219" name="Content Placeholder 2">
            <a:extLst>
              <a:ext uri="{FF2B5EF4-FFF2-40B4-BE49-F238E27FC236}">
                <a16:creationId xmlns:a16="http://schemas.microsoft.com/office/drawing/2014/main" id="{76459F48-9A74-4FFB-B359-482848245000}"/>
              </a:ext>
            </a:extLst>
          </p:cNvPr>
          <p:cNvSpPr>
            <a:spLocks noGrp="1" noChangeArrowheads="1"/>
          </p:cNvSpPr>
          <p:nvPr>
            <p:ph idx="1"/>
          </p:nvPr>
        </p:nvSpPr>
        <p:spPr/>
        <p:txBody>
          <a:bodyPr/>
          <a:lstStyle/>
          <a:p>
            <a:endParaRPr lang="en-GB" altLang="en-US" dirty="0"/>
          </a:p>
        </p:txBody>
      </p:sp>
      <p:graphicFrame>
        <p:nvGraphicFramePr>
          <p:cNvPr id="6" name="Table 5">
            <a:extLst>
              <a:ext uri="{FF2B5EF4-FFF2-40B4-BE49-F238E27FC236}">
                <a16:creationId xmlns:a16="http://schemas.microsoft.com/office/drawing/2014/main" id="{E389C759-8544-4116-8B1C-9F59819B8A56}"/>
              </a:ext>
            </a:extLst>
          </p:cNvPr>
          <p:cNvGraphicFramePr>
            <a:graphicFrameLocks noGrp="1"/>
          </p:cNvGraphicFramePr>
          <p:nvPr>
            <p:extLst>
              <p:ext uri="{D42A27DB-BD31-4B8C-83A1-F6EECF244321}">
                <p14:modId xmlns:p14="http://schemas.microsoft.com/office/powerpoint/2010/main" val="1279402258"/>
              </p:ext>
            </p:extLst>
          </p:nvPr>
        </p:nvGraphicFramePr>
        <p:xfrm>
          <a:off x="323850" y="792956"/>
          <a:ext cx="8496300" cy="4940300"/>
        </p:xfrm>
        <a:graphic>
          <a:graphicData uri="http://schemas.openxmlformats.org/drawingml/2006/table">
            <a:tbl>
              <a:tblPr firstRow="1" bandRow="1">
                <a:tableStyleId>{5C22544A-7EE6-4342-B048-85BDC9FD1C3A}</a:tableStyleId>
              </a:tblPr>
              <a:tblGrid>
                <a:gridCol w="2662148">
                  <a:extLst>
                    <a:ext uri="{9D8B030D-6E8A-4147-A177-3AD203B41FA5}">
                      <a16:colId xmlns:a16="http://schemas.microsoft.com/office/drawing/2014/main" val="20000"/>
                    </a:ext>
                  </a:extLst>
                </a:gridCol>
                <a:gridCol w="5834152">
                  <a:extLst>
                    <a:ext uri="{9D8B030D-6E8A-4147-A177-3AD203B41FA5}">
                      <a16:colId xmlns:a16="http://schemas.microsoft.com/office/drawing/2014/main" val="20001"/>
                    </a:ext>
                  </a:extLst>
                </a:gridCol>
              </a:tblGrid>
              <a:tr h="536991">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600" b="1" dirty="0">
                          <a:effectLst/>
                          <a:latin typeface="+mn-lt"/>
                          <a:ea typeface="Times New Roman"/>
                          <a:cs typeface="Times New Roman"/>
                        </a:rPr>
                        <a:t>Kind of misconduct</a:t>
                      </a:r>
                      <a:endParaRPr lang="en-GB" sz="1600" dirty="0">
                        <a:effectLst/>
                        <a:latin typeface="+mn-lt"/>
                        <a:ea typeface="Times New Roman"/>
                        <a:cs typeface="Times New Roman"/>
                      </a:endParaRPr>
                    </a:p>
                    <a:p>
                      <a:pPr>
                        <a:lnSpc>
                          <a:spcPct val="115000"/>
                        </a:lnSpc>
                        <a:spcAft>
                          <a:spcPts val="0"/>
                        </a:spcAft>
                      </a:pPr>
                      <a:endParaRPr lang="en-GB" sz="1600" dirty="0">
                        <a:effectLst/>
                        <a:latin typeface="+mn-lt"/>
                        <a:ea typeface="Times New Roman"/>
                        <a:cs typeface="Times New Roman"/>
                      </a:endParaRP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Definition</a:t>
                      </a:r>
                      <a:endParaRPr lang="en-GB" sz="16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0"/>
                  </a:ext>
                </a:extLst>
              </a:tr>
              <a:tr h="701034">
                <a:tc>
                  <a:txBody>
                    <a:bodyPr/>
                    <a:lstStyle/>
                    <a:p>
                      <a:pPr>
                        <a:lnSpc>
                          <a:spcPct val="115000"/>
                        </a:lnSpc>
                        <a:spcAft>
                          <a:spcPts val="0"/>
                        </a:spcAft>
                      </a:pPr>
                      <a:r>
                        <a:rPr lang="en-GB" sz="1600" b="1" dirty="0">
                          <a:effectLst/>
                          <a:latin typeface="+mn-lt"/>
                          <a:ea typeface="Times New Roman"/>
                          <a:cs typeface="Times New Roman"/>
                        </a:rPr>
                        <a:t>1.</a:t>
                      </a:r>
                      <a:r>
                        <a:rPr lang="en-GB" sz="1600" dirty="0">
                          <a:effectLst/>
                          <a:latin typeface="+mn-lt"/>
                          <a:ea typeface="Times New Roman"/>
                          <a:cs typeface="Times New Roman"/>
                        </a:rPr>
                        <a:t> Failing to reference</a:t>
                      </a:r>
                    </a:p>
                  </a:txBody>
                  <a:tcPr marL="68575" marR="68575" marT="0" marB="0"/>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b="1" dirty="0">
                          <a:effectLst/>
                          <a:latin typeface="+mn-lt"/>
                          <a:ea typeface="Times New Roman"/>
                          <a:cs typeface="Times New Roman"/>
                        </a:rPr>
                        <a:t>B.</a:t>
                      </a:r>
                      <a:r>
                        <a:rPr lang="en-GB" sz="1600" dirty="0">
                          <a:effectLst/>
                          <a:latin typeface="+mn-lt"/>
                          <a:ea typeface="Times New Roman"/>
                          <a:cs typeface="Times New Roman"/>
                        </a:rPr>
                        <a:t> copying text and /or ideas without indicating that this is the work of another author</a:t>
                      </a:r>
                    </a:p>
                    <a:p>
                      <a:pPr>
                        <a:lnSpc>
                          <a:spcPct val="115000"/>
                        </a:lnSpc>
                        <a:spcAft>
                          <a:spcPts val="0"/>
                        </a:spcAft>
                      </a:pPr>
                      <a:endParaRPr lang="en-GB" sz="8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1"/>
                  </a:ext>
                </a:extLst>
              </a:tr>
              <a:tr h="718560">
                <a:tc>
                  <a:txBody>
                    <a:bodyPr/>
                    <a:lstStyle/>
                    <a:p>
                      <a:pPr>
                        <a:lnSpc>
                          <a:spcPct val="115000"/>
                        </a:lnSpc>
                        <a:spcAft>
                          <a:spcPts val="0"/>
                        </a:spcAft>
                      </a:pPr>
                      <a:r>
                        <a:rPr lang="en-GB" sz="1600" b="1" dirty="0">
                          <a:effectLst/>
                          <a:latin typeface="+mn-lt"/>
                          <a:ea typeface="Times New Roman"/>
                          <a:cs typeface="Times New Roman"/>
                        </a:rPr>
                        <a:t>2.</a:t>
                      </a:r>
                      <a:r>
                        <a:rPr lang="en-GB" sz="1600" dirty="0">
                          <a:effectLst/>
                          <a:latin typeface="+mn-lt"/>
                          <a:ea typeface="Times New Roman"/>
                          <a:cs typeface="Times New Roman"/>
                        </a:rPr>
                        <a:t> Poor paraphrasing</a:t>
                      </a: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C. </a:t>
                      </a:r>
                      <a:r>
                        <a:rPr lang="en-GB" sz="1600" dirty="0">
                          <a:effectLst/>
                          <a:latin typeface="+mn-lt"/>
                          <a:ea typeface="Times New Roman"/>
                          <a:cs typeface="Times New Roman"/>
                        </a:rPr>
                        <a:t>the partial rewording or reordering of words of another person’s work</a:t>
                      </a:r>
                    </a:p>
                    <a:p>
                      <a:pPr>
                        <a:lnSpc>
                          <a:spcPct val="115000"/>
                        </a:lnSpc>
                        <a:spcAft>
                          <a:spcPts val="0"/>
                        </a:spcAft>
                      </a:pPr>
                      <a:endParaRPr lang="en-GB" sz="9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2"/>
                  </a:ext>
                </a:extLst>
              </a:tr>
              <a:tr h="775456">
                <a:tc>
                  <a:txBody>
                    <a:bodyPr/>
                    <a:lstStyle/>
                    <a:p>
                      <a:pPr>
                        <a:lnSpc>
                          <a:spcPct val="115000"/>
                        </a:lnSpc>
                        <a:spcAft>
                          <a:spcPts val="0"/>
                        </a:spcAft>
                      </a:pPr>
                      <a:r>
                        <a:rPr lang="en-GB" sz="1600" b="1" dirty="0">
                          <a:effectLst/>
                          <a:latin typeface="+mn-lt"/>
                          <a:ea typeface="Times New Roman"/>
                          <a:cs typeface="Times New Roman"/>
                        </a:rPr>
                        <a:t>3.</a:t>
                      </a:r>
                      <a:r>
                        <a:rPr lang="en-GB" sz="1600" dirty="0">
                          <a:effectLst/>
                          <a:latin typeface="+mn-lt"/>
                          <a:ea typeface="Times New Roman"/>
                          <a:cs typeface="Times New Roman"/>
                        </a:rPr>
                        <a:t> Self-plagiarism</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D.</a:t>
                      </a:r>
                      <a:r>
                        <a:rPr lang="en-GB" sz="1600" dirty="0">
                          <a:effectLst/>
                          <a:latin typeface="+mn-lt"/>
                          <a:ea typeface="Times New Roman"/>
                          <a:cs typeface="Times New Roman"/>
                        </a:rPr>
                        <a:t> the recycling of a student’s own work from other assessments without reference</a:t>
                      </a:r>
                    </a:p>
                    <a:p>
                      <a:pPr>
                        <a:lnSpc>
                          <a:spcPct val="115000"/>
                        </a:lnSpc>
                        <a:spcAft>
                          <a:spcPts val="1000"/>
                        </a:spcAft>
                      </a:pPr>
                      <a:endParaRPr lang="en-GB" sz="5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3"/>
                  </a:ext>
                </a:extLst>
              </a:tr>
              <a:tr h="841241">
                <a:tc>
                  <a:txBody>
                    <a:bodyPr/>
                    <a:lstStyle/>
                    <a:p>
                      <a:pPr>
                        <a:lnSpc>
                          <a:spcPct val="115000"/>
                        </a:lnSpc>
                        <a:spcAft>
                          <a:spcPts val="0"/>
                        </a:spcAft>
                      </a:pPr>
                      <a:r>
                        <a:rPr lang="en-GB" sz="1600" b="1" dirty="0">
                          <a:effectLst/>
                          <a:latin typeface="+mn-lt"/>
                          <a:ea typeface="Times New Roman"/>
                          <a:cs typeface="Times New Roman"/>
                        </a:rPr>
                        <a:t>4.</a:t>
                      </a:r>
                      <a:r>
                        <a:rPr lang="en-GB" sz="1600" dirty="0">
                          <a:effectLst/>
                          <a:latin typeface="+mn-lt"/>
                          <a:ea typeface="Times New Roman"/>
                          <a:cs typeface="Times New Roman"/>
                        </a:rPr>
                        <a:t> Submitting work for which you cannot legitimately claim credit</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F. </a:t>
                      </a:r>
                      <a:r>
                        <a:rPr lang="en-GB" sz="1600" b="0" dirty="0">
                          <a:effectLst/>
                          <a:latin typeface="+mn-lt"/>
                          <a:ea typeface="Times New Roman"/>
                          <a:cs typeface="Times New Roman"/>
                        </a:rPr>
                        <a:t>Use of a </a:t>
                      </a:r>
                      <a:r>
                        <a:rPr lang="en-GB" sz="1600" b="0" dirty="0" err="1">
                          <a:effectLst/>
                          <a:latin typeface="+mn-lt"/>
                          <a:ea typeface="Times New Roman"/>
                          <a:cs typeface="Times New Roman"/>
                        </a:rPr>
                        <a:t>ghostwriting</a:t>
                      </a:r>
                      <a:r>
                        <a:rPr lang="en-GB" sz="1600" b="0" dirty="0">
                          <a:effectLst/>
                          <a:latin typeface="+mn-lt"/>
                          <a:ea typeface="Times New Roman"/>
                          <a:cs typeface="Times New Roman"/>
                        </a:rPr>
                        <a:t> firm or another person to produce work </a:t>
                      </a:r>
                      <a:r>
                        <a:rPr lang="en-GB" sz="1600" dirty="0">
                          <a:effectLst/>
                          <a:latin typeface="+mn-lt"/>
                          <a:ea typeface="Times New Roman"/>
                          <a:cs typeface="Times New Roman"/>
                        </a:rPr>
                        <a:t> </a:t>
                      </a:r>
                    </a:p>
                    <a:p>
                      <a:pPr>
                        <a:lnSpc>
                          <a:spcPct val="115000"/>
                        </a:lnSpc>
                        <a:spcAft>
                          <a:spcPts val="1000"/>
                        </a:spcAft>
                      </a:pPr>
                      <a:endParaRPr lang="en-GB" sz="6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4"/>
                  </a:ext>
                </a:extLst>
              </a:tr>
              <a:tr h="806190">
                <a:tc>
                  <a:txBody>
                    <a:bodyPr/>
                    <a:lstStyle/>
                    <a:p>
                      <a:pPr>
                        <a:lnSpc>
                          <a:spcPct val="115000"/>
                        </a:lnSpc>
                        <a:spcAft>
                          <a:spcPts val="0"/>
                        </a:spcAft>
                      </a:pPr>
                      <a:r>
                        <a:rPr lang="en-GB" sz="1600" b="1" dirty="0">
                          <a:effectLst/>
                          <a:latin typeface="+mn-lt"/>
                          <a:ea typeface="Times New Roman"/>
                          <a:cs typeface="Times New Roman"/>
                        </a:rPr>
                        <a:t>5.</a:t>
                      </a:r>
                      <a:r>
                        <a:rPr lang="en-GB" sz="1600" dirty="0">
                          <a:effectLst/>
                          <a:latin typeface="+mn-lt"/>
                          <a:ea typeface="Times New Roman"/>
                          <a:cs typeface="Times New Roman"/>
                        </a:rPr>
                        <a:t> </a:t>
                      </a:r>
                      <a:r>
                        <a:rPr lang="en-GB" sz="1600" dirty="0" err="1">
                          <a:effectLst/>
                          <a:latin typeface="+mn-lt"/>
                          <a:ea typeface="Times New Roman"/>
                          <a:cs typeface="Times New Roman"/>
                        </a:rPr>
                        <a:t>Patchwriting</a:t>
                      </a:r>
                      <a:endParaRPr lang="en-GB" sz="1600" dirty="0">
                        <a:effectLst/>
                        <a:latin typeface="+mn-lt"/>
                        <a:ea typeface="Times New Roman"/>
                        <a:cs typeface="Times New Roman"/>
                      </a:endParaRPr>
                    </a:p>
                  </a:txBody>
                  <a:tcPr marL="68575" marR="68575" marT="0" marB="0"/>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b="1" dirty="0">
                          <a:effectLst/>
                          <a:latin typeface="+mn-lt"/>
                          <a:ea typeface="Times New Roman"/>
                          <a:cs typeface="Times New Roman"/>
                        </a:rPr>
                        <a:t>A. </a:t>
                      </a:r>
                      <a:r>
                        <a:rPr lang="en-GB" sz="1600" dirty="0">
                          <a:effectLst/>
                          <a:latin typeface="+mn-lt"/>
                          <a:ea typeface="Times New Roman"/>
                          <a:cs typeface="Times New Roman"/>
                        </a:rPr>
                        <a:t>the use of sections of verbatim copied text often from a variety of sources, linked together with additional sentences</a:t>
                      </a:r>
                    </a:p>
                    <a:p>
                      <a:pPr>
                        <a:lnSpc>
                          <a:spcPct val="115000"/>
                        </a:lnSpc>
                        <a:spcAft>
                          <a:spcPts val="0"/>
                        </a:spcAft>
                      </a:pPr>
                      <a:endParaRPr lang="en-GB" sz="14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5"/>
                  </a:ext>
                </a:extLst>
              </a:tr>
              <a:tr h="560828">
                <a:tc>
                  <a:txBody>
                    <a:bodyPr/>
                    <a:lstStyle/>
                    <a:p>
                      <a:pPr>
                        <a:lnSpc>
                          <a:spcPct val="115000"/>
                        </a:lnSpc>
                        <a:spcAft>
                          <a:spcPts val="0"/>
                        </a:spcAft>
                      </a:pPr>
                      <a:r>
                        <a:rPr lang="en-GB" sz="1600" b="1" dirty="0">
                          <a:effectLst/>
                          <a:latin typeface="+mn-lt"/>
                          <a:ea typeface="Times New Roman"/>
                          <a:cs typeface="Times New Roman"/>
                        </a:rPr>
                        <a:t>6.</a:t>
                      </a:r>
                      <a:r>
                        <a:rPr lang="en-GB" sz="1600" dirty="0">
                          <a:effectLst/>
                          <a:latin typeface="+mn-lt"/>
                          <a:ea typeface="Times New Roman"/>
                          <a:cs typeface="Times New Roman"/>
                        </a:rPr>
                        <a:t> Collusion</a:t>
                      </a: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E.</a:t>
                      </a:r>
                      <a:r>
                        <a:rPr lang="en-GB" sz="1600" dirty="0">
                          <a:effectLst/>
                          <a:latin typeface="+mn-lt"/>
                          <a:ea typeface="Times New Roman"/>
                          <a:cs typeface="Times New Roman"/>
                        </a:rPr>
                        <a:t> the unauthorised collaboration of students (or others) in a piece of work</a:t>
                      </a:r>
                    </a:p>
                  </a:txBody>
                  <a:tcPr marL="68575" marR="68575" marT="0" marB="0"/>
                </a:tc>
                <a:extLst>
                  <a:ext uri="{0D108BD9-81ED-4DB2-BD59-A6C34878D82A}">
                    <a16:rowId xmlns:a16="http://schemas.microsoft.com/office/drawing/2014/main" val="10006"/>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BC191D9-EB07-43A7-927F-4B44DAEF0B3A}"/>
              </a:ext>
            </a:extLst>
          </p:cNvPr>
          <p:cNvSpPr>
            <a:spLocks noGrp="1" noChangeArrowheads="1"/>
          </p:cNvSpPr>
          <p:nvPr>
            <p:ph type="title"/>
          </p:nvPr>
        </p:nvSpPr>
        <p:spPr/>
        <p:txBody>
          <a:bodyPr/>
          <a:lstStyle/>
          <a:p>
            <a:r>
              <a:rPr lang="en-GB" altLang="en-US" b="1" dirty="0"/>
              <a:t>Review </a:t>
            </a:r>
          </a:p>
        </p:txBody>
      </p:sp>
      <p:sp>
        <p:nvSpPr>
          <p:cNvPr id="3" name="Content Placeholder 2">
            <a:extLst>
              <a:ext uri="{FF2B5EF4-FFF2-40B4-BE49-F238E27FC236}">
                <a16:creationId xmlns:a16="http://schemas.microsoft.com/office/drawing/2014/main" id="{1F2966D1-82D5-4429-AB77-3C346409DB4E}"/>
              </a:ext>
            </a:extLst>
          </p:cNvPr>
          <p:cNvSpPr>
            <a:spLocks noGrp="1" noChangeArrowheads="1"/>
          </p:cNvSpPr>
          <p:nvPr>
            <p:ph idx="1"/>
          </p:nvPr>
        </p:nvSpPr>
        <p:spPr/>
        <p:txBody>
          <a:bodyPr/>
          <a:lstStyle/>
          <a:p>
            <a:r>
              <a:rPr lang="en-GB" altLang="en-US" dirty="0"/>
              <a:t>How can you avoid plagiarism?</a:t>
            </a:r>
          </a:p>
          <a:p>
            <a:pPr lvl="2"/>
            <a:r>
              <a:rPr lang="en-GB" altLang="en-US" sz="2800" dirty="0"/>
              <a:t>by summarising</a:t>
            </a:r>
          </a:p>
          <a:p>
            <a:pPr lvl="2"/>
            <a:r>
              <a:rPr lang="en-GB" altLang="en-US" sz="2800" dirty="0"/>
              <a:t>by paraphrasing</a:t>
            </a:r>
          </a:p>
          <a:p>
            <a:pPr lvl="2"/>
            <a:r>
              <a:rPr lang="en-GB" altLang="en-US" sz="2800" dirty="0"/>
              <a:t>by always referencing your sources</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7E66B8D-1547-4391-A76D-1B7964A7BD12}"/>
              </a:ext>
            </a:extLst>
          </p:cNvPr>
          <p:cNvSpPr>
            <a:spLocks noGrp="1" noChangeArrowheads="1"/>
          </p:cNvSpPr>
          <p:nvPr>
            <p:ph type="title"/>
          </p:nvPr>
        </p:nvSpPr>
        <p:spPr/>
        <p:txBody>
          <a:bodyPr/>
          <a:lstStyle/>
          <a:p>
            <a:r>
              <a:rPr lang="en-GB" altLang="en-US" b="1" dirty="0"/>
              <a:t>Review </a:t>
            </a:r>
          </a:p>
        </p:txBody>
      </p:sp>
      <p:sp>
        <p:nvSpPr>
          <p:cNvPr id="3" name="Content Placeholder 2">
            <a:extLst>
              <a:ext uri="{FF2B5EF4-FFF2-40B4-BE49-F238E27FC236}">
                <a16:creationId xmlns:a16="http://schemas.microsoft.com/office/drawing/2014/main" id="{A6B85028-E47F-4410-8A0A-7F358CD9FFF6}"/>
              </a:ext>
            </a:extLst>
          </p:cNvPr>
          <p:cNvSpPr>
            <a:spLocks noGrp="1" noChangeArrowheads="1"/>
          </p:cNvSpPr>
          <p:nvPr>
            <p:ph idx="1"/>
          </p:nvPr>
        </p:nvSpPr>
        <p:spPr>
          <a:xfrm>
            <a:off x="491718" y="1340768"/>
            <a:ext cx="8229600" cy="3916363"/>
          </a:xfrm>
        </p:spPr>
        <p:txBody>
          <a:bodyPr/>
          <a:lstStyle/>
          <a:p>
            <a:r>
              <a:rPr lang="en-GB" altLang="en-US" sz="2800" dirty="0"/>
              <a:t>You must be able to show which ideas come from you and which belong to other authors. </a:t>
            </a:r>
          </a:p>
          <a:p>
            <a:endParaRPr lang="en-GB" altLang="en-US" sz="2800" dirty="0"/>
          </a:p>
          <a:p>
            <a:r>
              <a:rPr lang="en-GB" altLang="en-US" sz="2800" dirty="0"/>
              <a:t>How can you do that? </a:t>
            </a:r>
          </a:p>
          <a:p>
            <a:pPr lvl="2"/>
            <a:r>
              <a:rPr lang="en-GB" altLang="en-US" dirty="0"/>
              <a:t>reference everything that does not come from you</a:t>
            </a:r>
          </a:p>
          <a:p>
            <a:pPr lvl="2"/>
            <a:r>
              <a:rPr lang="en-GB" altLang="en-US" dirty="0"/>
              <a:t>everything that you write without a reference is considered to be your own</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t>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r>
              <a:rPr lang="en-US" sz="2400" dirty="0"/>
              <a:t>Referencing correctly is an essential skill. When writing an assignment, you will be expected to acknowledge other people’s work by referencing them in a </a:t>
            </a:r>
            <a:r>
              <a:rPr lang="en-US" sz="2400" dirty="0" err="1"/>
              <a:t>recognised</a:t>
            </a:r>
            <a:r>
              <a:rPr lang="en-US" sz="2400" dirty="0"/>
              <a:t> and consistent format.</a:t>
            </a:r>
          </a:p>
          <a:p>
            <a:r>
              <a:rPr lang="en-US" sz="2400" dirty="0"/>
              <a:t>When it comes to referencing, there is plenty of conflicting or out-of-date advice and software available. UWTSD library services have created the Referencing Handbooks in collaboration with the Academic Office and academic staff across the University to give you consistent guidance and support.</a:t>
            </a:r>
          </a:p>
          <a:p>
            <a:pPr eaLnBrk="1" hangingPunct="1">
              <a:buFontTx/>
              <a:buNone/>
            </a:pPr>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t>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r>
              <a:rPr lang="en-US" sz="2400" dirty="0"/>
              <a:t>The handbooks provide you with the basic principles of referencing and plagiarism, how to get support and what additional resources you can make use of for more specific examples of the referencing style you’re using.</a:t>
            </a:r>
          </a:p>
          <a:p>
            <a:r>
              <a:rPr lang="en-US" sz="2400" dirty="0"/>
              <a:t>There are four </a:t>
            </a:r>
            <a:r>
              <a:rPr lang="en-US" sz="2400" dirty="0" err="1"/>
              <a:t>recognised</a:t>
            </a:r>
            <a:r>
              <a:rPr lang="en-US" sz="2400" dirty="0"/>
              <a:t> referencing styles at UWTSD and the one you use will depend on your area of study. On this </a:t>
            </a:r>
            <a:r>
              <a:rPr lang="en-US" sz="2400" dirty="0" err="1"/>
              <a:t>programme</a:t>
            </a:r>
            <a:r>
              <a:rPr lang="en-US" sz="2400" dirty="0"/>
              <a:t>, you are expected to use the </a:t>
            </a:r>
            <a:r>
              <a:rPr lang="en-US" sz="2800" dirty="0"/>
              <a:t> </a:t>
            </a:r>
            <a:r>
              <a:rPr lang="en-US" sz="2400" dirty="0"/>
              <a:t>Harvard Referencing Style. </a:t>
            </a:r>
          </a:p>
          <a:p>
            <a:pPr marL="0" indent="0">
              <a:buNone/>
            </a:pPr>
            <a:br>
              <a:rPr lang="en-US" sz="2800" dirty="0"/>
            </a:br>
            <a:endParaRPr lang="en-GB" altLang="en-US" sz="2800" dirty="0"/>
          </a:p>
          <a:p>
            <a:pPr eaLnBrk="1" hangingPunct="1"/>
            <a:endParaRPr lang="en-GB" altLang="en-US" dirty="0"/>
          </a:p>
          <a:p>
            <a:pPr eaLnBrk="1" hangingPunct="1">
              <a:buFontTx/>
              <a:buNone/>
            </a:pPr>
            <a:endParaRPr lang="en-GB" altLang="en-US" dirty="0"/>
          </a:p>
        </p:txBody>
      </p:sp>
    </p:spTree>
    <p:extLst>
      <p:ext uri="{BB962C8B-B14F-4D97-AF65-F5344CB8AC3E}">
        <p14:creationId xmlns:p14="http://schemas.microsoft.com/office/powerpoint/2010/main" val="1527223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t>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marL="0" indent="0">
              <a:buNone/>
            </a:pPr>
            <a:br>
              <a:rPr lang="en-GB" sz="2800" dirty="0"/>
            </a:br>
            <a:r>
              <a:rPr lang="en-GB" b="1" dirty="0"/>
              <a:t>Why is referencing important?</a:t>
            </a:r>
          </a:p>
          <a:p>
            <a:pPr marL="0" indent="0">
              <a:buNone/>
            </a:pPr>
            <a:r>
              <a:rPr lang="en-GB" sz="2800" dirty="0"/>
              <a:t>Watch the video: </a:t>
            </a:r>
            <a:endParaRPr lang="en-US" sz="2800" dirty="0"/>
          </a:p>
          <a:p>
            <a:pPr marL="0" indent="0">
              <a:buNone/>
            </a:pPr>
            <a:r>
              <a:rPr lang="en-US" sz="2800" dirty="0">
                <a:hlinkClick r:id="rId3"/>
              </a:rPr>
              <a:t>https://www.facebook.com/UWTSDLib/videos/702726840180340/</a:t>
            </a:r>
            <a:r>
              <a:rPr lang="en-US" sz="2800" dirty="0"/>
              <a:t> </a:t>
            </a:r>
            <a:br>
              <a:rPr lang="en-US" sz="2800" dirty="0"/>
            </a:br>
            <a:endParaRPr lang="en-GB" altLang="en-US" sz="2800" dirty="0"/>
          </a:p>
          <a:p>
            <a:pPr eaLnBrk="1" hangingPunct="1"/>
            <a:endParaRPr lang="en-GB" altLang="en-US" dirty="0"/>
          </a:p>
          <a:p>
            <a:pPr eaLnBrk="1" hangingPunct="1">
              <a:buFontTx/>
              <a:buNone/>
            </a:pPr>
            <a:endParaRPr lang="en-GB" altLang="en-US" dirty="0"/>
          </a:p>
        </p:txBody>
      </p:sp>
    </p:spTree>
    <p:extLst>
      <p:ext uri="{BB962C8B-B14F-4D97-AF65-F5344CB8AC3E}">
        <p14:creationId xmlns:p14="http://schemas.microsoft.com/office/powerpoint/2010/main" val="2678129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t>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3916363"/>
          </a:xfrm>
        </p:spPr>
        <p:txBody>
          <a:bodyPr/>
          <a:lstStyle/>
          <a:p>
            <a:pPr eaLnBrk="1" hangingPunct="1">
              <a:buFontTx/>
              <a:buNone/>
            </a:pPr>
            <a:r>
              <a:rPr lang="en-GB" altLang="en-US" sz="2800" b="1" dirty="0"/>
              <a:t>Question:</a:t>
            </a:r>
          </a:p>
          <a:p>
            <a:pPr eaLnBrk="1" hangingPunct="1"/>
            <a:r>
              <a:rPr lang="en-GB" altLang="en-US" sz="2800" dirty="0"/>
              <a:t>When you quote an author or give a summary or paraphrase in your essays, how many times do you need to acknowledge it?</a:t>
            </a:r>
          </a:p>
          <a:p>
            <a:pPr eaLnBrk="1" hangingPunct="1"/>
            <a:endParaRPr lang="en-GB" altLang="en-US" sz="2800" dirty="0"/>
          </a:p>
          <a:p>
            <a:pPr eaLnBrk="1" hangingPunct="1">
              <a:buFontTx/>
              <a:buNone/>
            </a:pPr>
            <a:r>
              <a:rPr lang="en-GB" altLang="en-US" sz="2800" b="1" dirty="0"/>
              <a:t>Answer:  </a:t>
            </a:r>
            <a:r>
              <a:rPr lang="en-GB" altLang="en-US" sz="2800" b="1" dirty="0">
                <a:solidFill>
                  <a:srgbClr val="FF0000"/>
                </a:solidFill>
              </a:rPr>
              <a:t>Twice</a:t>
            </a:r>
          </a:p>
          <a:p>
            <a:pPr eaLnBrk="1" hangingPunct="1"/>
            <a:r>
              <a:rPr lang="en-GB" altLang="en-US" sz="2800" dirty="0"/>
              <a:t>Once in the text </a:t>
            </a:r>
            <a:r>
              <a:rPr lang="en-GB" altLang="en-US" sz="2800" b="1" i="1" dirty="0">
                <a:solidFill>
                  <a:srgbClr val="FF0000"/>
                </a:solidFill>
              </a:rPr>
              <a:t>(short reference)</a:t>
            </a:r>
          </a:p>
          <a:p>
            <a:pPr eaLnBrk="1" hangingPunct="1"/>
            <a:r>
              <a:rPr lang="en-GB" altLang="en-US" sz="2800" dirty="0"/>
              <a:t>Once in the list of references </a:t>
            </a:r>
            <a:r>
              <a:rPr lang="en-GB" altLang="en-US" sz="2800" b="1" i="1" dirty="0">
                <a:solidFill>
                  <a:srgbClr val="FF0000"/>
                </a:solidFill>
              </a:rPr>
              <a:t>(full reference)</a:t>
            </a:r>
          </a:p>
          <a:p>
            <a:pPr eaLnBrk="1" hangingPunct="1"/>
            <a:endParaRPr lang="en-GB" altLang="en-US" sz="2800" dirty="0"/>
          </a:p>
          <a:p>
            <a:pPr eaLnBrk="1" hangingPunct="1"/>
            <a:endParaRPr lang="en-GB" altLang="en-US" dirty="0"/>
          </a:p>
          <a:p>
            <a:pPr eaLnBrk="1" hangingPunct="1">
              <a:buFontTx/>
              <a:buNone/>
            </a:pPr>
            <a:endParaRPr lang="en-GB" altLang="en-US" dirty="0"/>
          </a:p>
        </p:txBody>
      </p:sp>
    </p:spTree>
    <p:extLst>
      <p:ext uri="{BB962C8B-B14F-4D97-AF65-F5344CB8AC3E}">
        <p14:creationId xmlns:p14="http://schemas.microsoft.com/office/powerpoint/2010/main" val="30810560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7">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0361EB4-AF91-4DCB-96A4-CBA3854AD3AC}"/>
              </a:ext>
            </a:extLst>
          </p:cNvPr>
          <p:cNvSpPr>
            <a:spLocks noGrp="1" noChangeArrowheads="1"/>
          </p:cNvSpPr>
          <p:nvPr>
            <p:ph type="title"/>
          </p:nvPr>
        </p:nvSpPr>
        <p:spPr/>
        <p:txBody>
          <a:bodyPr/>
          <a:lstStyle/>
          <a:p>
            <a:pPr eaLnBrk="1" hangingPunct="1"/>
            <a:r>
              <a:rPr lang="en-GB" altLang="en-US" b="1" dirty="0"/>
              <a:t>Referencing</a:t>
            </a:r>
          </a:p>
        </p:txBody>
      </p:sp>
      <p:sp>
        <p:nvSpPr>
          <p:cNvPr id="23555" name="Rectangle 3">
            <a:extLst>
              <a:ext uri="{FF2B5EF4-FFF2-40B4-BE49-F238E27FC236}">
                <a16:creationId xmlns:a16="http://schemas.microsoft.com/office/drawing/2014/main" id="{F614D5EC-1F75-4DBE-B711-49A2BB9446D7}"/>
              </a:ext>
            </a:extLst>
          </p:cNvPr>
          <p:cNvSpPr>
            <a:spLocks noGrp="1" noChangeArrowheads="1"/>
          </p:cNvSpPr>
          <p:nvPr>
            <p:ph type="body" idx="1"/>
          </p:nvPr>
        </p:nvSpPr>
        <p:spPr>
          <a:xfrm>
            <a:off x="457200" y="1268760"/>
            <a:ext cx="8229600" cy="3916363"/>
          </a:xfrm>
        </p:spPr>
        <p:txBody>
          <a:bodyPr/>
          <a:lstStyle/>
          <a:p>
            <a:pPr eaLnBrk="1" hangingPunct="1">
              <a:buFontTx/>
              <a:buNone/>
              <a:defRPr/>
            </a:pPr>
            <a:r>
              <a:rPr lang="en-GB" sz="2800" b="1" dirty="0"/>
              <a:t>Question:</a:t>
            </a:r>
          </a:p>
          <a:p>
            <a:pPr eaLnBrk="1" hangingPunct="1">
              <a:defRPr/>
            </a:pPr>
            <a:r>
              <a:rPr lang="en-GB" sz="2800" dirty="0"/>
              <a:t>What is the difference between a list of references and a bibliography?</a:t>
            </a:r>
          </a:p>
          <a:p>
            <a:pPr marL="0" indent="0" eaLnBrk="1" hangingPunct="1">
              <a:buFont typeface="Wingdings" panose="05000000000000000000" pitchFamily="2" charset="2"/>
              <a:buNone/>
              <a:defRPr/>
            </a:pPr>
            <a:endParaRPr lang="en-GB" sz="2800" dirty="0"/>
          </a:p>
          <a:p>
            <a:pPr eaLnBrk="1" hangingPunct="1">
              <a:lnSpc>
                <a:spcPct val="90000"/>
              </a:lnSpc>
              <a:buFontTx/>
              <a:buNone/>
              <a:defRPr/>
            </a:pPr>
            <a:r>
              <a:rPr lang="en-GB" altLang="en-US" sz="2800" b="1" dirty="0"/>
              <a:t>Answer:</a:t>
            </a:r>
          </a:p>
          <a:p>
            <a:pPr eaLnBrk="1" hangingPunct="1">
              <a:lnSpc>
                <a:spcPct val="90000"/>
              </a:lnSpc>
              <a:defRPr/>
            </a:pPr>
            <a:r>
              <a:rPr lang="en-GB" altLang="en-US" sz="2800" dirty="0"/>
              <a:t>A list of references covers all and </a:t>
            </a:r>
            <a:r>
              <a:rPr lang="en-GB" altLang="en-US" sz="2800" u="sng" dirty="0"/>
              <a:t>only</a:t>
            </a:r>
            <a:r>
              <a:rPr lang="en-GB" altLang="en-US" sz="2800" dirty="0"/>
              <a:t> the sources you have cited in your essay.</a:t>
            </a:r>
          </a:p>
          <a:p>
            <a:pPr eaLnBrk="1" hangingPunct="1">
              <a:lnSpc>
                <a:spcPct val="90000"/>
              </a:lnSpc>
              <a:defRPr/>
            </a:pPr>
            <a:r>
              <a:rPr lang="en-GB" altLang="en-US" sz="2800" dirty="0"/>
              <a:t>A bibliography covers all of the sources you have consulted in the writing of your essay.</a:t>
            </a:r>
          </a:p>
          <a:p>
            <a:pPr marL="0" indent="0" eaLnBrk="1" hangingPunct="1">
              <a:buFont typeface="Wingdings" panose="05000000000000000000" pitchFamily="2" charset="2"/>
              <a:buNone/>
              <a:defRPr/>
            </a:pPr>
            <a:endParaRPr lang="en-GB" dirty="0"/>
          </a:p>
          <a:p>
            <a:pPr eaLnBrk="1" hangingPunct="1">
              <a:buFontTx/>
              <a:buNone/>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555">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0CA2B568-41BE-4876-89A0-2BDFE6F7A3C6}"/>
              </a:ext>
            </a:extLst>
          </p:cNvPr>
          <p:cNvSpPr>
            <a:spLocks noGrp="1" noChangeArrowheads="1"/>
          </p:cNvSpPr>
          <p:nvPr>
            <p:ph type="title"/>
          </p:nvPr>
        </p:nvSpPr>
        <p:spPr/>
        <p:txBody>
          <a:bodyPr/>
          <a:lstStyle/>
          <a:p>
            <a:pPr eaLnBrk="1" hangingPunct="1"/>
            <a:r>
              <a:rPr lang="en-GB" altLang="en-US" b="1" dirty="0"/>
              <a:t>Referencing</a:t>
            </a:r>
          </a:p>
        </p:txBody>
      </p:sp>
      <p:sp>
        <p:nvSpPr>
          <p:cNvPr id="25603" name="Rectangle 3">
            <a:extLst>
              <a:ext uri="{FF2B5EF4-FFF2-40B4-BE49-F238E27FC236}">
                <a16:creationId xmlns:a16="http://schemas.microsoft.com/office/drawing/2014/main" id="{AD68302B-FF83-419B-852E-D417DC33D460}"/>
              </a:ext>
            </a:extLst>
          </p:cNvPr>
          <p:cNvSpPr>
            <a:spLocks noGrp="1" noChangeArrowheads="1"/>
          </p:cNvSpPr>
          <p:nvPr>
            <p:ph type="body" idx="1"/>
          </p:nvPr>
        </p:nvSpPr>
        <p:spPr>
          <a:xfrm>
            <a:off x="457200" y="1417638"/>
            <a:ext cx="8229600" cy="3916363"/>
          </a:xfrm>
        </p:spPr>
        <p:txBody>
          <a:bodyPr/>
          <a:lstStyle/>
          <a:p>
            <a:pPr eaLnBrk="1" hangingPunct="1">
              <a:buFontTx/>
              <a:buNone/>
            </a:pPr>
            <a:r>
              <a:rPr lang="en-GB" altLang="en-US" sz="2800" b="1" dirty="0"/>
              <a:t>Question:</a:t>
            </a:r>
          </a:p>
          <a:p>
            <a:pPr eaLnBrk="1" hangingPunct="1"/>
            <a:r>
              <a:rPr lang="en-GB" altLang="en-US" sz="2800" dirty="0"/>
              <a:t>Is a bibliography longer or shorter than a list of references?</a:t>
            </a:r>
          </a:p>
          <a:p>
            <a:pPr eaLnBrk="1" hangingPunct="1">
              <a:buFontTx/>
              <a:buNone/>
            </a:pPr>
            <a:endParaRPr lang="en-GB" altLang="en-US" sz="2800" dirty="0"/>
          </a:p>
          <a:p>
            <a:pPr eaLnBrk="1" hangingPunct="1">
              <a:buFontTx/>
              <a:buNone/>
            </a:pPr>
            <a:r>
              <a:rPr lang="en-GB" altLang="en-US" sz="2800" b="1" dirty="0"/>
              <a:t>Answer:</a:t>
            </a:r>
          </a:p>
          <a:p>
            <a:pPr eaLnBrk="1" hangingPunct="1"/>
            <a:r>
              <a:rPr lang="en-GB" altLang="en-US" sz="2800" dirty="0"/>
              <a:t>Longer (most of the time)</a:t>
            </a:r>
          </a:p>
          <a:p>
            <a:pPr marL="0" indent="0" eaLnBrk="1" hangingPunct="1">
              <a:buNone/>
            </a:pPr>
            <a:r>
              <a:rPr lang="en-GB" altLang="en-US" sz="2800" i="1" dirty="0"/>
              <a:t>Note: at Level 4 you do not need a bibliography </a:t>
            </a:r>
          </a:p>
          <a:p>
            <a:pPr eaLnBrk="1" hangingPunct="1">
              <a:buFontTx/>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5603">
                                            <p:txEl>
                                              <p:pRg st="3" end="3"/>
                                            </p:txEl>
                                          </p:spTgt>
                                        </p:tgtEl>
                                        <p:attrNameLst>
                                          <p:attrName>style.visibility</p:attrName>
                                        </p:attrNameLst>
                                      </p:cBhvr>
                                      <p:to>
                                        <p:strVal val="visible"/>
                                      </p:to>
                                    </p:set>
                                    <p:anim calcmode="lin" valueType="num">
                                      <p:cBhvr additive="base">
                                        <p:cTn id="7" dur="500" fill="hold"/>
                                        <p:tgtEl>
                                          <p:spTgt spid="2560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5603">
                                            <p:txEl>
                                              <p:pRg st="4" end="4"/>
                                            </p:txEl>
                                          </p:spTgt>
                                        </p:tgtEl>
                                        <p:attrNameLst>
                                          <p:attrName>style.visibility</p:attrName>
                                        </p:attrNameLst>
                                      </p:cBhvr>
                                      <p:to>
                                        <p:strVal val="visible"/>
                                      </p:to>
                                    </p:set>
                                    <p:anim calcmode="lin" valueType="num">
                                      <p:cBhvr additive="base">
                                        <p:cTn id="11" dur="500" fill="hold"/>
                                        <p:tgtEl>
                                          <p:spTgt spid="2560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560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5603">
                                            <p:txEl>
                                              <p:pRg st="5" end="5"/>
                                            </p:txEl>
                                          </p:spTgt>
                                        </p:tgtEl>
                                        <p:attrNameLst>
                                          <p:attrName>style.visibility</p:attrName>
                                        </p:attrNameLst>
                                      </p:cBhvr>
                                      <p:to>
                                        <p:strVal val="visible"/>
                                      </p:to>
                                    </p:set>
                                    <p:anim calcmode="lin" valueType="num">
                                      <p:cBhvr additive="base">
                                        <p:cTn id="15" dur="500" fill="hold"/>
                                        <p:tgtEl>
                                          <p:spTgt spid="2560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560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0A56456-64BF-4729-9595-1E3E3F06A45C}"/>
              </a:ext>
            </a:extLst>
          </p:cNvPr>
          <p:cNvSpPr>
            <a:spLocks noGrp="1" noChangeArrowheads="1"/>
          </p:cNvSpPr>
          <p:nvPr>
            <p:ph type="title"/>
          </p:nvPr>
        </p:nvSpPr>
        <p:spPr/>
        <p:txBody>
          <a:bodyPr/>
          <a:lstStyle/>
          <a:p>
            <a:r>
              <a:rPr lang="en-GB" altLang="en-US" b="1" dirty="0"/>
              <a:t>Referencing</a:t>
            </a:r>
          </a:p>
        </p:txBody>
      </p:sp>
      <p:sp>
        <p:nvSpPr>
          <p:cNvPr id="3" name="Content Placeholder 2">
            <a:extLst>
              <a:ext uri="{FF2B5EF4-FFF2-40B4-BE49-F238E27FC236}">
                <a16:creationId xmlns:a16="http://schemas.microsoft.com/office/drawing/2014/main" id="{4A5F799D-E147-429F-BC89-9DA0F0E15E14}"/>
              </a:ext>
            </a:extLst>
          </p:cNvPr>
          <p:cNvSpPr>
            <a:spLocks noGrp="1"/>
          </p:cNvSpPr>
          <p:nvPr>
            <p:ph idx="1"/>
          </p:nvPr>
        </p:nvSpPr>
        <p:spPr>
          <a:xfrm>
            <a:off x="468313" y="1782763"/>
            <a:ext cx="8207375" cy="3733800"/>
          </a:xfrm>
        </p:spPr>
        <p:txBody>
          <a:bodyPr/>
          <a:lstStyle/>
          <a:p>
            <a:pPr>
              <a:defRPr/>
            </a:pPr>
            <a:r>
              <a:rPr lang="en-GB" b="1" dirty="0"/>
              <a:t>Activity 1:</a:t>
            </a:r>
          </a:p>
          <a:p>
            <a:pPr>
              <a:defRPr/>
            </a:pPr>
            <a:endParaRPr lang="en-GB" dirty="0"/>
          </a:p>
          <a:p>
            <a:pPr marL="0" indent="0">
              <a:buFont typeface="Wingdings" panose="05000000000000000000" pitchFamily="2" charset="2"/>
              <a:buNone/>
              <a:defRPr/>
            </a:pPr>
            <a:r>
              <a:rPr lang="en-GB" sz="2800" dirty="0"/>
              <a:t>Using the University’s Referencing Guide, find out the answers to the following questions.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559B814-C583-45B7-ACCE-C20D26963009}"/>
              </a:ext>
            </a:extLst>
          </p:cNvPr>
          <p:cNvSpPr>
            <a:spLocks noGrp="1" noChangeArrowheads="1"/>
          </p:cNvSpPr>
          <p:nvPr>
            <p:ph type="title"/>
          </p:nvPr>
        </p:nvSpPr>
        <p:spPr/>
        <p:txBody>
          <a:bodyPr/>
          <a:lstStyle/>
          <a:p>
            <a:pPr eaLnBrk="1" hangingPunct="1"/>
            <a:r>
              <a:rPr lang="en-GB" altLang="en-US" b="1" dirty="0"/>
              <a:t>Referencing</a:t>
            </a:r>
          </a:p>
        </p:txBody>
      </p:sp>
      <p:sp>
        <p:nvSpPr>
          <p:cNvPr id="27651" name="Rectangle 3">
            <a:extLst>
              <a:ext uri="{FF2B5EF4-FFF2-40B4-BE49-F238E27FC236}">
                <a16:creationId xmlns:a16="http://schemas.microsoft.com/office/drawing/2014/main" id="{F278C9E6-2A75-4B96-89D6-3A2DA641272E}"/>
              </a:ext>
            </a:extLst>
          </p:cNvPr>
          <p:cNvSpPr>
            <a:spLocks noGrp="1" noChangeArrowheads="1"/>
          </p:cNvSpPr>
          <p:nvPr>
            <p:ph type="body" idx="1"/>
          </p:nvPr>
        </p:nvSpPr>
        <p:spPr>
          <a:xfrm>
            <a:off x="457200" y="1340768"/>
            <a:ext cx="8229600" cy="3916363"/>
          </a:xfrm>
        </p:spPr>
        <p:txBody>
          <a:bodyPr/>
          <a:lstStyle/>
          <a:p>
            <a:pPr eaLnBrk="1" hangingPunct="1">
              <a:lnSpc>
                <a:spcPct val="80000"/>
              </a:lnSpc>
              <a:buFontTx/>
              <a:buNone/>
            </a:pPr>
            <a:r>
              <a:rPr lang="en-GB" altLang="en-US" sz="2800" b="1" dirty="0"/>
              <a:t>Question:</a:t>
            </a:r>
          </a:p>
          <a:p>
            <a:pPr eaLnBrk="1" hangingPunct="1">
              <a:lnSpc>
                <a:spcPct val="80000"/>
              </a:lnSpc>
            </a:pPr>
            <a:r>
              <a:rPr lang="en-GB" altLang="en-US" sz="2800" dirty="0"/>
              <a:t>Suppose you have written a paraphrase from page 27 of the following book:</a:t>
            </a:r>
          </a:p>
          <a:p>
            <a:pPr eaLnBrk="1" hangingPunct="1">
              <a:lnSpc>
                <a:spcPct val="80000"/>
              </a:lnSpc>
              <a:buFontTx/>
              <a:buNone/>
            </a:pPr>
            <a:r>
              <a:rPr lang="en-GB" altLang="en-US" sz="2800" b="1" dirty="0">
                <a:solidFill>
                  <a:srgbClr val="00B0F0"/>
                </a:solidFill>
              </a:rPr>
              <a:t>Smith, J. (2008) </a:t>
            </a:r>
            <a:r>
              <a:rPr lang="en-GB" altLang="en-US" sz="2800" b="1" i="1" dirty="0">
                <a:solidFill>
                  <a:srgbClr val="00B0F0"/>
                </a:solidFill>
              </a:rPr>
              <a:t>Academic Writing Can Be Fun. </a:t>
            </a:r>
            <a:r>
              <a:rPr lang="en-GB" altLang="en-US" sz="2800" b="1" dirty="0">
                <a:solidFill>
                  <a:srgbClr val="00B0F0"/>
                </a:solidFill>
              </a:rPr>
              <a:t>Cambridge: Cambridge University Press.</a:t>
            </a:r>
          </a:p>
          <a:p>
            <a:pPr eaLnBrk="1" hangingPunct="1">
              <a:lnSpc>
                <a:spcPct val="80000"/>
              </a:lnSpc>
              <a:buFontTx/>
              <a:buNone/>
            </a:pPr>
            <a:endParaRPr lang="en-GB" altLang="en-US" sz="2800" dirty="0"/>
          </a:p>
          <a:p>
            <a:pPr eaLnBrk="1" hangingPunct="1">
              <a:lnSpc>
                <a:spcPct val="80000"/>
              </a:lnSpc>
            </a:pPr>
            <a:r>
              <a:rPr lang="en-GB" altLang="en-US" sz="2800" dirty="0"/>
              <a:t>How do you provide the in-text reference?</a:t>
            </a:r>
          </a:p>
          <a:p>
            <a:pPr eaLnBrk="1" hangingPunct="1">
              <a:buFontTx/>
              <a:buNone/>
            </a:pPr>
            <a:r>
              <a:rPr lang="en-GB" altLang="en-US" sz="2800" b="1" dirty="0"/>
              <a:t>Answer:</a:t>
            </a:r>
          </a:p>
          <a:p>
            <a:pPr eaLnBrk="1" hangingPunct="1"/>
            <a:r>
              <a:rPr lang="en-GB" altLang="en-US" sz="2800" dirty="0"/>
              <a:t>(Smith, 2008, p.27) </a:t>
            </a:r>
            <a:r>
              <a:rPr lang="en-GB" altLang="en-US" sz="2800" i="1" dirty="0">
                <a:solidFill>
                  <a:srgbClr val="FF0000"/>
                </a:solidFill>
              </a:rPr>
              <a:t>OR</a:t>
            </a:r>
          </a:p>
          <a:p>
            <a:pPr eaLnBrk="1" hangingPunct="1"/>
            <a:r>
              <a:rPr lang="en-GB" altLang="en-US" sz="2800" dirty="0"/>
              <a:t>According to Smith (2008, p.27)…</a:t>
            </a:r>
            <a:endParaRPr lang="en-GB" altLang="en-US" sz="2800" i="1" dirty="0">
              <a:solidFill>
                <a:srgbClr val="FF0000"/>
              </a:solidFill>
            </a:endParaRPr>
          </a:p>
          <a:p>
            <a:pPr eaLnBrk="1" hangingPunct="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7651">
                                            <p:txEl>
                                              <p:pRg st="5" end="5"/>
                                            </p:txEl>
                                          </p:spTgt>
                                        </p:tgtEl>
                                        <p:attrNameLst>
                                          <p:attrName>style.visibility</p:attrName>
                                        </p:attrNameLst>
                                      </p:cBhvr>
                                      <p:to>
                                        <p:strVal val="visible"/>
                                      </p:to>
                                    </p:set>
                                    <p:anim calcmode="lin" valueType="num">
                                      <p:cBhvr additive="base">
                                        <p:cTn id="7" dur="500" fill="hold"/>
                                        <p:tgtEl>
                                          <p:spTgt spid="2765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651">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7651">
                                            <p:txEl>
                                              <p:pRg st="7" end="7"/>
                                            </p:txEl>
                                          </p:spTgt>
                                        </p:tgtEl>
                                        <p:attrNameLst>
                                          <p:attrName>style.visibility</p:attrName>
                                        </p:attrNameLst>
                                      </p:cBhvr>
                                      <p:to>
                                        <p:strVal val="visible"/>
                                      </p:to>
                                    </p:set>
                                    <p:anim calcmode="lin" valueType="num">
                                      <p:cBhvr additive="base">
                                        <p:cTn id="11" dur="500" fill="hold"/>
                                        <p:tgtEl>
                                          <p:spTgt spid="27651">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7651">
                                            <p:txEl>
                                              <p:pRg st="7" end="7"/>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7651">
                                            <p:txEl>
                                              <p:pRg st="6" end="6"/>
                                            </p:txEl>
                                          </p:spTgt>
                                        </p:tgtEl>
                                        <p:attrNameLst>
                                          <p:attrName>style.visibility</p:attrName>
                                        </p:attrNameLst>
                                      </p:cBhvr>
                                      <p:to>
                                        <p:strVal val="visible"/>
                                      </p:to>
                                    </p:set>
                                    <p:anim calcmode="lin" valueType="num">
                                      <p:cBhvr additive="base">
                                        <p:cTn id="15" dur="500" fill="hold"/>
                                        <p:tgtEl>
                                          <p:spTgt spid="27651">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765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1B61153-C17A-41A0-B701-5F857C49AF1B}"/>
              </a:ext>
            </a:extLst>
          </p:cNvPr>
          <p:cNvSpPr>
            <a:spLocks noGrp="1" noChangeArrowheads="1"/>
          </p:cNvSpPr>
          <p:nvPr>
            <p:ph type="title"/>
          </p:nvPr>
        </p:nvSpPr>
        <p:spPr/>
        <p:txBody>
          <a:bodyPr/>
          <a:lstStyle/>
          <a:p>
            <a:pPr eaLnBrk="1" hangingPunct="1"/>
            <a:r>
              <a:rPr lang="en-GB" altLang="en-US" b="1" dirty="0"/>
              <a:t>Referencing</a:t>
            </a:r>
          </a:p>
        </p:txBody>
      </p:sp>
      <p:sp>
        <p:nvSpPr>
          <p:cNvPr id="29699" name="Rectangle 3">
            <a:extLst>
              <a:ext uri="{FF2B5EF4-FFF2-40B4-BE49-F238E27FC236}">
                <a16:creationId xmlns:a16="http://schemas.microsoft.com/office/drawing/2014/main" id="{DE78D7A7-028D-494B-B282-3A927740C829}"/>
              </a:ext>
            </a:extLst>
          </p:cNvPr>
          <p:cNvSpPr>
            <a:spLocks noGrp="1" noChangeArrowheads="1"/>
          </p:cNvSpPr>
          <p:nvPr>
            <p:ph type="body" idx="1"/>
          </p:nvPr>
        </p:nvSpPr>
        <p:spPr>
          <a:xfrm>
            <a:off x="468313" y="1268413"/>
            <a:ext cx="8424862" cy="5040312"/>
          </a:xfrm>
        </p:spPr>
        <p:txBody>
          <a:bodyPr/>
          <a:lstStyle/>
          <a:p>
            <a:pPr eaLnBrk="1" hangingPunct="1">
              <a:lnSpc>
                <a:spcPct val="90000"/>
              </a:lnSpc>
              <a:buFontTx/>
              <a:buNone/>
            </a:pPr>
            <a:r>
              <a:rPr lang="en-GB" altLang="en-US" sz="2800" b="1" dirty="0"/>
              <a:t>Question:</a:t>
            </a:r>
          </a:p>
          <a:p>
            <a:pPr eaLnBrk="1" hangingPunct="1">
              <a:lnSpc>
                <a:spcPct val="90000"/>
              </a:lnSpc>
            </a:pPr>
            <a:r>
              <a:rPr lang="en-GB" altLang="en-US" sz="2800" dirty="0"/>
              <a:t>Suppose you have written a paraphrase from the following book:</a:t>
            </a:r>
          </a:p>
          <a:p>
            <a:pPr eaLnBrk="1" hangingPunct="1">
              <a:lnSpc>
                <a:spcPct val="90000"/>
              </a:lnSpc>
              <a:buFontTx/>
              <a:buNone/>
            </a:pPr>
            <a:r>
              <a:rPr lang="en-GB" altLang="en-US" sz="2400" b="1" dirty="0">
                <a:solidFill>
                  <a:srgbClr val="00B0F0"/>
                </a:solidFill>
              </a:rPr>
              <a:t>Baker, E., Barrett, M. &amp; Roberts, L. (2002) </a:t>
            </a:r>
            <a:r>
              <a:rPr lang="en-GB" altLang="en-US" sz="2400" b="1" i="1" dirty="0">
                <a:solidFill>
                  <a:srgbClr val="00B0F0"/>
                </a:solidFill>
              </a:rPr>
              <a:t>Working Communication.</a:t>
            </a:r>
            <a:r>
              <a:rPr lang="en-GB" altLang="en-US" sz="2400" b="1" dirty="0">
                <a:solidFill>
                  <a:srgbClr val="00B0F0"/>
                </a:solidFill>
              </a:rPr>
              <a:t> Milton: John Wiley and Sons.</a:t>
            </a:r>
          </a:p>
          <a:p>
            <a:pPr eaLnBrk="1" hangingPunct="1">
              <a:lnSpc>
                <a:spcPct val="90000"/>
              </a:lnSpc>
            </a:pPr>
            <a:r>
              <a:rPr lang="en-GB" altLang="en-US" sz="2800" dirty="0"/>
              <a:t>How do you provide the in-text reference?</a:t>
            </a:r>
          </a:p>
          <a:p>
            <a:pPr eaLnBrk="1" hangingPunct="1">
              <a:lnSpc>
                <a:spcPct val="90000"/>
              </a:lnSpc>
            </a:pPr>
            <a:endParaRPr lang="en-GB" altLang="en-US" sz="1100" dirty="0"/>
          </a:p>
          <a:p>
            <a:pPr eaLnBrk="1" hangingPunct="1">
              <a:buFontTx/>
              <a:buNone/>
            </a:pPr>
            <a:r>
              <a:rPr lang="en-GB" altLang="en-US" sz="2800" b="1" dirty="0"/>
              <a:t>Answer:</a:t>
            </a:r>
          </a:p>
          <a:p>
            <a:pPr eaLnBrk="1" hangingPunct="1"/>
            <a:r>
              <a:rPr lang="en-GB" altLang="en-US" sz="2800" dirty="0"/>
              <a:t>(Baker, Barrett and Roberts, 2002) </a:t>
            </a:r>
            <a:r>
              <a:rPr lang="en-GB" altLang="en-US" sz="2000" i="1" dirty="0">
                <a:solidFill>
                  <a:srgbClr val="FF0000"/>
                </a:solidFill>
              </a:rPr>
              <a:t>indirect </a:t>
            </a:r>
          </a:p>
          <a:p>
            <a:pPr eaLnBrk="1" hangingPunct="1"/>
            <a:r>
              <a:rPr lang="en-GB" altLang="en-US" sz="2800" dirty="0"/>
              <a:t>Baker, Barrett and Roberts (2002) discuss…. </a:t>
            </a:r>
            <a:r>
              <a:rPr lang="en-GB" altLang="en-US" sz="2000" i="1" dirty="0">
                <a:solidFill>
                  <a:srgbClr val="FF0000"/>
                </a:solidFill>
              </a:rPr>
              <a:t>direct</a:t>
            </a:r>
          </a:p>
          <a:p>
            <a:pPr eaLnBrk="1" hangingPunct="1"/>
            <a:endParaRPr lang="en-GB" altLang="en-US" sz="2800" dirty="0"/>
          </a:p>
          <a:p>
            <a:pPr eaLnBrk="1" hangingPunct="1">
              <a:lnSpc>
                <a:spcPct val="90000"/>
              </a:lnSpc>
            </a:pPr>
            <a:endParaRPr lang="en-GB" altLang="en-US" sz="2800" dirty="0"/>
          </a:p>
          <a:p>
            <a:pPr eaLnBrk="1" hangingPunct="1">
              <a:lnSpc>
                <a:spcPct val="90000"/>
              </a:lnSpc>
            </a:pPr>
            <a:endParaRPr lang="en-GB" altLang="en-US" sz="2800" dirty="0"/>
          </a:p>
          <a:p>
            <a:pPr eaLnBrk="1" hangingPunct="1">
              <a:lnSpc>
                <a:spcPct val="90000"/>
              </a:lnSpc>
              <a:buFontTx/>
              <a:buNone/>
            </a:pPr>
            <a:endParaRPr lang="en-GB" altLang="en-US" sz="2800" dirty="0"/>
          </a:p>
          <a:p>
            <a:pPr eaLnBrk="1" hangingPunct="1">
              <a:lnSpc>
                <a:spcPct val="90000"/>
              </a:lnSpc>
              <a:buFontTx/>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9699">
                                            <p:txEl>
                                              <p:pRg st="5" end="5"/>
                                            </p:txEl>
                                          </p:spTgt>
                                        </p:tgtEl>
                                        <p:attrNameLst>
                                          <p:attrName>style.visibility</p:attrName>
                                        </p:attrNameLst>
                                      </p:cBhvr>
                                      <p:to>
                                        <p:strVal val="visible"/>
                                      </p:to>
                                    </p:set>
                                    <p:anim calcmode="lin" valueType="num">
                                      <p:cBhvr additive="base">
                                        <p:cTn id="7" dur="500" fill="hold"/>
                                        <p:tgtEl>
                                          <p:spTgt spid="29699">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9699">
                                            <p:txEl>
                                              <p:pRg st="6" end="6"/>
                                            </p:txEl>
                                          </p:spTgt>
                                        </p:tgtEl>
                                        <p:attrNameLst>
                                          <p:attrName>style.visibility</p:attrName>
                                        </p:attrNameLst>
                                      </p:cBhvr>
                                      <p:to>
                                        <p:strVal val="visible"/>
                                      </p:to>
                                    </p:set>
                                    <p:anim calcmode="lin" valueType="num">
                                      <p:cBhvr additive="base">
                                        <p:cTn id="13" dur="500" fill="hold"/>
                                        <p:tgtEl>
                                          <p:spTgt spid="29699">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699">
                                            <p:txEl>
                                              <p:pRg st="6" end="6"/>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9699">
                                            <p:txEl>
                                              <p:pRg st="7" end="7"/>
                                            </p:txEl>
                                          </p:spTgt>
                                        </p:tgtEl>
                                        <p:attrNameLst>
                                          <p:attrName>style.visibility</p:attrName>
                                        </p:attrNameLst>
                                      </p:cBhvr>
                                      <p:to>
                                        <p:strVal val="visible"/>
                                      </p:to>
                                    </p:set>
                                    <p:anim calcmode="lin" valueType="num">
                                      <p:cBhvr additive="base">
                                        <p:cTn id="17" dur="500" fill="hold"/>
                                        <p:tgtEl>
                                          <p:spTgt spid="29699">
                                            <p:txEl>
                                              <p:pRg st="7" end="7"/>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969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48C10DF-58F4-45A4-8759-2B24A5C0431E}"/>
              </a:ext>
            </a:extLst>
          </p:cNvPr>
          <p:cNvSpPr>
            <a:spLocks noGrp="1" noChangeArrowheads="1"/>
          </p:cNvSpPr>
          <p:nvPr>
            <p:ph type="title"/>
          </p:nvPr>
        </p:nvSpPr>
        <p:spPr/>
        <p:txBody>
          <a:bodyPr/>
          <a:lstStyle/>
          <a:p>
            <a:pPr eaLnBrk="1" hangingPunct="1"/>
            <a:r>
              <a:rPr lang="en-GB" altLang="en-US" b="1" dirty="0"/>
              <a:t>Referencing</a:t>
            </a:r>
          </a:p>
        </p:txBody>
      </p:sp>
      <p:sp>
        <p:nvSpPr>
          <p:cNvPr id="19459" name="Rectangle 3">
            <a:extLst>
              <a:ext uri="{FF2B5EF4-FFF2-40B4-BE49-F238E27FC236}">
                <a16:creationId xmlns:a16="http://schemas.microsoft.com/office/drawing/2014/main" id="{27EFA0D2-430D-43AB-962D-DC79C94C48F0}"/>
              </a:ext>
            </a:extLst>
          </p:cNvPr>
          <p:cNvSpPr>
            <a:spLocks noGrp="1" noChangeArrowheads="1"/>
          </p:cNvSpPr>
          <p:nvPr>
            <p:ph type="body" idx="1"/>
          </p:nvPr>
        </p:nvSpPr>
        <p:spPr>
          <a:xfrm>
            <a:off x="457200" y="1340768"/>
            <a:ext cx="8435280" cy="3916363"/>
          </a:xfrm>
        </p:spPr>
        <p:txBody>
          <a:bodyPr/>
          <a:lstStyle/>
          <a:p>
            <a:pPr eaLnBrk="1" hangingPunct="1">
              <a:lnSpc>
                <a:spcPct val="90000"/>
              </a:lnSpc>
              <a:buFontTx/>
              <a:buNone/>
            </a:pPr>
            <a:r>
              <a:rPr lang="en-GB" altLang="en-US" sz="2800" b="1" dirty="0"/>
              <a:t>Question:</a:t>
            </a:r>
          </a:p>
          <a:p>
            <a:pPr eaLnBrk="1" hangingPunct="1">
              <a:lnSpc>
                <a:spcPct val="90000"/>
              </a:lnSpc>
            </a:pPr>
            <a:r>
              <a:rPr lang="en-GB" altLang="en-US" sz="2800" dirty="0"/>
              <a:t>Suppose you have written a paraphrase from the following journal article:</a:t>
            </a:r>
          </a:p>
          <a:p>
            <a:pPr eaLnBrk="1" hangingPunct="1">
              <a:lnSpc>
                <a:spcPct val="90000"/>
              </a:lnSpc>
              <a:buFontTx/>
              <a:buNone/>
            </a:pPr>
            <a:r>
              <a:rPr lang="en-GB" altLang="en-US" sz="2000" b="1" dirty="0">
                <a:solidFill>
                  <a:srgbClr val="00B0F0"/>
                </a:solidFill>
              </a:rPr>
              <a:t>Jones, M. (2006) ‘The Effects of Globalisation on the Chinese Economy’, </a:t>
            </a:r>
            <a:r>
              <a:rPr lang="en-GB" altLang="en-US" sz="2000" b="1" i="1" dirty="0">
                <a:solidFill>
                  <a:srgbClr val="00B0F0"/>
                </a:solidFill>
              </a:rPr>
              <a:t>The Economist</a:t>
            </a:r>
            <a:r>
              <a:rPr lang="en-GB" altLang="en-US" sz="2000" b="1" dirty="0">
                <a:solidFill>
                  <a:srgbClr val="00B0F0"/>
                </a:solidFill>
              </a:rPr>
              <a:t>, vol. 23, no.2, pp. 108-125.</a:t>
            </a:r>
          </a:p>
          <a:p>
            <a:pPr eaLnBrk="1" hangingPunct="1">
              <a:lnSpc>
                <a:spcPct val="90000"/>
              </a:lnSpc>
            </a:pPr>
            <a:r>
              <a:rPr lang="en-GB" altLang="en-US" sz="2800" dirty="0"/>
              <a:t>How do you provide the in-text reference?</a:t>
            </a:r>
          </a:p>
          <a:p>
            <a:pPr eaLnBrk="1" hangingPunct="1">
              <a:buFontTx/>
              <a:buNone/>
            </a:pPr>
            <a:r>
              <a:rPr lang="en-GB" altLang="en-US" sz="2800" b="1" dirty="0"/>
              <a:t>Answer:</a:t>
            </a:r>
          </a:p>
          <a:p>
            <a:pPr eaLnBrk="1" hangingPunct="1"/>
            <a:r>
              <a:rPr lang="en-GB" altLang="en-US" sz="2800" dirty="0"/>
              <a:t>(Jones, 2006)</a:t>
            </a:r>
          </a:p>
          <a:p>
            <a:pPr eaLnBrk="1" hangingPunct="1">
              <a:lnSpc>
                <a:spcPct val="90000"/>
              </a:lnSpc>
            </a:pPr>
            <a:r>
              <a:rPr lang="en-GB" altLang="en-US" sz="2800" dirty="0"/>
              <a:t>According to Jones (2006) …</a:t>
            </a:r>
          </a:p>
          <a:p>
            <a:pPr eaLnBrk="1" hangingPunct="1">
              <a:lnSpc>
                <a:spcPct val="90000"/>
              </a:lnSpc>
              <a:buFontTx/>
              <a:buNone/>
            </a:pPr>
            <a:endParaRPr lang="en-GB" altLang="en-US" sz="2800" dirty="0"/>
          </a:p>
          <a:p>
            <a:pPr eaLnBrk="1" hangingPunct="1">
              <a:lnSpc>
                <a:spcPct val="90000"/>
              </a:lnSpc>
            </a:pPr>
            <a:endParaRPr lang="en-GB" altLang="en-US" sz="2800" dirty="0"/>
          </a:p>
          <a:p>
            <a:pPr eaLnBrk="1" hangingPunct="1">
              <a:lnSpc>
                <a:spcPct val="90000"/>
              </a:lnSpc>
              <a:buFontTx/>
              <a:buNone/>
            </a:pPr>
            <a:endParaRPr lang="en-GB" altLang="en-US" sz="2800" dirty="0"/>
          </a:p>
          <a:p>
            <a:pPr eaLnBrk="1" hangingPunct="1">
              <a:lnSpc>
                <a:spcPct val="90000"/>
              </a:lnSpc>
              <a:buFontTx/>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ACF71E21-8C75-44B0-A23C-751088DB3429}"/>
              </a:ext>
            </a:extLst>
          </p:cNvPr>
          <p:cNvSpPr>
            <a:spLocks noGrp="1" noChangeArrowheads="1"/>
          </p:cNvSpPr>
          <p:nvPr>
            <p:ph type="title"/>
          </p:nvPr>
        </p:nvSpPr>
        <p:spPr/>
        <p:txBody>
          <a:bodyPr/>
          <a:lstStyle/>
          <a:p>
            <a:pPr eaLnBrk="1" hangingPunct="1"/>
            <a:r>
              <a:rPr lang="en-GB" altLang="en-US" b="1" dirty="0"/>
              <a:t>Referencing</a:t>
            </a:r>
          </a:p>
        </p:txBody>
      </p:sp>
      <p:sp>
        <p:nvSpPr>
          <p:cNvPr id="35843" name="Rectangle 3">
            <a:extLst>
              <a:ext uri="{FF2B5EF4-FFF2-40B4-BE49-F238E27FC236}">
                <a16:creationId xmlns:a16="http://schemas.microsoft.com/office/drawing/2014/main" id="{F7BF67FB-5648-47DE-9C4E-30D5DC2BA0A7}"/>
              </a:ext>
            </a:extLst>
          </p:cNvPr>
          <p:cNvSpPr>
            <a:spLocks noGrp="1" noChangeArrowheads="1"/>
          </p:cNvSpPr>
          <p:nvPr>
            <p:ph type="body" idx="1"/>
          </p:nvPr>
        </p:nvSpPr>
        <p:spPr>
          <a:xfrm>
            <a:off x="457200" y="1196752"/>
            <a:ext cx="8229600" cy="3916363"/>
          </a:xfrm>
        </p:spPr>
        <p:txBody>
          <a:bodyPr/>
          <a:lstStyle/>
          <a:p>
            <a:pPr eaLnBrk="1" hangingPunct="1">
              <a:buFontTx/>
              <a:buNone/>
            </a:pPr>
            <a:r>
              <a:rPr lang="en-GB" altLang="en-US" sz="2800" b="1" dirty="0"/>
              <a:t>Question:</a:t>
            </a:r>
          </a:p>
          <a:p>
            <a:pPr eaLnBrk="1" hangingPunct="1"/>
            <a:r>
              <a:rPr lang="en-GB" altLang="en-US" sz="2800" dirty="0"/>
              <a:t>Suppose you have written a paraphrase from the following newspaper article:</a:t>
            </a:r>
          </a:p>
          <a:p>
            <a:pPr eaLnBrk="1" hangingPunct="1">
              <a:buFontTx/>
              <a:buNone/>
            </a:pPr>
            <a:r>
              <a:rPr lang="en-GB" altLang="en-US" sz="2800" dirty="0">
                <a:solidFill>
                  <a:srgbClr val="00B0F0"/>
                </a:solidFill>
              </a:rPr>
              <a:t>Simpson, C. (2009) ‘The Crunch’, </a:t>
            </a:r>
            <a:r>
              <a:rPr lang="en-GB" altLang="en-US" sz="2800" i="1" dirty="0">
                <a:solidFill>
                  <a:srgbClr val="00B0F0"/>
                </a:solidFill>
              </a:rPr>
              <a:t>The Financial Times</a:t>
            </a:r>
            <a:r>
              <a:rPr lang="en-GB" altLang="en-US" sz="2800" dirty="0">
                <a:solidFill>
                  <a:srgbClr val="00B0F0"/>
                </a:solidFill>
              </a:rPr>
              <a:t>, 18 February.</a:t>
            </a:r>
          </a:p>
          <a:p>
            <a:pPr eaLnBrk="1" hangingPunct="1">
              <a:buFontTx/>
              <a:buNone/>
            </a:pPr>
            <a:r>
              <a:rPr lang="en-GB" altLang="en-US" sz="2800" dirty="0"/>
              <a:t>How do you provide the in-text reference?</a:t>
            </a:r>
          </a:p>
          <a:p>
            <a:pPr eaLnBrk="1" hangingPunct="1">
              <a:buFontTx/>
              <a:buNone/>
            </a:pPr>
            <a:r>
              <a:rPr lang="en-GB" altLang="en-US" sz="2800" b="1" dirty="0"/>
              <a:t>Answer:</a:t>
            </a:r>
          </a:p>
          <a:p>
            <a:pPr eaLnBrk="1" hangingPunct="1"/>
            <a:r>
              <a:rPr lang="en-GB" altLang="en-US" sz="2800" dirty="0"/>
              <a:t>(Simpson, 2009)</a:t>
            </a:r>
          </a:p>
          <a:p>
            <a:pPr eaLnBrk="1" hangingPunct="1"/>
            <a:r>
              <a:rPr lang="en-GB" altLang="en-US" sz="2800" dirty="0"/>
              <a:t>In his recent article, Simpson (2009) says that….</a:t>
            </a:r>
          </a:p>
          <a:p>
            <a:pPr eaLnBrk="1" hangingPunct="1"/>
            <a:endParaRPr lang="en-GB" altLang="en-US" sz="2800" dirty="0"/>
          </a:p>
          <a:p>
            <a:pPr eaLnBrk="1" hangingPunct="1"/>
            <a:endParaRPr lang="en-GB" altLang="en-US" sz="2800" dirty="0"/>
          </a:p>
          <a:p>
            <a:pPr eaLnBrk="1" hangingPunct="1">
              <a:buFontTx/>
              <a:buNone/>
            </a:pPr>
            <a:endParaRPr lang="en-GB" altLang="en-US" sz="2800" dirty="0"/>
          </a:p>
          <a:p>
            <a:pPr eaLnBrk="1" hangingPunct="1">
              <a:buFontTx/>
              <a:buNone/>
            </a:pPr>
            <a:endParaRPr lang="en-GB" altLang="en-US" sz="2800" dirty="0"/>
          </a:p>
          <a:p>
            <a:pPr eaLnBrk="1" hangingPunct="1"/>
            <a:endParaRPr lang="en-GB" altLang="en-US" sz="2800" dirty="0"/>
          </a:p>
          <a:p>
            <a:pPr eaLnBrk="1" hangingPunct="1">
              <a:buFontTx/>
              <a:buNone/>
            </a:pPr>
            <a:endParaRPr lang="en-GB" altLang="en-US" sz="2800" dirty="0"/>
          </a:p>
          <a:p>
            <a:pPr eaLnBrk="1" hangingPunct="1">
              <a:buFontTx/>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5843">
                                            <p:txEl>
                                              <p:pRg st="4" end="4"/>
                                            </p:txEl>
                                          </p:spTgt>
                                        </p:tgtEl>
                                        <p:attrNameLst>
                                          <p:attrName>style.visibility</p:attrName>
                                        </p:attrNameLst>
                                      </p:cBhvr>
                                      <p:to>
                                        <p:strVal val="visible"/>
                                      </p:to>
                                    </p:set>
                                    <p:anim calcmode="lin" valueType="num">
                                      <p:cBhvr additive="base">
                                        <p:cTn id="7" dur="500" fill="hold"/>
                                        <p:tgtEl>
                                          <p:spTgt spid="3584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584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5843">
                                            <p:txEl>
                                              <p:pRg st="6" end="6"/>
                                            </p:txEl>
                                          </p:spTgt>
                                        </p:tgtEl>
                                        <p:attrNameLst>
                                          <p:attrName>style.visibility</p:attrName>
                                        </p:attrNameLst>
                                      </p:cBhvr>
                                      <p:to>
                                        <p:strVal val="visible"/>
                                      </p:to>
                                    </p:set>
                                    <p:anim calcmode="lin" valueType="num">
                                      <p:cBhvr additive="base">
                                        <p:cTn id="11" dur="500" fill="hold"/>
                                        <p:tgtEl>
                                          <p:spTgt spid="3584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5843">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5843">
                                            <p:txEl>
                                              <p:pRg st="5" end="5"/>
                                            </p:txEl>
                                          </p:spTgt>
                                        </p:tgtEl>
                                        <p:attrNameLst>
                                          <p:attrName>style.visibility</p:attrName>
                                        </p:attrNameLst>
                                      </p:cBhvr>
                                      <p:to>
                                        <p:strVal val="visible"/>
                                      </p:to>
                                    </p:set>
                                    <p:anim calcmode="lin" valueType="num">
                                      <p:cBhvr additive="base">
                                        <p:cTn id="15" dur="500" fill="hold"/>
                                        <p:tgtEl>
                                          <p:spTgt spid="3584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584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07C757B-E1A3-4077-B01C-C919D570678C}"/>
              </a:ext>
            </a:extLst>
          </p:cNvPr>
          <p:cNvSpPr>
            <a:spLocks noGrp="1" noChangeArrowheads="1"/>
          </p:cNvSpPr>
          <p:nvPr>
            <p:ph type="title"/>
          </p:nvPr>
        </p:nvSpPr>
        <p:spPr/>
        <p:txBody>
          <a:bodyPr/>
          <a:lstStyle/>
          <a:p>
            <a:pPr eaLnBrk="1" hangingPunct="1"/>
            <a:r>
              <a:rPr lang="en-GB" altLang="en-US" b="1" dirty="0"/>
              <a:t>Referencing</a:t>
            </a:r>
          </a:p>
        </p:txBody>
      </p:sp>
      <p:sp>
        <p:nvSpPr>
          <p:cNvPr id="37891" name="Rectangle 3">
            <a:extLst>
              <a:ext uri="{FF2B5EF4-FFF2-40B4-BE49-F238E27FC236}">
                <a16:creationId xmlns:a16="http://schemas.microsoft.com/office/drawing/2014/main" id="{45D3379D-1D1A-4EB9-9F5C-6F9A7810D91F}"/>
              </a:ext>
            </a:extLst>
          </p:cNvPr>
          <p:cNvSpPr>
            <a:spLocks noGrp="1" noChangeArrowheads="1"/>
          </p:cNvSpPr>
          <p:nvPr>
            <p:ph type="body" idx="1"/>
          </p:nvPr>
        </p:nvSpPr>
        <p:spPr>
          <a:xfrm>
            <a:off x="449296" y="1196752"/>
            <a:ext cx="8229600" cy="3916363"/>
          </a:xfrm>
        </p:spPr>
        <p:txBody>
          <a:bodyPr/>
          <a:lstStyle/>
          <a:p>
            <a:pPr eaLnBrk="1" hangingPunct="1">
              <a:lnSpc>
                <a:spcPct val="90000"/>
              </a:lnSpc>
              <a:buFontTx/>
              <a:buNone/>
              <a:defRPr/>
            </a:pPr>
            <a:r>
              <a:rPr lang="en-GB" altLang="en-US" sz="2800" b="1" dirty="0"/>
              <a:t>Question:</a:t>
            </a:r>
          </a:p>
          <a:p>
            <a:pPr eaLnBrk="1" hangingPunct="1">
              <a:lnSpc>
                <a:spcPct val="90000"/>
              </a:lnSpc>
              <a:defRPr/>
            </a:pPr>
            <a:r>
              <a:rPr lang="en-GB" altLang="en-US" sz="2800" dirty="0"/>
              <a:t>Suppose you have written a paraphrase from the following website:</a:t>
            </a:r>
          </a:p>
          <a:p>
            <a:pPr eaLnBrk="1" hangingPunct="1">
              <a:lnSpc>
                <a:spcPct val="90000"/>
              </a:lnSpc>
              <a:buFontTx/>
              <a:buNone/>
              <a:defRPr/>
            </a:pPr>
            <a:r>
              <a:rPr lang="en-GB" altLang="en-US" sz="2000" b="1" dirty="0">
                <a:solidFill>
                  <a:srgbClr val="00B0F0"/>
                </a:solidFill>
              </a:rPr>
              <a:t>Robins, J. (2008) </a:t>
            </a:r>
            <a:r>
              <a:rPr lang="en-GB" altLang="en-US" sz="2000" b="1" i="1" dirty="0">
                <a:solidFill>
                  <a:srgbClr val="00B0F0"/>
                </a:solidFill>
              </a:rPr>
              <a:t>Positive effects of globalisation</a:t>
            </a:r>
            <a:r>
              <a:rPr lang="en-GB" altLang="en-US" sz="2000" b="1" dirty="0">
                <a:solidFill>
                  <a:srgbClr val="00B0F0"/>
                </a:solidFill>
              </a:rPr>
              <a:t>,</a:t>
            </a:r>
            <a:r>
              <a:rPr lang="en-GB" altLang="en-US" sz="2000" b="1" dirty="0">
                <a:solidFill>
                  <a:schemeClr val="bg2">
                    <a:lumMod val="50000"/>
                  </a:schemeClr>
                </a:solidFill>
              </a:rPr>
              <a:t> </a:t>
            </a:r>
            <a:r>
              <a:rPr lang="en-GB" altLang="en-US" sz="2000" b="1" dirty="0">
                <a:hlinkClick r:id="rId3"/>
              </a:rPr>
              <a:t>http://www.port.ac.uk/eco/global</a:t>
            </a:r>
            <a:r>
              <a:rPr lang="en-GB" altLang="en-US" sz="2000" b="1" dirty="0"/>
              <a:t> </a:t>
            </a:r>
            <a:r>
              <a:rPr lang="en-GB" altLang="en-US" sz="2000" b="1" dirty="0">
                <a:solidFill>
                  <a:srgbClr val="00B0F0"/>
                </a:solidFill>
              </a:rPr>
              <a:t>[accessed January 12, 2009]</a:t>
            </a:r>
          </a:p>
          <a:p>
            <a:pPr eaLnBrk="1" hangingPunct="1">
              <a:lnSpc>
                <a:spcPct val="90000"/>
              </a:lnSpc>
              <a:defRPr/>
            </a:pPr>
            <a:r>
              <a:rPr lang="en-GB" altLang="en-US" sz="2800" dirty="0"/>
              <a:t>How do you provide the in-text reference?</a:t>
            </a:r>
          </a:p>
          <a:p>
            <a:pPr marL="0" indent="0" eaLnBrk="1" hangingPunct="1">
              <a:lnSpc>
                <a:spcPct val="90000"/>
              </a:lnSpc>
              <a:buFont typeface="Wingdings" panose="05000000000000000000" pitchFamily="2" charset="2"/>
              <a:buNone/>
              <a:defRPr/>
            </a:pPr>
            <a:endParaRPr lang="en-GB" altLang="en-US" sz="2800" dirty="0"/>
          </a:p>
          <a:p>
            <a:pPr marL="0" indent="0" eaLnBrk="1" hangingPunct="1">
              <a:lnSpc>
                <a:spcPct val="90000"/>
              </a:lnSpc>
              <a:buFont typeface="Wingdings" panose="05000000000000000000" pitchFamily="2" charset="2"/>
              <a:buNone/>
              <a:defRPr/>
            </a:pPr>
            <a:r>
              <a:rPr lang="en-GB" altLang="en-US" sz="2800" b="1" dirty="0"/>
              <a:t>Answer:</a:t>
            </a:r>
          </a:p>
          <a:p>
            <a:pPr eaLnBrk="1" hangingPunct="1">
              <a:lnSpc>
                <a:spcPct val="90000"/>
              </a:lnSpc>
              <a:defRPr/>
            </a:pPr>
            <a:r>
              <a:rPr lang="en-GB" altLang="en-US" sz="2800" dirty="0"/>
              <a:t>(Robins, 2008)</a:t>
            </a:r>
          </a:p>
          <a:p>
            <a:pPr eaLnBrk="1" hangingPunct="1">
              <a:lnSpc>
                <a:spcPct val="90000"/>
              </a:lnSpc>
              <a:defRPr/>
            </a:pPr>
            <a:r>
              <a:rPr lang="en-GB" altLang="en-US" sz="2800" dirty="0"/>
              <a:t>According to Robins (2008)….</a:t>
            </a:r>
          </a:p>
          <a:p>
            <a:pPr eaLnBrk="1" hangingPunct="1">
              <a:lnSpc>
                <a:spcPct val="90000"/>
              </a:lnSpc>
              <a:defRPr/>
            </a:pPr>
            <a:endParaRPr lang="en-GB" altLang="en-US" sz="2800" dirty="0"/>
          </a:p>
          <a:p>
            <a:pPr eaLnBrk="1" hangingPunct="1">
              <a:buFontTx/>
              <a:buNone/>
              <a:defRPr/>
            </a:pPr>
            <a:endParaRPr lang="en-GB" altLang="en-US" sz="2800" dirty="0"/>
          </a:p>
          <a:p>
            <a:pPr eaLnBrk="1" hangingPunct="1">
              <a:lnSpc>
                <a:spcPct val="90000"/>
              </a:lnSpc>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a:p>
            <a:pPr eaLnBrk="1" hangingPunct="1">
              <a:lnSpc>
                <a:spcPct val="90000"/>
              </a:lnSpc>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a:p>
            <a:pPr eaLnBrk="1" hangingPunct="1">
              <a:lnSpc>
                <a:spcPct val="90000"/>
              </a:lnSpc>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7891">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789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5F74CF4-83D6-4A9F-8EEF-F9C1CC0E0AF7}"/>
              </a:ext>
            </a:extLst>
          </p:cNvPr>
          <p:cNvSpPr>
            <a:spLocks noGrp="1" noChangeArrowheads="1"/>
          </p:cNvSpPr>
          <p:nvPr>
            <p:ph type="title"/>
          </p:nvPr>
        </p:nvSpPr>
        <p:spPr/>
        <p:txBody>
          <a:bodyPr/>
          <a:lstStyle/>
          <a:p>
            <a:pPr eaLnBrk="1" hangingPunct="1"/>
            <a:r>
              <a:rPr lang="en-GB" altLang="en-US" b="1" dirty="0"/>
              <a:t>Referencing</a:t>
            </a:r>
          </a:p>
        </p:txBody>
      </p:sp>
      <p:sp>
        <p:nvSpPr>
          <p:cNvPr id="39939" name="Rectangle 3">
            <a:extLst>
              <a:ext uri="{FF2B5EF4-FFF2-40B4-BE49-F238E27FC236}">
                <a16:creationId xmlns:a16="http://schemas.microsoft.com/office/drawing/2014/main" id="{B41F41D1-92AB-4A64-93EB-218A183B3775}"/>
              </a:ext>
            </a:extLst>
          </p:cNvPr>
          <p:cNvSpPr>
            <a:spLocks noGrp="1" noChangeArrowheads="1"/>
          </p:cNvSpPr>
          <p:nvPr>
            <p:ph type="body" idx="1"/>
          </p:nvPr>
        </p:nvSpPr>
        <p:spPr>
          <a:xfrm>
            <a:off x="431543" y="1417638"/>
            <a:ext cx="8229600" cy="3916363"/>
          </a:xfrm>
        </p:spPr>
        <p:txBody>
          <a:bodyPr/>
          <a:lstStyle/>
          <a:p>
            <a:pPr eaLnBrk="1" hangingPunct="1">
              <a:buFontTx/>
              <a:buNone/>
            </a:pPr>
            <a:r>
              <a:rPr lang="en-GB" altLang="en-US" sz="2800" b="1" dirty="0"/>
              <a:t>Question:</a:t>
            </a:r>
          </a:p>
          <a:p>
            <a:pPr eaLnBrk="1" hangingPunct="1"/>
            <a:r>
              <a:rPr lang="en-GB" altLang="en-US" sz="2800" dirty="0"/>
              <a:t>What do you do if the website has no date on it?</a:t>
            </a:r>
          </a:p>
          <a:p>
            <a:pPr eaLnBrk="1" hangingPunct="1">
              <a:buFontTx/>
              <a:buNone/>
            </a:pPr>
            <a:endParaRPr lang="en-GB" altLang="en-US" sz="2800" dirty="0"/>
          </a:p>
          <a:p>
            <a:pPr eaLnBrk="1" hangingPunct="1">
              <a:buFontTx/>
              <a:buNone/>
            </a:pPr>
            <a:r>
              <a:rPr lang="en-GB" altLang="en-US" sz="2800" b="1" dirty="0"/>
              <a:t>Answer:</a:t>
            </a:r>
          </a:p>
          <a:p>
            <a:pPr eaLnBrk="1" hangingPunct="1"/>
            <a:r>
              <a:rPr lang="en-GB" altLang="en-US" sz="2800" dirty="0"/>
              <a:t>Consider if you still want to use it </a:t>
            </a:r>
          </a:p>
          <a:p>
            <a:pPr eaLnBrk="1" hangingPunct="1"/>
            <a:r>
              <a:rPr lang="en-GB" altLang="en-US" sz="2800" dirty="0"/>
              <a:t>Use ‘no date’ or ‘date unknown’</a:t>
            </a:r>
          </a:p>
          <a:p>
            <a:pPr eaLnBrk="1" hangingPunct="1"/>
            <a:r>
              <a:rPr lang="en-GB" altLang="en-US" sz="2800" dirty="0"/>
              <a:t>Use n.d. (to stand for ‘no date’)</a:t>
            </a:r>
          </a:p>
          <a:p>
            <a:pPr lvl="2" eaLnBrk="1" hangingPunct="1"/>
            <a:r>
              <a:rPr lang="en-GB" altLang="en-US" sz="2800" dirty="0"/>
              <a:t>E.g. (Smith, n.d.)</a:t>
            </a:r>
          </a:p>
          <a:p>
            <a:pPr lvl="2" eaLnBrk="1" hangingPunct="1"/>
            <a:endParaRPr lang="en-GB" altLang="en-US" sz="2800" dirty="0"/>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endParaRPr lang="en-GB" altLang="en-US" dirty="0"/>
          </a:p>
          <a:p>
            <a:pPr eaLnBrk="1" hangingPunct="1">
              <a:buFontTx/>
              <a:buNone/>
            </a:pPr>
            <a:endParaRPr lang="en-GB" altLang="en-US" dirty="0"/>
          </a:p>
          <a:p>
            <a:pPr eaLnBrk="1" hangingPunct="1">
              <a:buFontTx/>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9939">
                                            <p:txEl>
                                              <p:pRg st="3" end="3"/>
                                            </p:txEl>
                                          </p:spTgt>
                                        </p:tgtEl>
                                        <p:attrNameLst>
                                          <p:attrName>style.visibility</p:attrName>
                                        </p:attrNameLst>
                                      </p:cBhvr>
                                      <p:to>
                                        <p:strVal val="visible"/>
                                      </p:to>
                                    </p:set>
                                    <p:anim calcmode="lin" valueType="num">
                                      <p:cBhvr additive="base">
                                        <p:cTn id="7" dur="500" fill="hold"/>
                                        <p:tgtEl>
                                          <p:spTgt spid="39939">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93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9939">
                                            <p:txEl>
                                              <p:pRg st="4" end="4"/>
                                            </p:txEl>
                                          </p:spTgt>
                                        </p:tgtEl>
                                        <p:attrNameLst>
                                          <p:attrName>style.visibility</p:attrName>
                                        </p:attrNameLst>
                                      </p:cBhvr>
                                      <p:to>
                                        <p:strVal val="visible"/>
                                      </p:to>
                                    </p:set>
                                    <p:anim calcmode="lin" valueType="num">
                                      <p:cBhvr additive="base">
                                        <p:cTn id="13" dur="500" fill="hold"/>
                                        <p:tgtEl>
                                          <p:spTgt spid="39939">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93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9939">
                                            <p:txEl>
                                              <p:pRg st="5" end="5"/>
                                            </p:txEl>
                                          </p:spTgt>
                                        </p:tgtEl>
                                        <p:attrNameLst>
                                          <p:attrName>style.visibility</p:attrName>
                                        </p:attrNameLst>
                                      </p:cBhvr>
                                      <p:to>
                                        <p:strVal val="visible"/>
                                      </p:to>
                                    </p:set>
                                    <p:anim calcmode="lin" valueType="num">
                                      <p:cBhvr additive="base">
                                        <p:cTn id="19" dur="500" fill="hold"/>
                                        <p:tgtEl>
                                          <p:spTgt spid="39939">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939">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9939">
                                            <p:txEl>
                                              <p:pRg st="6" end="6"/>
                                            </p:txEl>
                                          </p:spTgt>
                                        </p:tgtEl>
                                        <p:attrNameLst>
                                          <p:attrName>style.visibility</p:attrName>
                                        </p:attrNameLst>
                                      </p:cBhvr>
                                      <p:to>
                                        <p:strVal val="visible"/>
                                      </p:to>
                                    </p:set>
                                    <p:anim calcmode="lin" valueType="num">
                                      <p:cBhvr additive="base">
                                        <p:cTn id="23" dur="500" fill="hold"/>
                                        <p:tgtEl>
                                          <p:spTgt spid="39939">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9939">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9939">
                                            <p:txEl>
                                              <p:pRg st="7" end="7"/>
                                            </p:txEl>
                                          </p:spTgt>
                                        </p:tgtEl>
                                        <p:attrNameLst>
                                          <p:attrName>style.visibility</p:attrName>
                                        </p:attrNameLst>
                                      </p:cBhvr>
                                      <p:to>
                                        <p:strVal val="visible"/>
                                      </p:to>
                                    </p:set>
                                    <p:anim calcmode="lin" valueType="num">
                                      <p:cBhvr additive="base">
                                        <p:cTn id="27" dur="500" fill="hold"/>
                                        <p:tgtEl>
                                          <p:spTgt spid="39939">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993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4F026B7-70BA-4C3C-BF5E-433C95535258}"/>
              </a:ext>
            </a:extLst>
          </p:cNvPr>
          <p:cNvSpPr>
            <a:spLocks noGrp="1" noChangeArrowheads="1"/>
          </p:cNvSpPr>
          <p:nvPr>
            <p:ph type="title"/>
          </p:nvPr>
        </p:nvSpPr>
        <p:spPr/>
        <p:txBody>
          <a:bodyPr/>
          <a:lstStyle/>
          <a:p>
            <a:pPr eaLnBrk="1" hangingPunct="1"/>
            <a:br>
              <a:rPr lang="en-GB" altLang="en-US" sz="2400" dirty="0"/>
            </a:br>
            <a:r>
              <a:rPr lang="en-GB" altLang="en-US" sz="2400" b="1" dirty="0"/>
              <a:t>Some useful phrases to introduce material from reference sources in the text of your assignment:</a:t>
            </a:r>
            <a:br>
              <a:rPr lang="en-GB" altLang="en-US" sz="2400" dirty="0"/>
            </a:br>
            <a:endParaRPr lang="en-GB" altLang="en-US" sz="2400" dirty="0"/>
          </a:p>
        </p:txBody>
      </p:sp>
      <p:sp>
        <p:nvSpPr>
          <p:cNvPr id="31747" name="Rectangle 3">
            <a:extLst>
              <a:ext uri="{FF2B5EF4-FFF2-40B4-BE49-F238E27FC236}">
                <a16:creationId xmlns:a16="http://schemas.microsoft.com/office/drawing/2014/main" id="{1D59069C-A074-4164-98DD-F6119950D8F1}"/>
              </a:ext>
            </a:extLst>
          </p:cNvPr>
          <p:cNvSpPr>
            <a:spLocks noGrp="1" noChangeArrowheads="1"/>
          </p:cNvSpPr>
          <p:nvPr>
            <p:ph type="body" idx="1"/>
          </p:nvPr>
        </p:nvSpPr>
        <p:spPr/>
        <p:txBody>
          <a:bodyPr/>
          <a:lstStyle/>
          <a:p>
            <a:pPr eaLnBrk="1" hangingPunct="1">
              <a:lnSpc>
                <a:spcPct val="90000"/>
              </a:lnSpc>
            </a:pPr>
            <a:r>
              <a:rPr lang="en-GB" altLang="en-US" sz="2400" dirty="0"/>
              <a:t>To quote from Cottrell (1999), “… </a:t>
            </a:r>
            <a:r>
              <a:rPr lang="en-GB" altLang="en-US" sz="2400" i="1" dirty="0">
                <a:solidFill>
                  <a:srgbClr val="FF0000"/>
                </a:solidFill>
              </a:rPr>
              <a:t>(a direct quotation) </a:t>
            </a:r>
          </a:p>
          <a:p>
            <a:pPr eaLnBrk="1" hangingPunct="1">
              <a:lnSpc>
                <a:spcPct val="90000"/>
              </a:lnSpc>
            </a:pPr>
            <a:r>
              <a:rPr lang="en-GB" altLang="en-US" sz="2400" dirty="0"/>
              <a:t>As Cottrell  (1999) points out, …</a:t>
            </a:r>
          </a:p>
          <a:p>
            <a:pPr eaLnBrk="1" hangingPunct="1">
              <a:lnSpc>
                <a:spcPct val="90000"/>
              </a:lnSpc>
            </a:pPr>
            <a:r>
              <a:rPr lang="en-GB" altLang="en-US" sz="2400" dirty="0"/>
              <a:t>According to Cottrell (1999), …</a:t>
            </a:r>
          </a:p>
          <a:p>
            <a:pPr eaLnBrk="1" hangingPunct="1">
              <a:lnSpc>
                <a:spcPct val="90000"/>
              </a:lnSpc>
            </a:pPr>
            <a:r>
              <a:rPr lang="en-GB" altLang="en-US" sz="2400" dirty="0"/>
              <a:t>Cottrell  (1999) suggests that …</a:t>
            </a:r>
          </a:p>
          <a:p>
            <a:pPr eaLnBrk="1" hangingPunct="1">
              <a:lnSpc>
                <a:spcPct val="90000"/>
              </a:lnSpc>
            </a:pPr>
            <a:r>
              <a:rPr lang="en-GB" altLang="en-US" sz="2400" dirty="0"/>
              <a:t>In her article </a:t>
            </a:r>
            <a:r>
              <a:rPr lang="en-GB" altLang="en-US" sz="2400" dirty="0">
                <a:solidFill>
                  <a:srgbClr val="FF0000"/>
                </a:solidFill>
              </a:rPr>
              <a:t>‘title of article’</a:t>
            </a:r>
            <a:r>
              <a:rPr lang="en-GB" altLang="en-US" sz="2400" dirty="0"/>
              <a:t>, Cottrell (1999) makes the point that …</a:t>
            </a:r>
          </a:p>
          <a:p>
            <a:pPr eaLnBrk="1" hangingPunct="1">
              <a:lnSpc>
                <a:spcPct val="90000"/>
              </a:lnSpc>
            </a:pPr>
            <a:r>
              <a:rPr lang="en-GB" altLang="en-US" sz="2400"/>
              <a:t>In </a:t>
            </a:r>
            <a:r>
              <a:rPr lang="en-GB" altLang="en-US" sz="2400" i="1">
                <a:solidFill>
                  <a:srgbClr val="FF0000"/>
                </a:solidFill>
              </a:rPr>
              <a:t>Book </a:t>
            </a:r>
            <a:r>
              <a:rPr lang="en-GB" altLang="en-US" sz="2400" i="1" dirty="0">
                <a:solidFill>
                  <a:srgbClr val="FF0000"/>
                </a:solidFill>
              </a:rPr>
              <a:t>T</a:t>
            </a:r>
            <a:r>
              <a:rPr lang="en-GB" altLang="en-US" sz="2400" i="1">
                <a:solidFill>
                  <a:srgbClr val="FF0000"/>
                </a:solidFill>
              </a:rPr>
              <a:t>itle</a:t>
            </a:r>
            <a:r>
              <a:rPr lang="en-GB" altLang="en-US" sz="2400">
                <a:solidFill>
                  <a:srgbClr val="FF0000"/>
                </a:solidFill>
              </a:rPr>
              <a:t> </a:t>
            </a:r>
            <a:r>
              <a:rPr lang="en-GB" altLang="en-US" sz="2400" dirty="0"/>
              <a:t>Cottrell (1999) explains that ...</a:t>
            </a:r>
          </a:p>
          <a:p>
            <a:pPr eaLnBrk="1" hangingPunct="1">
              <a:lnSpc>
                <a:spcPct val="90000"/>
              </a:lnSpc>
            </a:pPr>
            <a:r>
              <a:rPr lang="en-GB" altLang="en-US" sz="2400" dirty="0"/>
              <a:t>Writing in 1999, Cottrell proposed that ….</a:t>
            </a:r>
          </a:p>
          <a:p>
            <a:pPr eaLnBrk="1" hangingPunct="1">
              <a:lnSpc>
                <a:spcPct val="90000"/>
              </a:lnSpc>
            </a:pPr>
            <a:endParaRPr lang="en-GB" altLang="en-US" sz="2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p:txBody>
          <a:bodyPr/>
          <a:lstStyle/>
          <a:p>
            <a:pPr eaLnBrk="1" hangingPunct="1"/>
            <a:r>
              <a:rPr lang="en-GB" altLang="en-US" b="1" dirty="0"/>
              <a:t>Full references</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395536" y="1268760"/>
            <a:ext cx="8207375" cy="4114800"/>
          </a:xfrm>
        </p:spPr>
        <p:txBody>
          <a:bodyPr/>
          <a:lstStyle/>
          <a:p>
            <a:pPr eaLnBrk="1" hangingPunct="1">
              <a:lnSpc>
                <a:spcPct val="90000"/>
              </a:lnSpc>
              <a:buFontTx/>
              <a:buNone/>
              <a:defRPr/>
            </a:pPr>
            <a:r>
              <a:rPr lang="en-GB" sz="2800" dirty="0"/>
              <a:t>The list at the end of your assignment (or any </a:t>
            </a:r>
          </a:p>
          <a:p>
            <a:pPr eaLnBrk="1" hangingPunct="1">
              <a:lnSpc>
                <a:spcPct val="90000"/>
              </a:lnSpc>
              <a:buFontTx/>
              <a:buNone/>
              <a:defRPr/>
            </a:pPr>
            <a:r>
              <a:rPr lang="en-GB" sz="2800" dirty="0"/>
              <a:t>academic source) has all the information about the </a:t>
            </a:r>
          </a:p>
          <a:p>
            <a:pPr eaLnBrk="1" hangingPunct="1">
              <a:lnSpc>
                <a:spcPct val="90000"/>
              </a:lnSpc>
              <a:buFontTx/>
              <a:buNone/>
              <a:defRPr/>
            </a:pPr>
            <a:r>
              <a:rPr lang="en-GB" sz="2800" dirty="0"/>
              <a:t>sources used to allow the reader to locate the </a:t>
            </a:r>
          </a:p>
          <a:p>
            <a:pPr eaLnBrk="1" hangingPunct="1">
              <a:lnSpc>
                <a:spcPct val="90000"/>
              </a:lnSpc>
              <a:buFontTx/>
              <a:buNone/>
              <a:defRPr/>
            </a:pPr>
            <a:r>
              <a:rPr lang="en-GB" sz="2800" dirty="0"/>
              <a:t>source quickly and efficiently. </a:t>
            </a:r>
          </a:p>
          <a:p>
            <a:pPr algn="just" eaLnBrk="1" hangingPunct="1">
              <a:lnSpc>
                <a:spcPct val="90000"/>
              </a:lnSpc>
              <a:buFont typeface="Wingdings" panose="05000000000000000000" pitchFamily="2" charset="2"/>
              <a:buNone/>
              <a:defRPr/>
            </a:pPr>
            <a:endParaRPr lang="en-GB" sz="2800" dirty="0"/>
          </a:p>
          <a:p>
            <a:pPr eaLnBrk="1" hangingPunct="1">
              <a:lnSpc>
                <a:spcPct val="90000"/>
              </a:lnSpc>
              <a:buFontTx/>
              <a:buNone/>
              <a:defRPr/>
            </a:pPr>
            <a:endParaRPr lang="en-GB" sz="2800" dirty="0"/>
          </a:p>
          <a:p>
            <a:pPr marL="914400" lvl="2" indent="0" eaLnBrk="1" hangingPunct="1">
              <a:buFont typeface="Wingdings" panose="05000000000000000000" pitchFamily="2" charset="2"/>
              <a:buNone/>
              <a:defRPr/>
            </a:pPr>
            <a:endParaRPr lang="en-GB" sz="2000" b="1" dirty="0"/>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p:txBody>
          <a:bodyPr/>
          <a:lstStyle/>
          <a:p>
            <a:pPr eaLnBrk="1" hangingPunct="1"/>
            <a:r>
              <a:rPr lang="en-GB" altLang="en-US" b="1" dirty="0"/>
              <a:t>Full references</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395536" y="1268760"/>
            <a:ext cx="8207375" cy="4114800"/>
          </a:xfrm>
        </p:spPr>
        <p:txBody>
          <a:bodyPr/>
          <a:lstStyle/>
          <a:p>
            <a:pPr eaLnBrk="1" hangingPunct="1">
              <a:lnSpc>
                <a:spcPct val="90000"/>
              </a:lnSpc>
              <a:buFontTx/>
              <a:buNone/>
              <a:defRPr/>
            </a:pPr>
            <a:r>
              <a:rPr lang="en-GB" sz="2800" dirty="0"/>
              <a:t>Key information you need to provide:</a:t>
            </a:r>
          </a:p>
          <a:p>
            <a:pPr eaLnBrk="1" hangingPunct="1">
              <a:lnSpc>
                <a:spcPct val="90000"/>
              </a:lnSpc>
              <a:buClr>
                <a:schemeClr val="tx1"/>
              </a:buClr>
              <a:buFont typeface="Wingdings" panose="05000000000000000000" pitchFamily="2" charset="2"/>
              <a:buChar char="§"/>
              <a:defRPr/>
            </a:pPr>
            <a:r>
              <a:rPr lang="en-GB" sz="2800" b="1" dirty="0">
                <a:solidFill>
                  <a:srgbClr val="00B0F0"/>
                </a:solidFill>
              </a:rPr>
              <a:t>Author’s surname and initials</a:t>
            </a:r>
          </a:p>
          <a:p>
            <a:pPr eaLnBrk="1" hangingPunct="1">
              <a:lnSpc>
                <a:spcPct val="90000"/>
              </a:lnSpc>
              <a:buClr>
                <a:schemeClr val="tx1"/>
              </a:buClr>
              <a:buFont typeface="Wingdings" panose="05000000000000000000" pitchFamily="2" charset="2"/>
              <a:buChar char="§"/>
              <a:defRPr/>
            </a:pPr>
            <a:r>
              <a:rPr lang="en-GB" sz="2800" b="1" dirty="0">
                <a:solidFill>
                  <a:srgbClr val="00B0F0"/>
                </a:solidFill>
              </a:rPr>
              <a:t>Year of publication</a:t>
            </a:r>
          </a:p>
          <a:p>
            <a:pPr eaLnBrk="1" hangingPunct="1">
              <a:lnSpc>
                <a:spcPct val="90000"/>
              </a:lnSpc>
              <a:buClr>
                <a:schemeClr val="tx1"/>
              </a:buClr>
              <a:buFont typeface="Wingdings" panose="05000000000000000000" pitchFamily="2" charset="2"/>
              <a:buChar char="§"/>
              <a:defRPr/>
            </a:pPr>
            <a:r>
              <a:rPr lang="en-GB" sz="2800" b="1" dirty="0">
                <a:solidFill>
                  <a:srgbClr val="00B0F0"/>
                </a:solidFill>
              </a:rPr>
              <a:t>Title of book, paper or article</a:t>
            </a:r>
          </a:p>
          <a:p>
            <a:pPr eaLnBrk="1" hangingPunct="1">
              <a:lnSpc>
                <a:spcPct val="90000"/>
              </a:lnSpc>
              <a:buClr>
                <a:schemeClr val="tx1"/>
              </a:buClr>
              <a:buFont typeface="Wingdings" panose="05000000000000000000" pitchFamily="2" charset="2"/>
              <a:buChar char="§"/>
              <a:defRPr/>
            </a:pPr>
            <a:r>
              <a:rPr lang="en-GB" sz="2800" b="1" dirty="0">
                <a:solidFill>
                  <a:srgbClr val="00B0F0"/>
                </a:solidFill>
              </a:rPr>
              <a:t>Place of publication</a:t>
            </a:r>
          </a:p>
          <a:p>
            <a:pPr eaLnBrk="1" hangingPunct="1">
              <a:lnSpc>
                <a:spcPct val="90000"/>
              </a:lnSpc>
              <a:buClr>
                <a:schemeClr val="tx1"/>
              </a:buClr>
              <a:buFont typeface="Wingdings" panose="05000000000000000000" pitchFamily="2" charset="2"/>
              <a:buChar char="§"/>
              <a:defRPr/>
            </a:pPr>
            <a:r>
              <a:rPr lang="en-GB" sz="2800" b="1" dirty="0">
                <a:solidFill>
                  <a:srgbClr val="00B0F0"/>
                </a:solidFill>
              </a:rPr>
              <a:t>Publisher</a:t>
            </a:r>
          </a:p>
          <a:p>
            <a:pPr marL="0" indent="0" eaLnBrk="1" hangingPunct="1">
              <a:lnSpc>
                <a:spcPct val="90000"/>
              </a:lnSpc>
              <a:buClr>
                <a:schemeClr val="tx1"/>
              </a:buClr>
              <a:buNone/>
              <a:defRPr/>
            </a:pPr>
            <a:endParaRPr lang="en-GB" sz="2800" dirty="0"/>
          </a:p>
          <a:p>
            <a:pPr marL="0" indent="0" eaLnBrk="1" hangingPunct="1">
              <a:lnSpc>
                <a:spcPct val="90000"/>
              </a:lnSpc>
              <a:buClr>
                <a:schemeClr val="tx1"/>
              </a:buClr>
              <a:buNone/>
              <a:defRPr/>
            </a:pPr>
            <a:r>
              <a:rPr lang="en-GB" sz="2800" dirty="0"/>
              <a:t>but there will be more depending on the type of a source (check the Referencing Guide!) </a:t>
            </a:r>
          </a:p>
          <a:p>
            <a:pPr eaLnBrk="1" hangingPunct="1">
              <a:lnSpc>
                <a:spcPct val="90000"/>
              </a:lnSpc>
              <a:buFontTx/>
              <a:buNone/>
              <a:defRPr/>
            </a:pPr>
            <a:endParaRPr lang="en-GB" sz="2800" dirty="0"/>
          </a:p>
          <a:p>
            <a:pPr marL="914400" lvl="2" indent="0" eaLnBrk="1" hangingPunct="1">
              <a:buFont typeface="Wingdings" panose="05000000000000000000" pitchFamily="2" charset="2"/>
              <a:buNone/>
              <a:defRPr/>
            </a:pPr>
            <a:endParaRPr lang="en-GB" sz="2000" b="1" dirty="0"/>
          </a:p>
        </p:txBody>
      </p:sp>
    </p:spTree>
    <p:extLst>
      <p:ext uri="{BB962C8B-B14F-4D97-AF65-F5344CB8AC3E}">
        <p14:creationId xmlns:p14="http://schemas.microsoft.com/office/powerpoint/2010/main" val="4106517050"/>
      </p:ext>
    </p:extLst>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p:txBody>
          <a:bodyPr/>
          <a:lstStyle/>
          <a:p>
            <a:pPr eaLnBrk="1" hangingPunct="1"/>
            <a:r>
              <a:rPr lang="en-GB" altLang="en-US" sz="3600" b="1" dirty="0"/>
              <a:t>Full references</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323528" y="1124744"/>
            <a:ext cx="8207375" cy="4114800"/>
          </a:xfrm>
        </p:spPr>
        <p:txBody>
          <a:bodyPr/>
          <a:lstStyle/>
          <a:p>
            <a:pPr marL="0" indent="0" eaLnBrk="1" hangingPunct="1">
              <a:buNone/>
              <a:defRPr/>
            </a:pPr>
            <a:r>
              <a:rPr lang="en-GB" sz="2400" u="sng" dirty="0"/>
              <a:t>Examples of full references: </a:t>
            </a:r>
          </a:p>
          <a:p>
            <a:pPr marL="0" indent="0" eaLnBrk="1" hangingPunct="1">
              <a:buNone/>
              <a:defRPr/>
            </a:pPr>
            <a:endParaRPr lang="en-GB" sz="1000" dirty="0"/>
          </a:p>
          <a:p>
            <a:pPr marL="0" indent="0" eaLnBrk="1" hangingPunct="1">
              <a:buNone/>
              <a:defRPr/>
            </a:pPr>
            <a:r>
              <a:rPr lang="en-GB" sz="1800" dirty="0"/>
              <a:t>Smith, J. (2008) </a:t>
            </a:r>
            <a:r>
              <a:rPr lang="en-GB" sz="1800" i="1" dirty="0"/>
              <a:t>Academic Writing Can Be Fun. </a:t>
            </a:r>
            <a:r>
              <a:rPr lang="en-GB" sz="1800"/>
              <a:t>Cambridge</a:t>
            </a:r>
            <a:r>
              <a:rPr lang="en-GB" sz="1800" dirty="0"/>
              <a:t>:</a:t>
            </a:r>
            <a:r>
              <a:rPr lang="en-GB" sz="1800"/>
              <a:t> </a:t>
            </a:r>
            <a:r>
              <a:rPr lang="en-GB" sz="1800" dirty="0"/>
              <a:t>Cambridge University Press.</a:t>
            </a:r>
          </a:p>
          <a:p>
            <a:pPr marL="0" indent="0" eaLnBrk="1" hangingPunct="1">
              <a:buNone/>
              <a:defRPr/>
            </a:pPr>
            <a:endParaRPr lang="en-GB" sz="1050" dirty="0"/>
          </a:p>
          <a:p>
            <a:pPr marL="0" indent="0" eaLnBrk="1" hangingPunct="1">
              <a:buNone/>
              <a:defRPr/>
            </a:pPr>
            <a:r>
              <a:rPr lang="en-GB" sz="1800" dirty="0"/>
              <a:t>Jones, M. (2006) ‘The Effects of Globalisation on the Chinese Economy’, </a:t>
            </a:r>
            <a:r>
              <a:rPr lang="en-GB" sz="1800" i="1" dirty="0"/>
              <a:t>The Economist</a:t>
            </a:r>
            <a:r>
              <a:rPr lang="en-GB" sz="1800" dirty="0"/>
              <a:t>, vol. 23, no.2, pp. 108-125.</a:t>
            </a:r>
          </a:p>
          <a:p>
            <a:pPr marL="0" indent="0" eaLnBrk="1" hangingPunct="1">
              <a:buNone/>
              <a:defRPr/>
            </a:pPr>
            <a:endParaRPr lang="en-GB" sz="1000" dirty="0"/>
          </a:p>
          <a:p>
            <a:pPr marL="0" indent="0" eaLnBrk="1" hangingPunct="1">
              <a:buNone/>
              <a:defRPr/>
            </a:pPr>
            <a:r>
              <a:rPr lang="en-GB" sz="1800" dirty="0"/>
              <a:t>Robins, J. (2008) ‘Positive effects of globalisation’. Available at: </a:t>
            </a:r>
            <a:r>
              <a:rPr lang="en-GB" sz="1800" dirty="0">
                <a:hlinkClick r:id="rId3"/>
              </a:rPr>
              <a:t>http://www.port.ac.uk/eco/global</a:t>
            </a:r>
            <a:r>
              <a:rPr lang="en-GB" sz="1800" dirty="0"/>
              <a:t> (Accessed 12 January 2009).</a:t>
            </a:r>
          </a:p>
          <a:p>
            <a:pPr marL="0" indent="0" eaLnBrk="1" hangingPunct="1">
              <a:buNone/>
              <a:defRPr/>
            </a:pPr>
            <a:endParaRPr lang="en-GB" sz="1050" dirty="0"/>
          </a:p>
          <a:p>
            <a:pPr marL="0" indent="0" eaLnBrk="1" hangingPunct="1">
              <a:buNone/>
              <a:defRPr/>
            </a:pPr>
            <a:r>
              <a:rPr lang="en-GB" sz="1800" dirty="0" err="1"/>
              <a:t>Hofmeyr</a:t>
            </a:r>
            <a:r>
              <a:rPr lang="en-GB" sz="1800" dirty="0"/>
              <a:t>, I., </a:t>
            </a:r>
            <a:r>
              <a:rPr lang="en-GB" sz="1800" dirty="0" err="1"/>
              <a:t>Lavery</a:t>
            </a:r>
            <a:r>
              <a:rPr lang="en-GB" sz="1800" dirty="0"/>
              <a:t>, C. (2020) ‘Exploring the Indian Ocean as a rich archive of history – above and below the water line’. Available at: </a:t>
            </a:r>
            <a:r>
              <a:rPr lang="en-GB" sz="1800" dirty="0">
                <a:hlinkClick r:id="rId4"/>
              </a:rPr>
              <a:t>https://theconversation.com/exploring-the-indian-ocean-as-a-rich-archive-of-history-above-and-below-the-water-line-133817</a:t>
            </a:r>
            <a:r>
              <a:rPr lang="en-GB" sz="1800" dirty="0"/>
              <a:t> (Accessed 8 November 2021).</a:t>
            </a:r>
          </a:p>
          <a:p>
            <a:pPr marL="0" indent="0" eaLnBrk="1" hangingPunct="1">
              <a:buNone/>
              <a:defRPr/>
            </a:pPr>
            <a:endParaRPr lang="en-GB" sz="1800" dirty="0"/>
          </a:p>
        </p:txBody>
      </p:sp>
    </p:spTree>
    <p:extLst>
      <p:ext uri="{BB962C8B-B14F-4D97-AF65-F5344CB8AC3E}">
        <p14:creationId xmlns:p14="http://schemas.microsoft.com/office/powerpoint/2010/main" val="1892009406"/>
      </p:ext>
    </p:extLst>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93A08BB8-D2F9-4A56-9583-7A097E81F687}"/>
              </a:ext>
            </a:extLst>
          </p:cNvPr>
          <p:cNvSpPr>
            <a:spLocks noGrp="1" noChangeArrowheads="1"/>
          </p:cNvSpPr>
          <p:nvPr>
            <p:ph type="title"/>
          </p:nvPr>
        </p:nvSpPr>
        <p:spPr/>
        <p:txBody>
          <a:bodyPr/>
          <a:lstStyle/>
          <a:p>
            <a:r>
              <a:rPr lang="en-GB" altLang="en-US" b="1" dirty="0"/>
              <a:t>Referencing</a:t>
            </a:r>
          </a:p>
        </p:txBody>
      </p:sp>
      <p:sp>
        <p:nvSpPr>
          <p:cNvPr id="37891" name="Content Placeholder 2">
            <a:extLst>
              <a:ext uri="{FF2B5EF4-FFF2-40B4-BE49-F238E27FC236}">
                <a16:creationId xmlns:a16="http://schemas.microsoft.com/office/drawing/2014/main" id="{436E801A-3EF4-4644-A325-E5FE955977A3}"/>
              </a:ext>
            </a:extLst>
          </p:cNvPr>
          <p:cNvSpPr>
            <a:spLocks noGrp="1" noChangeArrowheads="1"/>
          </p:cNvSpPr>
          <p:nvPr>
            <p:ph idx="1"/>
          </p:nvPr>
        </p:nvSpPr>
        <p:spPr/>
        <p:txBody>
          <a:bodyPr/>
          <a:lstStyle/>
          <a:p>
            <a:r>
              <a:rPr lang="en-GB" altLang="en-US" b="1" dirty="0"/>
              <a:t>Activity 2:</a:t>
            </a:r>
          </a:p>
          <a:p>
            <a:endParaRPr lang="en-GB" altLang="en-US" dirty="0"/>
          </a:p>
          <a:p>
            <a:pPr>
              <a:buFontTx/>
              <a:buNone/>
            </a:pPr>
            <a:r>
              <a:rPr lang="en-GB" altLang="en-US" dirty="0"/>
              <a:t>Using the University Referencing Guide, rewrite the reference list given to you by your teacher. It should be in the correct order with mistakes corrected.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dirty="0"/>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eaLnBrk="1" hangingPunct="1"/>
            <a:r>
              <a:rPr lang="en-GB" altLang="en-US" dirty="0">
                <a:hlinkClick r:id="rId2"/>
              </a:rPr>
              <a:t>https://www.uwtsd.ac.uk/library/student-essentials/referencing-handbooks/</a:t>
            </a:r>
            <a:r>
              <a:rPr lang="en-GB" altLang="en-US" dirty="0"/>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5142</TotalTime>
  <Words>1490</Words>
  <Application>Microsoft Office PowerPoint</Application>
  <PresentationFormat>On-screen Show (4:3)</PresentationFormat>
  <Paragraphs>225</Paragraphs>
  <Slides>26</Slides>
  <Notes>16</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26</vt:i4>
      </vt:variant>
    </vt:vector>
  </HeadingPairs>
  <TitlesOfParts>
    <vt:vector size="34" baseType="lpstr">
      <vt:lpstr>Myriad Pro</vt:lpstr>
      <vt:lpstr>Arial</vt:lpstr>
      <vt:lpstr>Calibri</vt:lpstr>
      <vt:lpstr>Tahoma</vt:lpstr>
      <vt:lpstr>Wingdings</vt:lpstr>
      <vt:lpstr>1_20140311PresentationUWTSDTemplate</vt:lpstr>
      <vt:lpstr>20140311PresentationUWTSDTemplate</vt:lpstr>
      <vt:lpstr>2_20140311PresentationUWTSDTemplate</vt:lpstr>
      <vt:lpstr>PowerPoint Presentation</vt:lpstr>
      <vt:lpstr>Review </vt:lpstr>
      <vt:lpstr>Match the different kinds of academic misconduct to their definitions: </vt:lpstr>
      <vt:lpstr>Review</vt:lpstr>
      <vt:lpstr>ANSWERS: </vt:lpstr>
      <vt:lpstr>Review </vt:lpstr>
      <vt:lpstr>Review </vt:lpstr>
      <vt:lpstr>Referencing </vt:lpstr>
      <vt:lpstr>Referencing </vt:lpstr>
      <vt:lpstr>Referencing </vt:lpstr>
      <vt:lpstr>Referencing </vt:lpstr>
      <vt:lpstr>Referencing</vt:lpstr>
      <vt:lpstr>Referencing</vt:lpstr>
      <vt:lpstr>Referencing</vt:lpstr>
      <vt:lpstr>Referencing</vt:lpstr>
      <vt:lpstr>Referencing</vt:lpstr>
      <vt:lpstr>Referencing</vt:lpstr>
      <vt:lpstr>Referencing</vt:lpstr>
      <vt:lpstr>Referencing</vt:lpstr>
      <vt:lpstr>Referencing</vt:lpstr>
      <vt:lpstr> Some useful phrases to introduce material from reference sources in the text of your assignment: </vt:lpstr>
      <vt:lpstr>Full references</vt:lpstr>
      <vt:lpstr>Full references</vt:lpstr>
      <vt:lpstr>Full references</vt:lpstr>
      <vt:lpstr>Referencing</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Sylvia Hoffmann</cp:lastModifiedBy>
  <cp:revision>365</cp:revision>
  <dcterms:created xsi:type="dcterms:W3CDTF">2012-10-20T16:04:33Z</dcterms:created>
  <dcterms:modified xsi:type="dcterms:W3CDTF">2022-03-14T10:58:46Z</dcterms:modified>
</cp:coreProperties>
</file>