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2" r:id="rId1"/>
  </p:sldMasterIdLst>
  <p:notesMasterIdLst>
    <p:notesMasterId r:id="rId19"/>
  </p:notesMasterIdLst>
  <p:sldIdLst>
    <p:sldId id="256" r:id="rId2"/>
    <p:sldId id="368" r:id="rId3"/>
    <p:sldId id="335" r:id="rId4"/>
    <p:sldId id="339" r:id="rId5"/>
    <p:sldId id="338" r:id="rId6"/>
    <p:sldId id="357" r:id="rId7"/>
    <p:sldId id="358" r:id="rId8"/>
    <p:sldId id="359" r:id="rId9"/>
    <p:sldId id="360" r:id="rId10"/>
    <p:sldId id="361" r:id="rId11"/>
    <p:sldId id="362" r:id="rId12"/>
    <p:sldId id="363" r:id="rId13"/>
    <p:sldId id="364" r:id="rId14"/>
    <p:sldId id="366" r:id="rId15"/>
    <p:sldId id="365" r:id="rId16"/>
    <p:sldId id="356" r:id="rId17"/>
    <p:sldId id="367" r:id="rId18"/>
  </p:sldIdLst>
  <p:sldSz cx="9144000" cy="5143500" type="screen16x9"/>
  <p:notesSz cx="6858000" cy="9144000"/>
  <p:embeddedFontLst>
    <p:embeddedFont>
      <p:font typeface="Calibri" panose="020F0502020204030204" pitchFamily="34" charset="0"/>
      <p:regular r:id="rId20"/>
      <p:bold r:id="rId21"/>
      <p:italic r:id="rId22"/>
      <p:boldItalic r:id="rId23"/>
    </p:embeddedFont>
    <p:embeddedFont>
      <p:font typeface="Commissioner" pitchFamily="2" charset="0"/>
      <p:regular r:id="rId24"/>
      <p:bold r:id="rId25"/>
    </p:embeddedFont>
    <p:embeddedFont>
      <p:font typeface="Phudu" pitchFamily="2" charset="77"/>
      <p:regular r:id="rId26"/>
      <p:bold r:id="rId27"/>
    </p:embeddedFont>
    <p:embeddedFont>
      <p:font typeface="Phudu Medium" pitchFamily="2" charset="77"/>
      <p:regular r:id="rId28"/>
      <p:bold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11360FB4-C538-41E1-9409-4D842D85F1FE}">
  <a:tblStyle styleId="{11360FB4-C538-41E1-9409-4D842D85F1FE}"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5733CC8D-8159-4C97-B03A-F9D1FC93D0D5}" styleName="Table_1">
    <a:wholeTbl>
      <a:tcTxStyle>
        <a:font>
          <a:latin typeface="Arial"/>
          <a:ea typeface="Arial"/>
          <a:cs typeface="Arial"/>
        </a:font>
        <a:srgbClr val="000000"/>
      </a:tcTxStyle>
      <a:tcStyle>
        <a:tcBdr>
          <a:left>
            <a:ln w="9525" cap="flat" cmpd="sng">
              <a:solidFill>
                <a:srgbClr val="000000"/>
              </a:solidFill>
              <a:prstDash val="solid"/>
              <a:round/>
              <a:headEnd type="none" w="sm" len="sm"/>
              <a:tailEnd type="none" w="sm" len="sm"/>
            </a:ln>
          </a:left>
          <a:right>
            <a:ln w="9525" cap="flat" cmpd="sng">
              <a:solidFill>
                <a:srgbClr val="000000"/>
              </a:solidFill>
              <a:prstDash val="solid"/>
              <a:round/>
              <a:headEnd type="none" w="sm" len="sm"/>
              <a:tailEnd type="none" w="sm" len="sm"/>
            </a:ln>
          </a:right>
          <a:top>
            <a:ln w="9525" cap="flat" cmpd="sng">
              <a:solidFill>
                <a:srgbClr val="000000"/>
              </a:solidFill>
              <a:prstDash val="solid"/>
              <a:round/>
              <a:headEnd type="none" w="sm" len="sm"/>
              <a:tailEnd type="none" w="sm" len="sm"/>
            </a:ln>
          </a:top>
          <a:bottom>
            <a:ln w="9525" cap="flat" cmpd="sng">
              <a:solidFill>
                <a:srgbClr val="000000"/>
              </a:solidFill>
              <a:prstDash val="solid"/>
              <a:round/>
              <a:headEnd type="none" w="sm" len="sm"/>
              <a:tailEnd type="none" w="sm" len="sm"/>
            </a:ln>
          </a:bottom>
          <a:insideH>
            <a:ln w="9525" cap="flat" cmpd="sng">
              <a:solidFill>
                <a:srgbClr val="000000"/>
              </a:solidFill>
              <a:prstDash val="solid"/>
              <a:round/>
              <a:headEnd type="none" w="sm" len="sm"/>
              <a:tailEnd type="none" w="sm" len="sm"/>
            </a:ln>
          </a:insideH>
          <a:insideV>
            <a:ln w="9525" cap="flat" cmpd="sng">
              <a:solidFill>
                <a:srgbClr val="000000"/>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3093" autoAdjust="0"/>
    <p:restoredTop sz="72074" autoAdjust="0"/>
  </p:normalViewPr>
  <p:slideViewPr>
    <p:cSldViewPr>
      <p:cViewPr varScale="1">
        <p:scale>
          <a:sx n="64" d="100"/>
          <a:sy n="64" d="100"/>
        </p:scale>
        <p:origin x="1052" y="48"/>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font" Target="fonts/font10.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font" Target="fonts/font9.fntdata"/><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23"/>
        <p:cNvGrpSpPr/>
        <p:nvPr/>
      </p:nvGrpSpPr>
      <p:grpSpPr>
        <a:xfrm>
          <a:off x="0" y="0"/>
          <a:ext cx="0" cy="0"/>
          <a:chOff x="0" y="0"/>
          <a:chExt cx="0" cy="0"/>
        </a:xfrm>
      </p:grpSpPr>
      <p:sp>
        <p:nvSpPr>
          <p:cNvPr id="524" name="Google Shape;524;g1e30d05bb1d_0_9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5" name="Google Shape;525;g1e30d05bb1d_0_9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marR="0" lvl="0" indent="0" algn="just" defTabSz="914400" rtl="0" eaLnBrk="1" fontAlgn="auto" latinLnBrk="0" hangingPunct="1">
              <a:lnSpc>
                <a:spcPct val="100000"/>
              </a:lnSpc>
              <a:spcBef>
                <a:spcPts val="0"/>
              </a:spcBef>
              <a:spcAft>
                <a:spcPts val="0"/>
              </a:spcAft>
              <a:buClr>
                <a:srgbClr val="000000"/>
              </a:buClr>
              <a:buSzPts val="1100"/>
              <a:buFont typeface="Arial"/>
              <a:buNone/>
              <a:tabLst/>
              <a:defRPr/>
            </a:pPr>
            <a:r>
              <a:rPr lang="en-US" sz="1100" b="1" i="0" u="none" strike="noStrike" kern="1200" cap="none" dirty="0">
                <a:solidFill>
                  <a:schemeClr val="tx1"/>
                </a:solidFill>
                <a:effectLst/>
                <a:latin typeface="Arial"/>
                <a:ea typeface="Arial"/>
                <a:cs typeface="Arial"/>
                <a:sym typeface="Arial"/>
              </a:rPr>
              <a:t>Speaker Notes:</a:t>
            </a:r>
            <a:r>
              <a:rPr lang="en-US" sz="1100" b="0" i="0" u="none" strike="noStrike" kern="1200" cap="none" dirty="0">
                <a:solidFill>
                  <a:schemeClr val="tx1"/>
                </a:solidFill>
                <a:effectLst/>
                <a:latin typeface="Arial"/>
                <a:ea typeface="Arial"/>
                <a:cs typeface="Arial"/>
                <a:sym typeface="Arial"/>
              </a:rPr>
              <a:t> Good morning everyone. Today, we are going to explore how we can ensure the smooth running of our </a:t>
            </a:r>
            <a:r>
              <a:rPr lang="en-US" sz="1100" b="0" i="0" u="none" strike="noStrike" kern="1200" cap="none" dirty="0" err="1">
                <a:solidFill>
                  <a:schemeClr val="tx1"/>
                </a:solidFill>
                <a:effectLst/>
                <a:latin typeface="Arial"/>
                <a:ea typeface="Arial"/>
                <a:cs typeface="Arial"/>
                <a:sym typeface="Arial"/>
              </a:rPr>
              <a:t>organisation</a:t>
            </a:r>
            <a:r>
              <a:rPr lang="en-US" sz="1100" b="0" i="0" u="none" strike="noStrike" kern="1200" cap="none" dirty="0">
                <a:solidFill>
                  <a:schemeClr val="tx1"/>
                </a:solidFill>
                <a:effectLst/>
                <a:latin typeface="Arial"/>
                <a:ea typeface="Arial"/>
                <a:cs typeface="Arial"/>
                <a:sym typeface="Arial"/>
              </a:rPr>
              <a:t> by focusing on two critical HR functions: getting the right people on board and then ensuring they continue to grow. Using BDO UK as our context, we will walk through the steps of recruiting a Graduate Trainee and then </a:t>
            </a:r>
            <a:r>
              <a:rPr lang="en-US" sz="1100" b="0" i="0" u="none" strike="noStrike" kern="1200" cap="none" dirty="0" err="1">
                <a:solidFill>
                  <a:schemeClr val="tx1"/>
                </a:solidFill>
                <a:effectLst/>
                <a:latin typeface="Arial"/>
                <a:ea typeface="Arial"/>
                <a:cs typeface="Arial"/>
                <a:sym typeface="Arial"/>
              </a:rPr>
              <a:t>analyse</a:t>
            </a:r>
            <a:r>
              <a:rPr lang="en-US" sz="1100" b="0" i="0" u="none" strike="noStrike" kern="1200" cap="none" dirty="0">
                <a:solidFill>
                  <a:schemeClr val="tx1"/>
                </a:solidFill>
                <a:effectLst/>
                <a:latin typeface="Arial"/>
                <a:ea typeface="Arial"/>
                <a:cs typeface="Arial"/>
                <a:sym typeface="Arial"/>
              </a:rPr>
              <a:t> how we can support that individual's development through the lens of established learning theories.</a:t>
            </a:r>
          </a:p>
          <a:p>
            <a:pPr marL="0" lvl="0" indent="0" algn="just"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a:solidFill>
                  <a:srgbClr val="000000"/>
                </a:solidFill>
                <a:effectLst/>
                <a:latin typeface="Arial"/>
                <a:ea typeface="Arial"/>
                <a:cs typeface="Arial"/>
                <a:sym typeface="Arial"/>
              </a:rPr>
              <a:t> </a:t>
            </a: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Today, we have a very detailed agenda. We shall begin with a concise background of the company that we have settled on, and that is BDO UK. It is at this point that we will explore the practical components of the recruitment, and we shall, after that, give a critical analysis of how the development needs can be identified and dealt with using classic learning concepts. We shall end on the contribution of these </a:t>
            </a:r>
            <a:r>
              <a:rPr lang="en-US" sz="1100" b="0" i="0" u="none" strike="noStrike" cap="none" dirty="0" err="1">
                <a:solidFill>
                  <a:srgbClr val="000000"/>
                </a:solidFill>
                <a:effectLst/>
                <a:latin typeface="Arial"/>
                <a:ea typeface="Arial"/>
                <a:cs typeface="Arial"/>
                <a:sym typeface="Arial"/>
              </a:rPr>
              <a:t>practises</a:t>
            </a:r>
            <a:r>
              <a:rPr lang="en-US" sz="1100" b="0" i="0" u="none" strike="noStrike" cap="none" dirty="0">
                <a:solidFill>
                  <a:srgbClr val="000000"/>
                </a:solidFill>
                <a:effectLst/>
                <a:latin typeface="Arial"/>
                <a:ea typeface="Arial"/>
                <a:cs typeface="Arial"/>
                <a:sym typeface="Arial"/>
              </a:rPr>
              <a:t> to the sustainable business performance.</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BDO UK is one of the leading participants in UK professional services. Their culture is uniquely different to the one of the Big Four as they </a:t>
            </a:r>
            <a:r>
              <a:rPr lang="en-US" sz="1100" b="0" i="0" u="none" strike="noStrike" cap="none" dirty="0" err="1">
                <a:solidFill>
                  <a:srgbClr val="000000"/>
                </a:solidFill>
                <a:effectLst/>
                <a:latin typeface="Arial"/>
                <a:ea typeface="Arial"/>
                <a:cs typeface="Arial"/>
                <a:sym typeface="Arial"/>
              </a:rPr>
              <a:t>emphasise</a:t>
            </a:r>
            <a:r>
              <a:rPr lang="en-US" sz="1100" b="0" i="0" u="none" strike="noStrike" cap="none" dirty="0">
                <a:solidFill>
                  <a:srgbClr val="000000"/>
                </a:solidFill>
                <a:effectLst/>
                <a:latin typeface="Arial"/>
                <a:ea typeface="Arial"/>
                <a:cs typeface="Arial"/>
                <a:sym typeface="Arial"/>
              </a:rPr>
              <a:t> relationships and assistance to help people reach their potential. Their AMP structure also makes them our case study of the topic of discussion on recruitment and development, as it is the </a:t>
            </a:r>
            <a:r>
              <a:rPr lang="en-US" sz="1100" b="0" i="0" u="none" strike="noStrike" cap="none" dirty="0" err="1">
                <a:solidFill>
                  <a:srgbClr val="000000"/>
                </a:solidFill>
                <a:effectLst/>
                <a:latin typeface="Arial"/>
                <a:ea typeface="Arial"/>
                <a:cs typeface="Arial"/>
                <a:sym typeface="Arial"/>
              </a:rPr>
              <a:t>centre</a:t>
            </a:r>
            <a:r>
              <a:rPr lang="en-US" sz="1100" b="0" i="0" u="none" strike="noStrike" cap="none" dirty="0">
                <a:solidFill>
                  <a:srgbClr val="000000"/>
                </a:solidFill>
                <a:effectLst/>
                <a:latin typeface="Arial"/>
                <a:ea typeface="Arial"/>
                <a:cs typeface="Arial"/>
                <a:sym typeface="Arial"/>
              </a:rPr>
              <a:t> of their talent assessment and development.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We cannot even write an advert without first completing a good job analysis. This is the foundation. In the case of a Graduate Trainee at BDO, it is not simply about locating a student with an accounting degree. It is also about knowing about the daily operations internally, such as working in audit teams or working with clients, to figure out what core competencies are needed, such as analytical thinking and teamwork, that BDO focuses on in a different framework known as AMP.</a:t>
            </a:r>
          </a:p>
          <a:p>
            <a:pPr marL="158750" indent="0">
              <a:buNone/>
            </a:pP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The job analysis will lead to two very important documents. The latter is the Job Description, describing the duties of the position, and the former is the Person Specification, where the qualities required to execute those duties are presented. To our trainee, the JD </a:t>
            </a:r>
            <a:r>
              <a:rPr lang="en-US" sz="1100" b="0" i="0" u="none" strike="noStrike" cap="none" dirty="0" err="1">
                <a:solidFill>
                  <a:srgbClr val="000000"/>
                </a:solidFill>
                <a:effectLst/>
                <a:latin typeface="Arial"/>
                <a:ea typeface="Arial"/>
                <a:cs typeface="Arial"/>
                <a:sym typeface="Arial"/>
              </a:rPr>
              <a:t>emphasises</a:t>
            </a:r>
            <a:r>
              <a:rPr lang="en-US" sz="1100" b="0" i="0" u="none" strike="noStrike" cap="none" dirty="0">
                <a:solidFill>
                  <a:srgbClr val="000000"/>
                </a:solidFill>
                <a:effectLst/>
                <a:latin typeface="Arial"/>
                <a:ea typeface="Arial"/>
                <a:cs typeface="Arial"/>
                <a:sym typeface="Arial"/>
              </a:rPr>
              <a:t> the fieldwork, whereas the spec balances the academics with the desirable qualities such as communication skills, necessary in a client-facing job in a firm like BDO. This helps us to get applicants who are capable of both doing the job and also fitting in with the culture.</a:t>
            </a:r>
          </a:p>
          <a:p>
            <a:endParaRPr lang="en-US" dirty="0"/>
          </a:p>
        </p:txBody>
      </p:sp>
    </p:spTree>
    <p:extLst>
      <p:ext uri="{BB962C8B-B14F-4D97-AF65-F5344CB8AC3E}">
        <p14:creationId xmlns:p14="http://schemas.microsoft.com/office/powerpoint/2010/main" val="31556968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Now that we have ready documents, we are ready to pass to the process. This is an </a:t>
            </a:r>
            <a:r>
              <a:rPr lang="en-US" sz="1100" b="0" i="0" u="none" strike="noStrike" cap="none" dirty="0" err="1">
                <a:solidFill>
                  <a:srgbClr val="000000"/>
                </a:solidFill>
                <a:effectLst/>
                <a:latin typeface="Arial"/>
                <a:ea typeface="Arial"/>
                <a:cs typeface="Arial"/>
                <a:sym typeface="Arial"/>
              </a:rPr>
              <a:t>organised</a:t>
            </a:r>
            <a:r>
              <a:rPr lang="en-US" sz="1100" b="0" i="0" u="none" strike="noStrike" cap="none" dirty="0">
                <a:solidFill>
                  <a:srgbClr val="000000"/>
                </a:solidFill>
                <a:effectLst/>
                <a:latin typeface="Arial"/>
                <a:ea typeface="Arial"/>
                <a:cs typeface="Arial"/>
                <a:sym typeface="Arial"/>
              </a:rPr>
              <a:t> funnel at BDO. We recruit, filter applications based on our specifications and then apply tests. Here, one of the major distinguishing factors is that BDO uses competency-based interviews in line with their AMP model. We are not only asking: what did you do? But "how did you collaborate?" or-- "how did you drive change?--measuring cultural fit directly. This is a systematic way of doing things, which is aligned with the Equality Act 2010 and will ensure that individuals are treated fairly to hire the best person who is well-suited to the job as well as the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a:t>
            </a:r>
          </a:p>
          <a:p>
            <a:endParaRPr lang="en-US" dirty="0"/>
          </a:p>
        </p:txBody>
      </p:sp>
    </p:spTree>
    <p:extLst>
      <p:ext uri="{BB962C8B-B14F-4D97-AF65-F5344CB8AC3E}">
        <p14:creationId xmlns:p14="http://schemas.microsoft.com/office/powerpoint/2010/main" val="5499304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Recruiting does not stop here; it is only the beginning. Once our trainee is on board, we keep on identifying development requirements of our trainee through induction, performance reviews and feedback. Considering a particular and realistic requirement of a BDO trainee would be beneficial. They are number wizards, yet as observed in initial comments, they struggle to communicate complicated data to the non-accountant clients. This is an evident skills gap we should work on.</a:t>
            </a:r>
          </a:p>
          <a:p>
            <a:endParaRPr lang="en-US" dirty="0"/>
          </a:p>
        </p:txBody>
      </p:sp>
    </p:spTree>
    <p:extLst>
      <p:ext uri="{BB962C8B-B14F-4D97-AF65-F5344CB8AC3E}">
        <p14:creationId xmlns:p14="http://schemas.microsoft.com/office/powerpoint/2010/main" val="42914674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In order to plan an effective intervention, we have to know how people learn. There is no universal adult learning. With the principles of learning theories, one can develop a mixed solution that meets the demands of the trainee on various levels and ensures the development is less likely to be forgotten and ineffective. Three major theories will be examined.</a:t>
            </a:r>
          </a:p>
          <a:p>
            <a:pPr marL="158750" indent="0">
              <a:buNone/>
            </a:pPr>
            <a:endParaRPr lang="en-US" dirty="0"/>
          </a:p>
        </p:txBody>
      </p:sp>
    </p:spTree>
    <p:extLst>
      <p:ext uri="{BB962C8B-B14F-4D97-AF65-F5344CB8AC3E}">
        <p14:creationId xmlns:p14="http://schemas.microsoft.com/office/powerpoint/2010/main" val="7186991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The </a:t>
            </a:r>
            <a:r>
              <a:rPr lang="en-US" sz="1100" b="0" i="0" u="none" strike="noStrike" cap="none" dirty="0" err="1">
                <a:solidFill>
                  <a:srgbClr val="000000"/>
                </a:solidFill>
                <a:effectLst/>
                <a:latin typeface="Arial"/>
                <a:ea typeface="Arial"/>
                <a:cs typeface="Arial"/>
                <a:sym typeface="Arial"/>
              </a:rPr>
              <a:t>Behaviourist</a:t>
            </a:r>
            <a:r>
              <a:rPr lang="en-US" sz="1100" b="0" i="0" u="none" strike="noStrike" cap="none" dirty="0">
                <a:solidFill>
                  <a:srgbClr val="000000"/>
                </a:solidFill>
                <a:effectLst/>
                <a:latin typeface="Arial"/>
                <a:ea typeface="Arial"/>
                <a:cs typeface="Arial"/>
                <a:sym typeface="Arial"/>
              </a:rPr>
              <a:t> perspective, which is linked to the works of Skinner, </a:t>
            </a:r>
            <a:r>
              <a:rPr lang="en-US" sz="1100" b="0" i="0" u="none" strike="noStrike" cap="none" dirty="0" err="1">
                <a:solidFill>
                  <a:srgbClr val="000000"/>
                </a:solidFill>
                <a:effectLst/>
                <a:latin typeface="Arial"/>
                <a:ea typeface="Arial"/>
                <a:cs typeface="Arial"/>
                <a:sym typeface="Arial"/>
              </a:rPr>
              <a:t>centres</a:t>
            </a:r>
            <a:r>
              <a:rPr lang="en-US" sz="1100" b="0" i="0" u="none" strike="noStrike" cap="none" dirty="0">
                <a:solidFill>
                  <a:srgbClr val="000000"/>
                </a:solidFill>
                <a:effectLst/>
                <a:latin typeface="Arial"/>
                <a:ea typeface="Arial"/>
                <a:cs typeface="Arial"/>
                <a:sym typeface="Arial"/>
              </a:rPr>
              <a:t> on the observable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In the case of our trainee, we can model the presentation skills with the help of a clear model, practice, and instant positive reinforcement in case the trainee manages to simplify a complicated term. This develops confidence in association with the new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a:t>
            </a:r>
            <a:endParaRPr lang="en-US" dirty="0"/>
          </a:p>
        </p:txBody>
      </p:sp>
    </p:spTree>
    <p:extLst>
      <p:ext uri="{BB962C8B-B14F-4D97-AF65-F5344CB8AC3E}">
        <p14:creationId xmlns:p14="http://schemas.microsoft.com/office/powerpoint/2010/main" val="34074892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Cognitivism goes beyond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to the mental processes internal. This can be exploited through the </a:t>
            </a:r>
            <a:r>
              <a:rPr lang="en-US" sz="1100" b="0" i="0" u="none" strike="noStrike" cap="none" dirty="0" err="1">
                <a:solidFill>
                  <a:srgbClr val="000000"/>
                </a:solidFill>
                <a:effectLst/>
                <a:latin typeface="Arial"/>
                <a:ea typeface="Arial"/>
                <a:cs typeface="Arial"/>
                <a:sym typeface="Arial"/>
              </a:rPr>
              <a:t>utilisation</a:t>
            </a:r>
            <a:r>
              <a:rPr lang="en-US" sz="1100" b="0" i="0" u="none" strike="noStrike" cap="none" dirty="0">
                <a:solidFill>
                  <a:srgbClr val="000000"/>
                </a:solidFill>
                <a:effectLst/>
                <a:latin typeface="Arial"/>
                <a:ea typeface="Arial"/>
                <a:cs typeface="Arial"/>
                <a:sym typeface="Arial"/>
              </a:rPr>
              <a:t> of a mentor. The trainee is not simply imitating </a:t>
            </a:r>
            <a:r>
              <a:rPr lang="en-US" sz="1100" b="0" i="0" u="none" strike="noStrike" cap="none" dirty="0" err="1">
                <a:solidFill>
                  <a:srgbClr val="000000"/>
                </a:solidFill>
                <a:effectLst/>
                <a:latin typeface="Arial"/>
                <a:ea typeface="Arial"/>
                <a:cs typeface="Arial"/>
                <a:sym typeface="Arial"/>
              </a:rPr>
              <a:t>behaviour</a:t>
            </a:r>
            <a:r>
              <a:rPr lang="en-US" sz="1100" b="0" i="0" u="none" strike="noStrike" cap="none" dirty="0">
                <a:solidFill>
                  <a:srgbClr val="000000"/>
                </a:solidFill>
                <a:effectLst/>
                <a:latin typeface="Arial"/>
                <a:ea typeface="Arial"/>
                <a:cs typeface="Arial"/>
                <a:sym typeface="Arial"/>
              </a:rPr>
              <a:t> by watching an expert and talking about the strategy behind their communication: they are creating a mental representation. They get to know how to consider changing their message, which makes them prepared to deal with new circumstances in the future.</a:t>
            </a:r>
            <a:endParaRPr lang="en-US" dirty="0"/>
          </a:p>
        </p:txBody>
      </p:sp>
    </p:spTree>
    <p:extLst>
      <p:ext uri="{BB962C8B-B14F-4D97-AF65-F5344CB8AC3E}">
        <p14:creationId xmlns:p14="http://schemas.microsoft.com/office/powerpoint/2010/main" val="19110126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The last approach, the Humanist or Experiential approach, which is </a:t>
            </a:r>
            <a:r>
              <a:rPr lang="en-US" sz="1100" b="0" i="0" u="none" strike="noStrike" cap="none" dirty="0" err="1">
                <a:solidFill>
                  <a:srgbClr val="000000"/>
                </a:solidFill>
                <a:effectLst/>
                <a:latin typeface="Arial"/>
                <a:ea typeface="Arial"/>
                <a:cs typeface="Arial"/>
                <a:sym typeface="Arial"/>
              </a:rPr>
              <a:t>epitomised</a:t>
            </a:r>
            <a:r>
              <a:rPr lang="en-US" sz="1100" b="0" i="0" u="none" strike="noStrike" cap="none" dirty="0">
                <a:solidFill>
                  <a:srgbClr val="000000"/>
                </a:solidFill>
                <a:effectLst/>
                <a:latin typeface="Arial"/>
                <a:ea typeface="Arial"/>
                <a:cs typeface="Arial"/>
                <a:sym typeface="Arial"/>
              </a:rPr>
              <a:t> by the Learning Cycle by Kolb, sees learning as a holistic process. We cannot simply impart the art of presentation in a classroom. We need to provide the trainee with an authentic, low-stakes experience, such as leading a little section of a client call. Then, and most importantly, we lead them on in terms of reflection and planning. It is an incredibly powerful learning by doing cycle that builds versatile and self-assured professionals.</a:t>
            </a:r>
          </a:p>
          <a:p>
            <a:pPr marL="158750" indent="0">
              <a:buNone/>
            </a:pPr>
            <a:endParaRPr lang="en-US" dirty="0"/>
          </a:p>
        </p:txBody>
      </p:sp>
    </p:spTree>
    <p:extLst>
      <p:ext uri="{BB962C8B-B14F-4D97-AF65-F5344CB8AC3E}">
        <p14:creationId xmlns:p14="http://schemas.microsoft.com/office/powerpoint/2010/main" val="3613341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A combination of the two approaches is the best personal development mechanism in the case of our trainee. We apply </a:t>
            </a:r>
            <a:r>
              <a:rPr lang="en-US" sz="1100" b="0" i="0" u="none" strike="noStrike" cap="none" dirty="0" err="1">
                <a:solidFill>
                  <a:srgbClr val="000000"/>
                </a:solidFill>
                <a:effectLst/>
                <a:latin typeface="Arial"/>
                <a:ea typeface="Arial"/>
                <a:cs typeface="Arial"/>
                <a:sym typeface="Arial"/>
              </a:rPr>
              <a:t>behaviourist</a:t>
            </a:r>
            <a:r>
              <a:rPr lang="en-US" sz="1100" b="0" i="0" u="none" strike="noStrike" cap="none" dirty="0">
                <a:solidFill>
                  <a:srgbClr val="000000"/>
                </a:solidFill>
                <a:effectLst/>
                <a:latin typeface="Arial"/>
                <a:ea typeface="Arial"/>
                <a:cs typeface="Arial"/>
                <a:sym typeface="Arial"/>
              </a:rPr>
              <a:t> methods of gaining early assurance, cognitivist guidance to implementing strategic richness and experiential cycles to live practical command. This integrated solution answers the learning outcome directly by proposing personnel development processes resulting in long-term business performance.</a:t>
            </a:r>
          </a:p>
        </p:txBody>
      </p:sp>
    </p:spTree>
    <p:extLst>
      <p:ext uri="{BB962C8B-B14F-4D97-AF65-F5344CB8AC3E}">
        <p14:creationId xmlns:p14="http://schemas.microsoft.com/office/powerpoint/2010/main" val="2644384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This is important because it is not a nice thing to have, but a business necessity to develop our people. Indeed, the research conducted by the UK government indicates a definite relationship between learning and development and such beneficial results as employee engagement and wellbeing. A confident, proficient employee is more active, better in the performance to the clients, and has higher chances to remain. This leads to a vicious cycle of sustainable business performance.</a:t>
            </a:r>
          </a:p>
          <a:p>
            <a:pPr marL="158750" indent="0">
              <a:buNone/>
            </a:pPr>
            <a:endParaRPr lang="en-US" sz="1100" b="0" i="0" u="none" strike="noStrike" cap="none" dirty="0">
              <a:solidFill>
                <a:srgbClr val="000000"/>
              </a:solidFill>
              <a:effectLst/>
              <a:latin typeface="Arial"/>
              <a:ea typeface="Arial"/>
              <a:cs typeface="Arial"/>
              <a:sym typeface="Arial"/>
            </a:endParaRPr>
          </a:p>
        </p:txBody>
      </p:sp>
    </p:spTree>
    <p:extLst>
      <p:ext uri="{BB962C8B-B14F-4D97-AF65-F5344CB8AC3E}">
        <p14:creationId xmlns:p14="http://schemas.microsoft.com/office/powerpoint/2010/main" val="2542162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pPr marL="457200" marR="0" indent="-298450" algn="l" defTabSz="914400" rtl="0" eaLnBrk="1" fontAlgn="auto" latinLnBrk="0" hangingPunct="1">
              <a:lnSpc>
                <a:spcPct val="100000"/>
              </a:lnSpc>
              <a:spcBef>
                <a:spcPts val="0"/>
              </a:spcBef>
              <a:spcAft>
                <a:spcPts val="0"/>
              </a:spcAft>
              <a:buClr>
                <a:srgbClr val="000000"/>
              </a:buClr>
              <a:buSzPts val="1100"/>
              <a:buFont typeface="Arial"/>
              <a:buChar char="●"/>
              <a:tabLst/>
              <a:defRPr/>
            </a:pPr>
            <a:r>
              <a:rPr lang="en-US" sz="1100" b="1" i="0" u="none" strike="noStrike" cap="none" dirty="0">
                <a:solidFill>
                  <a:srgbClr val="000000"/>
                </a:solidFill>
                <a:effectLst/>
                <a:latin typeface="Arial"/>
                <a:ea typeface="Arial"/>
                <a:cs typeface="Arial"/>
                <a:sym typeface="Arial"/>
              </a:rPr>
              <a:t>Speaker Notes: </a:t>
            </a:r>
            <a:r>
              <a:rPr lang="en-US" sz="1100" b="0" i="0" u="none" strike="noStrike" cap="none" dirty="0">
                <a:solidFill>
                  <a:srgbClr val="000000"/>
                </a:solidFill>
                <a:effectLst/>
                <a:latin typeface="Arial"/>
                <a:ea typeface="Arial"/>
                <a:cs typeface="Arial"/>
                <a:sym typeface="Arial"/>
              </a:rPr>
              <a:t>To sum up, the efficient operation of our </a:t>
            </a:r>
            <a:r>
              <a:rPr lang="en-US" sz="1100" b="0" i="0" u="none" strike="noStrike" cap="none" dirty="0" err="1">
                <a:solidFill>
                  <a:srgbClr val="000000"/>
                </a:solidFill>
                <a:effectLst/>
                <a:latin typeface="Arial"/>
                <a:ea typeface="Arial"/>
                <a:cs typeface="Arial"/>
                <a:sym typeface="Arial"/>
              </a:rPr>
              <a:t>organisation</a:t>
            </a:r>
            <a:r>
              <a:rPr lang="en-US" sz="1100" b="0" i="0" u="none" strike="noStrike" cap="none" dirty="0">
                <a:solidFill>
                  <a:srgbClr val="000000"/>
                </a:solidFill>
                <a:effectLst/>
                <a:latin typeface="Arial"/>
                <a:ea typeface="Arial"/>
                <a:cs typeface="Arial"/>
                <a:sym typeface="Arial"/>
              </a:rPr>
              <a:t> requires a cyclic process of talent attraction and development. Through a well-planned recruitment procedure based on best </a:t>
            </a:r>
            <a:r>
              <a:rPr lang="en-US" sz="1100" b="0" i="0" u="none" strike="noStrike" cap="none" dirty="0" err="1">
                <a:solidFill>
                  <a:srgbClr val="000000"/>
                </a:solidFill>
                <a:effectLst/>
                <a:latin typeface="Arial"/>
                <a:ea typeface="Arial"/>
                <a:cs typeface="Arial"/>
                <a:sym typeface="Arial"/>
              </a:rPr>
              <a:t>practise</a:t>
            </a:r>
            <a:r>
              <a:rPr lang="en-US" sz="1100" b="0" i="0" u="none" strike="noStrike" cap="none" dirty="0">
                <a:solidFill>
                  <a:srgbClr val="000000"/>
                </a:solidFill>
                <a:effectLst/>
                <a:latin typeface="Arial"/>
                <a:ea typeface="Arial"/>
                <a:cs typeface="Arial"/>
                <a:sym typeface="Arial"/>
              </a:rPr>
              <a:t> and through our subsequent cultivation of that talent based upon theoretically underpinned development procedures, we not only fill an unfilled job, but we also develop the future of our business.</a:t>
            </a:r>
          </a:p>
        </p:txBody>
      </p:sp>
    </p:spTree>
    <p:extLst>
      <p:ext uri="{BB962C8B-B14F-4D97-AF65-F5344CB8AC3E}">
        <p14:creationId xmlns:p14="http://schemas.microsoft.com/office/powerpoint/2010/main" val="20224652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r>
              <a:rPr lang="en-US" sz="1100" b="0" i="0" u="none" strike="noStrike" cap="none" dirty="0" err="1">
                <a:solidFill>
                  <a:srgbClr val="000000"/>
                </a:solidFill>
                <a:latin typeface="Arial"/>
                <a:ea typeface="Arial"/>
                <a:cs typeface="Arial"/>
                <a:sym typeface="Arial"/>
              </a:rPr>
              <a:t>Boisen</a:t>
            </a:r>
            <a:r>
              <a:rPr lang="en-US" sz="1100" b="0" i="0" u="none" strike="noStrike" cap="none" dirty="0">
                <a:solidFill>
                  <a:srgbClr val="000000"/>
                </a:solidFill>
                <a:latin typeface="Arial"/>
                <a:ea typeface="Arial"/>
                <a:cs typeface="Arial"/>
                <a:sym typeface="Arial"/>
              </a:rPr>
              <a:t>, </a:t>
            </a:r>
            <a:endParaRPr 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r>
              <a:rPr lang="en-US" sz="1100" b="1" i="0" u="none" strike="noStrike" cap="none" dirty="0">
                <a:solidFill>
                  <a:srgbClr val="000000"/>
                </a:solidFill>
                <a:effectLst/>
                <a:latin typeface="Arial"/>
                <a:ea typeface="Arial"/>
                <a:cs typeface="Arial"/>
                <a:sym typeface="Arial"/>
              </a:rPr>
              <a:t>Speaker Notes:</a:t>
            </a:r>
            <a:r>
              <a:rPr lang="en-US" sz="1100" b="0" i="0" u="none" strike="noStrike" cap="none" dirty="0">
                <a:solidFill>
                  <a:srgbClr val="000000"/>
                </a:solidFill>
                <a:effectLst/>
                <a:latin typeface="Arial"/>
                <a:ea typeface="Arial"/>
                <a:cs typeface="Arial"/>
                <a:sym typeface="Arial"/>
              </a:rPr>
              <a:t> Thank you for your time today. I am now happy to take any questions you may have about our recruitment process, development strategies, or how we can apply these theories in teams.</a:t>
            </a:r>
            <a:endParaRPr lang="en-US" dirty="0"/>
          </a:p>
        </p:txBody>
      </p:sp>
    </p:spTree>
    <p:extLst>
      <p:ext uri="{BB962C8B-B14F-4D97-AF65-F5344CB8AC3E}">
        <p14:creationId xmlns:p14="http://schemas.microsoft.com/office/powerpoint/2010/main" val="31651210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sp>
        <p:nvSpPr>
          <p:cNvPr id="9" name="Google Shape;9;p2"/>
          <p:cNvSpPr txBox="1">
            <a:spLocks noGrp="1"/>
          </p:cNvSpPr>
          <p:nvPr>
            <p:ph type="ctrTitle"/>
          </p:nvPr>
        </p:nvSpPr>
        <p:spPr>
          <a:xfrm>
            <a:off x="967875" y="588300"/>
            <a:ext cx="6092700" cy="2255100"/>
          </a:xfrm>
          <a:prstGeom prst="rect">
            <a:avLst/>
          </a:prstGeom>
        </p:spPr>
        <p:txBody>
          <a:bodyPr spcFirstLastPara="1" wrap="square" lIns="91425" tIns="91425" rIns="91425" bIns="91425" anchor="b" anchorCtr="0">
            <a:noAutofit/>
          </a:bodyPr>
          <a:lstStyle>
            <a:lvl1pPr lvl="0">
              <a:lnSpc>
                <a:spcPct val="90000"/>
              </a:lnSpc>
              <a:spcBef>
                <a:spcPts val="0"/>
              </a:spcBef>
              <a:spcAft>
                <a:spcPts val="0"/>
              </a:spcAft>
              <a:buClr>
                <a:srgbClr val="191919"/>
              </a:buClr>
              <a:buSzPts val="5200"/>
              <a:buNone/>
              <a:defRPr sz="5000" b="0">
                <a:latin typeface="Phudu Medium"/>
                <a:ea typeface="Phudu Medium"/>
                <a:cs typeface="Phudu Medium"/>
                <a:sym typeface="Phudu Medium"/>
              </a:defRPr>
            </a:lvl1pPr>
            <a:lvl2pPr lvl="1" algn="ctr">
              <a:spcBef>
                <a:spcPts val="0"/>
              </a:spcBef>
              <a:spcAft>
                <a:spcPts val="0"/>
              </a:spcAft>
              <a:buClr>
                <a:srgbClr val="191919"/>
              </a:buClr>
              <a:buSzPts val="5200"/>
              <a:buNone/>
              <a:defRPr sz="5200">
                <a:solidFill>
                  <a:srgbClr val="191919"/>
                </a:solidFill>
              </a:defRPr>
            </a:lvl2pPr>
            <a:lvl3pPr lvl="2" algn="ctr">
              <a:spcBef>
                <a:spcPts val="0"/>
              </a:spcBef>
              <a:spcAft>
                <a:spcPts val="0"/>
              </a:spcAft>
              <a:buClr>
                <a:srgbClr val="191919"/>
              </a:buClr>
              <a:buSzPts val="5200"/>
              <a:buNone/>
              <a:defRPr sz="5200">
                <a:solidFill>
                  <a:srgbClr val="191919"/>
                </a:solidFill>
              </a:defRPr>
            </a:lvl3pPr>
            <a:lvl4pPr lvl="3" algn="ctr">
              <a:spcBef>
                <a:spcPts val="0"/>
              </a:spcBef>
              <a:spcAft>
                <a:spcPts val="0"/>
              </a:spcAft>
              <a:buClr>
                <a:srgbClr val="191919"/>
              </a:buClr>
              <a:buSzPts val="5200"/>
              <a:buNone/>
              <a:defRPr sz="5200">
                <a:solidFill>
                  <a:srgbClr val="191919"/>
                </a:solidFill>
              </a:defRPr>
            </a:lvl4pPr>
            <a:lvl5pPr lvl="4" algn="ctr">
              <a:spcBef>
                <a:spcPts val="0"/>
              </a:spcBef>
              <a:spcAft>
                <a:spcPts val="0"/>
              </a:spcAft>
              <a:buClr>
                <a:srgbClr val="191919"/>
              </a:buClr>
              <a:buSzPts val="5200"/>
              <a:buNone/>
              <a:defRPr sz="5200">
                <a:solidFill>
                  <a:srgbClr val="191919"/>
                </a:solidFill>
              </a:defRPr>
            </a:lvl5pPr>
            <a:lvl6pPr lvl="5" algn="ctr">
              <a:spcBef>
                <a:spcPts val="0"/>
              </a:spcBef>
              <a:spcAft>
                <a:spcPts val="0"/>
              </a:spcAft>
              <a:buClr>
                <a:srgbClr val="191919"/>
              </a:buClr>
              <a:buSzPts val="5200"/>
              <a:buNone/>
              <a:defRPr sz="5200">
                <a:solidFill>
                  <a:srgbClr val="191919"/>
                </a:solidFill>
              </a:defRPr>
            </a:lvl6pPr>
            <a:lvl7pPr lvl="6" algn="ctr">
              <a:spcBef>
                <a:spcPts val="0"/>
              </a:spcBef>
              <a:spcAft>
                <a:spcPts val="0"/>
              </a:spcAft>
              <a:buClr>
                <a:srgbClr val="191919"/>
              </a:buClr>
              <a:buSzPts val="5200"/>
              <a:buNone/>
              <a:defRPr sz="5200">
                <a:solidFill>
                  <a:srgbClr val="191919"/>
                </a:solidFill>
              </a:defRPr>
            </a:lvl7pPr>
            <a:lvl8pPr lvl="7" algn="ctr">
              <a:spcBef>
                <a:spcPts val="0"/>
              </a:spcBef>
              <a:spcAft>
                <a:spcPts val="0"/>
              </a:spcAft>
              <a:buClr>
                <a:srgbClr val="191919"/>
              </a:buClr>
              <a:buSzPts val="5200"/>
              <a:buNone/>
              <a:defRPr sz="5200">
                <a:solidFill>
                  <a:srgbClr val="191919"/>
                </a:solidFill>
              </a:defRPr>
            </a:lvl8pPr>
            <a:lvl9pPr lvl="8" algn="ctr">
              <a:spcBef>
                <a:spcPts val="0"/>
              </a:spcBef>
              <a:spcAft>
                <a:spcPts val="0"/>
              </a:spcAft>
              <a:buClr>
                <a:srgbClr val="191919"/>
              </a:buClr>
              <a:buSzPts val="5200"/>
              <a:buNone/>
              <a:defRPr sz="5200">
                <a:solidFill>
                  <a:srgbClr val="191919"/>
                </a:solidFill>
              </a:defRPr>
            </a:lvl9pPr>
          </a:lstStyle>
          <a:p>
            <a:endParaRPr/>
          </a:p>
        </p:txBody>
      </p:sp>
      <p:sp>
        <p:nvSpPr>
          <p:cNvPr id="10" name="Google Shape;10;p2"/>
          <p:cNvSpPr txBox="1">
            <a:spLocks noGrp="1"/>
          </p:cNvSpPr>
          <p:nvPr>
            <p:ph type="subTitle" idx="1"/>
          </p:nvPr>
        </p:nvSpPr>
        <p:spPr>
          <a:xfrm>
            <a:off x="967875" y="3042500"/>
            <a:ext cx="3846900" cy="475800"/>
          </a:xfrm>
          <a:prstGeom prst="rect">
            <a:avLst/>
          </a:prstGeom>
        </p:spPr>
        <p:txBody>
          <a:bodyPr spcFirstLastPara="1" wrap="square" lIns="91425" tIns="91425" rIns="91425" bIns="91425" anchor="t" anchorCtr="0">
            <a:noAutofit/>
          </a:bodyPr>
          <a:lstStyle>
            <a:lvl1pPr lvl="0">
              <a:lnSpc>
                <a:spcPct val="100000"/>
              </a:lnSpc>
              <a:spcBef>
                <a:spcPts val="0"/>
              </a:spcBef>
              <a:spcAft>
                <a:spcPts val="0"/>
              </a:spcAft>
              <a:buSzPts val="1200"/>
              <a:buNone/>
              <a:defRPr sz="1600">
                <a:solidFill>
                  <a:schemeClr val="dk1"/>
                </a:solidFill>
              </a:defRPr>
            </a:lvl1pPr>
            <a:lvl2pPr lvl="1" algn="ctr">
              <a:lnSpc>
                <a:spcPct val="100000"/>
              </a:lnSpc>
              <a:spcBef>
                <a:spcPts val="0"/>
              </a:spcBef>
              <a:spcAft>
                <a:spcPts val="0"/>
              </a:spcAft>
              <a:buSzPts val="1800"/>
              <a:buNone/>
              <a:defRPr sz="1800"/>
            </a:lvl2pPr>
            <a:lvl3pPr lvl="2" algn="ctr">
              <a:lnSpc>
                <a:spcPct val="100000"/>
              </a:lnSpc>
              <a:spcBef>
                <a:spcPts val="0"/>
              </a:spcBef>
              <a:spcAft>
                <a:spcPts val="0"/>
              </a:spcAft>
              <a:buSzPts val="1800"/>
              <a:buNone/>
              <a:defRPr sz="1800"/>
            </a:lvl3pPr>
            <a:lvl4pPr lvl="3" algn="ctr">
              <a:lnSpc>
                <a:spcPct val="100000"/>
              </a:lnSpc>
              <a:spcBef>
                <a:spcPts val="0"/>
              </a:spcBef>
              <a:spcAft>
                <a:spcPts val="0"/>
              </a:spcAft>
              <a:buSzPts val="1800"/>
              <a:buNone/>
              <a:defRPr sz="1800"/>
            </a:lvl4pPr>
            <a:lvl5pPr lvl="4" algn="ctr">
              <a:lnSpc>
                <a:spcPct val="100000"/>
              </a:lnSpc>
              <a:spcBef>
                <a:spcPts val="0"/>
              </a:spcBef>
              <a:spcAft>
                <a:spcPts val="0"/>
              </a:spcAft>
              <a:buSzPts val="1800"/>
              <a:buNone/>
              <a:defRPr sz="1800"/>
            </a:lvl5pPr>
            <a:lvl6pPr lvl="5" algn="ctr">
              <a:lnSpc>
                <a:spcPct val="100000"/>
              </a:lnSpc>
              <a:spcBef>
                <a:spcPts val="0"/>
              </a:spcBef>
              <a:spcAft>
                <a:spcPts val="0"/>
              </a:spcAft>
              <a:buSzPts val="1800"/>
              <a:buNone/>
              <a:defRPr sz="1800"/>
            </a:lvl6pPr>
            <a:lvl7pPr lvl="6" algn="ctr">
              <a:lnSpc>
                <a:spcPct val="100000"/>
              </a:lnSpc>
              <a:spcBef>
                <a:spcPts val="0"/>
              </a:spcBef>
              <a:spcAft>
                <a:spcPts val="0"/>
              </a:spcAft>
              <a:buSzPts val="1800"/>
              <a:buNone/>
              <a:defRPr sz="1800"/>
            </a:lvl7pPr>
            <a:lvl8pPr lvl="7" algn="ctr">
              <a:lnSpc>
                <a:spcPct val="100000"/>
              </a:lnSpc>
              <a:spcBef>
                <a:spcPts val="0"/>
              </a:spcBef>
              <a:spcAft>
                <a:spcPts val="0"/>
              </a:spcAft>
              <a:buSzPts val="1800"/>
              <a:buNone/>
              <a:defRPr sz="1800"/>
            </a:lvl8pPr>
            <a:lvl9pPr lvl="8" algn="ctr">
              <a:lnSpc>
                <a:spcPct val="100000"/>
              </a:lnSpc>
              <a:spcBef>
                <a:spcPts val="0"/>
              </a:spcBef>
              <a:spcAft>
                <a:spcPts val="0"/>
              </a:spcAft>
              <a:buSzPts val="1800"/>
              <a:buNone/>
              <a:defRPr sz="1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22"/>
        <p:cNvGrpSpPr/>
        <p:nvPr/>
      </p:nvGrpSpPr>
      <p:grpSpPr>
        <a:xfrm>
          <a:off x="0" y="0"/>
          <a:ext cx="0" cy="0"/>
          <a:chOff x="0" y="0"/>
          <a:chExt cx="0" cy="0"/>
        </a:xfrm>
      </p:grpSpPr>
      <p:sp>
        <p:nvSpPr>
          <p:cNvPr id="23" name="Google Shape;23;p4"/>
          <p:cNvSpPr txBox="1">
            <a:spLocks noGrp="1"/>
          </p:cNvSpPr>
          <p:nvPr>
            <p:ph type="title"/>
          </p:nvPr>
        </p:nvSpPr>
        <p:spPr>
          <a:xfrm>
            <a:off x="720000" y="539500"/>
            <a:ext cx="7704000" cy="572700"/>
          </a:xfrm>
          <a:prstGeom prst="rect">
            <a:avLst/>
          </a:prstGeom>
        </p:spPr>
        <p:txBody>
          <a:bodyPr spcFirstLastPara="1" wrap="square" lIns="91425" tIns="91425" rIns="91425" bIns="91425" anchor="t" anchorCtr="0">
            <a:noAutofit/>
          </a:bodyPr>
          <a:lstStyle>
            <a:lvl1pPr lvl="0" rtl="0">
              <a:spcBef>
                <a:spcPts val="0"/>
              </a:spcBef>
              <a:spcAft>
                <a:spcPts val="0"/>
              </a:spcAft>
              <a:buSzPts val="3000"/>
              <a:buNone/>
              <a:defRPr/>
            </a:lvl1pPr>
            <a:lvl2pPr lvl="1" rtl="0">
              <a:spcBef>
                <a:spcPts val="0"/>
              </a:spcBef>
              <a:spcAft>
                <a:spcPts val="0"/>
              </a:spcAft>
              <a:buSzPts val="3500"/>
              <a:buNone/>
              <a:defRPr/>
            </a:lvl2pPr>
            <a:lvl3pPr lvl="2" rtl="0">
              <a:spcBef>
                <a:spcPts val="0"/>
              </a:spcBef>
              <a:spcAft>
                <a:spcPts val="0"/>
              </a:spcAft>
              <a:buSzPts val="3500"/>
              <a:buNone/>
              <a:defRPr/>
            </a:lvl3pPr>
            <a:lvl4pPr lvl="3" rtl="0">
              <a:spcBef>
                <a:spcPts val="0"/>
              </a:spcBef>
              <a:spcAft>
                <a:spcPts val="0"/>
              </a:spcAft>
              <a:buSzPts val="3500"/>
              <a:buNone/>
              <a:defRPr/>
            </a:lvl4pPr>
            <a:lvl5pPr lvl="4" rtl="0">
              <a:spcBef>
                <a:spcPts val="0"/>
              </a:spcBef>
              <a:spcAft>
                <a:spcPts val="0"/>
              </a:spcAft>
              <a:buSzPts val="3500"/>
              <a:buNone/>
              <a:defRPr/>
            </a:lvl5pPr>
            <a:lvl6pPr lvl="5" rtl="0">
              <a:spcBef>
                <a:spcPts val="0"/>
              </a:spcBef>
              <a:spcAft>
                <a:spcPts val="0"/>
              </a:spcAft>
              <a:buSzPts val="3500"/>
              <a:buNone/>
              <a:defRPr/>
            </a:lvl6pPr>
            <a:lvl7pPr lvl="6" rtl="0">
              <a:spcBef>
                <a:spcPts val="0"/>
              </a:spcBef>
              <a:spcAft>
                <a:spcPts val="0"/>
              </a:spcAft>
              <a:buSzPts val="3500"/>
              <a:buNone/>
              <a:defRPr/>
            </a:lvl7pPr>
            <a:lvl8pPr lvl="7" rtl="0">
              <a:spcBef>
                <a:spcPts val="0"/>
              </a:spcBef>
              <a:spcAft>
                <a:spcPts val="0"/>
              </a:spcAft>
              <a:buSzPts val="3500"/>
              <a:buNone/>
              <a:defRPr/>
            </a:lvl8pPr>
            <a:lvl9pPr lvl="8" rtl="0">
              <a:spcBef>
                <a:spcPts val="0"/>
              </a:spcBef>
              <a:spcAft>
                <a:spcPts val="0"/>
              </a:spcAft>
              <a:buSzPts val="3500"/>
              <a:buNone/>
              <a:defRPr/>
            </a:lvl9pPr>
          </a:lstStyle>
          <a:p>
            <a:endParaRPr/>
          </a:p>
        </p:txBody>
      </p:sp>
      <p:sp>
        <p:nvSpPr>
          <p:cNvPr id="24" name="Google Shape;24;p4"/>
          <p:cNvSpPr txBox="1">
            <a:spLocks noGrp="1"/>
          </p:cNvSpPr>
          <p:nvPr>
            <p:ph type="body" idx="1"/>
          </p:nvPr>
        </p:nvSpPr>
        <p:spPr>
          <a:xfrm>
            <a:off x="720000" y="1149701"/>
            <a:ext cx="7704000" cy="334200"/>
          </a:xfrm>
          <a:prstGeom prst="rect">
            <a:avLst/>
          </a:prstGeom>
        </p:spPr>
        <p:txBody>
          <a:bodyPr spcFirstLastPara="1" wrap="square" lIns="91425" tIns="91425" rIns="91425" bIns="91425" anchor="t" anchorCtr="0">
            <a:noAutofit/>
          </a:bodyPr>
          <a:lstStyle>
            <a:lvl1pPr marL="457200" lvl="0" indent="-304800" rtl="0">
              <a:spcBef>
                <a:spcPts val="0"/>
              </a:spcBef>
              <a:spcAft>
                <a:spcPts val="0"/>
              </a:spcAft>
              <a:buSzPts val="1200"/>
              <a:buFont typeface="Nunito Light"/>
              <a:buChar char="●"/>
              <a:defRPr/>
            </a:lvl1pPr>
            <a:lvl2pPr marL="914400" lvl="1" indent="-304800" rtl="0">
              <a:lnSpc>
                <a:spcPct val="100000"/>
              </a:lnSpc>
              <a:spcBef>
                <a:spcPts val="0"/>
              </a:spcBef>
              <a:spcAft>
                <a:spcPts val="0"/>
              </a:spcAft>
              <a:buSzPts val="1200"/>
              <a:buFont typeface="Nunito Light"/>
              <a:buChar char="○"/>
              <a:defRPr/>
            </a:lvl2pPr>
            <a:lvl3pPr marL="1371600" lvl="2" indent="-304800" rtl="0">
              <a:lnSpc>
                <a:spcPct val="100000"/>
              </a:lnSpc>
              <a:spcBef>
                <a:spcPts val="0"/>
              </a:spcBef>
              <a:spcAft>
                <a:spcPts val="0"/>
              </a:spcAft>
              <a:buSzPts val="1200"/>
              <a:buFont typeface="Nunito Light"/>
              <a:buChar char="■"/>
              <a:defRPr/>
            </a:lvl3pPr>
            <a:lvl4pPr marL="1828800" lvl="3" indent="-304800" rtl="0">
              <a:lnSpc>
                <a:spcPct val="100000"/>
              </a:lnSpc>
              <a:spcBef>
                <a:spcPts val="0"/>
              </a:spcBef>
              <a:spcAft>
                <a:spcPts val="0"/>
              </a:spcAft>
              <a:buSzPts val="1200"/>
              <a:buFont typeface="Nunito Light"/>
              <a:buChar char="●"/>
              <a:defRPr/>
            </a:lvl4pPr>
            <a:lvl5pPr marL="2286000" lvl="4" indent="-304800" rtl="0">
              <a:lnSpc>
                <a:spcPct val="100000"/>
              </a:lnSpc>
              <a:spcBef>
                <a:spcPts val="0"/>
              </a:spcBef>
              <a:spcAft>
                <a:spcPts val="0"/>
              </a:spcAft>
              <a:buSzPts val="1200"/>
              <a:buFont typeface="Nunito Light"/>
              <a:buChar char="○"/>
              <a:defRPr/>
            </a:lvl5pPr>
            <a:lvl6pPr marL="2743200" lvl="5" indent="-304800" rtl="0">
              <a:lnSpc>
                <a:spcPct val="100000"/>
              </a:lnSpc>
              <a:spcBef>
                <a:spcPts val="0"/>
              </a:spcBef>
              <a:spcAft>
                <a:spcPts val="0"/>
              </a:spcAft>
              <a:buSzPts val="1200"/>
              <a:buFont typeface="Nunito Light"/>
              <a:buChar char="■"/>
              <a:defRPr/>
            </a:lvl6pPr>
            <a:lvl7pPr marL="3200400" lvl="6" indent="-304800" rtl="0">
              <a:lnSpc>
                <a:spcPct val="100000"/>
              </a:lnSpc>
              <a:spcBef>
                <a:spcPts val="0"/>
              </a:spcBef>
              <a:spcAft>
                <a:spcPts val="0"/>
              </a:spcAft>
              <a:buSzPts val="1200"/>
              <a:buFont typeface="Nunito Light"/>
              <a:buChar char="●"/>
              <a:defRPr/>
            </a:lvl7pPr>
            <a:lvl8pPr marL="3657600" lvl="7" indent="-304800" rtl="0">
              <a:lnSpc>
                <a:spcPct val="100000"/>
              </a:lnSpc>
              <a:spcBef>
                <a:spcPts val="0"/>
              </a:spcBef>
              <a:spcAft>
                <a:spcPts val="0"/>
              </a:spcAft>
              <a:buSzPts val="1200"/>
              <a:buFont typeface="Nunito Light"/>
              <a:buChar char="○"/>
              <a:defRPr/>
            </a:lvl8pPr>
            <a:lvl9pPr marL="4114800" lvl="8" indent="-304800" rtl="0">
              <a:lnSpc>
                <a:spcPct val="100000"/>
              </a:lnSpc>
              <a:spcBef>
                <a:spcPts val="0"/>
              </a:spcBef>
              <a:spcAft>
                <a:spcPts val="0"/>
              </a:spcAft>
              <a:buSzPts val="1200"/>
              <a:buFont typeface="Nunito Light"/>
              <a:buChar char="■"/>
              <a:defRPr/>
            </a:lvl9pPr>
          </a:lstStyle>
          <a:p>
            <a:endParaRPr/>
          </a:p>
        </p:txBody>
      </p:sp>
      <p:cxnSp>
        <p:nvCxnSpPr>
          <p:cNvPr id="25" name="Google Shape;25;p4"/>
          <p:cNvCxnSpPr/>
          <p:nvPr/>
        </p:nvCxnSpPr>
        <p:spPr>
          <a:xfrm>
            <a:off x="588175" y="533800"/>
            <a:ext cx="0" cy="541800"/>
          </a:xfrm>
          <a:prstGeom prst="straightConnector1">
            <a:avLst/>
          </a:prstGeom>
          <a:noFill/>
          <a:ln w="9525" cap="flat" cmpd="sng">
            <a:solidFill>
              <a:schemeClr val="dk1"/>
            </a:solidFill>
            <a:prstDash val="solid"/>
            <a:round/>
            <a:headEnd type="none" w="med" len="med"/>
            <a:tailEnd type="none" w="med" len="med"/>
          </a:ln>
        </p:spPr>
      </p:cxnSp>
      <p:sp>
        <p:nvSpPr>
          <p:cNvPr id="26" name="Google Shape;26;p4"/>
          <p:cNvSpPr/>
          <p:nvPr/>
        </p:nvSpPr>
        <p:spPr>
          <a:xfrm>
            <a:off x="8405500" y="4404975"/>
            <a:ext cx="738500" cy="738525"/>
          </a:xfrm>
          <a:custGeom>
            <a:avLst/>
            <a:gdLst/>
            <a:ahLst/>
            <a:cxnLst/>
            <a:rect l="l" t="t" r="r" b="b"/>
            <a:pathLst>
              <a:path w="29540" h="29541" extrusionOk="0">
                <a:moveTo>
                  <a:pt x="14776" y="1"/>
                </a:moveTo>
                <a:cubicBezTo>
                  <a:pt x="6585" y="1"/>
                  <a:pt x="1" y="6585"/>
                  <a:pt x="1" y="14777"/>
                </a:cubicBezTo>
                <a:cubicBezTo>
                  <a:pt x="1" y="22956"/>
                  <a:pt x="6585" y="29540"/>
                  <a:pt x="14776" y="29540"/>
                </a:cubicBezTo>
                <a:cubicBezTo>
                  <a:pt x="22956" y="29540"/>
                  <a:pt x="29540" y="22956"/>
                  <a:pt x="29540" y="14777"/>
                </a:cubicBezTo>
                <a:cubicBezTo>
                  <a:pt x="29540" y="6585"/>
                  <a:pt x="22956" y="1"/>
                  <a:pt x="14776"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7" name="Google Shape;27;p4"/>
          <p:cNvGrpSpPr/>
          <p:nvPr/>
        </p:nvGrpSpPr>
        <p:grpSpPr>
          <a:xfrm>
            <a:off x="6985238" y="-12"/>
            <a:ext cx="2158750" cy="487175"/>
            <a:chOff x="6985238" y="-12"/>
            <a:chExt cx="2158750" cy="487175"/>
          </a:xfrm>
        </p:grpSpPr>
        <p:sp>
          <p:nvSpPr>
            <p:cNvPr id="28" name="Google Shape;28;p4"/>
            <p:cNvSpPr/>
            <p:nvPr/>
          </p:nvSpPr>
          <p:spPr>
            <a:xfrm rot="-5400000">
              <a:off x="8769350" y="112525"/>
              <a:ext cx="481600" cy="267675"/>
            </a:xfrm>
            <a:custGeom>
              <a:avLst/>
              <a:gdLst/>
              <a:ahLst/>
              <a:cxnLst/>
              <a:rect l="l" t="t" r="r" b="b"/>
              <a:pathLst>
                <a:path w="19264" h="10707" extrusionOk="0">
                  <a:moveTo>
                    <a:pt x="0" y="1"/>
                  </a:moveTo>
                  <a:lnTo>
                    <a:pt x="0" y="10706"/>
                  </a:lnTo>
                  <a:lnTo>
                    <a:pt x="19263" y="10706"/>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4"/>
            <p:cNvSpPr/>
            <p:nvPr/>
          </p:nvSpPr>
          <p:spPr>
            <a:xfrm rot="-5400000">
              <a:off x="8362738" y="-26437"/>
              <a:ext cx="487175" cy="540025"/>
            </a:xfrm>
            <a:custGeom>
              <a:avLst/>
              <a:gdLst/>
              <a:ahLst/>
              <a:cxnLst/>
              <a:rect l="l" t="t" r="r" b="b"/>
              <a:pathLst>
                <a:path w="19487" h="21601" extrusionOk="0">
                  <a:moveTo>
                    <a:pt x="0" y="1"/>
                  </a:moveTo>
                  <a:lnTo>
                    <a:pt x="0" y="21601"/>
                  </a:lnTo>
                  <a:lnTo>
                    <a:pt x="19487" y="10809"/>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4"/>
            <p:cNvSpPr/>
            <p:nvPr/>
          </p:nvSpPr>
          <p:spPr>
            <a:xfrm rot="-5400000">
              <a:off x="7822313" y="-26862"/>
              <a:ext cx="487175" cy="540875"/>
            </a:xfrm>
            <a:custGeom>
              <a:avLst/>
              <a:gdLst/>
              <a:ahLst/>
              <a:cxnLst/>
              <a:rect l="l" t="t" r="r" b="b"/>
              <a:pathLst>
                <a:path w="19487" h="21635" extrusionOk="0">
                  <a:moveTo>
                    <a:pt x="0" y="0"/>
                  </a:moveTo>
                  <a:lnTo>
                    <a:pt x="0" y="21635"/>
                  </a:lnTo>
                  <a:lnTo>
                    <a:pt x="19487" y="10826"/>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4"/>
            <p:cNvSpPr/>
            <p:nvPr/>
          </p:nvSpPr>
          <p:spPr>
            <a:xfrm rot="-5400000">
              <a:off x="7281888" y="-26437"/>
              <a:ext cx="487175" cy="540025"/>
            </a:xfrm>
            <a:custGeom>
              <a:avLst/>
              <a:gdLst/>
              <a:ahLst/>
              <a:cxnLst/>
              <a:rect l="l" t="t" r="r" b="b"/>
              <a:pathLst>
                <a:path w="19487" h="21601" extrusionOk="0">
                  <a:moveTo>
                    <a:pt x="0" y="0"/>
                  </a:moveTo>
                  <a:lnTo>
                    <a:pt x="0" y="21600"/>
                  </a:lnTo>
                  <a:lnTo>
                    <a:pt x="19487" y="10792"/>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4"/>
            <p:cNvSpPr/>
            <p:nvPr/>
          </p:nvSpPr>
          <p:spPr>
            <a:xfrm rot="-5400000">
              <a:off x="8631675" y="-25150"/>
              <a:ext cx="487175" cy="537450"/>
            </a:xfrm>
            <a:custGeom>
              <a:avLst/>
              <a:gdLst/>
              <a:ahLst/>
              <a:cxnLst/>
              <a:rect l="l" t="t" r="r" b="b"/>
              <a:pathLst>
                <a:path w="19487" h="21498" extrusionOk="0">
                  <a:moveTo>
                    <a:pt x="19487" y="0"/>
                  </a:moveTo>
                  <a:lnTo>
                    <a:pt x="0" y="10792"/>
                  </a:lnTo>
                  <a:lnTo>
                    <a:pt x="19263" y="21497"/>
                  </a:lnTo>
                  <a:lnTo>
                    <a:pt x="19487" y="21497"/>
                  </a:lnTo>
                  <a:lnTo>
                    <a:pt x="194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4"/>
            <p:cNvSpPr/>
            <p:nvPr/>
          </p:nvSpPr>
          <p:spPr>
            <a:xfrm rot="-5400000">
              <a:off x="8092738" y="-26662"/>
              <a:ext cx="487175" cy="540475"/>
            </a:xfrm>
            <a:custGeom>
              <a:avLst/>
              <a:gdLst/>
              <a:ahLst/>
              <a:cxnLst/>
              <a:rect l="l" t="t" r="r" b="b"/>
              <a:pathLst>
                <a:path w="19487" h="21619" extrusionOk="0">
                  <a:moveTo>
                    <a:pt x="19487" y="1"/>
                  </a:moveTo>
                  <a:lnTo>
                    <a:pt x="0" y="10810"/>
                  </a:lnTo>
                  <a:lnTo>
                    <a:pt x="19487" y="21618"/>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4"/>
            <p:cNvSpPr/>
            <p:nvPr/>
          </p:nvSpPr>
          <p:spPr>
            <a:xfrm rot="-5400000">
              <a:off x="7552088" y="-26862"/>
              <a:ext cx="487175" cy="540875"/>
            </a:xfrm>
            <a:custGeom>
              <a:avLst/>
              <a:gdLst/>
              <a:ahLst/>
              <a:cxnLst/>
              <a:rect l="l" t="t" r="r" b="b"/>
              <a:pathLst>
                <a:path w="19487" h="21635" extrusionOk="0">
                  <a:moveTo>
                    <a:pt x="19487" y="1"/>
                  </a:moveTo>
                  <a:lnTo>
                    <a:pt x="0" y="10809"/>
                  </a:lnTo>
                  <a:lnTo>
                    <a:pt x="19487" y="21635"/>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4"/>
            <p:cNvSpPr/>
            <p:nvPr/>
          </p:nvSpPr>
          <p:spPr>
            <a:xfrm rot="-5400000">
              <a:off x="7011663" y="-26437"/>
              <a:ext cx="487175" cy="540025"/>
            </a:xfrm>
            <a:custGeom>
              <a:avLst/>
              <a:gdLst/>
              <a:ahLst/>
              <a:cxnLst/>
              <a:rect l="l" t="t" r="r" b="b"/>
              <a:pathLst>
                <a:path w="19487" h="21601" extrusionOk="0">
                  <a:moveTo>
                    <a:pt x="19487" y="1"/>
                  </a:moveTo>
                  <a:lnTo>
                    <a:pt x="0" y="10809"/>
                  </a:lnTo>
                  <a:lnTo>
                    <a:pt x="19487" y="21601"/>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6" name="Google Shape;36;p4"/>
          <p:cNvSpPr/>
          <p:nvPr/>
        </p:nvSpPr>
        <p:spPr>
          <a:xfrm>
            <a:off x="8606550" y="594925"/>
            <a:ext cx="398250" cy="461850"/>
          </a:xfrm>
          <a:custGeom>
            <a:avLst/>
            <a:gdLst/>
            <a:ahLst/>
            <a:cxnLst/>
            <a:rect l="l" t="t" r="r" b="b"/>
            <a:pathLst>
              <a:path w="15930" h="18474" extrusionOk="0">
                <a:moveTo>
                  <a:pt x="13919" y="1"/>
                </a:moveTo>
                <a:cubicBezTo>
                  <a:pt x="6238" y="1"/>
                  <a:pt x="0" y="6238"/>
                  <a:pt x="0" y="13920"/>
                </a:cubicBezTo>
                <a:lnTo>
                  <a:pt x="0" y="16480"/>
                </a:lnTo>
                <a:cubicBezTo>
                  <a:pt x="0" y="17597"/>
                  <a:pt x="911" y="18473"/>
                  <a:pt x="2011" y="18473"/>
                </a:cubicBezTo>
                <a:cubicBezTo>
                  <a:pt x="9692" y="18473"/>
                  <a:pt x="15930" y="12253"/>
                  <a:pt x="15930" y="4554"/>
                </a:cubicBezTo>
                <a:lnTo>
                  <a:pt x="15930" y="1994"/>
                </a:lnTo>
                <a:cubicBezTo>
                  <a:pt x="15930" y="877"/>
                  <a:pt x="15019" y="1"/>
                  <a:pt x="13919"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4"/>
          <p:cNvSpPr/>
          <p:nvPr/>
        </p:nvSpPr>
        <p:spPr>
          <a:xfrm>
            <a:off x="6639750" y="40150"/>
            <a:ext cx="398250" cy="461850"/>
          </a:xfrm>
          <a:custGeom>
            <a:avLst/>
            <a:gdLst/>
            <a:ahLst/>
            <a:cxnLst/>
            <a:rect l="l" t="t" r="r" b="b"/>
            <a:pathLst>
              <a:path w="15930" h="18474" extrusionOk="0">
                <a:moveTo>
                  <a:pt x="2011" y="1"/>
                </a:moveTo>
                <a:cubicBezTo>
                  <a:pt x="894" y="1"/>
                  <a:pt x="0" y="894"/>
                  <a:pt x="0" y="1994"/>
                </a:cubicBezTo>
                <a:lnTo>
                  <a:pt x="0" y="4554"/>
                </a:lnTo>
                <a:cubicBezTo>
                  <a:pt x="0" y="12235"/>
                  <a:pt x="6238" y="18473"/>
                  <a:pt x="13919" y="18473"/>
                </a:cubicBezTo>
                <a:cubicBezTo>
                  <a:pt x="15036" y="18473"/>
                  <a:pt x="15930" y="17562"/>
                  <a:pt x="15930" y="16480"/>
                </a:cubicBezTo>
                <a:lnTo>
                  <a:pt x="15930" y="13919"/>
                </a:lnTo>
                <a:cubicBezTo>
                  <a:pt x="15930" y="6221"/>
                  <a:pt x="9692" y="1"/>
                  <a:pt x="201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Blank" type="blank">
  <p:cSld name="BLANK">
    <p:bg>
      <p:bgPr>
        <a:solidFill>
          <a:schemeClr val="accent5"/>
        </a:solidFill>
        <a:effectLst/>
      </p:bgPr>
    </p:bg>
    <p:spTree>
      <p:nvGrpSpPr>
        <p:cNvPr id="1" name="Shape 157"/>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Background">
  <p:cSld name="CUSTOM_9">
    <p:spTree>
      <p:nvGrpSpPr>
        <p:cNvPr id="1" name="Shape 482"/>
        <p:cNvGrpSpPr/>
        <p:nvPr/>
      </p:nvGrpSpPr>
      <p:grpSpPr>
        <a:xfrm>
          <a:off x="0" y="0"/>
          <a:ext cx="0" cy="0"/>
          <a:chOff x="0" y="0"/>
          <a:chExt cx="0" cy="0"/>
        </a:xfrm>
      </p:grpSpPr>
      <p:sp>
        <p:nvSpPr>
          <p:cNvPr id="483" name="Google Shape;483;p32"/>
          <p:cNvSpPr/>
          <p:nvPr/>
        </p:nvSpPr>
        <p:spPr>
          <a:xfrm>
            <a:off x="8384075" y="2935925"/>
            <a:ext cx="759603" cy="1529800"/>
          </a:xfrm>
          <a:custGeom>
            <a:avLst/>
            <a:gdLst/>
            <a:ahLst/>
            <a:cxnLst/>
            <a:rect l="l" t="t" r="r" b="b"/>
            <a:pathLst>
              <a:path w="23233" h="61192" extrusionOk="0">
                <a:moveTo>
                  <a:pt x="0" y="0"/>
                </a:moveTo>
                <a:lnTo>
                  <a:pt x="0" y="61192"/>
                </a:lnTo>
                <a:lnTo>
                  <a:pt x="23233" y="61192"/>
                </a:lnTo>
                <a:lnTo>
                  <a:pt x="2323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84" name="Google Shape;484;p32"/>
          <p:cNvGrpSpPr/>
          <p:nvPr/>
        </p:nvGrpSpPr>
        <p:grpSpPr>
          <a:xfrm>
            <a:off x="7328975" y="4313950"/>
            <a:ext cx="1055100" cy="829550"/>
            <a:chOff x="6757125" y="3689425"/>
            <a:chExt cx="1055100" cy="829550"/>
          </a:xfrm>
        </p:grpSpPr>
        <p:sp>
          <p:nvSpPr>
            <p:cNvPr id="485" name="Google Shape;485;p32"/>
            <p:cNvSpPr/>
            <p:nvPr/>
          </p:nvSpPr>
          <p:spPr>
            <a:xfrm>
              <a:off x="6757125" y="3689425"/>
              <a:ext cx="1055100" cy="829550"/>
            </a:xfrm>
            <a:custGeom>
              <a:avLst/>
              <a:gdLst/>
              <a:ahLst/>
              <a:cxnLst/>
              <a:rect l="l" t="t" r="r" b="b"/>
              <a:pathLst>
                <a:path w="42204" h="33182" extrusionOk="0">
                  <a:moveTo>
                    <a:pt x="0" y="0"/>
                  </a:moveTo>
                  <a:lnTo>
                    <a:pt x="0" y="33182"/>
                  </a:lnTo>
                  <a:lnTo>
                    <a:pt x="42204" y="33182"/>
                  </a:lnTo>
                  <a:lnTo>
                    <a:pt x="422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32"/>
            <p:cNvSpPr/>
            <p:nvPr/>
          </p:nvSpPr>
          <p:spPr>
            <a:xfrm>
              <a:off x="6757125" y="3689425"/>
              <a:ext cx="527125" cy="829550"/>
            </a:xfrm>
            <a:custGeom>
              <a:avLst/>
              <a:gdLst/>
              <a:ahLst/>
              <a:cxnLst/>
              <a:rect l="l" t="t" r="r" b="b"/>
              <a:pathLst>
                <a:path w="21085" h="33182" extrusionOk="0">
                  <a:moveTo>
                    <a:pt x="10534" y="0"/>
                  </a:moveTo>
                  <a:lnTo>
                    <a:pt x="0" y="33182"/>
                  </a:lnTo>
                  <a:lnTo>
                    <a:pt x="21085" y="33182"/>
                  </a:lnTo>
                  <a:lnTo>
                    <a:pt x="105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32"/>
            <p:cNvSpPr/>
            <p:nvPr/>
          </p:nvSpPr>
          <p:spPr>
            <a:xfrm>
              <a:off x="7284225" y="3689425"/>
              <a:ext cx="528000" cy="829550"/>
            </a:xfrm>
            <a:custGeom>
              <a:avLst/>
              <a:gdLst/>
              <a:ahLst/>
              <a:cxnLst/>
              <a:rect l="l" t="t" r="r" b="b"/>
              <a:pathLst>
                <a:path w="21120" h="33182" extrusionOk="0">
                  <a:moveTo>
                    <a:pt x="10552" y="0"/>
                  </a:moveTo>
                  <a:lnTo>
                    <a:pt x="1" y="33182"/>
                  </a:lnTo>
                  <a:lnTo>
                    <a:pt x="21120" y="33182"/>
                  </a:lnTo>
                  <a:lnTo>
                    <a:pt x="1055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8" name="Google Shape;488;p32"/>
          <p:cNvGrpSpPr/>
          <p:nvPr/>
        </p:nvGrpSpPr>
        <p:grpSpPr>
          <a:xfrm rot="5400000">
            <a:off x="8425000" y="4424800"/>
            <a:ext cx="677775" cy="759625"/>
            <a:chOff x="7134450" y="3573500"/>
            <a:chExt cx="677775" cy="759625"/>
          </a:xfrm>
        </p:grpSpPr>
        <p:sp>
          <p:nvSpPr>
            <p:cNvPr id="489" name="Google Shape;489;p32"/>
            <p:cNvSpPr/>
            <p:nvPr/>
          </p:nvSpPr>
          <p:spPr>
            <a:xfrm>
              <a:off x="7134450" y="3573500"/>
              <a:ext cx="677775" cy="759625"/>
            </a:xfrm>
            <a:custGeom>
              <a:avLst/>
              <a:gdLst/>
              <a:ahLst/>
              <a:cxnLst/>
              <a:rect l="l" t="t" r="r" b="b"/>
              <a:pathLst>
                <a:path w="27111" h="30385" extrusionOk="0">
                  <a:moveTo>
                    <a:pt x="0" y="0"/>
                  </a:moveTo>
                  <a:lnTo>
                    <a:pt x="0" y="30385"/>
                  </a:lnTo>
                  <a:lnTo>
                    <a:pt x="27111" y="30385"/>
                  </a:lnTo>
                  <a:lnTo>
                    <a:pt x="2711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32"/>
            <p:cNvSpPr/>
            <p:nvPr/>
          </p:nvSpPr>
          <p:spPr>
            <a:xfrm>
              <a:off x="7473175" y="3573500"/>
              <a:ext cx="338750" cy="759625"/>
            </a:xfrm>
            <a:custGeom>
              <a:avLst/>
              <a:gdLst/>
              <a:ahLst/>
              <a:cxnLst/>
              <a:rect l="l" t="t" r="r" b="b"/>
              <a:pathLst>
                <a:path w="13550" h="30385" extrusionOk="0">
                  <a:moveTo>
                    <a:pt x="13550" y="0"/>
                  </a:moveTo>
                  <a:lnTo>
                    <a:pt x="1" y="15192"/>
                  </a:lnTo>
                  <a:lnTo>
                    <a:pt x="13550" y="30385"/>
                  </a:lnTo>
                  <a:lnTo>
                    <a:pt x="135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1">
  <p:cSld name="CUSTOM_9_1">
    <p:spTree>
      <p:nvGrpSpPr>
        <p:cNvPr id="1" name="Shape 491"/>
        <p:cNvGrpSpPr/>
        <p:nvPr/>
      </p:nvGrpSpPr>
      <p:grpSpPr>
        <a:xfrm>
          <a:off x="0" y="0"/>
          <a:ext cx="0" cy="0"/>
          <a:chOff x="0" y="0"/>
          <a:chExt cx="0" cy="0"/>
        </a:xfrm>
      </p:grpSpPr>
      <p:grpSp>
        <p:nvGrpSpPr>
          <p:cNvPr id="492" name="Google Shape;492;p33"/>
          <p:cNvGrpSpPr/>
          <p:nvPr/>
        </p:nvGrpSpPr>
        <p:grpSpPr>
          <a:xfrm>
            <a:off x="6715013" y="4656325"/>
            <a:ext cx="2428975" cy="487175"/>
            <a:chOff x="6715013" y="4656325"/>
            <a:chExt cx="2428975" cy="487175"/>
          </a:xfrm>
        </p:grpSpPr>
        <p:sp>
          <p:nvSpPr>
            <p:cNvPr id="493" name="Google Shape;493;p33"/>
            <p:cNvSpPr/>
            <p:nvPr/>
          </p:nvSpPr>
          <p:spPr>
            <a:xfrm rot="-5400000">
              <a:off x="8769350" y="4768863"/>
              <a:ext cx="481600" cy="267675"/>
            </a:xfrm>
            <a:custGeom>
              <a:avLst/>
              <a:gdLst/>
              <a:ahLst/>
              <a:cxnLst/>
              <a:rect l="l" t="t" r="r" b="b"/>
              <a:pathLst>
                <a:path w="19264" h="10707" extrusionOk="0">
                  <a:moveTo>
                    <a:pt x="0" y="1"/>
                  </a:moveTo>
                  <a:lnTo>
                    <a:pt x="0" y="10706"/>
                  </a:lnTo>
                  <a:lnTo>
                    <a:pt x="19263" y="10706"/>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 name="Google Shape;494;p33"/>
            <p:cNvSpPr/>
            <p:nvPr/>
          </p:nvSpPr>
          <p:spPr>
            <a:xfrm rot="-5400000">
              <a:off x="8362738" y="4629900"/>
              <a:ext cx="487175" cy="540025"/>
            </a:xfrm>
            <a:custGeom>
              <a:avLst/>
              <a:gdLst/>
              <a:ahLst/>
              <a:cxnLst/>
              <a:rect l="l" t="t" r="r" b="b"/>
              <a:pathLst>
                <a:path w="19487" h="21601" extrusionOk="0">
                  <a:moveTo>
                    <a:pt x="0" y="1"/>
                  </a:moveTo>
                  <a:lnTo>
                    <a:pt x="0" y="21601"/>
                  </a:lnTo>
                  <a:lnTo>
                    <a:pt x="19487" y="10809"/>
                  </a:lnTo>
                  <a:lnTo>
                    <a:pt x="0" y="1"/>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33"/>
            <p:cNvSpPr/>
            <p:nvPr/>
          </p:nvSpPr>
          <p:spPr>
            <a:xfrm rot="-5400000">
              <a:off x="7822313" y="4629475"/>
              <a:ext cx="487175" cy="540875"/>
            </a:xfrm>
            <a:custGeom>
              <a:avLst/>
              <a:gdLst/>
              <a:ahLst/>
              <a:cxnLst/>
              <a:rect l="l" t="t" r="r" b="b"/>
              <a:pathLst>
                <a:path w="19487" h="21635" extrusionOk="0">
                  <a:moveTo>
                    <a:pt x="0" y="0"/>
                  </a:moveTo>
                  <a:lnTo>
                    <a:pt x="0" y="21635"/>
                  </a:lnTo>
                  <a:lnTo>
                    <a:pt x="19487" y="10826"/>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33"/>
            <p:cNvSpPr/>
            <p:nvPr/>
          </p:nvSpPr>
          <p:spPr>
            <a:xfrm rot="-5400000">
              <a:off x="7281888" y="4629900"/>
              <a:ext cx="487175" cy="540025"/>
            </a:xfrm>
            <a:custGeom>
              <a:avLst/>
              <a:gdLst/>
              <a:ahLst/>
              <a:cxnLst/>
              <a:rect l="l" t="t" r="r" b="b"/>
              <a:pathLst>
                <a:path w="19487" h="21601" extrusionOk="0">
                  <a:moveTo>
                    <a:pt x="0" y="0"/>
                  </a:moveTo>
                  <a:lnTo>
                    <a:pt x="0" y="21600"/>
                  </a:lnTo>
                  <a:lnTo>
                    <a:pt x="19487" y="10792"/>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7" name="Google Shape;497;p33"/>
            <p:cNvSpPr/>
            <p:nvPr/>
          </p:nvSpPr>
          <p:spPr>
            <a:xfrm rot="-5400000">
              <a:off x="8631675" y="4631188"/>
              <a:ext cx="487175" cy="537450"/>
            </a:xfrm>
            <a:custGeom>
              <a:avLst/>
              <a:gdLst/>
              <a:ahLst/>
              <a:cxnLst/>
              <a:rect l="l" t="t" r="r" b="b"/>
              <a:pathLst>
                <a:path w="19487" h="21498" extrusionOk="0">
                  <a:moveTo>
                    <a:pt x="19487" y="0"/>
                  </a:moveTo>
                  <a:lnTo>
                    <a:pt x="0" y="10792"/>
                  </a:lnTo>
                  <a:lnTo>
                    <a:pt x="19263" y="21497"/>
                  </a:lnTo>
                  <a:lnTo>
                    <a:pt x="19487" y="21497"/>
                  </a:lnTo>
                  <a:lnTo>
                    <a:pt x="19487"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8" name="Google Shape;498;p33"/>
            <p:cNvSpPr/>
            <p:nvPr/>
          </p:nvSpPr>
          <p:spPr>
            <a:xfrm rot="-5400000">
              <a:off x="8092738" y="4629675"/>
              <a:ext cx="487175" cy="540475"/>
            </a:xfrm>
            <a:custGeom>
              <a:avLst/>
              <a:gdLst/>
              <a:ahLst/>
              <a:cxnLst/>
              <a:rect l="l" t="t" r="r" b="b"/>
              <a:pathLst>
                <a:path w="19487" h="21619" extrusionOk="0">
                  <a:moveTo>
                    <a:pt x="19487" y="1"/>
                  </a:moveTo>
                  <a:lnTo>
                    <a:pt x="0" y="10810"/>
                  </a:lnTo>
                  <a:lnTo>
                    <a:pt x="19487" y="21618"/>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33"/>
            <p:cNvSpPr/>
            <p:nvPr/>
          </p:nvSpPr>
          <p:spPr>
            <a:xfrm rot="-5400000">
              <a:off x="7552088" y="4629475"/>
              <a:ext cx="487175" cy="540875"/>
            </a:xfrm>
            <a:custGeom>
              <a:avLst/>
              <a:gdLst/>
              <a:ahLst/>
              <a:cxnLst/>
              <a:rect l="l" t="t" r="r" b="b"/>
              <a:pathLst>
                <a:path w="19487" h="21635" extrusionOk="0">
                  <a:moveTo>
                    <a:pt x="19487" y="1"/>
                  </a:moveTo>
                  <a:lnTo>
                    <a:pt x="0" y="10809"/>
                  </a:lnTo>
                  <a:lnTo>
                    <a:pt x="19487" y="21635"/>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33"/>
            <p:cNvSpPr/>
            <p:nvPr/>
          </p:nvSpPr>
          <p:spPr>
            <a:xfrm rot="-5400000">
              <a:off x="7011663" y="4629900"/>
              <a:ext cx="487175" cy="540025"/>
            </a:xfrm>
            <a:custGeom>
              <a:avLst/>
              <a:gdLst/>
              <a:ahLst/>
              <a:cxnLst/>
              <a:rect l="l" t="t" r="r" b="b"/>
              <a:pathLst>
                <a:path w="19487" h="21601" extrusionOk="0">
                  <a:moveTo>
                    <a:pt x="19487" y="1"/>
                  </a:moveTo>
                  <a:lnTo>
                    <a:pt x="0" y="10809"/>
                  </a:lnTo>
                  <a:lnTo>
                    <a:pt x="19487" y="21601"/>
                  </a:lnTo>
                  <a:lnTo>
                    <a:pt x="19487"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1" name="Google Shape;501;p33"/>
            <p:cNvSpPr/>
            <p:nvPr/>
          </p:nvSpPr>
          <p:spPr>
            <a:xfrm rot="-5400000">
              <a:off x="6741438" y="4629900"/>
              <a:ext cx="487175" cy="540025"/>
            </a:xfrm>
            <a:custGeom>
              <a:avLst/>
              <a:gdLst/>
              <a:ahLst/>
              <a:cxnLst/>
              <a:rect l="l" t="t" r="r" b="b"/>
              <a:pathLst>
                <a:path w="19487" h="21601" extrusionOk="0">
                  <a:moveTo>
                    <a:pt x="0" y="0"/>
                  </a:moveTo>
                  <a:lnTo>
                    <a:pt x="0" y="21600"/>
                  </a:lnTo>
                  <a:lnTo>
                    <a:pt x="19487" y="10792"/>
                  </a:lnTo>
                  <a:lnTo>
                    <a:pt x="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02" name="Google Shape;502;p33"/>
          <p:cNvGrpSpPr/>
          <p:nvPr/>
        </p:nvGrpSpPr>
        <p:grpSpPr>
          <a:xfrm>
            <a:off x="8383763" y="3978213"/>
            <a:ext cx="760225" cy="678100"/>
            <a:chOff x="8383763" y="2768138"/>
            <a:chExt cx="760225" cy="678100"/>
          </a:xfrm>
        </p:grpSpPr>
        <p:sp>
          <p:nvSpPr>
            <p:cNvPr id="503" name="Google Shape;503;p33"/>
            <p:cNvSpPr/>
            <p:nvPr/>
          </p:nvSpPr>
          <p:spPr>
            <a:xfrm rot="5400000">
              <a:off x="8424675" y="2727225"/>
              <a:ext cx="678100" cy="759925"/>
            </a:xfrm>
            <a:custGeom>
              <a:avLst/>
              <a:gdLst/>
              <a:ahLst/>
              <a:cxnLst/>
              <a:rect l="l" t="t" r="r" b="b"/>
              <a:pathLst>
                <a:path w="27124" h="30397" extrusionOk="0">
                  <a:moveTo>
                    <a:pt x="1" y="0"/>
                  </a:moveTo>
                  <a:lnTo>
                    <a:pt x="1" y="30397"/>
                  </a:lnTo>
                  <a:lnTo>
                    <a:pt x="27123" y="30397"/>
                  </a:lnTo>
                  <a:lnTo>
                    <a:pt x="2712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4" name="Google Shape;504;p33"/>
            <p:cNvSpPr/>
            <p:nvPr/>
          </p:nvSpPr>
          <p:spPr>
            <a:xfrm rot="5400000">
              <a:off x="8594800" y="2896750"/>
              <a:ext cx="338750" cy="759625"/>
            </a:xfrm>
            <a:custGeom>
              <a:avLst/>
              <a:gdLst/>
              <a:ahLst/>
              <a:cxnLst/>
              <a:rect l="l" t="t" r="r" b="b"/>
              <a:pathLst>
                <a:path w="13550" h="30385" extrusionOk="0">
                  <a:moveTo>
                    <a:pt x="13549" y="0"/>
                  </a:moveTo>
                  <a:lnTo>
                    <a:pt x="0" y="15192"/>
                  </a:lnTo>
                  <a:lnTo>
                    <a:pt x="13549" y="30385"/>
                  </a:lnTo>
                  <a:lnTo>
                    <a:pt x="135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05" name="Google Shape;505;p33"/>
          <p:cNvSpPr/>
          <p:nvPr/>
        </p:nvSpPr>
        <p:spPr>
          <a:xfrm>
            <a:off x="8394625" y="3239700"/>
            <a:ext cx="738500" cy="738525"/>
          </a:xfrm>
          <a:custGeom>
            <a:avLst/>
            <a:gdLst/>
            <a:ahLst/>
            <a:cxnLst/>
            <a:rect l="l" t="t" r="r" b="b"/>
            <a:pathLst>
              <a:path w="29540" h="29541" extrusionOk="0">
                <a:moveTo>
                  <a:pt x="14776" y="1"/>
                </a:moveTo>
                <a:cubicBezTo>
                  <a:pt x="6585" y="1"/>
                  <a:pt x="1" y="6585"/>
                  <a:pt x="1" y="14777"/>
                </a:cubicBezTo>
                <a:cubicBezTo>
                  <a:pt x="1" y="22956"/>
                  <a:pt x="6585" y="29540"/>
                  <a:pt x="14776" y="29540"/>
                </a:cubicBezTo>
                <a:cubicBezTo>
                  <a:pt x="22956" y="29540"/>
                  <a:pt x="29540" y="22956"/>
                  <a:pt x="29540" y="14777"/>
                </a:cubicBezTo>
                <a:cubicBezTo>
                  <a:pt x="29540" y="6585"/>
                  <a:pt x="22956" y="1"/>
                  <a:pt x="14776"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06" name="Google Shape;506;p33"/>
          <p:cNvGrpSpPr/>
          <p:nvPr/>
        </p:nvGrpSpPr>
        <p:grpSpPr>
          <a:xfrm>
            <a:off x="6968450" y="4084675"/>
            <a:ext cx="1322225" cy="465200"/>
            <a:chOff x="4391900" y="3224775"/>
            <a:chExt cx="1322225" cy="465200"/>
          </a:xfrm>
        </p:grpSpPr>
        <p:sp>
          <p:nvSpPr>
            <p:cNvPr id="507" name="Google Shape;507;p33"/>
            <p:cNvSpPr/>
            <p:nvPr/>
          </p:nvSpPr>
          <p:spPr>
            <a:xfrm>
              <a:off x="4391900" y="3224900"/>
              <a:ext cx="158375" cy="143850"/>
            </a:xfrm>
            <a:custGeom>
              <a:avLst/>
              <a:gdLst/>
              <a:ahLst/>
              <a:cxnLst/>
              <a:rect l="l" t="t" r="r" b="b"/>
              <a:pathLst>
                <a:path w="6335" h="5754" extrusionOk="0">
                  <a:moveTo>
                    <a:pt x="3157" y="0"/>
                  </a:moveTo>
                  <a:cubicBezTo>
                    <a:pt x="1869" y="0"/>
                    <a:pt x="695" y="877"/>
                    <a:pt x="382" y="2192"/>
                  </a:cubicBezTo>
                  <a:cubicBezTo>
                    <a:pt x="1" y="3728"/>
                    <a:pt x="941" y="5288"/>
                    <a:pt x="2477" y="5669"/>
                  </a:cubicBezTo>
                  <a:cubicBezTo>
                    <a:pt x="2708" y="5726"/>
                    <a:pt x="2939" y="5753"/>
                    <a:pt x="3166" y="5753"/>
                  </a:cubicBezTo>
                  <a:cubicBezTo>
                    <a:pt x="4461" y="5753"/>
                    <a:pt x="5630" y="4869"/>
                    <a:pt x="5954" y="3562"/>
                  </a:cubicBezTo>
                  <a:cubicBezTo>
                    <a:pt x="6335" y="2026"/>
                    <a:pt x="5394" y="466"/>
                    <a:pt x="3846" y="85"/>
                  </a:cubicBezTo>
                  <a:cubicBezTo>
                    <a:pt x="3616" y="28"/>
                    <a:pt x="3384" y="0"/>
                    <a:pt x="31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33"/>
            <p:cNvSpPr/>
            <p:nvPr/>
          </p:nvSpPr>
          <p:spPr>
            <a:xfrm>
              <a:off x="4683025" y="3225075"/>
              <a:ext cx="157775" cy="143500"/>
            </a:xfrm>
            <a:custGeom>
              <a:avLst/>
              <a:gdLst/>
              <a:ahLst/>
              <a:cxnLst/>
              <a:rect l="l" t="t" r="r" b="b"/>
              <a:pathLst>
                <a:path w="6311" h="5740" extrusionOk="0">
                  <a:moveTo>
                    <a:pt x="3154" y="1"/>
                  </a:moveTo>
                  <a:cubicBezTo>
                    <a:pt x="2420" y="1"/>
                    <a:pt x="1685" y="280"/>
                    <a:pt x="1119" y="840"/>
                  </a:cubicBezTo>
                  <a:cubicBezTo>
                    <a:pt x="0" y="1959"/>
                    <a:pt x="0" y="3781"/>
                    <a:pt x="1119" y="4900"/>
                  </a:cubicBezTo>
                  <a:cubicBezTo>
                    <a:pt x="1685" y="5460"/>
                    <a:pt x="2420" y="5739"/>
                    <a:pt x="3154" y="5739"/>
                  </a:cubicBezTo>
                  <a:cubicBezTo>
                    <a:pt x="3887" y="5739"/>
                    <a:pt x="4620" y="5460"/>
                    <a:pt x="5179" y="4900"/>
                  </a:cubicBezTo>
                  <a:cubicBezTo>
                    <a:pt x="6310" y="3781"/>
                    <a:pt x="6310" y="1959"/>
                    <a:pt x="5179" y="840"/>
                  </a:cubicBezTo>
                  <a:cubicBezTo>
                    <a:pt x="4620" y="280"/>
                    <a:pt x="3887" y="1"/>
                    <a:pt x="3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33"/>
            <p:cNvSpPr/>
            <p:nvPr/>
          </p:nvSpPr>
          <p:spPr>
            <a:xfrm>
              <a:off x="4973225" y="3224925"/>
              <a:ext cx="158375" cy="143825"/>
            </a:xfrm>
            <a:custGeom>
              <a:avLst/>
              <a:gdLst/>
              <a:ahLst/>
              <a:cxnLst/>
              <a:rect l="l" t="t" r="r" b="b"/>
              <a:pathLst>
                <a:path w="6335" h="5753" extrusionOk="0">
                  <a:moveTo>
                    <a:pt x="3170" y="0"/>
                  </a:moveTo>
                  <a:cubicBezTo>
                    <a:pt x="1875" y="0"/>
                    <a:pt x="706" y="885"/>
                    <a:pt x="382" y="2191"/>
                  </a:cubicBezTo>
                  <a:cubicBezTo>
                    <a:pt x="1" y="3727"/>
                    <a:pt x="941" y="5287"/>
                    <a:pt x="2489" y="5668"/>
                  </a:cubicBezTo>
                  <a:cubicBezTo>
                    <a:pt x="2718" y="5725"/>
                    <a:pt x="2948" y="5752"/>
                    <a:pt x="3174" y="5752"/>
                  </a:cubicBezTo>
                  <a:cubicBezTo>
                    <a:pt x="4464" y="5752"/>
                    <a:pt x="5640" y="4868"/>
                    <a:pt x="5954" y="3561"/>
                  </a:cubicBezTo>
                  <a:cubicBezTo>
                    <a:pt x="6335" y="2025"/>
                    <a:pt x="5394" y="465"/>
                    <a:pt x="3858" y="84"/>
                  </a:cubicBezTo>
                  <a:cubicBezTo>
                    <a:pt x="3627" y="27"/>
                    <a:pt x="3397" y="0"/>
                    <a:pt x="317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33"/>
            <p:cNvSpPr/>
            <p:nvPr/>
          </p:nvSpPr>
          <p:spPr>
            <a:xfrm>
              <a:off x="5264050" y="3224775"/>
              <a:ext cx="157775" cy="143800"/>
            </a:xfrm>
            <a:custGeom>
              <a:avLst/>
              <a:gdLst/>
              <a:ahLst/>
              <a:cxnLst/>
              <a:rect l="l" t="t" r="r" b="b"/>
              <a:pathLst>
                <a:path w="6311" h="5752" extrusionOk="0">
                  <a:moveTo>
                    <a:pt x="3149" y="1"/>
                  </a:moveTo>
                  <a:cubicBezTo>
                    <a:pt x="2414" y="1"/>
                    <a:pt x="1679" y="281"/>
                    <a:pt x="1119" y="840"/>
                  </a:cubicBezTo>
                  <a:cubicBezTo>
                    <a:pt x="0" y="1971"/>
                    <a:pt x="0" y="3781"/>
                    <a:pt x="1119" y="4912"/>
                  </a:cubicBezTo>
                  <a:cubicBezTo>
                    <a:pt x="1679" y="5472"/>
                    <a:pt x="2414" y="5751"/>
                    <a:pt x="3149" y="5751"/>
                  </a:cubicBezTo>
                  <a:cubicBezTo>
                    <a:pt x="3884" y="5751"/>
                    <a:pt x="4620" y="5472"/>
                    <a:pt x="5179" y="4912"/>
                  </a:cubicBezTo>
                  <a:cubicBezTo>
                    <a:pt x="6310" y="3781"/>
                    <a:pt x="6310" y="1971"/>
                    <a:pt x="5179" y="840"/>
                  </a:cubicBezTo>
                  <a:cubicBezTo>
                    <a:pt x="4620" y="281"/>
                    <a:pt x="3884" y="1"/>
                    <a:pt x="314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1" name="Google Shape;511;p33"/>
            <p:cNvSpPr/>
            <p:nvPr/>
          </p:nvSpPr>
          <p:spPr>
            <a:xfrm>
              <a:off x="5554250" y="3225000"/>
              <a:ext cx="158375" cy="143750"/>
            </a:xfrm>
            <a:custGeom>
              <a:avLst/>
              <a:gdLst/>
              <a:ahLst/>
              <a:cxnLst/>
              <a:rect l="l" t="t" r="r" b="b"/>
              <a:pathLst>
                <a:path w="6335" h="5750" extrusionOk="0">
                  <a:moveTo>
                    <a:pt x="3180" y="1"/>
                  </a:moveTo>
                  <a:cubicBezTo>
                    <a:pt x="1881" y="1"/>
                    <a:pt x="707" y="878"/>
                    <a:pt x="382" y="2188"/>
                  </a:cubicBezTo>
                  <a:cubicBezTo>
                    <a:pt x="1" y="3736"/>
                    <a:pt x="941" y="5284"/>
                    <a:pt x="2489" y="5665"/>
                  </a:cubicBezTo>
                  <a:cubicBezTo>
                    <a:pt x="2720" y="5722"/>
                    <a:pt x="2951" y="5750"/>
                    <a:pt x="3179" y="5750"/>
                  </a:cubicBezTo>
                  <a:cubicBezTo>
                    <a:pt x="4467" y="5750"/>
                    <a:pt x="5640" y="4873"/>
                    <a:pt x="5954" y="3558"/>
                  </a:cubicBezTo>
                  <a:cubicBezTo>
                    <a:pt x="6335" y="2022"/>
                    <a:pt x="5394" y="462"/>
                    <a:pt x="3858" y="81"/>
                  </a:cubicBezTo>
                  <a:cubicBezTo>
                    <a:pt x="3631" y="27"/>
                    <a:pt x="3404" y="1"/>
                    <a:pt x="318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2" name="Google Shape;512;p33"/>
            <p:cNvSpPr/>
            <p:nvPr/>
          </p:nvSpPr>
          <p:spPr>
            <a:xfrm>
              <a:off x="4393400" y="3545925"/>
              <a:ext cx="158075" cy="143750"/>
            </a:xfrm>
            <a:custGeom>
              <a:avLst/>
              <a:gdLst/>
              <a:ahLst/>
              <a:cxnLst/>
              <a:rect l="l" t="t" r="r" b="b"/>
              <a:pathLst>
                <a:path w="6323" h="5750" extrusionOk="0">
                  <a:moveTo>
                    <a:pt x="3160" y="0"/>
                  </a:moveTo>
                  <a:cubicBezTo>
                    <a:pt x="1864" y="0"/>
                    <a:pt x="685" y="896"/>
                    <a:pt x="369" y="2210"/>
                  </a:cubicBezTo>
                  <a:cubicBezTo>
                    <a:pt x="0" y="3758"/>
                    <a:pt x="965" y="5306"/>
                    <a:pt x="2501" y="5675"/>
                  </a:cubicBezTo>
                  <a:cubicBezTo>
                    <a:pt x="2720" y="5726"/>
                    <a:pt x="2940" y="5750"/>
                    <a:pt x="3156" y="5750"/>
                  </a:cubicBezTo>
                  <a:cubicBezTo>
                    <a:pt x="4464" y="5750"/>
                    <a:pt x="5649" y="4860"/>
                    <a:pt x="5965" y="3532"/>
                  </a:cubicBezTo>
                  <a:cubicBezTo>
                    <a:pt x="6322" y="1996"/>
                    <a:pt x="5370" y="448"/>
                    <a:pt x="3822" y="79"/>
                  </a:cubicBezTo>
                  <a:cubicBezTo>
                    <a:pt x="3600" y="26"/>
                    <a:pt x="3379" y="0"/>
                    <a:pt x="31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33"/>
            <p:cNvSpPr/>
            <p:nvPr/>
          </p:nvSpPr>
          <p:spPr>
            <a:xfrm>
              <a:off x="4683025" y="3545050"/>
              <a:ext cx="157775" cy="143725"/>
            </a:xfrm>
            <a:custGeom>
              <a:avLst/>
              <a:gdLst/>
              <a:ahLst/>
              <a:cxnLst/>
              <a:rect l="l" t="t" r="r" b="b"/>
              <a:pathLst>
                <a:path w="6311" h="5749" extrusionOk="0">
                  <a:moveTo>
                    <a:pt x="3155" y="1"/>
                  </a:moveTo>
                  <a:cubicBezTo>
                    <a:pt x="2420" y="1"/>
                    <a:pt x="1685" y="281"/>
                    <a:pt x="1119" y="840"/>
                  </a:cubicBezTo>
                  <a:cubicBezTo>
                    <a:pt x="0" y="1959"/>
                    <a:pt x="0" y="3781"/>
                    <a:pt x="1119" y="4900"/>
                  </a:cubicBezTo>
                  <a:cubicBezTo>
                    <a:pt x="1685" y="5466"/>
                    <a:pt x="2420" y="5749"/>
                    <a:pt x="3155" y="5749"/>
                  </a:cubicBezTo>
                  <a:cubicBezTo>
                    <a:pt x="3890" y="5749"/>
                    <a:pt x="4626" y="5466"/>
                    <a:pt x="5191" y="4900"/>
                  </a:cubicBezTo>
                  <a:cubicBezTo>
                    <a:pt x="6310" y="3781"/>
                    <a:pt x="6310" y="1959"/>
                    <a:pt x="5191" y="840"/>
                  </a:cubicBezTo>
                  <a:cubicBezTo>
                    <a:pt x="4626" y="281"/>
                    <a:pt x="3890" y="1"/>
                    <a:pt x="315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33"/>
            <p:cNvSpPr/>
            <p:nvPr/>
          </p:nvSpPr>
          <p:spPr>
            <a:xfrm>
              <a:off x="4974725" y="3545925"/>
              <a:ext cx="158075" cy="143575"/>
            </a:xfrm>
            <a:custGeom>
              <a:avLst/>
              <a:gdLst/>
              <a:ahLst/>
              <a:cxnLst/>
              <a:rect l="l" t="t" r="r" b="b"/>
              <a:pathLst>
                <a:path w="6323" h="5743" extrusionOk="0">
                  <a:moveTo>
                    <a:pt x="3156" y="0"/>
                  </a:moveTo>
                  <a:cubicBezTo>
                    <a:pt x="1855" y="0"/>
                    <a:pt x="685" y="896"/>
                    <a:pt x="369" y="2210"/>
                  </a:cubicBezTo>
                  <a:cubicBezTo>
                    <a:pt x="0" y="3758"/>
                    <a:pt x="953" y="5306"/>
                    <a:pt x="2500" y="5663"/>
                  </a:cubicBezTo>
                  <a:cubicBezTo>
                    <a:pt x="2726" y="5717"/>
                    <a:pt x="2951" y="5742"/>
                    <a:pt x="3172" y="5742"/>
                  </a:cubicBezTo>
                  <a:cubicBezTo>
                    <a:pt x="4473" y="5742"/>
                    <a:pt x="5648" y="4854"/>
                    <a:pt x="5953" y="3532"/>
                  </a:cubicBezTo>
                  <a:cubicBezTo>
                    <a:pt x="6322" y="1996"/>
                    <a:pt x="5370" y="448"/>
                    <a:pt x="3822" y="79"/>
                  </a:cubicBezTo>
                  <a:cubicBezTo>
                    <a:pt x="3599" y="26"/>
                    <a:pt x="3375" y="0"/>
                    <a:pt x="315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33"/>
            <p:cNvSpPr/>
            <p:nvPr/>
          </p:nvSpPr>
          <p:spPr>
            <a:xfrm>
              <a:off x="5264050" y="3544825"/>
              <a:ext cx="157775" cy="143725"/>
            </a:xfrm>
            <a:custGeom>
              <a:avLst/>
              <a:gdLst/>
              <a:ahLst/>
              <a:cxnLst/>
              <a:rect l="l" t="t" r="r" b="b"/>
              <a:pathLst>
                <a:path w="6311" h="5749" extrusionOk="0">
                  <a:moveTo>
                    <a:pt x="3154" y="1"/>
                  </a:moveTo>
                  <a:cubicBezTo>
                    <a:pt x="2420" y="1"/>
                    <a:pt x="1685" y="284"/>
                    <a:pt x="1119" y="849"/>
                  </a:cubicBezTo>
                  <a:cubicBezTo>
                    <a:pt x="0" y="1968"/>
                    <a:pt x="0" y="3790"/>
                    <a:pt x="1119" y="4909"/>
                  </a:cubicBezTo>
                  <a:cubicBezTo>
                    <a:pt x="1685" y="5469"/>
                    <a:pt x="2420" y="5749"/>
                    <a:pt x="3154" y="5749"/>
                  </a:cubicBezTo>
                  <a:cubicBezTo>
                    <a:pt x="3887" y="5749"/>
                    <a:pt x="4620" y="5469"/>
                    <a:pt x="5179" y="4909"/>
                  </a:cubicBezTo>
                  <a:cubicBezTo>
                    <a:pt x="6310" y="3790"/>
                    <a:pt x="6310" y="1968"/>
                    <a:pt x="5179" y="849"/>
                  </a:cubicBezTo>
                  <a:cubicBezTo>
                    <a:pt x="4620" y="284"/>
                    <a:pt x="3887" y="1"/>
                    <a:pt x="31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33"/>
            <p:cNvSpPr/>
            <p:nvPr/>
          </p:nvSpPr>
          <p:spPr>
            <a:xfrm>
              <a:off x="5556050" y="3546225"/>
              <a:ext cx="158075" cy="143750"/>
            </a:xfrm>
            <a:custGeom>
              <a:avLst/>
              <a:gdLst/>
              <a:ahLst/>
              <a:cxnLst/>
              <a:rect l="l" t="t" r="r" b="b"/>
              <a:pathLst>
                <a:path w="6323" h="5750" extrusionOk="0">
                  <a:moveTo>
                    <a:pt x="3155" y="0"/>
                  </a:moveTo>
                  <a:cubicBezTo>
                    <a:pt x="1852" y="0"/>
                    <a:pt x="675" y="896"/>
                    <a:pt x="369" y="2210"/>
                  </a:cubicBezTo>
                  <a:cubicBezTo>
                    <a:pt x="0" y="3758"/>
                    <a:pt x="953" y="5306"/>
                    <a:pt x="2500" y="5675"/>
                  </a:cubicBezTo>
                  <a:cubicBezTo>
                    <a:pt x="2720" y="5725"/>
                    <a:pt x="2940" y="5750"/>
                    <a:pt x="3156" y="5750"/>
                  </a:cubicBezTo>
                  <a:cubicBezTo>
                    <a:pt x="4463" y="5750"/>
                    <a:pt x="5647" y="4860"/>
                    <a:pt x="5953" y="3532"/>
                  </a:cubicBezTo>
                  <a:cubicBezTo>
                    <a:pt x="6322" y="1996"/>
                    <a:pt x="5370" y="448"/>
                    <a:pt x="3822" y="79"/>
                  </a:cubicBezTo>
                  <a:cubicBezTo>
                    <a:pt x="3599" y="26"/>
                    <a:pt x="3375" y="0"/>
                    <a:pt x="315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13225" y="445025"/>
            <a:ext cx="7717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1"/>
              </a:buClr>
              <a:buSzPts val="3000"/>
              <a:buFont typeface="Phudu Medium"/>
              <a:buNone/>
              <a:defRPr sz="3000">
                <a:solidFill>
                  <a:schemeClr val="dk1"/>
                </a:solidFill>
                <a:latin typeface="Phudu Medium"/>
                <a:ea typeface="Phudu Medium"/>
                <a:cs typeface="Phudu Medium"/>
                <a:sym typeface="Phudu Medium"/>
              </a:defRPr>
            </a:lvl1pPr>
            <a:lvl2pPr lvl="1"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2pPr>
            <a:lvl3pPr lvl="2"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3pPr>
            <a:lvl4pPr lvl="3"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4pPr>
            <a:lvl5pPr lvl="4"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5pPr>
            <a:lvl6pPr lvl="5"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6pPr>
            <a:lvl7pPr lvl="6"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7pPr>
            <a:lvl8pPr lvl="7"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8pPr>
            <a:lvl9pPr lvl="8" rtl="0">
              <a:spcBef>
                <a:spcPts val="0"/>
              </a:spcBef>
              <a:spcAft>
                <a:spcPts val="0"/>
              </a:spcAft>
              <a:buClr>
                <a:schemeClr val="dk1"/>
              </a:buClr>
              <a:buSzPts val="3500"/>
              <a:buFont typeface="Phudu"/>
              <a:buNone/>
              <a:defRPr sz="3500" b="1">
                <a:solidFill>
                  <a:schemeClr val="dk1"/>
                </a:solidFill>
                <a:latin typeface="Phudu"/>
                <a:ea typeface="Phudu"/>
                <a:cs typeface="Phudu"/>
                <a:sym typeface="Phudu"/>
              </a:defRPr>
            </a:lvl9pPr>
          </a:lstStyle>
          <a:p>
            <a:endParaRPr/>
          </a:p>
        </p:txBody>
      </p:sp>
      <p:sp>
        <p:nvSpPr>
          <p:cNvPr id="7" name="Google Shape;7;p1"/>
          <p:cNvSpPr txBox="1">
            <a:spLocks noGrp="1"/>
          </p:cNvSpPr>
          <p:nvPr>
            <p:ph type="body" idx="1"/>
          </p:nvPr>
        </p:nvSpPr>
        <p:spPr>
          <a:xfrm>
            <a:off x="713225" y="1152475"/>
            <a:ext cx="7717500" cy="3416400"/>
          </a:xfrm>
          <a:prstGeom prst="rect">
            <a:avLst/>
          </a:prstGeom>
          <a:noFill/>
          <a:ln>
            <a:noFill/>
          </a:ln>
        </p:spPr>
        <p:txBody>
          <a:bodyPr spcFirstLastPara="1" wrap="square" lIns="91425" tIns="91425" rIns="91425" bIns="91425" anchor="t" anchorCtr="0">
            <a:noAutofit/>
          </a:bodyPr>
          <a:lstStyle>
            <a:lvl1pPr marL="457200" lvl="0"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1pPr>
            <a:lvl2pPr marL="914400" lvl="1"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2pPr>
            <a:lvl3pPr marL="1371600" lvl="2"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3pPr>
            <a:lvl4pPr marL="1828800" lvl="3"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4pPr>
            <a:lvl5pPr marL="2286000" lvl="4"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5pPr>
            <a:lvl6pPr marL="2743200" lvl="5"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6pPr>
            <a:lvl7pPr marL="3200400" lvl="6"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7pPr>
            <a:lvl8pPr marL="3657600" lvl="7"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8pPr>
            <a:lvl9pPr marL="4114800" lvl="8" indent="-304800">
              <a:lnSpc>
                <a:spcPct val="100000"/>
              </a:lnSpc>
              <a:spcBef>
                <a:spcPts val="0"/>
              </a:spcBef>
              <a:spcAft>
                <a:spcPts val="0"/>
              </a:spcAft>
              <a:buClr>
                <a:schemeClr val="dk1"/>
              </a:buClr>
              <a:buSzPts val="1200"/>
              <a:buFont typeface="Commissioner"/>
              <a:buChar char="■"/>
              <a:defRPr sz="1200">
                <a:solidFill>
                  <a:schemeClr val="dk1"/>
                </a:solidFill>
                <a:latin typeface="Commissioner"/>
                <a:ea typeface="Commissioner"/>
                <a:cs typeface="Commissioner"/>
                <a:sym typeface="Commissioner"/>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0" r:id="rId2"/>
    <p:sldLayoutId id="2147483658" r:id="rId3"/>
    <p:sldLayoutId id="2147483678" r:id="rId4"/>
    <p:sldLayoutId id="2147483679" r:id="rId5"/>
  </p:sldLayoutIdLst>
  <p:hf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26"/>
        <p:cNvGrpSpPr/>
        <p:nvPr/>
      </p:nvGrpSpPr>
      <p:grpSpPr>
        <a:xfrm>
          <a:off x="0" y="0"/>
          <a:ext cx="0" cy="0"/>
          <a:chOff x="0" y="0"/>
          <a:chExt cx="0" cy="0"/>
        </a:xfrm>
      </p:grpSpPr>
      <p:sp>
        <p:nvSpPr>
          <p:cNvPr id="527" name="Google Shape;527;p37"/>
          <p:cNvSpPr txBox="1">
            <a:spLocks noGrp="1"/>
          </p:cNvSpPr>
          <p:nvPr>
            <p:ph type="ctrTitle"/>
          </p:nvPr>
        </p:nvSpPr>
        <p:spPr>
          <a:xfrm>
            <a:off x="818323" y="1971324"/>
            <a:ext cx="6514212" cy="2255100"/>
          </a:xfrm>
          <a:prstGeom prst="rect">
            <a:avLst/>
          </a:prstGeom>
        </p:spPr>
        <p:txBody>
          <a:bodyPr spcFirstLastPara="1" wrap="square" lIns="91425" tIns="91425" rIns="91425" bIns="91425" anchor="b" anchorCtr="0">
            <a:noAutofit/>
          </a:bodyPr>
          <a:lstStyle/>
          <a:p>
            <a:pPr algn="ctr"/>
            <a:r>
              <a:rPr lang="en-US" sz="3200" b="1" dirty="0">
                <a:solidFill>
                  <a:srgbClr val="0070C0"/>
                </a:solidFill>
                <a:latin typeface="+mj-lt"/>
                <a:cs typeface="Times New Roman" pitchFamily="18" charset="0"/>
              </a:rPr>
              <a:t>Building for Success: Strategic Recruitment and Talent Development at BDO UK</a:t>
            </a:r>
            <a:br>
              <a:rPr lang="en-US" sz="2000" dirty="0">
                <a:solidFill>
                  <a:srgbClr val="0070C0"/>
                </a:solidFill>
                <a:latin typeface="+mj-lt"/>
                <a:cs typeface="Times New Roman" pitchFamily="18" charset="0"/>
              </a:rPr>
            </a:br>
            <a:br>
              <a:rPr lang="en-US" sz="1600" dirty="0">
                <a:solidFill>
                  <a:srgbClr val="0070C0"/>
                </a:solidFill>
                <a:latin typeface="Times New Roman" pitchFamily="18" charset="0"/>
                <a:cs typeface="Times New Roman" pitchFamily="18" charset="0"/>
              </a:rPr>
            </a:br>
            <a:br>
              <a:rPr lang="en-US" sz="1600" dirty="0">
                <a:latin typeface="Times New Roman" pitchFamily="18" charset="0"/>
                <a:cs typeface="Times New Roman" pitchFamily="18" charset="0"/>
              </a:rPr>
            </a:br>
            <a:r>
              <a:rPr lang="en-US" sz="1600" b="1" dirty="0">
                <a:latin typeface="Times New Roman" pitchFamily="18" charset="0"/>
                <a:cs typeface="Times New Roman" pitchFamily="18" charset="0"/>
              </a:rPr>
              <a:t>Student Name: Kawsar Miah</a:t>
            </a: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Student ID:2428863</a:t>
            </a:r>
            <a:br>
              <a:rPr lang="en-US" sz="1600" b="1" dirty="0">
                <a:latin typeface="Times New Roman" pitchFamily="18" charset="0"/>
                <a:cs typeface="Times New Roman" pitchFamily="18" charset="0"/>
              </a:rPr>
            </a:b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Module code and title: LCLM5002 Developing and Managing Individuals and Teams</a:t>
            </a: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Module </a:t>
            </a:r>
            <a:r>
              <a:rPr lang="en-GB" sz="1600" b="1" dirty="0">
                <a:latin typeface="Times New Roman" pitchFamily="18" charset="0"/>
                <a:cs typeface="Times New Roman" pitchFamily="18" charset="0"/>
              </a:rPr>
              <a:t>Lecturer : </a:t>
            </a:r>
            <a:r>
              <a:rPr lang="en-GB" sz="1600" b="1" dirty="0" err="1">
                <a:latin typeface="Times New Roman" pitchFamily="18" charset="0"/>
                <a:cs typeface="Times New Roman" pitchFamily="18" charset="0"/>
              </a:rPr>
              <a:t>Amer</a:t>
            </a:r>
            <a:r>
              <a:rPr lang="en-GB" sz="1600" b="1">
                <a:latin typeface="Times New Roman" pitchFamily="18" charset="0"/>
                <a:cs typeface="Times New Roman" pitchFamily="18" charset="0"/>
              </a:rPr>
              <a:t>  Kareem</a:t>
            </a:r>
            <a:br>
              <a:rPr lang="en-US" sz="1600" b="1" dirty="0">
                <a:latin typeface="Times New Roman" pitchFamily="18" charset="0"/>
                <a:cs typeface="Times New Roman" pitchFamily="18" charset="0"/>
              </a:rPr>
            </a:br>
            <a:r>
              <a:rPr lang="en-US" sz="1600" b="1" dirty="0">
                <a:latin typeface="Times New Roman" pitchFamily="18" charset="0"/>
                <a:cs typeface="Times New Roman" pitchFamily="18" charset="0"/>
              </a:rPr>
              <a:t> Assignment Title: Component 1- Individual Presentation</a:t>
            </a:r>
            <a:br>
              <a:rPr lang="en-US" sz="1600" b="1" dirty="0">
                <a:latin typeface="Times New Roman" pitchFamily="18" charset="0"/>
                <a:cs typeface="Times New Roman" pitchFamily="18" charset="0"/>
              </a:rPr>
            </a:br>
            <a:endParaRPr sz="1600" b="1" dirty="0">
              <a:latin typeface="Times New Roman" pitchFamily="18" charset="0"/>
              <a:cs typeface="Times New Roman" pitchFamily="18" charset="0"/>
            </a:endParaRPr>
          </a:p>
        </p:txBody>
      </p:sp>
      <p:cxnSp>
        <p:nvCxnSpPr>
          <p:cNvPr id="529" name="Google Shape;529;p37"/>
          <p:cNvCxnSpPr/>
          <p:nvPr/>
        </p:nvCxnSpPr>
        <p:spPr>
          <a:xfrm>
            <a:off x="713225" y="533800"/>
            <a:ext cx="0" cy="3039000"/>
          </a:xfrm>
          <a:prstGeom prst="straightConnector1">
            <a:avLst/>
          </a:prstGeom>
          <a:noFill/>
          <a:ln w="9525" cap="flat" cmpd="sng">
            <a:solidFill>
              <a:schemeClr val="dk1"/>
            </a:solidFill>
            <a:prstDash val="solid"/>
            <a:round/>
            <a:headEnd type="none" w="med" len="med"/>
            <a:tailEnd type="none" w="med" len="med"/>
          </a:ln>
        </p:spPr>
      </p:cxnSp>
      <p:grpSp>
        <p:nvGrpSpPr>
          <p:cNvPr id="530" name="Google Shape;530;p37"/>
          <p:cNvGrpSpPr/>
          <p:nvPr/>
        </p:nvGrpSpPr>
        <p:grpSpPr>
          <a:xfrm>
            <a:off x="6757125" y="4313950"/>
            <a:ext cx="1055100" cy="829550"/>
            <a:chOff x="6757125" y="3689425"/>
            <a:chExt cx="1055100" cy="829550"/>
          </a:xfrm>
        </p:grpSpPr>
        <p:sp>
          <p:nvSpPr>
            <p:cNvPr id="531" name="Google Shape;531;p37"/>
            <p:cNvSpPr/>
            <p:nvPr/>
          </p:nvSpPr>
          <p:spPr>
            <a:xfrm>
              <a:off x="6757125" y="3689425"/>
              <a:ext cx="1055100" cy="829550"/>
            </a:xfrm>
            <a:custGeom>
              <a:avLst/>
              <a:gdLst/>
              <a:ahLst/>
              <a:cxnLst/>
              <a:rect l="l" t="t" r="r" b="b"/>
              <a:pathLst>
                <a:path w="42204" h="33182" extrusionOk="0">
                  <a:moveTo>
                    <a:pt x="0" y="0"/>
                  </a:moveTo>
                  <a:lnTo>
                    <a:pt x="0" y="33182"/>
                  </a:lnTo>
                  <a:lnTo>
                    <a:pt x="42204" y="33182"/>
                  </a:lnTo>
                  <a:lnTo>
                    <a:pt x="4220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2" name="Google Shape;532;p37"/>
            <p:cNvSpPr/>
            <p:nvPr/>
          </p:nvSpPr>
          <p:spPr>
            <a:xfrm>
              <a:off x="6757125" y="3689425"/>
              <a:ext cx="527125" cy="829550"/>
            </a:xfrm>
            <a:custGeom>
              <a:avLst/>
              <a:gdLst/>
              <a:ahLst/>
              <a:cxnLst/>
              <a:rect l="l" t="t" r="r" b="b"/>
              <a:pathLst>
                <a:path w="21085" h="33182" extrusionOk="0">
                  <a:moveTo>
                    <a:pt x="10534" y="0"/>
                  </a:moveTo>
                  <a:lnTo>
                    <a:pt x="0" y="33182"/>
                  </a:lnTo>
                  <a:lnTo>
                    <a:pt x="21085" y="33182"/>
                  </a:lnTo>
                  <a:lnTo>
                    <a:pt x="1053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3" name="Google Shape;533;p37"/>
            <p:cNvSpPr/>
            <p:nvPr/>
          </p:nvSpPr>
          <p:spPr>
            <a:xfrm>
              <a:off x="7284225" y="3689425"/>
              <a:ext cx="528000" cy="829550"/>
            </a:xfrm>
            <a:custGeom>
              <a:avLst/>
              <a:gdLst/>
              <a:ahLst/>
              <a:cxnLst/>
              <a:rect l="l" t="t" r="r" b="b"/>
              <a:pathLst>
                <a:path w="21120" h="33182" extrusionOk="0">
                  <a:moveTo>
                    <a:pt x="10552" y="0"/>
                  </a:moveTo>
                  <a:lnTo>
                    <a:pt x="1" y="33182"/>
                  </a:lnTo>
                  <a:lnTo>
                    <a:pt x="21120" y="33182"/>
                  </a:lnTo>
                  <a:lnTo>
                    <a:pt x="1055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4" name="Google Shape;534;p37"/>
          <p:cNvGrpSpPr/>
          <p:nvPr/>
        </p:nvGrpSpPr>
        <p:grpSpPr>
          <a:xfrm>
            <a:off x="7812225" y="3811325"/>
            <a:ext cx="1331775" cy="1332175"/>
            <a:chOff x="7812225" y="3186800"/>
            <a:chExt cx="1331775" cy="1332175"/>
          </a:xfrm>
        </p:grpSpPr>
        <p:sp>
          <p:nvSpPr>
            <p:cNvPr id="535" name="Google Shape;535;p37"/>
            <p:cNvSpPr/>
            <p:nvPr/>
          </p:nvSpPr>
          <p:spPr>
            <a:xfrm>
              <a:off x="7812225" y="3186800"/>
              <a:ext cx="1331775" cy="1331750"/>
            </a:xfrm>
            <a:custGeom>
              <a:avLst/>
              <a:gdLst/>
              <a:ahLst/>
              <a:cxnLst/>
              <a:rect l="l" t="t" r="r" b="b"/>
              <a:pathLst>
                <a:path w="53271" h="53270" extrusionOk="0">
                  <a:moveTo>
                    <a:pt x="0" y="0"/>
                  </a:moveTo>
                  <a:lnTo>
                    <a:pt x="0" y="53270"/>
                  </a:lnTo>
                  <a:lnTo>
                    <a:pt x="53270" y="53270"/>
                  </a:lnTo>
                  <a:lnTo>
                    <a:pt x="53270"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37"/>
            <p:cNvSpPr/>
            <p:nvPr/>
          </p:nvSpPr>
          <p:spPr>
            <a:xfrm>
              <a:off x="7812225" y="3186800"/>
              <a:ext cx="730325" cy="725175"/>
            </a:xfrm>
            <a:custGeom>
              <a:avLst/>
              <a:gdLst/>
              <a:ahLst/>
              <a:cxnLst/>
              <a:rect l="l" t="t" r="r" b="b"/>
              <a:pathLst>
                <a:path w="29213" h="29007" extrusionOk="0">
                  <a:moveTo>
                    <a:pt x="0" y="0"/>
                  </a:moveTo>
                  <a:lnTo>
                    <a:pt x="0" y="29006"/>
                  </a:lnTo>
                  <a:cubicBezTo>
                    <a:pt x="16067" y="29006"/>
                    <a:pt x="29110" y="16033"/>
                    <a:pt x="2921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7" name="Google Shape;537;p37"/>
            <p:cNvSpPr/>
            <p:nvPr/>
          </p:nvSpPr>
          <p:spPr>
            <a:xfrm>
              <a:off x="7812225" y="3186800"/>
              <a:ext cx="445950" cy="440775"/>
            </a:xfrm>
            <a:custGeom>
              <a:avLst/>
              <a:gdLst/>
              <a:ahLst/>
              <a:cxnLst/>
              <a:rect l="l" t="t" r="r" b="b"/>
              <a:pathLst>
                <a:path w="17838" h="17631" extrusionOk="0">
                  <a:moveTo>
                    <a:pt x="0" y="0"/>
                  </a:moveTo>
                  <a:lnTo>
                    <a:pt x="0" y="17631"/>
                  </a:lnTo>
                  <a:cubicBezTo>
                    <a:pt x="9778" y="17631"/>
                    <a:pt x="17717" y="9743"/>
                    <a:pt x="1783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8" name="Google Shape;538;p37"/>
            <p:cNvSpPr/>
            <p:nvPr/>
          </p:nvSpPr>
          <p:spPr>
            <a:xfrm>
              <a:off x="8413650" y="3793375"/>
              <a:ext cx="730350" cy="725600"/>
            </a:xfrm>
            <a:custGeom>
              <a:avLst/>
              <a:gdLst/>
              <a:ahLst/>
              <a:cxnLst/>
              <a:rect l="l" t="t" r="r" b="b"/>
              <a:pathLst>
                <a:path w="29214" h="29024" extrusionOk="0">
                  <a:moveTo>
                    <a:pt x="29213" y="1"/>
                  </a:moveTo>
                  <a:cubicBezTo>
                    <a:pt x="13146" y="1"/>
                    <a:pt x="104" y="12974"/>
                    <a:pt x="1" y="29024"/>
                  </a:cubicBezTo>
                  <a:lnTo>
                    <a:pt x="29213" y="29024"/>
                  </a:lnTo>
                  <a:lnTo>
                    <a:pt x="29213"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37"/>
            <p:cNvSpPr/>
            <p:nvPr/>
          </p:nvSpPr>
          <p:spPr>
            <a:xfrm>
              <a:off x="8698475" y="4078200"/>
              <a:ext cx="445525" cy="440775"/>
            </a:xfrm>
            <a:custGeom>
              <a:avLst/>
              <a:gdLst/>
              <a:ahLst/>
              <a:cxnLst/>
              <a:rect l="l" t="t" r="r" b="b"/>
              <a:pathLst>
                <a:path w="17821" h="17631" extrusionOk="0">
                  <a:moveTo>
                    <a:pt x="17820" y="0"/>
                  </a:moveTo>
                  <a:cubicBezTo>
                    <a:pt x="8043" y="0"/>
                    <a:pt x="104" y="7871"/>
                    <a:pt x="1" y="17631"/>
                  </a:cubicBezTo>
                  <a:lnTo>
                    <a:pt x="17820" y="17631"/>
                  </a:lnTo>
                  <a:lnTo>
                    <a:pt x="17820"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0" name="Google Shape;540;p37"/>
          <p:cNvGrpSpPr/>
          <p:nvPr/>
        </p:nvGrpSpPr>
        <p:grpSpPr>
          <a:xfrm>
            <a:off x="8571525" y="2281525"/>
            <a:ext cx="572505" cy="1529803"/>
            <a:chOff x="8571525" y="2281525"/>
            <a:chExt cx="572505" cy="1529803"/>
          </a:xfrm>
        </p:grpSpPr>
        <p:sp>
          <p:nvSpPr>
            <p:cNvPr id="541" name="Google Shape;541;p37"/>
            <p:cNvSpPr/>
            <p:nvPr/>
          </p:nvSpPr>
          <p:spPr>
            <a:xfrm>
              <a:off x="8571525" y="2281525"/>
              <a:ext cx="572171" cy="1529800"/>
            </a:xfrm>
            <a:custGeom>
              <a:avLst/>
              <a:gdLst/>
              <a:ahLst/>
              <a:cxnLst/>
              <a:rect l="l" t="t" r="r" b="b"/>
              <a:pathLst>
                <a:path w="23233" h="61192" extrusionOk="0">
                  <a:moveTo>
                    <a:pt x="0" y="0"/>
                  </a:moveTo>
                  <a:lnTo>
                    <a:pt x="0" y="61192"/>
                  </a:lnTo>
                  <a:lnTo>
                    <a:pt x="23233" y="61192"/>
                  </a:lnTo>
                  <a:lnTo>
                    <a:pt x="23233"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2" name="Google Shape;542;p37"/>
            <p:cNvSpPr/>
            <p:nvPr/>
          </p:nvSpPr>
          <p:spPr>
            <a:xfrm>
              <a:off x="8571850" y="3239125"/>
              <a:ext cx="572180" cy="572203"/>
            </a:xfrm>
            <a:custGeom>
              <a:avLst/>
              <a:gdLst/>
              <a:ahLst/>
              <a:cxnLst/>
              <a:rect l="l" t="t" r="r" b="b"/>
              <a:pathLst>
                <a:path w="25742" h="25743" extrusionOk="0">
                  <a:moveTo>
                    <a:pt x="25742" y="1"/>
                  </a:moveTo>
                  <a:lnTo>
                    <a:pt x="12390" y="13335"/>
                  </a:lnTo>
                  <a:lnTo>
                    <a:pt x="0" y="25742"/>
                  </a:lnTo>
                  <a:lnTo>
                    <a:pt x="25742" y="25742"/>
                  </a:lnTo>
                  <a:lnTo>
                    <a:pt x="2574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3" name="Google Shape;543;p37"/>
          <p:cNvGrpSpPr/>
          <p:nvPr/>
        </p:nvGrpSpPr>
        <p:grpSpPr>
          <a:xfrm rot="5400000">
            <a:off x="7853150" y="3092625"/>
            <a:ext cx="677775" cy="759625"/>
            <a:chOff x="7134450" y="3573500"/>
            <a:chExt cx="677775" cy="759625"/>
          </a:xfrm>
        </p:grpSpPr>
        <p:sp>
          <p:nvSpPr>
            <p:cNvPr id="544" name="Google Shape;544;p37"/>
            <p:cNvSpPr/>
            <p:nvPr/>
          </p:nvSpPr>
          <p:spPr>
            <a:xfrm>
              <a:off x="7134450" y="3573500"/>
              <a:ext cx="677775" cy="759625"/>
            </a:xfrm>
            <a:custGeom>
              <a:avLst/>
              <a:gdLst/>
              <a:ahLst/>
              <a:cxnLst/>
              <a:rect l="l" t="t" r="r" b="b"/>
              <a:pathLst>
                <a:path w="27111" h="30385" extrusionOk="0">
                  <a:moveTo>
                    <a:pt x="0" y="0"/>
                  </a:moveTo>
                  <a:lnTo>
                    <a:pt x="0" y="30385"/>
                  </a:lnTo>
                  <a:lnTo>
                    <a:pt x="27111" y="30385"/>
                  </a:lnTo>
                  <a:lnTo>
                    <a:pt x="2711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5" name="Google Shape;545;p37"/>
            <p:cNvSpPr/>
            <p:nvPr/>
          </p:nvSpPr>
          <p:spPr>
            <a:xfrm>
              <a:off x="7473175" y="3573500"/>
              <a:ext cx="338750" cy="759625"/>
            </a:xfrm>
            <a:custGeom>
              <a:avLst/>
              <a:gdLst/>
              <a:ahLst/>
              <a:cxnLst/>
              <a:rect l="l" t="t" r="r" b="b"/>
              <a:pathLst>
                <a:path w="13550" h="30385" extrusionOk="0">
                  <a:moveTo>
                    <a:pt x="13550" y="0"/>
                  </a:moveTo>
                  <a:lnTo>
                    <a:pt x="1" y="15192"/>
                  </a:lnTo>
                  <a:lnTo>
                    <a:pt x="13550" y="30385"/>
                  </a:lnTo>
                  <a:lnTo>
                    <a:pt x="13550" y="0"/>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6" name="Google Shape;546;p37"/>
          <p:cNvGrpSpPr/>
          <p:nvPr/>
        </p:nvGrpSpPr>
        <p:grpSpPr>
          <a:xfrm rot="5400000">
            <a:off x="6914225" y="3407675"/>
            <a:ext cx="740900" cy="785000"/>
            <a:chOff x="7886000" y="2788500"/>
            <a:chExt cx="740900" cy="785000"/>
          </a:xfrm>
        </p:grpSpPr>
        <p:sp>
          <p:nvSpPr>
            <p:cNvPr id="547" name="Google Shape;547;p37"/>
            <p:cNvSpPr/>
            <p:nvPr/>
          </p:nvSpPr>
          <p:spPr>
            <a:xfrm>
              <a:off x="7886000" y="2788650"/>
              <a:ext cx="158375" cy="143825"/>
            </a:xfrm>
            <a:custGeom>
              <a:avLst/>
              <a:gdLst/>
              <a:ahLst/>
              <a:cxnLst/>
              <a:rect l="l" t="t" r="r" b="b"/>
              <a:pathLst>
                <a:path w="6335" h="5753" extrusionOk="0">
                  <a:moveTo>
                    <a:pt x="3170" y="0"/>
                  </a:moveTo>
                  <a:cubicBezTo>
                    <a:pt x="1875" y="0"/>
                    <a:pt x="706" y="885"/>
                    <a:pt x="382" y="2191"/>
                  </a:cubicBezTo>
                  <a:cubicBezTo>
                    <a:pt x="1" y="3727"/>
                    <a:pt x="941" y="5287"/>
                    <a:pt x="2489" y="5668"/>
                  </a:cubicBezTo>
                  <a:cubicBezTo>
                    <a:pt x="2718" y="5725"/>
                    <a:pt x="2948" y="5752"/>
                    <a:pt x="3174" y="5752"/>
                  </a:cubicBezTo>
                  <a:cubicBezTo>
                    <a:pt x="4464" y="5752"/>
                    <a:pt x="5640" y="4868"/>
                    <a:pt x="5954" y="3561"/>
                  </a:cubicBezTo>
                  <a:cubicBezTo>
                    <a:pt x="6335" y="2025"/>
                    <a:pt x="5394" y="465"/>
                    <a:pt x="3858" y="84"/>
                  </a:cubicBezTo>
                  <a:cubicBezTo>
                    <a:pt x="3627" y="27"/>
                    <a:pt x="3397" y="0"/>
                    <a:pt x="317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37"/>
            <p:cNvSpPr/>
            <p:nvPr/>
          </p:nvSpPr>
          <p:spPr>
            <a:xfrm>
              <a:off x="8176825" y="2788500"/>
              <a:ext cx="157775" cy="143800"/>
            </a:xfrm>
            <a:custGeom>
              <a:avLst/>
              <a:gdLst/>
              <a:ahLst/>
              <a:cxnLst/>
              <a:rect l="l" t="t" r="r" b="b"/>
              <a:pathLst>
                <a:path w="6311" h="5752" extrusionOk="0">
                  <a:moveTo>
                    <a:pt x="3149" y="1"/>
                  </a:moveTo>
                  <a:cubicBezTo>
                    <a:pt x="2414" y="1"/>
                    <a:pt x="1679" y="281"/>
                    <a:pt x="1119" y="840"/>
                  </a:cubicBezTo>
                  <a:cubicBezTo>
                    <a:pt x="0" y="1971"/>
                    <a:pt x="0" y="3781"/>
                    <a:pt x="1119" y="4912"/>
                  </a:cubicBezTo>
                  <a:cubicBezTo>
                    <a:pt x="1679" y="5472"/>
                    <a:pt x="2414" y="5751"/>
                    <a:pt x="3149" y="5751"/>
                  </a:cubicBezTo>
                  <a:cubicBezTo>
                    <a:pt x="3884" y="5751"/>
                    <a:pt x="4620" y="5472"/>
                    <a:pt x="5179" y="4912"/>
                  </a:cubicBezTo>
                  <a:cubicBezTo>
                    <a:pt x="6310" y="3781"/>
                    <a:pt x="6310" y="1971"/>
                    <a:pt x="5179" y="840"/>
                  </a:cubicBezTo>
                  <a:cubicBezTo>
                    <a:pt x="4620" y="281"/>
                    <a:pt x="3884" y="1"/>
                    <a:pt x="3149"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37"/>
            <p:cNvSpPr/>
            <p:nvPr/>
          </p:nvSpPr>
          <p:spPr>
            <a:xfrm>
              <a:off x="8467025" y="2788725"/>
              <a:ext cx="158375" cy="143750"/>
            </a:xfrm>
            <a:custGeom>
              <a:avLst/>
              <a:gdLst/>
              <a:ahLst/>
              <a:cxnLst/>
              <a:rect l="l" t="t" r="r" b="b"/>
              <a:pathLst>
                <a:path w="6335" h="5750" extrusionOk="0">
                  <a:moveTo>
                    <a:pt x="3180" y="1"/>
                  </a:moveTo>
                  <a:cubicBezTo>
                    <a:pt x="1881" y="1"/>
                    <a:pt x="707" y="878"/>
                    <a:pt x="382" y="2188"/>
                  </a:cubicBezTo>
                  <a:cubicBezTo>
                    <a:pt x="1" y="3736"/>
                    <a:pt x="941" y="5284"/>
                    <a:pt x="2489" y="5665"/>
                  </a:cubicBezTo>
                  <a:cubicBezTo>
                    <a:pt x="2720" y="5722"/>
                    <a:pt x="2951" y="5750"/>
                    <a:pt x="3179" y="5750"/>
                  </a:cubicBezTo>
                  <a:cubicBezTo>
                    <a:pt x="4467" y="5750"/>
                    <a:pt x="5640" y="4873"/>
                    <a:pt x="5954" y="3558"/>
                  </a:cubicBezTo>
                  <a:cubicBezTo>
                    <a:pt x="6335" y="2022"/>
                    <a:pt x="5394" y="462"/>
                    <a:pt x="3858" y="81"/>
                  </a:cubicBezTo>
                  <a:cubicBezTo>
                    <a:pt x="3631" y="27"/>
                    <a:pt x="3404" y="1"/>
                    <a:pt x="318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0" name="Google Shape;550;p37"/>
            <p:cNvSpPr/>
            <p:nvPr/>
          </p:nvSpPr>
          <p:spPr>
            <a:xfrm>
              <a:off x="7887500" y="3109650"/>
              <a:ext cx="158075" cy="143575"/>
            </a:xfrm>
            <a:custGeom>
              <a:avLst/>
              <a:gdLst/>
              <a:ahLst/>
              <a:cxnLst/>
              <a:rect l="l" t="t" r="r" b="b"/>
              <a:pathLst>
                <a:path w="6323" h="5743" extrusionOk="0">
                  <a:moveTo>
                    <a:pt x="3156" y="0"/>
                  </a:moveTo>
                  <a:cubicBezTo>
                    <a:pt x="1855" y="0"/>
                    <a:pt x="685" y="896"/>
                    <a:pt x="369" y="2210"/>
                  </a:cubicBezTo>
                  <a:cubicBezTo>
                    <a:pt x="0" y="3758"/>
                    <a:pt x="953" y="5306"/>
                    <a:pt x="2500" y="5663"/>
                  </a:cubicBezTo>
                  <a:cubicBezTo>
                    <a:pt x="2726" y="5717"/>
                    <a:pt x="2951" y="5742"/>
                    <a:pt x="3172" y="5742"/>
                  </a:cubicBezTo>
                  <a:cubicBezTo>
                    <a:pt x="4473" y="5742"/>
                    <a:pt x="5648" y="4854"/>
                    <a:pt x="5953" y="3532"/>
                  </a:cubicBezTo>
                  <a:cubicBezTo>
                    <a:pt x="6322" y="1996"/>
                    <a:pt x="5370" y="448"/>
                    <a:pt x="3822" y="79"/>
                  </a:cubicBezTo>
                  <a:cubicBezTo>
                    <a:pt x="3599" y="26"/>
                    <a:pt x="3375" y="0"/>
                    <a:pt x="3156"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1" name="Google Shape;551;p37"/>
            <p:cNvSpPr/>
            <p:nvPr/>
          </p:nvSpPr>
          <p:spPr>
            <a:xfrm>
              <a:off x="8176825" y="3108550"/>
              <a:ext cx="157775" cy="143725"/>
            </a:xfrm>
            <a:custGeom>
              <a:avLst/>
              <a:gdLst/>
              <a:ahLst/>
              <a:cxnLst/>
              <a:rect l="l" t="t" r="r" b="b"/>
              <a:pathLst>
                <a:path w="6311" h="5749" extrusionOk="0">
                  <a:moveTo>
                    <a:pt x="3154" y="1"/>
                  </a:moveTo>
                  <a:cubicBezTo>
                    <a:pt x="2420" y="1"/>
                    <a:pt x="1685" y="284"/>
                    <a:pt x="1119" y="849"/>
                  </a:cubicBezTo>
                  <a:cubicBezTo>
                    <a:pt x="0" y="1968"/>
                    <a:pt x="0" y="3790"/>
                    <a:pt x="1119" y="4909"/>
                  </a:cubicBezTo>
                  <a:cubicBezTo>
                    <a:pt x="1685" y="5469"/>
                    <a:pt x="2420" y="5749"/>
                    <a:pt x="3154" y="5749"/>
                  </a:cubicBezTo>
                  <a:cubicBezTo>
                    <a:pt x="3887" y="5749"/>
                    <a:pt x="4620" y="5469"/>
                    <a:pt x="5179" y="4909"/>
                  </a:cubicBezTo>
                  <a:cubicBezTo>
                    <a:pt x="6310" y="3790"/>
                    <a:pt x="6310" y="1968"/>
                    <a:pt x="5179" y="849"/>
                  </a:cubicBezTo>
                  <a:cubicBezTo>
                    <a:pt x="4620" y="284"/>
                    <a:pt x="3887" y="1"/>
                    <a:pt x="315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2" name="Google Shape;552;p37"/>
            <p:cNvSpPr/>
            <p:nvPr/>
          </p:nvSpPr>
          <p:spPr>
            <a:xfrm>
              <a:off x="8468825" y="3109950"/>
              <a:ext cx="158075" cy="143750"/>
            </a:xfrm>
            <a:custGeom>
              <a:avLst/>
              <a:gdLst/>
              <a:ahLst/>
              <a:cxnLst/>
              <a:rect l="l" t="t" r="r" b="b"/>
              <a:pathLst>
                <a:path w="6323" h="5750" extrusionOk="0">
                  <a:moveTo>
                    <a:pt x="3155" y="0"/>
                  </a:moveTo>
                  <a:cubicBezTo>
                    <a:pt x="1852" y="0"/>
                    <a:pt x="675" y="896"/>
                    <a:pt x="369" y="2210"/>
                  </a:cubicBezTo>
                  <a:cubicBezTo>
                    <a:pt x="0" y="3758"/>
                    <a:pt x="953" y="5306"/>
                    <a:pt x="2500" y="5675"/>
                  </a:cubicBezTo>
                  <a:cubicBezTo>
                    <a:pt x="2720" y="5725"/>
                    <a:pt x="2940" y="5750"/>
                    <a:pt x="3156" y="5750"/>
                  </a:cubicBezTo>
                  <a:cubicBezTo>
                    <a:pt x="4463" y="5750"/>
                    <a:pt x="5647" y="4860"/>
                    <a:pt x="5953" y="3532"/>
                  </a:cubicBezTo>
                  <a:cubicBezTo>
                    <a:pt x="6322" y="1996"/>
                    <a:pt x="5370" y="448"/>
                    <a:pt x="3822" y="79"/>
                  </a:cubicBezTo>
                  <a:cubicBezTo>
                    <a:pt x="3599" y="26"/>
                    <a:pt x="3375" y="0"/>
                    <a:pt x="3155"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3" name="Google Shape;553;p37"/>
            <p:cNvSpPr/>
            <p:nvPr/>
          </p:nvSpPr>
          <p:spPr>
            <a:xfrm>
              <a:off x="7887200" y="3429900"/>
              <a:ext cx="158075" cy="143600"/>
            </a:xfrm>
            <a:custGeom>
              <a:avLst/>
              <a:gdLst/>
              <a:ahLst/>
              <a:cxnLst/>
              <a:rect l="l" t="t" r="r" b="b"/>
              <a:pathLst>
                <a:path w="6323" h="5744" extrusionOk="0">
                  <a:moveTo>
                    <a:pt x="3150" y="1"/>
                  </a:moveTo>
                  <a:cubicBezTo>
                    <a:pt x="1849" y="1"/>
                    <a:pt x="675" y="889"/>
                    <a:pt x="369" y="2211"/>
                  </a:cubicBezTo>
                  <a:cubicBezTo>
                    <a:pt x="0" y="3759"/>
                    <a:pt x="953" y="5307"/>
                    <a:pt x="2501" y="5664"/>
                  </a:cubicBezTo>
                  <a:cubicBezTo>
                    <a:pt x="2726" y="5718"/>
                    <a:pt x="2951" y="5744"/>
                    <a:pt x="3172" y="5744"/>
                  </a:cubicBezTo>
                  <a:cubicBezTo>
                    <a:pt x="4471" y="5744"/>
                    <a:pt x="5638" y="4856"/>
                    <a:pt x="5953" y="3533"/>
                  </a:cubicBezTo>
                  <a:cubicBezTo>
                    <a:pt x="6322" y="1985"/>
                    <a:pt x="5370" y="437"/>
                    <a:pt x="3822" y="80"/>
                  </a:cubicBezTo>
                  <a:cubicBezTo>
                    <a:pt x="3597" y="26"/>
                    <a:pt x="3372" y="1"/>
                    <a:pt x="31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4" name="Google Shape;554;p37"/>
            <p:cNvSpPr/>
            <p:nvPr/>
          </p:nvSpPr>
          <p:spPr>
            <a:xfrm>
              <a:off x="8176525" y="3428475"/>
              <a:ext cx="157775" cy="143475"/>
            </a:xfrm>
            <a:custGeom>
              <a:avLst/>
              <a:gdLst/>
              <a:ahLst/>
              <a:cxnLst/>
              <a:rect l="l" t="t" r="r" b="b"/>
              <a:pathLst>
                <a:path w="6311" h="5739" extrusionOk="0">
                  <a:moveTo>
                    <a:pt x="3161" y="0"/>
                  </a:moveTo>
                  <a:cubicBezTo>
                    <a:pt x="2426" y="0"/>
                    <a:pt x="1691" y="280"/>
                    <a:pt x="1131" y="840"/>
                  </a:cubicBezTo>
                  <a:cubicBezTo>
                    <a:pt x="0" y="1959"/>
                    <a:pt x="0" y="3780"/>
                    <a:pt x="1131" y="4900"/>
                  </a:cubicBezTo>
                  <a:cubicBezTo>
                    <a:pt x="1691" y="5459"/>
                    <a:pt x="2426" y="5739"/>
                    <a:pt x="3161" y="5739"/>
                  </a:cubicBezTo>
                  <a:cubicBezTo>
                    <a:pt x="3896" y="5739"/>
                    <a:pt x="4632" y="5459"/>
                    <a:pt x="5191" y="4900"/>
                  </a:cubicBezTo>
                  <a:cubicBezTo>
                    <a:pt x="6310" y="3780"/>
                    <a:pt x="6310" y="1959"/>
                    <a:pt x="5191" y="840"/>
                  </a:cubicBezTo>
                  <a:cubicBezTo>
                    <a:pt x="4632" y="280"/>
                    <a:pt x="3896" y="0"/>
                    <a:pt x="316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5" name="Google Shape;555;p37"/>
            <p:cNvSpPr/>
            <p:nvPr/>
          </p:nvSpPr>
          <p:spPr>
            <a:xfrm>
              <a:off x="8468525" y="3429900"/>
              <a:ext cx="158075" cy="143575"/>
            </a:xfrm>
            <a:custGeom>
              <a:avLst/>
              <a:gdLst/>
              <a:ahLst/>
              <a:cxnLst/>
              <a:rect l="l" t="t" r="r" b="b"/>
              <a:pathLst>
                <a:path w="6323" h="5743" extrusionOk="0">
                  <a:moveTo>
                    <a:pt x="3150" y="1"/>
                  </a:moveTo>
                  <a:cubicBezTo>
                    <a:pt x="1849" y="1"/>
                    <a:pt x="674" y="889"/>
                    <a:pt x="369" y="2211"/>
                  </a:cubicBezTo>
                  <a:cubicBezTo>
                    <a:pt x="0" y="3747"/>
                    <a:pt x="953" y="5295"/>
                    <a:pt x="2500" y="5664"/>
                  </a:cubicBezTo>
                  <a:cubicBezTo>
                    <a:pt x="2722" y="5717"/>
                    <a:pt x="2944" y="5743"/>
                    <a:pt x="3163" y="5743"/>
                  </a:cubicBezTo>
                  <a:cubicBezTo>
                    <a:pt x="4459" y="5743"/>
                    <a:pt x="5637" y="4847"/>
                    <a:pt x="5953" y="3533"/>
                  </a:cubicBezTo>
                  <a:cubicBezTo>
                    <a:pt x="6322" y="1985"/>
                    <a:pt x="5358" y="437"/>
                    <a:pt x="3822" y="80"/>
                  </a:cubicBezTo>
                  <a:cubicBezTo>
                    <a:pt x="3597" y="26"/>
                    <a:pt x="3372" y="1"/>
                    <a:pt x="315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56" name="Google Shape;556;p37"/>
          <p:cNvGrpSpPr/>
          <p:nvPr/>
        </p:nvGrpSpPr>
        <p:grpSpPr>
          <a:xfrm>
            <a:off x="8068588" y="2825"/>
            <a:ext cx="1072775" cy="1072775"/>
            <a:chOff x="8430775" y="-93725"/>
            <a:chExt cx="1072775" cy="1072775"/>
          </a:xfrm>
        </p:grpSpPr>
        <p:sp>
          <p:nvSpPr>
            <p:cNvPr id="557" name="Google Shape;557;p37"/>
            <p:cNvSpPr/>
            <p:nvPr/>
          </p:nvSpPr>
          <p:spPr>
            <a:xfrm>
              <a:off x="8430775" y="-93725"/>
              <a:ext cx="212250" cy="211650"/>
            </a:xfrm>
            <a:custGeom>
              <a:avLst/>
              <a:gdLst/>
              <a:ahLst/>
              <a:cxnLst/>
              <a:rect l="l" t="t" r="r" b="b"/>
              <a:pathLst>
                <a:path w="8490" h="8466" extrusionOk="0">
                  <a:moveTo>
                    <a:pt x="4072" y="1"/>
                  </a:moveTo>
                  <a:lnTo>
                    <a:pt x="0" y="4061"/>
                  </a:lnTo>
                  <a:lnTo>
                    <a:pt x="0" y="8466"/>
                  </a:lnTo>
                  <a:lnTo>
                    <a:pt x="848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37"/>
            <p:cNvSpPr/>
            <p:nvPr/>
          </p:nvSpPr>
          <p:spPr>
            <a:xfrm>
              <a:off x="8430775" y="-93725"/>
              <a:ext cx="457500" cy="456925"/>
            </a:xfrm>
            <a:custGeom>
              <a:avLst/>
              <a:gdLst/>
              <a:ahLst/>
              <a:cxnLst/>
              <a:rect l="l" t="t" r="r" b="b"/>
              <a:pathLst>
                <a:path w="18300" h="18277" extrusionOk="0">
                  <a:moveTo>
                    <a:pt x="13895" y="1"/>
                  </a:moveTo>
                  <a:lnTo>
                    <a:pt x="0" y="13871"/>
                  </a:lnTo>
                  <a:lnTo>
                    <a:pt x="0" y="18277"/>
                  </a:lnTo>
                  <a:lnTo>
                    <a:pt x="1830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37"/>
            <p:cNvSpPr/>
            <p:nvPr/>
          </p:nvSpPr>
          <p:spPr>
            <a:xfrm>
              <a:off x="8430775" y="-93725"/>
              <a:ext cx="702475" cy="702500"/>
            </a:xfrm>
            <a:custGeom>
              <a:avLst/>
              <a:gdLst/>
              <a:ahLst/>
              <a:cxnLst/>
              <a:rect l="l" t="t" r="r" b="b"/>
              <a:pathLst>
                <a:path w="28099" h="28100" extrusionOk="0">
                  <a:moveTo>
                    <a:pt x="23693" y="1"/>
                  </a:moveTo>
                  <a:lnTo>
                    <a:pt x="0" y="23694"/>
                  </a:lnTo>
                  <a:lnTo>
                    <a:pt x="0" y="28099"/>
                  </a:lnTo>
                  <a:lnTo>
                    <a:pt x="28099"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37"/>
            <p:cNvSpPr/>
            <p:nvPr/>
          </p:nvSpPr>
          <p:spPr>
            <a:xfrm>
              <a:off x="8430775" y="-93725"/>
              <a:ext cx="947750" cy="947775"/>
            </a:xfrm>
            <a:custGeom>
              <a:avLst/>
              <a:gdLst/>
              <a:ahLst/>
              <a:cxnLst/>
              <a:rect l="l" t="t" r="r" b="b"/>
              <a:pathLst>
                <a:path w="37910" h="37911" extrusionOk="0">
                  <a:moveTo>
                    <a:pt x="33504" y="1"/>
                  </a:moveTo>
                  <a:lnTo>
                    <a:pt x="0" y="33505"/>
                  </a:lnTo>
                  <a:lnTo>
                    <a:pt x="0" y="37910"/>
                  </a:lnTo>
                  <a:lnTo>
                    <a:pt x="37910"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37"/>
            <p:cNvSpPr/>
            <p:nvPr/>
          </p:nvSpPr>
          <p:spPr>
            <a:xfrm>
              <a:off x="8440875" y="-83600"/>
              <a:ext cx="1062675" cy="1062650"/>
            </a:xfrm>
            <a:custGeom>
              <a:avLst/>
              <a:gdLst/>
              <a:ahLst/>
              <a:cxnLst/>
              <a:rect l="l" t="t" r="r" b="b"/>
              <a:pathLst>
                <a:path w="42507" h="42506" extrusionOk="0">
                  <a:moveTo>
                    <a:pt x="42506" y="0"/>
                  </a:moveTo>
                  <a:lnTo>
                    <a:pt x="1" y="42506"/>
                  </a:lnTo>
                  <a:lnTo>
                    <a:pt x="4418" y="42506"/>
                  </a:lnTo>
                  <a:lnTo>
                    <a:pt x="42506" y="4406"/>
                  </a:lnTo>
                  <a:lnTo>
                    <a:pt x="42506"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2" name="Google Shape;562;p37"/>
            <p:cNvSpPr/>
            <p:nvPr/>
          </p:nvSpPr>
          <p:spPr>
            <a:xfrm>
              <a:off x="8686450" y="161375"/>
              <a:ext cx="817100" cy="817675"/>
            </a:xfrm>
            <a:custGeom>
              <a:avLst/>
              <a:gdLst/>
              <a:ahLst/>
              <a:cxnLst/>
              <a:rect l="l" t="t" r="r" b="b"/>
              <a:pathLst>
                <a:path w="32684" h="32707" extrusionOk="0">
                  <a:moveTo>
                    <a:pt x="32683" y="0"/>
                  </a:moveTo>
                  <a:lnTo>
                    <a:pt x="0" y="32707"/>
                  </a:lnTo>
                  <a:lnTo>
                    <a:pt x="4406" y="32707"/>
                  </a:lnTo>
                  <a:lnTo>
                    <a:pt x="32683" y="4429"/>
                  </a:lnTo>
                  <a:lnTo>
                    <a:pt x="32683"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3" name="Google Shape;563;p37"/>
            <p:cNvSpPr/>
            <p:nvPr/>
          </p:nvSpPr>
          <p:spPr>
            <a:xfrm>
              <a:off x="8931725" y="406925"/>
              <a:ext cx="571825" cy="572125"/>
            </a:xfrm>
            <a:custGeom>
              <a:avLst/>
              <a:gdLst/>
              <a:ahLst/>
              <a:cxnLst/>
              <a:rect l="l" t="t" r="r" b="b"/>
              <a:pathLst>
                <a:path w="22873" h="22885" extrusionOk="0">
                  <a:moveTo>
                    <a:pt x="22872" y="1"/>
                  </a:moveTo>
                  <a:lnTo>
                    <a:pt x="0" y="22885"/>
                  </a:lnTo>
                  <a:lnTo>
                    <a:pt x="4406" y="22885"/>
                  </a:lnTo>
                  <a:lnTo>
                    <a:pt x="22872" y="4406"/>
                  </a:lnTo>
                  <a:lnTo>
                    <a:pt x="2287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37"/>
            <p:cNvSpPr/>
            <p:nvPr/>
          </p:nvSpPr>
          <p:spPr>
            <a:xfrm>
              <a:off x="9176975" y="652200"/>
              <a:ext cx="326575" cy="326850"/>
            </a:xfrm>
            <a:custGeom>
              <a:avLst/>
              <a:gdLst/>
              <a:ahLst/>
              <a:cxnLst/>
              <a:rect l="l" t="t" r="r" b="b"/>
              <a:pathLst>
                <a:path w="13063" h="13074" extrusionOk="0">
                  <a:moveTo>
                    <a:pt x="13062" y="1"/>
                  </a:moveTo>
                  <a:lnTo>
                    <a:pt x="1" y="13074"/>
                  </a:lnTo>
                  <a:lnTo>
                    <a:pt x="4418" y="13074"/>
                  </a:lnTo>
                  <a:lnTo>
                    <a:pt x="13062" y="4406"/>
                  </a:lnTo>
                  <a:lnTo>
                    <a:pt x="13062" y="1"/>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37"/>
            <p:cNvSpPr/>
            <p:nvPr/>
          </p:nvSpPr>
          <p:spPr>
            <a:xfrm>
              <a:off x="9422550" y="897475"/>
              <a:ext cx="81000" cy="81575"/>
            </a:xfrm>
            <a:custGeom>
              <a:avLst/>
              <a:gdLst/>
              <a:ahLst/>
              <a:cxnLst/>
              <a:rect l="l" t="t" r="r" b="b"/>
              <a:pathLst>
                <a:path w="3240" h="3263" extrusionOk="0">
                  <a:moveTo>
                    <a:pt x="3239" y="0"/>
                  </a:moveTo>
                  <a:lnTo>
                    <a:pt x="1" y="3263"/>
                  </a:lnTo>
                  <a:lnTo>
                    <a:pt x="3239" y="3263"/>
                  </a:lnTo>
                  <a:lnTo>
                    <a:pt x="323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66" name="Google Shape;566;p37"/>
          <p:cNvSpPr/>
          <p:nvPr/>
        </p:nvSpPr>
        <p:spPr>
          <a:xfrm rot="8595444">
            <a:off x="7926583" y="228177"/>
            <a:ext cx="378693" cy="815767"/>
          </a:xfrm>
          <a:custGeom>
            <a:avLst/>
            <a:gdLst/>
            <a:ahLst/>
            <a:cxnLst/>
            <a:rect l="l" t="t" r="r" b="b"/>
            <a:pathLst>
              <a:path w="13250" h="26516" extrusionOk="0">
                <a:moveTo>
                  <a:pt x="0" y="1"/>
                </a:moveTo>
                <a:lnTo>
                  <a:pt x="0" y="26515"/>
                </a:lnTo>
                <a:cubicBezTo>
                  <a:pt x="7321" y="26515"/>
                  <a:pt x="13249" y="20570"/>
                  <a:pt x="13249" y="13249"/>
                </a:cubicBezTo>
                <a:cubicBezTo>
                  <a:pt x="13249" y="5929"/>
                  <a:pt x="7321" y="1"/>
                  <a:pt x="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567" name="Google Shape;567;p37"/>
          <p:cNvGrpSpPr/>
          <p:nvPr/>
        </p:nvGrpSpPr>
        <p:grpSpPr>
          <a:xfrm>
            <a:off x="5227325" y="4604221"/>
            <a:ext cx="1529800" cy="539528"/>
            <a:chOff x="5226888" y="4555663"/>
            <a:chExt cx="1529800" cy="580825"/>
          </a:xfrm>
        </p:grpSpPr>
        <p:sp>
          <p:nvSpPr>
            <p:cNvPr id="568" name="Google Shape;568;p37"/>
            <p:cNvSpPr/>
            <p:nvPr/>
          </p:nvSpPr>
          <p:spPr>
            <a:xfrm rot="5400000">
              <a:off x="5701375" y="4081175"/>
              <a:ext cx="580825" cy="1529800"/>
            </a:xfrm>
            <a:custGeom>
              <a:avLst/>
              <a:gdLst/>
              <a:ahLst/>
              <a:cxnLst/>
              <a:rect l="l" t="t" r="r" b="b"/>
              <a:pathLst>
                <a:path w="23233" h="61192" extrusionOk="0">
                  <a:moveTo>
                    <a:pt x="0" y="0"/>
                  </a:moveTo>
                  <a:lnTo>
                    <a:pt x="0" y="61192"/>
                  </a:lnTo>
                  <a:lnTo>
                    <a:pt x="23233" y="61192"/>
                  </a:lnTo>
                  <a:lnTo>
                    <a:pt x="23233" y="0"/>
                  </a:ln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37"/>
            <p:cNvSpPr/>
            <p:nvPr/>
          </p:nvSpPr>
          <p:spPr>
            <a:xfrm rot="5400000">
              <a:off x="5826163" y="4389838"/>
              <a:ext cx="331250" cy="662900"/>
            </a:xfrm>
            <a:custGeom>
              <a:avLst/>
              <a:gdLst/>
              <a:ahLst/>
              <a:cxnLst/>
              <a:rect l="l" t="t" r="r" b="b"/>
              <a:pathLst>
                <a:path w="13250" h="26516" extrusionOk="0">
                  <a:moveTo>
                    <a:pt x="0" y="1"/>
                  </a:moveTo>
                  <a:lnTo>
                    <a:pt x="0" y="26515"/>
                  </a:lnTo>
                  <a:cubicBezTo>
                    <a:pt x="7321" y="26515"/>
                    <a:pt x="13249" y="20570"/>
                    <a:pt x="13249" y="13249"/>
                  </a:cubicBezTo>
                  <a:cubicBezTo>
                    <a:pt x="13249" y="5929"/>
                    <a:pt x="7321" y="1"/>
                    <a:pt x="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solidFill>
                  <a:srgbClr val="0070C0"/>
                </a:solidFill>
              </a:rPr>
              <a:t>Table of contents</a:t>
            </a:r>
          </a:p>
        </p:txBody>
      </p:sp>
      <p:sp>
        <p:nvSpPr>
          <p:cNvPr id="3" name="Text Placeholder 2"/>
          <p:cNvSpPr>
            <a:spLocks noGrp="1"/>
          </p:cNvSpPr>
          <p:nvPr>
            <p:ph type="body" idx="1"/>
          </p:nvPr>
        </p:nvSpPr>
        <p:spPr>
          <a:xfrm>
            <a:off x="720000" y="1149700"/>
            <a:ext cx="7704000" cy="3327050"/>
          </a:xfrm>
        </p:spPr>
        <p:txBody>
          <a:bodyPr/>
          <a:lstStyle/>
          <a:p>
            <a:pPr algn="just"/>
            <a:r>
              <a:rPr lang="en-US" sz="1600" dirty="0">
                <a:solidFill>
                  <a:schemeClr val="accent4"/>
                </a:solidFill>
                <a:latin typeface="Times New Roman" panose="02020603050405020304" pitchFamily="18" charset="0"/>
                <a:cs typeface="Times New Roman" panose="02020603050405020304" pitchFamily="18" charset="0"/>
              </a:rPr>
              <a:t>Introduction</a:t>
            </a:r>
          </a:p>
          <a:p>
            <a:pPr algn="just"/>
            <a:r>
              <a:rPr lang="en-US" sz="1600" dirty="0">
                <a:solidFill>
                  <a:schemeClr val="accent4"/>
                </a:solidFill>
                <a:latin typeface="Times New Roman" panose="02020603050405020304" pitchFamily="18" charset="0"/>
                <a:cs typeface="Times New Roman" panose="02020603050405020304" pitchFamily="18" charset="0"/>
              </a:rPr>
              <a:t>About BDO UK</a:t>
            </a:r>
          </a:p>
          <a:p>
            <a:pPr algn="just"/>
            <a:r>
              <a:rPr lang="en-US" sz="1600" dirty="0">
                <a:solidFill>
                  <a:schemeClr val="accent4"/>
                </a:solidFill>
                <a:latin typeface="Times New Roman" panose="02020603050405020304" pitchFamily="18" charset="0"/>
                <a:cs typeface="Times New Roman" panose="02020603050405020304" pitchFamily="18" charset="0"/>
              </a:rPr>
              <a:t>Defining the Role: Job Analysis</a:t>
            </a:r>
          </a:p>
          <a:p>
            <a:pPr algn="just"/>
            <a:r>
              <a:rPr lang="en-US" sz="1600" dirty="0">
                <a:solidFill>
                  <a:schemeClr val="accent4"/>
                </a:solidFill>
                <a:latin typeface="Times New Roman" panose="02020603050405020304" pitchFamily="18" charset="0"/>
                <a:cs typeface="Times New Roman" panose="02020603050405020304" pitchFamily="18" charset="0"/>
              </a:rPr>
              <a:t>The Job Description &amp; Person Specification</a:t>
            </a:r>
          </a:p>
          <a:p>
            <a:pPr algn="just"/>
            <a:r>
              <a:rPr lang="en-US" sz="1600" dirty="0">
                <a:solidFill>
                  <a:schemeClr val="accent4"/>
                </a:solidFill>
                <a:latin typeface="Times New Roman" panose="02020603050405020304" pitchFamily="18" charset="0"/>
                <a:cs typeface="Times New Roman" panose="02020603050405020304" pitchFamily="18" charset="0"/>
              </a:rPr>
              <a:t>Sourcing and Selecting the Right Team Member</a:t>
            </a:r>
          </a:p>
          <a:p>
            <a:pPr algn="just"/>
            <a:r>
              <a:rPr lang="en-US" sz="1600" dirty="0">
                <a:solidFill>
                  <a:schemeClr val="accent4"/>
                </a:solidFill>
                <a:latin typeface="Times New Roman" panose="02020603050405020304" pitchFamily="18" charset="0"/>
                <a:cs typeface="Times New Roman" panose="02020603050405020304" pitchFamily="18" charset="0"/>
              </a:rPr>
              <a:t>Recruitment to Growth: Learning Needs</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Using Theory to Understand "The How" of Learning</a:t>
            </a:r>
            <a:endParaRPr lang="en-US" sz="1600" dirty="0">
              <a:solidFill>
                <a:schemeClr val="accent4"/>
              </a:solidFill>
              <a:latin typeface="Times New Roman" panose="02020603050405020304" pitchFamily="18" charset="0"/>
              <a:cs typeface="Times New Roman" panose="02020603050405020304" pitchFamily="18" charset="0"/>
            </a:endParaRPr>
          </a:p>
          <a:p>
            <a:pPr algn="just"/>
            <a:r>
              <a:rPr lang="en-US" sz="1600" dirty="0">
                <a:solidFill>
                  <a:schemeClr val="accent4"/>
                </a:solidFill>
                <a:latin typeface="Times New Roman" panose="02020603050405020304" pitchFamily="18" charset="0"/>
                <a:cs typeface="Times New Roman" panose="02020603050405020304" pitchFamily="18" charset="0"/>
              </a:rPr>
              <a:t>Using Positive Recovery to build confidence</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Creation of Mental Models for Problem-Solving</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Learning by Doing and Reflecting</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Integrating Theories with the Utmost Effect</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Sustainable Business Performance Through People</a:t>
            </a:r>
          </a:p>
          <a:p>
            <a:pPr algn="just"/>
            <a:r>
              <a:rPr lang="en-US" sz="1600" dirty="0">
                <a:solidFill>
                  <a:schemeClr val="accent4"/>
                </a:solidFill>
                <a:latin typeface="Times New Roman" panose="02020603050405020304" pitchFamily="18" charset="0"/>
                <a:ea typeface="Calibri" panose="020F0502020204030204" pitchFamily="34" charset="0"/>
                <a:cs typeface="Times New Roman" panose="02020603050405020304" pitchFamily="18" charset="0"/>
              </a:rPr>
              <a:t>Conclusion</a:t>
            </a:r>
          </a:p>
          <a:p>
            <a:pPr algn="just"/>
            <a:endParaRPr lang="en-US" dirty="0"/>
          </a:p>
          <a:p>
            <a:pPr algn="just"/>
            <a:endParaRPr lang="en-US" dirty="0"/>
          </a:p>
          <a:p>
            <a:endParaRPr lang="en-US" dirty="0"/>
          </a:p>
          <a:p>
            <a:pPr marL="152400" indent="0">
              <a:buNone/>
            </a:pPr>
            <a:endParaRPr lang="en-US" dirty="0"/>
          </a:p>
        </p:txBody>
      </p:sp>
    </p:spTree>
    <p:extLst>
      <p:ext uri="{BB962C8B-B14F-4D97-AF65-F5344CB8AC3E}">
        <p14:creationId xmlns:p14="http://schemas.microsoft.com/office/powerpoint/2010/main" val="91631844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just"/>
            <a:r>
              <a:rPr lang="en-US" sz="2800" b="1" dirty="0">
                <a:solidFill>
                  <a:srgbClr val="0070C0"/>
                </a:solidFill>
                <a:latin typeface="+mj-lt"/>
                <a:cs typeface="Times New Roman" pitchFamily="18" charset="0"/>
              </a:rPr>
              <a:t>Introduction</a:t>
            </a:r>
          </a:p>
        </p:txBody>
      </p:sp>
      <p:sp>
        <p:nvSpPr>
          <p:cNvPr id="3" name="Text Placeholder 2"/>
          <p:cNvSpPr>
            <a:spLocks noGrp="1"/>
          </p:cNvSpPr>
          <p:nvPr>
            <p:ph type="body" idx="1"/>
          </p:nvPr>
        </p:nvSpPr>
        <p:spPr>
          <a:xfrm>
            <a:off x="609600" y="1428750"/>
            <a:ext cx="7086600" cy="2286000"/>
          </a:xfrm>
        </p:spPr>
        <p:txBody>
          <a:bodyPr/>
          <a:lstStyle/>
          <a:p>
            <a:pPr algn="just">
              <a:lnSpc>
                <a:spcPct val="150000"/>
              </a:lnSpc>
              <a:buFont typeface="Wingdings" pitchFamily="2" charset="2"/>
              <a:buChar char="q"/>
            </a:pPr>
            <a:r>
              <a:rPr lang="en-US" sz="2000" dirty="0">
                <a:latin typeface="+mn-lt"/>
                <a:cs typeface="Times New Roman" pitchFamily="18" charset="0"/>
              </a:rPr>
              <a:t>Why BDO UK?</a:t>
            </a:r>
          </a:p>
          <a:p>
            <a:pPr algn="just">
              <a:lnSpc>
                <a:spcPct val="150000"/>
              </a:lnSpc>
              <a:buFont typeface="Wingdings" pitchFamily="2" charset="2"/>
              <a:buChar char="q"/>
            </a:pPr>
            <a:r>
              <a:rPr lang="en-US" sz="2000" dirty="0">
                <a:latin typeface="+mn-lt"/>
                <a:cs typeface="Times New Roman" pitchFamily="18" charset="0"/>
              </a:rPr>
              <a:t>Step I (Recruiting the Right Team Member) Job Analysis, Description, Person Specification.</a:t>
            </a:r>
          </a:p>
          <a:p>
            <a:pPr algn="just">
              <a:lnSpc>
                <a:spcPct val="150000"/>
              </a:lnSpc>
              <a:buFont typeface="Wingdings" pitchFamily="2" charset="2"/>
              <a:buChar char="q"/>
            </a:pPr>
            <a:r>
              <a:rPr lang="en-US" sz="2000" dirty="0">
                <a:latin typeface="+mn-lt"/>
                <a:cs typeface="Times New Roman" pitchFamily="18" charset="0"/>
              </a:rPr>
              <a:t>Step 2: Training and development needs Analysis.</a:t>
            </a:r>
          </a:p>
          <a:p>
            <a:pPr algn="just">
              <a:lnSpc>
                <a:spcPct val="150000"/>
              </a:lnSpc>
              <a:buFont typeface="Wingdings" pitchFamily="2" charset="2"/>
              <a:buChar char="q"/>
            </a:pPr>
            <a:r>
              <a:rPr lang="en-US" sz="2000" dirty="0" err="1">
                <a:latin typeface="+mn-lt"/>
                <a:cs typeface="Times New Roman" pitchFamily="18" charset="0"/>
              </a:rPr>
              <a:t>Practise</a:t>
            </a:r>
            <a:r>
              <a:rPr lang="en-US" sz="2000" dirty="0">
                <a:latin typeface="+mn-lt"/>
                <a:cs typeface="Times New Roman" pitchFamily="18" charset="0"/>
              </a:rPr>
              <a:t> Theory: Applying Theory of </a:t>
            </a:r>
            <a:r>
              <a:rPr lang="en-US" sz="2000" dirty="0" err="1">
                <a:latin typeface="+mn-lt"/>
                <a:cs typeface="Times New Roman" pitchFamily="18" charset="0"/>
              </a:rPr>
              <a:t>Behaviourism</a:t>
            </a:r>
            <a:r>
              <a:rPr lang="en-US" sz="2000" dirty="0">
                <a:latin typeface="+mn-lt"/>
                <a:cs typeface="Times New Roman" pitchFamily="18" charset="0"/>
              </a:rPr>
              <a:t>, Cognitivism and Humanist/Experiential Theory.</a:t>
            </a:r>
          </a:p>
          <a:p>
            <a:pPr algn="just">
              <a:lnSpc>
                <a:spcPct val="150000"/>
              </a:lnSpc>
              <a:buFont typeface="Wingdings" pitchFamily="2" charset="2"/>
              <a:buChar char="q"/>
            </a:pPr>
            <a:endParaRPr lang="en-US" sz="2000" dirty="0">
              <a:latin typeface="+mn-lt"/>
              <a:cs typeface="Times New Roman" pitchFamily="18"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39500"/>
            <a:ext cx="7704000" cy="889250"/>
          </a:xfrm>
        </p:spPr>
        <p:txBody>
          <a:bodyPr/>
          <a:lstStyle/>
          <a:p>
            <a:r>
              <a:rPr lang="en-US" sz="2800" b="1" dirty="0">
                <a:solidFill>
                  <a:srgbClr val="0070C0"/>
                </a:solidFill>
                <a:latin typeface="+mj-lt"/>
                <a:cs typeface="Times New Roman" pitchFamily="18" charset="0"/>
              </a:rPr>
              <a:t>About BDO UK</a:t>
            </a:r>
          </a:p>
        </p:txBody>
      </p:sp>
      <p:sp>
        <p:nvSpPr>
          <p:cNvPr id="3" name="Text Placeholder 2"/>
          <p:cNvSpPr>
            <a:spLocks noGrp="1"/>
          </p:cNvSpPr>
          <p:nvPr>
            <p:ph type="body" idx="1"/>
          </p:nvPr>
        </p:nvSpPr>
        <p:spPr>
          <a:xfrm>
            <a:off x="685800" y="1428750"/>
            <a:ext cx="5334000" cy="3352800"/>
          </a:xfrm>
        </p:spPr>
        <p:txBody>
          <a:bodyPr/>
          <a:lstStyle/>
          <a:p>
            <a:pPr algn="just">
              <a:lnSpc>
                <a:spcPct val="150000"/>
              </a:lnSpc>
              <a:buFont typeface="Wingdings" pitchFamily="2" charset="2"/>
              <a:buChar char="q"/>
            </a:pPr>
            <a:r>
              <a:rPr lang="en-US" sz="1800" dirty="0">
                <a:latin typeface="+mn-lt"/>
                <a:cs typeface="Times New Roman" pitchFamily="18" charset="0"/>
              </a:rPr>
              <a:t>It is one of the biggest professional and accountancy services companies in the UK.</a:t>
            </a:r>
          </a:p>
          <a:p>
            <a:pPr algn="just">
              <a:lnSpc>
                <a:spcPct val="150000"/>
              </a:lnSpc>
              <a:buFont typeface="Wingdings" pitchFamily="2" charset="2"/>
              <a:buChar char="q"/>
            </a:pPr>
            <a:r>
              <a:rPr lang="en-US" sz="1800" dirty="0">
                <a:latin typeface="+mn-lt"/>
                <a:cs typeface="Times New Roman" pitchFamily="18" charset="0"/>
              </a:rPr>
              <a:t>Operations in the international BDO.</a:t>
            </a:r>
          </a:p>
          <a:p>
            <a:pPr algn="just">
              <a:lnSpc>
                <a:spcPct val="150000"/>
              </a:lnSpc>
              <a:buFont typeface="Wingdings" pitchFamily="2" charset="2"/>
              <a:buChar char="q"/>
            </a:pPr>
            <a:r>
              <a:rPr lang="en-US" sz="1800" dirty="0">
                <a:latin typeface="+mn-lt"/>
                <a:cs typeface="Times New Roman" pitchFamily="18" charset="0"/>
              </a:rPr>
              <a:t>It has a unique people-oriented culture and a focus on the middle market.</a:t>
            </a:r>
          </a:p>
          <a:p>
            <a:pPr algn="just">
              <a:lnSpc>
                <a:spcPct val="150000"/>
              </a:lnSpc>
              <a:buFont typeface="Wingdings" pitchFamily="2" charset="2"/>
              <a:buChar char="q"/>
            </a:pPr>
            <a:r>
              <a:rPr lang="en-US" sz="1800" dirty="0">
                <a:latin typeface="+mn-lt"/>
                <a:cs typeface="Times New Roman" pitchFamily="18" charset="0"/>
              </a:rPr>
              <a:t>Deep adherence to the Achieving My Potential (AMP) system of worker development. </a:t>
            </a:r>
          </a:p>
        </p:txBody>
      </p:sp>
      <p:pic>
        <p:nvPicPr>
          <p:cNvPr id="4" name="Picture 3"/>
          <p:cNvPicPr>
            <a:picLocks noChangeAspect="1"/>
          </p:cNvPicPr>
          <p:nvPr/>
        </p:nvPicPr>
        <p:blipFill>
          <a:blip r:embed="rId3"/>
          <a:stretch>
            <a:fillRect/>
          </a:stretch>
        </p:blipFill>
        <p:spPr>
          <a:xfrm>
            <a:off x="6172200" y="1480008"/>
            <a:ext cx="2667000" cy="284434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361950"/>
            <a:ext cx="7704000" cy="572700"/>
          </a:xfrm>
        </p:spPr>
        <p:txBody>
          <a:bodyPr/>
          <a:lstStyle/>
          <a:p>
            <a:r>
              <a:rPr lang="en-US" sz="2800" b="1" dirty="0">
                <a:solidFill>
                  <a:srgbClr val="0070C0"/>
                </a:solidFill>
                <a:latin typeface="+mj-lt"/>
                <a:cs typeface="Times New Roman" pitchFamily="18" charset="0"/>
              </a:rPr>
              <a:t>Defining the Role: Job Analysis</a:t>
            </a:r>
          </a:p>
        </p:txBody>
      </p:sp>
      <p:sp>
        <p:nvSpPr>
          <p:cNvPr id="3" name="Text Placeholder 2"/>
          <p:cNvSpPr>
            <a:spLocks noGrp="1"/>
          </p:cNvSpPr>
          <p:nvPr>
            <p:ph type="body" idx="1"/>
          </p:nvPr>
        </p:nvSpPr>
        <p:spPr>
          <a:xfrm>
            <a:off x="304800" y="936810"/>
            <a:ext cx="5638800" cy="3714750"/>
          </a:xfrm>
        </p:spPr>
        <p:txBody>
          <a:bodyPr/>
          <a:lstStyle/>
          <a:p>
            <a:pPr algn="just">
              <a:buNone/>
            </a:pPr>
            <a:endParaRPr lang="en-US" sz="2000" dirty="0">
              <a:latin typeface="+mn-lt"/>
              <a:cs typeface="Times New Roman" pitchFamily="18" charset="0"/>
            </a:endParaRPr>
          </a:p>
          <a:p>
            <a:pPr algn="just">
              <a:buFont typeface="Wingdings" pitchFamily="2" charset="2"/>
              <a:buChar char="q"/>
            </a:pPr>
            <a:r>
              <a:rPr lang="en-US" sz="2000" dirty="0">
                <a:latin typeface="+mn-lt"/>
                <a:cs typeface="Times New Roman" pitchFamily="18" charset="0"/>
              </a:rPr>
              <a:t>Purpose: To determine what the role comprises in terms of tasks, duties and responsibilities.</a:t>
            </a:r>
          </a:p>
          <a:p>
            <a:pPr algn="just">
              <a:buFont typeface="Wingdings" pitchFamily="2" charset="2"/>
              <a:buChar char="q"/>
            </a:pPr>
            <a:r>
              <a:rPr lang="en-US" sz="2000" dirty="0">
                <a:latin typeface="+mn-lt"/>
                <a:cs typeface="Times New Roman" pitchFamily="18" charset="0"/>
              </a:rPr>
              <a:t>Outcome: Identifies what needs to be known, what skills and what abilities.</a:t>
            </a:r>
          </a:p>
          <a:p>
            <a:pPr algn="just">
              <a:buFont typeface="Wingdings" pitchFamily="2" charset="2"/>
              <a:buChar char="q"/>
            </a:pPr>
            <a:r>
              <a:rPr lang="en-US" sz="2000" dirty="0">
                <a:latin typeface="+mn-lt"/>
                <a:cs typeface="Times New Roman" pitchFamily="18" charset="0"/>
              </a:rPr>
              <a:t>In the case of our selected position ( Graduate Trainee Accountant):</a:t>
            </a:r>
          </a:p>
          <a:p>
            <a:pPr algn="just">
              <a:buFont typeface="Wingdings" pitchFamily="2" charset="2"/>
              <a:buChar char="q"/>
            </a:pPr>
            <a:r>
              <a:rPr lang="en-US" sz="2000" dirty="0">
                <a:latin typeface="+mn-lt"/>
                <a:cs typeface="Times New Roman" pitchFamily="18" charset="0"/>
              </a:rPr>
              <a:t>Basic functions: assistance with audits, financial reports, and working with clients (</a:t>
            </a:r>
            <a:r>
              <a:rPr lang="en-US" sz="2000" dirty="0" err="1">
                <a:latin typeface="+mn-lt"/>
                <a:cs typeface="Times New Roman" pitchFamily="18" charset="0"/>
              </a:rPr>
              <a:t>Saragih</a:t>
            </a:r>
            <a:r>
              <a:rPr lang="en-US" sz="2000" dirty="0">
                <a:latin typeface="+mn-lt"/>
                <a:cs typeface="Times New Roman" pitchFamily="18" charset="0"/>
              </a:rPr>
              <a:t>, S. et al. 2021).</a:t>
            </a:r>
          </a:p>
          <a:p>
            <a:pPr algn="just">
              <a:buFont typeface="Wingdings" pitchFamily="2" charset="2"/>
              <a:buChar char="q"/>
            </a:pPr>
            <a:r>
              <a:rPr lang="en-US" sz="2000" dirty="0">
                <a:latin typeface="+mn-lt"/>
                <a:cs typeface="Times New Roman" pitchFamily="18" charset="0"/>
              </a:rPr>
              <a:t>Requirements: The ability to think analytically, collaborate, communicate, and learn.</a:t>
            </a:r>
          </a:p>
          <a:p>
            <a:pPr algn="just">
              <a:buFont typeface="Wingdings" pitchFamily="2" charset="2"/>
              <a:buChar char="q"/>
            </a:pPr>
            <a:endParaRPr lang="en-US" sz="2000" dirty="0">
              <a:latin typeface="+mn-lt"/>
              <a:cs typeface="Times New Roman" pitchFamily="18" charset="0"/>
            </a:endParaRPr>
          </a:p>
          <a:p>
            <a:pPr algn="just">
              <a:buFont typeface="Wingdings" pitchFamily="2" charset="2"/>
              <a:buChar char="q"/>
            </a:pPr>
            <a:endParaRPr lang="en-US" dirty="0">
              <a:latin typeface="Times New Roman" pitchFamily="18" charset="0"/>
              <a:cs typeface="Times New Roman" pitchFamily="18" charset="0"/>
            </a:endParaRPr>
          </a:p>
        </p:txBody>
      </p:sp>
      <p:pic>
        <p:nvPicPr>
          <p:cNvPr id="9" name="Picture 8"/>
          <p:cNvPicPr>
            <a:picLocks noChangeAspect="1"/>
          </p:cNvPicPr>
          <p:nvPr/>
        </p:nvPicPr>
        <p:blipFill>
          <a:blip r:embed="rId3"/>
          <a:stretch>
            <a:fillRect/>
          </a:stretch>
        </p:blipFill>
        <p:spPr>
          <a:xfrm>
            <a:off x="6019800" y="1200150"/>
            <a:ext cx="2819400" cy="3005138"/>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14350"/>
            <a:ext cx="7704000" cy="572700"/>
          </a:xfrm>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The Job Description &amp; Person Specification</a:t>
            </a:r>
            <a:endParaRPr lang="en-US" b="1" dirty="0">
              <a:solidFill>
                <a:srgbClr val="0070C0"/>
              </a:solidFill>
            </a:endParaRPr>
          </a:p>
        </p:txBody>
      </p:sp>
      <p:pic>
        <p:nvPicPr>
          <p:cNvPr id="5" name="Picture 4"/>
          <p:cNvPicPr>
            <a:picLocks noChangeAspect="1"/>
          </p:cNvPicPr>
          <p:nvPr/>
        </p:nvPicPr>
        <p:blipFill rotWithShape="1">
          <a:blip r:embed="rId3"/>
          <a:srcRect l="-2244" t="965" r="2244" b="12500"/>
          <a:stretch/>
        </p:blipFill>
        <p:spPr>
          <a:xfrm>
            <a:off x="5867400" y="1380192"/>
            <a:ext cx="3048000" cy="2637600"/>
          </a:xfrm>
          <a:prstGeom prst="rect">
            <a:avLst/>
          </a:prstGeom>
        </p:spPr>
      </p:pic>
      <p:graphicFrame>
        <p:nvGraphicFramePr>
          <p:cNvPr id="6" name="Table 5"/>
          <p:cNvGraphicFramePr>
            <a:graphicFrameLocks noGrp="1"/>
          </p:cNvGraphicFramePr>
          <p:nvPr>
            <p:extLst>
              <p:ext uri="{D42A27DB-BD31-4B8C-83A1-F6EECF244321}">
                <p14:modId xmlns:p14="http://schemas.microsoft.com/office/powerpoint/2010/main" val="2560744989"/>
              </p:ext>
            </p:extLst>
          </p:nvPr>
        </p:nvGraphicFramePr>
        <p:xfrm>
          <a:off x="542827" y="1352550"/>
          <a:ext cx="5181600" cy="3206877"/>
        </p:xfrm>
        <a:graphic>
          <a:graphicData uri="http://schemas.openxmlformats.org/drawingml/2006/table">
            <a:tbl>
              <a:tblPr firstRow="1" firstCol="1" bandRow="1">
                <a:tableStyleId>{11360FB4-C538-41E1-9409-4D842D85F1FE}</a:tableStyleId>
              </a:tblPr>
              <a:tblGrid>
                <a:gridCol w="2590800">
                  <a:extLst>
                    <a:ext uri="{9D8B030D-6E8A-4147-A177-3AD203B41FA5}">
                      <a16:colId xmlns:a16="http://schemas.microsoft.com/office/drawing/2014/main" val="3237619645"/>
                    </a:ext>
                  </a:extLst>
                </a:gridCol>
                <a:gridCol w="2590800">
                  <a:extLst>
                    <a:ext uri="{9D8B030D-6E8A-4147-A177-3AD203B41FA5}">
                      <a16:colId xmlns:a16="http://schemas.microsoft.com/office/drawing/2014/main" val="1101048377"/>
                    </a:ext>
                  </a:extLst>
                </a:gridCol>
              </a:tblGrid>
              <a:tr h="358390">
                <a:tc>
                  <a:txBody>
                    <a:bodyPr/>
                    <a:lstStyle/>
                    <a:p>
                      <a:pPr marL="0" marR="0">
                        <a:lnSpc>
                          <a:spcPct val="107000"/>
                        </a:lnSpc>
                        <a:spcBef>
                          <a:spcPts val="0"/>
                        </a:spcBef>
                        <a:spcAft>
                          <a:spcPts val="800"/>
                        </a:spcAft>
                      </a:pPr>
                      <a:r>
                        <a:rPr lang="en-US" sz="1200" b="1" dirty="0">
                          <a:effectLst/>
                        </a:rPr>
                        <a:t>Job Description (Tasks)</a:t>
                      </a: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b="1" dirty="0">
                          <a:effectLst/>
                        </a:rPr>
                        <a:t>Person Specification (Attributes)</a:t>
                      </a:r>
                      <a:endParaRPr lang="en-US" sz="1200" b="1"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152400" marT="95250" marB="95250" anchor="ctr"/>
                </a:tc>
                <a:extLst>
                  <a:ext uri="{0D108BD9-81ED-4DB2-BD59-A6C34878D82A}">
                    <a16:rowId xmlns:a16="http://schemas.microsoft.com/office/drawing/2014/main" val="2888519184"/>
                  </a:ext>
                </a:extLst>
              </a:tr>
              <a:tr h="532200">
                <a:tc>
                  <a:txBody>
                    <a:bodyPr/>
                    <a:lstStyle/>
                    <a:p>
                      <a:pPr marL="0" marR="0">
                        <a:lnSpc>
                          <a:spcPct val="107000"/>
                        </a:lnSpc>
                        <a:spcBef>
                          <a:spcPts val="0"/>
                        </a:spcBef>
                        <a:spcAft>
                          <a:spcPts val="800"/>
                        </a:spcAft>
                      </a:pPr>
                      <a:r>
                        <a:rPr lang="en-US" sz="1200" dirty="0">
                          <a:effectLst/>
                        </a:rPr>
                        <a:t>• Be involved in outside audit engagements.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dirty="0">
                          <a:effectLst/>
                        </a:rPr>
                        <a:t>• Vital: Pursued degree (or other experience)</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2413793072"/>
                  </a:ext>
                </a:extLst>
              </a:tr>
              <a:tr h="532200">
                <a:tc>
                  <a:txBody>
                    <a:bodyPr/>
                    <a:lstStyle/>
                    <a:p>
                      <a:pPr marL="0" marR="0">
                        <a:lnSpc>
                          <a:spcPct val="107000"/>
                        </a:lnSpc>
                        <a:spcBef>
                          <a:spcPts val="0"/>
                        </a:spcBef>
                        <a:spcAft>
                          <a:spcPts val="800"/>
                        </a:spcAft>
                      </a:pPr>
                      <a:r>
                        <a:rPr lang="en-US" sz="1200">
                          <a:effectLst/>
                        </a:rPr>
                        <a:t>• Make financial statements and reports</a:t>
                      </a: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dirty="0">
                          <a:effectLst/>
                        </a:rPr>
                        <a:t>• Necessary: Good analytical and communication skills.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368027999"/>
                  </a:ext>
                </a:extLst>
              </a:tr>
              <a:tr h="358390">
                <a:tc>
                  <a:txBody>
                    <a:bodyPr/>
                    <a:lstStyle/>
                    <a:p>
                      <a:pPr marL="0" marR="0">
                        <a:lnSpc>
                          <a:spcPct val="107000"/>
                        </a:lnSpc>
                        <a:spcBef>
                          <a:spcPts val="0"/>
                        </a:spcBef>
                        <a:spcAft>
                          <a:spcPts val="800"/>
                        </a:spcAft>
                      </a:pPr>
                      <a:r>
                        <a:rPr lang="en-US" sz="1200" dirty="0">
                          <a:effectLst/>
                        </a:rPr>
                        <a:t>• Work with other team members on projects.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a:effectLst/>
                        </a:rPr>
                        <a:t>• Preferably: one year of work experience or placement year.</a:t>
                      </a:r>
                    </a:p>
                    <a:p>
                      <a:pPr marL="0" marR="0">
                        <a:lnSpc>
                          <a:spcPct val="107000"/>
                        </a:lnSpc>
                        <a:spcBef>
                          <a:spcPts val="0"/>
                        </a:spcBef>
                        <a:spcAft>
                          <a:spcPts val="800"/>
                        </a:spcAft>
                      </a:pPr>
                      <a:endParaRPr lang="en-US" sz="120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2635321727"/>
                  </a:ext>
                </a:extLst>
              </a:tr>
              <a:tr h="532200">
                <a:tc>
                  <a:txBody>
                    <a:bodyPr/>
                    <a:lstStyle/>
                    <a:p>
                      <a:pPr marL="0" marR="0">
                        <a:lnSpc>
                          <a:spcPct val="107000"/>
                        </a:lnSpc>
                        <a:spcBef>
                          <a:spcPts val="0"/>
                        </a:spcBef>
                        <a:spcAft>
                          <a:spcPts val="800"/>
                        </a:spcAft>
                      </a:pPr>
                      <a:r>
                        <a:rPr lang="en-US" sz="1200" dirty="0">
                          <a:effectLst/>
                        </a:rPr>
                        <a:t>• Dedicated to professional studies (e.g. ACA / ACCA).</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0" marR="152400" marT="95250" marB="95250" anchor="ctr"/>
                </a:tc>
                <a:tc>
                  <a:txBody>
                    <a:bodyPr/>
                    <a:lstStyle/>
                    <a:p>
                      <a:pPr marL="0" marR="0">
                        <a:lnSpc>
                          <a:spcPct val="107000"/>
                        </a:lnSpc>
                        <a:spcBef>
                          <a:spcPts val="0"/>
                        </a:spcBef>
                        <a:spcAft>
                          <a:spcPts val="800"/>
                        </a:spcAft>
                      </a:pPr>
                      <a:r>
                        <a:rPr lang="en-US" sz="1200" dirty="0">
                          <a:effectLst/>
                        </a:rPr>
                        <a:t>• Preferable: Extra-curricular leadership activities.</a:t>
                      </a:r>
                      <a:endParaRPr lang="en-US" sz="1200" dirty="0">
                        <a:effectLst/>
                        <a:latin typeface="Calibri" panose="020F0502020204030204" pitchFamily="34" charset="0"/>
                        <a:ea typeface="Calibri" panose="020F0502020204030204" pitchFamily="34" charset="0"/>
                        <a:cs typeface="Times New Roman" panose="02020603050405020304" pitchFamily="18" charset="0"/>
                      </a:endParaRPr>
                    </a:p>
                  </a:txBody>
                  <a:tcPr marL="152400" marR="0" marT="95250" marB="95250" anchor="ctr"/>
                </a:tc>
                <a:extLst>
                  <a:ext uri="{0D108BD9-81ED-4DB2-BD59-A6C34878D82A}">
                    <a16:rowId xmlns:a16="http://schemas.microsoft.com/office/drawing/2014/main" val="1550445340"/>
                  </a:ext>
                </a:extLst>
              </a:tr>
            </a:tbl>
          </a:graphicData>
        </a:graphic>
      </p:graphicFrame>
    </p:spTree>
    <p:extLst>
      <p:ext uri="{BB962C8B-B14F-4D97-AF65-F5344CB8AC3E}">
        <p14:creationId xmlns:p14="http://schemas.microsoft.com/office/powerpoint/2010/main" val="6467191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79800"/>
            <a:ext cx="770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Sourcing and Selecting the Right Team Member</a:t>
            </a:r>
            <a:endParaRPr lang="en-US" sz="2800" b="1" dirty="0">
              <a:solidFill>
                <a:srgbClr val="0070C0"/>
              </a:solidFill>
            </a:endParaRPr>
          </a:p>
        </p:txBody>
      </p:sp>
      <p:sp>
        <p:nvSpPr>
          <p:cNvPr id="3" name="Text Placeholder 2"/>
          <p:cNvSpPr>
            <a:spLocks noGrp="1"/>
          </p:cNvSpPr>
          <p:nvPr>
            <p:ph type="body" idx="1"/>
          </p:nvPr>
        </p:nvSpPr>
        <p:spPr>
          <a:xfrm>
            <a:off x="304800" y="971550"/>
            <a:ext cx="5562600" cy="2641249"/>
          </a:xfrm>
        </p:spPr>
        <p:txBody>
          <a:bodyPr/>
          <a:lstStyle/>
          <a:p>
            <a:pPr lvl="0" algn="just"/>
            <a:r>
              <a:rPr lang="en-US" sz="2000" b="1" dirty="0"/>
              <a:t>Sourcing:</a:t>
            </a:r>
            <a:r>
              <a:rPr lang="en-US" sz="2000" dirty="0"/>
              <a:t> University of Marketing press release, Schein Careers, partnerships and sponsorships, university partnerships, careers in consulting, sourcing (Rivera, L.A. 2009).</a:t>
            </a:r>
          </a:p>
          <a:p>
            <a:pPr lvl="0" algn="just"/>
            <a:r>
              <a:rPr lang="en-US" sz="2000" b="1" dirty="0"/>
              <a:t>Screening: </a:t>
            </a:r>
            <a:r>
              <a:rPr lang="en-US" sz="2000" dirty="0"/>
              <a:t>Comparison of the application and CV with the person specification.</a:t>
            </a:r>
          </a:p>
          <a:p>
            <a:pPr lvl="0" algn="just"/>
            <a:r>
              <a:rPr lang="en-US" sz="2000" b="1" dirty="0"/>
              <a:t>Testing: </a:t>
            </a:r>
            <a:r>
              <a:rPr lang="en-US" sz="2000" dirty="0"/>
              <a:t>Interview (telephone), online Quiz (assonance tests).</a:t>
            </a:r>
          </a:p>
          <a:p>
            <a:pPr lvl="0" algn="just"/>
            <a:r>
              <a:rPr lang="en-US" sz="2000" b="1" dirty="0"/>
              <a:t>Selection: </a:t>
            </a:r>
            <a:r>
              <a:rPr lang="en-US" sz="2000" dirty="0"/>
              <a:t>Competency-based interviews (correlates to the AMP framework of BDO).</a:t>
            </a:r>
          </a:p>
          <a:p>
            <a:pPr lvl="0" algn="just"/>
            <a:r>
              <a:rPr lang="en-US" sz="2000" b="1" dirty="0"/>
              <a:t>Offer and Onboarding</a:t>
            </a:r>
            <a:r>
              <a:rPr lang="en-US" sz="2000" dirty="0"/>
              <a:t>: Factual proposal and assimilation into the group.</a:t>
            </a:r>
          </a:p>
          <a:p>
            <a:pPr lvl="0" algn="just"/>
            <a:endParaRPr lang="en-US" sz="2000" dirty="0"/>
          </a:p>
        </p:txBody>
      </p:sp>
      <p:pic>
        <p:nvPicPr>
          <p:cNvPr id="4" name="Picture 3"/>
          <p:cNvPicPr>
            <a:picLocks noChangeAspect="1"/>
          </p:cNvPicPr>
          <p:nvPr/>
        </p:nvPicPr>
        <p:blipFill rotWithShape="1">
          <a:blip r:embed="rId3"/>
          <a:srcRect l="-2063" t="8597" r="2063" b="-567"/>
          <a:stretch/>
        </p:blipFill>
        <p:spPr>
          <a:xfrm>
            <a:off x="6019800" y="1200150"/>
            <a:ext cx="2895600" cy="3161581"/>
          </a:xfrm>
          <a:prstGeom prst="rect">
            <a:avLst/>
          </a:prstGeom>
        </p:spPr>
      </p:pic>
    </p:spTree>
    <p:extLst>
      <p:ext uri="{BB962C8B-B14F-4D97-AF65-F5344CB8AC3E}">
        <p14:creationId xmlns:p14="http://schemas.microsoft.com/office/powerpoint/2010/main" val="3804738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38150"/>
            <a:ext cx="770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Recruitment to Growth: Learning Needs</a:t>
            </a:r>
            <a:endParaRPr lang="en-US" sz="2800" b="1" dirty="0">
              <a:solidFill>
                <a:srgbClr val="0070C0"/>
              </a:solidFill>
            </a:endParaRPr>
          </a:p>
        </p:txBody>
      </p:sp>
      <p:sp>
        <p:nvSpPr>
          <p:cNvPr id="3" name="Text Placeholder 2"/>
          <p:cNvSpPr>
            <a:spLocks noGrp="1"/>
          </p:cNvSpPr>
          <p:nvPr>
            <p:ph type="body" idx="1"/>
          </p:nvPr>
        </p:nvSpPr>
        <p:spPr>
          <a:xfrm>
            <a:off x="228600" y="1428750"/>
            <a:ext cx="5486400" cy="3352800"/>
          </a:xfrm>
        </p:spPr>
        <p:txBody>
          <a:bodyPr/>
          <a:lstStyle/>
          <a:p>
            <a:pPr lvl="0" algn="just"/>
            <a:r>
              <a:rPr lang="en-US" sz="1800" b="1" dirty="0"/>
              <a:t>The Situation</a:t>
            </a:r>
            <a:r>
              <a:rPr lang="en-US" sz="1800" dirty="0"/>
              <a:t>: Our new Graduate Trainee is on board.</a:t>
            </a:r>
          </a:p>
          <a:p>
            <a:pPr lvl="0" algn="just"/>
            <a:r>
              <a:rPr lang="en-US" sz="1800" b="1" dirty="0"/>
              <a:t>First needs</a:t>
            </a:r>
            <a:r>
              <a:rPr lang="en-US" sz="1800" dirty="0"/>
              <a:t>: Necessary compliance training (e.g. data protection, health and safety).</a:t>
            </a:r>
          </a:p>
          <a:p>
            <a:pPr lvl="0" algn="just"/>
            <a:r>
              <a:rPr lang="en-US" sz="1800" b="1" dirty="0"/>
              <a:t>New Requirement</a:t>
            </a:r>
            <a:r>
              <a:rPr lang="en-US" sz="1800" dirty="0"/>
              <a:t>: Displaying complicated monetary information to non-financial customers.</a:t>
            </a:r>
          </a:p>
          <a:p>
            <a:pPr lvl="0" algn="just"/>
            <a:r>
              <a:rPr lang="en-US" sz="1800" b="1" dirty="0"/>
              <a:t>Observation</a:t>
            </a:r>
            <a:r>
              <a:rPr lang="en-US" sz="1800" dirty="0"/>
              <a:t>: The trainee is good at analysis but cannot simplify concepts (Mackey, J. 2022). </a:t>
            </a:r>
          </a:p>
          <a:p>
            <a:pPr lvl="0" algn="just"/>
            <a:r>
              <a:rPr lang="en-US" sz="1800" b="1" dirty="0"/>
              <a:t>Feedback</a:t>
            </a:r>
            <a:r>
              <a:rPr lang="en-US" sz="1800" dirty="0"/>
              <a:t>: According to the client's feedback, there should be better communication.</a:t>
            </a:r>
          </a:p>
          <a:p>
            <a:pPr lvl="0" algn="just"/>
            <a:br>
              <a:rPr lang="en-US" dirty="0"/>
            </a:br>
            <a:endParaRPr lang="en-US" dirty="0"/>
          </a:p>
        </p:txBody>
      </p:sp>
      <p:pic>
        <p:nvPicPr>
          <p:cNvPr id="5" name="Picture 4"/>
          <p:cNvPicPr>
            <a:picLocks noChangeAspect="1"/>
          </p:cNvPicPr>
          <p:nvPr/>
        </p:nvPicPr>
        <p:blipFill>
          <a:blip r:embed="rId3"/>
          <a:stretch>
            <a:fillRect/>
          </a:stretch>
        </p:blipFill>
        <p:spPr>
          <a:xfrm>
            <a:off x="5718142" y="1504950"/>
            <a:ext cx="3197258" cy="2667000"/>
          </a:xfrm>
          <a:prstGeom prst="rect">
            <a:avLst/>
          </a:prstGeom>
        </p:spPr>
      </p:pic>
    </p:spTree>
    <p:extLst>
      <p:ext uri="{BB962C8B-B14F-4D97-AF65-F5344CB8AC3E}">
        <p14:creationId xmlns:p14="http://schemas.microsoft.com/office/powerpoint/2010/main" val="23081001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539500"/>
            <a:ext cx="8043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Using Theory to Understand "The How" of Learning</a:t>
            </a:r>
            <a:endParaRPr lang="en-US" sz="2800" b="1" dirty="0">
              <a:solidFill>
                <a:srgbClr val="0070C0"/>
              </a:solidFill>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000" y="1146569"/>
            <a:ext cx="7814900" cy="3558781"/>
          </a:xfrm>
          <a:prstGeom prst="rect">
            <a:avLst/>
          </a:prstGeom>
        </p:spPr>
      </p:pic>
    </p:spTree>
    <p:extLst>
      <p:ext uri="{BB962C8B-B14F-4D97-AF65-F5344CB8AC3E}">
        <p14:creationId xmlns:p14="http://schemas.microsoft.com/office/powerpoint/2010/main" val="17586410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9939" y="209550"/>
            <a:ext cx="842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Using Positive Recovery to build confidence</a:t>
            </a:r>
            <a:endParaRPr lang="en-US" sz="2800" dirty="0">
              <a:solidFill>
                <a:srgbClr val="0070C0"/>
              </a:solidFill>
            </a:endParaRPr>
          </a:p>
        </p:txBody>
      </p:sp>
      <p:sp>
        <p:nvSpPr>
          <p:cNvPr id="3" name="Text Placeholder 2"/>
          <p:cNvSpPr>
            <a:spLocks noGrp="1"/>
          </p:cNvSpPr>
          <p:nvPr>
            <p:ph type="body" idx="1"/>
          </p:nvPr>
        </p:nvSpPr>
        <p:spPr>
          <a:xfrm>
            <a:off x="381000" y="1200150"/>
            <a:ext cx="5223600" cy="3327049"/>
          </a:xfrm>
        </p:spPr>
        <p:txBody>
          <a:bodyPr/>
          <a:lstStyle/>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Theory 1: The </a:t>
            </a:r>
            <a:r>
              <a:rPr lang="en-US" sz="1600" b="1" dirty="0" err="1">
                <a:latin typeface="+mn-lt"/>
                <a:ea typeface="Calibri" panose="020F0502020204030204" pitchFamily="34" charset="0"/>
                <a:cs typeface="Times New Roman" panose="02020603050405020304" pitchFamily="18" charset="0"/>
              </a:rPr>
              <a:t>Behaviourist</a:t>
            </a:r>
            <a:r>
              <a:rPr lang="en-US" sz="1600" b="1" dirty="0">
                <a:latin typeface="+mn-lt"/>
                <a:ea typeface="Calibri" panose="020F0502020204030204" pitchFamily="34" charset="0"/>
                <a:cs typeface="Times New Roman" panose="02020603050405020304" pitchFamily="18" charset="0"/>
              </a:rPr>
              <a:t> Approach</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Basic concept:</a:t>
            </a:r>
            <a:r>
              <a:rPr lang="en-US" sz="1600" dirty="0">
                <a:latin typeface="+mn-lt"/>
                <a:ea typeface="Calibri" panose="020F0502020204030204" pitchFamily="34" charset="0"/>
                <a:cs typeface="Times New Roman" panose="02020603050405020304" pitchFamily="18" charset="0"/>
              </a:rPr>
              <a:t> Learning is a change of </a:t>
            </a:r>
            <a:r>
              <a:rPr lang="en-US" sz="1600" dirty="0" err="1">
                <a:latin typeface="+mn-lt"/>
                <a:ea typeface="Calibri" panose="020F0502020204030204" pitchFamily="34" charset="0"/>
                <a:cs typeface="Times New Roman" panose="02020603050405020304" pitchFamily="18" charset="0"/>
              </a:rPr>
              <a:t>behaviour</a:t>
            </a:r>
            <a:r>
              <a:rPr lang="en-US" sz="1600" dirty="0">
                <a:latin typeface="+mn-lt"/>
                <a:ea typeface="Calibri" panose="020F0502020204030204" pitchFamily="34" charset="0"/>
                <a:cs typeface="Times New Roman" panose="02020603050405020304" pitchFamily="18" charset="0"/>
              </a:rPr>
              <a:t>, which is influenced by reinforcement.</a:t>
            </a:r>
          </a:p>
          <a:p>
            <a:pPr marL="0" algn="just">
              <a:lnSpc>
                <a:spcPct val="107000"/>
              </a:lnSpc>
              <a:spcAft>
                <a:spcPts val="800"/>
              </a:spcAft>
            </a:pPr>
            <a:r>
              <a:rPr lang="en-US" sz="1600" dirty="0">
                <a:latin typeface="+mn-lt"/>
                <a:ea typeface="Calibri" panose="020F0502020204030204" pitchFamily="34" charset="0"/>
                <a:cs typeface="Times New Roman" panose="02020603050405020304" pitchFamily="18" charset="0"/>
              </a:rPr>
              <a:t>Application for our Trainee:</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Practice</a:t>
            </a:r>
            <a:r>
              <a:rPr lang="en-US" sz="1600" dirty="0">
                <a:latin typeface="+mn-lt"/>
                <a:ea typeface="Calibri" panose="020F0502020204030204" pitchFamily="34" charset="0"/>
                <a:cs typeface="Times New Roman" panose="02020603050405020304" pitchFamily="18" charset="0"/>
              </a:rPr>
              <a:t>: Work with a coherent e-learning course on presenting to clients, including quizzes (Mackey, 2022).</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Reinforcement: </a:t>
            </a:r>
            <a:r>
              <a:rPr lang="en-US" sz="1600" dirty="0">
                <a:latin typeface="+mn-lt"/>
                <a:ea typeface="Calibri" panose="020F0502020204030204" pitchFamily="34" charset="0"/>
                <a:cs typeface="Times New Roman" panose="02020603050405020304" pitchFamily="18" charset="0"/>
              </a:rPr>
              <a:t>Within a secure setting (e.g. team meeting), the trainee presents a brief talk.</a:t>
            </a:r>
          </a:p>
          <a:p>
            <a:pPr marL="0" algn="just">
              <a:lnSpc>
                <a:spcPct val="107000"/>
              </a:lnSpc>
              <a:spcAft>
                <a:spcPts val="800"/>
              </a:spcAft>
            </a:pPr>
            <a:r>
              <a:rPr lang="en-US" sz="1600" b="1" dirty="0">
                <a:latin typeface="+mn-lt"/>
                <a:ea typeface="Calibri" panose="020F0502020204030204" pitchFamily="34" charset="0"/>
                <a:cs typeface="Times New Roman" panose="02020603050405020304" pitchFamily="18" charset="0"/>
              </a:rPr>
              <a:t>Positive Feedback</a:t>
            </a:r>
            <a:r>
              <a:rPr lang="en-US" sz="1600" dirty="0">
                <a:latin typeface="+mn-lt"/>
                <a:ea typeface="Calibri" panose="020F0502020204030204" pitchFamily="34" charset="0"/>
                <a:cs typeface="Times New Roman" panose="02020603050405020304" pitchFamily="18" charset="0"/>
              </a:rPr>
              <a:t>: Manager and peers will give instant and specific reinforcement on the obvious application of plain English.</a:t>
            </a:r>
          </a:p>
          <a:p>
            <a:pPr marL="0" algn="just">
              <a:lnSpc>
                <a:spcPct val="107000"/>
              </a:lnSpc>
              <a:spcAft>
                <a:spcPts val="800"/>
              </a:spcAft>
            </a:pPr>
            <a:endParaRPr lang="en-US" sz="1600" dirty="0">
              <a:latin typeface="+mn-lt"/>
              <a:ea typeface="Calibri" panose="020F0502020204030204" pitchFamily="34" charset="0"/>
              <a:cs typeface="Times New Roman" panose="02020603050405020304" pitchFamily="18" charset="0"/>
            </a:endParaRPr>
          </a:p>
          <a:p>
            <a:pPr marL="0" algn="just">
              <a:lnSpc>
                <a:spcPct val="107000"/>
              </a:lnSpc>
              <a:spcAft>
                <a:spcPts val="800"/>
              </a:spcAft>
            </a:pPr>
            <a:endParaRPr lang="en-US" sz="1400" dirty="0">
              <a:latin typeface="+mn-lt"/>
            </a:endParaRPr>
          </a:p>
        </p:txBody>
      </p:sp>
      <p:pic>
        <p:nvPicPr>
          <p:cNvPr id="4" name="Picture 3"/>
          <p:cNvPicPr>
            <a:picLocks noChangeAspect="1"/>
          </p:cNvPicPr>
          <p:nvPr/>
        </p:nvPicPr>
        <p:blipFill>
          <a:blip r:embed="rId3"/>
          <a:stretch>
            <a:fillRect/>
          </a:stretch>
        </p:blipFill>
        <p:spPr>
          <a:xfrm>
            <a:off x="5791200" y="1200150"/>
            <a:ext cx="3124200" cy="3183894"/>
          </a:xfrm>
          <a:prstGeom prst="rect">
            <a:avLst/>
          </a:prstGeom>
        </p:spPr>
      </p:pic>
    </p:spTree>
    <p:extLst>
      <p:ext uri="{BB962C8B-B14F-4D97-AF65-F5344CB8AC3E}">
        <p14:creationId xmlns:p14="http://schemas.microsoft.com/office/powerpoint/2010/main" val="33468545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20000" y="424075"/>
            <a:ext cx="7704000" cy="572700"/>
          </a:xfrm>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Creation of Mental Models for Problem-Solving</a:t>
            </a:r>
            <a:endParaRPr lang="en-US" sz="2800" b="1" dirty="0">
              <a:solidFill>
                <a:srgbClr val="0070C0"/>
              </a:solidFill>
            </a:endParaRPr>
          </a:p>
        </p:txBody>
      </p:sp>
      <p:sp>
        <p:nvSpPr>
          <p:cNvPr id="3" name="Text Placeholder 2"/>
          <p:cNvSpPr>
            <a:spLocks noGrp="1"/>
          </p:cNvSpPr>
          <p:nvPr>
            <p:ph type="body" idx="1"/>
          </p:nvPr>
        </p:nvSpPr>
        <p:spPr>
          <a:xfrm>
            <a:off x="720000" y="1149700"/>
            <a:ext cx="4614000" cy="4165250"/>
          </a:xfrm>
        </p:spPr>
        <p:txBody>
          <a:bodyPr/>
          <a:lstStyle/>
          <a:p>
            <a:pPr marL="0" algn="just">
              <a:lnSpc>
                <a:spcPct val="107000"/>
              </a:lnSpc>
              <a:spcAft>
                <a:spcPts val="800"/>
              </a:spcAft>
            </a:pPr>
            <a:r>
              <a:rPr lang="en-US" sz="1400" b="1" dirty="0">
                <a:latin typeface="+mn-lt"/>
                <a:ea typeface="Calibri" panose="020F0502020204030204" pitchFamily="34" charset="0"/>
                <a:cs typeface="Times New Roman" panose="02020603050405020304" pitchFamily="18" charset="0"/>
              </a:rPr>
              <a:t>Theory 2: The Cognitivist Approach</a:t>
            </a: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Basic concept:</a:t>
            </a:r>
            <a:r>
              <a:rPr lang="en-US" sz="1400" dirty="0">
                <a:latin typeface="+mn-lt"/>
                <a:ea typeface="Calibri" panose="020F0502020204030204" pitchFamily="34" charset="0"/>
                <a:cs typeface="Times New Roman" panose="02020603050405020304" pitchFamily="18" charset="0"/>
              </a:rPr>
              <a:t> Learning is an inward process and entails the elements of memory, thoughts, and problem-solving.</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dirty="0">
                <a:latin typeface="+mn-lt"/>
                <a:ea typeface="Calibri" panose="020F0502020204030204" pitchFamily="34" charset="0"/>
                <a:cs typeface="Times New Roman" panose="02020603050405020304" pitchFamily="18" charset="0"/>
              </a:rPr>
              <a:t>Application for our Trainee:</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Mentorship: </a:t>
            </a:r>
            <a:r>
              <a:rPr lang="en-US" sz="1400" dirty="0">
                <a:latin typeface="+mn-lt"/>
                <a:ea typeface="Calibri" panose="020F0502020204030204" pitchFamily="34" charset="0"/>
                <a:cs typeface="Times New Roman" panose="02020603050405020304" pitchFamily="18" charset="0"/>
              </a:rPr>
              <a:t>Assign the trainee a senior manager with a good reputation for communicating with clients.</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The trainee</a:t>
            </a:r>
            <a:r>
              <a:rPr lang="en-US" sz="1400" dirty="0">
                <a:latin typeface="+mn-lt"/>
                <a:ea typeface="Calibri" panose="020F0502020204030204" pitchFamily="34" charset="0"/>
                <a:cs typeface="Times New Roman" panose="02020603050405020304" pitchFamily="18" charset="0"/>
              </a:rPr>
              <a:t>: The trainee can look at a real client meeting and then explain why the manager applied particular analogies, why the information was </a:t>
            </a:r>
            <a:r>
              <a:rPr lang="en-US" sz="1400" dirty="0" err="1">
                <a:latin typeface="+mn-lt"/>
                <a:ea typeface="Calibri" panose="020F0502020204030204" pitchFamily="34" charset="0"/>
                <a:cs typeface="Times New Roman" panose="02020603050405020304" pitchFamily="18" charset="0"/>
              </a:rPr>
              <a:t>organised</a:t>
            </a:r>
            <a:r>
              <a:rPr lang="en-US" sz="1400" dirty="0">
                <a:latin typeface="+mn-lt"/>
                <a:ea typeface="Calibri" panose="020F0502020204030204" pitchFamily="34" charset="0"/>
                <a:cs typeface="Times New Roman" panose="02020603050405020304" pitchFamily="18" charset="0"/>
              </a:rPr>
              <a:t> the way it was (</a:t>
            </a:r>
            <a:r>
              <a:rPr lang="en-US" sz="1400" dirty="0" err="1">
                <a:latin typeface="+mn-lt"/>
                <a:ea typeface="Calibri" panose="020F0502020204030204" pitchFamily="34" charset="0"/>
                <a:cs typeface="Times New Roman" panose="02020603050405020304" pitchFamily="18" charset="0"/>
              </a:rPr>
              <a:t>Jamnik</a:t>
            </a:r>
            <a:r>
              <a:rPr lang="en-US" sz="1400" dirty="0">
                <a:latin typeface="+mn-lt"/>
                <a:ea typeface="Calibri" panose="020F0502020204030204" pitchFamily="34" charset="0"/>
                <a:cs typeface="Times New Roman" panose="02020603050405020304" pitchFamily="18" charset="0"/>
              </a:rPr>
              <a:t>, B. 2024). </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err="1">
                <a:latin typeface="+mn-lt"/>
                <a:ea typeface="Calibri" panose="020F0502020204030204" pitchFamily="34" charset="0"/>
                <a:cs typeface="Times New Roman" panose="02020603050405020304" pitchFamily="18" charset="0"/>
              </a:rPr>
              <a:t>Internalisation</a:t>
            </a:r>
            <a:r>
              <a:rPr lang="en-US" sz="1400" b="1" dirty="0">
                <a:latin typeface="+mn-lt"/>
                <a:ea typeface="Calibri" panose="020F0502020204030204" pitchFamily="34" charset="0"/>
                <a:cs typeface="Times New Roman" panose="02020603050405020304" pitchFamily="18" charset="0"/>
              </a:rPr>
              <a:t>:</a:t>
            </a:r>
            <a:r>
              <a:rPr lang="en-US" sz="1400" dirty="0">
                <a:latin typeface="+mn-lt"/>
                <a:ea typeface="Calibri" panose="020F0502020204030204" pitchFamily="34" charset="0"/>
                <a:cs typeface="Times New Roman" panose="02020603050405020304" pitchFamily="18" charset="0"/>
              </a:rPr>
              <a:t> This assists the trainee in developing their own inner mental schema or structure for communicating with the client.</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dirty="0"/>
          </a:p>
        </p:txBody>
      </p:sp>
      <p:pic>
        <p:nvPicPr>
          <p:cNvPr id="5" name="Picture 4"/>
          <p:cNvPicPr>
            <a:picLocks noChangeAspect="1"/>
          </p:cNvPicPr>
          <p:nvPr/>
        </p:nvPicPr>
        <p:blipFill rotWithShape="1">
          <a:blip r:embed="rId3"/>
          <a:srcRect b="5930"/>
          <a:stretch/>
        </p:blipFill>
        <p:spPr>
          <a:xfrm>
            <a:off x="5562600" y="1123950"/>
            <a:ext cx="3372484" cy="3276600"/>
          </a:xfrm>
          <a:prstGeom prst="rect">
            <a:avLst/>
          </a:prstGeom>
        </p:spPr>
      </p:pic>
    </p:spTree>
    <p:extLst>
      <p:ext uri="{BB962C8B-B14F-4D97-AF65-F5344CB8AC3E}">
        <p14:creationId xmlns:p14="http://schemas.microsoft.com/office/powerpoint/2010/main" val="3138849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Learning by Doing and Reflecting</a:t>
            </a:r>
            <a:endParaRPr lang="en-US" b="1" dirty="0">
              <a:solidFill>
                <a:srgbClr val="0070C0"/>
              </a:solidFill>
            </a:endParaRPr>
          </a:p>
        </p:txBody>
      </p:sp>
      <p:sp>
        <p:nvSpPr>
          <p:cNvPr id="3" name="Text Placeholder 2"/>
          <p:cNvSpPr>
            <a:spLocks noGrp="1"/>
          </p:cNvSpPr>
          <p:nvPr>
            <p:ph type="body" idx="1"/>
          </p:nvPr>
        </p:nvSpPr>
        <p:spPr>
          <a:xfrm>
            <a:off x="533400" y="1251125"/>
            <a:ext cx="4648200" cy="3403249"/>
          </a:xfrm>
        </p:spPr>
        <p:txBody>
          <a:bodyPr/>
          <a:lstStyle/>
          <a:p>
            <a:pPr marL="0" algn="just">
              <a:lnSpc>
                <a:spcPct val="107000"/>
              </a:lnSpc>
              <a:spcAft>
                <a:spcPts val="800"/>
              </a:spcAft>
            </a:pPr>
            <a:r>
              <a:rPr lang="en-US" sz="1400" b="1" dirty="0">
                <a:latin typeface="+mn-lt"/>
                <a:ea typeface="Calibri" panose="020F0502020204030204" pitchFamily="34" charset="0"/>
                <a:cs typeface="Times New Roman" panose="02020603050405020304" pitchFamily="18" charset="0"/>
              </a:rPr>
              <a:t>Theory 3: The Experiential Approach</a:t>
            </a: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Basic concept:</a:t>
            </a:r>
            <a:r>
              <a:rPr lang="en-US" sz="1400" dirty="0">
                <a:latin typeface="+mn-lt"/>
                <a:ea typeface="Calibri" panose="020F0502020204030204" pitchFamily="34" charset="0"/>
                <a:cs typeface="Times New Roman" panose="02020603050405020304" pitchFamily="18" charset="0"/>
              </a:rPr>
              <a:t> Learning is an individual process towards full potential, and it is best accomplished through the gain of experience and reflection.</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dirty="0">
                <a:latin typeface="+mn-lt"/>
                <a:ea typeface="Calibri" panose="020F0502020204030204" pitchFamily="34" charset="0"/>
                <a:cs typeface="Times New Roman" panose="02020603050405020304" pitchFamily="18" charset="0"/>
              </a:rPr>
              <a:t>Our Trainee (applying the Cycle of Kolb):</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Experience:</a:t>
            </a:r>
            <a:r>
              <a:rPr lang="en-US" sz="1400" dirty="0">
                <a:latin typeface="+mn-lt"/>
                <a:ea typeface="Calibri" panose="020F0502020204030204" pitchFamily="34" charset="0"/>
                <a:cs typeface="Times New Roman" panose="02020603050405020304" pitchFamily="18" charset="0"/>
              </a:rPr>
              <a:t> The trainee is the moderator of a small portion of the client update call (Kolb, D.A. and Fry, R. et al. 1975).</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i="1" dirty="0">
                <a:latin typeface="+mn-lt"/>
                <a:ea typeface="Calibri" panose="020F0502020204030204" pitchFamily="34" charset="0"/>
                <a:cs typeface="Times New Roman" panose="02020603050405020304" pitchFamily="18" charset="0"/>
              </a:rPr>
              <a:t>Reflect</a:t>
            </a:r>
            <a:r>
              <a:rPr lang="en-US" sz="1400" dirty="0">
                <a:latin typeface="+mn-lt"/>
                <a:ea typeface="Calibri" panose="020F0502020204030204" pitchFamily="34" charset="0"/>
                <a:cs typeface="Times New Roman" panose="02020603050405020304" pitchFamily="18" charset="0"/>
              </a:rPr>
              <a:t>: What they found clear and what was confusing.</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err="1">
                <a:latin typeface="+mn-lt"/>
                <a:ea typeface="Calibri" panose="020F0502020204030204" pitchFamily="34" charset="0"/>
                <a:cs typeface="Times New Roman" panose="02020603050405020304" pitchFamily="18" charset="0"/>
              </a:rPr>
              <a:t>Conceptualisation</a:t>
            </a:r>
            <a:r>
              <a:rPr lang="en-US" sz="1400" b="1" dirty="0">
                <a:latin typeface="+mn-lt"/>
                <a:ea typeface="Calibri" panose="020F0502020204030204" pitchFamily="34" charset="0"/>
                <a:cs typeface="Times New Roman" panose="02020603050405020304" pitchFamily="18" charset="0"/>
              </a:rPr>
              <a:t>:</a:t>
            </a:r>
            <a:r>
              <a:rPr lang="en-US" sz="1400" dirty="0">
                <a:latin typeface="+mn-lt"/>
                <a:ea typeface="Calibri" panose="020F0502020204030204" pitchFamily="34" charset="0"/>
                <a:cs typeface="Times New Roman" panose="02020603050405020304" pitchFamily="18" charset="0"/>
              </a:rPr>
              <a:t> They study tips or consult their manager to create a new plan.</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400" b="1" dirty="0">
                <a:latin typeface="+mn-lt"/>
                <a:ea typeface="Calibri" panose="020F0502020204030204" pitchFamily="34" charset="0"/>
                <a:cs typeface="Times New Roman" panose="02020603050405020304" pitchFamily="18" charset="0"/>
              </a:rPr>
              <a:t>Experimentation</a:t>
            </a:r>
            <a:r>
              <a:rPr lang="en-US" sz="1400" dirty="0">
                <a:latin typeface="+mn-lt"/>
                <a:ea typeface="Calibri" panose="020F0502020204030204" pitchFamily="34" charset="0"/>
                <a:cs typeface="Times New Roman" panose="02020603050405020304" pitchFamily="18" charset="0"/>
              </a:rPr>
              <a:t>: They put the new approach through on the following call.</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4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400" dirty="0">
              <a:latin typeface="+mn-lt"/>
            </a:endParaRPr>
          </a:p>
        </p:txBody>
      </p:sp>
      <p:pic>
        <p:nvPicPr>
          <p:cNvPr id="4" name="Picture 3"/>
          <p:cNvPicPr>
            <a:picLocks noChangeAspect="1"/>
          </p:cNvPicPr>
          <p:nvPr/>
        </p:nvPicPr>
        <p:blipFill>
          <a:blip r:embed="rId3"/>
          <a:stretch>
            <a:fillRect/>
          </a:stretch>
        </p:blipFill>
        <p:spPr>
          <a:xfrm>
            <a:off x="5715000" y="1428750"/>
            <a:ext cx="3200400" cy="3048000"/>
          </a:xfrm>
          <a:prstGeom prst="rect">
            <a:avLst/>
          </a:prstGeom>
        </p:spPr>
      </p:pic>
    </p:spTree>
    <p:extLst>
      <p:ext uri="{BB962C8B-B14F-4D97-AF65-F5344CB8AC3E}">
        <p14:creationId xmlns:p14="http://schemas.microsoft.com/office/powerpoint/2010/main" val="504438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Integrating Theories with the Utmost Effect</a:t>
            </a:r>
            <a:b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br>
            <a:endParaRPr lang="en-US" b="1" dirty="0">
              <a:solidFill>
                <a:srgbClr val="0070C0"/>
              </a:solidFill>
            </a:endParaRPr>
          </a:p>
        </p:txBody>
      </p:sp>
      <p:sp>
        <p:nvSpPr>
          <p:cNvPr id="3" name="Text Placeholder 2"/>
          <p:cNvSpPr>
            <a:spLocks noGrp="1"/>
          </p:cNvSpPr>
          <p:nvPr>
            <p:ph type="body" idx="1"/>
          </p:nvPr>
        </p:nvSpPr>
        <p:spPr>
          <a:xfrm>
            <a:off x="609600" y="1504950"/>
            <a:ext cx="4842600" cy="2819400"/>
          </a:xfrm>
        </p:spPr>
        <p:txBody>
          <a:bodyPr/>
          <a:lstStyle/>
          <a:p>
            <a:pPr marL="0" algn="just">
              <a:lnSpc>
                <a:spcPct val="107000"/>
              </a:lnSpc>
              <a:spcAft>
                <a:spcPts val="800"/>
              </a:spcAft>
            </a:pPr>
            <a:r>
              <a:rPr lang="en-US" sz="1800" b="1" dirty="0" err="1">
                <a:latin typeface="+mn-lt"/>
                <a:ea typeface="Calibri" panose="020F0502020204030204" pitchFamily="34" charset="0"/>
                <a:cs typeface="Times New Roman" panose="02020603050405020304" pitchFamily="18" charset="0"/>
              </a:rPr>
              <a:t>Behaviourism</a:t>
            </a:r>
            <a:r>
              <a:rPr lang="en-US" sz="1800" b="1" dirty="0">
                <a:latin typeface="+mn-lt"/>
                <a:ea typeface="Calibri" panose="020F0502020204030204" pitchFamily="34" charset="0"/>
                <a:cs typeface="Times New Roman" panose="02020603050405020304" pitchFamily="18" charset="0"/>
              </a:rPr>
              <a:t>:</a:t>
            </a:r>
            <a:r>
              <a:rPr lang="en-US" sz="1800" dirty="0">
                <a:latin typeface="+mn-lt"/>
                <a:ea typeface="Calibri" panose="020F0502020204030204" pitchFamily="34" charset="0"/>
                <a:cs typeface="Times New Roman" panose="02020603050405020304" pitchFamily="18" charset="0"/>
              </a:rPr>
              <a:t> gives the first assurance and fundamental skills.</a:t>
            </a:r>
          </a:p>
          <a:p>
            <a:pPr marL="0" algn="just">
              <a:lnSpc>
                <a:spcPct val="107000"/>
              </a:lnSpc>
              <a:spcAft>
                <a:spcPts val="800"/>
              </a:spcAft>
            </a:pPr>
            <a:r>
              <a:rPr lang="en-US" sz="1800" b="1" dirty="0">
                <a:latin typeface="+mn-lt"/>
                <a:ea typeface="Calibri" panose="020F0502020204030204" pitchFamily="34" charset="0"/>
                <a:cs typeface="Times New Roman" panose="02020603050405020304" pitchFamily="18" charset="0"/>
              </a:rPr>
              <a:t>Cognitivism</a:t>
            </a:r>
            <a:r>
              <a:rPr lang="en-US" sz="1800" dirty="0">
                <a:latin typeface="+mn-lt"/>
                <a:ea typeface="Calibri" panose="020F0502020204030204" pitchFamily="34" charset="0"/>
                <a:cs typeface="Times New Roman" panose="02020603050405020304" pitchFamily="18" charset="0"/>
              </a:rPr>
              <a:t>: offers the planning system and flexibility.</a:t>
            </a:r>
          </a:p>
          <a:p>
            <a:pPr marL="0" algn="just">
              <a:lnSpc>
                <a:spcPct val="107000"/>
              </a:lnSpc>
              <a:spcAft>
                <a:spcPts val="800"/>
              </a:spcAft>
            </a:pPr>
            <a:r>
              <a:rPr lang="en-US" sz="1800" b="1" dirty="0">
                <a:latin typeface="+mn-lt"/>
                <a:ea typeface="Calibri" panose="020F0502020204030204" pitchFamily="34" charset="0"/>
                <a:cs typeface="Times New Roman" panose="02020603050405020304" pitchFamily="18" charset="0"/>
              </a:rPr>
              <a:t>Experience Learning (Constructivism)</a:t>
            </a:r>
            <a:r>
              <a:rPr lang="en-US" sz="1800" dirty="0">
                <a:latin typeface="+mn-lt"/>
                <a:ea typeface="Calibri" panose="020F0502020204030204" pitchFamily="34" charset="0"/>
                <a:cs typeface="Times New Roman" panose="02020603050405020304" pitchFamily="18" charset="0"/>
              </a:rPr>
              <a:t>: offers the practical implementation and in-depth personal knowledge (●	</a:t>
            </a:r>
            <a:r>
              <a:rPr lang="en-US" sz="1800" dirty="0" err="1">
                <a:latin typeface="+mn-lt"/>
                <a:ea typeface="Calibri" panose="020F0502020204030204" pitchFamily="34" charset="0"/>
                <a:cs typeface="Times New Roman" panose="02020603050405020304" pitchFamily="18" charset="0"/>
              </a:rPr>
              <a:t>Groysberg</a:t>
            </a:r>
            <a:r>
              <a:rPr lang="en-US" sz="1800" dirty="0">
                <a:latin typeface="+mn-lt"/>
                <a:ea typeface="Calibri" panose="020F0502020204030204" pitchFamily="34" charset="0"/>
                <a:cs typeface="Times New Roman" panose="02020603050405020304" pitchFamily="18" charset="0"/>
              </a:rPr>
              <a:t>, B. et. al 2025).</a:t>
            </a:r>
          </a:p>
          <a:p>
            <a:pPr marL="0" algn="just">
              <a:lnSpc>
                <a:spcPct val="107000"/>
              </a:lnSpc>
              <a:spcAft>
                <a:spcPts val="800"/>
              </a:spcAft>
            </a:pPr>
            <a:endParaRPr lang="en-US" dirty="0"/>
          </a:p>
        </p:txBody>
      </p:sp>
      <p:pic>
        <p:nvPicPr>
          <p:cNvPr id="4" name="Picture 3"/>
          <p:cNvPicPr>
            <a:picLocks noChangeAspect="1"/>
          </p:cNvPicPr>
          <p:nvPr/>
        </p:nvPicPr>
        <p:blipFill>
          <a:blip r:embed="rId3"/>
          <a:stretch>
            <a:fillRect/>
          </a:stretch>
        </p:blipFill>
        <p:spPr>
          <a:xfrm>
            <a:off x="5638800" y="1323935"/>
            <a:ext cx="3276600" cy="3181430"/>
          </a:xfrm>
          <a:prstGeom prst="rect">
            <a:avLst/>
          </a:prstGeom>
        </p:spPr>
      </p:pic>
    </p:spTree>
    <p:extLst>
      <p:ext uri="{BB962C8B-B14F-4D97-AF65-F5344CB8AC3E}">
        <p14:creationId xmlns:p14="http://schemas.microsoft.com/office/powerpoint/2010/main" val="390428895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8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Sustainable Business Performance Through People</a:t>
            </a:r>
            <a:endParaRPr lang="en-US" sz="2800" b="1" dirty="0">
              <a:solidFill>
                <a:srgbClr val="0070C0"/>
              </a:solidFill>
            </a:endParaRPr>
          </a:p>
        </p:txBody>
      </p:sp>
      <p:sp>
        <p:nvSpPr>
          <p:cNvPr id="3" name="Text Placeholder 2"/>
          <p:cNvSpPr>
            <a:spLocks noGrp="1"/>
          </p:cNvSpPr>
          <p:nvPr>
            <p:ph type="body" idx="1"/>
          </p:nvPr>
        </p:nvSpPr>
        <p:spPr>
          <a:xfrm>
            <a:off x="762000" y="1200150"/>
            <a:ext cx="3928200" cy="1803049"/>
          </a:xfrm>
        </p:spPr>
        <p:txBody>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Retention: </a:t>
            </a:r>
            <a:r>
              <a:rPr lang="en-US" sz="1800" dirty="0">
                <a:latin typeface="+mn-lt"/>
                <a:ea typeface="Calibri" panose="020F0502020204030204" pitchFamily="34" charset="0"/>
                <a:cs typeface="Times New Roman" panose="02020603050405020304" pitchFamily="18" charset="0"/>
              </a:rPr>
              <a:t>It is economical to invest in growth and get more interest and less turnover.</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Reputation: </a:t>
            </a:r>
            <a:r>
              <a:rPr lang="en-US" sz="1800" dirty="0">
                <a:latin typeface="+mn-lt"/>
                <a:ea typeface="Calibri" panose="020F0502020204030204" pitchFamily="34" charset="0"/>
                <a:cs typeface="Times New Roman" panose="02020603050405020304" pitchFamily="18" charset="0"/>
              </a:rPr>
              <a:t>Guests providing employees with good training enhance service to clients, enhancing the employer brand.</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Flexibility: </a:t>
            </a:r>
            <a:r>
              <a:rPr lang="en-US" sz="1800" dirty="0">
                <a:latin typeface="+mn-lt"/>
                <a:ea typeface="Calibri" panose="020F0502020204030204" pitchFamily="34" charset="0"/>
                <a:cs typeface="Times New Roman" panose="02020603050405020304" pitchFamily="18" charset="0"/>
              </a:rPr>
              <a:t>A learning culture helps the </a:t>
            </a:r>
            <a:r>
              <a:rPr lang="en-US" sz="1800" dirty="0" err="1">
                <a:latin typeface="+mn-lt"/>
                <a:ea typeface="Calibri" panose="020F0502020204030204" pitchFamily="34" charset="0"/>
                <a:cs typeface="Times New Roman" panose="02020603050405020304" pitchFamily="18" charset="0"/>
              </a:rPr>
              <a:t>organisation</a:t>
            </a:r>
            <a:r>
              <a:rPr lang="en-US" sz="1800" dirty="0">
                <a:latin typeface="+mn-lt"/>
                <a:ea typeface="Calibri" panose="020F0502020204030204" pitchFamily="34" charset="0"/>
                <a:cs typeface="Times New Roman" panose="02020603050405020304" pitchFamily="18" charset="0"/>
              </a:rPr>
              <a:t> to be more adaptive to change (Vygotsky, L.S. 1978).</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724400" y="1276349"/>
            <a:ext cx="4114800" cy="3146563"/>
          </a:xfrm>
          <a:prstGeom prst="rect">
            <a:avLst/>
          </a:prstGeom>
        </p:spPr>
      </p:pic>
    </p:spTree>
    <p:extLst>
      <p:ext uri="{BB962C8B-B14F-4D97-AF65-F5344CB8AC3E}">
        <p14:creationId xmlns:p14="http://schemas.microsoft.com/office/powerpoint/2010/main" val="73350231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solidFill>
                  <a:srgbClr val="0070C0"/>
                </a:solidFill>
                <a:latin typeface="Calibri" panose="020F0502020204030204" pitchFamily="34" charset="0"/>
                <a:ea typeface="Calibri" panose="020F0502020204030204" pitchFamily="34" charset="0"/>
                <a:cs typeface="Times New Roman" panose="02020603050405020304" pitchFamily="18" charset="0"/>
              </a:rPr>
              <a:t>Conclusion</a:t>
            </a:r>
            <a:br>
              <a:rPr lang="en-US" sz="3200" dirty="0">
                <a:latin typeface="Calibri" panose="020F0502020204030204" pitchFamily="34" charset="0"/>
                <a:ea typeface="Calibri" panose="020F0502020204030204" pitchFamily="34" charset="0"/>
                <a:cs typeface="Times New Roman" panose="02020603050405020304" pitchFamily="18" charset="0"/>
              </a:rPr>
            </a:br>
            <a:endParaRPr lang="en-US" dirty="0"/>
          </a:p>
        </p:txBody>
      </p:sp>
      <p:sp>
        <p:nvSpPr>
          <p:cNvPr id="3" name="Text Placeholder 2"/>
          <p:cNvSpPr>
            <a:spLocks noGrp="1"/>
          </p:cNvSpPr>
          <p:nvPr>
            <p:ph type="body" idx="1"/>
          </p:nvPr>
        </p:nvSpPr>
        <p:spPr>
          <a:xfrm>
            <a:off x="685800" y="1428750"/>
            <a:ext cx="7704000" cy="334200"/>
          </a:xfrm>
        </p:spPr>
        <p:txBody>
          <a:bodyPr/>
          <a:lstStyle/>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Strategic</a:t>
            </a:r>
            <a:r>
              <a:rPr lang="en-US" sz="1800" dirty="0">
                <a:latin typeface="+mn-lt"/>
                <a:ea typeface="Calibri" panose="020F0502020204030204" pitchFamily="34" charset="0"/>
                <a:cs typeface="Times New Roman" panose="02020603050405020304" pitchFamily="18" charset="0"/>
              </a:rPr>
              <a:t> </a:t>
            </a:r>
            <a:r>
              <a:rPr lang="en-US" sz="1800" b="1" dirty="0">
                <a:latin typeface="+mn-lt"/>
                <a:ea typeface="Calibri" panose="020F0502020204030204" pitchFamily="34" charset="0"/>
                <a:cs typeface="Times New Roman" panose="02020603050405020304" pitchFamily="18" charset="0"/>
              </a:rPr>
              <a:t>Recruitment: </a:t>
            </a:r>
            <a:r>
              <a:rPr lang="en-US" sz="1800" dirty="0">
                <a:latin typeface="+mn-lt"/>
                <a:ea typeface="Calibri" panose="020F0502020204030204" pitchFamily="34" charset="0"/>
                <a:cs typeface="Times New Roman" panose="02020603050405020304" pitchFamily="18" charset="0"/>
              </a:rPr>
              <a:t>An effective recruitment process with job analysis and competency-based interviews is important to ensure that we recruit individuals who fit the </a:t>
            </a:r>
            <a:r>
              <a:rPr lang="en-US" sz="1800" dirty="0" err="1">
                <a:latin typeface="+mn-lt"/>
                <a:ea typeface="Calibri" panose="020F0502020204030204" pitchFamily="34" charset="0"/>
                <a:cs typeface="Times New Roman" panose="02020603050405020304" pitchFamily="18" charset="0"/>
              </a:rPr>
              <a:t>organisational</a:t>
            </a:r>
            <a:r>
              <a:rPr lang="en-US" sz="1800" dirty="0">
                <a:latin typeface="+mn-lt"/>
                <a:ea typeface="Calibri" panose="020F0502020204030204" pitchFamily="34" charset="0"/>
                <a:cs typeface="Times New Roman" panose="02020603050405020304" pitchFamily="18" charset="0"/>
              </a:rPr>
              <a:t> culture as well as the job requirements.</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Theoretical Base</a:t>
            </a:r>
            <a:r>
              <a:rPr lang="en-US" sz="1800" dirty="0">
                <a:latin typeface="+mn-lt"/>
                <a:ea typeface="Calibri" panose="020F0502020204030204" pitchFamily="34" charset="0"/>
                <a:cs typeface="Times New Roman" panose="02020603050405020304" pitchFamily="18" charset="0"/>
              </a:rPr>
              <a:t>: The study of learning theories (</a:t>
            </a:r>
            <a:r>
              <a:rPr lang="en-US" sz="1800" dirty="0" err="1">
                <a:latin typeface="+mn-lt"/>
                <a:ea typeface="Calibri" panose="020F0502020204030204" pitchFamily="34" charset="0"/>
                <a:cs typeface="Times New Roman" panose="02020603050405020304" pitchFamily="18" charset="0"/>
              </a:rPr>
              <a:t>behaviourist</a:t>
            </a:r>
            <a:r>
              <a:rPr lang="en-US" sz="1800" dirty="0">
                <a:latin typeface="+mn-lt"/>
                <a:ea typeface="Calibri" panose="020F0502020204030204" pitchFamily="34" charset="0"/>
                <a:cs typeface="Times New Roman" panose="02020603050405020304" pitchFamily="18" charset="0"/>
              </a:rPr>
              <a:t>, cognitivist, experience-based development) will enable us to create efficient and individual development plans.</a:t>
            </a:r>
          </a:p>
          <a:p>
            <a:pPr marL="342900" lvl="0" indent="-342900" algn="just">
              <a:lnSpc>
                <a:spcPct val="107000"/>
              </a:lnSpc>
              <a:spcAft>
                <a:spcPts val="800"/>
              </a:spcAft>
              <a:buSzPts val="1000"/>
              <a:buFont typeface="Symbol" panose="05050102010706020507" pitchFamily="18" charset="2"/>
              <a:buChar char=""/>
              <a:tabLst>
                <a:tab pos="457200" algn="l"/>
              </a:tabLst>
            </a:pPr>
            <a:r>
              <a:rPr lang="en-US" sz="1800" b="1" dirty="0">
                <a:latin typeface="+mn-lt"/>
                <a:ea typeface="Calibri" panose="020F0502020204030204" pitchFamily="34" charset="0"/>
                <a:cs typeface="Times New Roman" panose="02020603050405020304" pitchFamily="18" charset="0"/>
              </a:rPr>
              <a:t>Sustainable Growth</a:t>
            </a:r>
            <a:r>
              <a:rPr lang="en-US" sz="1800" dirty="0">
                <a:latin typeface="+mn-lt"/>
                <a:ea typeface="Calibri" panose="020F0502020204030204" pitchFamily="34" charset="0"/>
                <a:cs typeface="Times New Roman" panose="02020603050405020304" pitchFamily="18" charset="0"/>
              </a:rPr>
              <a:t>: An ongoing development of a person and team is the key to sustainable business performance and competitive advantage.</a:t>
            </a: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a typeface="Calibri" panose="020F0502020204030204" pitchFamily="34" charset="0"/>
              <a:cs typeface="Times New Roman" panose="02020603050405020304" pitchFamily="18" charset="0"/>
            </a:endParaRPr>
          </a:p>
          <a:p>
            <a:pPr marL="342900" lvl="0" indent="-342900" algn="just">
              <a:lnSpc>
                <a:spcPct val="107000"/>
              </a:lnSpc>
              <a:spcAft>
                <a:spcPts val="800"/>
              </a:spcAft>
              <a:buSzPts val="1000"/>
              <a:buFont typeface="Symbol" panose="05050102010706020507" pitchFamily="18" charset="2"/>
              <a:buChar char=""/>
              <a:tabLst>
                <a:tab pos="457200" algn="l"/>
              </a:tabLst>
            </a:pPr>
            <a:endParaRPr lang="en-US" sz="1800" dirty="0">
              <a:latin typeface="+mn-lt"/>
            </a:endParaRPr>
          </a:p>
        </p:txBody>
      </p:sp>
    </p:spTree>
    <p:extLst>
      <p:ext uri="{BB962C8B-B14F-4D97-AF65-F5344CB8AC3E}">
        <p14:creationId xmlns:p14="http://schemas.microsoft.com/office/powerpoint/2010/main" val="41395400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000" b="1" dirty="0">
                <a:latin typeface="Times New Roman" pitchFamily="18" charset="0"/>
                <a:cs typeface="Times New Roman" pitchFamily="18" charset="0"/>
              </a:rPr>
              <a:t>Reference</a:t>
            </a:r>
          </a:p>
        </p:txBody>
      </p:sp>
      <p:sp>
        <p:nvSpPr>
          <p:cNvPr id="3" name="Text Placeholder 2"/>
          <p:cNvSpPr>
            <a:spLocks noGrp="1"/>
          </p:cNvSpPr>
          <p:nvPr>
            <p:ph type="body" idx="1"/>
          </p:nvPr>
        </p:nvSpPr>
        <p:spPr>
          <a:xfrm>
            <a:off x="720000" y="1276350"/>
            <a:ext cx="7848600" cy="3352800"/>
          </a:xfrm>
        </p:spPr>
        <p:txBody>
          <a:bodyPr/>
          <a:lstStyle/>
          <a:p>
            <a:pPr algn="just"/>
            <a:r>
              <a:rPr lang="en-US" dirty="0">
                <a:latin typeface="Times New Roman" pitchFamily="18" charset="0"/>
                <a:cs typeface="Times New Roman" pitchFamily="18" charset="0"/>
              </a:rPr>
              <a:t>Mackey, J. (2022). Rewarding Equality, While Hoping for Equity: Unintended Consequences of Fair-Minded Hiring Practices. Doctoral dissertation. Harvard University Graduate School of Arts and Sciences. Available at: https://dash.harvard.edu/entities/publication/39ac2220-f444-450b-88cf-e7343af81b5a (Accessed: 18 March 2026). </a:t>
            </a:r>
          </a:p>
          <a:p>
            <a:pPr algn="just"/>
            <a:r>
              <a:rPr lang="en-US" dirty="0">
                <a:latin typeface="Times New Roman" pitchFamily="18" charset="0"/>
                <a:cs typeface="Times New Roman" pitchFamily="18" charset="0"/>
              </a:rPr>
              <a:t>Vygotsky, L.S. (1978). Mind in Society: The Development of Higher Psychological Processes. Cambridge, MA: Harvard University Press.  </a:t>
            </a:r>
          </a:p>
          <a:p>
            <a:pPr algn="just"/>
            <a:r>
              <a:rPr lang="en-US" dirty="0" err="1">
                <a:latin typeface="Times New Roman" pitchFamily="18" charset="0"/>
                <a:cs typeface="Times New Roman" pitchFamily="18" charset="0"/>
              </a:rPr>
              <a:t>Jamnik</a:t>
            </a:r>
            <a:r>
              <a:rPr lang="en-US" dirty="0">
                <a:latin typeface="Times New Roman" pitchFamily="18" charset="0"/>
                <a:cs typeface="Times New Roman" pitchFamily="18" charset="0"/>
              </a:rPr>
              <a:t>, B. (2024). The Science of Happy Employees: What it takes to have a psychosocially safe workplace with happy and productive employees. </a:t>
            </a:r>
            <a:r>
              <a:rPr lang="en-US" dirty="0" err="1">
                <a:latin typeface="Times New Roman" pitchFamily="18" charset="0"/>
                <a:cs typeface="Times New Roman" pitchFamily="18" charset="0"/>
              </a:rPr>
              <a:t>Organisational</a:t>
            </a:r>
            <a:r>
              <a:rPr lang="en-US" dirty="0">
                <a:latin typeface="Times New Roman" pitchFamily="18" charset="0"/>
                <a:cs typeface="Times New Roman" pitchFamily="18" charset="0"/>
              </a:rPr>
              <a:t> Change and Development Pty Ltd. </a:t>
            </a:r>
          </a:p>
          <a:p>
            <a:pPr algn="just"/>
            <a:r>
              <a:rPr lang="en-US" dirty="0">
                <a:latin typeface="Times New Roman" pitchFamily="18" charset="0"/>
                <a:cs typeface="Times New Roman" pitchFamily="18" charset="0"/>
              </a:rPr>
              <a:t> Kolb, D.A. and Fry, R. (1975). 'Toward an applied theory of experiential learning', in Cooper, C.L. (ed.) Theories of Group Processes. London: John Wiley, pp. 33-57. (As cited in Imperial College London, 2015) </a:t>
            </a:r>
          </a:p>
          <a:p>
            <a:pPr algn="just"/>
            <a:r>
              <a:rPr lang="en-US" dirty="0" err="1">
                <a:latin typeface="Times New Roman" pitchFamily="18" charset="0"/>
                <a:cs typeface="Times New Roman" pitchFamily="18" charset="0"/>
              </a:rPr>
              <a:t>Groysberg</a:t>
            </a:r>
            <a:r>
              <a:rPr lang="en-US" dirty="0">
                <a:latin typeface="Times New Roman" pitchFamily="18" charset="0"/>
                <a:cs typeface="Times New Roman" pitchFamily="18" charset="0"/>
              </a:rPr>
              <a:t>, B., Barnett, J., Abrahams, R. and Baden, K.C. (2025). 'Skills-First Talent Management Onboarding, Development, and Performance Management'. Harvard Business School Technical Note, No. 425-020, January (Revised February 2025). </a:t>
            </a:r>
          </a:p>
          <a:p>
            <a:pPr algn="just"/>
            <a:r>
              <a:rPr lang="en-US" dirty="0">
                <a:latin typeface="Times New Roman" pitchFamily="18" charset="0"/>
                <a:cs typeface="Times New Roman" pitchFamily="18" charset="0"/>
              </a:rPr>
              <a:t> </a:t>
            </a:r>
            <a:r>
              <a:rPr lang="en-US" dirty="0" err="1">
                <a:latin typeface="Times New Roman" pitchFamily="18" charset="0"/>
                <a:cs typeface="Times New Roman" pitchFamily="18" charset="0"/>
              </a:rPr>
              <a:t>Saragih</a:t>
            </a:r>
            <a:r>
              <a:rPr lang="en-US" dirty="0">
                <a:latin typeface="Times New Roman" pitchFamily="18" charset="0"/>
                <a:cs typeface="Times New Roman" pitchFamily="18" charset="0"/>
              </a:rPr>
              <a:t>, S., </a:t>
            </a:r>
            <a:r>
              <a:rPr lang="en-US" dirty="0" err="1">
                <a:latin typeface="Times New Roman" pitchFamily="18" charset="0"/>
                <a:cs typeface="Times New Roman" pitchFamily="18" charset="0"/>
              </a:rPr>
              <a:t>Margaretha</a:t>
            </a:r>
            <a:r>
              <a:rPr lang="en-US" dirty="0">
                <a:latin typeface="Times New Roman" pitchFamily="18" charset="0"/>
                <a:cs typeface="Times New Roman" pitchFamily="18" charset="0"/>
              </a:rPr>
              <a:t>, M. and </a:t>
            </a:r>
            <a:r>
              <a:rPr lang="en-US" dirty="0" err="1">
                <a:latin typeface="Times New Roman" pitchFamily="18" charset="0"/>
                <a:cs typeface="Times New Roman" pitchFamily="18" charset="0"/>
              </a:rPr>
              <a:t>Sherlywati</a:t>
            </a:r>
            <a:r>
              <a:rPr lang="en-US" dirty="0">
                <a:latin typeface="Times New Roman" pitchFamily="18" charset="0"/>
                <a:cs typeface="Times New Roman" pitchFamily="18" charset="0"/>
              </a:rPr>
              <a:t> (2021). 'The Role of Calling and Job Crafting on the Promotion of Employee Engagement for Organizational Sustainability', in Proceedings of the 1st International Conference on Emerging Issues in Humanity Studies and Social Sciences. </a:t>
            </a:r>
            <a:r>
              <a:rPr lang="en-US" dirty="0" err="1">
                <a:latin typeface="Times New Roman" pitchFamily="18" charset="0"/>
                <a:cs typeface="Times New Roman" pitchFamily="18" charset="0"/>
              </a:rPr>
              <a:t>SciTePress</a:t>
            </a:r>
            <a:r>
              <a:rPr lang="en-US" dirty="0">
                <a:latin typeface="Times New Roman" pitchFamily="18" charset="0"/>
                <a:cs typeface="Times New Roman" pitchFamily="18" charset="0"/>
              </a:rPr>
              <a:t>, pp. 357-365. </a:t>
            </a:r>
            <a:r>
              <a:rPr lang="en-US" dirty="0" err="1">
                <a:latin typeface="Times New Roman" pitchFamily="18" charset="0"/>
                <a:cs typeface="Times New Roman" pitchFamily="18" charset="0"/>
              </a:rPr>
              <a:t>doi</a:t>
            </a:r>
            <a:r>
              <a:rPr lang="en-US" dirty="0">
                <a:latin typeface="Times New Roman" pitchFamily="18" charset="0"/>
                <a:cs typeface="Times New Roman" pitchFamily="18" charset="0"/>
              </a:rPr>
              <a:t>: 10.5220/0010752200003112. </a:t>
            </a:r>
          </a:p>
          <a:p>
            <a:pPr algn="just"/>
            <a:r>
              <a:rPr lang="en-US" dirty="0">
                <a:latin typeface="Times New Roman" pitchFamily="18" charset="0"/>
                <a:cs typeface="Times New Roman" pitchFamily="18" charset="0"/>
              </a:rPr>
              <a:t>Rivera, L.A. (2009). Hiring and inequality in elite professional service firms. PhD thesis.  Harvard University. </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00400" y="2266950"/>
            <a:ext cx="7704000" cy="572700"/>
          </a:xfrm>
        </p:spPr>
        <p:txBody>
          <a:bodyPr/>
          <a:lstStyle/>
          <a:p>
            <a:r>
              <a:rPr lang="en-US" sz="4000" dirty="0">
                <a:solidFill>
                  <a:srgbClr val="0070C0"/>
                </a:solidFill>
              </a:rPr>
              <a:t>Thank You</a:t>
            </a:r>
          </a:p>
        </p:txBody>
      </p:sp>
    </p:spTree>
    <p:extLst>
      <p:ext uri="{BB962C8B-B14F-4D97-AF65-F5344CB8AC3E}">
        <p14:creationId xmlns:p14="http://schemas.microsoft.com/office/powerpoint/2010/main" val="3867004904"/>
      </p:ext>
    </p:extLst>
  </p:cSld>
  <p:clrMapOvr>
    <a:masterClrMapping/>
  </p:clrMapOvr>
</p:sld>
</file>

<file path=ppt/theme/theme1.xml><?xml version="1.0" encoding="utf-8"?>
<a:theme xmlns:a="http://schemas.openxmlformats.org/drawingml/2006/main" name="Common Sense Leadership Strategies by Slidesgo">
  <a:themeElements>
    <a:clrScheme name="Simple Light">
      <a:dk1>
        <a:srgbClr val="042530"/>
      </a:dk1>
      <a:lt1>
        <a:srgbClr val="F2F3EE"/>
      </a:lt1>
      <a:dk2>
        <a:srgbClr val="F0F1B7"/>
      </a:dk2>
      <a:lt2>
        <a:srgbClr val="A3DF61"/>
      </a:lt2>
      <a:accent1>
        <a:srgbClr val="76CC86"/>
      </a:accent1>
      <a:accent2>
        <a:srgbClr val="47BEC4"/>
      </a:accent2>
      <a:accent3>
        <a:srgbClr val="10828D"/>
      </a:accent3>
      <a:accent4>
        <a:srgbClr val="084D6A"/>
      </a:accent4>
      <a:accent5>
        <a:srgbClr val="FFFFFF"/>
      </a:accent5>
      <a:accent6>
        <a:srgbClr val="FFFFFF"/>
      </a:accent6>
      <a:hlink>
        <a:srgbClr val="04253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473</TotalTime>
  <Words>1939</Words>
  <Application>Microsoft Office PowerPoint</Application>
  <PresentationFormat>On-screen Show (16:9)</PresentationFormat>
  <Paragraphs>119</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Common Sense Leadership Strategies by Slidesgo</vt:lpstr>
      <vt:lpstr>Building for Success: Strategic Recruitment and Talent Development at BDO UK   Student Name: Kawsar Miah Student ID:2428863  Module code and title: LCLM5002 Developing and Managing Individuals and Teams Module Lecturer : Amer  Kareem  Assignment Title: Component 1- Individual Presentation </vt:lpstr>
      <vt:lpstr>Table of contents</vt:lpstr>
      <vt:lpstr>Introduction</vt:lpstr>
      <vt:lpstr>About BDO UK</vt:lpstr>
      <vt:lpstr>Defining the Role: Job Analysis</vt:lpstr>
      <vt:lpstr>The Job Description &amp; Person Specification</vt:lpstr>
      <vt:lpstr>Sourcing and Selecting the Right Team Member</vt:lpstr>
      <vt:lpstr>Recruitment to Growth: Learning Needs</vt:lpstr>
      <vt:lpstr>Using Theory to Understand "The How" of Learning</vt:lpstr>
      <vt:lpstr>Using Positive Recovery to build confidence</vt:lpstr>
      <vt:lpstr>Creation of Mental Models for Problem-Solving</vt:lpstr>
      <vt:lpstr>Learning by Doing and Reflecting</vt:lpstr>
      <vt:lpstr>Integrating Theories with the Utmost Effect </vt:lpstr>
      <vt:lpstr>Sustainable Business Performance Through People</vt:lpstr>
      <vt:lpstr>Conclusion </vt:lpstr>
      <vt:lpstr>Reference</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common sense leadership strategies</dc:title>
  <dc:creator>User</dc:creator>
  <cp:lastModifiedBy>447503357375</cp:lastModifiedBy>
  <cp:revision>71</cp:revision>
  <dcterms:modified xsi:type="dcterms:W3CDTF">2026-03-19T09:02:02Z</dcterms:modified>
</cp:coreProperties>
</file>