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62" r:id="rId2"/>
    <p:sldId id="276" r:id="rId3"/>
    <p:sldId id="281" r:id="rId4"/>
    <p:sldId id="284" r:id="rId5"/>
    <p:sldId id="274" r:id="rId6"/>
    <p:sldId id="273" r:id="rId7"/>
    <p:sldId id="268" r:id="rId8"/>
    <p:sldId id="258" r:id="rId9"/>
    <p:sldId id="259" r:id="rId10"/>
    <p:sldId id="270" r:id="rId11"/>
    <p:sldId id="272" r:id="rId12"/>
    <p:sldId id="285" r:id="rId13"/>
    <p:sldId id="286" r:id="rId14"/>
    <p:sldId id="269" r:id="rId15"/>
    <p:sldId id="283" r:id="rId16"/>
    <p:sldId id="271" r:id="rId17"/>
    <p:sldId id="282" r:id="rId18"/>
    <p:sldId id="264" r:id="rId19"/>
    <p:sldId id="278" r:id="rId20"/>
    <p:sldId id="280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449" autoAdjust="0"/>
  </p:normalViewPr>
  <p:slideViewPr>
    <p:cSldViewPr>
      <p:cViewPr varScale="1">
        <p:scale>
          <a:sx n="109" d="100"/>
          <a:sy n="109" d="100"/>
        </p:scale>
        <p:origin x="167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2799C-7B72-43DA-A39C-12893BFA1D3B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C305B3-3E82-4338-95AC-413D3955D4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785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37FC2-37C5-4139-BCD8-4A409626B73B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F33BB4-E078-493B-9475-99D0976F9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0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87268D6-F98E-41FC-9D71-BDB8B401BD72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768" y="4713430"/>
            <a:ext cx="5438140" cy="4466987"/>
          </a:xfrm>
          <a:noFill/>
          <a:ln/>
        </p:spPr>
        <p:txBody>
          <a:bodyPr/>
          <a:lstStyle/>
          <a:p>
            <a:r>
              <a:rPr lang="en-GB" b="1"/>
              <a:t>Trainer Notes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230647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87268D6-F98E-41FC-9D71-BDB8B401BD72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768" y="4713430"/>
            <a:ext cx="5438140" cy="4466987"/>
          </a:xfrm>
          <a:noFill/>
          <a:ln/>
        </p:spPr>
        <p:txBody>
          <a:bodyPr/>
          <a:lstStyle/>
          <a:p>
            <a:r>
              <a:rPr lang="en-GB" b="1" dirty="0"/>
              <a:t>Trainer Notes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91669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  <a:alpha val="4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554A37-D9E3-4626-BEE7-0223DD4EB222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EF3A4-D9A2-45FD-A938-2183ADCB9BE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%3A%2F%2Fwww.natalyazahn.typepad.com%2F&amp;ei=eQrKVNWPIMmBU9PnguAC&amp;bvm=bv.84607526,d.d24&amp;psig=AFQjCNEeU19J6mG2iMfRFsgBdxHnnV7u2w&amp;ust=1422613388996533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755576" y="1556792"/>
            <a:ext cx="7345363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800" b="1" dirty="0"/>
              <a:t>Strategies to Develop Thinking Skills </a:t>
            </a:r>
          </a:p>
          <a:p>
            <a:pPr algn="ctr">
              <a:spcBef>
                <a:spcPct val="50000"/>
              </a:spcBef>
            </a:pPr>
            <a:r>
              <a:rPr lang="en-GB" sz="4800" b="1" dirty="0"/>
              <a:t>Developing Language through Child Initiated Learning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5"/>
          <p:cNvSpPr>
            <a:spLocks noChangeShapeType="1"/>
          </p:cNvSpPr>
          <p:nvPr/>
        </p:nvSpPr>
        <p:spPr bwMode="auto">
          <a:xfrm>
            <a:off x="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1" name="Line 6"/>
          <p:cNvSpPr>
            <a:spLocks noChangeShapeType="1"/>
          </p:cNvSpPr>
          <p:nvPr/>
        </p:nvSpPr>
        <p:spPr bwMode="auto">
          <a:xfrm>
            <a:off x="684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2" name="Line 7"/>
          <p:cNvSpPr>
            <a:spLocks noChangeShapeType="1"/>
          </p:cNvSpPr>
          <p:nvPr/>
        </p:nvSpPr>
        <p:spPr bwMode="auto">
          <a:xfrm>
            <a:off x="1331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3" name="Line 8"/>
          <p:cNvSpPr>
            <a:spLocks noChangeShapeType="1"/>
          </p:cNvSpPr>
          <p:nvPr/>
        </p:nvSpPr>
        <p:spPr bwMode="auto">
          <a:xfrm>
            <a:off x="1979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4" name="Line 9"/>
          <p:cNvSpPr>
            <a:spLocks noChangeShapeType="1"/>
          </p:cNvSpPr>
          <p:nvPr/>
        </p:nvSpPr>
        <p:spPr bwMode="auto">
          <a:xfrm>
            <a:off x="2627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5" name="Line 10"/>
          <p:cNvSpPr>
            <a:spLocks noChangeShapeType="1"/>
          </p:cNvSpPr>
          <p:nvPr/>
        </p:nvSpPr>
        <p:spPr bwMode="auto">
          <a:xfrm>
            <a:off x="32766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6" name="Line 11"/>
          <p:cNvSpPr>
            <a:spLocks noChangeShapeType="1"/>
          </p:cNvSpPr>
          <p:nvPr/>
        </p:nvSpPr>
        <p:spPr bwMode="auto">
          <a:xfrm>
            <a:off x="39243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7" name="Line 12"/>
          <p:cNvSpPr>
            <a:spLocks noChangeShapeType="1"/>
          </p:cNvSpPr>
          <p:nvPr/>
        </p:nvSpPr>
        <p:spPr bwMode="auto">
          <a:xfrm>
            <a:off x="52197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8" name="Line 13"/>
          <p:cNvSpPr>
            <a:spLocks noChangeShapeType="1"/>
          </p:cNvSpPr>
          <p:nvPr/>
        </p:nvSpPr>
        <p:spPr bwMode="auto">
          <a:xfrm>
            <a:off x="6516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9" name="Line 14"/>
          <p:cNvSpPr>
            <a:spLocks noChangeShapeType="1"/>
          </p:cNvSpPr>
          <p:nvPr/>
        </p:nvSpPr>
        <p:spPr bwMode="auto">
          <a:xfrm>
            <a:off x="7812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0" name="Line 15"/>
          <p:cNvSpPr>
            <a:spLocks noChangeShapeType="1"/>
          </p:cNvSpPr>
          <p:nvPr/>
        </p:nvSpPr>
        <p:spPr bwMode="auto">
          <a:xfrm>
            <a:off x="45720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1" name="Line 16"/>
          <p:cNvSpPr>
            <a:spLocks noChangeShapeType="1"/>
          </p:cNvSpPr>
          <p:nvPr/>
        </p:nvSpPr>
        <p:spPr bwMode="auto">
          <a:xfrm>
            <a:off x="58674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2" name="Line 17"/>
          <p:cNvSpPr>
            <a:spLocks noChangeShapeType="1"/>
          </p:cNvSpPr>
          <p:nvPr/>
        </p:nvSpPr>
        <p:spPr bwMode="auto">
          <a:xfrm>
            <a:off x="7164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3" name="Line 18"/>
          <p:cNvSpPr>
            <a:spLocks noChangeShapeType="1"/>
          </p:cNvSpPr>
          <p:nvPr/>
        </p:nvSpPr>
        <p:spPr bwMode="auto">
          <a:xfrm>
            <a:off x="8459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155613" y="1556095"/>
            <a:ext cx="8785225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 b="1" u="sng" dirty="0">
                <a:solidFill>
                  <a:srgbClr val="0070C0"/>
                </a:solidFill>
                <a:latin typeface="+mj-lt"/>
              </a:rPr>
              <a:t>OLI</a:t>
            </a:r>
          </a:p>
          <a:p>
            <a:pPr marL="342900" indent="-342900"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srgbClr val="0070C0"/>
                </a:solidFill>
                <a:latin typeface="+mj-lt"/>
              </a:rPr>
              <a:t>To further explore the concept of child-initiated activities</a:t>
            </a:r>
          </a:p>
          <a:p>
            <a:pPr marL="342900" indent="-342900"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srgbClr val="0070C0"/>
                </a:solidFill>
                <a:latin typeface="+mj-lt"/>
              </a:rPr>
              <a:t>To explore the use of thinking strategies in the classroom</a:t>
            </a:r>
          </a:p>
          <a:p>
            <a:pPr>
              <a:spcBef>
                <a:spcPct val="50000"/>
              </a:spcBef>
              <a:defRPr/>
            </a:pPr>
            <a:endParaRPr lang="en-GB" sz="2400" b="1" u="sng" dirty="0">
              <a:solidFill>
                <a:srgbClr val="0070C0"/>
              </a:solidFill>
              <a:latin typeface="+mj-lt"/>
            </a:endParaRPr>
          </a:p>
          <a:p>
            <a:pPr>
              <a:spcBef>
                <a:spcPct val="50000"/>
              </a:spcBef>
              <a:defRPr/>
            </a:pPr>
            <a:r>
              <a:rPr lang="en-GB" sz="2400" b="1" u="sng" dirty="0">
                <a:solidFill>
                  <a:srgbClr val="0070C0"/>
                </a:solidFill>
                <a:latin typeface="+mj-lt"/>
              </a:rPr>
              <a:t>OSC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srgbClr val="0070C0"/>
                </a:solidFill>
                <a:latin typeface="+mj-lt"/>
              </a:rPr>
              <a:t>I am aware of how schools use thinking templates to support learning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srgbClr val="0070C0"/>
                </a:solidFill>
              </a:rPr>
              <a:t>I am aware of how schools use thinking templates to assess understanding</a:t>
            </a:r>
            <a:endParaRPr lang="en-GB" sz="2400" dirty="0">
              <a:solidFill>
                <a:srgbClr val="0070C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59424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5"/>
          <p:cNvSpPr>
            <a:spLocks noChangeShapeType="1"/>
          </p:cNvSpPr>
          <p:nvPr/>
        </p:nvSpPr>
        <p:spPr bwMode="auto">
          <a:xfrm>
            <a:off x="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1" name="Line 6"/>
          <p:cNvSpPr>
            <a:spLocks noChangeShapeType="1"/>
          </p:cNvSpPr>
          <p:nvPr/>
        </p:nvSpPr>
        <p:spPr bwMode="auto">
          <a:xfrm>
            <a:off x="684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2" name="Line 7"/>
          <p:cNvSpPr>
            <a:spLocks noChangeShapeType="1"/>
          </p:cNvSpPr>
          <p:nvPr/>
        </p:nvSpPr>
        <p:spPr bwMode="auto">
          <a:xfrm>
            <a:off x="1331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3" name="Line 8"/>
          <p:cNvSpPr>
            <a:spLocks noChangeShapeType="1"/>
          </p:cNvSpPr>
          <p:nvPr/>
        </p:nvSpPr>
        <p:spPr bwMode="auto">
          <a:xfrm>
            <a:off x="1979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4" name="Line 9"/>
          <p:cNvSpPr>
            <a:spLocks noChangeShapeType="1"/>
          </p:cNvSpPr>
          <p:nvPr/>
        </p:nvSpPr>
        <p:spPr bwMode="auto">
          <a:xfrm>
            <a:off x="2627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5" name="Line 10"/>
          <p:cNvSpPr>
            <a:spLocks noChangeShapeType="1"/>
          </p:cNvSpPr>
          <p:nvPr/>
        </p:nvSpPr>
        <p:spPr bwMode="auto">
          <a:xfrm>
            <a:off x="32766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6" name="Line 11"/>
          <p:cNvSpPr>
            <a:spLocks noChangeShapeType="1"/>
          </p:cNvSpPr>
          <p:nvPr/>
        </p:nvSpPr>
        <p:spPr bwMode="auto">
          <a:xfrm>
            <a:off x="39243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7" name="Line 12"/>
          <p:cNvSpPr>
            <a:spLocks noChangeShapeType="1"/>
          </p:cNvSpPr>
          <p:nvPr/>
        </p:nvSpPr>
        <p:spPr bwMode="auto">
          <a:xfrm>
            <a:off x="5219700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8" name="Line 13"/>
          <p:cNvSpPr>
            <a:spLocks noChangeShapeType="1"/>
          </p:cNvSpPr>
          <p:nvPr/>
        </p:nvSpPr>
        <p:spPr bwMode="auto">
          <a:xfrm>
            <a:off x="6516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9" name="Line 14"/>
          <p:cNvSpPr>
            <a:spLocks noChangeShapeType="1"/>
          </p:cNvSpPr>
          <p:nvPr/>
        </p:nvSpPr>
        <p:spPr bwMode="auto">
          <a:xfrm>
            <a:off x="7812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0" name="Line 15"/>
          <p:cNvSpPr>
            <a:spLocks noChangeShapeType="1"/>
          </p:cNvSpPr>
          <p:nvPr/>
        </p:nvSpPr>
        <p:spPr bwMode="auto">
          <a:xfrm>
            <a:off x="45720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1" name="Line 16"/>
          <p:cNvSpPr>
            <a:spLocks noChangeShapeType="1"/>
          </p:cNvSpPr>
          <p:nvPr/>
        </p:nvSpPr>
        <p:spPr bwMode="auto">
          <a:xfrm>
            <a:off x="5867400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2" name="Line 17"/>
          <p:cNvSpPr>
            <a:spLocks noChangeShapeType="1"/>
          </p:cNvSpPr>
          <p:nvPr/>
        </p:nvSpPr>
        <p:spPr bwMode="auto">
          <a:xfrm>
            <a:off x="7164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3" name="Line 18"/>
          <p:cNvSpPr>
            <a:spLocks noChangeShapeType="1"/>
          </p:cNvSpPr>
          <p:nvPr/>
        </p:nvSpPr>
        <p:spPr bwMode="auto">
          <a:xfrm>
            <a:off x="8459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179387" y="1484784"/>
            <a:ext cx="8785225" cy="61555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 b="1" u="sng" dirty="0">
                <a:solidFill>
                  <a:srgbClr val="0070C0"/>
                </a:solidFill>
                <a:latin typeface="+mj-lt"/>
              </a:rPr>
              <a:t>QTS Standards</a:t>
            </a:r>
          </a:p>
          <a:p>
            <a:pPr>
              <a:spcBef>
                <a:spcPct val="50000"/>
              </a:spcBef>
              <a:defRPr/>
            </a:pPr>
            <a:r>
              <a:rPr lang="en-US" sz="2000" b="1" dirty="0">
                <a:solidFill>
                  <a:srgbClr val="0070C0"/>
                </a:solidFill>
              </a:rPr>
              <a:t>S1.3 </a:t>
            </a:r>
            <a:r>
              <a:rPr lang="en-US" sz="2000" dirty="0">
                <a:solidFill>
                  <a:srgbClr val="0070C0"/>
                </a:solidFill>
              </a:rPr>
              <a:t>They demonstrate combinations of professional characteristics which aim to motivate and inspire learners and secure their intellectual and personal development.</a:t>
            </a:r>
            <a:endParaRPr lang="en-GB" sz="2000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  <a:defRPr/>
            </a:pPr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b="1" dirty="0">
                <a:solidFill>
                  <a:srgbClr val="0070C0"/>
                </a:solidFill>
              </a:rPr>
              <a:t>S2.1 </a:t>
            </a:r>
            <a:r>
              <a:rPr lang="en-GB" sz="2000" dirty="0">
                <a:solidFill>
                  <a:srgbClr val="0070C0"/>
                </a:solidFill>
              </a:rPr>
              <a:t>They have a secure knowledge and understanding of the subject(s)</a:t>
            </a:r>
            <a:r>
              <a:rPr lang="en-GB" sz="2000" b="1" dirty="0">
                <a:solidFill>
                  <a:srgbClr val="0070C0"/>
                </a:solidFill>
              </a:rPr>
              <a:t> </a:t>
            </a:r>
            <a:r>
              <a:rPr lang="en-GB" sz="2000" dirty="0">
                <a:solidFill>
                  <a:srgbClr val="0070C0"/>
                </a:solidFill>
              </a:rPr>
              <a:t>they are trained to teach.  In relation to specific phases, this includes: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(a) </a:t>
            </a:r>
            <a:r>
              <a:rPr lang="en-GB" sz="2000" dirty="0">
                <a:solidFill>
                  <a:srgbClr val="0070C0"/>
                </a:solidFill>
              </a:rPr>
              <a:t>for the Foundation Phase, that they:</a:t>
            </a:r>
          </a:p>
          <a:p>
            <a:pPr lvl="0"/>
            <a:r>
              <a:rPr lang="en-GB" sz="2000" dirty="0">
                <a:solidFill>
                  <a:srgbClr val="0070C0"/>
                </a:solidFill>
              </a:rPr>
              <a:t>know and understand the </a:t>
            </a:r>
          </a:p>
          <a:p>
            <a:pPr lvl="0"/>
            <a:endParaRPr lang="en-GB" sz="2000" dirty="0">
              <a:solidFill>
                <a:srgbClr val="0070C0"/>
              </a:solidFill>
            </a:endParaRPr>
          </a:p>
          <a:p>
            <a:pPr marL="514350" indent="-514350">
              <a:buFontTx/>
              <a:buAutoNum type="romanLcParenR"/>
            </a:pPr>
            <a:r>
              <a:rPr lang="en-GB" sz="2000" i="1" dirty="0">
                <a:solidFill>
                  <a:srgbClr val="0070C0"/>
                </a:solidFill>
              </a:rPr>
              <a:t>Framework for Children’s Learning for 3 to 7-year-olds in Wales</a:t>
            </a:r>
            <a:r>
              <a:rPr lang="en-GB" sz="2000" dirty="0">
                <a:solidFill>
                  <a:srgbClr val="0070C0"/>
                </a:solidFill>
              </a:rPr>
              <a:t>; </a:t>
            </a:r>
            <a:r>
              <a:rPr lang="en-US" sz="2000" dirty="0">
                <a:solidFill>
                  <a:srgbClr val="0070C0"/>
                </a:solidFill>
              </a:rPr>
              <a:t>Language, Literacy and Communication Skills</a:t>
            </a:r>
            <a:endParaRPr lang="en-GB" sz="2000" dirty="0">
              <a:solidFill>
                <a:srgbClr val="0070C0"/>
              </a:solidFill>
            </a:endParaRPr>
          </a:p>
          <a:p>
            <a:pPr lvl="0"/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b="1" dirty="0">
                <a:solidFill>
                  <a:srgbClr val="0070C0"/>
                </a:solidFill>
              </a:rPr>
              <a:t>S3.2.1 </a:t>
            </a:r>
            <a:r>
              <a:rPr lang="en-GB" sz="2000" dirty="0">
                <a:solidFill>
                  <a:srgbClr val="0070C0"/>
                </a:solidFill>
              </a:rPr>
              <a:t>They make appropriate use of a range of monitoring and assessment strategies to evaluate learners’ progress towards planned learning objectives, and use this information to improve their own planning and teaching.</a:t>
            </a:r>
          </a:p>
          <a:p>
            <a:endParaRPr lang="en-GB" sz="2000" dirty="0">
              <a:solidFill>
                <a:srgbClr val="0070C0"/>
              </a:solidFill>
              <a:latin typeface="+mj-lt"/>
            </a:endParaRP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  <a:defRPr/>
            </a:pPr>
            <a:endParaRPr lang="en-GB" sz="2000" dirty="0">
              <a:solidFill>
                <a:srgbClr val="0070C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12273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1484784"/>
            <a:ext cx="7056784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Arial" pitchFamily="34" charset="0"/>
                <a:cs typeface="Arial" pitchFamily="34" charset="0"/>
              </a:rPr>
              <a:t>Consider this quote:</a:t>
            </a:r>
          </a:p>
          <a:p>
            <a:r>
              <a:rPr lang="en-GB" sz="2200" dirty="0">
                <a:latin typeface="Arial" pitchFamily="34" charset="0"/>
                <a:cs typeface="Arial" pitchFamily="34" charset="0"/>
              </a:rPr>
              <a:t>‘An appreciation of the relationship between ‘knowledge’, ‘skills’ and ‘understanding’ helps to bring child-initiated learning into focus………</a:t>
            </a:r>
          </a:p>
          <a:p>
            <a:endParaRPr lang="en-GB" sz="2200" dirty="0">
              <a:latin typeface="Arial" pitchFamily="34" charset="0"/>
              <a:cs typeface="Arial" pitchFamily="34" charset="0"/>
            </a:endParaRPr>
          </a:p>
          <a:p>
            <a:r>
              <a:rPr lang="en-GB" sz="2200" dirty="0">
                <a:latin typeface="Arial" pitchFamily="34" charset="0"/>
                <a:cs typeface="Arial" pitchFamily="34" charset="0"/>
              </a:rPr>
              <a:t>……..Understanding – perhaps simultaneously the most complex and most crucial of these abilities – is probably least amenable to development through an approach which makes heavy use of adult-directed activities, and where children’s enterprise and initiative are reined in.’ (Featherstone, </a:t>
            </a:r>
            <a:r>
              <a:rPr lang="en-GB" sz="2200" dirty="0" err="1">
                <a:latin typeface="Arial" pitchFamily="34" charset="0"/>
                <a:cs typeface="Arial" pitchFamily="34" charset="0"/>
              </a:rPr>
              <a:t>p.ix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algn="r"/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en-GB" sz="2000" b="1" dirty="0">
                <a:latin typeface="Arial" pitchFamily="34" charset="0"/>
                <a:cs typeface="Arial" pitchFamily="34" charset="0"/>
              </a:rPr>
              <a:t>Featherstone (2013) p.</a:t>
            </a:r>
          </a:p>
          <a:p>
            <a:r>
              <a:rPr lang="en-GB" sz="2800" i="1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  <p:pic>
        <p:nvPicPr>
          <p:cNvPr id="24580" name="Picture 4" descr="C:\Users\Hazy\AppData\Local\Microsoft\Windows\Temporary Internet Files\Content.IE5\NBTGNQ13\MC9004343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628800"/>
            <a:ext cx="1710556" cy="2696376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51520" y="5661248"/>
            <a:ext cx="8119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Unpack this quote. Highlight significant words and phrases to try to analyse the author’s intended meaning and own standpoint.</a:t>
            </a:r>
          </a:p>
        </p:txBody>
      </p:sp>
    </p:spTree>
    <p:extLst>
      <p:ext uri="{BB962C8B-B14F-4D97-AF65-F5344CB8AC3E}">
        <p14:creationId xmlns:p14="http://schemas.microsoft.com/office/powerpoint/2010/main" val="2028579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1556792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/>
              <a:t>Compare and Contrast </a:t>
            </a:r>
          </a:p>
        </p:txBody>
      </p:sp>
      <p:pic>
        <p:nvPicPr>
          <p:cNvPr id="22530" name="Picture 2" descr="C:\Users\Hazy\AppData\Local\Microsoft\Windows\Temporary Internet Files\Content.IE5\JFQVWYBY\MP9003057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478715">
            <a:off x="7038991" y="2336403"/>
            <a:ext cx="1953669" cy="1126616"/>
          </a:xfrm>
          <a:prstGeom prst="rect">
            <a:avLst/>
          </a:prstGeom>
          <a:noFill/>
        </p:spPr>
      </p:pic>
      <p:pic>
        <p:nvPicPr>
          <p:cNvPr id="22531" name="Picture 3" descr="C:\Users\Hazy\AppData\Local\Microsoft\Windows\Temporary Internet Files\Content.IE5\88119RJZ\MC900199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00808"/>
            <a:ext cx="1712614" cy="203703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2267744" y="2420888"/>
            <a:ext cx="47525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itchFamily="34" charset="0"/>
                <a:cs typeface="Arial" pitchFamily="34" charset="0"/>
              </a:rPr>
              <a:t>Using the provided quotes, look for similarities and differences. </a:t>
            </a:r>
          </a:p>
          <a:p>
            <a:pPr algn="ctr"/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2400" dirty="0">
                <a:latin typeface="Arial" pitchFamily="34" charset="0"/>
                <a:cs typeface="Arial" pitchFamily="34" charset="0"/>
              </a:rPr>
              <a:t>Cut and stick onto a mind map, highlighting any links or interesting observations.</a:t>
            </a:r>
          </a:p>
          <a:p>
            <a:pPr algn="ctr"/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2400" dirty="0">
                <a:latin typeface="Arial" pitchFamily="34" charset="0"/>
                <a:cs typeface="Arial" pitchFamily="34" charset="0"/>
              </a:rPr>
              <a:t>Feedback to the others in the group.</a:t>
            </a:r>
          </a:p>
        </p:txBody>
      </p:sp>
    </p:spTree>
    <p:extLst>
      <p:ext uri="{BB962C8B-B14F-4D97-AF65-F5344CB8AC3E}">
        <p14:creationId xmlns:p14="http://schemas.microsoft.com/office/powerpoint/2010/main" val="3968944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2276872"/>
            <a:ext cx="6400800" cy="175260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Which thinking templates and strategies have you seen/used in schools?</a:t>
            </a:r>
          </a:p>
        </p:txBody>
      </p:sp>
      <p:pic>
        <p:nvPicPr>
          <p:cNvPr id="1027" name="Picture 3" descr="C:\Users\edse09\AppData\Local\Microsoft\Windows\Temporary Internet Files\Content.IE5\3T964W8Y\MC9004348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862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edse09\AppData\Local\Microsoft\Windows\Temporary Internet Files\Content.IE5\3T964W8Y\MC9004348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466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dse09\AppData\Local\Microsoft\Windows\Temporary Internet Files\Content.IE5\3T964W8Y\MC900434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36" y="414974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dse09\AppData\Local\Microsoft\Windows\Temporary Internet Files\Content.IE5\GQQ0ZKGN\MM90032376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928" y="4131965"/>
            <a:ext cx="1871812" cy="202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863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16632"/>
            <a:ext cx="79928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Mind Mapping Templates</a:t>
            </a:r>
          </a:p>
          <a:p>
            <a:r>
              <a:rPr lang="en-GB" sz="2800" u="sng" dirty="0"/>
              <a:t>(What I know)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buFont typeface="Arial" pitchFamily="34" charset="0"/>
              <a:buChar char="•"/>
            </a:pPr>
            <a:endParaRPr lang="en-GB" sz="2800" dirty="0"/>
          </a:p>
          <a:p>
            <a:pPr>
              <a:buFont typeface="Arial" pitchFamily="34" charset="0"/>
              <a:buChar char="•"/>
            </a:pPr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341" y="1340768"/>
            <a:ext cx="4566748" cy="45365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2390" y="1484784"/>
            <a:ext cx="799288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buFont typeface="Arial" pitchFamily="34" charset="0"/>
              <a:buChar char="•"/>
            </a:pPr>
            <a:r>
              <a:rPr lang="en-GB" sz="2800" dirty="0"/>
              <a:t> Graffiti Wall </a:t>
            </a:r>
          </a:p>
          <a:p>
            <a:pPr>
              <a:buFont typeface="Arial" pitchFamily="34" charset="0"/>
              <a:buChar char="•"/>
            </a:pPr>
            <a:endParaRPr lang="en-GB" sz="2800" dirty="0"/>
          </a:p>
          <a:p>
            <a:pPr>
              <a:buFont typeface="Arial" pitchFamily="34" charset="0"/>
              <a:buChar char="•"/>
            </a:pPr>
            <a:r>
              <a:rPr lang="en-GB" sz="2800" dirty="0"/>
              <a:t> Spider Diagram</a:t>
            </a:r>
          </a:p>
          <a:p>
            <a:pPr>
              <a:buFont typeface="Arial" pitchFamily="34" charset="0"/>
              <a:buChar char="•"/>
            </a:pPr>
            <a:endParaRPr lang="en-GB" sz="2800" dirty="0"/>
          </a:p>
          <a:p>
            <a:pPr>
              <a:buFont typeface="Arial" pitchFamily="34" charset="0"/>
              <a:buChar char="•"/>
            </a:pPr>
            <a:r>
              <a:rPr lang="en-GB" sz="2800" dirty="0"/>
              <a:t> Placemat Thinking</a:t>
            </a:r>
          </a:p>
          <a:p>
            <a:pPr>
              <a:buFont typeface="Arial" pitchFamily="34" charset="0"/>
              <a:buChar char="•"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buFont typeface="Arial" pitchFamily="34" charset="0"/>
              <a:buChar char="•"/>
            </a:pPr>
            <a:endParaRPr lang="en-GB" sz="2800" dirty="0"/>
          </a:p>
          <a:p>
            <a:pPr>
              <a:buFont typeface="Arial" pitchFamily="34" charset="0"/>
              <a:buChar char="•"/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barn-owl-in-flight-sma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333375"/>
            <a:ext cx="8496300" cy="6251575"/>
          </a:xfrm>
          <a:prstGeom prst="rect">
            <a:avLst/>
          </a:prstGeom>
          <a:noFill/>
          <a:ln w="57150" cmpd="thinThick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2291" name="Oval 3"/>
          <p:cNvSpPr>
            <a:spLocks noChangeArrowheads="1"/>
          </p:cNvSpPr>
          <p:nvPr/>
        </p:nvSpPr>
        <p:spPr bwMode="auto">
          <a:xfrm>
            <a:off x="395288" y="476250"/>
            <a:ext cx="2376487" cy="1512888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250825" y="765175"/>
            <a:ext cx="266382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/>
              <a:t>Thumbs up, thumbs down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Oval 2"/>
          <p:cNvSpPr>
            <a:spLocks noChangeArrowheads="1"/>
          </p:cNvSpPr>
          <p:nvPr/>
        </p:nvSpPr>
        <p:spPr bwMode="auto">
          <a:xfrm>
            <a:off x="250825" y="260350"/>
            <a:ext cx="2376488" cy="1512888"/>
          </a:xfrm>
          <a:prstGeom prst="ellipse">
            <a:avLst/>
          </a:prstGeom>
          <a:solidFill>
            <a:srgbClr val="CC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395288" y="620713"/>
            <a:ext cx="20891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/>
              <a:t>I see, I think, I wonder</a:t>
            </a:r>
          </a:p>
        </p:txBody>
      </p:sp>
      <p:pic>
        <p:nvPicPr>
          <p:cNvPr id="13316" name="Picture 4" descr="owls-cornwall_676488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188913"/>
            <a:ext cx="5913437" cy="6450012"/>
          </a:xfrm>
          <a:prstGeom prst="rect">
            <a:avLst/>
          </a:prstGeom>
          <a:noFill/>
          <a:ln w="57150" cmpd="thickThin">
            <a:solidFill>
              <a:srgbClr val="000000"/>
            </a:solidFill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359" y="0"/>
            <a:ext cx="8757282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71600" y="5373216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KWL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barn-owl-in-flight-sma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721" y="2060848"/>
            <a:ext cx="3744094" cy="2754904"/>
          </a:xfrm>
          <a:prstGeom prst="rect">
            <a:avLst/>
          </a:prstGeom>
          <a:noFill/>
          <a:ln w="57150" cmpd="thinThick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004048" y="2284138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pairs select a line of enquiry to do with owls and use the iPads, phone or reference book exerts to research information.  Keep your notes in any form you like.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5576" y="194580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Lines of enquiry</a:t>
            </a:r>
          </a:p>
          <a:p>
            <a:r>
              <a:rPr lang="en-GB" sz="2800" dirty="0"/>
              <a:t>(What I want to know)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wls-cornwall_676488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04864"/>
            <a:ext cx="3933157" cy="4290045"/>
          </a:xfrm>
          <a:prstGeom prst="rect">
            <a:avLst/>
          </a:prstGeom>
          <a:noFill/>
          <a:ln w="57150" cmpd="thickThin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004048" y="1484784"/>
            <a:ext cx="34563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Remember with young children practical activities to inspire awe and wonder are an effective way of exploring information.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5576" y="194580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Lines of enquiry</a:t>
            </a:r>
          </a:p>
          <a:p>
            <a:r>
              <a:rPr lang="en-GB" sz="2800" dirty="0"/>
              <a:t>(What I want to know)</a:t>
            </a:r>
          </a:p>
        </p:txBody>
      </p:sp>
    </p:spTree>
    <p:extLst>
      <p:ext uri="{BB962C8B-B14F-4D97-AF65-F5344CB8AC3E}">
        <p14:creationId xmlns:p14="http://schemas.microsoft.com/office/powerpoint/2010/main" val="1716097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51925"/>
            <a:ext cx="3857625" cy="612068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51460"/>
            <a:ext cx="3857625" cy="61206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88023" y="5373216"/>
            <a:ext cx="385762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Visit an owl sanctuary or have an owl expert in.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76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44624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Dissecting owl pellets is a great way to see what information you can gleam about owls feeding habits.</a:t>
            </a:r>
          </a:p>
          <a:p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8640"/>
            <a:ext cx="2644899" cy="2043314"/>
          </a:xfrm>
          <a:prstGeom prst="rect">
            <a:avLst/>
          </a:prstGeom>
        </p:spPr>
      </p:pic>
      <p:pic>
        <p:nvPicPr>
          <p:cNvPr id="2050" name="Picture 2" descr="http://natalyazahn.typepad.com/.a/6a0120a63266f6970b016767621574970b-800wi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4124325" cy="4918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492896"/>
            <a:ext cx="3312368" cy="414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3673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0"/>
            <a:ext cx="799288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Templates to inform assessment</a:t>
            </a:r>
          </a:p>
          <a:p>
            <a:r>
              <a:rPr lang="en-GB" sz="2800" u="sng" dirty="0"/>
              <a:t>(What I have learnt)</a:t>
            </a:r>
          </a:p>
          <a:p>
            <a:endParaRPr lang="en-GB" sz="3200" u="sng" dirty="0"/>
          </a:p>
          <a:p>
            <a:endParaRPr lang="en-GB" sz="3200" dirty="0"/>
          </a:p>
          <a:p>
            <a:endParaRPr lang="en-GB" sz="3200" u="sng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3" name="Picture 2" descr="DSCF175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98246" y="1124744"/>
            <a:ext cx="3814706" cy="4896544"/>
          </a:xfrm>
          <a:prstGeom prst="rect">
            <a:avLst/>
          </a:prstGeom>
          <a:ln w="76200" cmpd="thinThick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08920"/>
            <a:ext cx="3024336" cy="367240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39552" y="1484784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Diamond Ranking</a:t>
            </a:r>
          </a:p>
          <a:p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0"/>
            <a:ext cx="799288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Templates to inform assessment</a:t>
            </a:r>
          </a:p>
          <a:p>
            <a:r>
              <a:rPr lang="en-GB" sz="2800" u="sng" dirty="0"/>
              <a:t>(What I have learnt)</a:t>
            </a:r>
          </a:p>
          <a:p>
            <a:endParaRPr lang="en-GB" sz="3200" u="sng" dirty="0"/>
          </a:p>
          <a:p>
            <a:endParaRPr lang="en-GB" sz="3200" u="sng" dirty="0"/>
          </a:p>
          <a:p>
            <a:endParaRPr lang="en-GB" sz="3200" u="sng" dirty="0"/>
          </a:p>
          <a:p>
            <a:endParaRPr lang="en-GB" sz="3200" u="sng" dirty="0"/>
          </a:p>
          <a:p>
            <a:endParaRPr lang="en-GB" sz="3200" u="sng" dirty="0"/>
          </a:p>
          <a:p>
            <a:pPr>
              <a:buFont typeface="Arial" pitchFamily="34" charset="0"/>
              <a:buChar char="•"/>
            </a:pPr>
            <a:r>
              <a:rPr lang="en-GB" sz="3200" dirty="0"/>
              <a:t>Patchwork Thinking</a:t>
            </a:r>
          </a:p>
          <a:p>
            <a:endParaRPr lang="en-GB" sz="3200" dirty="0"/>
          </a:p>
          <a:p>
            <a:endParaRPr lang="en-GB" sz="3200" u="sng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268760"/>
            <a:ext cx="424591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907390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7504" y="0"/>
            <a:ext cx="4464496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Templates to inform Assessment</a:t>
            </a:r>
          </a:p>
          <a:p>
            <a:r>
              <a:rPr lang="en-GB" sz="2800" u="sng" dirty="0"/>
              <a:t>(What I have learnt)</a:t>
            </a:r>
          </a:p>
          <a:p>
            <a:endParaRPr lang="en-GB" sz="3200" u="sng" dirty="0"/>
          </a:p>
          <a:p>
            <a:pPr>
              <a:buFont typeface="Arial" pitchFamily="34" charset="0"/>
              <a:buChar char="•"/>
            </a:pPr>
            <a:r>
              <a:rPr lang="en-GB" sz="3200" dirty="0"/>
              <a:t> Two Stars and a Wish </a:t>
            </a:r>
          </a:p>
          <a:p>
            <a:endParaRPr lang="en-GB" sz="3200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721" y="548680"/>
            <a:ext cx="4383773" cy="583264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1560" y="2854184"/>
            <a:ext cx="856433" cy="8164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3568" y="4005384"/>
            <a:ext cx="856433" cy="8164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339" y="5223718"/>
            <a:ext cx="1210889" cy="115761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7504" y="0"/>
            <a:ext cx="5112568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Templates to inform Assessment</a:t>
            </a:r>
          </a:p>
          <a:p>
            <a:r>
              <a:rPr lang="en-GB" sz="2800" u="sng" dirty="0"/>
              <a:t>(What I have learnt)</a:t>
            </a:r>
          </a:p>
          <a:p>
            <a:endParaRPr lang="en-GB" sz="3200" u="sng" dirty="0"/>
          </a:p>
          <a:p>
            <a:endParaRPr lang="en-GB" sz="3200" dirty="0"/>
          </a:p>
          <a:p>
            <a:pPr>
              <a:buFont typeface="Arial" pitchFamily="34" charset="0"/>
              <a:buChar char="•"/>
            </a:pPr>
            <a:r>
              <a:rPr lang="en-GB" sz="3200" dirty="0"/>
              <a:t> PMI</a:t>
            </a:r>
          </a:p>
          <a:p>
            <a:r>
              <a:rPr lang="en-GB" sz="2800" dirty="0"/>
              <a:t>Positive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Minus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Interesting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668993"/>
            <a:ext cx="4442953" cy="5849888"/>
          </a:xfrm>
          <a:prstGeom prst="rect">
            <a:avLst/>
          </a:prstGeom>
          <a:ln w="57150" cmpd="thinThick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</p:pic>
    </p:spTree>
    <p:extLst>
      <p:ext uri="{BB962C8B-B14F-4D97-AF65-F5344CB8AC3E}">
        <p14:creationId xmlns:p14="http://schemas.microsoft.com/office/powerpoint/2010/main" val="36312577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116632"/>
            <a:ext cx="72008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Using the lines of enquiries on Owls , list all the types of writing genres that could be developed. </a:t>
            </a:r>
          </a:p>
          <a:p>
            <a:r>
              <a:rPr lang="en-GB" sz="6000" dirty="0"/>
              <a:t>? ? ?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 Poetry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 Play scripts	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 Recount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 Instructions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 Report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 Explanation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 Persuasion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 Discussion</a:t>
            </a:r>
          </a:p>
          <a:p>
            <a:pPr>
              <a:buFont typeface="Arial" pitchFamily="34" charset="0"/>
              <a:buChar char="•"/>
            </a:pPr>
            <a:endParaRPr lang="en-GB" sz="2800" dirty="0"/>
          </a:p>
          <a:p>
            <a:endParaRPr lang="en-GB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51316" y="1916832"/>
            <a:ext cx="69847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Consider the use of Thinking Templates as a means of planning and assessing.</a:t>
            </a:r>
          </a:p>
          <a:p>
            <a:endParaRPr lang="en-GB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400" dirty="0"/>
              <a:t>In which ways does these strategies support or undermine child-initiated learning?</a:t>
            </a:r>
          </a:p>
          <a:p>
            <a:endParaRPr lang="en-GB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400" dirty="0"/>
              <a:t>How in line are they with your views of child-initiated learning?</a:t>
            </a:r>
          </a:p>
          <a:p>
            <a:endParaRPr lang="en-GB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400" dirty="0"/>
              <a:t>How in line are they with the views of the researchers we considered earlier?  </a:t>
            </a:r>
          </a:p>
        </p:txBody>
      </p:sp>
    </p:spTree>
    <p:extLst>
      <p:ext uri="{BB962C8B-B14F-4D97-AF65-F5344CB8AC3E}">
        <p14:creationId xmlns:p14="http://schemas.microsoft.com/office/powerpoint/2010/main" val="1376276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620688"/>
            <a:ext cx="676875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Featherstone S., (2013) </a:t>
            </a:r>
            <a:r>
              <a:rPr lang="en-GB" i="1" dirty="0"/>
              <a:t>Supporting Child-initiated Learning: Like Bees, Not Butterflies</a:t>
            </a:r>
            <a:r>
              <a:rPr lang="en-GB" dirty="0"/>
              <a:t> London : Featherstone Publications</a:t>
            </a:r>
            <a:r>
              <a:rPr lang="en-US" dirty="0"/>
              <a:t> </a:t>
            </a:r>
          </a:p>
          <a:p>
            <a:endParaRPr lang="en-US" dirty="0"/>
          </a:p>
          <a:p>
            <a:r>
              <a:rPr lang="en-US" dirty="0"/>
              <a:t>Kagan, S., (2013) </a:t>
            </a:r>
            <a:r>
              <a:rPr lang="en-US" i="1" dirty="0"/>
              <a:t>Cooperative Learning </a:t>
            </a:r>
            <a:r>
              <a:rPr lang="en-US" dirty="0"/>
              <a:t>San Clemente : Kagan Publications </a:t>
            </a:r>
          </a:p>
          <a:p>
            <a:endParaRPr lang="en-US" dirty="0"/>
          </a:p>
          <a:p>
            <a:r>
              <a:rPr lang="en-US" dirty="0"/>
              <a:t>Kagan, S., (2013) </a:t>
            </a:r>
            <a:r>
              <a:rPr lang="en-US" i="1" dirty="0"/>
              <a:t>Cooperative Learning Structures </a:t>
            </a:r>
            <a:r>
              <a:rPr lang="en-US" dirty="0"/>
              <a:t>San Clemente : Kagan Publications </a:t>
            </a:r>
          </a:p>
          <a:p>
            <a:endParaRPr lang="en-US" dirty="0"/>
          </a:p>
          <a:p>
            <a:r>
              <a:rPr lang="en-US" dirty="0" err="1"/>
              <a:t>Nutbrown</a:t>
            </a:r>
            <a:r>
              <a:rPr lang="en-US" dirty="0"/>
              <a:t>, C., (2006) </a:t>
            </a:r>
            <a:r>
              <a:rPr lang="en-US" i="1" dirty="0"/>
              <a:t>Threads of Thinking : young children learning and the role of early education </a:t>
            </a:r>
            <a:r>
              <a:rPr lang="en-US" dirty="0"/>
              <a:t>London : Sage Publications</a:t>
            </a:r>
          </a:p>
          <a:p>
            <a:endParaRPr lang="en-US" dirty="0"/>
          </a:p>
          <a:p>
            <a:pPr lvl="0"/>
            <a:r>
              <a:rPr lang="en-US" dirty="0"/>
              <a:t>Warden C., (2006) </a:t>
            </a:r>
            <a:r>
              <a:rPr lang="en-US" i="1" dirty="0"/>
              <a:t>Talking and Thinking </a:t>
            </a:r>
            <a:r>
              <a:rPr lang="en-US" i="1" dirty="0" err="1"/>
              <a:t>Floorbooks</a:t>
            </a:r>
            <a:r>
              <a:rPr lang="en-US" i="1" dirty="0"/>
              <a:t>  - Using ‘Big Book Planners’ to consult children </a:t>
            </a:r>
            <a:r>
              <a:rPr lang="en-US" dirty="0" err="1"/>
              <a:t>Perthshire</a:t>
            </a:r>
            <a:r>
              <a:rPr lang="en-US" dirty="0"/>
              <a:t> : </a:t>
            </a:r>
            <a:r>
              <a:rPr lang="en-US" dirty="0" err="1"/>
              <a:t>Mindstretchers</a:t>
            </a:r>
            <a:endParaRPr lang="en-US" dirty="0"/>
          </a:p>
          <a:p>
            <a:endParaRPr lang="en-US" i="1" dirty="0"/>
          </a:p>
          <a:p>
            <a:r>
              <a:rPr lang="en-US" dirty="0" err="1"/>
              <a:t>Yelland</a:t>
            </a:r>
            <a:r>
              <a:rPr lang="en-US" dirty="0"/>
              <a:t>. N., (2005) </a:t>
            </a:r>
            <a:r>
              <a:rPr lang="en-US" i="1" dirty="0"/>
              <a:t>Critical issues in early childhood education </a:t>
            </a:r>
            <a:r>
              <a:rPr lang="en-US" dirty="0"/>
              <a:t>Maidenhead : Open University Press</a:t>
            </a:r>
            <a:r>
              <a:rPr lang="en-US" i="1" dirty="0"/>
              <a:t> </a:t>
            </a:r>
          </a:p>
          <a:p>
            <a:endParaRPr lang="en-US" i="1" dirty="0"/>
          </a:p>
          <a:p>
            <a:r>
              <a:rPr lang="en-US" dirty="0"/>
              <a:t>Fisher. J., (1996) </a:t>
            </a:r>
            <a:r>
              <a:rPr lang="en-US" i="1" dirty="0"/>
              <a:t>Starting from the Child </a:t>
            </a:r>
            <a:r>
              <a:rPr lang="en-US" dirty="0"/>
              <a:t>Buckingham : Open University Press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475656" y="188640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2071175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9424</TotalTime>
  <Words>750</Words>
  <Application>Microsoft Office PowerPoint</Application>
  <PresentationFormat>On-screen Show (4:3)</PresentationFormat>
  <Paragraphs>140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Prifysgol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edse09</dc:creator>
  <cp:lastModifiedBy>Jessica Clapham</cp:lastModifiedBy>
  <cp:revision>43</cp:revision>
  <cp:lastPrinted>2015-01-29T10:33:28Z</cp:lastPrinted>
  <dcterms:created xsi:type="dcterms:W3CDTF">2012-03-05T12:08:10Z</dcterms:created>
  <dcterms:modified xsi:type="dcterms:W3CDTF">2021-04-09T11:41:37Z</dcterms:modified>
</cp:coreProperties>
</file>