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434" autoAdjust="0"/>
  </p:normalViewPr>
  <p:slideViewPr>
    <p:cSldViewPr snapToGrid="0" snapToObjects="1">
      <p:cViewPr>
        <p:scale>
          <a:sx n="74" d="100"/>
          <a:sy n="74" d="100"/>
        </p:scale>
        <p:origin x="352" y="-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7062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dern_hospital_entrance_at_golden_hou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78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6995160" cy="6858000"/>
          </a:xfrm>
          <a:prstGeom prst="rect">
            <a:avLst/>
          </a:prstGeom>
          <a:solidFill>
            <a:srgbClr val="003B5C">
              <a:alpha val="88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Shape 2"/>
          <p:cNvSpPr/>
          <p:nvPr/>
        </p:nvSpPr>
        <p:spPr>
          <a:xfrm>
            <a:off x="640080" y="1097280"/>
            <a:ext cx="82296" cy="4526280"/>
          </a:xfrm>
          <a:prstGeom prst="rect">
            <a:avLst/>
          </a:prstGeom>
          <a:solidFill>
            <a:srgbClr val="41B6E6"/>
          </a:solidFill>
          <a:ln w="12700">
            <a:solidFill>
              <a:srgbClr val="41B6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960120" y="1188720"/>
            <a:ext cx="521208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FFFFFF"/>
                </a:solidFill>
              </a:rPr>
              <a:t>SELF-AWARENESS</a:t>
            </a:r>
            <a:endParaRPr lang="en-US" sz="3100" dirty="0"/>
          </a:p>
          <a:p>
            <a:pPr marL="0" indent="0">
              <a:buNone/>
            </a:pPr>
            <a:r>
              <a:rPr lang="en-US" sz="3100" b="1" dirty="0">
                <a:solidFill>
                  <a:srgbClr val="FFFFFF"/>
                </a:solidFill>
              </a:rPr>
              <a:t>PRESENTATION</a:t>
            </a:r>
            <a:endParaRPr lang="en-US" sz="3100" dirty="0"/>
          </a:p>
        </p:txBody>
      </p:sp>
      <p:sp>
        <p:nvSpPr>
          <p:cNvPr id="7" name="Text 4"/>
          <p:cNvSpPr/>
          <p:nvPr/>
        </p:nvSpPr>
        <p:spPr>
          <a:xfrm>
            <a:off x="960120" y="2487168"/>
            <a:ext cx="5303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50" b="1" dirty="0">
                <a:solidFill>
                  <a:srgbClr val="E6F3FB"/>
                </a:solidFill>
              </a:rPr>
              <a:t>Senior Healthcare Support Worker</a:t>
            </a:r>
            <a:endParaRPr lang="en-US" sz="2050" dirty="0"/>
          </a:p>
          <a:p>
            <a:pPr marL="0" indent="0">
              <a:buNone/>
            </a:pPr>
            <a:r>
              <a:rPr lang="en-US" sz="2050" b="1" dirty="0">
                <a:solidFill>
                  <a:srgbClr val="E6F3FB"/>
                </a:solidFill>
              </a:rPr>
              <a:t>Orthopaedics • NHS Band 3</a:t>
            </a:r>
            <a:endParaRPr lang="en-US" sz="2050" dirty="0"/>
          </a:p>
        </p:txBody>
      </p:sp>
      <p:sp>
        <p:nvSpPr>
          <p:cNvPr id="8" name="Text 5"/>
          <p:cNvSpPr/>
          <p:nvPr/>
        </p:nvSpPr>
        <p:spPr>
          <a:xfrm>
            <a:off x="960120" y="3520440"/>
            <a:ext cx="5212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20" dirty="0">
                <a:solidFill>
                  <a:srgbClr val="FFFFFF"/>
                </a:solidFill>
              </a:rPr>
              <a:t>A critical personal SWOT aligned to a current live NHS vacancy</a:t>
            </a:r>
            <a:endParaRPr lang="en-US" sz="1420" dirty="0"/>
          </a:p>
        </p:txBody>
      </p:sp>
      <p:sp>
        <p:nvSpPr>
          <p:cNvPr id="9" name="Shape 6"/>
          <p:cNvSpPr/>
          <p:nvPr/>
        </p:nvSpPr>
        <p:spPr>
          <a:xfrm>
            <a:off x="960120" y="4160520"/>
            <a:ext cx="2039112" cy="320040"/>
          </a:xfrm>
          <a:prstGeom prst="roundRect">
            <a:avLst>
              <a:gd name="adj" fmla="val 20000"/>
            </a:avLst>
          </a:prstGeom>
          <a:solidFill>
            <a:srgbClr val="E7F4FB"/>
          </a:solidFill>
          <a:ln w="12700">
            <a:solidFill>
              <a:srgbClr val="E7F4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14984" y="4233672"/>
            <a:ext cx="192938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60" b="1" dirty="0">
                <a:solidFill>
                  <a:srgbClr val="003B5C"/>
                </a:solidFill>
              </a:rPr>
              <a:t>LIVE CAREER BENCHMARK</a:t>
            </a:r>
            <a:endParaRPr lang="en-US" sz="960" dirty="0"/>
          </a:p>
        </p:txBody>
      </p:sp>
      <p:sp>
        <p:nvSpPr>
          <p:cNvPr id="11" name="Text 8"/>
          <p:cNvSpPr/>
          <p:nvPr/>
        </p:nvSpPr>
        <p:spPr>
          <a:xfrm>
            <a:off x="1078992" y="5312664"/>
            <a:ext cx="40233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8EEF3"/>
                </a:solidFill>
              </a:rPr>
              <a:t>Student Name: Sheila Robalo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E8EEF3"/>
                </a:solidFill>
              </a:rPr>
              <a:t>Student ID: 2525238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E8EEF3"/>
                </a:solidFill>
              </a:rPr>
              <a:t>Lecturer: Rizwan Nadim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8503920" y="5440680"/>
            <a:ext cx="30175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FFFFFF"/>
                </a:solidFill>
              </a:rPr>
              <a:t>LCHS4009</a:t>
            </a:r>
            <a:endParaRPr lang="en-US" sz="1100" dirty="0"/>
          </a:p>
          <a:p>
            <a:pPr marL="0" indent="0" algn="r">
              <a:buNone/>
            </a:pPr>
            <a:r>
              <a:rPr lang="en-US" sz="1100" b="1" dirty="0">
                <a:solidFill>
                  <a:srgbClr val="FFFFFF"/>
                </a:solidFill>
              </a:rPr>
              <a:t>Professional Development within Health and Social Care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dern_hospital_entrance_at_golden_hou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40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78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66928" y="310896"/>
            <a:ext cx="10789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3B5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1. Career target and live vacancy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85216" y="80467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36579"/>
                </a:solidFill>
              </a:rPr>
              <a:t>Using an active vacancy creates a specific evidence base for self-assessment rather than a generic career discussion.</a:t>
            </a:r>
            <a:endParaRPr lang="en-US" sz="1150" dirty="0"/>
          </a:p>
        </p:txBody>
      </p:sp>
      <p:sp>
        <p:nvSpPr>
          <p:cNvPr id="7" name="Shape 4"/>
          <p:cNvSpPr/>
          <p:nvPr/>
        </p:nvSpPr>
        <p:spPr>
          <a:xfrm>
            <a:off x="566928" y="1143000"/>
            <a:ext cx="11018520" cy="0"/>
          </a:xfrm>
          <a:prstGeom prst="line">
            <a:avLst/>
          </a:prstGeom>
          <a:noFill/>
          <a:ln w="2921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640080" y="1389888"/>
            <a:ext cx="6903720" cy="4526280"/>
          </a:xfrm>
          <a:prstGeom prst="roundRect">
            <a:avLst>
              <a:gd name="adj" fmla="val 1414"/>
            </a:avLst>
          </a:prstGeom>
          <a:solidFill>
            <a:srgbClr val="FFFFFF">
              <a:alpha val="96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896112" y="1627632"/>
            <a:ext cx="2286000" cy="320040"/>
          </a:xfrm>
          <a:prstGeom prst="roundRect">
            <a:avLst>
              <a:gd name="adj" fmla="val 20000"/>
            </a:avLst>
          </a:prstGeom>
          <a:solidFill>
            <a:srgbClr val="E9F6EF"/>
          </a:solidFill>
          <a:ln w="12700">
            <a:solidFill>
              <a:srgbClr val="E9F6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950976" y="1700784"/>
            <a:ext cx="217627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60" b="1" dirty="0">
                <a:solidFill>
                  <a:srgbClr val="007F3B"/>
                </a:solidFill>
              </a:rPr>
              <a:t>LIVE • closes 19 October 2026</a:t>
            </a:r>
            <a:endParaRPr lang="en-US" sz="960" dirty="0"/>
          </a:p>
        </p:txBody>
      </p:sp>
      <p:sp>
        <p:nvSpPr>
          <p:cNvPr id="11" name="Text 8"/>
          <p:cNvSpPr/>
          <p:nvPr/>
        </p:nvSpPr>
        <p:spPr>
          <a:xfrm>
            <a:off x="896112" y="2084832"/>
            <a:ext cx="643737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6324F"/>
                </a:solidFill>
              </a:rPr>
              <a:t>Senior Healthcare Support Worker, Orthopaedics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896112" y="2651760"/>
            <a:ext cx="59436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03B5C"/>
                </a:solidFill>
              </a:rPr>
              <a:t>Ashford &amp; St Peter’s Hospitals NHS Foundation Trust</a:t>
            </a:r>
            <a:endParaRPr lang="en-US" sz="1350" dirty="0"/>
          </a:p>
        </p:txBody>
      </p:sp>
      <p:sp>
        <p:nvSpPr>
          <p:cNvPr id="13" name="Text 10"/>
          <p:cNvSpPr/>
          <p:nvPr/>
        </p:nvSpPr>
        <p:spPr>
          <a:xfrm>
            <a:off x="914400" y="2999232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536579"/>
                </a:solidFill>
              </a:rPr>
              <a:t>Band</a:t>
            </a:r>
            <a:endParaRPr lang="en-US" sz="1040" dirty="0"/>
          </a:p>
        </p:txBody>
      </p:sp>
      <p:sp>
        <p:nvSpPr>
          <p:cNvPr id="14" name="Text 11"/>
          <p:cNvSpPr/>
          <p:nvPr/>
        </p:nvSpPr>
        <p:spPr>
          <a:xfrm>
            <a:off x="1920240" y="2999232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3</a:t>
            </a:r>
            <a:endParaRPr lang="en-US" sz="1080" dirty="0"/>
          </a:p>
        </p:txBody>
      </p:sp>
      <p:sp>
        <p:nvSpPr>
          <p:cNvPr id="15" name="Text 12"/>
          <p:cNvSpPr/>
          <p:nvPr/>
        </p:nvSpPr>
        <p:spPr>
          <a:xfrm>
            <a:off x="914400" y="3419856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536579"/>
                </a:solidFill>
              </a:rPr>
              <a:t>Location</a:t>
            </a:r>
            <a:endParaRPr lang="en-US" sz="1040" dirty="0"/>
          </a:p>
        </p:txBody>
      </p:sp>
      <p:sp>
        <p:nvSpPr>
          <p:cNvPr id="16" name="Text 13"/>
          <p:cNvSpPr/>
          <p:nvPr/>
        </p:nvSpPr>
        <p:spPr>
          <a:xfrm>
            <a:off x="1920240" y="3419856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St Peter’s Hospital, Chertsey</a:t>
            </a:r>
            <a:endParaRPr lang="en-US" sz="1080" dirty="0"/>
          </a:p>
        </p:txBody>
      </p:sp>
      <p:sp>
        <p:nvSpPr>
          <p:cNvPr id="17" name="Text 14"/>
          <p:cNvSpPr/>
          <p:nvPr/>
        </p:nvSpPr>
        <p:spPr>
          <a:xfrm>
            <a:off x="914400" y="3840480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536579"/>
                </a:solidFill>
              </a:rPr>
              <a:t>Contract</a:t>
            </a:r>
            <a:endParaRPr lang="en-US" sz="1040" dirty="0"/>
          </a:p>
        </p:txBody>
      </p:sp>
      <p:sp>
        <p:nvSpPr>
          <p:cNvPr id="18" name="Text 15"/>
          <p:cNvSpPr/>
          <p:nvPr/>
        </p:nvSpPr>
        <p:spPr>
          <a:xfrm>
            <a:off x="1920240" y="3840480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Permanent • full-time • 37.5 hours</a:t>
            </a:r>
            <a:endParaRPr lang="en-US" sz="1080" dirty="0"/>
          </a:p>
        </p:txBody>
      </p:sp>
      <p:sp>
        <p:nvSpPr>
          <p:cNvPr id="19" name="Text 16"/>
          <p:cNvSpPr/>
          <p:nvPr/>
        </p:nvSpPr>
        <p:spPr>
          <a:xfrm>
            <a:off x="914400" y="4261104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536579"/>
                </a:solidFill>
              </a:rPr>
              <a:t>Salary</a:t>
            </a:r>
            <a:endParaRPr lang="en-US" sz="1040" dirty="0"/>
          </a:p>
        </p:txBody>
      </p:sp>
      <p:sp>
        <p:nvSpPr>
          <p:cNvPr id="20" name="Text 17"/>
          <p:cNvSpPr/>
          <p:nvPr/>
        </p:nvSpPr>
        <p:spPr>
          <a:xfrm>
            <a:off x="1920240" y="4261104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£27,106–£28,850 pa, inc. HCAS</a:t>
            </a:r>
            <a:endParaRPr lang="en-US" sz="1080" dirty="0"/>
          </a:p>
        </p:txBody>
      </p:sp>
      <p:sp>
        <p:nvSpPr>
          <p:cNvPr id="21" name="Text 18"/>
          <p:cNvSpPr/>
          <p:nvPr/>
        </p:nvSpPr>
        <p:spPr>
          <a:xfrm>
            <a:off x="914400" y="4681728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536579"/>
                </a:solidFill>
              </a:rPr>
              <a:t>Specialty</a:t>
            </a:r>
            <a:endParaRPr lang="en-US" sz="1040" dirty="0"/>
          </a:p>
        </p:txBody>
      </p:sp>
      <p:sp>
        <p:nvSpPr>
          <p:cNvPr id="22" name="Text 19"/>
          <p:cNvSpPr/>
          <p:nvPr/>
        </p:nvSpPr>
        <p:spPr>
          <a:xfrm>
            <a:off x="1920240" y="4681728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Orthopaedics</a:t>
            </a:r>
            <a:endParaRPr lang="en-US" sz="1080" dirty="0"/>
          </a:p>
        </p:txBody>
      </p:sp>
      <p:sp>
        <p:nvSpPr>
          <p:cNvPr id="23" name="Text 20"/>
          <p:cNvSpPr/>
          <p:nvPr/>
        </p:nvSpPr>
        <p:spPr>
          <a:xfrm>
            <a:off x="914400" y="5102352"/>
            <a:ext cx="1005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536579"/>
                </a:solidFill>
              </a:rPr>
              <a:t>Vacancy ID</a:t>
            </a:r>
            <a:endParaRPr lang="en-US" sz="1040" dirty="0"/>
          </a:p>
        </p:txBody>
      </p:sp>
      <p:sp>
        <p:nvSpPr>
          <p:cNvPr id="24" name="Text 21"/>
          <p:cNvSpPr/>
          <p:nvPr/>
        </p:nvSpPr>
        <p:spPr>
          <a:xfrm>
            <a:off x="1920240" y="5102352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8331597</a:t>
            </a:r>
            <a:endParaRPr lang="en-US" sz="1080" dirty="0"/>
          </a:p>
        </p:txBody>
      </p:sp>
      <p:sp>
        <p:nvSpPr>
          <p:cNvPr id="25" name="Shape 22"/>
          <p:cNvSpPr/>
          <p:nvPr/>
        </p:nvSpPr>
        <p:spPr>
          <a:xfrm>
            <a:off x="7818120" y="1389888"/>
            <a:ext cx="3730752" cy="4526280"/>
          </a:xfrm>
          <a:prstGeom prst="roundRect">
            <a:avLst>
              <a:gd name="adj" fmla="val 1716"/>
            </a:avLst>
          </a:prstGeom>
          <a:solidFill>
            <a:srgbClr val="E8F3F9">
              <a:alpha val="90000"/>
            </a:srgbClr>
          </a:solidFill>
          <a:ln w="13335">
            <a:solidFill>
              <a:srgbClr val="C0D8E5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8138160" y="1682496"/>
            <a:ext cx="3108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003B5C"/>
                </a:solidFill>
              </a:rPr>
              <a:t>WHY THIS IS A STRONG CAREER FIT</a:t>
            </a:r>
            <a:endParaRPr lang="en-US" sz="1350" dirty="0"/>
          </a:p>
        </p:txBody>
      </p:sp>
      <p:sp>
        <p:nvSpPr>
          <p:cNvPr id="27" name="Shape 24"/>
          <p:cNvSpPr/>
          <p:nvPr/>
        </p:nvSpPr>
        <p:spPr>
          <a:xfrm>
            <a:off x="8183880" y="2286000"/>
            <a:ext cx="420624" cy="420624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8183880" y="2377440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</a:t>
            </a:r>
            <a:endParaRPr lang="en-US" sz="1100" dirty="0"/>
          </a:p>
        </p:txBody>
      </p:sp>
      <p:sp>
        <p:nvSpPr>
          <p:cNvPr id="29" name="Text 26"/>
          <p:cNvSpPr/>
          <p:nvPr/>
        </p:nvSpPr>
        <p:spPr>
          <a:xfrm>
            <a:off x="8732520" y="2276856"/>
            <a:ext cx="2331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70" dirty="0">
                <a:solidFill>
                  <a:srgbClr val="16324F"/>
                </a:solidFill>
              </a:rPr>
              <a:t>Direct patient care and recovery support</a:t>
            </a:r>
            <a:endParaRPr lang="en-US" sz="1170" dirty="0"/>
          </a:p>
        </p:txBody>
      </p:sp>
      <p:sp>
        <p:nvSpPr>
          <p:cNvPr id="30" name="Shape 27"/>
          <p:cNvSpPr/>
          <p:nvPr/>
        </p:nvSpPr>
        <p:spPr>
          <a:xfrm>
            <a:off x="8183880" y="3200400"/>
            <a:ext cx="420624" cy="420624"/>
          </a:xfrm>
          <a:prstGeom prst="ellipse">
            <a:avLst/>
          </a:prstGeom>
          <a:solidFill>
            <a:srgbClr val="007F3B"/>
          </a:solidFill>
          <a:ln w="12700">
            <a:solidFill>
              <a:srgbClr val="007F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8183880" y="3291840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2</a:t>
            </a:r>
            <a:endParaRPr lang="en-US" sz="1100" dirty="0"/>
          </a:p>
        </p:txBody>
      </p:sp>
      <p:sp>
        <p:nvSpPr>
          <p:cNvPr id="32" name="Text 29"/>
          <p:cNvSpPr/>
          <p:nvPr/>
        </p:nvSpPr>
        <p:spPr>
          <a:xfrm>
            <a:off x="8732520" y="3191256"/>
            <a:ext cx="2331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70" dirty="0">
                <a:solidFill>
                  <a:srgbClr val="16324F"/>
                </a:solidFill>
              </a:rPr>
              <a:t>Progression through supervised competencies</a:t>
            </a:r>
            <a:endParaRPr lang="en-US" sz="1170" dirty="0"/>
          </a:p>
        </p:txBody>
      </p:sp>
      <p:sp>
        <p:nvSpPr>
          <p:cNvPr id="33" name="Shape 30"/>
          <p:cNvSpPr/>
          <p:nvPr/>
        </p:nvSpPr>
        <p:spPr>
          <a:xfrm>
            <a:off x="8183880" y="4114800"/>
            <a:ext cx="420624" cy="420624"/>
          </a:xfrm>
          <a:prstGeom prst="ellipse">
            <a:avLst/>
          </a:prstGeom>
          <a:solidFill>
            <a:srgbClr val="F4A300"/>
          </a:solidFill>
          <a:ln w="12700">
            <a:solidFill>
              <a:srgbClr val="F4A3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8183880" y="4206240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3</a:t>
            </a:r>
            <a:endParaRPr lang="en-US" sz="1100" dirty="0"/>
          </a:p>
        </p:txBody>
      </p:sp>
      <p:sp>
        <p:nvSpPr>
          <p:cNvPr id="35" name="Text 32"/>
          <p:cNvSpPr/>
          <p:nvPr/>
        </p:nvSpPr>
        <p:spPr>
          <a:xfrm>
            <a:off x="8732520" y="4105656"/>
            <a:ext cx="2331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70" dirty="0">
                <a:solidFill>
                  <a:srgbClr val="16324F"/>
                </a:solidFill>
              </a:rPr>
              <a:t>Strong alignment with communication, compassion and teamwork</a:t>
            </a:r>
            <a:endParaRPr lang="en-US" sz="1170" dirty="0"/>
          </a:p>
        </p:txBody>
      </p:sp>
      <p:sp>
        <p:nvSpPr>
          <p:cNvPr id="38" name="Shape 34"/>
          <p:cNvSpPr/>
          <p:nvPr/>
        </p:nvSpPr>
        <p:spPr>
          <a:xfrm>
            <a:off x="0" y="6510528"/>
            <a:ext cx="12191695" cy="347472"/>
          </a:xfrm>
          <a:prstGeom prst="rect">
            <a:avLst/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5"/>
          <p:cNvSpPr/>
          <p:nvPr/>
        </p:nvSpPr>
        <p:spPr>
          <a:xfrm>
            <a:off x="502920" y="6583680"/>
            <a:ext cx="996696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5E6A73"/>
                </a:solidFill>
              </a:rPr>
              <a:t>Source: Trac Jobs (2026), Vacancy ID 8331597; vacancy verified open on 16 October 2026.</a:t>
            </a:r>
            <a:endParaRPr lang="en-US" sz="730" dirty="0"/>
          </a:p>
        </p:txBody>
      </p:sp>
      <p:sp>
        <p:nvSpPr>
          <p:cNvPr id="40" name="Text 36"/>
          <p:cNvSpPr/>
          <p:nvPr/>
        </p:nvSpPr>
        <p:spPr>
          <a:xfrm>
            <a:off x="9509760" y="6574536"/>
            <a:ext cx="21488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30" dirty="0">
                <a:solidFill>
                  <a:srgbClr val="6D7A86"/>
                </a:solidFill>
              </a:rPr>
              <a:t>LCHS4009  •  Self-Awareness Presentation  •  2</a:t>
            </a:r>
            <a:endParaRPr lang="en-US" sz="73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ide_well_lit_hospital_ward_room_scene_with_a_c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42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7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66928" y="310896"/>
            <a:ext cx="10789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3B5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Role requirements versus my current evidence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85216" y="80467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36579"/>
                </a:solidFill>
              </a:rPr>
              <a:t>The key distinction is not whether I possess every skill now, but whether I can evidence safe foundations and a credible development pathway.</a:t>
            </a:r>
            <a:endParaRPr lang="en-US" sz="1150" dirty="0"/>
          </a:p>
        </p:txBody>
      </p:sp>
      <p:sp>
        <p:nvSpPr>
          <p:cNvPr id="7" name="Shape 4"/>
          <p:cNvSpPr/>
          <p:nvPr/>
        </p:nvSpPr>
        <p:spPr>
          <a:xfrm>
            <a:off x="566928" y="1143000"/>
            <a:ext cx="11018520" cy="0"/>
          </a:xfrm>
          <a:prstGeom prst="line">
            <a:avLst/>
          </a:prstGeom>
          <a:noFill/>
          <a:ln w="2921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603504" y="1371600"/>
            <a:ext cx="5257800" cy="4800600"/>
          </a:xfrm>
          <a:prstGeom prst="roundRect">
            <a:avLst>
              <a:gd name="adj" fmla="val 1333"/>
            </a:avLst>
          </a:prstGeom>
          <a:solidFill>
            <a:srgbClr val="FFFFFF">
              <a:alpha val="95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68680" y="1627632"/>
            <a:ext cx="4617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10" b="1" dirty="0">
                <a:solidFill>
                  <a:srgbClr val="003B5C"/>
                </a:solidFill>
              </a:rPr>
              <a:t>ESSENTIAL / DESIRABLE REQUIREMENTS</a:t>
            </a:r>
            <a:endParaRPr lang="en-US" sz="1310" dirty="0"/>
          </a:p>
        </p:txBody>
      </p:sp>
      <p:sp>
        <p:nvSpPr>
          <p:cNvPr id="10" name="Shape 7"/>
          <p:cNvSpPr/>
          <p:nvPr/>
        </p:nvSpPr>
        <p:spPr>
          <a:xfrm>
            <a:off x="868680" y="2029968"/>
            <a:ext cx="420624" cy="420624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868680" y="2121408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1417320" y="2011680"/>
            <a:ext cx="397764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5" dirty="0">
                <a:solidFill>
                  <a:srgbClr val="16324F"/>
                </a:solidFill>
              </a:rPr>
              <a:t>Direct personal care: hygiene, continence, nutrition, pressure-area care and mobility</a:t>
            </a:r>
            <a:endParaRPr lang="en-US" sz="1125" dirty="0"/>
          </a:p>
        </p:txBody>
      </p:sp>
      <p:sp>
        <p:nvSpPr>
          <p:cNvPr id="13" name="Shape 10"/>
          <p:cNvSpPr/>
          <p:nvPr/>
        </p:nvSpPr>
        <p:spPr>
          <a:xfrm>
            <a:off x="868680" y="2816352"/>
            <a:ext cx="420624" cy="420624"/>
          </a:xfrm>
          <a:prstGeom prst="ellipse">
            <a:avLst/>
          </a:prstGeom>
          <a:solidFill>
            <a:srgbClr val="007F3B"/>
          </a:solidFill>
          <a:ln w="12700">
            <a:solidFill>
              <a:srgbClr val="007F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68680" y="2907792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2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1417320" y="2798064"/>
            <a:ext cx="397764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5" dirty="0">
                <a:solidFill>
                  <a:srgbClr val="16324F"/>
                </a:solidFill>
              </a:rPr>
              <a:t>Observe and record vital signs; recognise and escalate deterioration</a:t>
            </a:r>
            <a:endParaRPr lang="en-US" sz="1125" dirty="0"/>
          </a:p>
        </p:txBody>
      </p:sp>
      <p:sp>
        <p:nvSpPr>
          <p:cNvPr id="16" name="Shape 13"/>
          <p:cNvSpPr/>
          <p:nvPr/>
        </p:nvSpPr>
        <p:spPr>
          <a:xfrm>
            <a:off x="868680" y="3602736"/>
            <a:ext cx="420624" cy="420624"/>
          </a:xfrm>
          <a:prstGeom prst="ellipse">
            <a:avLst/>
          </a:prstGeom>
          <a:solidFill>
            <a:srgbClr val="41B6E6"/>
          </a:solidFill>
          <a:ln w="12700">
            <a:solidFill>
              <a:srgbClr val="41B6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68680" y="3694176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3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1417320" y="3584448"/>
            <a:ext cx="397764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5" dirty="0">
                <a:solidFill>
                  <a:srgbClr val="16324F"/>
                </a:solidFill>
              </a:rPr>
              <a:t>Communicate effectively with patients, relatives and the multidisciplinary team</a:t>
            </a:r>
            <a:endParaRPr lang="en-US" sz="1125" dirty="0"/>
          </a:p>
        </p:txBody>
      </p:sp>
      <p:sp>
        <p:nvSpPr>
          <p:cNvPr id="19" name="Shape 16"/>
          <p:cNvSpPr/>
          <p:nvPr/>
        </p:nvSpPr>
        <p:spPr>
          <a:xfrm>
            <a:off x="868680" y="4389120"/>
            <a:ext cx="420624" cy="420624"/>
          </a:xfrm>
          <a:prstGeom prst="ellipse">
            <a:avLst/>
          </a:prstGeom>
          <a:solidFill>
            <a:srgbClr val="F4A300"/>
          </a:solidFill>
          <a:ln w="12700">
            <a:solidFill>
              <a:srgbClr val="F4A3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868680" y="4480560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4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1417320" y="4370832"/>
            <a:ext cx="397764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5" dirty="0">
                <a:solidFill>
                  <a:srgbClr val="16324F"/>
                </a:solidFill>
              </a:rPr>
              <a:t>Work flexibly and reliably across varied shifts</a:t>
            </a:r>
            <a:endParaRPr lang="en-US" sz="1125" dirty="0"/>
          </a:p>
        </p:txBody>
      </p:sp>
      <p:sp>
        <p:nvSpPr>
          <p:cNvPr id="22" name="Shape 19"/>
          <p:cNvSpPr/>
          <p:nvPr/>
        </p:nvSpPr>
        <p:spPr>
          <a:xfrm>
            <a:off x="868680" y="5175504"/>
            <a:ext cx="420624" cy="420624"/>
          </a:xfrm>
          <a:prstGeom prst="ellipse">
            <a:avLst/>
          </a:prstGeom>
          <a:solidFill>
            <a:srgbClr val="003B5C"/>
          </a:solidFill>
          <a:ln w="12700">
            <a:solidFill>
              <a:srgbClr val="003B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868680" y="5266944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5</a:t>
            </a:r>
            <a:endParaRPr lang="en-US" sz="1100" dirty="0"/>
          </a:p>
        </p:txBody>
      </p:sp>
      <p:sp>
        <p:nvSpPr>
          <p:cNvPr id="24" name="Text 21"/>
          <p:cNvSpPr/>
          <p:nvPr/>
        </p:nvSpPr>
        <p:spPr>
          <a:xfrm>
            <a:off x="1417320" y="5157216"/>
            <a:ext cx="397764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5" dirty="0">
                <a:solidFill>
                  <a:srgbClr val="16324F"/>
                </a:solidFill>
              </a:rPr>
              <a:t>Develop extended skills: ECG, venepuncture and cannulation</a:t>
            </a:r>
            <a:endParaRPr lang="en-US" sz="1125" dirty="0"/>
          </a:p>
        </p:txBody>
      </p:sp>
      <p:sp>
        <p:nvSpPr>
          <p:cNvPr id="25" name="Shape 22"/>
          <p:cNvSpPr/>
          <p:nvPr/>
        </p:nvSpPr>
        <p:spPr>
          <a:xfrm>
            <a:off x="6172200" y="1371600"/>
            <a:ext cx="5394960" cy="4800600"/>
          </a:xfrm>
          <a:prstGeom prst="roundRect">
            <a:avLst>
              <a:gd name="adj" fmla="val 1333"/>
            </a:avLst>
          </a:prstGeom>
          <a:solidFill>
            <a:srgbClr val="F0F7FB">
              <a:alpha val="93000"/>
            </a:srgbClr>
          </a:solidFill>
          <a:ln w="13335">
            <a:solidFill>
              <a:srgbClr val="BED7E4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6455664" y="1627632"/>
            <a:ext cx="4663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10" b="1" dirty="0">
                <a:solidFill>
                  <a:srgbClr val="003B5C"/>
                </a:solidFill>
              </a:rPr>
              <a:t>MY CURRENT EVIDENCE</a:t>
            </a:r>
            <a:endParaRPr lang="en-US" sz="1310" dirty="0"/>
          </a:p>
        </p:txBody>
      </p:sp>
      <p:sp>
        <p:nvSpPr>
          <p:cNvPr id="27" name="Text 24"/>
          <p:cNvSpPr/>
          <p:nvPr/>
        </p:nvSpPr>
        <p:spPr>
          <a:xfrm>
            <a:off x="6455664" y="2029968"/>
            <a:ext cx="15087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005EB8"/>
                </a:solidFill>
              </a:rPr>
              <a:t>Communication</a:t>
            </a:r>
            <a:endParaRPr lang="en-US" sz="1060" dirty="0"/>
          </a:p>
        </p:txBody>
      </p:sp>
      <p:sp>
        <p:nvSpPr>
          <p:cNvPr id="28" name="Text 25"/>
          <p:cNvSpPr/>
          <p:nvPr/>
        </p:nvSpPr>
        <p:spPr>
          <a:xfrm>
            <a:off x="7927848" y="2011680"/>
            <a:ext cx="324612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Explain care clearly, listen actively and report concerns promptly.</a:t>
            </a:r>
            <a:endParaRPr lang="en-US" sz="1080" dirty="0"/>
          </a:p>
        </p:txBody>
      </p:sp>
      <p:sp>
        <p:nvSpPr>
          <p:cNvPr id="29" name="Text 26"/>
          <p:cNvSpPr/>
          <p:nvPr/>
        </p:nvSpPr>
        <p:spPr>
          <a:xfrm>
            <a:off x="6455664" y="2816352"/>
            <a:ext cx="15087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007F3B"/>
                </a:solidFill>
              </a:rPr>
              <a:t>Person-centred care</a:t>
            </a:r>
            <a:endParaRPr lang="en-US" sz="1060" dirty="0"/>
          </a:p>
        </p:txBody>
      </p:sp>
      <p:sp>
        <p:nvSpPr>
          <p:cNvPr id="30" name="Text 27"/>
          <p:cNvSpPr/>
          <p:nvPr/>
        </p:nvSpPr>
        <p:spPr>
          <a:xfrm>
            <a:off x="7927848" y="2798064"/>
            <a:ext cx="324612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Protect dignity, comfort, privacy and individual preferences.</a:t>
            </a:r>
            <a:endParaRPr lang="en-US" sz="1080" dirty="0"/>
          </a:p>
        </p:txBody>
      </p:sp>
      <p:sp>
        <p:nvSpPr>
          <p:cNvPr id="31" name="Text 28"/>
          <p:cNvSpPr/>
          <p:nvPr/>
        </p:nvSpPr>
        <p:spPr>
          <a:xfrm>
            <a:off x="6455664" y="3602736"/>
            <a:ext cx="15087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009999"/>
                </a:solidFill>
              </a:rPr>
              <a:t>Teamwork</a:t>
            </a:r>
            <a:endParaRPr lang="en-US" sz="1060" dirty="0"/>
          </a:p>
        </p:txBody>
      </p:sp>
      <p:sp>
        <p:nvSpPr>
          <p:cNvPr id="32" name="Text 29"/>
          <p:cNvSpPr/>
          <p:nvPr/>
        </p:nvSpPr>
        <p:spPr>
          <a:xfrm>
            <a:off x="7927848" y="3584448"/>
            <a:ext cx="324612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Work within delegated responsibilities and contribute reliably to MDT care.</a:t>
            </a:r>
            <a:endParaRPr lang="en-US" sz="1080" dirty="0"/>
          </a:p>
        </p:txBody>
      </p:sp>
      <p:sp>
        <p:nvSpPr>
          <p:cNvPr id="33" name="Text 30"/>
          <p:cNvSpPr/>
          <p:nvPr/>
        </p:nvSpPr>
        <p:spPr>
          <a:xfrm>
            <a:off x="6455664" y="4389120"/>
            <a:ext cx="15087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F4A300"/>
                </a:solidFill>
              </a:rPr>
              <a:t>Organisation</a:t>
            </a:r>
            <a:endParaRPr lang="en-US" sz="1060" dirty="0"/>
          </a:p>
        </p:txBody>
      </p:sp>
      <p:sp>
        <p:nvSpPr>
          <p:cNvPr id="34" name="Text 31"/>
          <p:cNvSpPr/>
          <p:nvPr/>
        </p:nvSpPr>
        <p:spPr>
          <a:xfrm>
            <a:off x="7927848" y="4370832"/>
            <a:ext cx="324612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dirty="0">
                <a:solidFill>
                  <a:srgbClr val="16324F"/>
                </a:solidFill>
              </a:rPr>
              <a:t>Prioritise tasks, document accurately and respond when patient needs change.</a:t>
            </a:r>
            <a:endParaRPr lang="en-US" sz="1080" dirty="0"/>
          </a:p>
        </p:txBody>
      </p:sp>
      <p:sp>
        <p:nvSpPr>
          <p:cNvPr id="35" name="Shape 32"/>
          <p:cNvSpPr/>
          <p:nvPr/>
        </p:nvSpPr>
        <p:spPr>
          <a:xfrm>
            <a:off x="6455664" y="5376672"/>
            <a:ext cx="4572000" cy="0"/>
          </a:xfrm>
          <a:prstGeom prst="line">
            <a:avLst/>
          </a:prstGeom>
          <a:noFill/>
          <a:ln w="13970">
            <a:solidFill>
              <a:srgbClr val="B9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6455664" y="5504688"/>
            <a:ext cx="13258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003B5C"/>
                </a:solidFill>
              </a:rPr>
              <a:t>Critical judgement</a:t>
            </a:r>
            <a:endParaRPr lang="en-US" sz="1060" dirty="0"/>
          </a:p>
        </p:txBody>
      </p:sp>
      <p:sp>
        <p:nvSpPr>
          <p:cNvPr id="37" name="Text 34"/>
          <p:cNvSpPr/>
          <p:nvPr/>
        </p:nvSpPr>
        <p:spPr>
          <a:xfrm>
            <a:off x="7818120" y="5468112"/>
            <a:ext cx="32461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dirty="0">
                <a:solidFill>
                  <a:srgbClr val="16324F"/>
                </a:solidFill>
              </a:rPr>
              <a:t>My strongest fit is behavioural and relational; my main evidence gap is extended Band 3 competency, which must be developed through supervised assessment rather than assumed competence.</a:t>
            </a:r>
            <a:endParaRPr lang="en-US" sz="1040" dirty="0"/>
          </a:p>
        </p:txBody>
      </p:sp>
      <p:sp>
        <p:nvSpPr>
          <p:cNvPr id="38" name="Shape 35"/>
          <p:cNvSpPr/>
          <p:nvPr/>
        </p:nvSpPr>
        <p:spPr>
          <a:xfrm>
            <a:off x="0" y="6510528"/>
            <a:ext cx="12191695" cy="347472"/>
          </a:xfrm>
          <a:prstGeom prst="rect">
            <a:avLst/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6"/>
          <p:cNvSpPr/>
          <p:nvPr/>
        </p:nvSpPr>
        <p:spPr>
          <a:xfrm>
            <a:off x="502920" y="6583680"/>
            <a:ext cx="996696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5E6A73"/>
                </a:solidFill>
              </a:rPr>
              <a:t>Sources: Trac Jobs (2026); Department of Health and Social Care (2025); Skills for Care et al. (2025).</a:t>
            </a:r>
            <a:endParaRPr lang="en-US" sz="730" dirty="0"/>
          </a:p>
        </p:txBody>
      </p:sp>
      <p:sp>
        <p:nvSpPr>
          <p:cNvPr id="40" name="Text 37"/>
          <p:cNvSpPr/>
          <p:nvPr/>
        </p:nvSpPr>
        <p:spPr>
          <a:xfrm>
            <a:off x="9509760" y="6574536"/>
            <a:ext cx="21488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30" dirty="0">
                <a:solidFill>
                  <a:srgbClr val="6D7A86"/>
                </a:solidFill>
              </a:rPr>
              <a:t>LCHS4009  •  Self-Awareness Presentation  •  3</a:t>
            </a:r>
            <a:endParaRPr lang="en-US" sz="7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compassionate_care_in_a_bright_hospital_roo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38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72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66928" y="310896"/>
            <a:ext cx="10789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3B5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Personal SWOT analysis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85216" y="80467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36579"/>
                </a:solidFill>
              </a:rPr>
              <a:t>The SWOT is explicitly linked to the orthopaedic vacancy and to my present stage of professional development.</a:t>
            </a:r>
            <a:endParaRPr lang="en-US" sz="1150" dirty="0"/>
          </a:p>
        </p:txBody>
      </p:sp>
      <p:sp>
        <p:nvSpPr>
          <p:cNvPr id="7" name="Shape 4"/>
          <p:cNvSpPr/>
          <p:nvPr/>
        </p:nvSpPr>
        <p:spPr>
          <a:xfrm>
            <a:off x="566928" y="1143000"/>
            <a:ext cx="11018520" cy="0"/>
          </a:xfrm>
          <a:prstGeom prst="line">
            <a:avLst/>
          </a:prstGeom>
          <a:noFill/>
          <a:ln w="2921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640080" y="1417320"/>
            <a:ext cx="5440680" cy="2157984"/>
          </a:xfrm>
          <a:prstGeom prst="roundRect">
            <a:avLst>
              <a:gd name="adj" fmla="val 2966"/>
            </a:avLst>
          </a:prstGeom>
          <a:solidFill>
            <a:srgbClr val="E8F4FB">
              <a:alpha val="97000"/>
            </a:srgbClr>
          </a:solidFill>
          <a:ln w="13335">
            <a:solidFill>
              <a:srgbClr val="72B6DB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96112" y="1581912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005EB8"/>
                </a:solidFill>
              </a:rPr>
              <a:t>STRENGTHS</a:t>
            </a:r>
            <a:endParaRPr lang="en-US" sz="1320" dirty="0"/>
          </a:p>
        </p:txBody>
      </p:sp>
      <p:sp>
        <p:nvSpPr>
          <p:cNvPr id="10" name="Text 7"/>
          <p:cNvSpPr/>
          <p:nvPr/>
        </p:nvSpPr>
        <p:spPr>
          <a:xfrm>
            <a:off x="896112" y="1984248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5EB8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Compassionate, respectful communication</a:t>
            </a:r>
            <a:endParaRPr lang="en-US" sz="1070" dirty="0"/>
          </a:p>
        </p:txBody>
      </p:sp>
      <p:sp>
        <p:nvSpPr>
          <p:cNvPr id="11" name="Text 8"/>
          <p:cNvSpPr/>
          <p:nvPr/>
        </p:nvSpPr>
        <p:spPr>
          <a:xfrm>
            <a:off x="896112" y="2350008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5EB8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Reliable teamwork and prioritisation</a:t>
            </a:r>
            <a:endParaRPr lang="en-US" sz="1070" dirty="0"/>
          </a:p>
        </p:txBody>
      </p:sp>
      <p:sp>
        <p:nvSpPr>
          <p:cNvPr id="12" name="Text 9"/>
          <p:cNvSpPr/>
          <p:nvPr/>
        </p:nvSpPr>
        <p:spPr>
          <a:xfrm>
            <a:off x="896112" y="2715768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5EB8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Experience of person-centred care routines</a:t>
            </a:r>
            <a:endParaRPr lang="en-US" sz="1070" dirty="0"/>
          </a:p>
        </p:txBody>
      </p:sp>
      <p:sp>
        <p:nvSpPr>
          <p:cNvPr id="13" name="Text 10"/>
          <p:cNvSpPr/>
          <p:nvPr/>
        </p:nvSpPr>
        <p:spPr>
          <a:xfrm>
            <a:off x="896112" y="3081528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5EB8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Willingness to learn and use feedback</a:t>
            </a:r>
            <a:endParaRPr lang="en-US" sz="1070" dirty="0"/>
          </a:p>
        </p:txBody>
      </p:sp>
      <p:sp>
        <p:nvSpPr>
          <p:cNvPr id="14" name="Shape 11"/>
          <p:cNvSpPr/>
          <p:nvPr/>
        </p:nvSpPr>
        <p:spPr>
          <a:xfrm>
            <a:off x="6199632" y="1417320"/>
            <a:ext cx="5349240" cy="2157984"/>
          </a:xfrm>
          <a:prstGeom prst="roundRect">
            <a:avLst>
              <a:gd name="adj" fmla="val 2966"/>
            </a:avLst>
          </a:prstGeom>
          <a:solidFill>
            <a:srgbClr val="FFF5DC">
              <a:alpha val="97000"/>
            </a:srgbClr>
          </a:solidFill>
          <a:ln w="13335">
            <a:solidFill>
              <a:srgbClr val="EDBF58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455664" y="1581912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F4A300"/>
                </a:solidFill>
              </a:rPr>
              <a:t>WEAKNESSES</a:t>
            </a:r>
            <a:endParaRPr lang="en-US" sz="1320" dirty="0"/>
          </a:p>
        </p:txBody>
      </p:sp>
      <p:sp>
        <p:nvSpPr>
          <p:cNvPr id="16" name="Text 13"/>
          <p:cNvSpPr/>
          <p:nvPr/>
        </p:nvSpPr>
        <p:spPr>
          <a:xfrm>
            <a:off x="6455664" y="1984248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F4A300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Orthopaedic-specific knowledge needs deepening</a:t>
            </a:r>
            <a:endParaRPr lang="en-US" sz="1070" dirty="0"/>
          </a:p>
        </p:txBody>
      </p:sp>
      <p:sp>
        <p:nvSpPr>
          <p:cNvPr id="17" name="Text 14"/>
          <p:cNvSpPr/>
          <p:nvPr/>
        </p:nvSpPr>
        <p:spPr>
          <a:xfrm>
            <a:off x="6455664" y="2350008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F4A300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Limited evidence of extended Band 3 clinical competencies</a:t>
            </a:r>
            <a:endParaRPr lang="en-US" sz="1070" dirty="0"/>
          </a:p>
        </p:txBody>
      </p:sp>
      <p:sp>
        <p:nvSpPr>
          <p:cNvPr id="18" name="Text 15"/>
          <p:cNvSpPr/>
          <p:nvPr/>
        </p:nvSpPr>
        <p:spPr>
          <a:xfrm>
            <a:off x="6455664" y="2715768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F4A300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Confidence can reduce in unfamiliar high-pressure situations</a:t>
            </a:r>
            <a:endParaRPr lang="en-US" sz="1070" dirty="0"/>
          </a:p>
        </p:txBody>
      </p:sp>
      <p:sp>
        <p:nvSpPr>
          <p:cNvPr id="19" name="Text 16"/>
          <p:cNvSpPr/>
          <p:nvPr/>
        </p:nvSpPr>
        <p:spPr>
          <a:xfrm>
            <a:off x="6455664" y="3081528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F4A300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Structured escalation needs further practice</a:t>
            </a:r>
            <a:endParaRPr lang="en-US" sz="1070" dirty="0"/>
          </a:p>
        </p:txBody>
      </p:sp>
      <p:sp>
        <p:nvSpPr>
          <p:cNvPr id="20" name="Shape 17"/>
          <p:cNvSpPr/>
          <p:nvPr/>
        </p:nvSpPr>
        <p:spPr>
          <a:xfrm>
            <a:off x="640080" y="3730752"/>
            <a:ext cx="5440680" cy="2157984"/>
          </a:xfrm>
          <a:prstGeom prst="roundRect">
            <a:avLst>
              <a:gd name="adj" fmla="val 2966"/>
            </a:avLst>
          </a:prstGeom>
          <a:solidFill>
            <a:srgbClr val="EAF6EE">
              <a:alpha val="97000"/>
            </a:srgbClr>
          </a:solidFill>
          <a:ln w="13335">
            <a:solidFill>
              <a:srgbClr val="74B88A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896112" y="3895344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007F3B"/>
                </a:solidFill>
              </a:rPr>
              <a:t>OPPORTUNITIES</a:t>
            </a:r>
            <a:endParaRPr lang="en-US" sz="1320" dirty="0"/>
          </a:p>
        </p:txBody>
      </p:sp>
      <p:sp>
        <p:nvSpPr>
          <p:cNvPr id="22" name="Text 19"/>
          <p:cNvSpPr/>
          <p:nvPr/>
        </p:nvSpPr>
        <p:spPr>
          <a:xfrm>
            <a:off x="896112" y="4297680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7F3B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Trust induction and ongoing learning</a:t>
            </a:r>
            <a:endParaRPr lang="en-US" sz="1070" dirty="0"/>
          </a:p>
        </p:txBody>
      </p:sp>
      <p:sp>
        <p:nvSpPr>
          <p:cNvPr id="23" name="Text 20"/>
          <p:cNvSpPr/>
          <p:nvPr/>
        </p:nvSpPr>
        <p:spPr>
          <a:xfrm>
            <a:off x="896112" y="4663440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7F3B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Competency training: ECG, venepuncture, cannulation</a:t>
            </a:r>
            <a:endParaRPr lang="en-US" sz="1070" dirty="0"/>
          </a:p>
        </p:txBody>
      </p:sp>
      <p:sp>
        <p:nvSpPr>
          <p:cNvPr id="24" name="Text 21"/>
          <p:cNvSpPr/>
          <p:nvPr/>
        </p:nvSpPr>
        <p:spPr>
          <a:xfrm>
            <a:off x="896112" y="5029200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7F3B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Exposure to orthopaedic MDT and rehabilitation pathways</a:t>
            </a:r>
            <a:endParaRPr lang="en-US" sz="1070" dirty="0"/>
          </a:p>
        </p:txBody>
      </p:sp>
      <p:sp>
        <p:nvSpPr>
          <p:cNvPr id="25" name="Text 22"/>
          <p:cNvSpPr/>
          <p:nvPr/>
        </p:nvSpPr>
        <p:spPr>
          <a:xfrm>
            <a:off x="896112" y="5394960"/>
            <a:ext cx="49286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007F3B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Longer-term progression to senior support, nursing associate or further study</a:t>
            </a:r>
            <a:endParaRPr lang="en-US" sz="1070" dirty="0"/>
          </a:p>
        </p:txBody>
      </p:sp>
      <p:sp>
        <p:nvSpPr>
          <p:cNvPr id="26" name="Shape 23"/>
          <p:cNvSpPr/>
          <p:nvPr/>
        </p:nvSpPr>
        <p:spPr>
          <a:xfrm>
            <a:off x="6199632" y="3730752"/>
            <a:ext cx="5349240" cy="2157984"/>
          </a:xfrm>
          <a:prstGeom prst="roundRect">
            <a:avLst>
              <a:gd name="adj" fmla="val 2966"/>
            </a:avLst>
          </a:prstGeom>
          <a:solidFill>
            <a:srgbClr val="FDECEB">
              <a:alpha val="97000"/>
            </a:srgbClr>
          </a:solidFill>
          <a:ln w="13335">
            <a:solidFill>
              <a:srgbClr val="DF7A72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6455664" y="3895344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C81D25"/>
                </a:solidFill>
              </a:rPr>
              <a:t>THREATS</a:t>
            </a:r>
            <a:endParaRPr lang="en-US" sz="1320" dirty="0"/>
          </a:p>
        </p:txBody>
      </p:sp>
      <p:sp>
        <p:nvSpPr>
          <p:cNvPr id="28" name="Text 25"/>
          <p:cNvSpPr/>
          <p:nvPr/>
        </p:nvSpPr>
        <p:spPr>
          <a:xfrm>
            <a:off x="6455664" y="4297680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C81D25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Competitive recruitment and essential experience criteria</a:t>
            </a:r>
            <a:endParaRPr lang="en-US" sz="1070" dirty="0"/>
          </a:p>
        </p:txBody>
      </p:sp>
      <p:sp>
        <p:nvSpPr>
          <p:cNvPr id="29" name="Text 26"/>
          <p:cNvSpPr/>
          <p:nvPr/>
        </p:nvSpPr>
        <p:spPr>
          <a:xfrm>
            <a:off x="6455664" y="4663440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C81D25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Night/weekend shifts may challenge wellbeing and balance</a:t>
            </a:r>
            <a:endParaRPr lang="en-US" sz="1070" dirty="0"/>
          </a:p>
        </p:txBody>
      </p:sp>
      <p:sp>
        <p:nvSpPr>
          <p:cNvPr id="30" name="Text 27"/>
          <p:cNvSpPr/>
          <p:nvPr/>
        </p:nvSpPr>
        <p:spPr>
          <a:xfrm>
            <a:off x="6455664" y="5029200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C81D25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Clinical risk if knowledge or competence is outdated</a:t>
            </a:r>
            <a:endParaRPr lang="en-US" sz="1070" dirty="0"/>
          </a:p>
        </p:txBody>
      </p:sp>
      <p:sp>
        <p:nvSpPr>
          <p:cNvPr id="31" name="Text 28"/>
          <p:cNvSpPr/>
          <p:nvPr/>
        </p:nvSpPr>
        <p:spPr>
          <a:xfrm>
            <a:off x="6455664" y="5394960"/>
            <a:ext cx="483717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b="1" dirty="0">
                <a:solidFill>
                  <a:srgbClr val="C81D25"/>
                </a:solidFill>
              </a:rPr>
              <a:t>• </a:t>
            </a:r>
            <a:r>
              <a:rPr lang="en-US" sz="1070" dirty="0">
                <a:solidFill>
                  <a:srgbClr val="16324F"/>
                </a:solidFill>
              </a:rPr>
              <a:t>Weak application evidence could obscure actual strengths</a:t>
            </a:r>
            <a:endParaRPr lang="en-US" sz="1070" dirty="0"/>
          </a:p>
        </p:txBody>
      </p:sp>
      <p:sp>
        <p:nvSpPr>
          <p:cNvPr id="32" name="Shape 29"/>
          <p:cNvSpPr/>
          <p:nvPr/>
        </p:nvSpPr>
        <p:spPr>
          <a:xfrm>
            <a:off x="0" y="6510528"/>
            <a:ext cx="12191695" cy="347472"/>
          </a:xfrm>
          <a:prstGeom prst="rect">
            <a:avLst/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0"/>
          <p:cNvSpPr/>
          <p:nvPr/>
        </p:nvSpPr>
        <p:spPr>
          <a:xfrm>
            <a:off x="502920" y="6583680"/>
            <a:ext cx="996696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5E6A73"/>
                </a:solidFill>
              </a:rPr>
              <a:t>SWOT interpreted against the live vacancy requirements and development opportunities (Trac Jobs, 2026).</a:t>
            </a:r>
            <a:endParaRPr lang="en-US" sz="730" dirty="0"/>
          </a:p>
        </p:txBody>
      </p:sp>
      <p:sp>
        <p:nvSpPr>
          <p:cNvPr id="34" name="Text 31"/>
          <p:cNvSpPr/>
          <p:nvPr/>
        </p:nvSpPr>
        <p:spPr>
          <a:xfrm>
            <a:off x="9509760" y="6574536"/>
            <a:ext cx="21488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30" dirty="0">
                <a:solidFill>
                  <a:srgbClr val="6D7A86"/>
                </a:solidFill>
              </a:rPr>
              <a:t>LCHS4009  •  Self-Awareness Presentation  •  4</a:t>
            </a:r>
            <a:endParaRPr lang="en-US" sz="7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_realistic_high_resolution_documentary_style_h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42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74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66928" y="310896"/>
            <a:ext cx="10789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3B5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Turning self-awareness into safe action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85216" y="80467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36579"/>
                </a:solidFill>
              </a:rPr>
              <a:t>Distinction-level application requires showing how strengths will actively reduce weaknesses and threats in practice.</a:t>
            </a:r>
            <a:endParaRPr lang="en-US" sz="1150" dirty="0"/>
          </a:p>
        </p:txBody>
      </p:sp>
      <p:sp>
        <p:nvSpPr>
          <p:cNvPr id="7" name="Shape 4"/>
          <p:cNvSpPr/>
          <p:nvPr/>
        </p:nvSpPr>
        <p:spPr>
          <a:xfrm>
            <a:off x="566928" y="1143000"/>
            <a:ext cx="11018520" cy="0"/>
          </a:xfrm>
          <a:prstGeom prst="line">
            <a:avLst/>
          </a:prstGeom>
          <a:noFill/>
          <a:ln w="2921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566928" y="1389888"/>
            <a:ext cx="11064240" cy="4498848"/>
          </a:xfrm>
          <a:prstGeom prst="roundRect">
            <a:avLst>
              <a:gd name="adj" fmla="val 1423"/>
            </a:avLst>
          </a:prstGeom>
          <a:solidFill>
            <a:srgbClr val="FFFFFF">
              <a:alpha val="95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49808" y="1700784"/>
            <a:ext cx="1828800" cy="475488"/>
          </a:xfrm>
          <a:prstGeom prst="rect">
            <a:avLst/>
          </a:prstGeom>
          <a:solidFill>
            <a:srgbClr val="003B5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41248" y="1783080"/>
            <a:ext cx="1645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FFFFFF"/>
                </a:solidFill>
              </a:rPr>
              <a:t>Strength</a:t>
            </a:r>
            <a:endParaRPr lang="en-US" sz="1060" dirty="0"/>
          </a:p>
        </p:txBody>
      </p:sp>
      <p:sp>
        <p:nvSpPr>
          <p:cNvPr id="11" name="Shape 8"/>
          <p:cNvSpPr/>
          <p:nvPr/>
        </p:nvSpPr>
        <p:spPr>
          <a:xfrm>
            <a:off x="2578608" y="1700784"/>
            <a:ext cx="2514600" cy="475488"/>
          </a:xfrm>
          <a:prstGeom prst="rect">
            <a:avLst/>
          </a:prstGeom>
          <a:solidFill>
            <a:srgbClr val="003B5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2670048" y="1783080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FFFFFF"/>
                </a:solidFill>
              </a:rPr>
              <a:t>Development challenge</a:t>
            </a:r>
            <a:endParaRPr lang="en-US" sz="1060" dirty="0"/>
          </a:p>
        </p:txBody>
      </p:sp>
      <p:sp>
        <p:nvSpPr>
          <p:cNvPr id="13" name="Shape 10"/>
          <p:cNvSpPr/>
          <p:nvPr/>
        </p:nvSpPr>
        <p:spPr>
          <a:xfrm>
            <a:off x="5093208" y="1700784"/>
            <a:ext cx="4160520" cy="475488"/>
          </a:xfrm>
          <a:prstGeom prst="rect">
            <a:avLst/>
          </a:prstGeom>
          <a:solidFill>
            <a:srgbClr val="003B5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184648" y="1783080"/>
            <a:ext cx="39776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FFFFFF"/>
                </a:solidFill>
              </a:rPr>
              <a:t>How the strength will be used</a:t>
            </a:r>
            <a:endParaRPr lang="en-US" sz="1060" dirty="0"/>
          </a:p>
        </p:txBody>
      </p:sp>
      <p:sp>
        <p:nvSpPr>
          <p:cNvPr id="15" name="Shape 12"/>
          <p:cNvSpPr/>
          <p:nvPr/>
        </p:nvSpPr>
        <p:spPr>
          <a:xfrm>
            <a:off x="9253728" y="1700784"/>
            <a:ext cx="1965960" cy="475488"/>
          </a:xfrm>
          <a:prstGeom prst="rect">
            <a:avLst/>
          </a:prstGeom>
          <a:solidFill>
            <a:srgbClr val="003B5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9345168" y="1783080"/>
            <a:ext cx="17830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60" b="1" dirty="0">
                <a:solidFill>
                  <a:srgbClr val="FFFFFF"/>
                </a:solidFill>
              </a:rPr>
              <a:t>Expected outcome</a:t>
            </a:r>
            <a:endParaRPr lang="en-US" sz="1060" dirty="0"/>
          </a:p>
        </p:txBody>
      </p:sp>
      <p:sp>
        <p:nvSpPr>
          <p:cNvPr id="17" name="Shape 14"/>
          <p:cNvSpPr/>
          <p:nvPr/>
        </p:nvSpPr>
        <p:spPr>
          <a:xfrm>
            <a:off x="749808" y="2176272"/>
            <a:ext cx="182880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841248" y="2258568"/>
            <a:ext cx="16459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3B5C"/>
                </a:solidFill>
              </a:rPr>
              <a:t>Communication</a:t>
            </a:r>
            <a:endParaRPr lang="en-US" sz="990" dirty="0"/>
          </a:p>
        </p:txBody>
      </p:sp>
      <p:sp>
        <p:nvSpPr>
          <p:cNvPr id="19" name="Shape 16"/>
          <p:cNvSpPr/>
          <p:nvPr/>
        </p:nvSpPr>
        <p:spPr>
          <a:xfrm>
            <a:off x="2578608" y="2176272"/>
            <a:ext cx="251460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2670048" y="2258568"/>
            <a:ext cx="23317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Unfamiliar clinical situation</a:t>
            </a:r>
            <a:endParaRPr lang="en-US" sz="990" dirty="0"/>
          </a:p>
        </p:txBody>
      </p:sp>
      <p:sp>
        <p:nvSpPr>
          <p:cNvPr id="21" name="Shape 18"/>
          <p:cNvSpPr/>
          <p:nvPr/>
        </p:nvSpPr>
        <p:spPr>
          <a:xfrm>
            <a:off x="5093208" y="2176272"/>
            <a:ext cx="416052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5184648" y="2258568"/>
            <a:ext cx="397764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Use structured escalation, clarify instructions and confirm understanding before acting.</a:t>
            </a:r>
            <a:endParaRPr lang="en-US" sz="990" dirty="0"/>
          </a:p>
        </p:txBody>
      </p:sp>
      <p:sp>
        <p:nvSpPr>
          <p:cNvPr id="23" name="Shape 20"/>
          <p:cNvSpPr/>
          <p:nvPr/>
        </p:nvSpPr>
        <p:spPr>
          <a:xfrm>
            <a:off x="9253728" y="2176272"/>
            <a:ext cx="196596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9345168" y="2258568"/>
            <a:ext cx="178308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7F3B"/>
                </a:solidFill>
              </a:rPr>
              <a:t>Safer decisions</a:t>
            </a:r>
            <a:endParaRPr lang="en-US" sz="990" dirty="0"/>
          </a:p>
        </p:txBody>
      </p:sp>
      <p:sp>
        <p:nvSpPr>
          <p:cNvPr id="25" name="Shape 22"/>
          <p:cNvSpPr/>
          <p:nvPr/>
        </p:nvSpPr>
        <p:spPr>
          <a:xfrm>
            <a:off x="749808" y="2999232"/>
            <a:ext cx="182880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841248" y="3081528"/>
            <a:ext cx="16459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3B5C"/>
                </a:solidFill>
              </a:rPr>
              <a:t>Organisation</a:t>
            </a:r>
            <a:endParaRPr lang="en-US" sz="990" dirty="0"/>
          </a:p>
        </p:txBody>
      </p:sp>
      <p:sp>
        <p:nvSpPr>
          <p:cNvPr id="27" name="Shape 24"/>
          <p:cNvSpPr/>
          <p:nvPr/>
        </p:nvSpPr>
        <p:spPr>
          <a:xfrm>
            <a:off x="2578608" y="2999232"/>
            <a:ext cx="251460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2670048" y="3081528"/>
            <a:ext cx="23317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Busy shifts and competing priorities</a:t>
            </a:r>
            <a:endParaRPr lang="en-US" sz="990" dirty="0"/>
          </a:p>
        </p:txBody>
      </p:sp>
      <p:sp>
        <p:nvSpPr>
          <p:cNvPr id="29" name="Shape 26"/>
          <p:cNvSpPr/>
          <p:nvPr/>
        </p:nvSpPr>
        <p:spPr>
          <a:xfrm>
            <a:off x="5093208" y="2999232"/>
            <a:ext cx="416052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5184648" y="3081528"/>
            <a:ext cx="397764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Prioritise according to clinical risk, document promptly and escalate delays early.</a:t>
            </a:r>
            <a:endParaRPr lang="en-US" sz="990" dirty="0"/>
          </a:p>
        </p:txBody>
      </p:sp>
      <p:sp>
        <p:nvSpPr>
          <p:cNvPr id="31" name="Shape 28"/>
          <p:cNvSpPr/>
          <p:nvPr/>
        </p:nvSpPr>
        <p:spPr>
          <a:xfrm>
            <a:off x="9253728" y="2999232"/>
            <a:ext cx="196596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9345168" y="3081528"/>
            <a:ext cx="178308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7F3B"/>
                </a:solidFill>
              </a:rPr>
              <a:t>Reliable care</a:t>
            </a:r>
            <a:endParaRPr lang="en-US" sz="990" dirty="0"/>
          </a:p>
        </p:txBody>
      </p:sp>
      <p:sp>
        <p:nvSpPr>
          <p:cNvPr id="33" name="Shape 30"/>
          <p:cNvSpPr/>
          <p:nvPr/>
        </p:nvSpPr>
        <p:spPr>
          <a:xfrm>
            <a:off x="749808" y="3822192"/>
            <a:ext cx="182880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841248" y="3904488"/>
            <a:ext cx="16459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3B5C"/>
                </a:solidFill>
              </a:rPr>
              <a:t>Compassion</a:t>
            </a:r>
            <a:endParaRPr lang="en-US" sz="990" dirty="0"/>
          </a:p>
        </p:txBody>
      </p:sp>
      <p:sp>
        <p:nvSpPr>
          <p:cNvPr id="35" name="Shape 32"/>
          <p:cNvSpPr/>
          <p:nvPr/>
        </p:nvSpPr>
        <p:spPr>
          <a:xfrm>
            <a:off x="2578608" y="3822192"/>
            <a:ext cx="251460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2670048" y="3904488"/>
            <a:ext cx="23317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Anxiety or reduced mobility</a:t>
            </a:r>
            <a:endParaRPr lang="en-US" sz="990" dirty="0"/>
          </a:p>
        </p:txBody>
      </p:sp>
      <p:sp>
        <p:nvSpPr>
          <p:cNvPr id="37" name="Shape 34"/>
          <p:cNvSpPr/>
          <p:nvPr/>
        </p:nvSpPr>
        <p:spPr>
          <a:xfrm>
            <a:off x="5093208" y="3822192"/>
            <a:ext cx="416052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5184648" y="3904488"/>
            <a:ext cx="397764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Explain each step, preserve dignity and encourage independence at the patient’s pace.</a:t>
            </a:r>
            <a:endParaRPr lang="en-US" sz="990" dirty="0"/>
          </a:p>
        </p:txBody>
      </p:sp>
      <p:sp>
        <p:nvSpPr>
          <p:cNvPr id="39" name="Shape 36"/>
          <p:cNvSpPr/>
          <p:nvPr/>
        </p:nvSpPr>
        <p:spPr>
          <a:xfrm>
            <a:off x="9253728" y="3822192"/>
            <a:ext cx="1965960" cy="822960"/>
          </a:xfrm>
          <a:prstGeom prst="rect">
            <a:avLst/>
          </a:prstGeom>
          <a:solidFill>
            <a:srgbClr val="F7FAFC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/>
          <p:nvPr/>
        </p:nvSpPr>
        <p:spPr>
          <a:xfrm>
            <a:off x="9345168" y="3904488"/>
            <a:ext cx="178308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7F3B"/>
                </a:solidFill>
              </a:rPr>
              <a:t>Better experience</a:t>
            </a:r>
            <a:endParaRPr lang="en-US" sz="990" dirty="0"/>
          </a:p>
        </p:txBody>
      </p:sp>
      <p:sp>
        <p:nvSpPr>
          <p:cNvPr id="41" name="Shape 38"/>
          <p:cNvSpPr/>
          <p:nvPr/>
        </p:nvSpPr>
        <p:spPr>
          <a:xfrm>
            <a:off x="749808" y="4645152"/>
            <a:ext cx="182880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39"/>
          <p:cNvSpPr/>
          <p:nvPr/>
        </p:nvSpPr>
        <p:spPr>
          <a:xfrm>
            <a:off x="841248" y="4727448"/>
            <a:ext cx="16459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3B5C"/>
                </a:solidFill>
              </a:rPr>
              <a:t>Growth mindset</a:t>
            </a:r>
            <a:endParaRPr lang="en-US" sz="990" dirty="0"/>
          </a:p>
        </p:txBody>
      </p:sp>
      <p:sp>
        <p:nvSpPr>
          <p:cNvPr id="43" name="Shape 40"/>
          <p:cNvSpPr/>
          <p:nvPr/>
        </p:nvSpPr>
        <p:spPr>
          <a:xfrm>
            <a:off x="2578608" y="4645152"/>
            <a:ext cx="251460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1"/>
          <p:cNvSpPr/>
          <p:nvPr/>
        </p:nvSpPr>
        <p:spPr>
          <a:xfrm>
            <a:off x="2670048" y="4727448"/>
            <a:ext cx="23317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Gaps in extended skills</a:t>
            </a:r>
            <a:endParaRPr lang="en-US" sz="990" dirty="0"/>
          </a:p>
        </p:txBody>
      </p:sp>
      <p:sp>
        <p:nvSpPr>
          <p:cNvPr id="45" name="Shape 42"/>
          <p:cNvSpPr/>
          <p:nvPr/>
        </p:nvSpPr>
        <p:spPr>
          <a:xfrm>
            <a:off x="5093208" y="4645152"/>
            <a:ext cx="416052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3"/>
          <p:cNvSpPr/>
          <p:nvPr/>
        </p:nvSpPr>
        <p:spPr>
          <a:xfrm>
            <a:off x="5184648" y="4727448"/>
            <a:ext cx="397764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dirty="0">
                <a:solidFill>
                  <a:srgbClr val="16324F"/>
                </a:solidFill>
              </a:rPr>
              <a:t>Seek supervised training, practise within scope and retain signed competency evidence.</a:t>
            </a:r>
            <a:endParaRPr lang="en-US" sz="990" dirty="0"/>
          </a:p>
        </p:txBody>
      </p:sp>
      <p:sp>
        <p:nvSpPr>
          <p:cNvPr id="47" name="Shape 44"/>
          <p:cNvSpPr/>
          <p:nvPr/>
        </p:nvSpPr>
        <p:spPr>
          <a:xfrm>
            <a:off x="9253728" y="4645152"/>
            <a:ext cx="1965960" cy="822960"/>
          </a:xfrm>
          <a:prstGeom prst="rect">
            <a:avLst/>
          </a:prstGeom>
          <a:solidFill>
            <a:srgbClr val="EDF5FA"/>
          </a:solidFill>
          <a:ln w="8890">
            <a:solidFill>
              <a:srgbClr val="D1DD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5"/>
          <p:cNvSpPr/>
          <p:nvPr/>
        </p:nvSpPr>
        <p:spPr>
          <a:xfrm>
            <a:off x="9345168" y="4727448"/>
            <a:ext cx="178308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90" b="1" dirty="0">
                <a:solidFill>
                  <a:srgbClr val="007F3B"/>
                </a:solidFill>
              </a:rPr>
              <a:t>Verified competence</a:t>
            </a:r>
            <a:endParaRPr lang="en-US" sz="990" dirty="0"/>
          </a:p>
        </p:txBody>
      </p:sp>
      <p:sp>
        <p:nvSpPr>
          <p:cNvPr id="49" name="Shape 46"/>
          <p:cNvSpPr/>
          <p:nvPr/>
        </p:nvSpPr>
        <p:spPr>
          <a:xfrm>
            <a:off x="8915400" y="5504688"/>
            <a:ext cx="2377440" cy="420624"/>
          </a:xfrm>
          <a:prstGeom prst="roundRect">
            <a:avLst/>
          </a:prstGeom>
          <a:solidFill>
            <a:srgbClr val="E9F6EF"/>
          </a:solidFill>
          <a:ln w="12700">
            <a:solidFill>
              <a:srgbClr val="B8DAC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7"/>
          <p:cNvSpPr/>
          <p:nvPr/>
        </p:nvSpPr>
        <p:spPr>
          <a:xfrm>
            <a:off x="9052560" y="5623560"/>
            <a:ext cx="21031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60" b="1" dirty="0">
                <a:solidFill>
                  <a:srgbClr val="007F3B"/>
                </a:solidFill>
              </a:rPr>
              <a:t>Outcome: safer + more employable</a:t>
            </a:r>
            <a:endParaRPr lang="en-US" sz="960" dirty="0"/>
          </a:p>
        </p:txBody>
      </p:sp>
      <p:sp>
        <p:nvSpPr>
          <p:cNvPr id="51" name="Shape 48"/>
          <p:cNvSpPr/>
          <p:nvPr/>
        </p:nvSpPr>
        <p:spPr>
          <a:xfrm>
            <a:off x="0" y="6510528"/>
            <a:ext cx="12191695" cy="347472"/>
          </a:xfrm>
          <a:prstGeom prst="rect">
            <a:avLst/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49"/>
          <p:cNvSpPr/>
          <p:nvPr/>
        </p:nvSpPr>
        <p:spPr>
          <a:xfrm>
            <a:off x="502920" y="6583680"/>
            <a:ext cx="996696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5E6A73"/>
                </a:solidFill>
              </a:rPr>
              <a:t>Care Certificate standards support safe, compassionate care and continuing development (Skills for Care, NHS England and Skills for Health, 2025).</a:t>
            </a:r>
            <a:endParaRPr lang="en-US" sz="730" dirty="0"/>
          </a:p>
        </p:txBody>
      </p:sp>
      <p:sp>
        <p:nvSpPr>
          <p:cNvPr id="53" name="Text 50"/>
          <p:cNvSpPr/>
          <p:nvPr/>
        </p:nvSpPr>
        <p:spPr>
          <a:xfrm>
            <a:off x="9509760" y="6574536"/>
            <a:ext cx="21488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30" dirty="0">
                <a:solidFill>
                  <a:srgbClr val="6D7A86"/>
                </a:solidFill>
              </a:rPr>
              <a:t>LCHS4009  •  Self-Awareness Presentation  •  5</a:t>
            </a:r>
            <a:endParaRPr lang="en-US" sz="7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dern_hospital_entrance_at_golden_hou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36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78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66928" y="310896"/>
            <a:ext cx="10789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3B5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Professional development plan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85216" y="80467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36579"/>
                </a:solidFill>
              </a:rPr>
              <a:t>A time-bound plan converts the SWOT into measurable progression and provides evidence for future applications and appraisal.</a:t>
            </a:r>
            <a:endParaRPr lang="en-US" sz="1150" dirty="0"/>
          </a:p>
        </p:txBody>
      </p:sp>
      <p:sp>
        <p:nvSpPr>
          <p:cNvPr id="7" name="Shape 4"/>
          <p:cNvSpPr/>
          <p:nvPr/>
        </p:nvSpPr>
        <p:spPr>
          <a:xfrm>
            <a:off x="566928" y="1143000"/>
            <a:ext cx="11018520" cy="0"/>
          </a:xfrm>
          <a:prstGeom prst="line">
            <a:avLst/>
          </a:prstGeom>
          <a:noFill/>
          <a:ln w="2921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621792" y="1600200"/>
            <a:ext cx="2697480" cy="4297680"/>
          </a:xfrm>
          <a:prstGeom prst="roundRect">
            <a:avLst>
              <a:gd name="adj" fmla="val 2373"/>
            </a:avLst>
          </a:prstGeom>
          <a:solidFill>
            <a:srgbClr val="FFFFFF">
              <a:alpha val="95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832104" y="1856232"/>
            <a:ext cx="420624" cy="420624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32104" y="1947672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01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1408176" y="1956816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40" b="1" dirty="0">
                <a:solidFill>
                  <a:srgbClr val="005EB8"/>
                </a:solidFill>
              </a:rPr>
              <a:t>NOW</a:t>
            </a:r>
            <a:endParaRPr lang="en-US" sz="940" dirty="0"/>
          </a:p>
        </p:txBody>
      </p:sp>
      <p:sp>
        <p:nvSpPr>
          <p:cNvPr id="12" name="Text 9"/>
          <p:cNvSpPr/>
          <p:nvPr/>
        </p:nvSpPr>
        <p:spPr>
          <a:xfrm>
            <a:off x="832104" y="2651760"/>
            <a:ext cx="224028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6324F"/>
                </a:solidFill>
              </a:rPr>
              <a:t>Targeted application</a:t>
            </a:r>
            <a:endParaRPr lang="en-US" sz="1520" dirty="0"/>
          </a:p>
        </p:txBody>
      </p:sp>
      <p:sp>
        <p:nvSpPr>
          <p:cNvPr id="13" name="Text 10"/>
          <p:cNvSpPr/>
          <p:nvPr/>
        </p:nvSpPr>
        <p:spPr>
          <a:xfrm>
            <a:off x="832104" y="3419856"/>
            <a:ext cx="2221992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dirty="0">
                <a:solidFill>
                  <a:srgbClr val="536579"/>
                </a:solidFill>
              </a:rPr>
              <a:t>Map evidence to each essential criterion and use concise examples of communication, reliability and person-centred care.</a:t>
            </a:r>
            <a:endParaRPr lang="en-US" sz="1040" dirty="0"/>
          </a:p>
        </p:txBody>
      </p:sp>
      <p:sp>
        <p:nvSpPr>
          <p:cNvPr id="14" name="Shape 11"/>
          <p:cNvSpPr/>
          <p:nvPr/>
        </p:nvSpPr>
        <p:spPr>
          <a:xfrm>
            <a:off x="3438144" y="1600200"/>
            <a:ext cx="2697480" cy="4297680"/>
          </a:xfrm>
          <a:prstGeom prst="roundRect">
            <a:avLst>
              <a:gd name="adj" fmla="val 2373"/>
            </a:avLst>
          </a:prstGeom>
          <a:solidFill>
            <a:srgbClr val="FFFFFF">
              <a:alpha val="95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3648456" y="1856232"/>
            <a:ext cx="420624" cy="420624"/>
          </a:xfrm>
          <a:prstGeom prst="ellipse">
            <a:avLst/>
          </a:prstGeom>
          <a:solidFill>
            <a:srgbClr val="41B6E6"/>
          </a:solidFill>
          <a:ln w="12700">
            <a:solidFill>
              <a:srgbClr val="41B6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3648456" y="1947672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02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4224528" y="1956816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40" b="1" dirty="0">
                <a:solidFill>
                  <a:srgbClr val="41B6E6"/>
                </a:solidFill>
              </a:rPr>
              <a:t>0–4 WEEKS</a:t>
            </a:r>
            <a:endParaRPr lang="en-US" sz="940" dirty="0"/>
          </a:p>
        </p:txBody>
      </p:sp>
      <p:sp>
        <p:nvSpPr>
          <p:cNvPr id="18" name="Text 15"/>
          <p:cNvSpPr/>
          <p:nvPr/>
        </p:nvSpPr>
        <p:spPr>
          <a:xfrm>
            <a:off x="3648456" y="2651760"/>
            <a:ext cx="224028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6324F"/>
                </a:solidFill>
              </a:rPr>
              <a:t>Induction + local standards</a:t>
            </a:r>
            <a:endParaRPr lang="en-US" sz="1520" dirty="0"/>
          </a:p>
        </p:txBody>
      </p:sp>
      <p:sp>
        <p:nvSpPr>
          <p:cNvPr id="19" name="Text 16"/>
          <p:cNvSpPr/>
          <p:nvPr/>
        </p:nvSpPr>
        <p:spPr>
          <a:xfrm>
            <a:off x="3648456" y="3419856"/>
            <a:ext cx="2221992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dirty="0">
                <a:solidFill>
                  <a:srgbClr val="536579"/>
                </a:solidFill>
              </a:rPr>
              <a:t>Complete Trust induction, review delegation boundaries and identify ward-specific orthopaedic learning needs.</a:t>
            </a:r>
            <a:endParaRPr lang="en-US" sz="1040" dirty="0"/>
          </a:p>
        </p:txBody>
      </p:sp>
      <p:sp>
        <p:nvSpPr>
          <p:cNvPr id="20" name="Shape 17"/>
          <p:cNvSpPr/>
          <p:nvPr/>
        </p:nvSpPr>
        <p:spPr>
          <a:xfrm>
            <a:off x="6254496" y="1600200"/>
            <a:ext cx="2697480" cy="4297680"/>
          </a:xfrm>
          <a:prstGeom prst="roundRect">
            <a:avLst>
              <a:gd name="adj" fmla="val 2373"/>
            </a:avLst>
          </a:prstGeom>
          <a:solidFill>
            <a:srgbClr val="FFFFFF">
              <a:alpha val="95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6464808" y="1856232"/>
            <a:ext cx="420624" cy="420624"/>
          </a:xfrm>
          <a:prstGeom prst="ellipse">
            <a:avLst/>
          </a:prstGeom>
          <a:solidFill>
            <a:srgbClr val="007F3B"/>
          </a:solidFill>
          <a:ln w="12700">
            <a:solidFill>
              <a:srgbClr val="007F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6464808" y="1947672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03</a:t>
            </a:r>
            <a:endParaRPr lang="en-US" sz="1100" dirty="0"/>
          </a:p>
        </p:txBody>
      </p:sp>
      <p:sp>
        <p:nvSpPr>
          <p:cNvPr id="23" name="Text 20"/>
          <p:cNvSpPr/>
          <p:nvPr/>
        </p:nvSpPr>
        <p:spPr>
          <a:xfrm>
            <a:off x="7040880" y="1956816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40" b="1" dirty="0">
                <a:solidFill>
                  <a:srgbClr val="007F3B"/>
                </a:solidFill>
              </a:rPr>
              <a:t>1–3 MONTHS</a:t>
            </a:r>
            <a:endParaRPr lang="en-US" sz="940" dirty="0"/>
          </a:p>
        </p:txBody>
      </p:sp>
      <p:sp>
        <p:nvSpPr>
          <p:cNvPr id="24" name="Text 21"/>
          <p:cNvSpPr/>
          <p:nvPr/>
        </p:nvSpPr>
        <p:spPr>
          <a:xfrm>
            <a:off x="6464808" y="2651760"/>
            <a:ext cx="224028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6324F"/>
                </a:solidFill>
              </a:rPr>
              <a:t>Supervised competency development</a:t>
            </a:r>
            <a:endParaRPr lang="en-US" sz="1520" dirty="0"/>
          </a:p>
        </p:txBody>
      </p:sp>
      <p:sp>
        <p:nvSpPr>
          <p:cNvPr id="25" name="Text 22"/>
          <p:cNvSpPr/>
          <p:nvPr/>
        </p:nvSpPr>
        <p:spPr>
          <a:xfrm>
            <a:off x="6464808" y="3419856"/>
            <a:ext cx="2221992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dirty="0">
                <a:solidFill>
                  <a:srgbClr val="536579"/>
                </a:solidFill>
              </a:rPr>
              <a:t>Build assessed evidence for ECG, venepuncture, cannulation and local competencies only after training.</a:t>
            </a:r>
            <a:endParaRPr lang="en-US" sz="1040" dirty="0"/>
          </a:p>
        </p:txBody>
      </p:sp>
      <p:sp>
        <p:nvSpPr>
          <p:cNvPr id="26" name="Shape 23"/>
          <p:cNvSpPr/>
          <p:nvPr/>
        </p:nvSpPr>
        <p:spPr>
          <a:xfrm>
            <a:off x="9070848" y="1600200"/>
            <a:ext cx="2697480" cy="4297680"/>
          </a:xfrm>
          <a:prstGeom prst="roundRect">
            <a:avLst>
              <a:gd name="adj" fmla="val 2373"/>
            </a:avLst>
          </a:prstGeom>
          <a:solidFill>
            <a:srgbClr val="FFFFFF">
              <a:alpha val="95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9281160" y="1856232"/>
            <a:ext cx="420624" cy="420624"/>
          </a:xfrm>
          <a:prstGeom prst="ellipse">
            <a:avLst/>
          </a:prstGeom>
          <a:solidFill>
            <a:srgbClr val="003B5C"/>
          </a:solidFill>
          <a:ln w="12700">
            <a:solidFill>
              <a:srgbClr val="003B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9281160" y="1947672"/>
            <a:ext cx="4206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04</a:t>
            </a:r>
            <a:endParaRPr lang="en-US" sz="1100" dirty="0"/>
          </a:p>
        </p:txBody>
      </p:sp>
      <p:sp>
        <p:nvSpPr>
          <p:cNvPr id="29" name="Text 26"/>
          <p:cNvSpPr/>
          <p:nvPr/>
        </p:nvSpPr>
        <p:spPr>
          <a:xfrm>
            <a:off x="9857232" y="1956816"/>
            <a:ext cx="1371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40" b="1" dirty="0">
                <a:solidFill>
                  <a:srgbClr val="003B5C"/>
                </a:solidFill>
              </a:rPr>
              <a:t>3–12 MONTHS</a:t>
            </a:r>
            <a:endParaRPr lang="en-US" sz="940" dirty="0"/>
          </a:p>
        </p:txBody>
      </p:sp>
      <p:sp>
        <p:nvSpPr>
          <p:cNvPr id="30" name="Text 27"/>
          <p:cNvSpPr/>
          <p:nvPr/>
        </p:nvSpPr>
        <p:spPr>
          <a:xfrm>
            <a:off x="9281160" y="2651760"/>
            <a:ext cx="224028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6324F"/>
                </a:solidFill>
              </a:rPr>
              <a:t>Progression portfolio</a:t>
            </a:r>
            <a:endParaRPr lang="en-US" sz="1520" dirty="0"/>
          </a:p>
        </p:txBody>
      </p:sp>
      <p:sp>
        <p:nvSpPr>
          <p:cNvPr id="31" name="Text 28"/>
          <p:cNvSpPr/>
          <p:nvPr/>
        </p:nvSpPr>
        <p:spPr>
          <a:xfrm>
            <a:off x="9281160" y="3419856"/>
            <a:ext cx="2221992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dirty="0">
                <a:solidFill>
                  <a:srgbClr val="536579"/>
                </a:solidFill>
              </a:rPr>
              <a:t>Collect feedback, reflective examples and competency records; review next-step progression with a supervisor.</a:t>
            </a:r>
            <a:endParaRPr lang="en-US" sz="1040" dirty="0"/>
          </a:p>
        </p:txBody>
      </p:sp>
      <p:sp>
        <p:nvSpPr>
          <p:cNvPr id="32" name="Shape 29"/>
          <p:cNvSpPr/>
          <p:nvPr/>
        </p:nvSpPr>
        <p:spPr>
          <a:xfrm>
            <a:off x="1143000" y="6007608"/>
            <a:ext cx="9875520" cy="0"/>
          </a:xfrm>
          <a:prstGeom prst="line">
            <a:avLst/>
          </a:prstGeom>
          <a:noFill/>
          <a:ln w="17780">
            <a:solidFill>
              <a:srgbClr val="9FB7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0"/>
          <p:cNvSpPr/>
          <p:nvPr/>
        </p:nvSpPr>
        <p:spPr>
          <a:xfrm>
            <a:off x="0" y="6510528"/>
            <a:ext cx="12191695" cy="347472"/>
          </a:xfrm>
          <a:prstGeom prst="rect">
            <a:avLst/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502920" y="6583680"/>
            <a:ext cx="996696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5E6A73"/>
                </a:solidFill>
              </a:rPr>
              <a:t>Career development rationale informed by Trac Jobs (2026) and Care Certificate standards (Skills for Care et al., 2025).</a:t>
            </a:r>
            <a:endParaRPr lang="en-US" sz="730" dirty="0"/>
          </a:p>
        </p:txBody>
      </p:sp>
      <p:sp>
        <p:nvSpPr>
          <p:cNvPr id="35" name="Text 32"/>
          <p:cNvSpPr/>
          <p:nvPr/>
        </p:nvSpPr>
        <p:spPr>
          <a:xfrm>
            <a:off x="9509760" y="6574536"/>
            <a:ext cx="21488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30" dirty="0">
                <a:solidFill>
                  <a:srgbClr val="6D7A86"/>
                </a:solidFill>
              </a:rPr>
              <a:t>LCHS4009  •  Self-Awareness Presentation  •  6</a:t>
            </a:r>
            <a:endParaRPr lang="en-US" sz="7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ide_well_lit_hospital_ward_room_scene_with_a_c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60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62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8368" y="530352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BDE7FA"/>
                </a:solidFill>
              </a:rPr>
              <a:t>6. CONCLUSION</a:t>
            </a:r>
            <a:endParaRPr lang="en-US" sz="1500" dirty="0"/>
          </a:p>
        </p:txBody>
      </p:sp>
      <p:sp>
        <p:nvSpPr>
          <p:cNvPr id="6" name="Text 3"/>
          <p:cNvSpPr/>
          <p:nvPr/>
        </p:nvSpPr>
        <p:spPr>
          <a:xfrm>
            <a:off x="658368" y="1024128"/>
            <a:ext cx="6995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FFFFFF"/>
                </a:solidFill>
              </a:rPr>
              <a:t>A credible fit — with clear evidence gaps to close</a:t>
            </a:r>
            <a:endParaRPr lang="en-US" sz="2900" dirty="0"/>
          </a:p>
        </p:txBody>
      </p:sp>
      <p:sp>
        <p:nvSpPr>
          <p:cNvPr id="7" name="Shape 4"/>
          <p:cNvSpPr/>
          <p:nvPr/>
        </p:nvSpPr>
        <p:spPr>
          <a:xfrm>
            <a:off x="640080" y="2057400"/>
            <a:ext cx="6446520" cy="3429000"/>
          </a:xfrm>
          <a:prstGeom prst="roundRect">
            <a:avLst>
              <a:gd name="adj" fmla="val 1867"/>
            </a:avLst>
          </a:prstGeom>
          <a:solidFill>
            <a:srgbClr val="FFFFFF">
              <a:alpha val="94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941832" y="2331720"/>
            <a:ext cx="20574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3B5C"/>
                </a:solidFill>
              </a:rPr>
              <a:t>Employability judgement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941832" y="2743200"/>
            <a:ext cx="580644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dirty="0">
                <a:solidFill>
                  <a:srgbClr val="16324F"/>
                </a:solidFill>
              </a:rPr>
              <a:t>My communication, compassion, teamwork and organisation provide a strong foundation for Senior Healthcare Support Worker practice. However, safe progression depends on strengthening orthopaedic knowledge and gaining assessed evidence of extended Band 3 competencies.</a:t>
            </a:r>
            <a:endParaRPr lang="en-US" sz="1520" dirty="0"/>
          </a:p>
        </p:txBody>
      </p:sp>
      <p:sp>
        <p:nvSpPr>
          <p:cNvPr id="10" name="Shape 7"/>
          <p:cNvSpPr/>
          <p:nvPr/>
        </p:nvSpPr>
        <p:spPr>
          <a:xfrm>
            <a:off x="941832" y="4206240"/>
            <a:ext cx="5669280" cy="0"/>
          </a:xfrm>
          <a:prstGeom prst="line">
            <a:avLst/>
          </a:prstGeom>
          <a:noFill/>
          <a:ln w="13970">
            <a:solidFill>
              <a:srgbClr val="C8D6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41832" y="4416552"/>
            <a:ext cx="132588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b="1" dirty="0">
                <a:solidFill>
                  <a:srgbClr val="536579"/>
                </a:solidFill>
              </a:rPr>
              <a:t>Next priorities</a:t>
            </a:r>
            <a:endParaRPr lang="en-US" sz="1140" dirty="0"/>
          </a:p>
        </p:txBody>
      </p:sp>
      <p:sp>
        <p:nvSpPr>
          <p:cNvPr id="12" name="Text 9"/>
          <p:cNvSpPr/>
          <p:nvPr/>
        </p:nvSpPr>
        <p:spPr>
          <a:xfrm>
            <a:off x="941832" y="4754880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b="1" dirty="0">
                <a:solidFill>
                  <a:srgbClr val="41B6E6"/>
                </a:solidFill>
              </a:rPr>
              <a:t>• </a:t>
            </a:r>
            <a:r>
              <a:rPr lang="en-US" sz="1080" dirty="0">
                <a:solidFill>
                  <a:srgbClr val="16324F"/>
                </a:solidFill>
              </a:rPr>
              <a:t>Deepen orthopaedic-specific knowledge</a:t>
            </a:r>
            <a:endParaRPr lang="en-US" sz="1080" dirty="0"/>
          </a:p>
        </p:txBody>
      </p:sp>
      <p:sp>
        <p:nvSpPr>
          <p:cNvPr id="13" name="Text 10"/>
          <p:cNvSpPr/>
          <p:nvPr/>
        </p:nvSpPr>
        <p:spPr>
          <a:xfrm>
            <a:off x="3383280" y="4754880"/>
            <a:ext cx="3017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b="1" dirty="0">
                <a:solidFill>
                  <a:srgbClr val="007F3B"/>
                </a:solidFill>
              </a:rPr>
              <a:t>• </a:t>
            </a:r>
            <a:r>
              <a:rPr lang="en-US" sz="1080" dirty="0">
                <a:solidFill>
                  <a:srgbClr val="16324F"/>
                </a:solidFill>
              </a:rPr>
              <a:t>Complete supervised competency assessment</a:t>
            </a:r>
            <a:endParaRPr lang="en-US" sz="1080" dirty="0"/>
          </a:p>
        </p:txBody>
      </p:sp>
      <p:sp>
        <p:nvSpPr>
          <p:cNvPr id="14" name="Text 11"/>
          <p:cNvSpPr/>
          <p:nvPr/>
        </p:nvSpPr>
        <p:spPr>
          <a:xfrm>
            <a:off x="941832" y="5093208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b="1" dirty="0">
                <a:solidFill>
                  <a:srgbClr val="F4A300"/>
                </a:solidFill>
              </a:rPr>
              <a:t>• </a:t>
            </a:r>
            <a:r>
              <a:rPr lang="en-US" sz="1080" dirty="0">
                <a:solidFill>
                  <a:srgbClr val="16324F"/>
                </a:solidFill>
              </a:rPr>
              <a:t>Build confidence in structured escalation</a:t>
            </a:r>
            <a:endParaRPr lang="en-US" sz="1080" dirty="0"/>
          </a:p>
        </p:txBody>
      </p:sp>
      <p:sp>
        <p:nvSpPr>
          <p:cNvPr id="15" name="Shape 12"/>
          <p:cNvSpPr/>
          <p:nvPr/>
        </p:nvSpPr>
        <p:spPr>
          <a:xfrm>
            <a:off x="7635240" y="2057400"/>
            <a:ext cx="3840480" cy="3429000"/>
          </a:xfrm>
          <a:prstGeom prst="roundRect">
            <a:avLst>
              <a:gd name="adj" fmla="val 1867"/>
            </a:avLst>
          </a:prstGeom>
          <a:solidFill>
            <a:srgbClr val="003B5C">
              <a:alpha val="90000"/>
            </a:srgbClr>
          </a:solidFill>
          <a:ln w="13335">
            <a:solidFill>
              <a:srgbClr val="6DAFD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973568" y="2487168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40" b="1" dirty="0">
                <a:solidFill>
                  <a:srgbClr val="BDE7FA"/>
                </a:solidFill>
              </a:rPr>
              <a:t>CAREER GOAL</a:t>
            </a:r>
            <a:endParaRPr lang="en-US" sz="1140" dirty="0"/>
          </a:p>
        </p:txBody>
      </p:sp>
      <p:sp>
        <p:nvSpPr>
          <p:cNvPr id="17" name="Text 14"/>
          <p:cNvSpPr/>
          <p:nvPr/>
        </p:nvSpPr>
        <p:spPr>
          <a:xfrm>
            <a:off x="7973568" y="2971800"/>
            <a:ext cx="3154680" cy="1572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</a:rPr>
              <a:t>Safe, compassionate</a:t>
            </a:r>
            <a:endParaRPr lang="en-US" sz="2200" dirty="0"/>
          </a:p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</a:rPr>
              <a:t>and competent</a:t>
            </a:r>
            <a:endParaRPr lang="en-US" sz="2200" dirty="0"/>
          </a:p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</a:rPr>
              <a:t>Band 3 orthopaedic</a:t>
            </a:r>
            <a:endParaRPr lang="en-US" sz="2200" dirty="0"/>
          </a:p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</a:rPr>
              <a:t>support practice</a:t>
            </a:r>
            <a:endParaRPr lang="en-US" sz="2200" dirty="0"/>
          </a:p>
        </p:txBody>
      </p:sp>
      <p:sp>
        <p:nvSpPr>
          <p:cNvPr id="18" name="Text 15"/>
          <p:cNvSpPr/>
          <p:nvPr/>
        </p:nvSpPr>
        <p:spPr>
          <a:xfrm>
            <a:off x="8092440" y="4800600"/>
            <a:ext cx="290779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30" dirty="0">
                <a:solidFill>
                  <a:srgbClr val="EAF3F8"/>
                </a:solidFill>
              </a:rPr>
              <a:t>Progress through evidence, feedback and formal learning.</a:t>
            </a:r>
            <a:endParaRPr lang="en-US" sz="1130" dirty="0"/>
          </a:p>
        </p:txBody>
      </p:sp>
      <p:sp>
        <p:nvSpPr>
          <p:cNvPr id="19" name="Shape 16"/>
          <p:cNvSpPr/>
          <p:nvPr/>
        </p:nvSpPr>
        <p:spPr>
          <a:xfrm>
            <a:off x="0" y="6510528"/>
            <a:ext cx="12191695" cy="347472"/>
          </a:xfrm>
          <a:prstGeom prst="rect">
            <a:avLst/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" name="Text 17"/>
          <p:cNvSpPr/>
          <p:nvPr/>
        </p:nvSpPr>
        <p:spPr>
          <a:xfrm>
            <a:off x="502920" y="6583680"/>
            <a:ext cx="996696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5E6A73"/>
                </a:solidFill>
              </a:rPr>
              <a:t>Professional values benchmark: Department of Health and Social Care (2025).</a:t>
            </a:r>
            <a:endParaRPr lang="en-US" sz="730" dirty="0"/>
          </a:p>
        </p:txBody>
      </p:sp>
      <p:sp>
        <p:nvSpPr>
          <p:cNvPr id="21" name="Text 18"/>
          <p:cNvSpPr/>
          <p:nvPr/>
        </p:nvSpPr>
        <p:spPr>
          <a:xfrm>
            <a:off x="9509760" y="6574536"/>
            <a:ext cx="21488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30" dirty="0">
                <a:solidFill>
                  <a:srgbClr val="6D7A86"/>
                </a:solidFill>
              </a:rPr>
              <a:t>LCHS4009  •  Self-Awareness Presentation  •  7</a:t>
            </a:r>
            <a:endParaRPr lang="en-US" sz="7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modern_hospital_entrance_at_golden_hou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3B5C">
              <a:alpha val="25000"/>
            </a:srgbClr>
          </a:solidFill>
          <a:ln w="12700">
            <a:solidFill>
              <a:srgbClr val="003B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82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66928" y="310896"/>
            <a:ext cx="10789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3B5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6" name="Text 3"/>
          <p:cNvSpPr/>
          <p:nvPr/>
        </p:nvSpPr>
        <p:spPr>
          <a:xfrm>
            <a:off x="585216" y="804672"/>
            <a:ext cx="10698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36579"/>
                </a:solidFill>
              </a:rPr>
              <a:t>UWTSD Harvard style • accessed 16 October 2026</a:t>
            </a:r>
            <a:endParaRPr lang="en-US" sz="1150" dirty="0"/>
          </a:p>
        </p:txBody>
      </p:sp>
      <p:sp>
        <p:nvSpPr>
          <p:cNvPr id="7" name="Shape 4"/>
          <p:cNvSpPr/>
          <p:nvPr/>
        </p:nvSpPr>
        <p:spPr>
          <a:xfrm>
            <a:off x="566928" y="1143000"/>
            <a:ext cx="11018520" cy="0"/>
          </a:xfrm>
          <a:prstGeom prst="line">
            <a:avLst/>
          </a:prstGeom>
          <a:noFill/>
          <a:ln w="29210">
            <a:solidFill>
              <a:srgbClr val="005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566928" y="1371600"/>
            <a:ext cx="11045952" cy="4919472"/>
          </a:xfrm>
          <a:prstGeom prst="roundRect">
            <a:avLst>
              <a:gd name="adj" fmla="val 1301"/>
            </a:avLst>
          </a:prstGeom>
          <a:solidFill>
            <a:srgbClr val="FFFFFF">
              <a:alpha val="96000"/>
            </a:srgbClr>
          </a:solidFill>
          <a:ln w="13335">
            <a:solidFill>
              <a:srgbClr val="C8D6E3"/>
            </a:solidFill>
            <a:prstDash val="solid"/>
          </a:ln>
          <a:effectLst>
            <a:outerShdw blurRad="19050" dist="50800" dir="2700000" algn="bl" rotWithShape="0">
              <a:srgbClr val="7B8B99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41248" y="1664208"/>
            <a:ext cx="292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10" b="1" dirty="0">
                <a:solidFill>
                  <a:srgbClr val="005EB8"/>
                </a:solidFill>
              </a:rPr>
              <a:t>1.</a:t>
            </a:r>
            <a:endParaRPr lang="en-US" sz="1010" dirty="0"/>
          </a:p>
        </p:txBody>
      </p:sp>
      <p:sp>
        <p:nvSpPr>
          <p:cNvPr id="10" name="Text 7"/>
          <p:cNvSpPr/>
          <p:nvPr/>
        </p:nvSpPr>
        <p:spPr>
          <a:xfrm>
            <a:off x="1188720" y="1655064"/>
            <a:ext cx="100126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16324F"/>
                </a:solidFill>
              </a:rPr>
              <a:t>Ashford and St Peter’s Hospitals NHS Foundation Trust (2026) ‘St Peter’s Hospital’. Available at: https://www.ashfordstpeters.nhs.uk/st-peter-s-hospital (Accessed: 16 October 2026).</a:t>
            </a:r>
            <a:endParaRPr lang="en-US" sz="930" dirty="0"/>
          </a:p>
        </p:txBody>
      </p:sp>
      <p:sp>
        <p:nvSpPr>
          <p:cNvPr id="11" name="Text 8"/>
          <p:cNvSpPr/>
          <p:nvPr/>
        </p:nvSpPr>
        <p:spPr>
          <a:xfrm>
            <a:off x="841248" y="2496312"/>
            <a:ext cx="292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10" b="1" dirty="0">
                <a:solidFill>
                  <a:srgbClr val="005EB8"/>
                </a:solidFill>
              </a:rPr>
              <a:t>2.</a:t>
            </a:r>
            <a:endParaRPr lang="en-US" sz="1010" dirty="0"/>
          </a:p>
        </p:txBody>
      </p:sp>
      <p:sp>
        <p:nvSpPr>
          <p:cNvPr id="12" name="Text 9"/>
          <p:cNvSpPr/>
          <p:nvPr/>
        </p:nvSpPr>
        <p:spPr>
          <a:xfrm>
            <a:off x="1188720" y="2487168"/>
            <a:ext cx="100126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16324F"/>
                </a:solidFill>
              </a:rPr>
              <a:t>Department of Health and Social Care (2025) The NHS Constitution for England. London: Department of Health and Social Care. Available at: https://www.gov.uk/government/publications/the-nhs-constitution-for-england (Accessed: 16 October 2026).</a:t>
            </a:r>
            <a:endParaRPr lang="en-US" sz="930" dirty="0"/>
          </a:p>
        </p:txBody>
      </p:sp>
      <p:sp>
        <p:nvSpPr>
          <p:cNvPr id="13" name="Text 10"/>
          <p:cNvSpPr/>
          <p:nvPr/>
        </p:nvSpPr>
        <p:spPr>
          <a:xfrm>
            <a:off x="841248" y="3328416"/>
            <a:ext cx="292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10" b="1" dirty="0">
                <a:solidFill>
                  <a:srgbClr val="005EB8"/>
                </a:solidFill>
              </a:rPr>
              <a:t>3.</a:t>
            </a:r>
            <a:endParaRPr lang="en-US" sz="1010" dirty="0"/>
          </a:p>
        </p:txBody>
      </p:sp>
      <p:sp>
        <p:nvSpPr>
          <p:cNvPr id="14" name="Text 11"/>
          <p:cNvSpPr/>
          <p:nvPr/>
        </p:nvSpPr>
        <p:spPr>
          <a:xfrm>
            <a:off x="1188720" y="3319272"/>
            <a:ext cx="100126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16324F"/>
                </a:solidFill>
              </a:rPr>
              <a:t>NHS England (2023) ‘Your questions answered: a guide to becoming a healthcare support worker’. Available at: https://www.england.nhs.uk/long-read/your-questions-answered-a-guide-to-becoming-a-healthcare-support-worker/ (Accessed: 16 October 2026).</a:t>
            </a:r>
            <a:endParaRPr lang="en-US" sz="930" dirty="0"/>
          </a:p>
        </p:txBody>
      </p:sp>
      <p:sp>
        <p:nvSpPr>
          <p:cNvPr id="15" name="Text 12"/>
          <p:cNvSpPr/>
          <p:nvPr/>
        </p:nvSpPr>
        <p:spPr>
          <a:xfrm>
            <a:off x="841248" y="4160520"/>
            <a:ext cx="292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10" b="1" dirty="0">
                <a:solidFill>
                  <a:srgbClr val="005EB8"/>
                </a:solidFill>
              </a:rPr>
              <a:t>4.</a:t>
            </a:r>
            <a:endParaRPr lang="en-US" sz="1010" dirty="0"/>
          </a:p>
        </p:txBody>
      </p:sp>
      <p:sp>
        <p:nvSpPr>
          <p:cNvPr id="16" name="Text 13"/>
          <p:cNvSpPr/>
          <p:nvPr/>
        </p:nvSpPr>
        <p:spPr>
          <a:xfrm>
            <a:off x="1188720" y="4151376"/>
            <a:ext cx="100126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16324F"/>
                </a:solidFill>
              </a:rPr>
              <a:t>Skills for Care, NHS England and Skills for Health (2025) Care Certificate standards: Updated 2025. Leeds: Skills for Care. Available at: https://www.skillsforcare.org.uk/Developing-your-workforce/Care-Certificate/Care-Certificate-standards.aspx (Accessed: 16 October 2026).</a:t>
            </a:r>
            <a:endParaRPr lang="en-US" sz="930" dirty="0"/>
          </a:p>
        </p:txBody>
      </p:sp>
      <p:sp>
        <p:nvSpPr>
          <p:cNvPr id="17" name="Text 14"/>
          <p:cNvSpPr/>
          <p:nvPr/>
        </p:nvSpPr>
        <p:spPr>
          <a:xfrm>
            <a:off x="841248" y="4992624"/>
            <a:ext cx="2926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10" b="1" dirty="0">
                <a:solidFill>
                  <a:srgbClr val="005EB8"/>
                </a:solidFill>
              </a:rPr>
              <a:t>5.</a:t>
            </a:r>
            <a:endParaRPr lang="en-US" sz="1010" dirty="0"/>
          </a:p>
        </p:txBody>
      </p:sp>
      <p:sp>
        <p:nvSpPr>
          <p:cNvPr id="18" name="Text 15"/>
          <p:cNvSpPr/>
          <p:nvPr/>
        </p:nvSpPr>
        <p:spPr>
          <a:xfrm>
            <a:off x="1188720" y="4983480"/>
            <a:ext cx="100126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30" dirty="0">
                <a:solidFill>
                  <a:srgbClr val="16324F"/>
                </a:solidFill>
              </a:rPr>
              <a:t>Trac Jobs (2026) ‘Senior Healthcare Support Worker, Orthopaedics’, Ashford and St Peter’s Hospitals NHS Foundation Trust, Vacancy ID 8331597. Available at: https://apps.trac.jobs/job-advert/8331597 (Accessed: 16 October 2026).</a:t>
            </a:r>
            <a:endParaRPr lang="en-US" sz="930" dirty="0"/>
          </a:p>
        </p:txBody>
      </p:sp>
      <p:sp>
        <p:nvSpPr>
          <p:cNvPr id="19" name="Shape 16"/>
          <p:cNvSpPr/>
          <p:nvPr/>
        </p:nvSpPr>
        <p:spPr>
          <a:xfrm>
            <a:off x="841248" y="5815584"/>
            <a:ext cx="10378440" cy="0"/>
          </a:xfrm>
          <a:prstGeom prst="line">
            <a:avLst/>
          </a:prstGeom>
          <a:noFill/>
          <a:ln w="12700">
            <a:solidFill>
              <a:srgbClr val="CFDC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1510</TotalTime>
  <Words>1203</Words>
  <Application>Microsoft Office PowerPoint</Application>
  <PresentationFormat>Widescreen</PresentationFormat>
  <Paragraphs>168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sheila graa espirito santo</dc:creator>
  <cp:lastModifiedBy>sheila graa espirito santo</cp:lastModifiedBy>
  <cp:revision>1</cp:revision>
  <dcterms:created xsi:type="dcterms:W3CDTF">2026-10-15T20:06:31Z</dcterms:created>
  <dcterms:modified xsi:type="dcterms:W3CDTF">2026-10-19T07:40:30Z</dcterms:modified>
</cp:coreProperties>
</file>