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658" r:id="rId2"/>
    <p:sldId id="815" r:id="rId3"/>
    <p:sldId id="782" r:id="rId4"/>
    <p:sldId id="822" r:id="rId5"/>
    <p:sldId id="790" r:id="rId6"/>
    <p:sldId id="789" r:id="rId7"/>
    <p:sldId id="787" r:id="rId8"/>
    <p:sldId id="788" r:id="rId9"/>
    <p:sldId id="792" r:id="rId10"/>
    <p:sldId id="801" r:id="rId11"/>
    <p:sldId id="791" r:id="rId12"/>
    <p:sldId id="793" r:id="rId13"/>
    <p:sldId id="794" r:id="rId14"/>
    <p:sldId id="796" r:id="rId15"/>
    <p:sldId id="804" r:id="rId16"/>
    <p:sldId id="803" r:id="rId17"/>
    <p:sldId id="797" r:id="rId18"/>
    <p:sldId id="798" r:id="rId19"/>
    <p:sldId id="805" r:id="rId20"/>
    <p:sldId id="802" r:id="rId21"/>
    <p:sldId id="806" r:id="rId22"/>
    <p:sldId id="800" r:id="rId23"/>
    <p:sldId id="823" r:id="rId24"/>
    <p:sldId id="799" r:id="rId25"/>
    <p:sldId id="809" r:id="rId26"/>
    <p:sldId id="810" r:id="rId27"/>
    <p:sldId id="811" r:id="rId28"/>
    <p:sldId id="812" r:id="rId29"/>
    <p:sldId id="813" r:id="rId30"/>
    <p:sldId id="814" r:id="rId31"/>
    <p:sldId id="824" r:id="rId32"/>
    <p:sldId id="786" r:id="rId33"/>
    <p:sldId id="795" r:id="rId34"/>
    <p:sldId id="816" r:id="rId35"/>
    <p:sldId id="817" r:id="rId36"/>
    <p:sldId id="818" r:id="rId37"/>
    <p:sldId id="819" r:id="rId38"/>
    <p:sldId id="820" r:id="rId39"/>
    <p:sldId id="829" r:id="rId40"/>
    <p:sldId id="830" r:id="rId41"/>
    <p:sldId id="783" r:id="rId42"/>
    <p:sldId id="827" r:id="rId43"/>
    <p:sldId id="828" r:id="rId44"/>
    <p:sldId id="831"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9586C3-7F75-4423-844F-CD833029C41D}" v="1" dt="2026-07-02T14:17:23.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64" d="100"/>
          <a:sy n="64" d="100"/>
        </p:scale>
        <p:origin x="60"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modSld">
      <pc:chgData name="Helen Lee" userId="950b76d7-29a8-4037-9cf6-1d47a6b96373" providerId="ADAL" clId="{0E72E064-B994-40C3-97B2-7A443233E461}" dt="2026-07-02T14:17:29.238" v="308" actId="20577"/>
      <pc:docMkLst>
        <pc:docMk/>
      </pc:docMkLst>
      <pc:sldChg chg="addSp delSp modSp mod setBg">
        <pc:chgData name="Helen Lee" userId="950b76d7-29a8-4037-9cf6-1d47a6b96373" providerId="ADAL" clId="{0E72E064-B994-40C3-97B2-7A443233E461}" dt="2026-07-02T14:13:00.273" v="8" actId="26606"/>
        <pc:sldMkLst>
          <pc:docMk/>
          <pc:sldMk cId="2337787826" sldId="658"/>
        </pc:sldMkLst>
        <pc:spChg chg="add del mod">
          <ac:chgData name="Helen Lee" userId="950b76d7-29a8-4037-9cf6-1d47a6b96373" providerId="ADAL" clId="{0E72E064-B994-40C3-97B2-7A443233E461}" dt="2026-07-02T14:13:00.273" v="8" actId="26606"/>
          <ac:spMkLst>
            <pc:docMk/>
            <pc:sldMk cId="2337787826" sldId="658"/>
            <ac:spMk id="9" creationId="{933C8CD0-196F-67E4-59D1-4F0A23D3E548}"/>
          </ac:spMkLst>
        </pc:spChg>
        <pc:spChg chg="mod">
          <ac:chgData name="Helen Lee" userId="950b76d7-29a8-4037-9cf6-1d47a6b96373" providerId="ADAL" clId="{0E72E064-B994-40C3-97B2-7A443233E461}" dt="2026-07-02T14:13:00.273" v="8" actId="26606"/>
          <ac:spMkLst>
            <pc:docMk/>
            <pc:sldMk cId="2337787826" sldId="658"/>
            <ac:spMk id="10" creationId="{D8CDF813-E78E-7F67-8ADA-405505CC521F}"/>
          </ac:spMkLst>
        </pc:spChg>
        <pc:spChg chg="add del">
          <ac:chgData name="Helen Lee" userId="950b76d7-29a8-4037-9cf6-1d47a6b96373" providerId="ADAL" clId="{0E72E064-B994-40C3-97B2-7A443233E461}" dt="2026-07-02T14:13:00.258" v="7" actId="26606"/>
          <ac:spMkLst>
            <pc:docMk/>
            <pc:sldMk cId="2337787826" sldId="658"/>
            <ac:spMk id="17" creationId="{8FC9BE17-9A7B-462D-AE50-3D8777387304}"/>
          </ac:spMkLst>
        </pc:spChg>
        <pc:spChg chg="add del">
          <ac:chgData name="Helen Lee" userId="950b76d7-29a8-4037-9cf6-1d47a6b96373" providerId="ADAL" clId="{0E72E064-B994-40C3-97B2-7A443233E461}" dt="2026-07-02T14:13:00.258" v="7" actId="26606"/>
          <ac:spMkLst>
            <pc:docMk/>
            <pc:sldMk cId="2337787826" sldId="658"/>
            <ac:spMk id="19" creationId="{3EBE8569-6AEC-4B8C-8D53-2DE337CDBA65}"/>
          </ac:spMkLst>
        </pc:spChg>
        <pc:spChg chg="add del">
          <ac:chgData name="Helen Lee" userId="950b76d7-29a8-4037-9cf6-1d47a6b96373" providerId="ADAL" clId="{0E72E064-B994-40C3-97B2-7A443233E461}" dt="2026-07-02T14:13:00.258" v="7" actId="26606"/>
          <ac:spMkLst>
            <pc:docMk/>
            <pc:sldMk cId="2337787826" sldId="658"/>
            <ac:spMk id="21" creationId="{55D4142C-5077-457F-A6AD-3FECFDB39685}"/>
          </ac:spMkLst>
        </pc:spChg>
        <pc:spChg chg="add del">
          <ac:chgData name="Helen Lee" userId="950b76d7-29a8-4037-9cf6-1d47a6b96373" providerId="ADAL" clId="{0E72E064-B994-40C3-97B2-7A443233E461}" dt="2026-07-02T14:13:00.258" v="7" actId="26606"/>
          <ac:spMkLst>
            <pc:docMk/>
            <pc:sldMk cId="2337787826" sldId="658"/>
            <ac:spMk id="23" creationId="{7A5F0580-5EE9-419F-96EE-B6529EF6E7D0}"/>
          </ac:spMkLst>
        </pc:spChg>
        <pc:spChg chg="add">
          <ac:chgData name="Helen Lee" userId="950b76d7-29a8-4037-9cf6-1d47a6b96373" providerId="ADAL" clId="{0E72E064-B994-40C3-97B2-7A443233E461}" dt="2026-07-02T14:13:00.273" v="8" actId="26606"/>
          <ac:spMkLst>
            <pc:docMk/>
            <pc:sldMk cId="2337787826" sldId="658"/>
            <ac:spMk id="25" creationId="{9389D3E0-BA02-41D3-B2AC-8FD6AA893902}"/>
          </ac:spMkLst>
        </pc:spChg>
        <pc:grpChg chg="del">
          <ac:chgData name="Helen Lee" userId="950b76d7-29a8-4037-9cf6-1d47a6b96373" providerId="ADAL" clId="{0E72E064-B994-40C3-97B2-7A443233E461}" dt="2026-07-02T14:12:56.576" v="5" actId="478"/>
          <ac:grpSpMkLst>
            <pc:docMk/>
            <pc:sldMk cId="2337787826" sldId="658"/>
            <ac:grpSpMk id="2" creationId="{9D8A4D9C-6018-2B82-B7CC-5B96222FB617}"/>
          </ac:grpSpMkLst>
        </pc:grpChg>
        <pc:picChg chg="del">
          <ac:chgData name="Helen Lee" userId="950b76d7-29a8-4037-9cf6-1d47a6b96373" providerId="ADAL" clId="{0E72E064-B994-40C3-97B2-7A443233E461}" dt="2026-07-02T14:10:40.962" v="0" actId="478"/>
          <ac:picMkLst>
            <pc:docMk/>
            <pc:sldMk cId="2337787826" sldId="658"/>
            <ac:picMk id="5" creationId="{51A31C9F-0489-061D-F908-8EE6AEFF3251}"/>
          </ac:picMkLst>
        </pc:picChg>
        <pc:picChg chg="add mod ord">
          <ac:chgData name="Helen Lee" userId="950b76d7-29a8-4037-9cf6-1d47a6b96373" providerId="ADAL" clId="{0E72E064-B994-40C3-97B2-7A443233E461}" dt="2026-07-02T14:13:00.273" v="8" actId="26606"/>
          <ac:picMkLst>
            <pc:docMk/>
            <pc:sldMk cId="2337787826" sldId="658"/>
            <ac:picMk id="12" creationId="{8F1DD851-2A71-055A-7289-CF22F27DF9B5}"/>
          </ac:picMkLst>
        </pc:picChg>
      </pc:sldChg>
      <pc:sldChg chg="addSp modSp mod setBg">
        <pc:chgData name="Helen Lee" userId="950b76d7-29a8-4037-9cf6-1d47a6b96373" providerId="ADAL" clId="{0E72E064-B994-40C3-97B2-7A443233E461}" dt="2026-07-02T14:14:00.332" v="25" actId="1076"/>
        <pc:sldMkLst>
          <pc:docMk/>
          <pc:sldMk cId="1596940413" sldId="794"/>
        </pc:sldMkLst>
        <pc:spChg chg="mod">
          <ac:chgData name="Helen Lee" userId="950b76d7-29a8-4037-9cf6-1d47a6b96373" providerId="ADAL" clId="{0E72E064-B994-40C3-97B2-7A443233E461}" dt="2026-07-02T14:13:38.488" v="14" actId="26606"/>
          <ac:spMkLst>
            <pc:docMk/>
            <pc:sldMk cId="1596940413" sldId="794"/>
            <ac:spMk id="2" creationId="{AD4E029D-1AD2-6D63-9475-C7D3FCEE4FCC}"/>
          </ac:spMkLst>
        </pc:spChg>
        <pc:spChg chg="mod">
          <ac:chgData name="Helen Lee" userId="950b76d7-29a8-4037-9cf6-1d47a6b96373" providerId="ADAL" clId="{0E72E064-B994-40C3-97B2-7A443233E461}" dt="2026-07-02T14:13:56.482" v="22" actId="27636"/>
          <ac:spMkLst>
            <pc:docMk/>
            <pc:sldMk cId="1596940413" sldId="794"/>
            <ac:spMk id="3" creationId="{9F5F29EF-6354-D121-3C1A-4F80DCB30AE4}"/>
          </ac:spMkLst>
        </pc:spChg>
        <pc:spChg chg="mod">
          <ac:chgData name="Helen Lee" userId="950b76d7-29a8-4037-9cf6-1d47a6b96373" providerId="ADAL" clId="{0E72E064-B994-40C3-97B2-7A443233E461}" dt="2026-07-02T14:14:00.332" v="25" actId="1076"/>
          <ac:spMkLst>
            <pc:docMk/>
            <pc:sldMk cId="1596940413" sldId="794"/>
            <ac:spMk id="5" creationId="{E20B94B8-DF13-E725-CAF0-0495862F2A49}"/>
          </ac:spMkLst>
        </pc:spChg>
        <pc:spChg chg="add">
          <ac:chgData name="Helen Lee" userId="950b76d7-29a8-4037-9cf6-1d47a6b96373" providerId="ADAL" clId="{0E72E064-B994-40C3-97B2-7A443233E461}" dt="2026-07-02T14:13:38.488" v="14" actId="26606"/>
          <ac:spMkLst>
            <pc:docMk/>
            <pc:sldMk cId="1596940413" sldId="794"/>
            <ac:spMk id="10" creationId="{4C608BEB-860E-4094-8511-78603564A75E}"/>
          </ac:spMkLst>
        </pc:spChg>
        <pc:cxnChg chg="add">
          <ac:chgData name="Helen Lee" userId="950b76d7-29a8-4037-9cf6-1d47a6b96373" providerId="ADAL" clId="{0E72E064-B994-40C3-97B2-7A443233E461}" dt="2026-07-02T14:13:38.488" v="14" actId="26606"/>
          <ac:cxnSpMkLst>
            <pc:docMk/>
            <pc:sldMk cId="1596940413" sldId="794"/>
            <ac:cxnSpMk id="12" creationId="{1F16A8D4-FE87-4604-88B2-394B5D1EB437}"/>
          </ac:cxnSpMkLst>
        </pc:cxnChg>
      </pc:sldChg>
      <pc:sldChg chg="modSp mod">
        <pc:chgData name="Helen Lee" userId="950b76d7-29a8-4037-9cf6-1d47a6b96373" providerId="ADAL" clId="{0E72E064-B994-40C3-97B2-7A443233E461}" dt="2026-07-02T14:13:11.579" v="12" actId="14100"/>
        <pc:sldMkLst>
          <pc:docMk/>
          <pc:sldMk cId="1420015979" sldId="815"/>
        </pc:sldMkLst>
        <pc:spChg chg="mod">
          <ac:chgData name="Helen Lee" userId="950b76d7-29a8-4037-9cf6-1d47a6b96373" providerId="ADAL" clId="{0E72E064-B994-40C3-97B2-7A443233E461}" dt="2026-07-02T14:13:08.204" v="10" actId="27636"/>
          <ac:spMkLst>
            <pc:docMk/>
            <pc:sldMk cId="1420015979" sldId="815"/>
            <ac:spMk id="2" creationId="{A1A59D0F-E270-697B-0643-C0020EDF6CFD}"/>
          </ac:spMkLst>
        </pc:spChg>
        <pc:spChg chg="mod">
          <ac:chgData name="Helen Lee" userId="950b76d7-29a8-4037-9cf6-1d47a6b96373" providerId="ADAL" clId="{0E72E064-B994-40C3-97B2-7A443233E461}" dt="2026-07-02T14:13:11.579" v="12" actId="14100"/>
          <ac:spMkLst>
            <pc:docMk/>
            <pc:sldMk cId="1420015979" sldId="815"/>
            <ac:spMk id="3" creationId="{30A5CB02-AB22-B7B0-08C1-AE8000E66E1A}"/>
          </ac:spMkLst>
        </pc:spChg>
      </pc:sldChg>
      <pc:sldChg chg="addSp modSp mod setBg addAnim">
        <pc:chgData name="Helen Lee" userId="950b76d7-29a8-4037-9cf6-1d47a6b96373" providerId="ADAL" clId="{0E72E064-B994-40C3-97B2-7A443233E461}" dt="2026-07-02T14:14:31.581" v="28"/>
        <pc:sldMkLst>
          <pc:docMk/>
          <pc:sldMk cId="3491768640" sldId="818"/>
        </pc:sldMkLst>
        <pc:spChg chg="mod">
          <ac:chgData name="Helen Lee" userId="950b76d7-29a8-4037-9cf6-1d47a6b96373" providerId="ADAL" clId="{0E72E064-B994-40C3-97B2-7A443233E461}" dt="2026-07-02T14:14:31.581" v="27" actId="26606"/>
          <ac:spMkLst>
            <pc:docMk/>
            <pc:sldMk cId="3491768640" sldId="818"/>
            <ac:spMk id="2" creationId="{5E68C629-05C1-9F3B-C0A0-4EDC292EAC99}"/>
          </ac:spMkLst>
        </pc:spChg>
        <pc:spChg chg="mod">
          <ac:chgData name="Helen Lee" userId="950b76d7-29a8-4037-9cf6-1d47a6b96373" providerId="ADAL" clId="{0E72E064-B994-40C3-97B2-7A443233E461}" dt="2026-07-02T14:14:31.581" v="27" actId="26606"/>
          <ac:spMkLst>
            <pc:docMk/>
            <pc:sldMk cId="3491768640" sldId="818"/>
            <ac:spMk id="3" creationId="{3516EE59-511F-3A3A-6598-F1BE54C167EA}"/>
          </ac:spMkLst>
        </pc:spChg>
        <pc:spChg chg="add">
          <ac:chgData name="Helen Lee" userId="950b76d7-29a8-4037-9cf6-1d47a6b96373" providerId="ADAL" clId="{0E72E064-B994-40C3-97B2-7A443233E461}" dt="2026-07-02T14:14:31.581" v="27" actId="26606"/>
          <ac:spMkLst>
            <pc:docMk/>
            <pc:sldMk cId="3491768640" sldId="818"/>
            <ac:spMk id="8" creationId="{4E1BEB12-92AF-4445-98AD-4C7756E7C93B}"/>
          </ac:spMkLst>
        </pc:spChg>
        <pc:spChg chg="add">
          <ac:chgData name="Helen Lee" userId="950b76d7-29a8-4037-9cf6-1d47a6b96373" providerId="ADAL" clId="{0E72E064-B994-40C3-97B2-7A443233E461}" dt="2026-07-02T14:14:31.581" v="27" actId="26606"/>
          <ac:spMkLst>
            <pc:docMk/>
            <pc:sldMk cId="3491768640" sldId="818"/>
            <ac:spMk id="10" creationId="{D0522C2C-7B5C-48A7-A969-03941E5D2E76}"/>
          </ac:spMkLst>
        </pc:spChg>
        <pc:spChg chg="add">
          <ac:chgData name="Helen Lee" userId="950b76d7-29a8-4037-9cf6-1d47a6b96373" providerId="ADAL" clId="{0E72E064-B994-40C3-97B2-7A443233E461}" dt="2026-07-02T14:14:31.581" v="27" actId="26606"/>
          <ac:spMkLst>
            <pc:docMk/>
            <pc:sldMk cId="3491768640" sldId="818"/>
            <ac:spMk id="12" creationId="{9C682A1A-5B2D-4111-BBD6-620165633E5B}"/>
          </ac:spMkLst>
        </pc:spChg>
        <pc:spChg chg="add">
          <ac:chgData name="Helen Lee" userId="950b76d7-29a8-4037-9cf6-1d47a6b96373" providerId="ADAL" clId="{0E72E064-B994-40C3-97B2-7A443233E461}" dt="2026-07-02T14:14:31.581" v="27" actId="26606"/>
          <ac:spMkLst>
            <pc:docMk/>
            <pc:sldMk cId="3491768640" sldId="818"/>
            <ac:spMk id="14" creationId="{D6EE29F2-D77F-4BD0-A20B-334D316A1C9D}"/>
          </ac:spMkLst>
        </pc:spChg>
        <pc:spChg chg="add">
          <ac:chgData name="Helen Lee" userId="950b76d7-29a8-4037-9cf6-1d47a6b96373" providerId="ADAL" clId="{0E72E064-B994-40C3-97B2-7A443233E461}" dt="2026-07-02T14:14:31.581" v="27" actId="26606"/>
          <ac:spMkLst>
            <pc:docMk/>
            <pc:sldMk cId="3491768640" sldId="818"/>
            <ac:spMk id="16" creationId="{22D09ED2-868F-42C6-866E-F92E0CEF314F}"/>
          </ac:spMkLst>
        </pc:spChg>
      </pc:sldChg>
      <pc:sldChg chg="addSp delSp modSp mod setBg">
        <pc:chgData name="Helen Lee" userId="950b76d7-29a8-4037-9cf6-1d47a6b96373" providerId="ADAL" clId="{0E72E064-B994-40C3-97B2-7A443233E461}" dt="2026-07-02T14:14:36.015" v="29" actId="26606"/>
        <pc:sldMkLst>
          <pc:docMk/>
          <pc:sldMk cId="2957041628" sldId="820"/>
        </pc:sldMkLst>
        <pc:spChg chg="mod">
          <ac:chgData name="Helen Lee" userId="950b76d7-29a8-4037-9cf6-1d47a6b96373" providerId="ADAL" clId="{0E72E064-B994-40C3-97B2-7A443233E461}" dt="2026-07-02T14:14:36.015" v="29" actId="26606"/>
          <ac:spMkLst>
            <pc:docMk/>
            <pc:sldMk cId="2957041628" sldId="820"/>
            <ac:spMk id="2" creationId="{15312D87-4A23-3F54-36A6-DF6757A0DD49}"/>
          </ac:spMkLst>
        </pc:spChg>
        <pc:spChg chg="del">
          <ac:chgData name="Helen Lee" userId="950b76d7-29a8-4037-9cf6-1d47a6b96373" providerId="ADAL" clId="{0E72E064-B994-40C3-97B2-7A443233E461}" dt="2026-07-02T14:14:36.015" v="29" actId="26606"/>
          <ac:spMkLst>
            <pc:docMk/>
            <pc:sldMk cId="2957041628" sldId="820"/>
            <ac:spMk id="3" creationId="{B7384B16-B9EF-31EF-8BE8-C348C9559416}"/>
          </ac:spMkLst>
        </pc:spChg>
        <pc:spChg chg="add">
          <ac:chgData name="Helen Lee" userId="950b76d7-29a8-4037-9cf6-1d47a6b96373" providerId="ADAL" clId="{0E72E064-B994-40C3-97B2-7A443233E461}" dt="2026-07-02T14:14:36.015" v="29" actId="26606"/>
          <ac:spMkLst>
            <pc:docMk/>
            <pc:sldMk cId="2957041628" sldId="820"/>
            <ac:spMk id="8" creationId="{4E1BEB12-92AF-4445-98AD-4C7756E7C93B}"/>
          </ac:spMkLst>
        </pc:spChg>
        <pc:spChg chg="add">
          <ac:chgData name="Helen Lee" userId="950b76d7-29a8-4037-9cf6-1d47a6b96373" providerId="ADAL" clId="{0E72E064-B994-40C3-97B2-7A443233E461}" dt="2026-07-02T14:14:36.015" v="29" actId="26606"/>
          <ac:spMkLst>
            <pc:docMk/>
            <pc:sldMk cId="2957041628" sldId="820"/>
            <ac:spMk id="10" creationId="{D0522C2C-7B5C-48A7-A969-03941E5D2E76}"/>
          </ac:spMkLst>
        </pc:spChg>
        <pc:spChg chg="add">
          <ac:chgData name="Helen Lee" userId="950b76d7-29a8-4037-9cf6-1d47a6b96373" providerId="ADAL" clId="{0E72E064-B994-40C3-97B2-7A443233E461}" dt="2026-07-02T14:14:36.015" v="29" actId="26606"/>
          <ac:spMkLst>
            <pc:docMk/>
            <pc:sldMk cId="2957041628" sldId="820"/>
            <ac:spMk id="12" creationId="{9C682A1A-5B2D-4111-BBD6-620165633E5B}"/>
          </ac:spMkLst>
        </pc:spChg>
        <pc:spChg chg="add">
          <ac:chgData name="Helen Lee" userId="950b76d7-29a8-4037-9cf6-1d47a6b96373" providerId="ADAL" clId="{0E72E064-B994-40C3-97B2-7A443233E461}" dt="2026-07-02T14:14:36.015" v="29" actId="26606"/>
          <ac:spMkLst>
            <pc:docMk/>
            <pc:sldMk cId="2957041628" sldId="820"/>
            <ac:spMk id="14" creationId="{D6EE29F2-D77F-4BD0-A20B-334D316A1C9D}"/>
          </ac:spMkLst>
        </pc:spChg>
        <pc:spChg chg="add">
          <ac:chgData name="Helen Lee" userId="950b76d7-29a8-4037-9cf6-1d47a6b96373" providerId="ADAL" clId="{0E72E064-B994-40C3-97B2-7A443233E461}" dt="2026-07-02T14:14:36.015" v="29" actId="26606"/>
          <ac:spMkLst>
            <pc:docMk/>
            <pc:sldMk cId="2957041628" sldId="820"/>
            <ac:spMk id="16" creationId="{22D09ED2-868F-42C6-866E-F92E0CEF314F}"/>
          </ac:spMkLst>
        </pc:spChg>
      </pc:sldChg>
      <pc:sldChg chg="addSp modSp mod setBg">
        <pc:chgData name="Helen Lee" userId="950b76d7-29a8-4037-9cf6-1d47a6b96373" providerId="ADAL" clId="{0E72E064-B994-40C3-97B2-7A443233E461}" dt="2026-07-02T14:15:40.654" v="203" actId="255"/>
        <pc:sldMkLst>
          <pc:docMk/>
          <pc:sldMk cId="591388691" sldId="829"/>
        </pc:sldMkLst>
        <pc:spChg chg="mod">
          <ac:chgData name="Helen Lee" userId="950b76d7-29a8-4037-9cf6-1d47a6b96373" providerId="ADAL" clId="{0E72E064-B994-40C3-97B2-7A443233E461}" dt="2026-07-02T14:14:48.335" v="38" actId="20577"/>
          <ac:spMkLst>
            <pc:docMk/>
            <pc:sldMk cId="591388691" sldId="829"/>
            <ac:spMk id="2" creationId="{3360BA53-1D0E-CDD8-10EC-715637DC1B98}"/>
          </ac:spMkLst>
        </pc:spChg>
        <pc:spChg chg="mod">
          <ac:chgData name="Helen Lee" userId="950b76d7-29a8-4037-9cf6-1d47a6b96373" providerId="ADAL" clId="{0E72E064-B994-40C3-97B2-7A443233E461}" dt="2026-07-02T14:15:40.654" v="203" actId="255"/>
          <ac:spMkLst>
            <pc:docMk/>
            <pc:sldMk cId="591388691" sldId="829"/>
            <ac:spMk id="3" creationId="{224D4EB4-A02A-2981-3685-BB262CF2B619}"/>
          </ac:spMkLst>
        </pc:spChg>
        <pc:spChg chg="add">
          <ac:chgData name="Helen Lee" userId="950b76d7-29a8-4037-9cf6-1d47a6b96373" providerId="ADAL" clId="{0E72E064-B994-40C3-97B2-7A443233E461}" dt="2026-07-02T14:14:42.976" v="30" actId="26606"/>
          <ac:spMkLst>
            <pc:docMk/>
            <pc:sldMk cId="591388691" sldId="829"/>
            <ac:spMk id="8" creationId="{907EF6B7-1338-4443-8C46-6A318D952DFD}"/>
          </ac:spMkLst>
        </pc:spChg>
        <pc:spChg chg="add">
          <ac:chgData name="Helen Lee" userId="950b76d7-29a8-4037-9cf6-1d47a6b96373" providerId="ADAL" clId="{0E72E064-B994-40C3-97B2-7A443233E461}" dt="2026-07-02T14:14:42.976" v="30" actId="26606"/>
          <ac:spMkLst>
            <pc:docMk/>
            <pc:sldMk cId="591388691" sldId="829"/>
            <ac:spMk id="10" creationId="{DAAE4CDD-124C-4DCF-9584-B6033B545DD5}"/>
          </ac:spMkLst>
        </pc:spChg>
        <pc:spChg chg="add">
          <ac:chgData name="Helen Lee" userId="950b76d7-29a8-4037-9cf6-1d47a6b96373" providerId="ADAL" clId="{0E72E064-B994-40C3-97B2-7A443233E461}" dt="2026-07-02T14:14:42.976" v="30" actId="26606"/>
          <ac:spMkLst>
            <pc:docMk/>
            <pc:sldMk cId="591388691" sldId="829"/>
            <ac:spMk id="12" creationId="{081E4A58-353D-44AE-B2FC-2A74E2E400F7}"/>
          </ac:spMkLst>
        </pc:spChg>
      </pc:sldChg>
      <pc:sldChg chg="addSp modSp mod setBg">
        <pc:chgData name="Helen Lee" userId="950b76d7-29a8-4037-9cf6-1d47a6b96373" providerId="ADAL" clId="{0E72E064-B994-40C3-97B2-7A443233E461}" dt="2026-07-02T14:16:52.213" v="301" actId="20577"/>
        <pc:sldMkLst>
          <pc:docMk/>
          <pc:sldMk cId="1495315308" sldId="830"/>
        </pc:sldMkLst>
        <pc:spChg chg="mod">
          <ac:chgData name="Helen Lee" userId="950b76d7-29a8-4037-9cf6-1d47a6b96373" providerId="ADAL" clId="{0E72E064-B994-40C3-97B2-7A443233E461}" dt="2026-07-02T14:16:52.213" v="301" actId="20577"/>
          <ac:spMkLst>
            <pc:docMk/>
            <pc:sldMk cId="1495315308" sldId="830"/>
            <ac:spMk id="2" creationId="{2BE7DE5D-463C-13BF-5DA7-3BEB3E7ADAE6}"/>
          </ac:spMkLst>
        </pc:spChg>
        <pc:spChg chg="mod">
          <ac:chgData name="Helen Lee" userId="950b76d7-29a8-4037-9cf6-1d47a6b96373" providerId="ADAL" clId="{0E72E064-B994-40C3-97B2-7A443233E461}" dt="2026-07-02T14:16:37.860" v="292" actId="13900"/>
          <ac:spMkLst>
            <pc:docMk/>
            <pc:sldMk cId="1495315308" sldId="830"/>
            <ac:spMk id="3" creationId="{9A696BC0-5F6F-B081-A653-38F10A769597}"/>
          </ac:spMkLst>
        </pc:spChg>
        <pc:spChg chg="add">
          <ac:chgData name="Helen Lee" userId="950b76d7-29a8-4037-9cf6-1d47a6b96373" providerId="ADAL" clId="{0E72E064-B994-40C3-97B2-7A443233E461}" dt="2026-07-02T14:15:45.663" v="204" actId="26606"/>
          <ac:spMkLst>
            <pc:docMk/>
            <pc:sldMk cId="1495315308" sldId="830"/>
            <ac:spMk id="8" creationId="{907EF6B7-1338-4443-8C46-6A318D952DFD}"/>
          </ac:spMkLst>
        </pc:spChg>
        <pc:spChg chg="add">
          <ac:chgData name="Helen Lee" userId="950b76d7-29a8-4037-9cf6-1d47a6b96373" providerId="ADAL" clId="{0E72E064-B994-40C3-97B2-7A443233E461}" dt="2026-07-02T14:15:45.663" v="204" actId="26606"/>
          <ac:spMkLst>
            <pc:docMk/>
            <pc:sldMk cId="1495315308" sldId="830"/>
            <ac:spMk id="10" creationId="{DAAE4CDD-124C-4DCF-9584-B6033B545DD5}"/>
          </ac:spMkLst>
        </pc:spChg>
        <pc:spChg chg="add">
          <ac:chgData name="Helen Lee" userId="950b76d7-29a8-4037-9cf6-1d47a6b96373" providerId="ADAL" clId="{0E72E064-B994-40C3-97B2-7A443233E461}" dt="2026-07-02T14:15:45.663" v="204" actId="26606"/>
          <ac:spMkLst>
            <pc:docMk/>
            <pc:sldMk cId="1495315308" sldId="830"/>
            <ac:spMk id="12" creationId="{081E4A58-353D-44AE-B2FC-2A74E2E400F7}"/>
          </ac:spMkLst>
        </pc:spChg>
      </pc:sldChg>
      <pc:sldChg chg="addSp delSp modSp new mod setBg">
        <pc:chgData name="Helen Lee" userId="950b76d7-29a8-4037-9cf6-1d47a6b96373" providerId="ADAL" clId="{0E72E064-B994-40C3-97B2-7A443233E461}" dt="2026-07-02T14:17:29.238" v="308" actId="20577"/>
        <pc:sldMkLst>
          <pc:docMk/>
          <pc:sldMk cId="1677610747" sldId="831"/>
        </pc:sldMkLst>
        <pc:spChg chg="mod ord">
          <ac:chgData name="Helen Lee" userId="950b76d7-29a8-4037-9cf6-1d47a6b96373" providerId="ADAL" clId="{0E72E064-B994-40C3-97B2-7A443233E461}" dt="2026-07-02T14:17:29.238" v="308" actId="20577"/>
          <ac:spMkLst>
            <pc:docMk/>
            <pc:sldMk cId="1677610747" sldId="831"/>
            <ac:spMk id="2" creationId="{AE386BE3-204A-9641-5F70-D1A5977DDAEB}"/>
          </ac:spMkLst>
        </pc:spChg>
        <pc:spChg chg="del">
          <ac:chgData name="Helen Lee" userId="950b76d7-29a8-4037-9cf6-1d47a6b96373" providerId="ADAL" clId="{0E72E064-B994-40C3-97B2-7A443233E461}" dt="2026-07-02T14:17:21.814" v="303" actId="478"/>
          <ac:spMkLst>
            <pc:docMk/>
            <pc:sldMk cId="1677610747" sldId="831"/>
            <ac:spMk id="3" creationId="{33AED7EA-991E-6AFB-3840-7E42D9D11C6C}"/>
          </ac:spMkLst>
        </pc:spChg>
        <pc:spChg chg="add">
          <ac:chgData name="Helen Lee" userId="950b76d7-29a8-4037-9cf6-1d47a6b96373" providerId="ADAL" clId="{0E72E064-B994-40C3-97B2-7A443233E461}" dt="2026-07-02T14:17:25.650" v="305" actId="26606"/>
          <ac:spMkLst>
            <pc:docMk/>
            <pc:sldMk cId="1677610747" sldId="831"/>
            <ac:spMk id="1031" creationId="{37C89E4B-3C9F-44B9-8B86-D9E3D112D8EC}"/>
          </ac:spMkLst>
        </pc:spChg>
        <pc:picChg chg="add mod">
          <ac:chgData name="Helen Lee" userId="950b76d7-29a8-4037-9cf6-1d47a6b96373" providerId="ADAL" clId="{0E72E064-B994-40C3-97B2-7A443233E461}" dt="2026-07-02T14:17:25.650" v="305" actId="26606"/>
          <ac:picMkLst>
            <pc:docMk/>
            <pc:sldMk cId="1677610747" sldId="831"/>
            <ac:picMk id="1026" creationId="{319E841D-6F19-D558-59C7-A271AF805263}"/>
          </ac:picMkLst>
        </pc:picChg>
        <pc:cxnChg chg="add">
          <ac:chgData name="Helen Lee" userId="950b76d7-29a8-4037-9cf6-1d47a6b96373" providerId="ADAL" clId="{0E72E064-B994-40C3-97B2-7A443233E461}" dt="2026-07-02T14:17:25.650" v="305" actId="26606"/>
          <ac:cxnSpMkLst>
            <pc:docMk/>
            <pc:sldMk cId="1677610747" sldId="831"/>
            <ac:cxnSpMk id="1033" creationId="{AA2EAA10-076F-46BD-8F0F-B9A2FB77A85C}"/>
          </ac:cxnSpMkLst>
        </pc:cxnChg>
        <pc:cxnChg chg="add">
          <ac:chgData name="Helen Lee" userId="950b76d7-29a8-4037-9cf6-1d47a6b96373" providerId="ADAL" clId="{0E72E064-B994-40C3-97B2-7A443233E461}" dt="2026-07-02T14:17:25.650" v="305" actId="26606"/>
          <ac:cxnSpMkLst>
            <pc:docMk/>
            <pc:sldMk cId="1677610747" sldId="831"/>
            <ac:cxnSpMk id="1035" creationId="{D891E407-403B-4764-86C9-33A56D3BCAA3}"/>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DDD1D8-A98A-4D27-990B-E51A42F90CC2}" type="datetimeFigureOut">
              <a:rPr lang="en-GB" smtClean="0"/>
              <a:t>02/07/2026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6CEABC-BE91-42E6-A3F5-0787E53C6B7E}" type="slidenum">
              <a:rPr lang="en-GB" smtClean="0"/>
              <a:t>‹#›</a:t>
            </a:fld>
            <a:endParaRPr lang="en-GB"/>
          </a:p>
        </p:txBody>
      </p:sp>
    </p:spTree>
    <p:extLst>
      <p:ext uri="{BB962C8B-B14F-4D97-AF65-F5344CB8AC3E}">
        <p14:creationId xmlns:p14="http://schemas.microsoft.com/office/powerpoint/2010/main" val="4182886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5BBC8D68-4D2B-37C5-8BA4-4C89F9330CFF}"/>
            </a:ext>
          </a:extLst>
        </p:cNvPr>
        <p:cNvGrpSpPr/>
        <p:nvPr/>
      </p:nvGrpSpPr>
      <p:grpSpPr>
        <a:xfrm>
          <a:off x="0" y="0"/>
          <a:ext cx="0" cy="0"/>
          <a:chOff x="0" y="0"/>
          <a:chExt cx="0" cy="0"/>
        </a:xfrm>
      </p:grpSpPr>
      <p:sp>
        <p:nvSpPr>
          <p:cNvPr id="195" name="Google Shape;195;p13:notes">
            <a:extLst>
              <a:ext uri="{FF2B5EF4-FFF2-40B4-BE49-F238E27FC236}">
                <a16:creationId xmlns:a16="http://schemas.microsoft.com/office/drawing/2014/main" id="{93B98E66-9C99-82B8-12AE-45ED40A359A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13:notes">
            <a:extLst>
              <a:ext uri="{FF2B5EF4-FFF2-40B4-BE49-F238E27FC236}">
                <a16:creationId xmlns:a16="http://schemas.microsoft.com/office/drawing/2014/main" id="{E95FBB26-8721-6619-4FBC-D4D2B607D42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6216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71A0E-A799-A541-E099-D08E73DA36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61F7B6-4FD2-B8B3-A037-FCC4673689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5B8B93-3E78-6F82-E77C-962CCBE1D74C}"/>
              </a:ext>
            </a:extLst>
          </p:cNvPr>
          <p:cNvSpPr>
            <a:spLocks noGrp="1"/>
          </p:cNvSpPr>
          <p:nvPr>
            <p:ph type="dt" sz="half" idx="10"/>
          </p:nvPr>
        </p:nvSpPr>
        <p:spPr/>
        <p:txBody>
          <a:bodyPr/>
          <a:lstStyle/>
          <a:p>
            <a:fld id="{E71F7063-4725-4289-BB69-AB30D955455B}" type="datetime1">
              <a:rPr lang="en-GB" smtClean="0"/>
              <a:t>02/07/2026</a:t>
            </a:fld>
            <a:endParaRPr lang="en-GB"/>
          </a:p>
        </p:txBody>
      </p:sp>
      <p:sp>
        <p:nvSpPr>
          <p:cNvPr id="5" name="Footer Placeholder 4">
            <a:extLst>
              <a:ext uri="{FF2B5EF4-FFF2-40B4-BE49-F238E27FC236}">
                <a16:creationId xmlns:a16="http://schemas.microsoft.com/office/drawing/2014/main" id="{0B006354-4774-FE42-86EE-7C4D3D037D5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60A27FEC-8196-6B39-720A-FBD13958EE2D}"/>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468153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AF81E-5E4A-3B10-CE69-9E8C2A3ACC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72091D-5465-35B5-C93B-D7276671F8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87FC9-817D-0CDB-BB73-875103313AD7}"/>
              </a:ext>
            </a:extLst>
          </p:cNvPr>
          <p:cNvSpPr>
            <a:spLocks noGrp="1"/>
          </p:cNvSpPr>
          <p:nvPr>
            <p:ph type="dt" sz="half" idx="10"/>
          </p:nvPr>
        </p:nvSpPr>
        <p:spPr/>
        <p:txBody>
          <a:bodyPr/>
          <a:lstStyle/>
          <a:p>
            <a:fld id="{475C717F-4453-47B9-831E-245E19E6C750}" type="datetime1">
              <a:rPr lang="en-GB" smtClean="0"/>
              <a:t>02/07/2026</a:t>
            </a:fld>
            <a:endParaRPr lang="en-GB"/>
          </a:p>
        </p:txBody>
      </p:sp>
      <p:sp>
        <p:nvSpPr>
          <p:cNvPr id="5" name="Footer Placeholder 4">
            <a:extLst>
              <a:ext uri="{FF2B5EF4-FFF2-40B4-BE49-F238E27FC236}">
                <a16:creationId xmlns:a16="http://schemas.microsoft.com/office/drawing/2014/main" id="{20DD2C71-B6EE-A0F2-36CD-C5086F5FE0D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4833AC5C-EAC5-BB57-0497-0D1E044DAD0C}"/>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1763649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EB6C0-3645-4E9B-6AEF-180C41D10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E93108-E18A-9098-EA5E-4475856E70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7937AD-4FB6-48C3-5732-3D2822CCD02A}"/>
              </a:ext>
            </a:extLst>
          </p:cNvPr>
          <p:cNvSpPr>
            <a:spLocks noGrp="1"/>
          </p:cNvSpPr>
          <p:nvPr>
            <p:ph type="dt" sz="half" idx="10"/>
          </p:nvPr>
        </p:nvSpPr>
        <p:spPr/>
        <p:txBody>
          <a:bodyPr/>
          <a:lstStyle/>
          <a:p>
            <a:fld id="{766A4CAD-810C-4B59-9270-F1322A6FDF0B}" type="datetime1">
              <a:rPr lang="en-GB" smtClean="0"/>
              <a:t>02/07/2026</a:t>
            </a:fld>
            <a:endParaRPr lang="en-GB"/>
          </a:p>
        </p:txBody>
      </p:sp>
      <p:sp>
        <p:nvSpPr>
          <p:cNvPr id="5" name="Footer Placeholder 4">
            <a:extLst>
              <a:ext uri="{FF2B5EF4-FFF2-40B4-BE49-F238E27FC236}">
                <a16:creationId xmlns:a16="http://schemas.microsoft.com/office/drawing/2014/main" id="{501A4FB3-9948-9501-B068-DBCF14CBB36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CE007FF4-1597-9B83-9295-D767D6A6F600}"/>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54395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EC8C-54AA-18B5-3EE7-BD156B6A71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DAAEC3-2211-C001-4E26-B7C4C900A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61B73C-E05B-A5BE-106A-A2CE3BC8EC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D2AA88-EC6D-CB8D-4636-174223890C5D}"/>
              </a:ext>
            </a:extLst>
          </p:cNvPr>
          <p:cNvSpPr>
            <a:spLocks noGrp="1"/>
          </p:cNvSpPr>
          <p:nvPr>
            <p:ph type="dt" sz="half" idx="10"/>
          </p:nvPr>
        </p:nvSpPr>
        <p:spPr/>
        <p:txBody>
          <a:bodyPr/>
          <a:lstStyle/>
          <a:p>
            <a:fld id="{9555A840-BD32-4EF0-A93A-3CADF90005AF}" type="datetime1">
              <a:rPr lang="en-GB" smtClean="0"/>
              <a:t>02/07/2026</a:t>
            </a:fld>
            <a:endParaRPr lang="en-GB"/>
          </a:p>
        </p:txBody>
      </p:sp>
      <p:sp>
        <p:nvSpPr>
          <p:cNvPr id="6" name="Footer Placeholder 5">
            <a:extLst>
              <a:ext uri="{FF2B5EF4-FFF2-40B4-BE49-F238E27FC236}">
                <a16:creationId xmlns:a16="http://schemas.microsoft.com/office/drawing/2014/main" id="{4EA30A08-2328-6540-9FE9-B6918A5A896A}"/>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E80E1363-8965-5B06-175B-D0EDA3D098D4}"/>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551869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CCD1-6C42-5C39-2DEE-9A77C9DD52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E689B1-A9FE-82F0-D330-FF42C4E271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52AB2D-9326-A8B0-7B7B-1511A973BE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A49E35-EF24-6A74-F422-99C3F3A7F0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CE2AFE-8F31-A688-6021-AF354A6729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62BD86-F79C-0247-3B72-4E0EF470692A}"/>
              </a:ext>
            </a:extLst>
          </p:cNvPr>
          <p:cNvSpPr>
            <a:spLocks noGrp="1"/>
          </p:cNvSpPr>
          <p:nvPr>
            <p:ph type="dt" sz="half" idx="10"/>
          </p:nvPr>
        </p:nvSpPr>
        <p:spPr/>
        <p:txBody>
          <a:bodyPr/>
          <a:lstStyle/>
          <a:p>
            <a:fld id="{F5D8FD9A-F025-4220-AF2B-32D080FA3563}" type="datetime1">
              <a:rPr lang="en-GB" smtClean="0"/>
              <a:t>02/07/2026</a:t>
            </a:fld>
            <a:endParaRPr lang="en-GB"/>
          </a:p>
        </p:txBody>
      </p:sp>
      <p:sp>
        <p:nvSpPr>
          <p:cNvPr id="8" name="Footer Placeholder 7">
            <a:extLst>
              <a:ext uri="{FF2B5EF4-FFF2-40B4-BE49-F238E27FC236}">
                <a16:creationId xmlns:a16="http://schemas.microsoft.com/office/drawing/2014/main" id="{708AB635-D675-3BA5-C1F4-C521243149E3}"/>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670F3470-FBC8-B119-1F76-53CE1D4E524C}"/>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1345878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A7B5-EA20-5C35-F3BC-66B598BAFE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27486C-5F35-9A59-C025-F456E42A5851}"/>
              </a:ext>
            </a:extLst>
          </p:cNvPr>
          <p:cNvSpPr>
            <a:spLocks noGrp="1"/>
          </p:cNvSpPr>
          <p:nvPr>
            <p:ph type="dt" sz="half" idx="10"/>
          </p:nvPr>
        </p:nvSpPr>
        <p:spPr/>
        <p:txBody>
          <a:bodyPr/>
          <a:lstStyle/>
          <a:p>
            <a:fld id="{C3A267B6-F919-4394-9FAD-4A191121DEB5}" type="datetime1">
              <a:rPr lang="en-GB" smtClean="0"/>
              <a:t>02/07/2026</a:t>
            </a:fld>
            <a:endParaRPr lang="en-GB"/>
          </a:p>
        </p:txBody>
      </p:sp>
      <p:sp>
        <p:nvSpPr>
          <p:cNvPr id="4" name="Footer Placeholder 3">
            <a:extLst>
              <a:ext uri="{FF2B5EF4-FFF2-40B4-BE49-F238E27FC236}">
                <a16:creationId xmlns:a16="http://schemas.microsoft.com/office/drawing/2014/main" id="{587579CC-9693-43BB-6CE0-8A88E4C0A386}"/>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E2CF51B1-BAD1-911B-B9AF-BDE00D963B32}"/>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878674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0BC8FC-8DB1-52B5-E791-0A0BC1C4E4E9}"/>
              </a:ext>
            </a:extLst>
          </p:cNvPr>
          <p:cNvSpPr>
            <a:spLocks noGrp="1"/>
          </p:cNvSpPr>
          <p:nvPr>
            <p:ph type="dt" sz="half" idx="10"/>
          </p:nvPr>
        </p:nvSpPr>
        <p:spPr/>
        <p:txBody>
          <a:bodyPr/>
          <a:lstStyle/>
          <a:p>
            <a:fld id="{31A01846-7315-4D07-9A6B-F0861FE821BF}" type="datetime1">
              <a:rPr lang="en-GB" smtClean="0"/>
              <a:t>02/07/2026</a:t>
            </a:fld>
            <a:endParaRPr lang="en-GB"/>
          </a:p>
        </p:txBody>
      </p:sp>
      <p:sp>
        <p:nvSpPr>
          <p:cNvPr id="3" name="Footer Placeholder 2">
            <a:extLst>
              <a:ext uri="{FF2B5EF4-FFF2-40B4-BE49-F238E27FC236}">
                <a16:creationId xmlns:a16="http://schemas.microsoft.com/office/drawing/2014/main" id="{2313E2E2-6E90-FCB1-D2EF-C51B595087E6}"/>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C5E12C54-9B8C-551D-9316-3E8B4CCC3A6D}"/>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037224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BDDDE-B04F-E638-2F6F-35F23FE781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C232C7-DFAE-C728-2A41-EFCA5105C4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9B4EEE-97C9-F9C7-5A7F-BDEED003B2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63C2CD-59FC-DEDA-13EF-D455F9983E25}"/>
              </a:ext>
            </a:extLst>
          </p:cNvPr>
          <p:cNvSpPr>
            <a:spLocks noGrp="1"/>
          </p:cNvSpPr>
          <p:nvPr>
            <p:ph type="dt" sz="half" idx="10"/>
          </p:nvPr>
        </p:nvSpPr>
        <p:spPr/>
        <p:txBody>
          <a:bodyPr/>
          <a:lstStyle/>
          <a:p>
            <a:fld id="{153CCC04-E2F4-44EA-A3DF-8AE17C2E2983}" type="datetime1">
              <a:rPr lang="en-GB" smtClean="0"/>
              <a:t>02/07/2026</a:t>
            </a:fld>
            <a:endParaRPr lang="en-GB"/>
          </a:p>
        </p:txBody>
      </p:sp>
      <p:sp>
        <p:nvSpPr>
          <p:cNvPr id="6" name="Footer Placeholder 5">
            <a:extLst>
              <a:ext uri="{FF2B5EF4-FFF2-40B4-BE49-F238E27FC236}">
                <a16:creationId xmlns:a16="http://schemas.microsoft.com/office/drawing/2014/main" id="{D651D452-358B-FC80-D207-4E88C839D89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9F5EDAF-D3CF-0A05-6BF1-EA3300675408}"/>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747769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90E1-F9A4-2C52-1838-34DAC1BA4A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26F8DC-48C6-49D1-E313-B1363D4ABB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B9471B-D32C-DB56-D232-30C72D86A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F4728-2A49-D14B-17C3-E25E554F31B2}"/>
              </a:ext>
            </a:extLst>
          </p:cNvPr>
          <p:cNvSpPr>
            <a:spLocks noGrp="1"/>
          </p:cNvSpPr>
          <p:nvPr>
            <p:ph type="dt" sz="half" idx="10"/>
          </p:nvPr>
        </p:nvSpPr>
        <p:spPr/>
        <p:txBody>
          <a:bodyPr/>
          <a:lstStyle/>
          <a:p>
            <a:fld id="{BF5DA4FC-1E8A-4CD4-8378-F5E6BB8E092A}" type="datetime1">
              <a:rPr lang="en-GB" smtClean="0"/>
              <a:t>02/07/2026</a:t>
            </a:fld>
            <a:endParaRPr lang="en-GB"/>
          </a:p>
        </p:txBody>
      </p:sp>
      <p:sp>
        <p:nvSpPr>
          <p:cNvPr id="6" name="Footer Placeholder 5">
            <a:extLst>
              <a:ext uri="{FF2B5EF4-FFF2-40B4-BE49-F238E27FC236}">
                <a16:creationId xmlns:a16="http://schemas.microsoft.com/office/drawing/2014/main" id="{A8573C91-F04B-6DFF-5B09-C8F3E814F6F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E511CBD8-F2CF-9828-83D6-B90FFBA57AE0}"/>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524172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065E5-CD23-3F57-FE31-52BF7F418F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137167-49EB-CB44-7D45-0A67875201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66BCB2-F223-ECBE-9700-63C4FFBCDFC1}"/>
              </a:ext>
            </a:extLst>
          </p:cNvPr>
          <p:cNvSpPr>
            <a:spLocks noGrp="1"/>
          </p:cNvSpPr>
          <p:nvPr>
            <p:ph type="dt" sz="half" idx="10"/>
          </p:nvPr>
        </p:nvSpPr>
        <p:spPr/>
        <p:txBody>
          <a:bodyPr/>
          <a:lstStyle/>
          <a:p>
            <a:fld id="{8DE550DA-2F3F-4708-9871-1DAAD28FA402}" type="datetime1">
              <a:rPr lang="en-GB" smtClean="0"/>
              <a:t>02/07/2026</a:t>
            </a:fld>
            <a:endParaRPr lang="en-GB"/>
          </a:p>
        </p:txBody>
      </p:sp>
      <p:sp>
        <p:nvSpPr>
          <p:cNvPr id="5" name="Footer Placeholder 4">
            <a:extLst>
              <a:ext uri="{FF2B5EF4-FFF2-40B4-BE49-F238E27FC236}">
                <a16:creationId xmlns:a16="http://schemas.microsoft.com/office/drawing/2014/main" id="{A6353DEC-71A3-D401-3D14-36DCB1F0BF24}"/>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2E162EB0-0B89-EE20-4977-205157203E74}"/>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48067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F00012-5CF5-8EFA-ED73-C98D7CF9CD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CE402F-940E-6CAF-AE56-FABA7265AC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BCFA4F-FAE0-CADD-BB7F-440BA775F17A}"/>
              </a:ext>
            </a:extLst>
          </p:cNvPr>
          <p:cNvSpPr>
            <a:spLocks noGrp="1"/>
          </p:cNvSpPr>
          <p:nvPr>
            <p:ph type="dt" sz="half" idx="10"/>
          </p:nvPr>
        </p:nvSpPr>
        <p:spPr/>
        <p:txBody>
          <a:bodyPr/>
          <a:lstStyle/>
          <a:p>
            <a:fld id="{0B2A00A5-5972-4B9D-8AF9-DED4416427FE}" type="datetime1">
              <a:rPr lang="en-GB" smtClean="0"/>
              <a:t>02/07/2026</a:t>
            </a:fld>
            <a:endParaRPr lang="en-GB"/>
          </a:p>
        </p:txBody>
      </p:sp>
      <p:sp>
        <p:nvSpPr>
          <p:cNvPr id="5" name="Footer Placeholder 4">
            <a:extLst>
              <a:ext uri="{FF2B5EF4-FFF2-40B4-BE49-F238E27FC236}">
                <a16:creationId xmlns:a16="http://schemas.microsoft.com/office/drawing/2014/main" id="{CC81DE34-F26A-5430-15EE-52CBB92BBA2B}"/>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B2B5FD54-9E84-4156-55A6-37FA26F1AF76}"/>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157437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1127B3-84A9-1ABF-01FA-59A52E4033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8D768A-AF7F-DDB5-B1AB-D256091872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BDB671-C46F-EB3D-36AC-799125568B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8B9C0-A6B4-4AC2-B64D-EC7449F6172A}" type="datetime1">
              <a:rPr lang="en-GB" smtClean="0"/>
              <a:t>02/07/2026</a:t>
            </a:fld>
            <a:endParaRPr lang="en-GB"/>
          </a:p>
        </p:txBody>
      </p:sp>
      <p:sp>
        <p:nvSpPr>
          <p:cNvPr id="5" name="Footer Placeholder 4">
            <a:extLst>
              <a:ext uri="{FF2B5EF4-FFF2-40B4-BE49-F238E27FC236}">
                <a16:creationId xmlns:a16="http://schemas.microsoft.com/office/drawing/2014/main" id="{DBCB0E5B-F41A-B2D6-A7B0-373E4D7D39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42A0D198-80E7-B2EE-6772-3A9E41ECA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AD551A-446A-440D-B433-4EB895AC847F}" type="slidenum">
              <a:rPr lang="en-GB" smtClean="0"/>
              <a:t>‹#›</a:t>
            </a:fld>
            <a:endParaRPr lang="en-GB"/>
          </a:p>
        </p:txBody>
      </p:sp>
    </p:spTree>
    <p:extLst>
      <p:ext uri="{BB962C8B-B14F-4D97-AF65-F5344CB8AC3E}">
        <p14:creationId xmlns:p14="http://schemas.microsoft.com/office/powerpoint/2010/main" val="2438320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ogle.com/search?q=Different+types+of+research+gap&amp;sca_esv=3b736228b17ed96f&amp;udm=7&amp;biw=1362&amp;bih=776&amp;sxsrf=AHTn8zqGGqNrPF5DV4ZkPQ3cyAnQRdh1cw%3A1742291900853&amp;ei=vEPZZ8viM7rWhbIP2cDV8Qo&amp;ved=0ahUKEwjLsOGOr5OMAxU6a0EAHVlgNa4Q4dUDCBA&amp;uact=5&amp;oq=Different+types+of+research+gap&amp;gs_lp=EhZnd3Mtd2l6LW1vZGVsZXNzLXZpZGVvIh9EaWZmZXJlbnQgdHlwZXMgb2YgcmVzZWFyY2ggZ2FwMggQABiABBiiBDIIEAAYgAQYogRIzxNQ0wVYpBFwAXgAkAEAmAFVoAHxBKoBATm4AQPIAQD4AQGYAgmgAuEEwgIFEAAYgATCAgQQABgewgIGEAAYCBgewgILEAAYgAQYhgMYigXCAgUQABjvBcICBhAAGA0YHsICCBAAGKIEGIkFwgIEECEYCpgDAIgGAZIHATmgB5cdsgcBOLgH1gQ&amp;sclient=gws-wiz-modeless-video#fpstate=ive&amp;vld=cid:5f45f08f,vid:e_IUvJIMWwU,st: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ijisr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lobalageing.cochrane.org/sites/globalageing.cochrane.org/files/uploads/Digitial%20EGM_Sept%205_WITH.html"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s4be.cochrane.org/blog/2022/11/18/what-are-evidence-gap-maps-and-why-are-they-importa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youtu.be/e_IUvJIMWwU"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gradcoach.com/what-is-a-research-question/"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file:///C:\Users\h.lee\Downloads\IJISRT22JAN441_1.pdf"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doi.org/10.1016/j.comcom.2016.03.015" TargetMode="External"/><Relationship Id="rId2" Type="http://schemas.openxmlformats.org/officeDocument/2006/relationships/hyperlink" Target="https://www.researchgate.net/publication/361024833_Research_Gaps_in_Management_Sciences_An_X-Ray_of_Literature"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838200" y="557189"/>
            <a:ext cx="3966463" cy="5571900"/>
          </a:xfrm>
        </p:spPr>
        <p:txBody>
          <a:bodyPr vert="horz" lIns="91440" tIns="45720" rIns="91440" bIns="45720" rtlCol="0" anchor="ctr">
            <a:normAutofit/>
          </a:bodyPr>
          <a:lstStyle/>
          <a:p>
            <a:pPr marL="0" indent="0"/>
            <a:r>
              <a:rPr lang="en-US" sz="4000" b="1"/>
              <a:t>BMMB7009</a:t>
            </a:r>
            <a:br>
              <a:rPr lang="en-US" sz="4000" b="1"/>
            </a:br>
            <a:r>
              <a:rPr lang="en-US" sz="4000" b="1"/>
              <a:t>Critical Literature Review for doctoral students</a:t>
            </a:r>
            <a:br>
              <a:rPr lang="en-US" sz="4000" b="1"/>
            </a:br>
            <a:br>
              <a:rPr lang="en-US" sz="4000" b="1"/>
            </a:br>
            <a:r>
              <a:rPr lang="en-US" sz="4000" b="1"/>
              <a:t>Week 8-9 Identification of Research Gap : Gap Analysis (I) </a:t>
            </a:r>
            <a:endParaRPr lang="en-US" sz="4000"/>
          </a:p>
        </p:txBody>
      </p:sp>
      <p:pic>
        <p:nvPicPr>
          <p:cNvPr id="12" name="Content Placeholder 11">
            <a:extLst>
              <a:ext uri="{FF2B5EF4-FFF2-40B4-BE49-F238E27FC236}">
                <a16:creationId xmlns:a16="http://schemas.microsoft.com/office/drawing/2014/main" id="{8F1DD851-2A71-055A-7289-CF22F27DF9B5}"/>
              </a:ext>
            </a:extLst>
          </p:cNvPr>
          <p:cNvPicPr>
            <a:picLocks noGrp="1" noChangeAspect="1"/>
          </p:cNvPicPr>
          <p:nvPr>
            <p:ph sz="half" idx="1"/>
          </p:nvPr>
        </p:nvPicPr>
        <p:blipFill>
          <a:blip r:embed="rId3"/>
          <a:srcRect l="15145" r="16018" b="-1"/>
          <a:stretch>
            <a:fillRect/>
          </a:stretch>
        </p:blipFill>
        <p:spPr>
          <a:xfrm>
            <a:off x="5176911" y="720190"/>
            <a:ext cx="6833848" cy="5584353"/>
          </a:xfrm>
          <a:prstGeom prst="rect">
            <a:avLst/>
          </a:prstGeom>
        </p:spPr>
      </p:pic>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D6EB1-D570-940D-C81A-3AB8123700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A59D0F-E270-697B-0643-C0020EDF6CFD}"/>
              </a:ext>
            </a:extLst>
          </p:cNvPr>
          <p:cNvSpPr>
            <a:spLocks noGrp="1"/>
          </p:cNvSpPr>
          <p:nvPr>
            <p:ph type="title"/>
          </p:nvPr>
        </p:nvSpPr>
        <p:spPr>
          <a:xfrm>
            <a:off x="838200" y="365126"/>
            <a:ext cx="10515600" cy="556770"/>
          </a:xfrm>
        </p:spPr>
        <p:txBody>
          <a:bodyPr>
            <a:normAutofit fontScale="90000"/>
          </a:bodyPr>
          <a:lstStyle/>
          <a:p>
            <a:r>
              <a:rPr lang="en-US" b="1" dirty="0"/>
              <a:t>Agenda </a:t>
            </a:r>
            <a:endParaRPr lang="en-GB" dirty="0"/>
          </a:p>
        </p:txBody>
      </p:sp>
      <p:sp>
        <p:nvSpPr>
          <p:cNvPr id="3" name="Content Placeholder 2">
            <a:extLst>
              <a:ext uri="{FF2B5EF4-FFF2-40B4-BE49-F238E27FC236}">
                <a16:creationId xmlns:a16="http://schemas.microsoft.com/office/drawing/2014/main" id="{30A5CB02-AB22-B7B0-08C1-AE8000E66E1A}"/>
              </a:ext>
            </a:extLst>
          </p:cNvPr>
          <p:cNvSpPr>
            <a:spLocks noGrp="1"/>
          </p:cNvSpPr>
          <p:nvPr>
            <p:ph idx="1"/>
          </p:nvPr>
        </p:nvSpPr>
        <p:spPr>
          <a:xfrm>
            <a:off x="838200" y="1476531"/>
            <a:ext cx="10960713" cy="3814387"/>
          </a:xfrm>
        </p:spPr>
        <p:txBody>
          <a:bodyPr>
            <a:noAutofit/>
          </a:bodyPr>
          <a:lstStyle/>
          <a:p>
            <a:pPr marL="0" indent="0" algn="just">
              <a:buNone/>
            </a:pPr>
            <a:r>
              <a:rPr lang="en-US" sz="2000" dirty="0">
                <a:effectLst/>
                <a:latin typeface="Arial" panose="020B0604020202020204" pitchFamily="34" charset="0"/>
                <a:cs typeface="Arial" panose="020B0604020202020204" pitchFamily="34" charset="0"/>
              </a:rPr>
              <a:t>I. Overview </a:t>
            </a:r>
          </a:p>
          <a:p>
            <a:pPr marL="0" indent="0" algn="just">
              <a:buNone/>
            </a:pPr>
            <a:endParaRPr lang="en-US" sz="2000" dirty="0">
              <a:effectLst/>
              <a:latin typeface="Arial" panose="020B0604020202020204" pitchFamily="34" charset="0"/>
              <a:cs typeface="Arial" panose="020B0604020202020204" pitchFamily="34" charset="0"/>
            </a:endParaRPr>
          </a:p>
          <a:p>
            <a:pPr marL="0" indent="0" algn="just">
              <a:buNone/>
            </a:pPr>
            <a:r>
              <a:rPr lang="en-US" sz="2000" dirty="0">
                <a:effectLst/>
                <a:latin typeface="Arial" panose="020B0604020202020204" pitchFamily="34" charset="0"/>
                <a:cs typeface="Arial" panose="020B0604020202020204" pitchFamily="34" charset="0"/>
              </a:rPr>
              <a:t>2. Types of Gaps </a:t>
            </a:r>
          </a:p>
          <a:p>
            <a:pPr lvl="1" algn="just">
              <a:buFont typeface="Wingdings" panose="05000000000000000000" pitchFamily="2" charset="2"/>
              <a:buChar char="Ø"/>
            </a:pPr>
            <a:r>
              <a:rPr lang="en-US" sz="2000" dirty="0">
                <a:effectLst/>
                <a:latin typeface="Arial" panose="020B0604020202020204" pitchFamily="34" charset="0"/>
                <a:cs typeface="Arial" panose="020B0604020202020204" pitchFamily="34" charset="0"/>
              </a:rPr>
              <a:t>Seven gaps (Mile. 2017)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Four gaps  (AI-Saraf &amp; Rautenbach, 2022)</a:t>
            </a:r>
          </a:p>
          <a:p>
            <a:pPr marL="457200" lvl="1" indent="0" algn="just">
              <a:buNone/>
            </a:pPr>
            <a:endParaRPr lang="en-US" sz="2000" dirty="0">
              <a:latin typeface="Arial" panose="020B0604020202020204" pitchFamily="34" charset="0"/>
              <a:cs typeface="Arial" panose="020B0604020202020204" pitchFamily="34" charset="0"/>
            </a:endParaRPr>
          </a:p>
          <a:p>
            <a:pPr marL="0" indent="0" algn="just">
              <a:buNone/>
            </a:pPr>
            <a:r>
              <a:rPr lang="en-US" sz="2000" dirty="0">
                <a:latin typeface="Arial" panose="020B0604020202020204" pitchFamily="34" charset="0"/>
                <a:cs typeface="Arial" panose="020B0604020202020204" pitchFamily="34" charset="0"/>
              </a:rPr>
              <a:t>II. Gap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Citation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Content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Meta-Analysis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Systematic Literature Review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Future Research and limitation</a:t>
            </a:r>
          </a:p>
          <a:p>
            <a:pPr marL="457200" lvl="1" indent="0" algn="just">
              <a:buNone/>
            </a:pPr>
            <a:br>
              <a:rPr 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071997-41CF-C71D-923C-1051D78FA76B}"/>
              </a:ext>
            </a:extLst>
          </p:cNvPr>
          <p:cNvSpPr txBox="1"/>
          <p:nvPr/>
        </p:nvSpPr>
        <p:spPr>
          <a:xfrm>
            <a:off x="909670" y="6123542"/>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420015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Please note</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a:t>This presentation  will introduce you to some aspects of research methods – but it is NOT intended to replace key reading, </a:t>
            </a:r>
            <a:r>
              <a:rPr lang="en-US" sz="2200" b="1"/>
              <a:t>such as </a:t>
            </a:r>
            <a:r>
              <a:rPr lang="en-US" sz="2200"/>
              <a:t>Bryman, Crotty, Creswell, Maxwell, Denscombe, Denzin, Guba and Lincoln, Easterby-Smith et al, Collis and Hussey and Cohen.  </a:t>
            </a:r>
          </a:p>
          <a:p>
            <a:r>
              <a:rPr lang="en-US" sz="2200"/>
              <a:t>You must read key texts and beyond at doctoral level that cover the method and for this you may have to go beyond your modules reading list.</a:t>
            </a:r>
          </a:p>
          <a:p>
            <a:r>
              <a:rPr lang="en-US" sz="2200"/>
              <a:t>Again some slides will not be focused on and you are expected at this doctoral level to be motivated, engaged and understand the areas you need to explore.</a:t>
            </a:r>
          </a:p>
          <a:p>
            <a:endParaRPr lang="en-US" sz="2200"/>
          </a:p>
        </p:txBody>
      </p:sp>
      <p:pic>
        <p:nvPicPr>
          <p:cNvPr id="4" name="Picture 3">
            <a:extLst>
              <a:ext uri="{FF2B5EF4-FFF2-40B4-BE49-F238E27FC236}">
                <a16:creationId xmlns:a16="http://schemas.microsoft.com/office/drawing/2014/main" id="{45EFFA5F-9F76-6366-025B-FC0BC3D381C0}"/>
              </a:ext>
            </a:extLst>
          </p:cNvPr>
          <p:cNvPicPr>
            <a:picLocks noChangeAspect="1"/>
          </p:cNvPicPr>
          <p:nvPr/>
        </p:nvPicPr>
        <p:blipFill>
          <a:blip r:embed="rId3"/>
          <a:srcRect l="11549" r="28322"/>
          <a:stretch/>
        </p:blipFill>
        <p:spPr>
          <a:xfrm>
            <a:off x="7675658" y="2093976"/>
            <a:ext cx="3941064" cy="4096512"/>
          </a:xfrm>
          <a:prstGeom prst="rect">
            <a:avLst/>
          </a:prstGeom>
        </p:spPr>
      </p:pic>
    </p:spTree>
    <p:extLst>
      <p:ext uri="{BB962C8B-B14F-4D97-AF65-F5344CB8AC3E}">
        <p14:creationId xmlns:p14="http://schemas.microsoft.com/office/powerpoint/2010/main" val="415424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F52F3-8615-1D8E-373E-EC754ABAED8C}"/>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B9EEDA87-A9FD-6BD7-B59B-A6A604A29890}"/>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0FEE09F2-5C68-C50B-5B99-D1D6719984B6}"/>
              </a:ext>
            </a:extLst>
          </p:cNvPr>
          <p:cNvSpPr>
            <a:spLocks noGrp="1"/>
          </p:cNvSpPr>
          <p:nvPr>
            <p:ph type="title"/>
          </p:nvPr>
        </p:nvSpPr>
        <p:spPr>
          <a:xfrm>
            <a:off x="9083040" y="2173461"/>
            <a:ext cx="2543695" cy="2511078"/>
          </a:xfrm>
        </p:spPr>
        <p:txBody>
          <a:bodyPr>
            <a:normAutofit/>
          </a:bodyPr>
          <a:lstStyle/>
          <a:p>
            <a:r>
              <a:rPr lang="en-GB" sz="4000" b="1" dirty="0"/>
              <a:t>Types of gap (I)</a:t>
            </a:r>
          </a:p>
        </p:txBody>
      </p:sp>
    </p:spTree>
    <p:extLst>
      <p:ext uri="{BB962C8B-B14F-4D97-AF65-F5344CB8AC3E}">
        <p14:creationId xmlns:p14="http://schemas.microsoft.com/office/powerpoint/2010/main" val="1068559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CF618-25DB-6C73-DCFA-49A74F1BEB51}"/>
              </a:ext>
            </a:extLst>
          </p:cNvPr>
          <p:cNvSpPr>
            <a:spLocks noGrp="1"/>
          </p:cNvSpPr>
          <p:nvPr>
            <p:ph type="title"/>
          </p:nvPr>
        </p:nvSpPr>
        <p:spPr>
          <a:xfrm>
            <a:off x="838200" y="365125"/>
            <a:ext cx="5304046" cy="1325563"/>
          </a:xfrm>
        </p:spPr>
        <p:txBody>
          <a:bodyPr/>
          <a:lstStyle/>
          <a:p>
            <a:r>
              <a:rPr lang="en-US" b="1" dirty="0"/>
              <a:t>Identification of research gap</a:t>
            </a:r>
            <a:endParaRPr lang="en-GB" dirty="0"/>
          </a:p>
        </p:txBody>
      </p:sp>
      <p:pic>
        <p:nvPicPr>
          <p:cNvPr id="5" name="Picture 4">
            <a:extLst>
              <a:ext uri="{FF2B5EF4-FFF2-40B4-BE49-F238E27FC236}">
                <a16:creationId xmlns:a16="http://schemas.microsoft.com/office/drawing/2014/main" id="{8A55AE47-3AEE-76D0-95C2-D60087707E1C}"/>
              </a:ext>
            </a:extLst>
          </p:cNvPr>
          <p:cNvPicPr>
            <a:picLocks noChangeAspect="1"/>
          </p:cNvPicPr>
          <p:nvPr/>
        </p:nvPicPr>
        <p:blipFill>
          <a:blip r:embed="rId2"/>
          <a:stretch>
            <a:fillRect/>
          </a:stretch>
        </p:blipFill>
        <p:spPr>
          <a:xfrm>
            <a:off x="6350351" y="564315"/>
            <a:ext cx="4578306" cy="5839637"/>
          </a:xfrm>
          <a:prstGeom prst="rect">
            <a:avLst/>
          </a:prstGeom>
        </p:spPr>
      </p:pic>
      <p:sp>
        <p:nvSpPr>
          <p:cNvPr id="6" name="TextBox 5">
            <a:extLst>
              <a:ext uri="{FF2B5EF4-FFF2-40B4-BE49-F238E27FC236}">
                <a16:creationId xmlns:a16="http://schemas.microsoft.com/office/drawing/2014/main" id="{8CBE9EBA-8FF8-35B1-913C-4807D3C8F2F9}"/>
              </a:ext>
            </a:extLst>
          </p:cNvPr>
          <p:cNvSpPr txBox="1"/>
          <p:nvPr/>
        </p:nvSpPr>
        <p:spPr>
          <a:xfrm>
            <a:off x="-64482" y="5391612"/>
            <a:ext cx="5979705" cy="1754326"/>
          </a:xfrm>
          <a:prstGeom prst="rect">
            <a:avLst/>
          </a:prstGeom>
          <a:noFill/>
        </p:spPr>
        <p:txBody>
          <a:bodyPr wrap="square">
            <a:spAutoFit/>
          </a:bodyPr>
          <a:lstStyle/>
          <a:p>
            <a:r>
              <a:rPr lang="en-GB" dirty="0">
                <a:hlinkClick r:id="rId3" action="ppaction://hlinkfile"/>
              </a:rPr>
              <a:t>file:///C:/Users/h.lee/OneDrive%20-%20University%20of%20Wales%20Trinity%20Saint%20David/Documents/LCDB7009%20Critical%20Reviews%20for%20doctoral%20students/Gap%20identification_Understanding_and_spotting_research_gaps.pdf</a:t>
            </a:r>
            <a:endParaRPr lang="en-GB" dirty="0"/>
          </a:p>
          <a:p>
            <a:endParaRPr lang="en-GB" dirty="0"/>
          </a:p>
        </p:txBody>
      </p:sp>
    </p:spTree>
    <p:extLst>
      <p:ext uri="{BB962C8B-B14F-4D97-AF65-F5344CB8AC3E}">
        <p14:creationId xmlns:p14="http://schemas.microsoft.com/office/powerpoint/2010/main" val="1823848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FD883-FC89-C9A6-48EB-B5442A9E2341}"/>
              </a:ext>
            </a:extLst>
          </p:cNvPr>
          <p:cNvSpPr>
            <a:spLocks noGrp="1"/>
          </p:cNvSpPr>
          <p:nvPr>
            <p:ph type="title"/>
          </p:nvPr>
        </p:nvSpPr>
        <p:spPr>
          <a:xfrm>
            <a:off x="206683" y="40555"/>
            <a:ext cx="11778631" cy="1325563"/>
          </a:xfrm>
        </p:spPr>
        <p:txBody>
          <a:bodyPr/>
          <a:lstStyle/>
          <a:p>
            <a:r>
              <a:rPr lang="en-US" b="1" dirty="0"/>
              <a:t>Identification of research gap through Literature Review </a:t>
            </a:r>
            <a:endParaRPr lang="en-GB" dirty="0"/>
          </a:p>
        </p:txBody>
      </p:sp>
      <p:pic>
        <p:nvPicPr>
          <p:cNvPr id="5" name="Content Placeholder 4">
            <a:extLst>
              <a:ext uri="{FF2B5EF4-FFF2-40B4-BE49-F238E27FC236}">
                <a16:creationId xmlns:a16="http://schemas.microsoft.com/office/drawing/2014/main" id="{9DE79B5E-EDED-6310-CEA5-CAE3354CB782}"/>
              </a:ext>
            </a:extLst>
          </p:cNvPr>
          <p:cNvPicPr>
            <a:picLocks noGrp="1" noChangeAspect="1"/>
          </p:cNvPicPr>
          <p:nvPr>
            <p:ph idx="1"/>
          </p:nvPr>
        </p:nvPicPr>
        <p:blipFill>
          <a:blip r:embed="rId2"/>
          <a:stretch>
            <a:fillRect/>
          </a:stretch>
        </p:blipFill>
        <p:spPr>
          <a:xfrm>
            <a:off x="5057578" y="867922"/>
            <a:ext cx="5139558" cy="5223679"/>
          </a:xfrm>
        </p:spPr>
      </p:pic>
      <p:sp>
        <p:nvSpPr>
          <p:cNvPr id="7" name="TextBox 6">
            <a:extLst>
              <a:ext uri="{FF2B5EF4-FFF2-40B4-BE49-F238E27FC236}">
                <a16:creationId xmlns:a16="http://schemas.microsoft.com/office/drawing/2014/main" id="{77E56730-E6F5-DEC8-81C3-8EB6841DBAC2}"/>
              </a:ext>
            </a:extLst>
          </p:cNvPr>
          <p:cNvSpPr txBox="1"/>
          <p:nvPr/>
        </p:nvSpPr>
        <p:spPr>
          <a:xfrm>
            <a:off x="206684" y="5751066"/>
            <a:ext cx="11778632" cy="1200329"/>
          </a:xfrm>
          <a:prstGeom prst="rect">
            <a:avLst/>
          </a:prstGeom>
          <a:noFill/>
        </p:spPr>
        <p:txBody>
          <a:bodyPr wrap="square">
            <a:spAutoFit/>
          </a:bodyPr>
          <a:lstStyle/>
          <a:p>
            <a:r>
              <a:rPr lang="en-GB" dirty="0">
                <a:hlinkClick r:id="rId3" action="ppaction://hlinkfile"/>
              </a:rPr>
              <a:t>file:///C:/Users/h.lee/OneDrive%20-%20University%20of%20Wales%20Trinity%20Saint%20David/Documents/LCDB7009%20Critical%20Reviews%20for%20doctoral%20students/Gap%20identification_Understanding_and_spotting_research_gaps.pdf</a:t>
            </a:r>
            <a:endParaRPr lang="en-GB" dirty="0"/>
          </a:p>
          <a:p>
            <a:endParaRPr lang="en-GB" dirty="0"/>
          </a:p>
        </p:txBody>
      </p:sp>
    </p:spTree>
    <p:extLst>
      <p:ext uri="{BB962C8B-B14F-4D97-AF65-F5344CB8AC3E}">
        <p14:creationId xmlns:p14="http://schemas.microsoft.com/office/powerpoint/2010/main" val="2334129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DBAD3-E94D-B81D-5CC6-7141A3B9AB26}"/>
              </a:ext>
            </a:extLst>
          </p:cNvPr>
          <p:cNvSpPr>
            <a:spLocks noGrp="1"/>
          </p:cNvSpPr>
          <p:nvPr>
            <p:ph type="title"/>
          </p:nvPr>
        </p:nvSpPr>
        <p:spPr/>
        <p:txBody>
          <a:bodyPr/>
          <a:lstStyle/>
          <a:p>
            <a:r>
              <a:rPr lang="en-US" b="1" dirty="0"/>
              <a:t>Gap Identification and Literature Review </a:t>
            </a:r>
            <a:endParaRPr lang="en-GB" dirty="0"/>
          </a:p>
        </p:txBody>
      </p:sp>
      <p:sp>
        <p:nvSpPr>
          <p:cNvPr id="3" name="Content Placeholder 2">
            <a:extLst>
              <a:ext uri="{FF2B5EF4-FFF2-40B4-BE49-F238E27FC236}">
                <a16:creationId xmlns:a16="http://schemas.microsoft.com/office/drawing/2014/main" id="{BA39C370-E23C-2F71-D375-197BF5E6AA62}"/>
              </a:ext>
            </a:extLst>
          </p:cNvPr>
          <p:cNvSpPr>
            <a:spLocks noGrp="1"/>
          </p:cNvSpPr>
          <p:nvPr>
            <p:ph idx="1"/>
          </p:nvPr>
        </p:nvSpPr>
        <p:spPr>
          <a:xfrm>
            <a:off x="838199" y="1825625"/>
            <a:ext cx="10960713" cy="2967092"/>
          </a:xfrm>
        </p:spPr>
        <p:txBody>
          <a:bodyPr>
            <a:normAutofit/>
          </a:bodyPr>
          <a:lstStyle/>
          <a:p>
            <a:pPr algn="just"/>
            <a:r>
              <a:rPr lang="en-US" dirty="0">
                <a:effectLst/>
                <a:latin typeface="Times" panose="02020603050405020304" pitchFamily="18" charset="0"/>
              </a:rPr>
              <a:t>Also research gap is when there are little or no information available and/or there is a high level of uncertainty about the accuracy of the existing estimate (Rudan et al., 2015), where additional research is needed from policy-makers perspective to address the gap in the available primary research (Scott et al., 2008).</a:t>
            </a:r>
            <a:r>
              <a:rPr lang="en-US" dirty="0"/>
              <a:t> </a:t>
            </a:r>
          </a:p>
          <a:p>
            <a:pPr marL="0" indent="0">
              <a:buNone/>
            </a:pPr>
            <a:br>
              <a:rPr lang="en-US" dirty="0"/>
            </a:br>
            <a:endParaRPr lang="en-GB" dirty="0"/>
          </a:p>
        </p:txBody>
      </p:sp>
      <p:sp>
        <p:nvSpPr>
          <p:cNvPr id="5" name="TextBox 4">
            <a:extLst>
              <a:ext uri="{FF2B5EF4-FFF2-40B4-BE49-F238E27FC236}">
                <a16:creationId xmlns:a16="http://schemas.microsoft.com/office/drawing/2014/main" id="{02C6BF36-C898-73DB-C8B8-EE4CB4928A7D}"/>
              </a:ext>
            </a:extLst>
          </p:cNvPr>
          <p:cNvSpPr txBox="1"/>
          <p:nvPr/>
        </p:nvSpPr>
        <p:spPr>
          <a:xfrm>
            <a:off x="1042101" y="540263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859982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FCBB5-2F3C-26BD-7849-369B5EA11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0A3716-C78B-CAD0-D856-C515BA6E554F}"/>
              </a:ext>
            </a:extLst>
          </p:cNvPr>
          <p:cNvSpPr>
            <a:spLocks noGrp="1"/>
          </p:cNvSpPr>
          <p:nvPr>
            <p:ph type="title"/>
          </p:nvPr>
        </p:nvSpPr>
        <p:spPr>
          <a:xfrm>
            <a:off x="838200" y="365126"/>
            <a:ext cx="10515600" cy="776298"/>
          </a:xfrm>
        </p:spPr>
        <p:txBody>
          <a:bodyPr/>
          <a:lstStyle/>
          <a:p>
            <a:r>
              <a:rPr lang="en-US" b="1" dirty="0"/>
              <a:t>Gap Identification and Literature Review </a:t>
            </a:r>
            <a:endParaRPr lang="en-GB" dirty="0"/>
          </a:p>
        </p:txBody>
      </p:sp>
      <p:sp>
        <p:nvSpPr>
          <p:cNvPr id="3" name="Content Placeholder 2">
            <a:extLst>
              <a:ext uri="{FF2B5EF4-FFF2-40B4-BE49-F238E27FC236}">
                <a16:creationId xmlns:a16="http://schemas.microsoft.com/office/drawing/2014/main" id="{468F08FD-B4D5-8CF5-C80F-FC9245DEAEF1}"/>
              </a:ext>
            </a:extLst>
          </p:cNvPr>
          <p:cNvSpPr>
            <a:spLocks noGrp="1"/>
          </p:cNvSpPr>
          <p:nvPr>
            <p:ph idx="1"/>
          </p:nvPr>
        </p:nvSpPr>
        <p:spPr>
          <a:xfrm>
            <a:off x="359454" y="1406284"/>
            <a:ext cx="11281803" cy="3897235"/>
          </a:xfrm>
        </p:spPr>
        <p:txBody>
          <a:bodyPr>
            <a:normAutofit/>
          </a:bodyPr>
          <a:lstStyle/>
          <a:p>
            <a:pPr algn="just"/>
            <a:r>
              <a:rPr lang="en-US" dirty="0">
                <a:effectLst/>
                <a:latin typeface="Times" panose="02020603050405020304" pitchFamily="18" charset="0"/>
              </a:rPr>
              <a:t>Research gaps are defined as gaps in sets of information (Mueller-Bloch &amp; Kranz, 2015). </a:t>
            </a:r>
          </a:p>
          <a:p>
            <a:pPr algn="just"/>
            <a:r>
              <a:rPr lang="en-US" dirty="0">
                <a:effectLst/>
                <a:latin typeface="Times" panose="02020603050405020304" pitchFamily="18" charset="0"/>
              </a:rPr>
              <a:t>Research gaps are evidence missing from a body of research on a particular topic that could otherwise potentially answer the question of decision makers. Scott, Carmen, Christa and Jacques (2008) </a:t>
            </a:r>
            <a:br>
              <a:rPr lang="en-US" dirty="0"/>
            </a:br>
            <a:endParaRPr lang="en-US" dirty="0"/>
          </a:p>
        </p:txBody>
      </p:sp>
      <p:sp>
        <p:nvSpPr>
          <p:cNvPr id="5" name="TextBox 4">
            <a:extLst>
              <a:ext uri="{FF2B5EF4-FFF2-40B4-BE49-F238E27FC236}">
                <a16:creationId xmlns:a16="http://schemas.microsoft.com/office/drawing/2014/main" id="{F5C74987-14D5-A13A-114D-4CDFF2F1D3BE}"/>
              </a:ext>
            </a:extLst>
          </p:cNvPr>
          <p:cNvSpPr txBox="1"/>
          <p:nvPr/>
        </p:nvSpPr>
        <p:spPr>
          <a:xfrm>
            <a:off x="838200" y="5629656"/>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4280671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ABCB3A6-9148-5D1C-248A-54C8B7E79DF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b="1" kern="1200">
                <a:solidFill>
                  <a:srgbClr val="FFFFFF"/>
                </a:solidFill>
                <a:latin typeface="+mj-lt"/>
                <a:ea typeface="+mj-ea"/>
                <a:cs typeface="+mj-cs"/>
              </a:rPr>
              <a:t>Identification of research gap through Literature Review – Types of Research Gaps</a:t>
            </a:r>
            <a:endParaRPr lang="en-US" sz="3100" kern="1200">
              <a:solidFill>
                <a:srgbClr val="FFFFFF"/>
              </a:solidFill>
              <a:latin typeface="+mj-lt"/>
              <a:ea typeface="+mj-ea"/>
              <a:cs typeface="+mj-cs"/>
            </a:endParaRPr>
          </a:p>
        </p:txBody>
      </p:sp>
      <p:sp>
        <p:nvSpPr>
          <p:cNvPr id="9" name="TextBox 8">
            <a:extLst>
              <a:ext uri="{FF2B5EF4-FFF2-40B4-BE49-F238E27FC236}">
                <a16:creationId xmlns:a16="http://schemas.microsoft.com/office/drawing/2014/main" id="{EC7AD2B1-8EBE-2BB1-BE57-8030D8D06D3B}"/>
              </a:ext>
            </a:extLst>
          </p:cNvPr>
          <p:cNvSpPr txBox="1"/>
          <p:nvPr/>
        </p:nvSpPr>
        <p:spPr>
          <a:xfrm>
            <a:off x="4038603" y="5265519"/>
            <a:ext cx="7493355" cy="1494117"/>
          </a:xfrm>
          <a:prstGeom prst="rect">
            <a:avLst/>
          </a:prstGeom>
        </p:spPr>
        <p:txBody>
          <a:bodyPr vert="horz" lIns="91440" tIns="45720" rIns="91440" bIns="45720" rtlCol="0" anchor="b">
            <a:normAutofit/>
          </a:bodyPr>
          <a:lstStyle/>
          <a:p>
            <a:pPr>
              <a:lnSpc>
                <a:spcPct val="90000"/>
              </a:lnSpc>
              <a:spcBef>
                <a:spcPts val="1000"/>
              </a:spcBef>
            </a:pPr>
            <a:r>
              <a:rPr lang="en-US" sz="2000" kern="1200" dirty="0">
                <a:solidFill>
                  <a:srgbClr val="FFFFFF"/>
                </a:solidFill>
                <a:latin typeface="+mn-lt"/>
                <a:ea typeface="+mn-ea"/>
                <a:cs typeface="+mn-cs"/>
                <a:hlinkClick r:id="rId2"/>
              </a:rPr>
              <a:t>Different types of research gap - Google Search</a:t>
            </a:r>
            <a:endParaRPr lang="en-US" sz="2000" kern="1200" dirty="0">
              <a:solidFill>
                <a:srgbClr val="FFFFFF"/>
              </a:solidFill>
              <a:latin typeface="+mn-lt"/>
              <a:ea typeface="+mn-ea"/>
              <a:cs typeface="+mn-cs"/>
            </a:endParaRPr>
          </a:p>
        </p:txBody>
      </p:sp>
      <p:pic>
        <p:nvPicPr>
          <p:cNvPr id="11" name="Picture 10">
            <a:extLst>
              <a:ext uri="{FF2B5EF4-FFF2-40B4-BE49-F238E27FC236}">
                <a16:creationId xmlns:a16="http://schemas.microsoft.com/office/drawing/2014/main" id="{C1F4247F-4ECA-C6E1-D485-E84F480DAE9F}"/>
              </a:ext>
            </a:extLst>
          </p:cNvPr>
          <p:cNvPicPr>
            <a:picLocks noChangeAspect="1"/>
          </p:cNvPicPr>
          <p:nvPr/>
        </p:nvPicPr>
        <p:blipFill>
          <a:blip r:embed="rId3"/>
          <a:srcRect l="1052" r="2546"/>
          <a:stretch/>
        </p:blipFill>
        <p:spPr>
          <a:xfrm>
            <a:off x="4379944" y="402924"/>
            <a:ext cx="7679049" cy="4862595"/>
          </a:xfrm>
          <a:prstGeom prst="rect">
            <a:avLst/>
          </a:prstGeom>
        </p:spPr>
      </p:pic>
      <p:sp>
        <p:nvSpPr>
          <p:cNvPr id="13" name="TextBox 12">
            <a:extLst>
              <a:ext uri="{FF2B5EF4-FFF2-40B4-BE49-F238E27FC236}">
                <a16:creationId xmlns:a16="http://schemas.microsoft.com/office/drawing/2014/main" id="{9F934EDE-453B-0E10-2D39-6C4D3A2C0EFA}"/>
              </a:ext>
            </a:extLst>
          </p:cNvPr>
          <p:cNvSpPr txBox="1"/>
          <p:nvPr/>
        </p:nvSpPr>
        <p:spPr>
          <a:xfrm>
            <a:off x="4162322" y="5997913"/>
            <a:ext cx="6094948" cy="369332"/>
          </a:xfrm>
          <a:prstGeom prst="rect">
            <a:avLst/>
          </a:prstGeom>
          <a:noFill/>
        </p:spPr>
        <p:txBody>
          <a:bodyPr wrap="square">
            <a:spAutoFit/>
          </a:bodyPr>
          <a:lstStyle/>
          <a:p>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115746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68B1A-2D88-DC78-D3DD-B39C209EA4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9282F1-7FCE-6C7E-CE7F-5B48795318D1}"/>
              </a:ext>
            </a:extLst>
          </p:cNvPr>
          <p:cNvSpPr>
            <a:spLocks noGrp="1"/>
          </p:cNvSpPr>
          <p:nvPr>
            <p:ph type="title"/>
          </p:nvPr>
        </p:nvSpPr>
        <p:spPr/>
        <p:txBody>
          <a:bodyPr/>
          <a:lstStyle/>
          <a:p>
            <a:r>
              <a:rPr lang="en-US" b="1" dirty="0"/>
              <a:t>Identification of research gap through Literature Review</a:t>
            </a:r>
            <a:endParaRPr lang="en-GB" dirty="0"/>
          </a:p>
        </p:txBody>
      </p:sp>
      <p:sp>
        <p:nvSpPr>
          <p:cNvPr id="3" name="Content Placeholder 2">
            <a:extLst>
              <a:ext uri="{FF2B5EF4-FFF2-40B4-BE49-F238E27FC236}">
                <a16:creationId xmlns:a16="http://schemas.microsoft.com/office/drawing/2014/main" id="{4A93F1B8-C1ED-712A-7A23-1872EC670B8C}"/>
              </a:ext>
            </a:extLst>
          </p:cNvPr>
          <p:cNvSpPr>
            <a:spLocks noGrp="1"/>
          </p:cNvSpPr>
          <p:nvPr>
            <p:ph idx="1"/>
          </p:nvPr>
        </p:nvSpPr>
        <p:spPr>
          <a:xfrm>
            <a:off x="384678" y="1645920"/>
            <a:ext cx="11187211" cy="4307139"/>
          </a:xfrm>
        </p:spPr>
        <p:txBody>
          <a:bodyPr>
            <a:normAutofit lnSpcReduction="10000"/>
          </a:bodyPr>
          <a:lstStyle/>
          <a:p>
            <a:pPr marL="0" indent="0">
              <a:buNone/>
            </a:pPr>
            <a:r>
              <a:rPr lang="en-US" dirty="0"/>
              <a:t>1. Evidence Gap </a:t>
            </a:r>
          </a:p>
          <a:p>
            <a:endParaRPr lang="en-US" dirty="0"/>
          </a:p>
          <a:p>
            <a:r>
              <a:rPr lang="en-US" dirty="0"/>
              <a:t>An evidence gap occurs with a provocative exception if a new study finding contradicts widely accepted conclusion. </a:t>
            </a:r>
          </a:p>
          <a:p>
            <a:r>
              <a:rPr lang="en-US" dirty="0"/>
              <a:t>The evidence gap involves divergence in findings of the prior research. </a:t>
            </a:r>
          </a:p>
          <a:p>
            <a:r>
              <a:rPr lang="en-US" dirty="0"/>
              <a:t>This type of gap occurs when conclusions from the result of a study are accepted in its own right but is contradictory when viewed from a more abstract point of view, that is it is contradicting when compared to the result of similar researches. (Mueller-Bloch &amp; Kranz, 2014 cited in Miles, 2017).</a:t>
            </a:r>
            <a:endParaRPr lang="en-US" i="0" dirty="0">
              <a:solidFill>
                <a:srgbClr val="333434"/>
              </a:solidFill>
              <a:effectLst/>
              <a:latin typeface="Open Sans" panose="020B0606030504020204" pitchFamily="34" charset="0"/>
            </a:endParaRPr>
          </a:p>
        </p:txBody>
      </p:sp>
      <p:sp>
        <p:nvSpPr>
          <p:cNvPr id="7" name="TextBox 6">
            <a:extLst>
              <a:ext uri="{FF2B5EF4-FFF2-40B4-BE49-F238E27FC236}">
                <a16:creationId xmlns:a16="http://schemas.microsoft.com/office/drawing/2014/main" id="{0D8B1C3C-B712-C34C-FE9E-5035CB413F3E}"/>
              </a:ext>
            </a:extLst>
          </p:cNvPr>
          <p:cNvSpPr txBox="1"/>
          <p:nvPr/>
        </p:nvSpPr>
        <p:spPr>
          <a:xfrm>
            <a:off x="783546" y="5888211"/>
            <a:ext cx="6094948" cy="646331"/>
          </a:xfrm>
          <a:prstGeom prst="rect">
            <a:avLst/>
          </a:prstGeom>
          <a:noFill/>
        </p:spPr>
        <p:txBody>
          <a:bodyPr wrap="square">
            <a:spAutoFit/>
          </a:bodyPr>
          <a:lstStyle/>
          <a:p>
            <a:r>
              <a:rPr lang="en-GB" dirty="0"/>
              <a:t>Source : Cited in Azeez &amp; </a:t>
            </a:r>
            <a:r>
              <a:rPr lang="en-GB" dirty="0" err="1"/>
              <a:t>Elegunde</a:t>
            </a:r>
            <a:r>
              <a:rPr lang="en-GB" dirty="0"/>
              <a:t> 2022; Miles 2017 </a:t>
            </a:r>
          </a:p>
          <a:p>
            <a:r>
              <a:rPr lang="en-GB" dirty="0">
                <a:hlinkClick r:id="rId2"/>
              </a:rPr>
              <a:t>http://www.ijisrt.com/</a:t>
            </a:r>
            <a:endParaRPr lang="en-GB" dirty="0"/>
          </a:p>
        </p:txBody>
      </p:sp>
    </p:spTree>
    <p:extLst>
      <p:ext uri="{BB962C8B-B14F-4D97-AF65-F5344CB8AC3E}">
        <p14:creationId xmlns:p14="http://schemas.microsoft.com/office/powerpoint/2010/main" val="802881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4622E-5188-67A1-88B9-C8B2B60A5639}"/>
              </a:ext>
            </a:extLst>
          </p:cNvPr>
          <p:cNvSpPr>
            <a:spLocks noGrp="1"/>
          </p:cNvSpPr>
          <p:nvPr>
            <p:ph type="title"/>
          </p:nvPr>
        </p:nvSpPr>
        <p:spPr>
          <a:xfrm>
            <a:off x="264792" y="516341"/>
            <a:ext cx="8105624" cy="363451"/>
          </a:xfrm>
        </p:spPr>
        <p:txBody>
          <a:bodyPr vert="horz" lIns="91440" tIns="45720" rIns="91440" bIns="45720" rtlCol="0" anchor="b">
            <a:noAutofit/>
          </a:bodyPr>
          <a:lstStyle/>
          <a:p>
            <a:r>
              <a:rPr lang="en-US" b="1" kern="1200" dirty="0">
                <a:solidFill>
                  <a:schemeClr val="tx1"/>
                </a:solidFill>
                <a:latin typeface="+mj-lt"/>
                <a:ea typeface="+mj-ea"/>
                <a:cs typeface="+mj-cs"/>
              </a:rPr>
              <a:t>1. Evidence gap</a:t>
            </a:r>
          </a:p>
        </p:txBody>
      </p:sp>
      <p:sp>
        <p:nvSpPr>
          <p:cNvPr id="2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5E7C8779-7EB9-3CA5-A0B9-868668B18F0F}"/>
              </a:ext>
            </a:extLst>
          </p:cNvPr>
          <p:cNvPicPr>
            <a:picLocks noChangeAspect="1"/>
          </p:cNvPicPr>
          <p:nvPr/>
        </p:nvPicPr>
        <p:blipFill>
          <a:blip r:embed="rId2"/>
          <a:stretch>
            <a:fillRect/>
          </a:stretch>
        </p:blipFill>
        <p:spPr>
          <a:xfrm>
            <a:off x="3071122" y="1749639"/>
            <a:ext cx="8532683" cy="4863628"/>
          </a:xfrm>
          <a:prstGeom prst="rect">
            <a:avLst/>
          </a:prstGeom>
        </p:spPr>
      </p:pic>
      <p:sp>
        <p:nvSpPr>
          <p:cNvPr id="11" name="TextBox 10">
            <a:extLst>
              <a:ext uri="{FF2B5EF4-FFF2-40B4-BE49-F238E27FC236}">
                <a16:creationId xmlns:a16="http://schemas.microsoft.com/office/drawing/2014/main" id="{71B64674-EF4A-1806-C88E-DF9E40DFD94A}"/>
              </a:ext>
            </a:extLst>
          </p:cNvPr>
          <p:cNvSpPr txBox="1"/>
          <p:nvPr/>
        </p:nvSpPr>
        <p:spPr>
          <a:xfrm>
            <a:off x="309005" y="879792"/>
            <a:ext cx="11420540" cy="1384995"/>
          </a:xfrm>
          <a:prstGeom prst="rect">
            <a:avLst/>
          </a:prstGeom>
          <a:noFill/>
        </p:spPr>
        <p:txBody>
          <a:bodyPr wrap="square">
            <a:spAutoFit/>
          </a:bodyPr>
          <a:lstStyle/>
          <a:p>
            <a:r>
              <a:rPr lang="en-US" sz="2800" b="0" i="0" dirty="0">
                <a:solidFill>
                  <a:srgbClr val="333434"/>
                </a:solidFill>
                <a:effectLst/>
                <a:latin typeface="Open Sans" panose="020B0606030504020204" pitchFamily="34" charset="0"/>
              </a:rPr>
              <a:t>Example  - EGM from the Campbell Collaboration on the </a:t>
            </a:r>
            <a:r>
              <a:rPr lang="en-US" sz="2800" b="1" i="0" dirty="0">
                <a:solidFill>
                  <a:srgbClr val="333434"/>
                </a:solidFill>
                <a:effectLst/>
                <a:latin typeface="Open Sans" panose="020B0606030504020204" pitchFamily="34" charset="0"/>
              </a:rPr>
              <a:t>topic</a:t>
            </a:r>
            <a:r>
              <a:rPr lang="en-US" sz="2800" b="0" i="0" dirty="0">
                <a:solidFill>
                  <a:srgbClr val="333434"/>
                </a:solidFill>
                <a:effectLst/>
                <a:latin typeface="Open Sans" panose="020B0606030504020204" pitchFamily="34" charset="0"/>
              </a:rPr>
              <a:t> ‘</a:t>
            </a:r>
            <a:r>
              <a:rPr lang="en-US" sz="2800" b="0" i="0" u="none" strike="noStrike" dirty="0">
                <a:solidFill>
                  <a:srgbClr val="EC6A66"/>
                </a:solidFill>
                <a:effectLst/>
                <a:latin typeface="Open Sans" panose="020B0606030504020204" pitchFamily="34" charset="0"/>
                <a:hlinkClick r:id="rId3"/>
              </a:rPr>
              <a:t>Digital interventions for reducing social isolation and loneliness in the elderly’</a:t>
            </a:r>
            <a:r>
              <a:rPr lang="en-US" sz="2800" b="0" i="0" dirty="0">
                <a:solidFill>
                  <a:srgbClr val="333434"/>
                </a:solidFill>
                <a:effectLst/>
                <a:latin typeface="Open Sans" panose="020B0606030504020204" pitchFamily="34" charset="0"/>
              </a:rPr>
              <a:t> (Figure 1)</a:t>
            </a:r>
            <a:endParaRPr lang="en-GB" sz="2800" dirty="0"/>
          </a:p>
        </p:txBody>
      </p:sp>
    </p:spTree>
    <p:extLst>
      <p:ext uri="{BB962C8B-B14F-4D97-AF65-F5344CB8AC3E}">
        <p14:creationId xmlns:p14="http://schemas.microsoft.com/office/powerpoint/2010/main" val="3437072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5D996-A6E6-0268-1B7A-105FFA6FD3F5}"/>
              </a:ext>
            </a:extLst>
          </p:cNvPr>
          <p:cNvSpPr>
            <a:spLocks noGrp="1"/>
          </p:cNvSpPr>
          <p:nvPr>
            <p:ph type="title"/>
          </p:nvPr>
        </p:nvSpPr>
        <p:spPr>
          <a:xfrm>
            <a:off x="838200" y="365125"/>
            <a:ext cx="10515600" cy="725849"/>
          </a:xfrm>
        </p:spPr>
        <p:txBody>
          <a:bodyPr/>
          <a:lstStyle/>
          <a:p>
            <a:r>
              <a:rPr lang="en-US" sz="4400" b="1" kern="1200" dirty="0">
                <a:solidFill>
                  <a:schemeClr val="tx1"/>
                </a:solidFill>
                <a:latin typeface="+mj-lt"/>
                <a:ea typeface="+mj-ea"/>
                <a:cs typeface="+mj-cs"/>
              </a:rPr>
              <a:t>1. Evidence gap</a:t>
            </a:r>
            <a:endParaRPr lang="en-GB" b="1" dirty="0"/>
          </a:p>
        </p:txBody>
      </p:sp>
      <p:sp>
        <p:nvSpPr>
          <p:cNvPr id="3" name="Content Placeholder 2">
            <a:extLst>
              <a:ext uri="{FF2B5EF4-FFF2-40B4-BE49-F238E27FC236}">
                <a16:creationId xmlns:a16="http://schemas.microsoft.com/office/drawing/2014/main" id="{3001FBF2-CDCB-6CED-6132-061EDA41ADC7}"/>
              </a:ext>
            </a:extLst>
          </p:cNvPr>
          <p:cNvSpPr>
            <a:spLocks noGrp="1"/>
          </p:cNvSpPr>
          <p:nvPr>
            <p:ph idx="1"/>
          </p:nvPr>
        </p:nvSpPr>
        <p:spPr>
          <a:xfrm>
            <a:off x="838200" y="1229710"/>
            <a:ext cx="10515600" cy="4947253"/>
          </a:xfrm>
        </p:spPr>
        <p:txBody>
          <a:bodyPr>
            <a:normAutofit lnSpcReduction="10000"/>
          </a:bodyPr>
          <a:lstStyle/>
          <a:p>
            <a:pPr marL="0" indent="0">
              <a:buNone/>
            </a:pPr>
            <a:r>
              <a:rPr lang="en-US" b="0" i="0" dirty="0">
                <a:solidFill>
                  <a:srgbClr val="333434"/>
                </a:solidFill>
                <a:effectLst/>
                <a:latin typeface="Open Sans" panose="020B0606030504020204" pitchFamily="34" charset="0"/>
              </a:rPr>
              <a:t>Example </a:t>
            </a:r>
          </a:p>
          <a:p>
            <a:r>
              <a:rPr lang="en-US" b="0" i="0" dirty="0">
                <a:solidFill>
                  <a:srgbClr val="333434"/>
                </a:solidFill>
                <a:effectLst/>
                <a:latin typeface="Open Sans" panose="020B0606030504020204" pitchFamily="34" charset="0"/>
              </a:rPr>
              <a:t>The i</a:t>
            </a:r>
            <a:r>
              <a:rPr lang="en-US" b="1" i="0" dirty="0">
                <a:solidFill>
                  <a:srgbClr val="333434"/>
                </a:solidFill>
                <a:effectLst/>
                <a:latin typeface="Open Sans" panose="020B0606030504020204" pitchFamily="34" charset="0"/>
              </a:rPr>
              <a:t>nterventions</a:t>
            </a:r>
            <a:r>
              <a:rPr lang="en-US" b="0" i="0" dirty="0">
                <a:solidFill>
                  <a:srgbClr val="333434"/>
                </a:solidFill>
                <a:effectLst/>
                <a:latin typeface="Open Sans" panose="020B0606030504020204" pitchFamily="34" charset="0"/>
              </a:rPr>
              <a:t> (shown in the rows) consist of </a:t>
            </a:r>
          </a:p>
          <a:p>
            <a:pPr lvl="1">
              <a:buFont typeface="Wingdings" panose="05000000000000000000" pitchFamily="2" charset="2"/>
              <a:buChar char="Ø"/>
            </a:pPr>
            <a:r>
              <a:rPr lang="en-US" b="0" i="0" dirty="0">
                <a:solidFill>
                  <a:srgbClr val="333434"/>
                </a:solidFill>
                <a:effectLst/>
                <a:latin typeface="Open Sans" panose="020B0606030504020204" pitchFamily="34" charset="0"/>
              </a:rPr>
              <a:t>training in how to use technology, </a:t>
            </a:r>
          </a:p>
          <a:p>
            <a:pPr lvl="1">
              <a:buFont typeface="Wingdings" panose="05000000000000000000" pitchFamily="2" charset="2"/>
              <a:buChar char="Ø"/>
            </a:pPr>
            <a:r>
              <a:rPr lang="en-US" b="0" i="0" dirty="0">
                <a:solidFill>
                  <a:srgbClr val="333434"/>
                </a:solidFill>
                <a:effectLst/>
                <a:latin typeface="Open Sans" panose="020B0606030504020204" pitchFamily="34" charset="0"/>
              </a:rPr>
              <a:t>digitally delivered training or digitally delivered learning, </a:t>
            </a:r>
          </a:p>
          <a:p>
            <a:r>
              <a:rPr lang="en-US" dirty="0">
                <a:solidFill>
                  <a:srgbClr val="333434"/>
                </a:solidFill>
                <a:latin typeface="Open Sans" panose="020B0606030504020204" pitchFamily="34" charset="0"/>
              </a:rPr>
              <a:t>The</a:t>
            </a:r>
            <a:r>
              <a:rPr lang="en-US" b="0" i="0" dirty="0">
                <a:solidFill>
                  <a:srgbClr val="333434"/>
                </a:solidFill>
                <a:effectLst/>
                <a:latin typeface="Open Sans" panose="020B0606030504020204" pitchFamily="34" charset="0"/>
              </a:rPr>
              <a:t> outcomes evaluated (shown in the columns) include: loneliness, anxiety, depression and  self-esteem, among others. </a:t>
            </a:r>
          </a:p>
          <a:p>
            <a:endParaRPr lang="en-US" dirty="0">
              <a:solidFill>
                <a:srgbClr val="333434"/>
              </a:solidFill>
              <a:latin typeface="Open Sans" panose="020B0606030504020204" pitchFamily="34" charset="0"/>
            </a:endParaRPr>
          </a:p>
          <a:p>
            <a:r>
              <a:rPr lang="en-US" b="0" i="0" dirty="0">
                <a:solidFill>
                  <a:srgbClr val="333434"/>
                </a:solidFill>
                <a:effectLst/>
                <a:latin typeface="Open Sans" panose="020B0606030504020204" pitchFamily="34" charset="0"/>
              </a:rPr>
              <a:t>From this EGM, we can observe that there is no evidence available on the adverse effects of delivering training in a digital manner, and none for digitally delivered learning either. </a:t>
            </a:r>
            <a:endParaRPr lang="en-GB" dirty="0"/>
          </a:p>
        </p:txBody>
      </p:sp>
    </p:spTree>
    <p:extLst>
      <p:ext uri="{BB962C8B-B14F-4D97-AF65-F5344CB8AC3E}">
        <p14:creationId xmlns:p14="http://schemas.microsoft.com/office/powerpoint/2010/main" val="3200814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4E029D-1AD2-6D63-9475-C7D3FCEE4FCC}"/>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b="1" kern="1200">
                <a:solidFill>
                  <a:srgbClr val="FFFFFF"/>
                </a:solidFill>
                <a:latin typeface="+mj-lt"/>
                <a:ea typeface="+mj-ea"/>
                <a:cs typeface="+mj-cs"/>
              </a:rPr>
              <a:t>1. Evidence gap </a:t>
            </a: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9F5F29EF-6354-D121-3C1A-4F80DCB30AE4}"/>
              </a:ext>
            </a:extLst>
          </p:cNvPr>
          <p:cNvSpPr>
            <a:spLocks noGrp="1"/>
          </p:cNvSpPr>
          <p:nvPr>
            <p:ph idx="1"/>
          </p:nvPr>
        </p:nvSpPr>
        <p:spPr>
          <a:xfrm>
            <a:off x="4380855" y="569627"/>
            <a:ext cx="7341453" cy="4706912"/>
          </a:xfrm>
        </p:spPr>
        <p:txBody>
          <a:bodyPr vert="horz" lIns="91440" tIns="45720" rIns="91440" bIns="45720" rtlCol="0">
            <a:normAutofit fontScale="92500" lnSpcReduction="20000"/>
          </a:bodyPr>
          <a:lstStyle/>
          <a:p>
            <a:pPr marL="0"/>
            <a:r>
              <a:rPr lang="en-US" sz="3600" b="0" i="0" dirty="0">
                <a:effectLst/>
              </a:rPr>
              <a:t>Example </a:t>
            </a:r>
          </a:p>
          <a:p>
            <a:r>
              <a:rPr lang="en-US" sz="3600" b="0" i="0" dirty="0">
                <a:effectLst/>
              </a:rPr>
              <a:t>As mentioned in the introduction, this does not mean that digitally delivered learning does not reduce social isolation in the elderly, but that </a:t>
            </a:r>
            <a:r>
              <a:rPr lang="en-US" sz="3600" b="1" dirty="0">
                <a:effectLst/>
              </a:rPr>
              <a:t>reviews or studies evaluating this type of intervention were not found: there is a gap in evidence.</a:t>
            </a:r>
            <a:endParaRPr lang="en-US" sz="3600" dirty="0"/>
          </a:p>
          <a:p>
            <a:endParaRPr lang="en-US" sz="1700" dirty="0"/>
          </a:p>
          <a:p>
            <a:endParaRPr lang="en-US" sz="1700" dirty="0"/>
          </a:p>
          <a:p>
            <a:endParaRPr lang="en-US" sz="1700" dirty="0"/>
          </a:p>
          <a:p>
            <a:r>
              <a:rPr lang="en-US" sz="1700" dirty="0">
                <a:hlinkClick r:id="rId2"/>
              </a:rPr>
              <a:t>What are evidence gap maps and why are they important? - Students 4 Best Evidence</a:t>
            </a:r>
            <a:endParaRPr lang="en-US" sz="1700" dirty="0"/>
          </a:p>
          <a:p>
            <a:endParaRPr lang="en-US" sz="1700" dirty="0"/>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20B94B8-DF13-E725-CAF0-0495862F2A49}"/>
              </a:ext>
            </a:extLst>
          </p:cNvPr>
          <p:cNvSpPr txBox="1"/>
          <p:nvPr/>
        </p:nvSpPr>
        <p:spPr>
          <a:xfrm>
            <a:off x="4497149" y="5955466"/>
            <a:ext cx="3197701" cy="490305"/>
          </a:xfrm>
          <a:prstGeom prst="rect">
            <a:avLst/>
          </a:prstGeom>
        </p:spPr>
        <p:txBody>
          <a:bodyPr vert="horz" lIns="91440" tIns="45720" rIns="91440" bIns="45720" rtlCol="0">
            <a:normAutofit fontScale="85000" lnSpcReduction="20000"/>
          </a:bodyPr>
          <a:lstStyle/>
          <a:p>
            <a:pPr indent="-228600">
              <a:lnSpc>
                <a:spcPct val="90000"/>
              </a:lnSpc>
              <a:spcAft>
                <a:spcPts val="600"/>
              </a:spcAft>
              <a:buFont typeface="Arial" panose="020B0604020202020204" pitchFamily="34" charset="0"/>
              <a:buChar char="•"/>
            </a:pPr>
            <a:r>
              <a:rPr lang="en-US" sz="2000" dirty="0"/>
              <a:t>Source : Cited in Azeez &amp; </a:t>
            </a:r>
            <a:r>
              <a:rPr lang="en-US" sz="2000" dirty="0" err="1"/>
              <a:t>Elegunde</a:t>
            </a:r>
            <a:r>
              <a:rPr lang="en-US" sz="2000" dirty="0"/>
              <a:t> 2022; Miles 2017 </a:t>
            </a:r>
          </a:p>
        </p:txBody>
      </p:sp>
    </p:spTree>
    <p:extLst>
      <p:ext uri="{BB962C8B-B14F-4D97-AF65-F5344CB8AC3E}">
        <p14:creationId xmlns:p14="http://schemas.microsoft.com/office/powerpoint/2010/main" val="1596940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CE6D9-7704-2FB4-3ADC-CB2DDD07698E}"/>
              </a:ext>
            </a:extLst>
          </p:cNvPr>
          <p:cNvSpPr>
            <a:spLocks noGrp="1"/>
          </p:cNvSpPr>
          <p:nvPr>
            <p:ph type="title"/>
          </p:nvPr>
        </p:nvSpPr>
        <p:spPr/>
        <p:txBody>
          <a:bodyPr/>
          <a:lstStyle/>
          <a:p>
            <a:r>
              <a:rPr lang="en-US" b="1"/>
              <a:t>2. Knowledge gap</a:t>
            </a:r>
            <a:endParaRPr lang="en-GB" b="1" dirty="0"/>
          </a:p>
        </p:txBody>
      </p:sp>
      <p:sp>
        <p:nvSpPr>
          <p:cNvPr id="3" name="Content Placeholder 2">
            <a:extLst>
              <a:ext uri="{FF2B5EF4-FFF2-40B4-BE49-F238E27FC236}">
                <a16:creationId xmlns:a16="http://schemas.microsoft.com/office/drawing/2014/main" id="{0DA174EE-2C51-E38C-95D1-38DBC5058864}"/>
              </a:ext>
            </a:extLst>
          </p:cNvPr>
          <p:cNvSpPr>
            <a:spLocks noGrp="1"/>
          </p:cNvSpPr>
          <p:nvPr>
            <p:ph idx="1"/>
          </p:nvPr>
        </p:nvSpPr>
        <p:spPr>
          <a:xfrm>
            <a:off x="636401" y="1592295"/>
            <a:ext cx="10515600" cy="4351338"/>
          </a:xfrm>
        </p:spPr>
        <p:txBody>
          <a:bodyPr>
            <a:normAutofit lnSpcReduction="10000"/>
          </a:bodyPr>
          <a:lstStyle/>
          <a:p>
            <a:pPr algn="just"/>
            <a:r>
              <a:rPr lang="en-US" sz="3600" dirty="0"/>
              <a:t>Knowledge gap: Knowledge might not exist in the actual field on theories and literature (Miles, 2017; Müller-Bloch &amp; Kranz, 2015)</a:t>
            </a:r>
          </a:p>
          <a:p>
            <a:pPr algn="just"/>
            <a:r>
              <a:rPr lang="en-US" sz="3200" dirty="0"/>
              <a:t>…. Is a common form of research gap. There are two situations in which a knowledge gap or knowledge void may occur; first, there may not be existing knowledge in the particular field of study regarding theories and literatures from related research domain; second, a possibility that the result of the study is different from the expected outcome (Mueller-Bloch &amp;Kranz, 2014 cited in Miles, 2017).</a:t>
            </a:r>
          </a:p>
          <a:p>
            <a:pPr algn="just"/>
            <a:endParaRPr lang="en-US" sz="3600" dirty="0"/>
          </a:p>
          <a:p>
            <a:endParaRPr lang="en-GB" dirty="0"/>
          </a:p>
        </p:txBody>
      </p:sp>
      <p:sp>
        <p:nvSpPr>
          <p:cNvPr id="6" name="TextBox 5">
            <a:extLst>
              <a:ext uri="{FF2B5EF4-FFF2-40B4-BE49-F238E27FC236}">
                <a16:creationId xmlns:a16="http://schemas.microsoft.com/office/drawing/2014/main" id="{3B962BE3-3D00-A846-1DDE-06198DF8276E}"/>
              </a:ext>
            </a:extLst>
          </p:cNvPr>
          <p:cNvSpPr txBox="1"/>
          <p:nvPr/>
        </p:nvSpPr>
        <p:spPr>
          <a:xfrm>
            <a:off x="838200" y="6247664"/>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977354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67766-3B60-DEAD-371E-523A652678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EADD8B-EF48-3048-72A3-015B79FBD419}"/>
              </a:ext>
            </a:extLst>
          </p:cNvPr>
          <p:cNvSpPr>
            <a:spLocks noGrp="1"/>
          </p:cNvSpPr>
          <p:nvPr>
            <p:ph type="title"/>
          </p:nvPr>
        </p:nvSpPr>
        <p:spPr/>
        <p:txBody>
          <a:bodyPr/>
          <a:lstStyle/>
          <a:p>
            <a:r>
              <a:rPr lang="en-US" b="1"/>
              <a:t>2. Knowledge gap</a:t>
            </a:r>
            <a:endParaRPr lang="en-GB" b="1" dirty="0"/>
          </a:p>
        </p:txBody>
      </p:sp>
      <p:sp>
        <p:nvSpPr>
          <p:cNvPr id="3" name="Content Placeholder 2">
            <a:extLst>
              <a:ext uri="{FF2B5EF4-FFF2-40B4-BE49-F238E27FC236}">
                <a16:creationId xmlns:a16="http://schemas.microsoft.com/office/drawing/2014/main" id="{12E19816-95D9-AF51-90B4-364195CFE061}"/>
              </a:ext>
            </a:extLst>
          </p:cNvPr>
          <p:cNvSpPr>
            <a:spLocks noGrp="1"/>
          </p:cNvSpPr>
          <p:nvPr>
            <p:ph idx="1"/>
          </p:nvPr>
        </p:nvSpPr>
        <p:spPr>
          <a:xfrm>
            <a:off x="636401" y="1592295"/>
            <a:ext cx="10515600" cy="4351338"/>
          </a:xfrm>
        </p:spPr>
        <p:txBody>
          <a:bodyPr>
            <a:normAutofit/>
          </a:bodyPr>
          <a:lstStyle/>
          <a:p>
            <a:pPr algn="just"/>
            <a:r>
              <a:rPr lang="en-US" sz="3200" dirty="0"/>
              <a:t>…. Is a common form of research gap. There are two situations in which a knowledge gap or knowledge void may occur; first, there may not be existing knowledge in the particular field of study regarding theories and literatures from related research domain; second, a possibility that the result of the study is different from the expected outcome (Mueller-Bloch &amp;Kranz, 2014 cited in Miles, 2017).</a:t>
            </a:r>
          </a:p>
          <a:p>
            <a:pPr algn="just"/>
            <a:endParaRPr lang="en-US" sz="3600" dirty="0"/>
          </a:p>
          <a:p>
            <a:endParaRPr lang="en-GB" dirty="0"/>
          </a:p>
        </p:txBody>
      </p:sp>
      <p:sp>
        <p:nvSpPr>
          <p:cNvPr id="5" name="TextBox 4">
            <a:extLst>
              <a:ext uri="{FF2B5EF4-FFF2-40B4-BE49-F238E27FC236}">
                <a16:creationId xmlns:a16="http://schemas.microsoft.com/office/drawing/2014/main" id="{904A6EBE-B53C-9788-5127-C6CF710BC37A}"/>
              </a:ext>
            </a:extLst>
          </p:cNvPr>
          <p:cNvSpPr txBox="1"/>
          <p:nvPr/>
        </p:nvSpPr>
        <p:spPr>
          <a:xfrm>
            <a:off x="972733" y="603325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158978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C98ED-6B81-D492-1F3A-790A984A6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C46913-2C2B-BCA2-1DD6-ABB617C220B4}"/>
              </a:ext>
            </a:extLst>
          </p:cNvPr>
          <p:cNvSpPr>
            <a:spLocks noGrp="1"/>
          </p:cNvSpPr>
          <p:nvPr>
            <p:ph type="title"/>
          </p:nvPr>
        </p:nvSpPr>
        <p:spPr/>
        <p:txBody>
          <a:bodyPr/>
          <a:lstStyle/>
          <a:p>
            <a:r>
              <a:rPr lang="en-US" b="1" dirty="0"/>
              <a:t>3. Practical - Knowledge gap</a:t>
            </a:r>
            <a:endParaRPr lang="en-GB" b="1" dirty="0"/>
          </a:p>
        </p:txBody>
      </p:sp>
      <p:sp>
        <p:nvSpPr>
          <p:cNvPr id="3" name="Content Placeholder 2">
            <a:extLst>
              <a:ext uri="{FF2B5EF4-FFF2-40B4-BE49-F238E27FC236}">
                <a16:creationId xmlns:a16="http://schemas.microsoft.com/office/drawing/2014/main" id="{BD486F85-FB33-F5B3-BA76-8FD42C1661A1}"/>
              </a:ext>
            </a:extLst>
          </p:cNvPr>
          <p:cNvSpPr>
            <a:spLocks noGrp="1"/>
          </p:cNvSpPr>
          <p:nvPr>
            <p:ph idx="1"/>
          </p:nvPr>
        </p:nvSpPr>
        <p:spPr>
          <a:xfrm>
            <a:off x="636401" y="1592295"/>
            <a:ext cx="10515600" cy="4351338"/>
          </a:xfrm>
        </p:spPr>
        <p:txBody>
          <a:bodyPr/>
          <a:lstStyle/>
          <a:p>
            <a:pPr algn="just"/>
            <a:r>
              <a:rPr lang="en-US" sz="4000" dirty="0"/>
              <a:t>Practical-knowledge gap refers to discrepancies that can bring about new research. A practical-knowledge (action-knowledge) conflict arises when the actual </a:t>
            </a:r>
            <a:r>
              <a:rPr lang="en-US" sz="4000" dirty="0" err="1"/>
              <a:t>behaviour</a:t>
            </a:r>
            <a:r>
              <a:rPr lang="en-US" sz="4000" dirty="0"/>
              <a:t> of professionals differs from their advocated </a:t>
            </a:r>
            <a:r>
              <a:rPr lang="en-US" sz="4000" dirty="0" err="1"/>
              <a:t>behaviour</a:t>
            </a:r>
            <a:r>
              <a:rPr lang="en-US" sz="4000" dirty="0"/>
              <a:t> (Mueller-Bloch &amp;Kranz, 2014 cited in Miles, 2017).</a:t>
            </a:r>
          </a:p>
          <a:p>
            <a:endParaRPr lang="en-GB" dirty="0"/>
          </a:p>
        </p:txBody>
      </p:sp>
      <p:sp>
        <p:nvSpPr>
          <p:cNvPr id="5" name="TextBox 4">
            <a:extLst>
              <a:ext uri="{FF2B5EF4-FFF2-40B4-BE49-F238E27FC236}">
                <a16:creationId xmlns:a16="http://schemas.microsoft.com/office/drawing/2014/main" id="{46F37D6E-4869-5806-368D-1FD7D36D0297}"/>
              </a:ext>
            </a:extLst>
          </p:cNvPr>
          <p:cNvSpPr txBox="1"/>
          <p:nvPr/>
        </p:nvSpPr>
        <p:spPr>
          <a:xfrm>
            <a:off x="890752" y="6216134"/>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760708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F6C3C-27A5-AF96-4263-2D84D9D54556}"/>
              </a:ext>
            </a:extLst>
          </p:cNvPr>
          <p:cNvSpPr>
            <a:spLocks noGrp="1"/>
          </p:cNvSpPr>
          <p:nvPr>
            <p:ph type="title"/>
          </p:nvPr>
        </p:nvSpPr>
        <p:spPr>
          <a:xfrm>
            <a:off x="630095" y="283145"/>
            <a:ext cx="10515600" cy="606031"/>
          </a:xfrm>
        </p:spPr>
        <p:txBody>
          <a:bodyPr>
            <a:normAutofit fontScale="90000"/>
          </a:bodyPr>
          <a:lstStyle/>
          <a:p>
            <a:r>
              <a:rPr lang="en-US" b="1" dirty="0"/>
              <a:t>4. Methodological gap</a:t>
            </a:r>
            <a:endParaRPr lang="en-GB" b="1" dirty="0"/>
          </a:p>
        </p:txBody>
      </p:sp>
      <p:sp>
        <p:nvSpPr>
          <p:cNvPr id="3" name="Content Placeholder 2">
            <a:extLst>
              <a:ext uri="{FF2B5EF4-FFF2-40B4-BE49-F238E27FC236}">
                <a16:creationId xmlns:a16="http://schemas.microsoft.com/office/drawing/2014/main" id="{3A790954-8704-30F0-7CD4-BBB9C32690BC}"/>
              </a:ext>
            </a:extLst>
          </p:cNvPr>
          <p:cNvSpPr>
            <a:spLocks noGrp="1"/>
          </p:cNvSpPr>
          <p:nvPr>
            <p:ph idx="1"/>
          </p:nvPr>
        </p:nvSpPr>
        <p:spPr>
          <a:xfrm>
            <a:off x="630095" y="1242323"/>
            <a:ext cx="10515600" cy="4042278"/>
          </a:xfrm>
        </p:spPr>
        <p:txBody>
          <a:bodyPr>
            <a:normAutofit/>
          </a:bodyPr>
          <a:lstStyle/>
          <a:p>
            <a:pPr algn="just"/>
            <a:r>
              <a:rPr lang="en-US" dirty="0"/>
              <a:t>A variation in research methodology methods required to generate new insights or avoid distortions in findings (Miles, 2017; Müller-Bloch &amp; Kranz, 2015)</a:t>
            </a:r>
          </a:p>
          <a:p>
            <a:pPr algn="just"/>
            <a:r>
              <a:rPr lang="en-US" dirty="0"/>
              <a:t>A methodological gap is the gap refers to the conflict that arises in research as a result of the influence of methodology on a result. This gap seek to address the conflicts which arise as a result of the research methods in initial studies and offers a new line of research that is different from the previous research methods(Mueller-Bloch &amp;Kranz, 2014 cited in Miles, 2017).</a:t>
            </a:r>
          </a:p>
          <a:p>
            <a:endParaRPr lang="en-US" dirty="0"/>
          </a:p>
          <a:p>
            <a:endParaRPr lang="en-GB" dirty="0"/>
          </a:p>
        </p:txBody>
      </p:sp>
      <p:sp>
        <p:nvSpPr>
          <p:cNvPr id="7" name="TextBox 6">
            <a:extLst>
              <a:ext uri="{FF2B5EF4-FFF2-40B4-BE49-F238E27FC236}">
                <a16:creationId xmlns:a16="http://schemas.microsoft.com/office/drawing/2014/main" id="{27B245DE-F5C2-5929-3C79-339861A9DEE9}"/>
              </a:ext>
            </a:extLst>
          </p:cNvPr>
          <p:cNvSpPr txBox="1"/>
          <p:nvPr/>
        </p:nvSpPr>
        <p:spPr>
          <a:xfrm>
            <a:off x="733096" y="5421789"/>
            <a:ext cx="9325303" cy="369332"/>
          </a:xfrm>
          <a:prstGeom prst="rect">
            <a:avLst/>
          </a:prstGeom>
          <a:noFill/>
        </p:spPr>
        <p:txBody>
          <a:bodyPr wrap="square">
            <a:spAutoFit/>
          </a:bodyPr>
          <a:lstStyle/>
          <a:p>
            <a:r>
              <a:rPr lang="en-US" dirty="0">
                <a:hlinkClick r:id="rId2"/>
              </a:rPr>
              <a:t>Gap identification_Understanding_and_spotting_research_gaps.pdf</a:t>
            </a:r>
            <a:endParaRPr lang="en-GB" dirty="0"/>
          </a:p>
        </p:txBody>
      </p:sp>
      <p:sp>
        <p:nvSpPr>
          <p:cNvPr id="9" name="TextBox 8">
            <a:extLst>
              <a:ext uri="{FF2B5EF4-FFF2-40B4-BE49-F238E27FC236}">
                <a16:creationId xmlns:a16="http://schemas.microsoft.com/office/drawing/2014/main" id="{DE866AB1-76F2-BD3A-464B-F3C22B70A369}"/>
              </a:ext>
            </a:extLst>
          </p:cNvPr>
          <p:cNvSpPr txBox="1"/>
          <p:nvPr/>
        </p:nvSpPr>
        <p:spPr>
          <a:xfrm>
            <a:off x="928590" y="620552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28364227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CAF5C-F520-CE5B-EC46-DE9E62F46844}"/>
              </a:ext>
            </a:extLst>
          </p:cNvPr>
          <p:cNvSpPr>
            <a:spLocks noGrp="1"/>
          </p:cNvSpPr>
          <p:nvPr>
            <p:ph type="title"/>
          </p:nvPr>
        </p:nvSpPr>
        <p:spPr/>
        <p:txBody>
          <a:bodyPr/>
          <a:lstStyle/>
          <a:p>
            <a:r>
              <a:rPr lang="en-US" b="1" dirty="0"/>
              <a:t>5. Theoretical/ Conceptual gap</a:t>
            </a:r>
            <a:endParaRPr lang="en-GB" b="1" dirty="0"/>
          </a:p>
        </p:txBody>
      </p:sp>
      <p:sp>
        <p:nvSpPr>
          <p:cNvPr id="3" name="Content Placeholder 2">
            <a:extLst>
              <a:ext uri="{FF2B5EF4-FFF2-40B4-BE49-F238E27FC236}">
                <a16:creationId xmlns:a16="http://schemas.microsoft.com/office/drawing/2014/main" id="{7FC801C8-4C30-2310-FAF9-A7BF0C3D3BB6}"/>
              </a:ext>
            </a:extLst>
          </p:cNvPr>
          <p:cNvSpPr>
            <a:spLocks noGrp="1"/>
          </p:cNvSpPr>
          <p:nvPr>
            <p:ph idx="1"/>
          </p:nvPr>
        </p:nvSpPr>
        <p:spPr>
          <a:xfrm>
            <a:off x="838200" y="1825625"/>
            <a:ext cx="10515600" cy="3755368"/>
          </a:xfrm>
        </p:spPr>
        <p:txBody>
          <a:bodyPr>
            <a:normAutofit lnSpcReduction="10000"/>
          </a:bodyPr>
          <a:lstStyle/>
          <a:p>
            <a:pPr algn="just"/>
            <a:r>
              <a:rPr lang="en-US" dirty="0"/>
              <a:t>Application of theory to research is lacking (Miles, 2017; Müller-Bloch &amp; Kranz, 2015)</a:t>
            </a:r>
          </a:p>
          <a:p>
            <a:pPr algn="just"/>
            <a:r>
              <a:rPr lang="en-US" dirty="0"/>
              <a:t>Population gap: Research on a population is inadequately represented (Robinson et al., 2011) </a:t>
            </a:r>
          </a:p>
          <a:p>
            <a:pPr algn="just"/>
            <a:endParaRPr lang="en-US" dirty="0"/>
          </a:p>
          <a:p>
            <a:pPr algn="just"/>
            <a:r>
              <a:rPr lang="en-US" dirty="0"/>
              <a:t>Conceptual gap: Difference in theory and conceptual views (Jacquet &amp; van der Does, 2020) Theory Application void: Theory must be applied to research to generate new insights (Miles, 2017; Müller-Bloch &amp; Kranz, 2015)</a:t>
            </a:r>
            <a:endParaRPr lang="en-GB" dirty="0"/>
          </a:p>
        </p:txBody>
      </p:sp>
      <p:sp>
        <p:nvSpPr>
          <p:cNvPr id="5" name="TextBox 4">
            <a:extLst>
              <a:ext uri="{FF2B5EF4-FFF2-40B4-BE49-F238E27FC236}">
                <a16:creationId xmlns:a16="http://schemas.microsoft.com/office/drawing/2014/main" id="{7C1B4180-D69C-94FF-AE36-07617066BDCE}"/>
              </a:ext>
            </a:extLst>
          </p:cNvPr>
          <p:cNvSpPr txBox="1"/>
          <p:nvPr/>
        </p:nvSpPr>
        <p:spPr>
          <a:xfrm>
            <a:off x="972733" y="6361176"/>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9787089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FC7E4-98AA-2541-8316-C670C66BEC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689756-DDA2-571E-C311-138E2A1EF9CA}"/>
              </a:ext>
            </a:extLst>
          </p:cNvPr>
          <p:cNvSpPr>
            <a:spLocks noGrp="1"/>
          </p:cNvSpPr>
          <p:nvPr>
            <p:ph type="title"/>
          </p:nvPr>
        </p:nvSpPr>
        <p:spPr/>
        <p:txBody>
          <a:bodyPr/>
          <a:lstStyle/>
          <a:p>
            <a:r>
              <a:rPr lang="en-US" b="1" dirty="0"/>
              <a:t>5. Theoretical/ Conceptual gap</a:t>
            </a:r>
            <a:endParaRPr lang="en-GB" b="1" dirty="0"/>
          </a:p>
        </p:txBody>
      </p:sp>
      <p:sp>
        <p:nvSpPr>
          <p:cNvPr id="3" name="Content Placeholder 2">
            <a:extLst>
              <a:ext uri="{FF2B5EF4-FFF2-40B4-BE49-F238E27FC236}">
                <a16:creationId xmlns:a16="http://schemas.microsoft.com/office/drawing/2014/main" id="{D9818AE1-8818-862F-DCDC-E13D8D1CDA84}"/>
              </a:ext>
            </a:extLst>
          </p:cNvPr>
          <p:cNvSpPr>
            <a:spLocks noGrp="1"/>
          </p:cNvSpPr>
          <p:nvPr>
            <p:ph idx="1"/>
          </p:nvPr>
        </p:nvSpPr>
        <p:spPr>
          <a:xfrm>
            <a:off x="838200" y="1532408"/>
            <a:ext cx="10515600" cy="4048585"/>
          </a:xfrm>
        </p:spPr>
        <p:txBody>
          <a:bodyPr>
            <a:normAutofit/>
          </a:bodyPr>
          <a:lstStyle/>
          <a:p>
            <a:pPr algn="just"/>
            <a:r>
              <a:rPr lang="en-US" dirty="0"/>
              <a:t>The theoretical gap deals with the gap in theory in previous research. Theoretical gaps are a common occurrence in examining prior research on a phenomenon (Mueller-Bloch &amp;Kranz, 2014 cited in Miles, 2017).</a:t>
            </a:r>
          </a:p>
          <a:p>
            <a:pPr algn="just"/>
            <a:r>
              <a:rPr lang="en-US" dirty="0"/>
              <a:t>Conceptual gap: Difference in theory and conceptual views (Jacquet &amp; van der Does, 2020) Theory Application void: Theory must be applied to research to generate new insights (Miles, 2017; Müller-Bloch &amp; Kranz, 2015)</a:t>
            </a:r>
            <a:endParaRPr lang="en-GB" dirty="0"/>
          </a:p>
        </p:txBody>
      </p:sp>
      <p:sp>
        <p:nvSpPr>
          <p:cNvPr id="5" name="TextBox 4">
            <a:extLst>
              <a:ext uri="{FF2B5EF4-FFF2-40B4-BE49-F238E27FC236}">
                <a16:creationId xmlns:a16="http://schemas.microsoft.com/office/drawing/2014/main" id="{59619B68-A69E-05E5-66D8-D752C0331561}"/>
              </a:ext>
            </a:extLst>
          </p:cNvPr>
          <p:cNvSpPr txBox="1"/>
          <p:nvPr/>
        </p:nvSpPr>
        <p:spPr>
          <a:xfrm>
            <a:off x="960121" y="6008028"/>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058430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6856E-3C85-324D-FF08-E988F115DA8C}"/>
              </a:ext>
            </a:extLst>
          </p:cNvPr>
          <p:cNvSpPr>
            <a:spLocks noGrp="1"/>
          </p:cNvSpPr>
          <p:nvPr>
            <p:ph type="title"/>
          </p:nvPr>
        </p:nvSpPr>
        <p:spPr/>
        <p:txBody>
          <a:bodyPr/>
          <a:lstStyle/>
          <a:p>
            <a:r>
              <a:rPr lang="en-US" b="1" dirty="0"/>
              <a:t>6. Empirical gap </a:t>
            </a:r>
            <a:endParaRPr lang="en-GB" b="1" dirty="0"/>
          </a:p>
        </p:txBody>
      </p:sp>
      <p:sp>
        <p:nvSpPr>
          <p:cNvPr id="3" name="Content Placeholder 2">
            <a:extLst>
              <a:ext uri="{FF2B5EF4-FFF2-40B4-BE49-F238E27FC236}">
                <a16:creationId xmlns:a16="http://schemas.microsoft.com/office/drawing/2014/main" id="{76C6BC9E-D4D6-6423-BE08-7A352726D4D5}"/>
              </a:ext>
            </a:extLst>
          </p:cNvPr>
          <p:cNvSpPr>
            <a:spLocks noGrp="1"/>
          </p:cNvSpPr>
          <p:nvPr>
            <p:ph idx="1"/>
          </p:nvPr>
        </p:nvSpPr>
        <p:spPr/>
        <p:txBody>
          <a:bodyPr>
            <a:normAutofit/>
          </a:bodyPr>
          <a:lstStyle/>
          <a:p>
            <a:pPr algn="just"/>
            <a:r>
              <a:rPr lang="en-US" sz="4000" dirty="0"/>
              <a:t>An empirical gap is the type of research gap that has to do with gaps in the previous researches. This type of research gap deals with the research </a:t>
            </a:r>
            <a:r>
              <a:rPr lang="en-US" sz="4000" dirty="0">
                <a:solidFill>
                  <a:srgbClr val="FF0000"/>
                </a:solidFill>
              </a:rPr>
              <a:t>findings or propositions </a:t>
            </a:r>
            <a:r>
              <a:rPr lang="en-US" sz="4000" dirty="0"/>
              <a:t>which requires evaluation or empirical verification (Mueller-Bloch &amp;Kranz, 2014 cited in Miles, 2017).</a:t>
            </a:r>
          </a:p>
        </p:txBody>
      </p:sp>
      <p:sp>
        <p:nvSpPr>
          <p:cNvPr id="5" name="TextBox 4">
            <a:extLst>
              <a:ext uri="{FF2B5EF4-FFF2-40B4-BE49-F238E27FC236}">
                <a16:creationId xmlns:a16="http://schemas.microsoft.com/office/drawing/2014/main" id="{8DFA215B-5294-F94A-CBC0-D86ED6CF76D5}"/>
              </a:ext>
            </a:extLst>
          </p:cNvPr>
          <p:cNvSpPr txBox="1"/>
          <p:nvPr/>
        </p:nvSpPr>
        <p:spPr>
          <a:xfrm>
            <a:off x="1092551" y="5942568"/>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467704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D4E3AD-3A76-515E-9453-337EF7319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42750-776B-AEBA-8F9C-DA9C0476B8FE}"/>
              </a:ext>
            </a:extLst>
          </p:cNvPr>
          <p:cNvSpPr>
            <a:spLocks noGrp="1"/>
          </p:cNvSpPr>
          <p:nvPr>
            <p:ph type="title"/>
          </p:nvPr>
        </p:nvSpPr>
        <p:spPr/>
        <p:txBody>
          <a:bodyPr/>
          <a:lstStyle/>
          <a:p>
            <a:r>
              <a:rPr lang="en-US" b="1" dirty="0"/>
              <a:t>7. </a:t>
            </a:r>
            <a:r>
              <a:rPr lang="en-US" sz="4400" b="1" dirty="0"/>
              <a:t>Population </a:t>
            </a:r>
            <a:r>
              <a:rPr lang="en-US" b="1" dirty="0"/>
              <a:t>gap </a:t>
            </a:r>
            <a:endParaRPr lang="en-GB" b="1" dirty="0"/>
          </a:p>
        </p:txBody>
      </p:sp>
      <p:sp>
        <p:nvSpPr>
          <p:cNvPr id="3" name="Content Placeholder 2">
            <a:extLst>
              <a:ext uri="{FF2B5EF4-FFF2-40B4-BE49-F238E27FC236}">
                <a16:creationId xmlns:a16="http://schemas.microsoft.com/office/drawing/2014/main" id="{D062276D-479A-955A-3B5C-A38181674B4A}"/>
              </a:ext>
            </a:extLst>
          </p:cNvPr>
          <p:cNvSpPr>
            <a:spLocks noGrp="1"/>
          </p:cNvSpPr>
          <p:nvPr>
            <p:ph idx="1"/>
          </p:nvPr>
        </p:nvSpPr>
        <p:spPr/>
        <p:txBody>
          <a:bodyPr>
            <a:normAutofit/>
          </a:bodyPr>
          <a:lstStyle/>
          <a:p>
            <a:pPr algn="just"/>
            <a:r>
              <a:rPr lang="en-US" sz="2800" dirty="0"/>
              <a:t>Population Gap: A population gap is a commonly identified gap among researchers. There always exist under-served populations that have been under researched. This gap exists when there are populations that were not properly represented or under-researched in the evidence based on previous researches (Robinson, et al, 2011cited in Miles, 2017).</a:t>
            </a:r>
            <a:endParaRPr lang="en-US" sz="4000" dirty="0"/>
          </a:p>
        </p:txBody>
      </p:sp>
      <p:sp>
        <p:nvSpPr>
          <p:cNvPr id="5" name="TextBox 4">
            <a:extLst>
              <a:ext uri="{FF2B5EF4-FFF2-40B4-BE49-F238E27FC236}">
                <a16:creationId xmlns:a16="http://schemas.microsoft.com/office/drawing/2014/main" id="{989A49DE-8A4B-2CDE-8AC8-3BD5707C14BD}"/>
              </a:ext>
            </a:extLst>
          </p:cNvPr>
          <p:cNvSpPr txBox="1"/>
          <p:nvPr/>
        </p:nvSpPr>
        <p:spPr>
          <a:xfrm>
            <a:off x="651116" y="5992297"/>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9931673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56A71-AFA4-09B7-F6A7-FB62642CD1EF}"/>
              </a:ext>
            </a:extLst>
          </p:cNvPr>
          <p:cNvSpPr>
            <a:spLocks noGrp="1"/>
          </p:cNvSpPr>
          <p:nvPr>
            <p:ph type="title"/>
          </p:nvPr>
        </p:nvSpPr>
        <p:spPr/>
        <p:txBody>
          <a:bodyPr/>
          <a:lstStyle/>
          <a:p>
            <a:r>
              <a:rPr lang="en-US" dirty="0"/>
              <a:t>Types of Research Gaps </a:t>
            </a:r>
            <a:endParaRPr lang="en-GB" dirty="0"/>
          </a:p>
        </p:txBody>
      </p:sp>
      <p:sp>
        <p:nvSpPr>
          <p:cNvPr id="3" name="Content Placeholder 2">
            <a:extLst>
              <a:ext uri="{FF2B5EF4-FFF2-40B4-BE49-F238E27FC236}">
                <a16:creationId xmlns:a16="http://schemas.microsoft.com/office/drawing/2014/main" id="{708C98D2-FC01-049E-10E3-9B1437340C55}"/>
              </a:ext>
            </a:extLst>
          </p:cNvPr>
          <p:cNvSpPr>
            <a:spLocks noGrp="1"/>
          </p:cNvSpPr>
          <p:nvPr>
            <p:ph idx="1"/>
          </p:nvPr>
        </p:nvSpPr>
        <p:spPr/>
        <p:txBody>
          <a:bodyPr/>
          <a:lstStyle/>
          <a:p>
            <a:endParaRPr lang="en-US" dirty="0"/>
          </a:p>
          <a:p>
            <a:pPr marL="0" indent="0">
              <a:buNone/>
            </a:pPr>
            <a:r>
              <a:rPr lang="en-GB" dirty="0"/>
              <a:t>Types of research gap with examples (1:21 – 14:14)</a:t>
            </a:r>
          </a:p>
          <a:p>
            <a:r>
              <a:rPr lang="en-GB" b="0" i="0" u="none" strike="noStrike" dirty="0">
                <a:solidFill>
                  <a:srgbClr val="FFFFFF"/>
                </a:solidFill>
                <a:effectLst/>
                <a:latin typeface="YouTube Noto"/>
                <a:hlinkClick r:id="rId2"/>
              </a:rPr>
              <a:t>https://youtu.be/e_IUvJIMWwU</a:t>
            </a:r>
            <a:endParaRPr lang="en-GB" b="0" i="0" u="none" strike="noStrike" dirty="0">
              <a:solidFill>
                <a:srgbClr val="FFFFFF"/>
              </a:solidFill>
              <a:effectLst/>
              <a:latin typeface="YouTube Noto"/>
            </a:endParaRPr>
          </a:p>
          <a:p>
            <a:endParaRPr lang="en-GB" dirty="0"/>
          </a:p>
        </p:txBody>
      </p:sp>
    </p:spTree>
    <p:extLst>
      <p:ext uri="{BB962C8B-B14F-4D97-AF65-F5344CB8AC3E}">
        <p14:creationId xmlns:p14="http://schemas.microsoft.com/office/powerpoint/2010/main" val="2360427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AF369-C8DD-F5D7-00B7-0B2FCD1507FB}"/>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9F21775B-FA8A-3CF8-85AC-5EC63A5F7C6E}"/>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51359738-A5ED-7BEB-16A4-5BD2A7A29D91}"/>
              </a:ext>
            </a:extLst>
          </p:cNvPr>
          <p:cNvSpPr>
            <a:spLocks noGrp="1"/>
          </p:cNvSpPr>
          <p:nvPr>
            <p:ph type="title"/>
          </p:nvPr>
        </p:nvSpPr>
        <p:spPr>
          <a:xfrm>
            <a:off x="9083040" y="2173461"/>
            <a:ext cx="2543695" cy="2511078"/>
          </a:xfrm>
        </p:spPr>
        <p:txBody>
          <a:bodyPr>
            <a:normAutofit/>
          </a:bodyPr>
          <a:lstStyle/>
          <a:p>
            <a:r>
              <a:rPr lang="en-GB" sz="4000" b="1" dirty="0"/>
              <a:t>Types of gap (II)</a:t>
            </a:r>
          </a:p>
        </p:txBody>
      </p:sp>
    </p:spTree>
    <p:extLst>
      <p:ext uri="{BB962C8B-B14F-4D97-AF65-F5344CB8AC3E}">
        <p14:creationId xmlns:p14="http://schemas.microsoft.com/office/powerpoint/2010/main" val="36691736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68DDE-D535-4C4E-77BD-FA49165DC4E7}"/>
              </a:ext>
            </a:extLst>
          </p:cNvPr>
          <p:cNvSpPr>
            <a:spLocks noGrp="1"/>
          </p:cNvSpPr>
          <p:nvPr>
            <p:ph type="title"/>
          </p:nvPr>
        </p:nvSpPr>
        <p:spPr>
          <a:xfrm>
            <a:off x="220717" y="365125"/>
            <a:ext cx="11133083" cy="1325563"/>
          </a:xfrm>
        </p:spPr>
        <p:txBody>
          <a:bodyPr>
            <a:normAutofit fontScale="90000"/>
          </a:bodyPr>
          <a:lstStyle/>
          <a:p>
            <a:r>
              <a:rPr lang="en-US" b="1" dirty="0">
                <a:solidFill>
                  <a:srgbClr val="494949"/>
                </a:solidFill>
                <a:latin typeface="Montserrat" panose="00000500000000000000" pitchFamily="2" charset="0"/>
              </a:rPr>
              <a:t>Another Classification on types of research gaps</a:t>
            </a:r>
            <a:br>
              <a:rPr lang="en-US" b="1" dirty="0">
                <a:solidFill>
                  <a:srgbClr val="494949"/>
                </a:solidFill>
                <a:latin typeface="Montserrat" panose="00000500000000000000" pitchFamily="2" charset="0"/>
              </a:rPr>
            </a:br>
            <a:endParaRPr lang="en-GB" dirty="0"/>
          </a:p>
        </p:txBody>
      </p:sp>
      <p:sp>
        <p:nvSpPr>
          <p:cNvPr id="3" name="Content Placeholder 2">
            <a:extLst>
              <a:ext uri="{FF2B5EF4-FFF2-40B4-BE49-F238E27FC236}">
                <a16:creationId xmlns:a16="http://schemas.microsoft.com/office/drawing/2014/main" id="{CB18F8CB-7C34-7FFA-B7F1-5B09722B73F3}"/>
              </a:ext>
            </a:extLst>
          </p:cNvPr>
          <p:cNvSpPr>
            <a:spLocks noGrp="1"/>
          </p:cNvSpPr>
          <p:nvPr>
            <p:ph idx="1"/>
          </p:nvPr>
        </p:nvSpPr>
        <p:spPr>
          <a:xfrm>
            <a:off x="743607" y="2285978"/>
            <a:ext cx="10515600" cy="4351338"/>
          </a:xfrm>
        </p:spPr>
        <p:txBody>
          <a:bodyPr>
            <a:normAutofit/>
          </a:bodyPr>
          <a:lstStyle/>
          <a:p>
            <a:pPr algn="l" fontAlgn="base">
              <a:lnSpc>
                <a:spcPct val="100000"/>
              </a:lnSpc>
            </a:pPr>
            <a:r>
              <a:rPr lang="en-US" sz="3600" b="0" i="0" dirty="0">
                <a:solidFill>
                  <a:srgbClr val="494949"/>
                </a:solidFill>
                <a:effectLst/>
                <a:latin typeface="Arial" panose="020B0604020202020204" pitchFamily="34" charset="0"/>
                <a:cs typeface="Arial" panose="020B0604020202020204" pitchFamily="34" charset="0"/>
              </a:rPr>
              <a:t>Four types of research gaps</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classic</a:t>
            </a:r>
            <a:r>
              <a:rPr lang="en-US" sz="3600" b="0" i="0" dirty="0">
                <a:solidFill>
                  <a:srgbClr val="494949"/>
                </a:solidFill>
                <a:effectLst/>
                <a:latin typeface="Arial" panose="020B0604020202020204" pitchFamily="34" charset="0"/>
                <a:cs typeface="Arial" panose="020B0604020202020204" pitchFamily="34" charset="0"/>
              </a:rPr>
              <a:t> literature gap</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disagreement</a:t>
            </a:r>
            <a:r>
              <a:rPr lang="en-US" sz="3600" b="0" i="0" dirty="0">
                <a:solidFill>
                  <a:srgbClr val="494949"/>
                </a:solidFill>
                <a:effectLst/>
                <a:latin typeface="Arial" panose="020B0604020202020204" pitchFamily="34" charset="0"/>
                <a:cs typeface="Arial" panose="020B0604020202020204" pitchFamily="34" charset="0"/>
              </a:rPr>
              <a:t> gap</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contextual</a:t>
            </a:r>
            <a:r>
              <a:rPr lang="en-US" sz="3600" b="0" i="0" dirty="0">
                <a:solidFill>
                  <a:srgbClr val="494949"/>
                </a:solidFill>
                <a:effectLst/>
                <a:latin typeface="Arial" panose="020B0604020202020204" pitchFamily="34" charset="0"/>
                <a:cs typeface="Arial" panose="020B0604020202020204" pitchFamily="34" charset="0"/>
              </a:rPr>
              <a:t> gap, and</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methodological</a:t>
            </a:r>
            <a:r>
              <a:rPr lang="en-US" sz="3600" b="0" i="0" dirty="0">
                <a:solidFill>
                  <a:srgbClr val="494949"/>
                </a:solidFill>
                <a:effectLst/>
                <a:latin typeface="Arial" panose="020B0604020202020204" pitchFamily="34" charset="0"/>
                <a:cs typeface="Arial" panose="020B0604020202020204" pitchFamily="34" charset="0"/>
              </a:rPr>
              <a:t> gap</a:t>
            </a:r>
          </a:p>
          <a:p>
            <a:endParaRPr lang="en-GB" dirty="0"/>
          </a:p>
        </p:txBody>
      </p:sp>
    </p:spTree>
    <p:extLst>
      <p:ext uri="{BB962C8B-B14F-4D97-AF65-F5344CB8AC3E}">
        <p14:creationId xmlns:p14="http://schemas.microsoft.com/office/powerpoint/2010/main" val="14281372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CCA23-8475-C7A9-8BFF-C48419F1C994}"/>
              </a:ext>
            </a:extLst>
          </p:cNvPr>
          <p:cNvSpPr>
            <a:spLocks noGrp="1"/>
          </p:cNvSpPr>
          <p:nvPr>
            <p:ph type="title"/>
          </p:nvPr>
        </p:nvSpPr>
        <p:spPr/>
        <p:txBody>
          <a:bodyPr/>
          <a:lstStyle/>
          <a:p>
            <a:r>
              <a:rPr lang="en-US" sz="4400" b="0" i="0" dirty="0">
                <a:solidFill>
                  <a:srgbClr val="494949"/>
                </a:solidFill>
                <a:effectLst/>
                <a:latin typeface="Arial" panose="020B0604020202020204" pitchFamily="34" charset="0"/>
                <a:cs typeface="Arial" panose="020B0604020202020204" pitchFamily="34" charset="0"/>
              </a:rPr>
              <a:t>The </a:t>
            </a:r>
            <a:r>
              <a:rPr lang="en-US" sz="4400" b="1" i="0" dirty="0">
                <a:solidFill>
                  <a:srgbClr val="494949"/>
                </a:solidFill>
                <a:effectLst/>
                <a:latin typeface="Arial" panose="020B0604020202020204" pitchFamily="34" charset="0"/>
                <a:cs typeface="Arial" panose="020B0604020202020204" pitchFamily="34" charset="0"/>
              </a:rPr>
              <a:t>classic</a:t>
            </a:r>
            <a:r>
              <a:rPr lang="en-US" sz="4400" b="0" i="0" dirty="0">
                <a:solidFill>
                  <a:srgbClr val="494949"/>
                </a:solidFill>
                <a:effectLst/>
                <a:latin typeface="Arial" panose="020B0604020202020204" pitchFamily="34" charset="0"/>
                <a:cs typeface="Arial" panose="020B0604020202020204" pitchFamily="34" charset="0"/>
              </a:rPr>
              <a:t> literature gap</a:t>
            </a:r>
            <a:endParaRPr lang="en-GB" dirty="0"/>
          </a:p>
        </p:txBody>
      </p:sp>
      <p:sp>
        <p:nvSpPr>
          <p:cNvPr id="3" name="Content Placeholder 2">
            <a:extLst>
              <a:ext uri="{FF2B5EF4-FFF2-40B4-BE49-F238E27FC236}">
                <a16:creationId xmlns:a16="http://schemas.microsoft.com/office/drawing/2014/main" id="{44BB9CE9-AEC6-94A2-0083-16789D7DC878}"/>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This type of research gap emerges when there’s a </a:t>
            </a:r>
            <a:r>
              <a:rPr lang="en-US" b="1" i="0" dirty="0">
                <a:solidFill>
                  <a:srgbClr val="494949"/>
                </a:solidFill>
                <a:effectLst/>
                <a:latin typeface="Merriweather" panose="00000500000000000000" pitchFamily="2" charset="0"/>
              </a:rPr>
              <a:t>new concept or phenomenon</a:t>
            </a:r>
            <a:r>
              <a:rPr lang="en-US" b="0" i="0" dirty="0">
                <a:solidFill>
                  <a:srgbClr val="494949"/>
                </a:solidFill>
                <a:effectLst/>
                <a:latin typeface="Merriweather" panose="00000500000000000000" pitchFamily="2" charset="0"/>
              </a:rPr>
              <a:t> that hasn’t been studied much, or at all. For example, when a social media platform is launched, there’s an opportunity to explore its impacts on users, how it could be leveraged for marketing, its impact on society, and so on. The same applies for new technologies, new modes of communication, transportation, etc.</a:t>
            </a:r>
            <a:endParaRPr lang="en-GB" dirty="0"/>
          </a:p>
        </p:txBody>
      </p:sp>
    </p:spTree>
    <p:extLst>
      <p:ext uri="{BB962C8B-B14F-4D97-AF65-F5344CB8AC3E}">
        <p14:creationId xmlns:p14="http://schemas.microsoft.com/office/powerpoint/2010/main" val="42708109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334F-CBA8-045F-FAAE-E804D1285E8D}"/>
              </a:ext>
            </a:extLst>
          </p:cNvPr>
          <p:cNvSpPr>
            <a:spLocks noGrp="1"/>
          </p:cNvSpPr>
          <p:nvPr>
            <p:ph type="title"/>
          </p:nvPr>
        </p:nvSpPr>
        <p:spPr/>
        <p:txBody>
          <a:bodyPr/>
          <a:lstStyle/>
          <a:p>
            <a:r>
              <a:rPr lang="en-US" sz="4400" b="1" i="0" dirty="0">
                <a:solidFill>
                  <a:srgbClr val="494949"/>
                </a:solidFill>
                <a:effectLst/>
                <a:latin typeface="Arial" panose="020B0604020202020204" pitchFamily="34" charset="0"/>
                <a:cs typeface="Arial" panose="020B0604020202020204" pitchFamily="34" charset="0"/>
              </a:rPr>
              <a:t>1. The classic literature gap</a:t>
            </a:r>
            <a:endParaRPr lang="en-GB" b="1" dirty="0"/>
          </a:p>
        </p:txBody>
      </p:sp>
      <p:sp>
        <p:nvSpPr>
          <p:cNvPr id="3" name="Content Placeholder 2">
            <a:extLst>
              <a:ext uri="{FF2B5EF4-FFF2-40B4-BE49-F238E27FC236}">
                <a16:creationId xmlns:a16="http://schemas.microsoft.com/office/drawing/2014/main" id="{36FDC3A1-030D-8A71-C49B-92348FFCE807}"/>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but a drawback you need to be aware of is that with this type of research gap, you’ll be </a:t>
            </a:r>
            <a:r>
              <a:rPr lang="en-US" b="1" i="0" dirty="0">
                <a:solidFill>
                  <a:srgbClr val="494949"/>
                </a:solidFill>
                <a:effectLst/>
                <a:latin typeface="Merriweather" panose="00000500000000000000" pitchFamily="2" charset="0"/>
              </a:rPr>
              <a:t>exploring completely new territory</a:t>
            </a:r>
            <a:r>
              <a:rPr lang="en-US" b="0" i="0" dirty="0">
                <a:solidFill>
                  <a:srgbClr val="494949"/>
                </a:solidFill>
                <a:effectLst/>
                <a:latin typeface="Merriweather" panose="00000500000000000000" pitchFamily="2" charset="0"/>
              </a:rPr>
              <a:t>. </a:t>
            </a:r>
          </a:p>
          <a:p>
            <a:pPr algn="just">
              <a:lnSpc>
                <a:spcPct val="100000"/>
              </a:lnSpc>
            </a:pPr>
            <a:endParaRPr lang="en-US" dirty="0">
              <a:solidFill>
                <a:srgbClr val="494949"/>
              </a:solidFill>
              <a:latin typeface="Merriweather" panose="00000500000000000000" pitchFamily="2" charset="0"/>
            </a:endParaRPr>
          </a:p>
          <a:p>
            <a:pPr algn="just">
              <a:lnSpc>
                <a:spcPct val="100000"/>
              </a:lnSpc>
            </a:pPr>
            <a:r>
              <a:rPr lang="en-US" b="0" i="0" dirty="0">
                <a:solidFill>
                  <a:srgbClr val="494949"/>
                </a:solidFill>
                <a:effectLst/>
                <a:latin typeface="Merriweather" panose="00000500000000000000" pitchFamily="2" charset="0"/>
              </a:rPr>
              <a:t>This means you’ll have to draw on </a:t>
            </a:r>
            <a:r>
              <a:rPr lang="en-US" b="1" i="0" dirty="0">
                <a:solidFill>
                  <a:srgbClr val="494949"/>
                </a:solidFill>
                <a:effectLst/>
                <a:latin typeface="Merriweather" panose="00000500000000000000" pitchFamily="2" charset="0"/>
              </a:rPr>
              <a:t>adjacent literature</a:t>
            </a:r>
            <a:r>
              <a:rPr lang="en-US" b="0" i="0" dirty="0">
                <a:solidFill>
                  <a:srgbClr val="494949"/>
                </a:solidFill>
                <a:effectLst/>
                <a:latin typeface="Merriweather" panose="00000500000000000000" pitchFamily="2" charset="0"/>
              </a:rPr>
              <a:t> to build your literature review, as there naturally won’t be very many existing studies that directly relate to the topic. </a:t>
            </a:r>
            <a:endParaRPr lang="en-GB" dirty="0"/>
          </a:p>
        </p:txBody>
      </p:sp>
    </p:spTree>
    <p:extLst>
      <p:ext uri="{BB962C8B-B14F-4D97-AF65-F5344CB8AC3E}">
        <p14:creationId xmlns:p14="http://schemas.microsoft.com/office/powerpoint/2010/main" val="1747034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BDC8B-5BA3-627C-6473-4AEFD9092FFB}"/>
              </a:ext>
            </a:extLst>
          </p:cNvPr>
          <p:cNvSpPr>
            <a:spLocks noGrp="1"/>
          </p:cNvSpPr>
          <p:nvPr>
            <p:ph type="title"/>
          </p:nvPr>
        </p:nvSpPr>
        <p:spPr/>
        <p:txBody>
          <a:bodyPr/>
          <a:lstStyle/>
          <a:p>
            <a:r>
              <a:rPr lang="en-GB" b="1" i="0" dirty="0">
                <a:solidFill>
                  <a:srgbClr val="494949"/>
                </a:solidFill>
                <a:effectLst/>
                <a:latin typeface="Montserrat" panose="00000500000000000000" pitchFamily="2" charset="0"/>
              </a:rPr>
              <a:t>2. The Disagreement Gap</a:t>
            </a:r>
            <a:endParaRPr lang="en-GB" dirty="0"/>
          </a:p>
        </p:txBody>
      </p:sp>
      <p:sp>
        <p:nvSpPr>
          <p:cNvPr id="3" name="Content Placeholder 2">
            <a:extLst>
              <a:ext uri="{FF2B5EF4-FFF2-40B4-BE49-F238E27FC236}">
                <a16:creationId xmlns:a16="http://schemas.microsoft.com/office/drawing/2014/main" id="{62B6587E-B303-BF81-5CAD-E28ED76FA71B}"/>
              </a:ext>
            </a:extLst>
          </p:cNvPr>
          <p:cNvSpPr>
            <a:spLocks noGrp="1"/>
          </p:cNvSpPr>
          <p:nvPr>
            <p:ph idx="1"/>
          </p:nvPr>
        </p:nvSpPr>
        <p:spPr>
          <a:xfrm>
            <a:off x="838200" y="1595470"/>
            <a:ext cx="10515600" cy="4581493"/>
          </a:xfrm>
        </p:spPr>
        <p:txBody>
          <a:bodyPr>
            <a:normAutofit lnSpcReduction="10000"/>
          </a:bodyPr>
          <a:lstStyle/>
          <a:p>
            <a:pPr>
              <a:lnSpc>
                <a:spcPct val="120000"/>
              </a:lnSpc>
            </a:pPr>
            <a:r>
              <a:rPr lang="en-US" b="0" i="0" dirty="0">
                <a:solidFill>
                  <a:srgbClr val="494949"/>
                </a:solidFill>
                <a:effectLst/>
                <a:latin typeface="Merriweather" panose="00000500000000000000" pitchFamily="2" charset="0"/>
              </a:rPr>
              <a:t>The disagreement gap emerges when there are </a:t>
            </a:r>
            <a:r>
              <a:rPr lang="en-US" b="1" i="0" dirty="0">
                <a:solidFill>
                  <a:srgbClr val="494949"/>
                </a:solidFill>
                <a:effectLst/>
                <a:latin typeface="Merriweather" panose="00000500000000000000" pitchFamily="2" charset="0"/>
              </a:rPr>
              <a:t>contrasting or contradictory findings</a:t>
            </a:r>
            <a:r>
              <a:rPr lang="en-US" b="0" i="0" dirty="0">
                <a:solidFill>
                  <a:srgbClr val="494949"/>
                </a:solidFill>
                <a:effectLst/>
                <a:latin typeface="Merriweather" panose="00000500000000000000" pitchFamily="2" charset="0"/>
              </a:rPr>
              <a:t> in the existing research regarding a specific </a:t>
            </a:r>
            <a:r>
              <a:rPr lang="en-US" b="0" i="0" u="none" strike="noStrike" dirty="0">
                <a:solidFill>
                  <a:srgbClr val="F16924"/>
                </a:solidFill>
                <a:effectLst/>
                <a:latin typeface="Merriweather" panose="00000500000000000000" pitchFamily="2" charset="0"/>
                <a:hlinkClick r:id="rId2"/>
              </a:rPr>
              <a:t>research question</a:t>
            </a:r>
            <a:r>
              <a:rPr lang="en-US" b="0" i="0" dirty="0">
                <a:solidFill>
                  <a:srgbClr val="494949"/>
                </a:solidFill>
                <a:effectLst/>
                <a:latin typeface="Merriweather" panose="00000500000000000000" pitchFamily="2" charset="0"/>
              </a:rPr>
              <a:t> (or set of questions). </a:t>
            </a:r>
          </a:p>
          <a:p>
            <a:pPr>
              <a:lnSpc>
                <a:spcPct val="120000"/>
              </a:lnSpc>
            </a:pPr>
            <a:r>
              <a:rPr lang="en-US" dirty="0">
                <a:solidFill>
                  <a:srgbClr val="494949"/>
                </a:solidFill>
                <a:latin typeface="Merriweather" panose="00000500000000000000" pitchFamily="2" charset="0"/>
              </a:rPr>
              <a:t>F</a:t>
            </a:r>
            <a:r>
              <a:rPr lang="en-US" b="0" i="0" dirty="0">
                <a:solidFill>
                  <a:srgbClr val="494949"/>
                </a:solidFill>
                <a:effectLst/>
                <a:latin typeface="Merriweather" panose="00000500000000000000" pitchFamily="2" charset="0"/>
              </a:rPr>
              <a:t>or this type of research gap, there needs to be a </a:t>
            </a:r>
            <a:r>
              <a:rPr lang="en-US" b="1" i="0" dirty="0">
                <a:solidFill>
                  <a:srgbClr val="494949"/>
                </a:solidFill>
                <a:effectLst/>
                <a:latin typeface="Merriweather" panose="00000500000000000000" pitchFamily="2" charset="0"/>
              </a:rPr>
              <a:t>relatively balanced set of opposing findings</a:t>
            </a:r>
            <a:r>
              <a:rPr lang="en-US" b="0" i="0" dirty="0">
                <a:solidFill>
                  <a:srgbClr val="494949"/>
                </a:solidFill>
                <a:effectLst/>
                <a:latin typeface="Merriweather" panose="00000500000000000000" pitchFamily="2" charset="0"/>
              </a:rPr>
              <a:t>. In other words, a situation where 95% of studies find one result and 5% find the opposite result wouldn’t quite constitute a disagreement in the literature. </a:t>
            </a:r>
            <a:endParaRPr lang="en-US" dirty="0">
              <a:solidFill>
                <a:srgbClr val="494949"/>
              </a:solidFill>
              <a:latin typeface="Merriweather" panose="00000500000000000000" pitchFamily="2" charset="0"/>
            </a:endParaRPr>
          </a:p>
        </p:txBody>
      </p:sp>
    </p:spTree>
    <p:extLst>
      <p:ext uri="{BB962C8B-B14F-4D97-AF65-F5344CB8AC3E}">
        <p14:creationId xmlns:p14="http://schemas.microsoft.com/office/powerpoint/2010/main" val="26150655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A72DB-FF38-3614-37EB-86D91FAA6704}"/>
              </a:ext>
            </a:extLst>
          </p:cNvPr>
          <p:cNvSpPr>
            <a:spLocks noGrp="1"/>
          </p:cNvSpPr>
          <p:nvPr>
            <p:ph type="title"/>
          </p:nvPr>
        </p:nvSpPr>
        <p:spPr>
          <a:xfrm>
            <a:off x="838200" y="365125"/>
            <a:ext cx="10515600" cy="744767"/>
          </a:xfrm>
        </p:spPr>
        <p:txBody>
          <a:bodyPr/>
          <a:lstStyle/>
          <a:p>
            <a:r>
              <a:rPr lang="en-GB" b="1" i="0" dirty="0">
                <a:solidFill>
                  <a:srgbClr val="494949"/>
                </a:solidFill>
                <a:effectLst/>
                <a:latin typeface="Montserrat" panose="00000500000000000000" pitchFamily="2" charset="0"/>
              </a:rPr>
              <a:t>3. The Contextual Gap</a:t>
            </a:r>
            <a:endParaRPr lang="en-GB" dirty="0"/>
          </a:p>
        </p:txBody>
      </p:sp>
      <p:sp>
        <p:nvSpPr>
          <p:cNvPr id="3" name="Content Placeholder 2">
            <a:extLst>
              <a:ext uri="{FF2B5EF4-FFF2-40B4-BE49-F238E27FC236}">
                <a16:creationId xmlns:a16="http://schemas.microsoft.com/office/drawing/2014/main" id="{F7AB139F-6C2E-4CD5-667B-27A5B981ED61}"/>
              </a:ext>
            </a:extLst>
          </p:cNvPr>
          <p:cNvSpPr>
            <a:spLocks noGrp="1"/>
          </p:cNvSpPr>
          <p:nvPr>
            <p:ph idx="1"/>
          </p:nvPr>
        </p:nvSpPr>
        <p:spPr>
          <a:xfrm>
            <a:off x="838200" y="1399978"/>
            <a:ext cx="10515600" cy="5092897"/>
          </a:xfrm>
        </p:spPr>
        <p:txBody>
          <a:bodyPr>
            <a:normAutofit fontScale="92500" lnSpcReduction="20000"/>
          </a:bodyPr>
          <a:lstStyle/>
          <a:p>
            <a:pPr>
              <a:lnSpc>
                <a:spcPct val="110000"/>
              </a:lnSpc>
            </a:pPr>
            <a:r>
              <a:rPr lang="en-US" b="0" i="0" dirty="0">
                <a:solidFill>
                  <a:srgbClr val="494949"/>
                </a:solidFill>
                <a:effectLst/>
                <a:latin typeface="Merriweather" panose="00000500000000000000" pitchFamily="2" charset="0"/>
              </a:rPr>
              <a:t>The third type of research gap is the contextual gap. Simply put, a contextual gap exists when there’s already a decent body of existing research on a particular topic, but an </a:t>
            </a:r>
            <a:r>
              <a:rPr lang="en-US" b="1" i="0" dirty="0">
                <a:solidFill>
                  <a:srgbClr val="494949"/>
                </a:solidFill>
                <a:effectLst/>
                <a:latin typeface="Merriweather" panose="00000500000000000000" pitchFamily="2" charset="0"/>
              </a:rPr>
              <a:t>absence of research in specific contexts</a:t>
            </a:r>
            <a:r>
              <a:rPr lang="en-US" b="0" i="0" dirty="0">
                <a:solidFill>
                  <a:srgbClr val="494949"/>
                </a:solidFill>
                <a:effectLst/>
                <a:latin typeface="Merriweather" panose="00000500000000000000" pitchFamily="2" charset="0"/>
              </a:rPr>
              <a:t>.</a:t>
            </a:r>
          </a:p>
          <a:p>
            <a:pPr>
              <a:lnSpc>
                <a:spcPct val="110000"/>
              </a:lnSpc>
            </a:pPr>
            <a:endParaRPr lang="en-US" dirty="0">
              <a:solidFill>
                <a:srgbClr val="494949"/>
              </a:solidFill>
              <a:latin typeface="Merriweather" panose="00000500000000000000" pitchFamily="2" charset="0"/>
            </a:endParaRPr>
          </a:p>
          <a:p>
            <a:pPr algn="l" fontAlgn="base">
              <a:lnSpc>
                <a:spcPct val="110000"/>
              </a:lnSpc>
            </a:pPr>
            <a:r>
              <a:rPr lang="en-US" b="0" i="0" dirty="0">
                <a:solidFill>
                  <a:srgbClr val="494949"/>
                </a:solidFill>
                <a:effectLst/>
                <a:latin typeface="Merriweather" panose="00000500000000000000" pitchFamily="2" charset="0"/>
              </a:rPr>
              <a:t>For example, there could be a lack of research on:</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specific </a:t>
            </a:r>
            <a:r>
              <a:rPr lang="en-US" b="1" i="0" dirty="0">
                <a:solidFill>
                  <a:srgbClr val="494949"/>
                </a:solidFill>
                <a:effectLst/>
                <a:latin typeface="Merriweather" panose="00000500000000000000" pitchFamily="2" charset="0"/>
              </a:rPr>
              <a:t>population</a:t>
            </a:r>
            <a:r>
              <a:rPr lang="en-US" b="0" i="0" dirty="0">
                <a:solidFill>
                  <a:srgbClr val="494949"/>
                </a:solidFill>
                <a:effectLst/>
                <a:latin typeface="Merriweather" panose="00000500000000000000" pitchFamily="2" charset="0"/>
              </a:rPr>
              <a:t> – perhaps a certain age group, gender or ethnicity</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a:t>
            </a:r>
            <a:r>
              <a:rPr lang="en-US" b="1" i="0" dirty="0">
                <a:solidFill>
                  <a:srgbClr val="494949"/>
                </a:solidFill>
                <a:effectLst/>
                <a:latin typeface="Merriweather" panose="00000500000000000000" pitchFamily="2" charset="0"/>
              </a:rPr>
              <a:t>geographic</a:t>
            </a:r>
            <a:r>
              <a:rPr lang="en-US" b="0" i="0" dirty="0">
                <a:solidFill>
                  <a:srgbClr val="494949"/>
                </a:solidFill>
                <a:effectLst/>
                <a:latin typeface="Merriweather" panose="00000500000000000000" pitchFamily="2" charset="0"/>
              </a:rPr>
              <a:t> area – for example, a city, country or region</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certain </a:t>
            </a:r>
            <a:r>
              <a:rPr lang="en-US" b="1" i="0" dirty="0">
                <a:solidFill>
                  <a:srgbClr val="494949"/>
                </a:solidFill>
                <a:effectLst/>
                <a:latin typeface="Merriweather" panose="00000500000000000000" pitchFamily="2" charset="0"/>
              </a:rPr>
              <a:t>time period</a:t>
            </a:r>
            <a:r>
              <a:rPr lang="en-US" b="0" i="0" dirty="0">
                <a:solidFill>
                  <a:srgbClr val="494949"/>
                </a:solidFill>
                <a:effectLst/>
                <a:latin typeface="Merriweather" panose="00000500000000000000" pitchFamily="2" charset="0"/>
              </a:rPr>
              <a:t> – perhaps the bulk of the studies took place many years or even decades ago and the landscape has changed.</a:t>
            </a:r>
          </a:p>
          <a:p>
            <a:endParaRPr lang="en-GB" dirty="0"/>
          </a:p>
        </p:txBody>
      </p:sp>
    </p:spTree>
    <p:extLst>
      <p:ext uri="{BB962C8B-B14F-4D97-AF65-F5344CB8AC3E}">
        <p14:creationId xmlns:p14="http://schemas.microsoft.com/office/powerpoint/2010/main" val="874136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7D4E9-CD1A-66E9-3B33-29B70B3B40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28273-653E-E1C2-4072-44D5F5FE6F1B}"/>
              </a:ext>
            </a:extLst>
          </p:cNvPr>
          <p:cNvSpPr>
            <a:spLocks noGrp="1"/>
          </p:cNvSpPr>
          <p:nvPr>
            <p:ph type="title"/>
          </p:nvPr>
        </p:nvSpPr>
        <p:spPr>
          <a:xfrm>
            <a:off x="838200" y="365125"/>
            <a:ext cx="10515600" cy="744767"/>
          </a:xfrm>
        </p:spPr>
        <p:txBody>
          <a:bodyPr/>
          <a:lstStyle/>
          <a:p>
            <a:r>
              <a:rPr lang="en-GB" b="1" i="0" dirty="0">
                <a:solidFill>
                  <a:srgbClr val="494949"/>
                </a:solidFill>
                <a:effectLst/>
                <a:latin typeface="Montserrat" panose="00000500000000000000" pitchFamily="2" charset="0"/>
              </a:rPr>
              <a:t>3. The Contextual Gap</a:t>
            </a:r>
            <a:endParaRPr lang="en-GB" dirty="0"/>
          </a:p>
        </p:txBody>
      </p:sp>
      <p:sp>
        <p:nvSpPr>
          <p:cNvPr id="3" name="Content Placeholder 2">
            <a:extLst>
              <a:ext uri="{FF2B5EF4-FFF2-40B4-BE49-F238E27FC236}">
                <a16:creationId xmlns:a16="http://schemas.microsoft.com/office/drawing/2014/main" id="{72573A3A-2EBF-6273-BD9E-CD76A2C1DBDA}"/>
              </a:ext>
            </a:extLst>
          </p:cNvPr>
          <p:cNvSpPr>
            <a:spLocks noGrp="1"/>
          </p:cNvSpPr>
          <p:nvPr>
            <p:ph idx="1"/>
          </p:nvPr>
        </p:nvSpPr>
        <p:spPr>
          <a:xfrm>
            <a:off x="838200" y="1399978"/>
            <a:ext cx="10515600" cy="5092897"/>
          </a:xfrm>
        </p:spPr>
        <p:txBody>
          <a:bodyPr>
            <a:normAutofit/>
          </a:bodyPr>
          <a:lstStyle/>
          <a:p>
            <a:pPr>
              <a:lnSpc>
                <a:spcPct val="110000"/>
              </a:lnSpc>
            </a:pPr>
            <a:r>
              <a:rPr lang="en-US" b="0" i="0" dirty="0">
                <a:solidFill>
                  <a:srgbClr val="494949"/>
                </a:solidFill>
                <a:effectLst/>
                <a:latin typeface="Merriweather" panose="00000500000000000000" pitchFamily="2" charset="0"/>
              </a:rPr>
              <a:t>you need to ensure that there’s a </a:t>
            </a:r>
            <a:r>
              <a:rPr lang="en-US" b="1" i="0" dirty="0">
                <a:solidFill>
                  <a:srgbClr val="494949"/>
                </a:solidFill>
                <a:effectLst/>
                <a:latin typeface="Merriweather" panose="00000500000000000000" pitchFamily="2" charset="0"/>
              </a:rPr>
              <a:t>plausible reason why</a:t>
            </a:r>
            <a:r>
              <a:rPr lang="en-US" b="0" i="0" dirty="0">
                <a:solidFill>
                  <a:srgbClr val="494949"/>
                </a:solidFill>
                <a:effectLst/>
                <a:latin typeface="Merriweather" panose="00000500000000000000" pitchFamily="2" charset="0"/>
              </a:rPr>
              <a:t> you’d expect potential differences in the specific context you choose.</a:t>
            </a:r>
            <a:endParaRPr lang="en-GB" dirty="0"/>
          </a:p>
        </p:txBody>
      </p:sp>
    </p:spTree>
    <p:extLst>
      <p:ext uri="{BB962C8B-B14F-4D97-AF65-F5344CB8AC3E}">
        <p14:creationId xmlns:p14="http://schemas.microsoft.com/office/powerpoint/2010/main" val="10949966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43844-D3C2-47EA-1CE2-5A39A390D93A}"/>
              </a:ext>
            </a:extLst>
          </p:cNvPr>
          <p:cNvSpPr>
            <a:spLocks noGrp="1"/>
          </p:cNvSpPr>
          <p:nvPr>
            <p:ph type="title"/>
          </p:nvPr>
        </p:nvSpPr>
        <p:spPr/>
        <p:txBody>
          <a:bodyPr/>
          <a:lstStyle/>
          <a:p>
            <a:r>
              <a:rPr lang="en-GB" b="1" i="0" dirty="0">
                <a:solidFill>
                  <a:srgbClr val="494949"/>
                </a:solidFill>
                <a:effectLst/>
                <a:latin typeface="Montserrat" panose="00000500000000000000" pitchFamily="2" charset="0"/>
              </a:rPr>
              <a:t>4. The Methodological Gap</a:t>
            </a:r>
            <a:endParaRPr lang="en-GB" dirty="0"/>
          </a:p>
        </p:txBody>
      </p:sp>
      <p:sp>
        <p:nvSpPr>
          <p:cNvPr id="3" name="Content Placeholder 2">
            <a:extLst>
              <a:ext uri="{FF2B5EF4-FFF2-40B4-BE49-F238E27FC236}">
                <a16:creationId xmlns:a16="http://schemas.microsoft.com/office/drawing/2014/main" id="{DBB6858F-FFC7-6BB7-FDEE-9B8D75510886}"/>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This type of research gap emerges as a result of the </a:t>
            </a:r>
            <a:r>
              <a:rPr lang="en-US" b="1" i="0" dirty="0">
                <a:solidFill>
                  <a:srgbClr val="494949"/>
                </a:solidFill>
                <a:effectLst/>
                <a:latin typeface="Merriweather" panose="00000500000000000000" pitchFamily="2" charset="0"/>
              </a:rPr>
              <a:t>research methodology or design</a:t>
            </a:r>
            <a:r>
              <a:rPr lang="en-US" b="0" i="0" dirty="0">
                <a:solidFill>
                  <a:srgbClr val="494949"/>
                </a:solidFill>
                <a:effectLst/>
                <a:latin typeface="Merriweather" panose="00000500000000000000" pitchFamily="2" charset="0"/>
              </a:rPr>
              <a:t> of existing studies. With this approach, you’d argue that the methodology of existing studies is </a:t>
            </a:r>
            <a:r>
              <a:rPr lang="en-US" b="1" i="0" dirty="0">
                <a:solidFill>
                  <a:srgbClr val="494949"/>
                </a:solidFill>
                <a:effectLst/>
                <a:latin typeface="Merriweather" panose="00000500000000000000" pitchFamily="2" charset="0"/>
              </a:rPr>
              <a:t>lacking in some way</a:t>
            </a:r>
            <a:r>
              <a:rPr lang="en-US" b="0" i="0" dirty="0">
                <a:solidFill>
                  <a:srgbClr val="494949"/>
                </a:solidFill>
                <a:effectLst/>
                <a:latin typeface="Merriweather" panose="00000500000000000000" pitchFamily="2" charset="0"/>
              </a:rPr>
              <a:t>, or that they’re missing a certain perspective.</a:t>
            </a:r>
            <a:endParaRPr lang="en-GB" dirty="0"/>
          </a:p>
        </p:txBody>
      </p:sp>
    </p:spTree>
    <p:extLst>
      <p:ext uri="{BB962C8B-B14F-4D97-AF65-F5344CB8AC3E}">
        <p14:creationId xmlns:p14="http://schemas.microsoft.com/office/powerpoint/2010/main" val="23511377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1485B-8C61-F458-495E-63188FB3B5BE}"/>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DCF1090A-257A-9B04-2E0B-50F8ACA62E21}"/>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79956DA9-3C95-3A76-85E0-9AC6B70EE5FD}"/>
              </a:ext>
            </a:extLst>
          </p:cNvPr>
          <p:cNvSpPr>
            <a:spLocks noGrp="1"/>
          </p:cNvSpPr>
          <p:nvPr>
            <p:ph type="title"/>
          </p:nvPr>
        </p:nvSpPr>
        <p:spPr>
          <a:xfrm>
            <a:off x="9083040" y="2173461"/>
            <a:ext cx="2543695" cy="2511078"/>
          </a:xfrm>
        </p:spPr>
        <p:txBody>
          <a:bodyPr>
            <a:normAutofit/>
          </a:bodyPr>
          <a:lstStyle/>
          <a:p>
            <a:r>
              <a:rPr lang="en-US" sz="4000" b="1" dirty="0"/>
              <a:t>G</a:t>
            </a:r>
            <a:r>
              <a:rPr lang="en-GB" sz="4000" b="1" dirty="0"/>
              <a:t>ap Analysis </a:t>
            </a:r>
          </a:p>
        </p:txBody>
      </p:sp>
    </p:spTree>
    <p:extLst>
      <p:ext uri="{BB962C8B-B14F-4D97-AF65-F5344CB8AC3E}">
        <p14:creationId xmlns:p14="http://schemas.microsoft.com/office/powerpoint/2010/main" val="110075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445C-B0C1-5F80-5362-4733C15952AA}"/>
              </a:ext>
            </a:extLst>
          </p:cNvPr>
          <p:cNvSpPr>
            <a:spLocks noGrp="1"/>
          </p:cNvSpPr>
          <p:nvPr>
            <p:ph type="title"/>
          </p:nvPr>
        </p:nvSpPr>
        <p:spPr>
          <a:xfrm>
            <a:off x="302698" y="296382"/>
            <a:ext cx="11477296" cy="1009628"/>
          </a:xfrm>
        </p:spPr>
        <p:txBody>
          <a:bodyPr>
            <a:normAutofit/>
          </a:bodyPr>
          <a:lstStyle/>
          <a:p>
            <a:r>
              <a:rPr lang="en-US" b="1" dirty="0"/>
              <a:t>Identification of research gap – Gap Analysis </a:t>
            </a:r>
            <a:endParaRPr lang="en-GB" b="1" dirty="0"/>
          </a:p>
        </p:txBody>
      </p:sp>
      <p:pic>
        <p:nvPicPr>
          <p:cNvPr id="5" name="Picture 4">
            <a:extLst>
              <a:ext uri="{FF2B5EF4-FFF2-40B4-BE49-F238E27FC236}">
                <a16:creationId xmlns:a16="http://schemas.microsoft.com/office/drawing/2014/main" id="{14D72D6D-02EE-83E2-3EB7-36677E8D4BC6}"/>
              </a:ext>
            </a:extLst>
          </p:cNvPr>
          <p:cNvPicPr>
            <a:picLocks noChangeAspect="1"/>
          </p:cNvPicPr>
          <p:nvPr/>
        </p:nvPicPr>
        <p:blipFill>
          <a:blip r:embed="rId2"/>
          <a:stretch>
            <a:fillRect/>
          </a:stretch>
        </p:blipFill>
        <p:spPr>
          <a:xfrm>
            <a:off x="3423689" y="1056444"/>
            <a:ext cx="8501282" cy="5570736"/>
          </a:xfrm>
          <a:prstGeom prst="rect">
            <a:avLst/>
          </a:prstGeom>
        </p:spPr>
      </p:pic>
      <p:sp>
        <p:nvSpPr>
          <p:cNvPr id="7" name="TextBox 6">
            <a:extLst>
              <a:ext uri="{FF2B5EF4-FFF2-40B4-BE49-F238E27FC236}">
                <a16:creationId xmlns:a16="http://schemas.microsoft.com/office/drawing/2014/main" id="{382DBFA1-5639-95A6-DBB2-71C5116E058B}"/>
              </a:ext>
            </a:extLst>
          </p:cNvPr>
          <p:cNvSpPr txBox="1"/>
          <p:nvPr/>
        </p:nvSpPr>
        <p:spPr>
          <a:xfrm>
            <a:off x="524777" y="6123543"/>
            <a:ext cx="6094520" cy="369332"/>
          </a:xfrm>
          <a:prstGeom prst="rect">
            <a:avLst/>
          </a:prstGeom>
          <a:noFill/>
        </p:spPr>
        <p:txBody>
          <a:bodyPr wrap="square">
            <a:spAutoFit/>
          </a:bodyPr>
          <a:lstStyle/>
          <a:p>
            <a:r>
              <a:rPr lang="en-GB" dirty="0">
                <a:hlinkClick r:id="rId3"/>
              </a:rPr>
              <a:t>IJISRT22JAN441_1.pdf</a:t>
            </a:r>
            <a:endParaRPr lang="en-GB" dirty="0"/>
          </a:p>
        </p:txBody>
      </p:sp>
    </p:spTree>
    <p:extLst>
      <p:ext uri="{BB962C8B-B14F-4D97-AF65-F5344CB8AC3E}">
        <p14:creationId xmlns:p14="http://schemas.microsoft.com/office/powerpoint/2010/main" val="6291109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59AA-9582-D3F6-91F2-CE865FE7BE92}"/>
              </a:ext>
            </a:extLst>
          </p:cNvPr>
          <p:cNvSpPr>
            <a:spLocks noGrp="1"/>
          </p:cNvSpPr>
          <p:nvPr>
            <p:ph type="title"/>
          </p:nvPr>
        </p:nvSpPr>
        <p:spPr/>
        <p:txBody>
          <a:bodyPr/>
          <a:lstStyle/>
          <a:p>
            <a:r>
              <a:rPr lang="en-GB" b="0" i="0" dirty="0">
                <a:solidFill>
                  <a:srgbClr val="555555"/>
                </a:solidFill>
                <a:effectLst/>
                <a:latin typeface="Roboto" panose="02000000000000000000" pitchFamily="2" charset="0"/>
              </a:rPr>
              <a:t>1. Citation Analysis</a:t>
            </a:r>
            <a:br>
              <a:rPr lang="en-GB" dirty="0"/>
            </a:br>
            <a:endParaRPr lang="en-GB" dirty="0"/>
          </a:p>
        </p:txBody>
      </p:sp>
      <p:sp>
        <p:nvSpPr>
          <p:cNvPr id="3" name="Content Placeholder 2">
            <a:extLst>
              <a:ext uri="{FF2B5EF4-FFF2-40B4-BE49-F238E27FC236}">
                <a16:creationId xmlns:a16="http://schemas.microsoft.com/office/drawing/2014/main" id="{83C73584-E198-0D68-0384-86B19E76F8B6}"/>
              </a:ext>
            </a:extLst>
          </p:cNvPr>
          <p:cNvSpPr>
            <a:spLocks noGrp="1"/>
          </p:cNvSpPr>
          <p:nvPr>
            <p:ph idx="1"/>
          </p:nvPr>
        </p:nvSpPr>
        <p:spPr>
          <a:xfrm>
            <a:off x="838200" y="1072055"/>
            <a:ext cx="10515600" cy="5104908"/>
          </a:xfrm>
        </p:spPr>
        <p:txBody>
          <a:bodyPr>
            <a:normAutofit/>
          </a:bodyPr>
          <a:lstStyle/>
          <a:p>
            <a:pPr marL="0" indent="0">
              <a:buNone/>
            </a:pPr>
            <a:r>
              <a:rPr lang="en-GB" b="0" i="0" dirty="0">
                <a:solidFill>
                  <a:srgbClr val="555555"/>
                </a:solidFill>
                <a:effectLst/>
                <a:latin typeface="Roboto" panose="02000000000000000000" pitchFamily="2" charset="0"/>
              </a:rPr>
              <a:t>Citation Analysis</a:t>
            </a:r>
          </a:p>
          <a:p>
            <a:endParaRPr lang="en-GB" dirty="0">
              <a:solidFill>
                <a:srgbClr val="555555"/>
              </a:solidFill>
              <a:latin typeface="Roboto" panose="02000000000000000000" pitchFamily="2" charset="0"/>
            </a:endParaRPr>
          </a:p>
          <a:p>
            <a:pPr algn="just"/>
            <a:r>
              <a:rPr lang="en-US" b="0" i="0" dirty="0">
                <a:solidFill>
                  <a:srgbClr val="555555"/>
                </a:solidFill>
                <a:effectLst/>
                <a:latin typeface="Roboto" panose="02000000000000000000" pitchFamily="2" charset="0"/>
              </a:rPr>
              <a:t>"Citation analysis is a branch of bibliometric that examines the citations found in publications such as journal articles and books to look for patterns of use". </a:t>
            </a:r>
            <a:endParaRPr lang="en-GB" b="0" i="0" dirty="0">
              <a:solidFill>
                <a:srgbClr val="555555"/>
              </a:solidFill>
              <a:effectLst/>
              <a:latin typeface="Roboto" panose="02000000000000000000" pitchFamily="2" charset="0"/>
            </a:endParaRPr>
          </a:p>
          <a:p>
            <a:endParaRPr lang="en-GB" dirty="0">
              <a:solidFill>
                <a:srgbClr val="555555"/>
              </a:solidFill>
              <a:latin typeface="Roboto" panose="02000000000000000000" pitchFamily="2" charset="0"/>
            </a:endParaRPr>
          </a:p>
          <a:p>
            <a:pPr algn="just"/>
            <a:r>
              <a:rPr lang="en-US" b="0" i="0" dirty="0">
                <a:solidFill>
                  <a:srgbClr val="555555"/>
                </a:solidFill>
                <a:effectLst/>
                <a:latin typeface="Roboto" panose="02000000000000000000" pitchFamily="2" charset="0"/>
              </a:rPr>
              <a:t>Citation analysis is the dominant way to identify the research gap using Google Scholar, Scopus, Web-of-Science, </a:t>
            </a:r>
            <a:r>
              <a:rPr lang="en-US" b="0" i="0" dirty="0" err="1">
                <a:solidFill>
                  <a:srgbClr val="555555"/>
                </a:solidFill>
                <a:effectLst/>
                <a:latin typeface="Roboto" panose="02000000000000000000" pitchFamily="2" charset="0"/>
              </a:rPr>
              <a:t>CiteSeer</a:t>
            </a:r>
            <a:r>
              <a:rPr lang="en-US" b="0" i="0" dirty="0">
                <a:solidFill>
                  <a:srgbClr val="555555"/>
                </a:solidFill>
                <a:effectLst/>
                <a:latin typeface="Roboto" panose="02000000000000000000" pitchFamily="2" charset="0"/>
              </a:rPr>
              <a:t>, </a:t>
            </a:r>
            <a:r>
              <a:rPr lang="en-US" b="0" i="0" dirty="0" err="1">
                <a:solidFill>
                  <a:srgbClr val="555555"/>
                </a:solidFill>
                <a:effectLst/>
                <a:latin typeface="Roboto" panose="02000000000000000000" pitchFamily="2" charset="0"/>
              </a:rPr>
              <a:t>SciFinder</a:t>
            </a:r>
            <a:r>
              <a:rPr lang="en-US" b="0" i="0" dirty="0">
                <a:solidFill>
                  <a:srgbClr val="555555"/>
                </a:solidFill>
                <a:effectLst/>
                <a:latin typeface="Roboto" panose="02000000000000000000" pitchFamily="2" charset="0"/>
              </a:rPr>
              <a:t>, Faculty of 1,000 and scholarly databases including </a:t>
            </a:r>
            <a:r>
              <a:rPr lang="en-US" b="0" i="0" dirty="0" err="1">
                <a:solidFill>
                  <a:srgbClr val="555555"/>
                </a:solidFill>
                <a:effectLst/>
                <a:latin typeface="Roboto" panose="02000000000000000000" pitchFamily="2" charset="0"/>
              </a:rPr>
              <a:t>Ebsco</a:t>
            </a:r>
            <a:r>
              <a:rPr lang="en-US" b="0" i="0" dirty="0">
                <a:solidFill>
                  <a:srgbClr val="555555"/>
                </a:solidFill>
                <a:effectLst/>
                <a:latin typeface="Roboto" panose="02000000000000000000" pitchFamily="2" charset="0"/>
              </a:rPr>
              <a:t>, ProQuest, Emerald, etc., to identify the papers or studies with a maximum number of citations. </a:t>
            </a:r>
            <a:endParaRPr lang="en-GB" dirty="0"/>
          </a:p>
        </p:txBody>
      </p:sp>
    </p:spTree>
    <p:extLst>
      <p:ext uri="{BB962C8B-B14F-4D97-AF65-F5344CB8AC3E}">
        <p14:creationId xmlns:p14="http://schemas.microsoft.com/office/powerpoint/2010/main" val="3293778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626E-7B12-E6EA-F760-10890B922D99}"/>
              </a:ext>
            </a:extLst>
          </p:cNvPr>
          <p:cNvSpPr>
            <a:spLocks noGrp="1"/>
          </p:cNvSpPr>
          <p:nvPr>
            <p:ph type="title"/>
          </p:nvPr>
        </p:nvSpPr>
        <p:spPr/>
        <p:txBody>
          <a:bodyPr/>
          <a:lstStyle/>
          <a:p>
            <a:r>
              <a:rPr lang="en-US" dirty="0">
                <a:effectLst/>
                <a:latin typeface="Times" panose="02020603050405020304" pitchFamily="18" charset="0"/>
              </a:rPr>
              <a:t>1. Citation analysis</a:t>
            </a:r>
            <a:endParaRPr lang="en-GB" dirty="0"/>
          </a:p>
        </p:txBody>
      </p:sp>
      <p:sp>
        <p:nvSpPr>
          <p:cNvPr id="3" name="Content Placeholder 2">
            <a:extLst>
              <a:ext uri="{FF2B5EF4-FFF2-40B4-BE49-F238E27FC236}">
                <a16:creationId xmlns:a16="http://schemas.microsoft.com/office/drawing/2014/main" id="{DB370697-741F-7382-FB64-3FE625DC2013}"/>
              </a:ext>
            </a:extLst>
          </p:cNvPr>
          <p:cNvSpPr>
            <a:spLocks noGrp="1"/>
          </p:cNvSpPr>
          <p:nvPr>
            <p:ph idx="1"/>
          </p:nvPr>
        </p:nvSpPr>
        <p:spPr/>
        <p:txBody>
          <a:bodyPr>
            <a:normAutofit/>
          </a:bodyPr>
          <a:lstStyle/>
          <a:p>
            <a:r>
              <a:rPr lang="en-US" dirty="0">
                <a:effectLst/>
                <a:latin typeface="Times" panose="02020603050405020304" pitchFamily="18" charset="0"/>
              </a:rPr>
              <a:t>Citation analysis is one of the most effective ways to identify and </a:t>
            </a:r>
            <a:r>
              <a:rPr lang="en-US" dirty="0" err="1">
                <a:effectLst/>
                <a:latin typeface="Times" panose="02020603050405020304" pitchFamily="18" charset="0"/>
              </a:rPr>
              <a:t>analyse</a:t>
            </a:r>
            <a:r>
              <a:rPr lang="en-US" dirty="0">
                <a:effectLst/>
                <a:latin typeface="Times" panose="02020603050405020304" pitchFamily="18" charset="0"/>
              </a:rPr>
              <a:t> research gap (Farooq, 2018), as studies which are frequently cited provide the basic understanding about problem identification.</a:t>
            </a:r>
          </a:p>
        </p:txBody>
      </p:sp>
    </p:spTree>
    <p:extLst>
      <p:ext uri="{BB962C8B-B14F-4D97-AF65-F5344CB8AC3E}">
        <p14:creationId xmlns:p14="http://schemas.microsoft.com/office/powerpoint/2010/main" val="17080432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A0948-1C8F-8C6C-4DBF-E8E68E5ACC60}"/>
              </a:ext>
            </a:extLst>
          </p:cNvPr>
          <p:cNvSpPr>
            <a:spLocks noGrp="1"/>
          </p:cNvSpPr>
          <p:nvPr>
            <p:ph type="title"/>
          </p:nvPr>
        </p:nvSpPr>
        <p:spPr/>
        <p:txBody>
          <a:bodyPr/>
          <a:lstStyle/>
          <a:p>
            <a:r>
              <a:rPr lang="en-GB" b="0" i="0" dirty="0">
                <a:effectLst/>
                <a:latin typeface="Times" panose="02020603050405020304" pitchFamily="18" charset="0"/>
              </a:rPr>
              <a:t>2. Content Analysis</a:t>
            </a:r>
            <a:endParaRPr lang="en-GB" dirty="0"/>
          </a:p>
        </p:txBody>
      </p:sp>
      <p:sp>
        <p:nvSpPr>
          <p:cNvPr id="3" name="Content Placeholder 2">
            <a:extLst>
              <a:ext uri="{FF2B5EF4-FFF2-40B4-BE49-F238E27FC236}">
                <a16:creationId xmlns:a16="http://schemas.microsoft.com/office/drawing/2014/main" id="{6B30551E-7C62-3BE3-0E72-C35C4947A991}"/>
              </a:ext>
            </a:extLst>
          </p:cNvPr>
          <p:cNvSpPr>
            <a:spLocks noGrp="1"/>
          </p:cNvSpPr>
          <p:nvPr>
            <p:ph idx="1"/>
          </p:nvPr>
        </p:nvSpPr>
        <p:spPr>
          <a:xfrm>
            <a:off x="838200" y="1825625"/>
            <a:ext cx="10515600" cy="3149972"/>
          </a:xfrm>
        </p:spPr>
        <p:txBody>
          <a:bodyPr/>
          <a:lstStyle/>
          <a:p>
            <a:pPr algn="just"/>
            <a:r>
              <a:rPr lang="en-US" dirty="0">
                <a:effectLst/>
                <a:latin typeface="Times" panose="02020603050405020304" pitchFamily="18" charset="0"/>
              </a:rPr>
              <a:t>Content analysis is a research technique used in qualitative research to make decisions and conclusions by interpreting the texts, images and documents. Content analysis reports can be very supportive for identifying the research gap in a qualitative research (Farooq, 2018)</a:t>
            </a:r>
            <a:r>
              <a:rPr lang="en-US" dirty="0"/>
              <a:t> </a:t>
            </a:r>
            <a:br>
              <a:rPr lang="en-US" dirty="0"/>
            </a:br>
            <a:endParaRPr lang="en-GB" dirty="0"/>
          </a:p>
        </p:txBody>
      </p:sp>
    </p:spTree>
    <p:extLst>
      <p:ext uri="{BB962C8B-B14F-4D97-AF65-F5344CB8AC3E}">
        <p14:creationId xmlns:p14="http://schemas.microsoft.com/office/powerpoint/2010/main" val="2792308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68C629-05C1-9F3B-C0A0-4EDC292EAC99}"/>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3. Meta-Analysis </a:t>
            </a:r>
          </a:p>
        </p:txBody>
      </p:sp>
      <p:sp>
        <p:nvSpPr>
          <p:cNvPr id="3" name="Content Placeholder 2">
            <a:extLst>
              <a:ext uri="{FF2B5EF4-FFF2-40B4-BE49-F238E27FC236}">
                <a16:creationId xmlns:a16="http://schemas.microsoft.com/office/drawing/2014/main" id="{3516EE59-511F-3A3A-6598-F1BE54C167EA}"/>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Please refer to previous ppt file for details. </a:t>
            </a:r>
          </a:p>
        </p:txBody>
      </p:sp>
    </p:spTree>
    <p:extLst>
      <p:ext uri="{BB962C8B-B14F-4D97-AF65-F5344CB8AC3E}">
        <p14:creationId xmlns:p14="http://schemas.microsoft.com/office/powerpoint/2010/main" val="349176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9FEF3-7118-F312-7A27-0F81EAC4B8A7}"/>
              </a:ext>
            </a:extLst>
          </p:cNvPr>
          <p:cNvSpPr>
            <a:spLocks noGrp="1"/>
          </p:cNvSpPr>
          <p:nvPr>
            <p:ph type="title"/>
          </p:nvPr>
        </p:nvSpPr>
        <p:spPr>
          <a:xfrm>
            <a:off x="572493" y="238539"/>
            <a:ext cx="11018520" cy="1434415"/>
          </a:xfrm>
        </p:spPr>
        <p:txBody>
          <a:bodyPr anchor="b">
            <a:normAutofit/>
          </a:bodyPr>
          <a:lstStyle/>
          <a:p>
            <a:r>
              <a:rPr lang="en-US" sz="5400"/>
              <a:t>4. Systematic Literature Review </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4B20F4-F5D8-5D50-8A29-44820B34FF43}"/>
              </a:ext>
            </a:extLst>
          </p:cNvPr>
          <p:cNvSpPr>
            <a:spLocks noGrp="1"/>
          </p:cNvSpPr>
          <p:nvPr>
            <p:ph idx="1"/>
          </p:nvPr>
        </p:nvSpPr>
        <p:spPr>
          <a:xfrm>
            <a:off x="572493" y="2071316"/>
            <a:ext cx="6713552" cy="4119172"/>
          </a:xfrm>
        </p:spPr>
        <p:txBody>
          <a:bodyPr anchor="t">
            <a:normAutofit/>
          </a:bodyPr>
          <a:lstStyle/>
          <a:p>
            <a:r>
              <a:rPr lang="en-US" sz="2200"/>
              <a:t>Please refer to previous ppt file (W4) for details. </a:t>
            </a:r>
            <a:endParaRPr lang="en-GB" sz="2200"/>
          </a:p>
          <a:p>
            <a:endParaRPr lang="en-GB" sz="2200"/>
          </a:p>
        </p:txBody>
      </p:sp>
      <p:pic>
        <p:nvPicPr>
          <p:cNvPr id="4" name="Picture 3">
            <a:extLst>
              <a:ext uri="{FF2B5EF4-FFF2-40B4-BE49-F238E27FC236}">
                <a16:creationId xmlns:a16="http://schemas.microsoft.com/office/drawing/2014/main" id="{23C788D1-332C-CE6F-0B03-1CB918138299}"/>
              </a:ext>
            </a:extLst>
          </p:cNvPr>
          <p:cNvPicPr>
            <a:picLocks noChangeAspect="1"/>
          </p:cNvPicPr>
          <p:nvPr/>
        </p:nvPicPr>
        <p:blipFill>
          <a:blip r:embed="rId2"/>
          <a:srcRect t="15773" r="-3" b="23158"/>
          <a:stretch/>
        </p:blipFill>
        <p:spPr>
          <a:xfrm>
            <a:off x="6809173" y="1911493"/>
            <a:ext cx="4638466" cy="4821421"/>
          </a:xfrm>
          <a:prstGeom prst="rect">
            <a:avLst/>
          </a:prstGeom>
        </p:spPr>
      </p:pic>
    </p:spTree>
    <p:extLst>
      <p:ext uri="{BB962C8B-B14F-4D97-AF65-F5344CB8AC3E}">
        <p14:creationId xmlns:p14="http://schemas.microsoft.com/office/powerpoint/2010/main" val="28303738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312D87-4A23-3F54-36A6-DF6757A0DD49}"/>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5. Future Research and Limitations  </a:t>
            </a:r>
          </a:p>
        </p:txBody>
      </p:sp>
    </p:spTree>
    <p:extLst>
      <p:ext uri="{BB962C8B-B14F-4D97-AF65-F5344CB8AC3E}">
        <p14:creationId xmlns:p14="http://schemas.microsoft.com/office/powerpoint/2010/main" val="29570416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0BA53-1D0E-CDD8-10EC-715637DC1B98}"/>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Activity 1</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4D4EB4-A02A-2981-3685-BB262CF2B619}"/>
              </a:ext>
            </a:extLst>
          </p:cNvPr>
          <p:cNvSpPr>
            <a:spLocks noGrp="1"/>
          </p:cNvSpPr>
          <p:nvPr>
            <p:ph idx="1"/>
          </p:nvPr>
        </p:nvSpPr>
        <p:spPr>
          <a:xfrm>
            <a:off x="4447308" y="591344"/>
            <a:ext cx="6906491" cy="5585619"/>
          </a:xfrm>
        </p:spPr>
        <p:txBody>
          <a:bodyPr anchor="ctr">
            <a:normAutofit/>
          </a:bodyPr>
          <a:lstStyle/>
          <a:p>
            <a:r>
              <a:rPr lang="en-US" sz="4400" dirty="0"/>
              <a:t>Please revisit your in-class activity output and identify the potential gaps you may have for your future study. </a:t>
            </a:r>
          </a:p>
          <a:p>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5913886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62EA6D-2189-4AB0-ABA8-810DB1A92C8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E7DE5D-463C-13BF-5DA7-3BEB3E7ADAE6}"/>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Activity 1</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696BC0-5F6F-B081-A653-38F10A769597}"/>
              </a:ext>
            </a:extLst>
          </p:cNvPr>
          <p:cNvSpPr>
            <a:spLocks noGrp="1"/>
          </p:cNvSpPr>
          <p:nvPr>
            <p:ph idx="1"/>
          </p:nvPr>
        </p:nvSpPr>
        <p:spPr>
          <a:xfrm>
            <a:off x="4447308" y="591344"/>
            <a:ext cx="6906491" cy="5585619"/>
          </a:xfrm>
        </p:spPr>
        <p:txBody>
          <a:bodyPr anchor="ctr">
            <a:normAutofit/>
          </a:bodyPr>
          <a:lstStyle/>
          <a:p>
            <a:pPr algn="just"/>
            <a:r>
              <a:rPr lang="en-US" sz="4400" dirty="0"/>
              <a:t>Please </a:t>
            </a:r>
            <a:r>
              <a:rPr lang="en-US" sz="4400" dirty="0" err="1"/>
              <a:t>visualise</a:t>
            </a:r>
            <a:r>
              <a:rPr lang="en-US" sz="4400" dirty="0"/>
              <a:t> the gap through one of the graphical methods learnt from the lecture. </a:t>
            </a:r>
          </a:p>
          <a:p>
            <a:pPr marL="0" indent="0">
              <a:buNone/>
            </a:pPr>
            <a:endParaRPr lang="en-US" sz="4400"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4953153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6"/>
            <a:ext cx="10515600" cy="609980"/>
          </a:xfrm>
        </p:spPr>
        <p:txBody>
          <a:bodyPr>
            <a:normAutofit fontScale="90000"/>
          </a:bodyPr>
          <a:lstStyle/>
          <a:p>
            <a:r>
              <a:rPr lang="en-GB" dirty="0"/>
              <a:t>Graphical methods for exploring data</a:t>
            </a:r>
          </a:p>
        </p:txBody>
      </p:sp>
      <p:graphicFrame>
        <p:nvGraphicFramePr>
          <p:cNvPr id="6" name="Content Placeholder 5">
            <a:extLst>
              <a:ext uri="{FF2B5EF4-FFF2-40B4-BE49-F238E27FC236}">
                <a16:creationId xmlns:a16="http://schemas.microsoft.com/office/drawing/2014/main" id="{3E907830-0F2F-4B05-AB57-A97A803290CD}"/>
              </a:ext>
            </a:extLst>
          </p:cNvPr>
          <p:cNvGraphicFramePr>
            <a:graphicFrameLocks noGrp="1"/>
          </p:cNvGraphicFramePr>
          <p:nvPr>
            <p:ph idx="1"/>
          </p:nvPr>
        </p:nvGraphicFramePr>
        <p:xfrm>
          <a:off x="559293" y="1214905"/>
          <a:ext cx="9767701" cy="4907968"/>
        </p:xfrm>
        <a:graphic>
          <a:graphicData uri="http://schemas.openxmlformats.org/drawingml/2006/table">
            <a:tbl>
              <a:tblPr firstRow="1" firstCol="1" bandRow="1">
                <a:tableStyleId>{5940675A-B579-460E-94D1-54222C63F5DA}</a:tableStyleId>
              </a:tblPr>
              <a:tblGrid>
                <a:gridCol w="1827332">
                  <a:extLst>
                    <a:ext uri="{9D8B030D-6E8A-4147-A177-3AD203B41FA5}">
                      <a16:colId xmlns:a16="http://schemas.microsoft.com/office/drawing/2014/main" val="877277854"/>
                    </a:ext>
                  </a:extLst>
                </a:gridCol>
                <a:gridCol w="7940369">
                  <a:extLst>
                    <a:ext uri="{9D8B030D-6E8A-4147-A177-3AD203B41FA5}">
                      <a16:colId xmlns:a16="http://schemas.microsoft.com/office/drawing/2014/main" val="2382412795"/>
                    </a:ext>
                  </a:extLst>
                </a:gridCol>
              </a:tblGrid>
              <a:tr h="316493">
                <a:tc>
                  <a:txBody>
                    <a:bodyPr/>
                    <a:lstStyle/>
                    <a:p>
                      <a:pPr>
                        <a:lnSpc>
                          <a:spcPct val="100000"/>
                        </a:lnSpc>
                        <a:spcAft>
                          <a:spcPts val="800"/>
                        </a:spcAft>
                      </a:pPr>
                      <a:r>
                        <a:rPr lang="en-GB" sz="1400" b="1" dirty="0">
                          <a:effectLst/>
                        </a:rPr>
                        <a:t>Method</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b="1" dirty="0">
                          <a:effectLst/>
                        </a:rPr>
                        <a:t>Description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645451689"/>
                  </a:ext>
                </a:extLst>
              </a:tr>
              <a:tr h="609421">
                <a:tc>
                  <a:txBody>
                    <a:bodyPr/>
                    <a:lstStyle/>
                    <a:p>
                      <a:pPr>
                        <a:lnSpc>
                          <a:spcPct val="100000"/>
                        </a:lnSpc>
                        <a:spcAft>
                          <a:spcPts val="800"/>
                        </a:spcAft>
                      </a:pPr>
                      <a:r>
                        <a:rPr lang="en-GB" sz="2000" b="1" dirty="0">
                          <a:effectLst/>
                        </a:rPr>
                        <a:t>Concept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Useful when identifying key concepts in a document collection or research area.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3124256312"/>
                  </a:ext>
                </a:extLst>
              </a:tr>
              <a:tr h="659130">
                <a:tc>
                  <a:txBody>
                    <a:bodyPr/>
                    <a:lstStyle/>
                    <a:p>
                      <a:pPr>
                        <a:lnSpc>
                          <a:spcPct val="100000"/>
                        </a:lnSpc>
                        <a:spcAft>
                          <a:spcPts val="800"/>
                        </a:spcAft>
                      </a:pPr>
                      <a:r>
                        <a:rPr lang="en-GB" sz="2000" b="1" dirty="0">
                          <a:effectLst/>
                        </a:rPr>
                        <a:t>Forest plot </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Graphical representation of a meta-analysis depicting the relationship between the success rate of an intervention and its comparator.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189945009"/>
                  </a:ext>
                </a:extLst>
              </a:tr>
              <a:tr h="668936">
                <a:tc>
                  <a:txBody>
                    <a:bodyPr/>
                    <a:lstStyle/>
                    <a:p>
                      <a:pPr>
                        <a:lnSpc>
                          <a:spcPct val="100000"/>
                        </a:lnSpc>
                        <a:spcAft>
                          <a:spcPts val="800"/>
                        </a:spcAft>
                      </a:pPr>
                      <a:r>
                        <a:rPr lang="en-GB" sz="2000" b="1" dirty="0">
                          <a:effectLst/>
                        </a:rPr>
                        <a:t>Harvest plot</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 method for combining research with different study designs and outcomes to give an overall visual effect.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253318032"/>
                  </a:ext>
                </a:extLst>
              </a:tr>
              <a:tr h="657970">
                <a:tc>
                  <a:txBody>
                    <a:bodyPr/>
                    <a:lstStyle/>
                    <a:p>
                      <a:pPr>
                        <a:lnSpc>
                          <a:spcPct val="100000"/>
                        </a:lnSpc>
                        <a:spcAft>
                          <a:spcPts val="800"/>
                        </a:spcAft>
                      </a:pPr>
                      <a:r>
                        <a:rPr lang="en-GB" sz="2000" b="1" dirty="0">
                          <a:effectLst/>
                        </a:rPr>
                        <a:t>Idea web</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Used to conceptualise and explore connections among findings reported by the studies included in a review.</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181563664"/>
                  </a:ext>
                </a:extLst>
              </a:tr>
              <a:tr h="647003">
                <a:tc>
                  <a:txBody>
                    <a:bodyPr/>
                    <a:lstStyle/>
                    <a:p>
                      <a:pPr>
                        <a:lnSpc>
                          <a:spcPct val="100000"/>
                        </a:lnSpc>
                        <a:spcAft>
                          <a:spcPts val="800"/>
                        </a:spcAft>
                      </a:pPr>
                      <a:r>
                        <a:rPr lang="en-GB" sz="2000" b="1" dirty="0">
                          <a:effectLst/>
                        </a:rPr>
                        <a:t>Logic model</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Diagrams or flow charts that convey relationships between contextual factors, inputs, processes and outcomes.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985173920"/>
                  </a:ext>
                </a:extLst>
              </a:tr>
              <a:tr h="625070">
                <a:tc>
                  <a:txBody>
                    <a:bodyPr/>
                    <a:lstStyle/>
                    <a:p>
                      <a:pPr>
                        <a:lnSpc>
                          <a:spcPct val="100000"/>
                        </a:lnSpc>
                        <a:spcAft>
                          <a:spcPts val="800"/>
                        </a:spcAft>
                      </a:pPr>
                      <a:r>
                        <a:rPr lang="en-GB" sz="2000" b="1" dirty="0">
                          <a:effectLst/>
                        </a:rPr>
                        <a:t>Mind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 used to represent words, ideas, tasks or other concepts linked to, and organised around, a central key word or idea.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756847892"/>
                  </a:ext>
                </a:extLst>
              </a:tr>
              <a:tr h="723766">
                <a:tc>
                  <a:txBody>
                    <a:bodyPr/>
                    <a:lstStyle/>
                    <a:p>
                      <a:pPr>
                        <a:lnSpc>
                          <a:spcPct val="100000"/>
                        </a:lnSpc>
                        <a:spcAft>
                          <a:spcPts val="800"/>
                        </a:spcAft>
                      </a:pPr>
                      <a:r>
                        <a:rPr lang="en-GB" sz="2000" b="1" dirty="0">
                          <a:effectLst/>
                        </a:rPr>
                        <a:t>Network meta-analysis</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Allows visualisation and interpretation of the evidence for specific conditions and multiple interventions.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078856714"/>
                  </a:ext>
                </a:extLst>
              </a:tr>
            </a:tbl>
          </a:graphicData>
        </a:graphic>
      </p:graphicFrame>
      <p:grpSp>
        <p:nvGrpSpPr>
          <p:cNvPr id="3" name="Group 2">
            <a:extLst>
              <a:ext uri="{FF2B5EF4-FFF2-40B4-BE49-F238E27FC236}">
                <a16:creationId xmlns:a16="http://schemas.microsoft.com/office/drawing/2014/main" id="{27D5CE5B-BA53-1C7E-3C55-40320AE16EED}"/>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5229124-23F0-113B-2955-6F57E210AFB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9AEE739-1D10-D575-7194-78E2A598E9C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B5BF49F-4479-7F96-CB13-6D7D45A7C83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AC31E72A-8ADB-0D46-83FD-84394345A493}"/>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05061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991A3718-5ED8-6DB3-FD3D-59DE2026E8AC}"/>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B4DE2563-10EA-34AE-B55D-F26E36AC97CD}"/>
              </a:ext>
            </a:extLst>
          </p:cNvPr>
          <p:cNvSpPr>
            <a:spLocks noGrp="1"/>
          </p:cNvSpPr>
          <p:nvPr>
            <p:ph type="title"/>
          </p:nvPr>
        </p:nvSpPr>
        <p:spPr/>
        <p:txBody>
          <a:bodyPr/>
          <a:lstStyle/>
          <a:p>
            <a:r>
              <a:rPr lang="en-GB" dirty="0"/>
              <a:t>References:</a:t>
            </a:r>
            <a:endParaRPr lang="en-US" dirty="0"/>
          </a:p>
        </p:txBody>
      </p:sp>
      <p:sp>
        <p:nvSpPr>
          <p:cNvPr id="13" name="Content Placeholder 12">
            <a:extLst>
              <a:ext uri="{FF2B5EF4-FFF2-40B4-BE49-F238E27FC236}">
                <a16:creationId xmlns:a16="http://schemas.microsoft.com/office/drawing/2014/main" id="{433AD6EA-427C-6FA4-76FA-70117F926AC1}"/>
              </a:ext>
            </a:extLst>
          </p:cNvPr>
          <p:cNvSpPr>
            <a:spLocks noGrp="1"/>
          </p:cNvSpPr>
          <p:nvPr>
            <p:ph idx="1"/>
          </p:nvPr>
        </p:nvSpPr>
        <p:spPr/>
        <p:txBody>
          <a:bodyPr/>
          <a:lstStyle/>
          <a:p>
            <a:pPr lvl="0"/>
            <a:r>
              <a:rPr lang="en-US" dirty="0"/>
              <a:t>Chapter 9 of the Sage Book: </a:t>
            </a:r>
            <a:r>
              <a:rPr lang="en-US" b="1" dirty="0" err="1">
                <a:sym typeface="Arial"/>
              </a:rPr>
              <a:t>Synthesising</a:t>
            </a:r>
            <a:r>
              <a:rPr lang="en-US" b="1" dirty="0">
                <a:sym typeface="Arial"/>
              </a:rPr>
              <a:t> and </a:t>
            </a:r>
            <a:r>
              <a:rPr lang="en-US" b="1" dirty="0" err="1">
                <a:sym typeface="Arial"/>
              </a:rPr>
              <a:t>analysing</a:t>
            </a:r>
            <a:r>
              <a:rPr lang="en-US" b="1" dirty="0">
                <a:sym typeface="Arial"/>
              </a:rPr>
              <a:t> mixed methods data</a:t>
            </a:r>
            <a:r>
              <a:rPr lang="en-US" dirty="0">
                <a:sym typeface="Arial"/>
              </a:rPr>
              <a:t>. </a:t>
            </a:r>
            <a:r>
              <a:rPr lang="en-US" dirty="0"/>
              <a:t>In: </a:t>
            </a:r>
            <a:r>
              <a:rPr lang="en-US" i="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err="1"/>
              <a:t>Pluye</a:t>
            </a:r>
            <a:r>
              <a:rPr lang="en-US" dirty="0"/>
              <a:t> P, Hong QN. Combining the power of stories and the power of numbers: mixed methods research and mixed studies reviews. </a:t>
            </a:r>
            <a:r>
              <a:rPr lang="en-US" i="1" dirty="0"/>
              <a:t>Annual Review of Public Health</a:t>
            </a:r>
            <a:r>
              <a:rPr lang="en-US" dirty="0"/>
              <a:t>. 2014 Mar 18;35:29-45.</a:t>
            </a:r>
          </a:p>
        </p:txBody>
      </p:sp>
    </p:spTree>
    <p:extLst>
      <p:ext uri="{BB962C8B-B14F-4D97-AF65-F5344CB8AC3E}">
        <p14:creationId xmlns:p14="http://schemas.microsoft.com/office/powerpoint/2010/main" val="7722414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15E06-28B7-EA40-C50F-F2F77A7BA0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7FBDCA-5EC1-910C-4DAC-B86FB3152A3B}"/>
              </a:ext>
            </a:extLst>
          </p:cNvPr>
          <p:cNvSpPr>
            <a:spLocks noGrp="1"/>
          </p:cNvSpPr>
          <p:nvPr>
            <p:ph type="title"/>
          </p:nvPr>
        </p:nvSpPr>
        <p:spPr>
          <a:xfrm>
            <a:off x="838200" y="365125"/>
            <a:ext cx="10515600" cy="662787"/>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63885FC-1068-5D61-9C2C-3FA14D6370E2}"/>
              </a:ext>
            </a:extLst>
          </p:cNvPr>
          <p:cNvSpPr>
            <a:spLocks noGrp="1"/>
          </p:cNvSpPr>
          <p:nvPr>
            <p:ph idx="1"/>
          </p:nvPr>
        </p:nvSpPr>
        <p:spPr>
          <a:xfrm>
            <a:off x="838200" y="1128811"/>
            <a:ext cx="10515600" cy="5048152"/>
          </a:xfrm>
        </p:spPr>
        <p:txBody>
          <a:bodyPr>
            <a:normAutofit fontScale="92500" lnSpcReduction="20000"/>
          </a:bodyPr>
          <a:lstStyle/>
          <a:p>
            <a:pPr algn="just"/>
            <a:r>
              <a:rPr lang="en-GB" dirty="0"/>
              <a:t>Azeez &amp; </a:t>
            </a:r>
            <a:r>
              <a:rPr lang="en-GB" dirty="0" err="1"/>
              <a:t>Elegunde</a:t>
            </a:r>
            <a:r>
              <a:rPr lang="en-GB" dirty="0"/>
              <a:t> |92022) </a:t>
            </a:r>
            <a:r>
              <a:rPr lang="en-US" i="1" dirty="0"/>
              <a:t>Research Gaps in Management Sciences: An X-Ray of Literature</a:t>
            </a:r>
            <a:r>
              <a:rPr lang="en-US" dirty="0"/>
              <a:t>. Available from: </a:t>
            </a:r>
            <a:r>
              <a:rPr lang="en-US" dirty="0">
                <a:hlinkClick r:id="rId2"/>
              </a:rPr>
              <a:t>https://www.researchgate.net/publication/361024833_Research_Gaps_in_Management_Sciences_An_X-Ray_of_Literature</a:t>
            </a:r>
            <a:r>
              <a:rPr lang="en-US" dirty="0"/>
              <a:t> [accessed Mar 18 2025].</a:t>
            </a:r>
            <a:endParaRPr lang="en-GB" dirty="0"/>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Azorín</a:t>
            </a:r>
            <a:r>
              <a:rPr lang="en-US" b="0" i="0" dirty="0">
                <a:solidFill>
                  <a:srgbClr val="222222"/>
                </a:solidFill>
                <a:effectLst/>
                <a:latin typeface="Arial" panose="020B0604020202020204" pitchFamily="34" charset="0"/>
              </a:rPr>
              <a:t>, J. M., &amp; Cameron, R. (2010). The application of mixed methods in </a:t>
            </a:r>
            <a:r>
              <a:rPr lang="en-US" b="0" i="0" dirty="0" err="1">
                <a:solidFill>
                  <a:srgbClr val="222222"/>
                </a:solidFill>
                <a:effectLst/>
                <a:latin typeface="Arial" panose="020B0604020202020204" pitchFamily="34" charset="0"/>
              </a:rPr>
              <a:t>organisational</a:t>
            </a:r>
            <a:r>
              <a:rPr lang="en-US" b="0" i="0" dirty="0">
                <a:solidFill>
                  <a:srgbClr val="222222"/>
                </a:solidFill>
                <a:effectLst/>
                <a:latin typeface="Arial" panose="020B0604020202020204" pitchFamily="34" charset="0"/>
              </a:rPr>
              <a:t> research: A literature review. </a:t>
            </a:r>
            <a:r>
              <a:rPr lang="en-US" b="0" i="1" dirty="0">
                <a:solidFill>
                  <a:srgbClr val="222222"/>
                </a:solidFill>
                <a:effectLst/>
                <a:latin typeface="Arial" panose="020B0604020202020204" pitchFamily="34" charset="0"/>
              </a:rPr>
              <a:t>Electronic journal of business research methods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8</a:t>
            </a:r>
            <a:r>
              <a:rPr lang="en-US" b="0" i="0" dirty="0">
                <a:solidFill>
                  <a:srgbClr val="222222"/>
                </a:solidFill>
                <a:effectLst/>
                <a:latin typeface="Arial" panose="020B0604020202020204" pitchFamily="34" charset="0"/>
              </a:rPr>
              <a:t>(2), pp95-105.</a:t>
            </a:r>
          </a:p>
          <a:p>
            <a:r>
              <a:rPr lang="en-US" b="0" i="0" dirty="0" err="1">
                <a:solidFill>
                  <a:srgbClr val="222222"/>
                </a:solidFill>
                <a:effectLst/>
                <a:latin typeface="Arial" panose="020B0604020202020204" pitchFamily="34" charset="0"/>
              </a:rPr>
              <a:t>Mineraud</a:t>
            </a:r>
            <a:r>
              <a:rPr lang="en-US" b="0" i="0" dirty="0">
                <a:solidFill>
                  <a:srgbClr val="222222"/>
                </a:solidFill>
                <a:effectLst/>
                <a:latin typeface="Arial" panose="020B0604020202020204" pitchFamily="34" charset="0"/>
              </a:rPr>
              <a:t>, J., </a:t>
            </a:r>
            <a:r>
              <a:rPr lang="en-US" b="0" i="0" dirty="0" err="1">
                <a:solidFill>
                  <a:srgbClr val="222222"/>
                </a:solidFill>
                <a:effectLst/>
                <a:latin typeface="Arial" panose="020B0604020202020204" pitchFamily="34" charset="0"/>
              </a:rPr>
              <a:t>Mazhelis</a:t>
            </a:r>
            <a:r>
              <a:rPr lang="en-US" b="0" i="0" dirty="0">
                <a:solidFill>
                  <a:srgbClr val="222222"/>
                </a:solidFill>
                <a:effectLst/>
                <a:latin typeface="Arial" panose="020B0604020202020204" pitchFamily="34" charset="0"/>
              </a:rPr>
              <a:t>, O., Su, X., &amp; </a:t>
            </a:r>
            <a:r>
              <a:rPr lang="en-US" b="0" i="0" dirty="0" err="1">
                <a:solidFill>
                  <a:srgbClr val="222222"/>
                </a:solidFill>
                <a:effectLst/>
                <a:latin typeface="Arial" panose="020B0604020202020204" pitchFamily="34" charset="0"/>
              </a:rPr>
              <a:t>Tarkoma</a:t>
            </a:r>
            <a:r>
              <a:rPr lang="en-US" b="0" i="0" dirty="0">
                <a:solidFill>
                  <a:srgbClr val="222222"/>
                </a:solidFill>
                <a:effectLst/>
                <a:latin typeface="Arial" panose="020B0604020202020204" pitchFamily="34" charset="0"/>
              </a:rPr>
              <a:t>, S. (2016). A gap analysis of Internet-of-Things platforms. </a:t>
            </a:r>
            <a:r>
              <a:rPr lang="en-US" b="0" i="1" dirty="0">
                <a:solidFill>
                  <a:srgbClr val="222222"/>
                </a:solidFill>
                <a:effectLst/>
                <a:latin typeface="Arial" panose="020B0604020202020204" pitchFamily="34" charset="0"/>
              </a:rPr>
              <a:t>Computer Communications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89</a:t>
            </a:r>
            <a:r>
              <a:rPr lang="en-US" b="0" i="0" dirty="0">
                <a:solidFill>
                  <a:srgbClr val="222222"/>
                </a:solidFill>
                <a:effectLst/>
                <a:latin typeface="Arial" panose="020B0604020202020204" pitchFamily="34" charset="0"/>
              </a:rPr>
              <a:t>, 5-16. </a:t>
            </a:r>
            <a:r>
              <a:rPr lang="en-US" b="0" i="0" dirty="0">
                <a:solidFill>
                  <a:srgbClr val="222222"/>
                </a:solidFill>
                <a:effectLst/>
                <a:latin typeface="Arial" panose="020B0604020202020204" pitchFamily="34" charset="0"/>
                <a:hlinkClick r:id="rId3"/>
              </a:rPr>
              <a:t>https://doi.org/10.1016/j.comcom.2016.03.015</a:t>
            </a:r>
            <a:endParaRPr lang="en-US" b="0" i="0" dirty="0">
              <a:solidFill>
                <a:srgbClr val="222222"/>
              </a:solidFill>
              <a:effectLst/>
              <a:latin typeface="Arial" panose="020B0604020202020204" pitchFamily="34" charset="0"/>
            </a:endParaRPr>
          </a:p>
          <a:p>
            <a:endParaRPr lang="en-US" dirty="0">
              <a:solidFill>
                <a:srgbClr val="222222"/>
              </a:solidFill>
              <a:latin typeface="Arial" panose="020B0604020202020204" pitchFamily="34" charset="0"/>
            </a:endParaRPr>
          </a:p>
          <a:p>
            <a:r>
              <a:rPr lang="en-US" dirty="0">
                <a:hlinkClick r:id="rId2"/>
              </a:rPr>
              <a:t>https://www.researchgate.net/publication/361024833_Research_Gaps_in_Management_Sciences_An_X-Ray_of_Literature</a:t>
            </a:r>
            <a:r>
              <a:rPr lang="en-US" dirty="0"/>
              <a:t> [accessed Mar 18 2025].</a:t>
            </a:r>
            <a:endParaRPr lang="en-US" dirty="0">
              <a:solidFill>
                <a:srgbClr val="222222"/>
              </a:solidFill>
              <a:latin typeface="Arial" panose="020B0604020202020204" pitchFamily="34" charset="0"/>
            </a:endParaRPr>
          </a:p>
          <a:p>
            <a:endParaRPr lang="en-GB" dirty="0"/>
          </a:p>
        </p:txBody>
      </p:sp>
    </p:spTree>
    <p:extLst>
      <p:ext uri="{BB962C8B-B14F-4D97-AF65-F5344CB8AC3E}">
        <p14:creationId xmlns:p14="http://schemas.microsoft.com/office/powerpoint/2010/main" val="25280158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Update of ESMA's Q&amp;A on the market abuse regulation">
            <a:extLst>
              <a:ext uri="{FF2B5EF4-FFF2-40B4-BE49-F238E27FC236}">
                <a16:creationId xmlns:a16="http://schemas.microsoft.com/office/drawing/2014/main" id="{319E841D-6F19-D558-59C7-A271AF8052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858"/>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86BE3-204A-9641-5F70-D1A5977DDAE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Q&amp;A</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610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2685</Words>
  <Application>Microsoft Office PowerPoint</Application>
  <PresentationFormat>Widescreen</PresentationFormat>
  <Paragraphs>183</Paragraphs>
  <Slides>44</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44</vt:i4>
      </vt:variant>
    </vt:vector>
  </HeadingPairs>
  <TitlesOfParts>
    <vt:vector size="56" baseType="lpstr">
      <vt:lpstr>YouTube Noto</vt:lpstr>
      <vt:lpstr>Arial</vt:lpstr>
      <vt:lpstr>Calibri</vt:lpstr>
      <vt:lpstr>Calibri Light</vt:lpstr>
      <vt:lpstr>Merriweather</vt:lpstr>
      <vt:lpstr>Montserrat</vt:lpstr>
      <vt:lpstr>Open Sans</vt:lpstr>
      <vt:lpstr>Roboto</vt:lpstr>
      <vt:lpstr>Times</vt:lpstr>
      <vt:lpstr>Times New Roman</vt:lpstr>
      <vt:lpstr>Wingdings</vt:lpstr>
      <vt:lpstr>Office Theme</vt:lpstr>
      <vt:lpstr>BMMB7009 Critical Literature Review for doctoral students  Week 8-9 Identification of Research Gap : Gap Analysis (I) </vt:lpstr>
      <vt:lpstr>Agenda </vt:lpstr>
      <vt:lpstr>Please note</vt:lpstr>
      <vt:lpstr>Types of gap (I)</vt:lpstr>
      <vt:lpstr>Identification of research gap</vt:lpstr>
      <vt:lpstr>Identification of research gap through Literature Review </vt:lpstr>
      <vt:lpstr>Gap Identification and Literature Review </vt:lpstr>
      <vt:lpstr>Gap Identification and Literature Review </vt:lpstr>
      <vt:lpstr>Identification of research gap through Literature Review – Types of Research Gaps</vt:lpstr>
      <vt:lpstr>Identification of research gap through Literature Review</vt:lpstr>
      <vt:lpstr>1. Evidence gap</vt:lpstr>
      <vt:lpstr>1. Evidence gap</vt:lpstr>
      <vt:lpstr>1. Evidence gap </vt:lpstr>
      <vt:lpstr>2. Knowledge gap</vt:lpstr>
      <vt:lpstr>2. Knowledge gap</vt:lpstr>
      <vt:lpstr>3. Practical - Knowledge gap</vt:lpstr>
      <vt:lpstr>4. Methodological gap</vt:lpstr>
      <vt:lpstr>5. Theoretical/ Conceptual gap</vt:lpstr>
      <vt:lpstr>5. Theoretical/ Conceptual gap</vt:lpstr>
      <vt:lpstr>6. Empirical gap </vt:lpstr>
      <vt:lpstr>7. Population gap </vt:lpstr>
      <vt:lpstr>Types of Research Gaps </vt:lpstr>
      <vt:lpstr>Types of gap (II)</vt:lpstr>
      <vt:lpstr>Another Classification on types of research gaps </vt:lpstr>
      <vt:lpstr>The classic literature gap</vt:lpstr>
      <vt:lpstr>1. The classic literature gap</vt:lpstr>
      <vt:lpstr>2. The Disagreement Gap</vt:lpstr>
      <vt:lpstr>3. The Contextual Gap</vt:lpstr>
      <vt:lpstr>3. The Contextual Gap</vt:lpstr>
      <vt:lpstr>4. The Methodological Gap</vt:lpstr>
      <vt:lpstr>Gap Analysis </vt:lpstr>
      <vt:lpstr>Identification of research gap – Gap Analysis </vt:lpstr>
      <vt:lpstr>1. Citation Analysis </vt:lpstr>
      <vt:lpstr>1. Citation analysis</vt:lpstr>
      <vt:lpstr>2. Content Analysis</vt:lpstr>
      <vt:lpstr>3. Meta-Analysis </vt:lpstr>
      <vt:lpstr>4. Systematic Literature Review </vt:lpstr>
      <vt:lpstr>5. Future Research and Limitations  </vt:lpstr>
      <vt:lpstr>Activity 1</vt:lpstr>
      <vt:lpstr>Activity 1</vt:lpstr>
      <vt:lpstr>Graphical methods for exploring data</vt:lpstr>
      <vt:lpstr>References:</vt:lpstr>
      <vt:lpstr>References:</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5</cp:revision>
  <dcterms:created xsi:type="dcterms:W3CDTF">2023-02-08T18:05:14Z</dcterms:created>
  <dcterms:modified xsi:type="dcterms:W3CDTF">2026-07-02T14:17:30Z</dcterms:modified>
</cp:coreProperties>
</file>