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31" r:id="rId6"/>
    <p:sldId id="312" r:id="rId7"/>
    <p:sldId id="310" r:id="rId8"/>
    <p:sldId id="300" r:id="rId9"/>
    <p:sldId id="259" r:id="rId10"/>
    <p:sldId id="306" r:id="rId11"/>
    <p:sldId id="313" r:id="rId12"/>
    <p:sldId id="314" r:id="rId13"/>
    <p:sldId id="315" r:id="rId14"/>
    <p:sldId id="317" r:id="rId15"/>
    <p:sldId id="318" r:id="rId16"/>
    <p:sldId id="316" r:id="rId17"/>
    <p:sldId id="330" r:id="rId18"/>
    <p:sldId id="303" r:id="rId19"/>
    <p:sldId id="308" r:id="rId20"/>
    <p:sldId id="307" r:id="rId21"/>
    <p:sldId id="262" r:id="rId22"/>
    <p:sldId id="263" r:id="rId23"/>
    <p:sldId id="264" r:id="rId24"/>
    <p:sldId id="305" r:id="rId25"/>
    <p:sldId id="320" r:id="rId26"/>
    <p:sldId id="268" r:id="rId27"/>
    <p:sldId id="269" r:id="rId28"/>
    <p:sldId id="279" r:id="rId29"/>
    <p:sldId id="283" r:id="rId30"/>
    <p:sldId id="285" r:id="rId31"/>
    <p:sldId id="286" r:id="rId32"/>
    <p:sldId id="287" r:id="rId33"/>
    <p:sldId id="289" r:id="rId34"/>
    <p:sldId id="290" r:id="rId35"/>
    <p:sldId id="291" r:id="rId36"/>
    <p:sldId id="292" r:id="rId37"/>
    <p:sldId id="302" r:id="rId38"/>
    <p:sldId id="32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362" autoAdjust="0"/>
  </p:normalViewPr>
  <p:slideViewPr>
    <p:cSldViewPr>
      <p:cViewPr varScale="1">
        <p:scale>
          <a:sx n="65" d="100"/>
          <a:sy n="65" d="100"/>
        </p:scale>
        <p:origin x="1888" y="72"/>
      </p:cViewPr>
      <p:guideLst>
        <p:guide orient="horz" pos="2160"/>
        <p:guide pos="2880"/>
      </p:guideLst>
    </p:cSldViewPr>
  </p:slideViewPr>
  <p:notesTextViewPr>
    <p:cViewPr>
      <p:scale>
        <a:sx n="1" d="1"/>
        <a:sy n="1" d="1"/>
      </p:scale>
      <p:origin x="0" y="0"/>
    </p:cViewPr>
  </p:notesTextViewPr>
  <p:sorterViewPr>
    <p:cViewPr>
      <p:scale>
        <a:sx n="100" d="100"/>
        <a:sy n="100" d="100"/>
      </p:scale>
      <p:origin x="0" y="-4016"/>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7BBB98AF-939F-4FBE-96BB-A87C6892BD68}"/>
    <pc:docChg chg="custSel addSld modSld">
      <pc:chgData name="Helen Evans (Institute of Management and Health)" userId="d9a8b39e-a9d4-4d81-a719-001f6364ef6d" providerId="ADAL" clId="{7BBB98AF-939F-4FBE-96BB-A87C6892BD68}" dt="2024-11-12T16:51:14.652" v="81" actId="20577"/>
      <pc:docMkLst>
        <pc:docMk/>
      </pc:docMkLst>
      <pc:sldChg chg="modSp mod">
        <pc:chgData name="Helen Evans (Institute of Management and Health)" userId="d9a8b39e-a9d4-4d81-a719-001f6364ef6d" providerId="ADAL" clId="{7BBB98AF-939F-4FBE-96BB-A87C6892BD68}" dt="2024-11-12T16:49:17.029" v="32" actId="403"/>
        <pc:sldMkLst>
          <pc:docMk/>
          <pc:sldMk cId="3408955283" sldId="256"/>
        </pc:sldMkLst>
        <pc:spChg chg="mod">
          <ac:chgData name="Helen Evans (Institute of Management and Health)" userId="d9a8b39e-a9d4-4d81-a719-001f6364ef6d" providerId="ADAL" clId="{7BBB98AF-939F-4FBE-96BB-A87C6892BD68}" dt="2024-11-12T16:49:17.029" v="32" actId="403"/>
          <ac:spMkLst>
            <pc:docMk/>
            <pc:sldMk cId="3408955283" sldId="256"/>
            <ac:spMk id="3" creationId="{00000000-0000-0000-0000-000000000000}"/>
          </ac:spMkLst>
        </pc:spChg>
      </pc:sldChg>
      <pc:sldChg chg="modSp mod">
        <pc:chgData name="Helen Evans (Institute of Management and Health)" userId="d9a8b39e-a9d4-4d81-a719-001f6364ef6d" providerId="ADAL" clId="{7BBB98AF-939F-4FBE-96BB-A87C6892BD68}" dt="2024-11-12T16:51:14.652" v="81" actId="20577"/>
        <pc:sldMkLst>
          <pc:docMk/>
          <pc:sldMk cId="0" sldId="312"/>
        </pc:sldMkLst>
        <pc:spChg chg="mod">
          <ac:chgData name="Helen Evans (Institute of Management and Health)" userId="d9a8b39e-a9d4-4d81-a719-001f6364ef6d" providerId="ADAL" clId="{7BBB98AF-939F-4FBE-96BB-A87C6892BD68}" dt="2024-11-12T16:51:14.652" v="81" actId="20577"/>
          <ac:spMkLst>
            <pc:docMk/>
            <pc:sldMk cId="0" sldId="312"/>
            <ac:spMk id="14338" creationId="{905652E5-4D98-4795-AB8F-A42B12C3DE2B}"/>
          </ac:spMkLst>
        </pc:spChg>
      </pc:sldChg>
      <pc:sldChg chg="modSp new mod">
        <pc:chgData name="Helen Evans (Institute of Management and Health)" userId="d9a8b39e-a9d4-4d81-a719-001f6364ef6d" providerId="ADAL" clId="{7BBB98AF-939F-4FBE-96BB-A87C6892BD68}" dt="2024-11-12T16:50:53.904" v="73" actId="13926"/>
        <pc:sldMkLst>
          <pc:docMk/>
          <pc:sldMk cId="1723714655" sldId="331"/>
        </pc:sldMkLst>
        <pc:spChg chg="mod">
          <ac:chgData name="Helen Evans (Institute of Management and Health)" userId="d9a8b39e-a9d4-4d81-a719-001f6364ef6d" providerId="ADAL" clId="{7BBB98AF-939F-4FBE-96BB-A87C6892BD68}" dt="2024-11-12T16:49:31.320" v="44" actId="20577"/>
          <ac:spMkLst>
            <pc:docMk/>
            <pc:sldMk cId="1723714655" sldId="331"/>
            <ac:spMk id="2" creationId="{06EBFEA5-DE07-496C-A96F-46423649FD3D}"/>
          </ac:spMkLst>
        </pc:spChg>
        <pc:spChg chg="mod">
          <ac:chgData name="Helen Evans (Institute of Management and Health)" userId="d9a8b39e-a9d4-4d81-a719-001f6364ef6d" providerId="ADAL" clId="{7BBB98AF-939F-4FBE-96BB-A87C6892BD68}" dt="2024-11-12T16:50:53.904" v="73" actId="13926"/>
          <ac:spMkLst>
            <pc:docMk/>
            <pc:sldMk cId="1723714655" sldId="331"/>
            <ac:spMk id="3" creationId="{951351A0-39A6-499B-A726-4EE39940D457}"/>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96"/>
          <c:y val="0.1153847556789023"/>
          <c:w val="0.62110726643598635"/>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7.0000000000000034E-2</c:v>
                </c:pt>
                <c:pt idx="1">
                  <c:v>0.38000000000000012</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7.0000000000000034E-2</c:v>
                </c:pt>
                <c:pt idx="1">
                  <c:v>0.38000000000000012</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cat>
            <c:numRef>
              <c:f>Sheet1!$B$1:$D$1</c:f>
              <c:numCache>
                <c:formatCode>0%</c:formatCode>
                <c:ptCount val="3"/>
                <c:pt idx="0">
                  <c:v>7.0000000000000034E-2</c:v>
                </c:pt>
                <c:pt idx="1">
                  <c:v>0.38000000000000012</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0"/>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12/11/2024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EC83BD-CDA3-4611-89FE-DD208469ADCB}" type="datetimeFigureOut">
              <a:rPr lang="en-GB" smtClean="0"/>
              <a:pPr/>
              <a:t>12/11/2024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9686-C038-4682-9590-FA4411328854}" type="slidenum">
              <a:rPr lang="en-GB" smtClean="0"/>
              <a:pPr/>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FA9686-C038-4682-9590-FA4411328854}" type="slidenum">
              <a:rPr lang="en-GB" smtClean="0"/>
              <a:pPr/>
              <a:t>1</a:t>
            </a:fld>
            <a:endParaRPr lang="en-GB"/>
          </a:p>
        </p:txBody>
      </p:sp>
    </p:spTree>
    <p:extLst>
      <p:ext uri="{BB962C8B-B14F-4D97-AF65-F5344CB8AC3E}">
        <p14:creationId xmlns:p14="http://schemas.microsoft.com/office/powerpoint/2010/main" val="3424321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656D64FE-3015-4ACC-BFBD-E09D3027B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E26225A7-4246-42DC-9C7A-D612F84BEE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Last week we explored delegation and conflict, this week we will examine communication, this session will cover - </a:t>
            </a:r>
          </a:p>
          <a:p>
            <a:pPr eaLnBrk="1" hangingPunct="1">
              <a:spcBef>
                <a:spcPct val="0"/>
              </a:spcBef>
            </a:pPr>
            <a:r>
              <a:rPr lang="en-GB" altLang="en-US" dirty="0"/>
              <a:t>Traditional and contemporary workplace communication methods </a:t>
            </a:r>
          </a:p>
          <a:p>
            <a:pPr eaLnBrk="1" hangingPunct="1">
              <a:spcBef>
                <a:spcPct val="0"/>
              </a:spcBef>
            </a:pPr>
            <a:endParaRPr lang="en-GB" altLang="en-US" dirty="0"/>
          </a:p>
        </p:txBody>
      </p:sp>
      <p:sp>
        <p:nvSpPr>
          <p:cNvPr id="33796" name="Slide Number Placeholder 3">
            <a:extLst>
              <a:ext uri="{FF2B5EF4-FFF2-40B4-BE49-F238E27FC236}">
                <a16:creationId xmlns:a16="http://schemas.microsoft.com/office/drawing/2014/main" id="{0DB89810-8BB4-4C83-92E9-047E66E24700}"/>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EFE1346-7B99-4852-ACE2-2C1F04DE4014}" type="slidenum">
              <a:rPr lang="en-GB" altLang="en-US">
                <a:solidFill>
                  <a:srgbClr val="000000"/>
                </a:solidFill>
                <a:latin typeface="Calibri" panose="020F0502020204030204" pitchFamily="34" charset="0"/>
              </a:rPr>
              <a:pPr eaLnBrk="1" hangingPunct="1"/>
              <a:t>3</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often hard to define - scholars Frank Dance and Carl Larson in 1976, identified 126 different definitions of communication….and that was 40 years ago!  It’s a surprisingly complex topic, and, generally, we are not very good at it! However Cuck and McMahan define communication as - </a:t>
            </a:r>
          </a:p>
        </p:txBody>
      </p:sp>
      <p:sp>
        <p:nvSpPr>
          <p:cNvPr id="4" name="Slide Number Placeholder 3"/>
          <p:cNvSpPr>
            <a:spLocks noGrp="1"/>
          </p:cNvSpPr>
          <p:nvPr>
            <p:ph type="sldNum" sz="quarter" idx="10"/>
          </p:nvPr>
        </p:nvSpPr>
        <p:spPr/>
        <p:txBody>
          <a:bodyPr/>
          <a:lstStyle/>
          <a:p>
            <a:fld id="{37FA9686-C038-4682-9590-FA4411328854}"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412798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Ultimately there  2 elements to the communication process the sender and the receiver. However how the message is conveyed and how it is received can be a complex process and we will explore this in the coming slides </a:t>
            </a:r>
          </a:p>
        </p:txBody>
      </p:sp>
      <p:sp>
        <p:nvSpPr>
          <p:cNvPr id="4" name="Slide Number Placeholder 3"/>
          <p:cNvSpPr>
            <a:spLocks noGrp="1"/>
          </p:cNvSpPr>
          <p:nvPr>
            <p:ph type="sldNum" sz="quarter" idx="5"/>
          </p:nvPr>
        </p:nvSpPr>
        <p:spPr/>
        <p:txBody>
          <a:bodyPr/>
          <a:lstStyle/>
          <a:p>
            <a:fld id="{37FA9686-C038-4682-9590-FA4411328854}" type="slidenum">
              <a:rPr lang="en-GB" smtClean="0"/>
              <a:pPr/>
              <a:t>5</a:t>
            </a:fld>
            <a:endParaRPr lang="en-GB"/>
          </a:p>
        </p:txBody>
      </p:sp>
    </p:spTree>
    <p:extLst>
      <p:ext uri="{BB962C8B-B14F-4D97-AF65-F5344CB8AC3E}">
        <p14:creationId xmlns:p14="http://schemas.microsoft.com/office/powerpoint/2010/main" val="1346042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59A3E29-AC3F-43E7-9F14-57416FE3A1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281C8C38-2BD7-41DE-A720-51FD424C33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a:p>
            <a:pPr eaLnBrk="1" hangingPunct="1">
              <a:spcBef>
                <a:spcPct val="0"/>
              </a:spcBef>
            </a:pPr>
            <a:r>
              <a:rPr lang="en-GB" altLang="en-US" dirty="0"/>
              <a:t>.</a:t>
            </a:r>
          </a:p>
          <a:p>
            <a:pPr eaLnBrk="1" hangingPunct="1">
              <a:spcBef>
                <a:spcPct val="0"/>
              </a:spcBef>
            </a:pPr>
            <a:r>
              <a:rPr lang="en-GB" altLang="en-US" dirty="0"/>
              <a:t>As see here in the Shannon weaver model  (1948) this model demonstrates the process of Sending and receiving of information through - the type of information - how it is transmitted - the channel it is communicated through - and how the signal is received, - Shannon Weaver also state that ensuring that there are no barriers to communication such as back ground noise or other factors that may impact on the receiver receiving the message is extremely important  – the final stage is the message reaching its destination – however it is important to note that is a 2 way process the message needs decoding and feedback to the information source to ensure that it has been understood. </a:t>
            </a:r>
          </a:p>
          <a:p>
            <a:pPr eaLnBrk="1" hangingPunct="1">
              <a:spcBef>
                <a:spcPct val="0"/>
              </a:spcBef>
            </a:pPr>
            <a:endParaRPr lang="en-GB" altLang="en-US" dirty="0"/>
          </a:p>
          <a:p>
            <a:pPr eaLnBrk="1" hangingPunct="1">
              <a:spcBef>
                <a:spcPct val="0"/>
              </a:spcBef>
            </a:pPr>
            <a:r>
              <a:rPr lang="en-GB" altLang="en-US" dirty="0"/>
              <a:t>To summarise it is the encoding, the medium of transmission, decoding the message , and feedback to ensure you have understood</a:t>
            </a:r>
          </a:p>
          <a:p>
            <a:pPr eaLnBrk="1" hangingPunct="1">
              <a:spcBef>
                <a:spcPct val="0"/>
              </a:spcBef>
            </a:pPr>
            <a:endParaRPr lang="en-GB" altLang="en-US" dirty="0"/>
          </a:p>
        </p:txBody>
      </p:sp>
      <p:sp>
        <p:nvSpPr>
          <p:cNvPr id="34820" name="Slide Number Placeholder 3">
            <a:extLst>
              <a:ext uri="{FF2B5EF4-FFF2-40B4-BE49-F238E27FC236}">
                <a16:creationId xmlns:a16="http://schemas.microsoft.com/office/drawing/2014/main" id="{8F580798-B5D9-437D-8495-0EB9DD48F041}"/>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558E3BC-4BC3-4238-93A4-0E263EE4F6B3}" type="slidenum">
              <a:rPr lang="en-GB" altLang="en-US">
                <a:solidFill>
                  <a:srgbClr val="000000"/>
                </a:solidFill>
                <a:latin typeface="Calibri" panose="020F0502020204030204" pitchFamily="34" charset="0"/>
              </a:rPr>
              <a:pPr eaLnBrk="1" hangingPunct="1"/>
              <a:t>6</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sender and the receiver is responsible for the communication process. </a:t>
            </a:r>
          </a:p>
          <a:p>
            <a:r>
              <a:rPr lang="en-GB" dirty="0"/>
              <a:t>Lastly Feedback confirms two things: Whether the message has been received  -Whether it has been interpreted correctly - Without feedback you have no idea whether  the communication has been effective or not</a:t>
            </a:r>
          </a:p>
          <a:p>
            <a:endParaRPr lang="en-GB" dirty="0"/>
          </a:p>
        </p:txBody>
      </p:sp>
      <p:sp>
        <p:nvSpPr>
          <p:cNvPr id="4" name="Slide Number Placeholder 3"/>
          <p:cNvSpPr>
            <a:spLocks noGrp="1"/>
          </p:cNvSpPr>
          <p:nvPr>
            <p:ph type="sldNum" sz="quarter" idx="5"/>
          </p:nvPr>
        </p:nvSpPr>
        <p:spPr/>
        <p:txBody>
          <a:bodyPr/>
          <a:lstStyle/>
          <a:p>
            <a:fld id="{37FA9686-C038-4682-9590-FA4411328854}" type="slidenum">
              <a:rPr lang="en-GB" smtClean="0"/>
              <a:pPr/>
              <a:t>7</a:t>
            </a:fld>
            <a:endParaRPr lang="en-GB"/>
          </a:p>
        </p:txBody>
      </p:sp>
    </p:spTree>
    <p:extLst>
      <p:ext uri="{BB962C8B-B14F-4D97-AF65-F5344CB8AC3E}">
        <p14:creationId xmlns:p14="http://schemas.microsoft.com/office/powerpoint/2010/main" val="4020933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00918D44-71F8-4551-B151-56ABDA1AF5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135F7D6E-56C9-4D6C-8BEC-321420A6FB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solidFill>
                  <a:srgbClr val="C00000"/>
                </a:solidFill>
              </a:rPr>
              <a:t>Why is effective communication is needed within the workplace? </a:t>
            </a:r>
            <a:r>
              <a:rPr lang="en-GB" altLang="en-US" dirty="0"/>
              <a:t>According to  </a:t>
            </a:r>
            <a:r>
              <a:rPr lang="en-GB" altLang="en-US" dirty="0" err="1"/>
              <a:t>Cipd</a:t>
            </a:r>
            <a:r>
              <a:rPr lang="en-GB" altLang="en-US" dirty="0"/>
              <a:t> </a:t>
            </a:r>
            <a:r>
              <a:rPr lang="en-GB" altLang="en-US" sz="1200" dirty="0"/>
              <a:t>research often Employees feel they receive limited or very little information within the workplace. READ SLIDE  - And to be successful, communication needs management support, appropriate communication channels and a clear strategy and evaluation to show that the communication methods are appropriate to get the message across. Many organisations use methods such as email, intranet – such as  UWTSD’s </a:t>
            </a:r>
            <a:r>
              <a:rPr lang="en-GB" altLang="en-US" sz="1200" dirty="0" err="1"/>
              <a:t>Myday</a:t>
            </a:r>
            <a:r>
              <a:rPr lang="en-GB" altLang="en-US" sz="1200" dirty="0"/>
              <a:t> many also use social media and instant chat. However it should be a 2 way communication process,  employees need to be able to communication  </a:t>
            </a:r>
          </a:p>
          <a:p>
            <a:pPr eaLnBrk="1" hangingPunct="1">
              <a:spcBef>
                <a:spcPct val="0"/>
              </a:spcBef>
            </a:pPr>
            <a:endParaRPr lang="en-GB" altLang="en-US" dirty="0"/>
          </a:p>
        </p:txBody>
      </p:sp>
      <p:sp>
        <p:nvSpPr>
          <p:cNvPr id="36868" name="Slide Number Placeholder 3">
            <a:extLst>
              <a:ext uri="{FF2B5EF4-FFF2-40B4-BE49-F238E27FC236}">
                <a16:creationId xmlns:a16="http://schemas.microsoft.com/office/drawing/2014/main" id="{460CA9E4-CF4D-4736-A9F9-166C2B3CF3D1}"/>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FEAE14C6-8C43-4BB6-9790-6AE03FA44AFA}" type="slidenum">
              <a:rPr lang="en-GB" altLang="en-US">
                <a:solidFill>
                  <a:srgbClr val="000000"/>
                </a:solidFill>
                <a:latin typeface="Calibri" panose="020F0502020204030204" pitchFamily="34" charset="0"/>
              </a:rPr>
              <a:pPr eaLnBrk="1" hangingPunct="1"/>
              <a:t>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1950AC5-C955-4431-84A9-56CE299F58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30A49C8A-4945-4D5A-929B-E5F83A6FAF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In addition </a:t>
            </a:r>
            <a:r>
              <a:rPr lang="en-GB" dirty="0">
                <a:solidFill>
                  <a:srgbClr val="C00000"/>
                </a:solidFill>
              </a:rPr>
              <a:t>communication in the workplace is often poorly executed. Therefore </a:t>
            </a:r>
            <a:r>
              <a:rPr lang="en-GB" b="1" dirty="0">
                <a:solidFill>
                  <a:srgbClr val="C00000"/>
                </a:solidFill>
              </a:rPr>
              <a:t>READ SLIDE </a:t>
            </a:r>
            <a:endParaRPr lang="en-GB" altLang="en-US" b="1" dirty="0"/>
          </a:p>
        </p:txBody>
      </p:sp>
      <p:sp>
        <p:nvSpPr>
          <p:cNvPr id="37892" name="Slide Number Placeholder 3">
            <a:extLst>
              <a:ext uri="{FF2B5EF4-FFF2-40B4-BE49-F238E27FC236}">
                <a16:creationId xmlns:a16="http://schemas.microsoft.com/office/drawing/2014/main" id="{5B5C3E33-82B0-4B1F-A93F-5A30716E8E09}"/>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00C524EB-A368-4C53-8F93-DF8308DD785D}" type="slidenum">
              <a:rPr lang="en-GB" altLang="en-US">
                <a:solidFill>
                  <a:srgbClr val="000000"/>
                </a:solidFill>
                <a:latin typeface="Calibri" panose="020F0502020204030204" pitchFamily="34" charset="0"/>
              </a:rPr>
              <a:pPr eaLnBrk="1" hangingPunct="1"/>
              <a:t>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3977423-D364-41D6-B7DF-D184A936F0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41AEE375-00CF-4A13-8D5A-299CEBA4BD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z="1200" i="1" dirty="0"/>
              <a:t>A</a:t>
            </a:r>
            <a:r>
              <a:rPr lang="en-GB" altLang="en-US" sz="1700" i="1" dirty="0"/>
              <a:t>ccording to The</a:t>
            </a:r>
            <a:r>
              <a:rPr lang="en-GB" altLang="en-US" sz="1700" dirty="0"/>
              <a:t> </a:t>
            </a:r>
            <a:r>
              <a:rPr lang="en-GB" altLang="en-US" sz="1700" i="1" dirty="0"/>
              <a:t>Opinium Workplace Productivity and Communications Technology Report</a:t>
            </a:r>
            <a:r>
              <a:rPr lang="en-GB" altLang="en-US" sz="1700" dirty="0"/>
              <a:t>, commissioned by Mitel, 2017 </a:t>
            </a:r>
            <a:r>
              <a:rPr lang="en-GB" altLang="en-US" i="1" dirty="0"/>
              <a:t>Results and analysis are based on responses from over 250 business professionals across the UK. Inefficient communication and substandard collaboration costs more than </a:t>
            </a:r>
            <a:r>
              <a:rPr lang="en-GB" altLang="en-US" b="1" i="1" dirty="0"/>
              <a:t>£4 million to UK organisations with around 500 employees, the equivalent of £8,000 per person, every year in lost productivity</a:t>
            </a:r>
            <a:r>
              <a:rPr lang="en-GB" altLang="en-US" i="1" dirty="0"/>
              <a:t>,</a:t>
            </a:r>
          </a:p>
          <a:p>
            <a:pPr eaLnBrk="1" hangingPunct="1">
              <a:spcBef>
                <a:spcPct val="0"/>
              </a:spcBef>
            </a:pPr>
            <a:r>
              <a:rPr lang="en-GB" altLang="en-US" dirty="0"/>
              <a:t>found on average workers waste almost an entire day every week because of this issue. In addition, the same amount of time, or 20 per cent of the working week, is taken up by writing and responding to emails. Despite how embedded chat and instant messaging are in everyday consumer communications, there is 91 per cent low adoption in the workplace and this suggests enterprises are not offering a cohesive communications experience. This low adoption rate is most likely to be </a:t>
            </a:r>
            <a:r>
              <a:rPr lang="en-GB" altLang="en-US" sz="1400" b="1" dirty="0"/>
              <a:t>a cultural problem</a:t>
            </a:r>
            <a:r>
              <a:rPr lang="en-GB" altLang="en-US" dirty="0"/>
              <a:t>, as many companies are finding themselves lagging behind competitors because of a resistance to update long-established methods of communication</a:t>
            </a:r>
          </a:p>
          <a:p>
            <a:pPr eaLnBrk="1" hangingPunct="1">
              <a:spcBef>
                <a:spcPct val="0"/>
              </a:spcBef>
            </a:pPr>
            <a:endParaRPr lang="en-GB" altLang="en-US" dirty="0"/>
          </a:p>
        </p:txBody>
      </p:sp>
      <p:sp>
        <p:nvSpPr>
          <p:cNvPr id="38916" name="Slide Number Placeholder 3">
            <a:extLst>
              <a:ext uri="{FF2B5EF4-FFF2-40B4-BE49-F238E27FC236}">
                <a16:creationId xmlns:a16="http://schemas.microsoft.com/office/drawing/2014/main" id="{7524372F-723D-4126-A798-498EEFA0F628}"/>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0B54DA7-27C2-4CBA-9FAF-EFDD11648E2C}" type="slidenum">
              <a:rPr lang="en-GB" altLang="en-US">
                <a:solidFill>
                  <a:srgbClr val="000000"/>
                </a:solidFill>
                <a:latin typeface="Calibri" panose="020F0502020204030204" pitchFamily="34" charset="0"/>
              </a:rPr>
              <a:pPr eaLnBrk="1" hangingPunct="1"/>
              <a:t>10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C0A58B20-3806-49F1-A3A6-FF2F97D652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6977A86-53BC-4369-9A3E-44062383FEB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Lets explore modern emerging technologies and how they may impact on communication within the workplace </a:t>
            </a:r>
          </a:p>
          <a:p>
            <a:pPr eaLnBrk="1" hangingPunct="1">
              <a:spcBef>
                <a:spcPct val="0"/>
              </a:spcBef>
            </a:pPr>
            <a:r>
              <a:rPr lang="en-GB" altLang="en-US" dirty="0"/>
              <a:t>Technologies – instant communication such as email, instant messenger, or chatbots, these are often used in organisations ad a supplement to, or substitute for, human interaction, HR can use a chatbot for scheduling, they have access to workplace calendars , answering operational questions such as leave entitlement or payroll queries and many other elements of day-to-day business life. Freeing up time for the employer and giving the team instant communication. </a:t>
            </a:r>
          </a:p>
          <a:p>
            <a:pPr eaLnBrk="1" hangingPunct="1">
              <a:spcBef>
                <a:spcPct val="0"/>
              </a:spcBef>
            </a:pPr>
            <a:r>
              <a:rPr lang="en-GB" altLang="en-US" dirty="0"/>
              <a:t>LAST POINT ON SLIDE -</a:t>
            </a:r>
          </a:p>
          <a:p>
            <a:pPr eaLnBrk="1" hangingPunct="1">
              <a:spcBef>
                <a:spcPct val="0"/>
              </a:spcBef>
            </a:pPr>
            <a:r>
              <a:rPr lang="en-GB" altLang="en-US" dirty="0"/>
              <a:t>Skype translator futuristic software supports </a:t>
            </a:r>
            <a:r>
              <a:rPr lang="en-GB" altLang="en-US" b="1" dirty="0"/>
              <a:t>10 languages for voice </a:t>
            </a:r>
            <a:r>
              <a:rPr lang="en-GB" altLang="en-US" dirty="0"/>
              <a:t>and </a:t>
            </a:r>
            <a:r>
              <a:rPr lang="en-GB" altLang="en-US" b="1" dirty="0"/>
              <a:t>60 with text</a:t>
            </a:r>
            <a:r>
              <a:rPr lang="en-GB" altLang="en-US" dirty="0"/>
              <a:t>, making it possible to communicate normally with people who couldn't otherwise understand one another.</a:t>
            </a:r>
          </a:p>
          <a:p>
            <a:pPr eaLnBrk="1" hangingPunct="1">
              <a:spcBef>
                <a:spcPct val="0"/>
              </a:spcBef>
            </a:pPr>
            <a:endParaRPr lang="en-GB" altLang="en-US" dirty="0"/>
          </a:p>
        </p:txBody>
      </p:sp>
      <p:sp>
        <p:nvSpPr>
          <p:cNvPr id="40964" name="Slide Number Placeholder 3">
            <a:extLst>
              <a:ext uri="{FF2B5EF4-FFF2-40B4-BE49-F238E27FC236}">
                <a16:creationId xmlns:a16="http://schemas.microsoft.com/office/drawing/2014/main" id="{D49795C1-964A-48AE-9926-5717DF03821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25EF6B9-ED2C-4E6C-821D-8E9E220B8832}" type="slidenum">
              <a:rPr lang="en-GB" altLang="en-US">
                <a:solidFill>
                  <a:srgbClr val="000000"/>
                </a:solidFill>
                <a:latin typeface="Calibri" panose="020F0502020204030204" pitchFamily="34" charset="0"/>
              </a:rPr>
              <a:pPr eaLnBrk="1" hangingPunct="1"/>
              <a:t>11</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B3CB6FC-2CB8-40B0-96C9-BD47EA9F5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877C7A8E-ACBE-4744-B7B1-A02140D133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Example of this can be used when recruiting graduates  in this instance HSBC makes job offers up to two years before graduation, to enable HSBC to keep in contact with the graduates and ensure that they do not lose interest and potentially seek employment elsewhere HSBC sees the social media Green Room as the perfect way to keep the communication going between employer and employee in waiting, this communication keeps the graduates engaged and motivated about the prospect of their new job. </a:t>
            </a:r>
          </a:p>
          <a:p>
            <a:pPr eaLnBrk="1" hangingPunct="1">
              <a:spcBef>
                <a:spcPct val="0"/>
              </a:spcBef>
            </a:pPr>
            <a:r>
              <a:rPr lang="en-GB" altLang="en-US" dirty="0" err="1"/>
              <a:t>Cipd</a:t>
            </a:r>
            <a:r>
              <a:rPr lang="en-GB" altLang="en-US" dirty="0"/>
              <a:t> suggests that Social Media are a potentially game-changing shift in how internal communications work. Functional business reasons for using social media with employees, uncovered that for the Employee voice Social media in general is an open, discursive and dynamic channel that draws employees into discussions about their organisations, and gated enterprise social networks provide a safe place for such online conversations. Social media can facilitate ad hoc communications and collaboration, this assists with Employee relations. One particular way employers can use social media as a channel for employee voice and corporate communications is to get to the bottom of collective employment issues. By engaging with their workforces in open, two-way (or multi-directional) dialogue, they can demonstrate they are being reasonable and strengthen the relationship with their workforces. </a:t>
            </a:r>
          </a:p>
          <a:p>
            <a:pPr eaLnBrk="1" hangingPunct="1">
              <a:spcBef>
                <a:spcPct val="0"/>
              </a:spcBef>
            </a:pPr>
            <a:endParaRPr lang="en-GB" altLang="en-US" dirty="0"/>
          </a:p>
          <a:p>
            <a:pPr eaLnBrk="1" hangingPunct="1">
              <a:spcBef>
                <a:spcPct val="0"/>
              </a:spcBef>
            </a:pPr>
            <a:endParaRPr lang="en-GB" altLang="en-US" dirty="0"/>
          </a:p>
        </p:txBody>
      </p:sp>
      <p:sp>
        <p:nvSpPr>
          <p:cNvPr id="41988" name="Slide Number Placeholder 3">
            <a:extLst>
              <a:ext uri="{FF2B5EF4-FFF2-40B4-BE49-F238E27FC236}">
                <a16:creationId xmlns:a16="http://schemas.microsoft.com/office/drawing/2014/main" id="{27A1524B-2A6E-4D50-A4F3-CAD7FCF8EC7C}"/>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BCDD5B4-F41B-4D62-8CA3-52CA7DD7D7B9}" type="slidenum">
              <a:rPr lang="en-GB" altLang="en-US">
                <a:solidFill>
                  <a:srgbClr val="000000"/>
                </a:solidFill>
                <a:latin typeface="Calibri" panose="020F0502020204030204" pitchFamily="34" charset="0"/>
              </a:rPr>
              <a:pPr eaLnBrk="1" hangingPunct="1"/>
              <a:t>12</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04541611-EE16-4234-AAB4-A799A95F27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EACE442E-B882-4C32-B3B3-94DAC617CA3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To built on the short film you have just watch, lets explore approaches to communication. These traditional approaches to communication can be found in most organisations today and are relied upon as ways to convey information. </a:t>
            </a:r>
          </a:p>
          <a:p>
            <a:pPr eaLnBrk="1" hangingPunct="1">
              <a:spcBef>
                <a:spcPct val="0"/>
              </a:spcBef>
            </a:pPr>
            <a:endParaRPr lang="en-GB" altLang="en-US" dirty="0"/>
          </a:p>
        </p:txBody>
      </p:sp>
      <p:sp>
        <p:nvSpPr>
          <p:cNvPr id="39940" name="Slide Number Placeholder 3">
            <a:extLst>
              <a:ext uri="{FF2B5EF4-FFF2-40B4-BE49-F238E27FC236}">
                <a16:creationId xmlns:a16="http://schemas.microsoft.com/office/drawing/2014/main" id="{32428D6C-6759-4E79-A036-722752B3C13E}"/>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66763" indent="-295275" eaLnBrk="0" hangingPunct="0">
              <a:defRPr>
                <a:solidFill>
                  <a:schemeClr val="tx1"/>
                </a:solidFill>
                <a:latin typeface="Corbel" panose="020B0503020204020204" pitchFamily="34" charset="0"/>
                <a:cs typeface="Arial" panose="020B0604020202020204" pitchFamily="34" charset="0"/>
              </a:defRPr>
            </a:lvl2pPr>
            <a:lvl3pPr marL="1181100" indent="-234950" eaLnBrk="0" hangingPunct="0">
              <a:defRPr>
                <a:solidFill>
                  <a:schemeClr val="tx1"/>
                </a:solidFill>
                <a:latin typeface="Corbel" panose="020B0503020204020204" pitchFamily="34" charset="0"/>
                <a:cs typeface="Arial" panose="020B0604020202020204" pitchFamily="34" charset="0"/>
              </a:defRPr>
            </a:lvl3pPr>
            <a:lvl4pPr marL="1654175" indent="-234950" eaLnBrk="0" hangingPunct="0">
              <a:defRPr>
                <a:solidFill>
                  <a:schemeClr val="tx1"/>
                </a:solidFill>
                <a:latin typeface="Corbel" panose="020B0503020204020204" pitchFamily="34" charset="0"/>
                <a:cs typeface="Arial" panose="020B0604020202020204" pitchFamily="34" charset="0"/>
              </a:defRPr>
            </a:lvl4pPr>
            <a:lvl5pPr marL="2125663" indent="-234950" eaLnBrk="0" hangingPunct="0">
              <a:defRPr>
                <a:solidFill>
                  <a:schemeClr val="tx1"/>
                </a:solidFill>
                <a:latin typeface="Corbel" panose="020B0503020204020204" pitchFamily="34" charset="0"/>
                <a:cs typeface="Arial" panose="020B0604020202020204" pitchFamily="34" charset="0"/>
              </a:defRPr>
            </a:lvl5pPr>
            <a:lvl6pPr marL="25828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30400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972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954463" indent="-23495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5FF75FF-E6B8-4043-A191-CCFC3690D917}" type="slidenum">
              <a:rPr lang="en-GB" altLang="en-US">
                <a:solidFill>
                  <a:srgbClr val="000000"/>
                </a:solidFill>
                <a:latin typeface="Calibri" panose="020F0502020204030204" pitchFamily="34" charset="0"/>
              </a:rPr>
              <a:pPr eaLnBrk="1" hangingPunct="1"/>
              <a:t>13</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8276209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Traditionally how do we communication  </a:t>
            </a:r>
          </a:p>
        </p:txBody>
      </p:sp>
      <p:sp>
        <p:nvSpPr>
          <p:cNvPr id="4" name="Slide Number Placeholder 3"/>
          <p:cNvSpPr>
            <a:spLocks noGrp="1"/>
          </p:cNvSpPr>
          <p:nvPr>
            <p:ph type="sldNum" sz="quarter" idx="5"/>
          </p:nvPr>
        </p:nvSpPr>
        <p:spPr/>
        <p:txBody>
          <a:bodyPr/>
          <a:lstStyle/>
          <a:p>
            <a:fld id="{37FA9686-C038-4682-9590-FA4411328854}" type="slidenum">
              <a:rPr lang="en-GB" smtClean="0"/>
              <a:pPr/>
              <a:t>15</a:t>
            </a:fld>
            <a:endParaRPr lang="en-GB"/>
          </a:p>
        </p:txBody>
      </p:sp>
    </p:spTree>
    <p:extLst>
      <p:ext uri="{BB962C8B-B14F-4D97-AF65-F5344CB8AC3E}">
        <p14:creationId xmlns:p14="http://schemas.microsoft.com/office/powerpoint/2010/main" val="2560000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implications here   </a:t>
            </a:r>
            <a:r>
              <a:rPr lang="en-GB" b="1" i="1" dirty="0"/>
              <a:t>Well we have to be careful with our communications! Especially with technology as the physical elements are removed when sending a message – how often have you sent an email or instant message that may have been misinterpreted? Therefore it is important to ensure that communication is effective as done poorly can cause those feelings you see below the surface on this slide. </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18</a:t>
            </a:fld>
            <a:endParaRPr lang="en-GB"/>
          </a:p>
        </p:txBody>
      </p:sp>
    </p:spTree>
    <p:extLst>
      <p:ext uri="{BB962C8B-B14F-4D97-AF65-F5344CB8AC3E}">
        <p14:creationId xmlns:p14="http://schemas.microsoft.com/office/powerpoint/2010/main" val="35824685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Non verbal communication is very powerful - The way in which we organise and make judgements about what we have perceived is to a large extent based on our previous experience and learning. We need to be aware of our pre-set assumptions and our perceptions of others role, status, occupation, appearance, and body language.  There are many culture variations in non verbal communication for example when talking to someone the British tend to look away sporadically - the Norwegians typically look people steadily in the eye - we each may perceive this behaviour differently. In addition we judge behaviour and intention on our past knowledge, our mind set, and in comparison with the behaviour of others we know. We should be careful with preconceive perceptions and how they affect our non-communication. We shall examine our words tones and gestures on the next slide. </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19</a:t>
            </a:fld>
            <a:endParaRPr lang="en-GB"/>
          </a:p>
        </p:txBody>
      </p:sp>
    </p:spTree>
    <p:extLst>
      <p:ext uri="{BB962C8B-B14F-4D97-AF65-F5344CB8AC3E}">
        <p14:creationId xmlns:p14="http://schemas.microsoft.com/office/powerpoint/2010/main" val="12092664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Mehrabian (1970) in our face to face communication with other people as much as 93% of the messages about our feelings and attitudes come from non verbal channels. Significantly when body language such as gestures and tone of voice conflicts with the words greater emphasis is likely to be placed on the non-verbal message.</a:t>
            </a:r>
          </a:p>
        </p:txBody>
      </p:sp>
      <p:sp>
        <p:nvSpPr>
          <p:cNvPr id="4" name="Slide Number Placeholder 3"/>
          <p:cNvSpPr>
            <a:spLocks noGrp="1"/>
          </p:cNvSpPr>
          <p:nvPr>
            <p:ph type="sldNum" sz="quarter" idx="5"/>
          </p:nvPr>
        </p:nvSpPr>
        <p:spPr/>
        <p:txBody>
          <a:bodyPr/>
          <a:lstStyle/>
          <a:p>
            <a:fld id="{37FA9686-C038-4682-9590-FA4411328854}" type="slidenum">
              <a:rPr lang="en-GB" smtClean="0"/>
              <a:pPr/>
              <a:t>20</a:t>
            </a:fld>
            <a:endParaRPr lang="en-GB"/>
          </a:p>
        </p:txBody>
      </p:sp>
    </p:spTree>
    <p:extLst>
      <p:ext uri="{BB962C8B-B14F-4D97-AF65-F5344CB8AC3E}">
        <p14:creationId xmlns:p14="http://schemas.microsoft.com/office/powerpoint/2010/main" val="3740583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You as a manager or even a member of a teams have a responsibility to investigate and remove any barriers to ensure effective team working</a:t>
            </a:r>
          </a:p>
          <a:p>
            <a:r>
              <a:rPr lang="en-GB" altLang="en-US" dirty="0"/>
              <a:t>If you don’t you might have to pay the consequences – as we have explored before in both the delegation and Belbin session, this may also impact on  employee engagement, performance and lead to resentment or conflict. </a:t>
            </a:r>
          </a:p>
          <a:p>
            <a:endParaRPr lang="en-GB" dirty="0"/>
          </a:p>
        </p:txBody>
      </p:sp>
      <p:sp>
        <p:nvSpPr>
          <p:cNvPr id="4" name="Slide Number Placeholder 3"/>
          <p:cNvSpPr>
            <a:spLocks noGrp="1"/>
          </p:cNvSpPr>
          <p:nvPr>
            <p:ph type="sldNum" sz="quarter" idx="5"/>
          </p:nvPr>
        </p:nvSpPr>
        <p:spPr/>
        <p:txBody>
          <a:bodyPr/>
          <a:lstStyle/>
          <a:p>
            <a:fld id="{37FA9686-C038-4682-9590-FA4411328854}" type="slidenum">
              <a:rPr lang="en-GB" smtClean="0"/>
              <a:pPr/>
              <a:t>21</a:t>
            </a:fld>
            <a:endParaRPr lang="en-GB"/>
          </a:p>
        </p:txBody>
      </p:sp>
    </p:spTree>
    <p:extLst>
      <p:ext uri="{BB962C8B-B14F-4D97-AF65-F5344CB8AC3E}">
        <p14:creationId xmlns:p14="http://schemas.microsoft.com/office/powerpoint/2010/main" val="1043512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 will show you a short film that explains why barriers to communication such as these can inhibit performance within an organisation. </a:t>
            </a:r>
          </a:p>
          <a:p>
            <a:r>
              <a:rPr lang="en-GB" dirty="0"/>
              <a:t>https://www.youtube.com/watch?time_continue=123&amp;v=f5Tao6KHV5w&amp;feature=emb_logo </a:t>
            </a:r>
          </a:p>
          <a:p>
            <a:endParaRPr lang="en-GB" dirty="0"/>
          </a:p>
        </p:txBody>
      </p:sp>
      <p:sp>
        <p:nvSpPr>
          <p:cNvPr id="4" name="Slide Number Placeholder 3"/>
          <p:cNvSpPr>
            <a:spLocks noGrp="1"/>
          </p:cNvSpPr>
          <p:nvPr>
            <p:ph type="sldNum" sz="quarter" idx="5"/>
          </p:nvPr>
        </p:nvSpPr>
        <p:spPr/>
        <p:txBody>
          <a:bodyPr/>
          <a:lstStyle/>
          <a:p>
            <a:fld id="{37FA9686-C038-4682-9590-FA4411328854}" type="slidenum">
              <a:rPr lang="en-GB" smtClean="0"/>
              <a:pPr/>
              <a:t>22</a:t>
            </a:fld>
            <a:endParaRPr lang="en-GB"/>
          </a:p>
        </p:txBody>
      </p:sp>
    </p:spTree>
    <p:extLst>
      <p:ext uri="{BB962C8B-B14F-4D97-AF65-F5344CB8AC3E}">
        <p14:creationId xmlns:p14="http://schemas.microsoft.com/office/powerpoint/2010/main" val="13317222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there are other communication barriers that may affect performance some of these I have already mentioned, however as factors such as </a:t>
            </a:r>
            <a:r>
              <a:rPr lang="en-GB" altLang="en-US" sz="1200" kern="1200" dirty="0">
                <a:solidFill>
                  <a:schemeClr val="tx1"/>
                </a:solidFill>
                <a:latin typeface="+mn-lt"/>
                <a:ea typeface="+mn-ea"/>
                <a:cs typeface="Arial" charset="0"/>
              </a:rPr>
              <a:t>Hesitation to be candid and saying what you really feel Distrust of a person or situation, Value judgment or Power struggles such as colleague assuming that they are responsible for something when they are not and start telling you what to do can bring about possible resistance to communication.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23</a:t>
            </a:fld>
            <a:endParaRPr lang="en-GB"/>
          </a:p>
        </p:txBody>
      </p:sp>
    </p:spTree>
    <p:extLst>
      <p:ext uri="{BB962C8B-B14F-4D97-AF65-F5344CB8AC3E}">
        <p14:creationId xmlns:p14="http://schemas.microsoft.com/office/powerpoint/2010/main" val="23173509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800" b="1" kern="1200" dirty="0">
                <a:solidFill>
                  <a:schemeClr val="tx1"/>
                </a:solidFill>
                <a:latin typeface="+mn-lt"/>
                <a:ea typeface="+mn-ea"/>
                <a:cs typeface="Arial" charset="0"/>
              </a:rPr>
              <a:t>Defensiveness </a:t>
            </a:r>
            <a:r>
              <a:rPr lang="en-GB" altLang="en-US" sz="800" kern="1200" dirty="0">
                <a:solidFill>
                  <a:schemeClr val="tx1"/>
                </a:solidFill>
                <a:latin typeface="+mn-lt"/>
                <a:ea typeface="+mn-ea"/>
                <a:cs typeface="Arial" charset="0"/>
              </a:rPr>
              <a:t> - a typical barrier in a work situation, especially when negative information or criticism is involved -</a:t>
            </a:r>
            <a:r>
              <a:rPr lang="en-GB" altLang="en-US" sz="800" b="1" kern="1200" dirty="0">
                <a:solidFill>
                  <a:schemeClr val="tx1"/>
                </a:solidFill>
                <a:latin typeface="+mn-lt"/>
                <a:ea typeface="+mn-ea"/>
                <a:cs typeface="Arial" charset="0"/>
              </a:rPr>
              <a:t>Distorted perception </a:t>
            </a:r>
            <a:r>
              <a:rPr lang="en-GB" altLang="en-US" sz="800" kern="1200" dirty="0">
                <a:solidFill>
                  <a:schemeClr val="tx1"/>
                </a:solidFill>
                <a:latin typeface="+mn-lt"/>
                <a:ea typeface="+mn-ea"/>
                <a:cs typeface="Arial" charset="0"/>
              </a:rPr>
              <a:t>how we perceive communication is affected by experiences -</a:t>
            </a:r>
            <a:r>
              <a:rPr lang="en-GB" altLang="en-US" sz="800" b="1" kern="1200" dirty="0">
                <a:solidFill>
                  <a:schemeClr val="tx1"/>
                </a:solidFill>
                <a:latin typeface="+mn-lt"/>
                <a:ea typeface="+mn-ea"/>
                <a:cs typeface="Arial" charset="0"/>
              </a:rPr>
              <a:t>Perception</a:t>
            </a:r>
            <a:r>
              <a:rPr lang="en-GB" altLang="en-US" sz="800" kern="1200" dirty="0">
                <a:solidFill>
                  <a:schemeClr val="tx1"/>
                </a:solidFill>
                <a:latin typeface="+mn-lt"/>
                <a:ea typeface="+mn-ea"/>
                <a:cs typeface="Arial" charset="0"/>
              </a:rPr>
              <a:t> is also affected by the organisational relationship two people have as we have discussed previously - </a:t>
            </a:r>
            <a:r>
              <a:rPr lang="en-GB" altLang="en-US" sz="800" b="1" dirty="0">
                <a:cs typeface="Arial" charset="0"/>
              </a:rPr>
              <a:t>Stereotyping</a:t>
            </a:r>
            <a:r>
              <a:rPr lang="en-GB" altLang="en-US" sz="800" dirty="0">
                <a:cs typeface="Arial" charset="0"/>
              </a:rPr>
              <a:t> this may affect communication as an example of this is assuming the other person has certain characteristics based on the group to which they belong without validating that they in fact have these characteristics.  </a:t>
            </a:r>
            <a:endParaRPr lang="en-GB" altLang="en-US" sz="100" dirty="0">
              <a:cs typeface="Arial" charset="0"/>
            </a:endParaRPr>
          </a:p>
          <a:p>
            <a:r>
              <a:rPr lang="en-GB" altLang="en-US" sz="800" kern="1200" dirty="0">
                <a:solidFill>
                  <a:schemeClr val="tx1"/>
                </a:solidFill>
                <a:latin typeface="+mn-lt"/>
                <a:ea typeface="+mn-ea"/>
                <a:cs typeface="Arial" charset="0"/>
              </a:rPr>
              <a:t> </a:t>
            </a:r>
          </a:p>
          <a:p>
            <a:endParaRPr lang="en-GB" dirty="0"/>
          </a:p>
        </p:txBody>
      </p:sp>
      <p:sp>
        <p:nvSpPr>
          <p:cNvPr id="4" name="Slide Number Placeholder 3"/>
          <p:cNvSpPr>
            <a:spLocks noGrp="1"/>
          </p:cNvSpPr>
          <p:nvPr>
            <p:ph type="sldNum" sz="quarter" idx="5"/>
          </p:nvPr>
        </p:nvSpPr>
        <p:spPr/>
        <p:txBody>
          <a:bodyPr/>
          <a:lstStyle/>
          <a:p>
            <a:fld id="{37FA9686-C038-4682-9590-FA4411328854}" type="slidenum">
              <a:rPr lang="en-GB" smtClean="0"/>
              <a:pPr/>
              <a:t>24</a:t>
            </a:fld>
            <a:endParaRPr lang="en-GB"/>
          </a:p>
        </p:txBody>
      </p:sp>
    </p:spTree>
    <p:extLst>
      <p:ext uri="{BB962C8B-B14F-4D97-AF65-F5344CB8AC3E}">
        <p14:creationId xmlns:p14="http://schemas.microsoft.com/office/powerpoint/2010/main" val="16809336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Ultimately communication is a 2 way process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25</a:t>
            </a:fld>
            <a:endParaRPr lang="en-GB"/>
          </a:p>
        </p:txBody>
      </p:sp>
    </p:spTree>
    <p:extLst>
      <p:ext uri="{BB962C8B-B14F-4D97-AF65-F5344CB8AC3E}">
        <p14:creationId xmlns:p14="http://schemas.microsoft.com/office/powerpoint/2010/main" val="38667263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26</a:t>
            </a:fld>
            <a:endParaRPr lang="en-GB"/>
          </a:p>
        </p:txBody>
      </p:sp>
    </p:spTree>
    <p:extLst>
      <p:ext uri="{BB962C8B-B14F-4D97-AF65-F5344CB8AC3E}">
        <p14:creationId xmlns:p14="http://schemas.microsoft.com/office/powerpoint/2010/main" val="34505375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not all communication is positive there are situations whereby communication is not pleasant especially when dealing with conflict – Often managers are met with problems and we will discus the practical implications of these over the next few slides - </a:t>
            </a:r>
          </a:p>
        </p:txBody>
      </p:sp>
      <p:sp>
        <p:nvSpPr>
          <p:cNvPr id="4" name="Slide Number Placeholder 3"/>
          <p:cNvSpPr>
            <a:spLocks noGrp="1"/>
          </p:cNvSpPr>
          <p:nvPr>
            <p:ph type="sldNum" sz="quarter" idx="5"/>
          </p:nvPr>
        </p:nvSpPr>
        <p:spPr/>
        <p:txBody>
          <a:bodyPr/>
          <a:lstStyle/>
          <a:p>
            <a:fld id="{37FA9686-C038-4682-9590-FA4411328854}" type="slidenum">
              <a:rPr lang="en-GB" smtClean="0"/>
              <a:pPr/>
              <a:t>27</a:t>
            </a:fld>
            <a:endParaRPr lang="en-GB"/>
          </a:p>
        </p:txBody>
      </p:sp>
    </p:spTree>
    <p:extLst>
      <p:ext uri="{BB962C8B-B14F-4D97-AF65-F5344CB8AC3E}">
        <p14:creationId xmlns:p14="http://schemas.microsoft.com/office/powerpoint/2010/main" val="9642459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30</a:t>
            </a:fld>
            <a:endParaRPr lang="en-GB"/>
          </a:p>
        </p:txBody>
      </p:sp>
    </p:spTree>
    <p:extLst>
      <p:ext uri="{BB962C8B-B14F-4D97-AF65-F5344CB8AC3E}">
        <p14:creationId xmlns:p14="http://schemas.microsoft.com/office/powerpoint/2010/main" val="34394150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31</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 to the hippo on the previous slide it is important to consider with communication that too much his hidden from us but IF we listen actively and empathetically, we can begin to ‘reveal’ what is beneath the surface through the use of effective questioning and listening….coupled with professional behaviours can result in effective workplace </a:t>
            </a:r>
            <a:r>
              <a:rPr lang="en-GB" dirty="0" err="1"/>
              <a:t>communiucation</a:t>
            </a:r>
            <a:r>
              <a:rPr lang="en-GB" dirty="0"/>
              <a:t>. </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32</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can you manage conflict, are you passive aggressive or are you assertive ? I am interested to learn about your responses - We will discus this outcome in the Teams group session </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33</a:t>
            </a:fld>
            <a:endParaRPr lang="en-GB"/>
          </a:p>
        </p:txBody>
      </p:sp>
    </p:spTree>
    <p:extLst>
      <p:ext uri="{BB962C8B-B14F-4D97-AF65-F5344CB8AC3E}">
        <p14:creationId xmlns:p14="http://schemas.microsoft.com/office/powerpoint/2010/main" val="34693365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9E0024B-01BA-4875-A0A5-CD45C5344C35}"/>
              </a:ext>
            </a:extLst>
          </p:cNvPr>
          <p:cNvSpPr>
            <a:spLocks noGrp="1" noChangeArrowheads="1"/>
          </p:cNvSpPr>
          <p:nvPr>
            <p:ph type="sldNum" sz="quarter" idx="5"/>
          </p:nvPr>
        </p:nvSpPr>
        <p:spPr>
          <a:ln/>
        </p:spPr>
        <p:txBody>
          <a:bodyPr/>
          <a:lstStyle/>
          <a:p>
            <a:fld id="{06F410B1-0955-4A08-B8BF-29FD5F3B1312}" type="slidenum">
              <a:rPr lang="en-GB" altLang="en-US"/>
              <a:pPr/>
              <a:t>34</a:t>
            </a:fld>
            <a:endParaRPr lang="en-GB" altLang="en-US"/>
          </a:p>
        </p:txBody>
      </p:sp>
      <p:sp>
        <p:nvSpPr>
          <p:cNvPr id="95234" name="Rectangle 2">
            <a:extLst>
              <a:ext uri="{FF2B5EF4-FFF2-40B4-BE49-F238E27FC236}">
                <a16:creationId xmlns:a16="http://schemas.microsoft.com/office/drawing/2014/main" id="{55B3FEB5-1AFF-4A1D-A50E-E881B2052475}"/>
              </a:ext>
            </a:extLst>
          </p:cNvPr>
          <p:cNvSpPr>
            <a:spLocks noGrp="1" noRot="1" noChangeAspect="1" noChangeArrowheads="1" noTextEdit="1"/>
          </p:cNvSpPr>
          <p:nvPr>
            <p:ph type="sldImg"/>
          </p:nvPr>
        </p:nvSpPr>
        <p:spPr>
          <a:ln/>
        </p:spPr>
      </p:sp>
      <p:sp>
        <p:nvSpPr>
          <p:cNvPr id="95235" name="Rectangle 3">
            <a:extLst>
              <a:ext uri="{FF2B5EF4-FFF2-40B4-BE49-F238E27FC236}">
                <a16:creationId xmlns:a16="http://schemas.microsoft.com/office/drawing/2014/main" id="{71C6D4CF-8B5A-4D02-8863-AB9F1F1EFECD}"/>
              </a:ext>
            </a:extLst>
          </p:cNvPr>
          <p:cNvSpPr>
            <a:spLocks noGrp="1" noChangeArrowheads="1"/>
          </p:cNvSpPr>
          <p:nvPr>
            <p:ph type="body" idx="1"/>
          </p:nvPr>
        </p:nvSpPr>
        <p:spPr/>
        <p:txBody>
          <a:bodyPr/>
          <a:lstStyle/>
          <a:p>
            <a:pPr>
              <a:buFontTx/>
              <a:buChar char="•"/>
            </a:pPr>
            <a:r>
              <a:rPr lang="en-GB" altLang="en-US" sz="1800">
                <a:latin typeface="Tahoma" panose="020B0604030504040204" pitchFamily="34" charset="0"/>
              </a:rPr>
              <a:t>People will often see what they want to see</a:t>
            </a:r>
          </a:p>
          <a:p>
            <a:pPr>
              <a:buFontTx/>
              <a:buChar char="•"/>
            </a:pPr>
            <a:endParaRPr lang="en-GB" altLang="en-US" sz="1800">
              <a:latin typeface="Tahoma" panose="020B0604030504040204" pitchFamily="34" charset="0"/>
            </a:endParaRPr>
          </a:p>
          <a:p>
            <a:pPr>
              <a:buFontTx/>
              <a:buChar char="•"/>
            </a:pPr>
            <a:r>
              <a:rPr lang="en-GB" altLang="en-US" sz="1800">
                <a:latin typeface="Tahoma" panose="020B0604030504040204" pitchFamily="34" charset="0"/>
              </a:rPr>
              <a:t>The way we look, our body language, our words communicate our view of the world</a:t>
            </a:r>
          </a:p>
          <a:p>
            <a:pPr>
              <a:buFontTx/>
              <a:buChar char="•"/>
            </a:pPr>
            <a:endParaRPr lang="en-GB" altLang="en-US" sz="1800">
              <a:latin typeface="Tahoma" panose="020B0604030504040204" pitchFamily="34" charset="0"/>
            </a:endParaRPr>
          </a:p>
          <a:p>
            <a:pPr>
              <a:buFontTx/>
              <a:buChar char="•"/>
            </a:pPr>
            <a:r>
              <a:rPr lang="en-GB" altLang="en-US" sz="1800">
                <a:latin typeface="Tahoma" panose="020B0604030504040204" pitchFamily="34" charset="0"/>
              </a:rPr>
              <a:t>We must become aware of the process and its complexities</a:t>
            </a:r>
          </a:p>
          <a:p>
            <a:endParaRPr lang="en-GB" altLang="en-US" sz="1800">
              <a:latin typeface="Tahoma" panose="020B060403050404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F981FC4-528F-4D63-96DB-42DDBBDBAFF9}"/>
              </a:ext>
            </a:extLst>
          </p:cNvPr>
          <p:cNvSpPr>
            <a:spLocks noGrp="1" noChangeArrowheads="1"/>
          </p:cNvSpPr>
          <p:nvPr>
            <p:ph type="sldNum" sz="quarter" idx="5"/>
          </p:nvPr>
        </p:nvSpPr>
        <p:spPr>
          <a:ln/>
        </p:spPr>
        <p:txBody>
          <a:bodyPr/>
          <a:lstStyle/>
          <a:p>
            <a:fld id="{3810F43A-C1D4-4B27-B59D-20407A72A7ED}" type="slidenum">
              <a:rPr lang="en-GB" altLang="en-US"/>
              <a:pPr/>
              <a:t>35</a:t>
            </a:fld>
            <a:endParaRPr lang="en-GB" altLang="en-US"/>
          </a:p>
        </p:txBody>
      </p:sp>
      <p:sp>
        <p:nvSpPr>
          <p:cNvPr id="102402" name="Rectangle 2">
            <a:extLst>
              <a:ext uri="{FF2B5EF4-FFF2-40B4-BE49-F238E27FC236}">
                <a16:creationId xmlns:a16="http://schemas.microsoft.com/office/drawing/2014/main" id="{573263EC-A83D-4E63-8571-769F6D959E69}"/>
              </a:ext>
            </a:extLst>
          </p:cNvPr>
          <p:cNvSpPr>
            <a:spLocks noGrp="1" noRot="1" noChangeAspect="1" noChangeArrowheads="1" noTextEdit="1"/>
          </p:cNvSpPr>
          <p:nvPr>
            <p:ph type="sldImg"/>
          </p:nvPr>
        </p:nvSpPr>
        <p:spPr>
          <a:ln/>
        </p:spPr>
      </p:sp>
      <p:sp>
        <p:nvSpPr>
          <p:cNvPr id="102403" name="Rectangle 3">
            <a:extLst>
              <a:ext uri="{FF2B5EF4-FFF2-40B4-BE49-F238E27FC236}">
                <a16:creationId xmlns:a16="http://schemas.microsoft.com/office/drawing/2014/main" id="{3C5A955C-E2FA-4215-8021-EA55AED96A61}"/>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w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www.workjam.com/features/" TargetMode="External"/><Relationship Id="rId7" Type="http://schemas.openxmlformats.org/officeDocument/2006/relationships/hyperlink" Target="https://www.getideahub.com/en/index.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talktospot.com/" TargetMode="Externa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0.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w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wmf"/><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b="1" dirty="0"/>
              <a:t>Effective communication in the workplace </a:t>
            </a:r>
            <a:endParaRPr lang="en-GB" dirty="0"/>
          </a:p>
        </p:txBody>
      </p:sp>
      <p:sp>
        <p:nvSpPr>
          <p:cNvPr id="3" name="Subtitle 2"/>
          <p:cNvSpPr>
            <a:spLocks noGrp="1"/>
          </p:cNvSpPr>
          <p:nvPr>
            <p:ph type="subTitle" idx="1"/>
          </p:nvPr>
        </p:nvSpPr>
        <p:spPr/>
        <p:txBody>
          <a:bodyPr>
            <a:normAutofit lnSpcReduction="10000"/>
          </a:bodyPr>
          <a:lstStyle/>
          <a:p>
            <a:br>
              <a:rPr lang="en-GB" b="1" dirty="0"/>
            </a:br>
            <a:br>
              <a:rPr lang="en-GB" altLang="en-US" sz="1600" dirty="0"/>
            </a:br>
            <a:r>
              <a:rPr lang="en-GB" altLang="en-US" dirty="0"/>
              <a:t>People &amp; Organisations </a:t>
            </a:r>
            <a:endParaRPr lang="en-GB" altLang="en-US" sz="1600" dirty="0"/>
          </a:p>
          <a:p>
            <a:r>
              <a:rPr lang="en-GB" altLang="en-US" b="1" dirty="0"/>
              <a:t>Week 6 </a:t>
            </a:r>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BFEA5-DE07-496C-A96F-46423649FD3D}"/>
              </a:ext>
            </a:extLst>
          </p:cNvPr>
          <p:cNvSpPr>
            <a:spLocks noGrp="1"/>
          </p:cNvSpPr>
          <p:nvPr>
            <p:ph type="title"/>
          </p:nvPr>
        </p:nvSpPr>
        <p:spPr/>
        <p:txBody>
          <a:bodyPr/>
          <a:lstStyle/>
          <a:p>
            <a:r>
              <a:rPr lang="en-GB" dirty="0"/>
              <a:t>Last week </a:t>
            </a:r>
          </a:p>
        </p:txBody>
      </p:sp>
      <p:sp>
        <p:nvSpPr>
          <p:cNvPr id="3" name="Content Placeholder 2">
            <a:extLst>
              <a:ext uri="{FF2B5EF4-FFF2-40B4-BE49-F238E27FC236}">
                <a16:creationId xmlns:a16="http://schemas.microsoft.com/office/drawing/2014/main" id="{951351A0-39A6-499B-A726-4EE39940D457}"/>
              </a:ext>
            </a:extLst>
          </p:cNvPr>
          <p:cNvSpPr>
            <a:spLocks noGrp="1"/>
          </p:cNvSpPr>
          <p:nvPr>
            <p:ph idx="1"/>
          </p:nvPr>
        </p:nvSpPr>
        <p:spPr/>
        <p:txBody>
          <a:bodyPr>
            <a:normAutofit/>
          </a:bodyPr>
          <a:lstStyle/>
          <a:p>
            <a:r>
              <a:rPr lang="en-GB" dirty="0"/>
              <a:t>Recap Team working.. </a:t>
            </a:r>
          </a:p>
          <a:p>
            <a:pPr lvl="1"/>
            <a:r>
              <a:rPr lang="en-GB" altLang="en-US" dirty="0"/>
              <a:t>Why groups and teams are important </a:t>
            </a:r>
          </a:p>
          <a:p>
            <a:pPr lvl="1"/>
            <a:r>
              <a:rPr lang="en-GB" altLang="en-US" dirty="0"/>
              <a:t>Difference between groups and teams</a:t>
            </a:r>
          </a:p>
          <a:p>
            <a:pPr lvl="1"/>
            <a:r>
              <a:rPr lang="en-US" altLang="en-US" dirty="0">
                <a:latin typeface="Arial" panose="020B0604020202020204" pitchFamily="34" charset="0"/>
              </a:rPr>
              <a:t>Factors contributing to group cohesiveness and performance</a:t>
            </a:r>
          </a:p>
          <a:p>
            <a:pPr lvl="1"/>
            <a:r>
              <a:rPr lang="en-US" altLang="en-US" dirty="0">
                <a:latin typeface="Arial" panose="020B0604020202020204" pitchFamily="34" charset="0"/>
              </a:rPr>
              <a:t>Group/Team theories </a:t>
            </a:r>
          </a:p>
          <a:p>
            <a:pPr lvl="1"/>
            <a:r>
              <a:rPr lang="en-US" altLang="en-US" dirty="0">
                <a:highlight>
                  <a:srgbClr val="FFFF00"/>
                </a:highlight>
                <a:latin typeface="Arial" panose="020B0604020202020204" pitchFamily="34" charset="0"/>
              </a:rPr>
              <a:t>Belbin questionnaire </a:t>
            </a:r>
          </a:p>
          <a:p>
            <a:endParaRPr lang="en-GB" dirty="0"/>
          </a:p>
        </p:txBody>
      </p:sp>
    </p:spTree>
    <p:extLst>
      <p:ext uri="{BB962C8B-B14F-4D97-AF65-F5344CB8AC3E}">
        <p14:creationId xmlns:p14="http://schemas.microsoft.com/office/powerpoint/2010/main" val="1723714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05652E5-4D98-4795-AB8F-A42B12C3DE2B}"/>
              </a:ext>
            </a:extLst>
          </p:cNvPr>
          <p:cNvSpPr>
            <a:spLocks noGrp="1"/>
          </p:cNvSpPr>
          <p:nvPr>
            <p:ph type="title"/>
          </p:nvPr>
        </p:nvSpPr>
        <p:spPr>
          <a:xfrm>
            <a:off x="822325" y="476250"/>
            <a:ext cx="7405688" cy="1357313"/>
          </a:xfrm>
        </p:spPr>
        <p:txBody>
          <a:bodyPr/>
          <a:lstStyle/>
          <a:p>
            <a:pPr eaLnBrk="1" hangingPunct="1"/>
            <a:r>
              <a:rPr lang="en-GB" altLang="en-US">
                <a:solidFill>
                  <a:srgbClr val="C00000"/>
                </a:solidFill>
              </a:rPr>
              <a:t>This Session - objectives </a:t>
            </a:r>
            <a:endParaRPr lang="en-GB" altLang="en-US" dirty="0">
              <a:solidFill>
                <a:srgbClr val="C00000"/>
              </a:solidFill>
            </a:endParaRPr>
          </a:p>
        </p:txBody>
      </p:sp>
      <p:sp>
        <p:nvSpPr>
          <p:cNvPr id="14339" name="Content Placeholder 2">
            <a:extLst>
              <a:ext uri="{FF2B5EF4-FFF2-40B4-BE49-F238E27FC236}">
                <a16:creationId xmlns:a16="http://schemas.microsoft.com/office/drawing/2014/main" id="{ABBA06C0-C0BF-4A3A-B1E5-647DA6DBB91C}"/>
              </a:ext>
            </a:extLst>
          </p:cNvPr>
          <p:cNvSpPr>
            <a:spLocks noGrp="1"/>
          </p:cNvSpPr>
          <p:nvPr>
            <p:ph idx="1"/>
          </p:nvPr>
        </p:nvSpPr>
        <p:spPr/>
        <p:txBody>
          <a:bodyPr>
            <a:normAutofit lnSpcReduction="10000"/>
          </a:bodyPr>
          <a:lstStyle/>
          <a:p>
            <a:pPr eaLnBrk="1" hangingPunct="1"/>
            <a:r>
              <a:rPr lang="en-GB" altLang="en-US" sz="3000" dirty="0"/>
              <a:t>Define communication </a:t>
            </a:r>
          </a:p>
          <a:p>
            <a:pPr eaLnBrk="1" hangingPunct="1"/>
            <a:r>
              <a:rPr lang="en-GB" altLang="en-US" sz="2800" dirty="0"/>
              <a:t>Why effective communication is needed within the workplace</a:t>
            </a:r>
          </a:p>
          <a:p>
            <a:r>
              <a:rPr lang="en-GB" altLang="en-US" sz="2800" dirty="0"/>
              <a:t>Barriers effective communication </a:t>
            </a:r>
          </a:p>
          <a:p>
            <a:r>
              <a:rPr lang="en-GB" sz="2800" dirty="0"/>
              <a:t>Communication types </a:t>
            </a:r>
          </a:p>
          <a:p>
            <a:r>
              <a:rPr lang="en-GB" altLang="en-US" sz="2800" dirty="0"/>
              <a:t>Approaches to communication</a:t>
            </a:r>
          </a:p>
          <a:p>
            <a:r>
              <a:rPr lang="en-GB" altLang="en-US" sz="2800" dirty="0"/>
              <a:t>The cost of insufficient communication </a:t>
            </a:r>
          </a:p>
          <a:p>
            <a:r>
              <a:rPr lang="en-GB" altLang="en-US" sz="2800" dirty="0"/>
              <a:t>Conflict and communication</a:t>
            </a:r>
          </a:p>
          <a:p>
            <a:pPr eaLnBrk="1" hangingPunct="1"/>
            <a:endParaRPr lang="en-GB" altLang="en-US" sz="2800" dirty="0"/>
          </a:p>
          <a:p>
            <a:pPr eaLnBrk="1" hangingPunct="1"/>
            <a:endParaRPr lang="en-GB" altLang="en-US" dirty="0"/>
          </a:p>
        </p:txBody>
      </p:sp>
      <p:pic>
        <p:nvPicPr>
          <p:cNvPr id="14340" name="Picture 2">
            <a:extLst>
              <a:ext uri="{FF2B5EF4-FFF2-40B4-BE49-F238E27FC236}">
                <a16:creationId xmlns:a16="http://schemas.microsoft.com/office/drawing/2014/main" id="{4EF7FCD3-0C63-44E1-B93A-26F55514D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6363" y="5013325"/>
            <a:ext cx="2124075" cy="1411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a:bodyPr>
          <a:lstStyle/>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Communication in everyday life: a survey of communication. Sage publications</a:t>
            </a:r>
          </a:p>
        </p:txBody>
      </p:sp>
    </p:spTree>
    <p:extLst>
      <p:ext uri="{BB962C8B-B14F-4D97-AF65-F5344CB8AC3E}">
        <p14:creationId xmlns:p14="http://schemas.microsoft.com/office/powerpoint/2010/main" val="3534393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4" descr="Communication Process">
            <a:extLst>
              <a:ext uri="{FF2B5EF4-FFF2-40B4-BE49-F238E27FC236}">
                <a16:creationId xmlns:a16="http://schemas.microsoft.com/office/drawing/2014/main" id="{28759234-9AC8-4441-8FE7-E485CF3F72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1700213"/>
            <a:ext cx="6769100" cy="350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DABF-4C8E-41C1-8730-50E93F2CDF18}"/>
              </a:ext>
            </a:extLst>
          </p:cNvPr>
          <p:cNvSpPr>
            <a:spLocks noGrp="1"/>
          </p:cNvSpPr>
          <p:nvPr>
            <p:ph type="title"/>
          </p:nvPr>
        </p:nvSpPr>
        <p:spPr>
          <a:xfrm>
            <a:off x="781050" y="198438"/>
            <a:ext cx="7581900" cy="1355725"/>
          </a:xfrm>
        </p:spPr>
        <p:txBody>
          <a:bodyPr rtlCol="0">
            <a:normAutofit fontScale="90000"/>
          </a:bodyPr>
          <a:lstStyle/>
          <a:p>
            <a:pPr eaLnBrk="1" fontAlgn="auto" hangingPunct="1">
              <a:spcAft>
                <a:spcPts val="0"/>
              </a:spcAft>
              <a:defRPr/>
            </a:pPr>
            <a:r>
              <a:rPr lang="en-GB" dirty="0">
                <a:solidFill>
                  <a:schemeClr val="accent2">
                    <a:lumMod val="75000"/>
                  </a:schemeClr>
                </a:solidFill>
              </a:rPr>
              <a:t>What is communication </a:t>
            </a:r>
            <a:r>
              <a:rPr lang="en-GB" dirty="0">
                <a:solidFill>
                  <a:schemeClr val="accent3">
                    <a:lumMod val="75000"/>
                  </a:schemeClr>
                </a:solidFill>
              </a:rPr>
              <a:t>?</a:t>
            </a:r>
            <a:br>
              <a:rPr lang="en-GB" dirty="0">
                <a:solidFill>
                  <a:schemeClr val="accent3">
                    <a:lumMod val="75000"/>
                  </a:schemeClr>
                </a:solidFill>
              </a:rPr>
            </a:br>
            <a:endParaRPr lang="en-GB" dirty="0">
              <a:solidFill>
                <a:schemeClr val="accent3">
                  <a:lumMod val="75000"/>
                </a:schemeClr>
              </a:solidFill>
            </a:endParaRPr>
          </a:p>
        </p:txBody>
      </p:sp>
      <p:sp>
        <p:nvSpPr>
          <p:cNvPr id="15363" name="Content Placeholder 2">
            <a:extLst>
              <a:ext uri="{FF2B5EF4-FFF2-40B4-BE49-F238E27FC236}">
                <a16:creationId xmlns:a16="http://schemas.microsoft.com/office/drawing/2014/main" id="{3C9B255D-5654-492B-838A-FEEA3069124A}"/>
              </a:ext>
            </a:extLst>
          </p:cNvPr>
          <p:cNvSpPr>
            <a:spLocks noGrp="1"/>
          </p:cNvSpPr>
          <p:nvPr>
            <p:ph idx="1"/>
          </p:nvPr>
        </p:nvSpPr>
        <p:spPr>
          <a:xfrm>
            <a:off x="349250" y="549275"/>
            <a:ext cx="8229600" cy="4857750"/>
          </a:xfrm>
        </p:spPr>
        <p:txBody>
          <a:bodyPr/>
          <a:lstStyle/>
          <a:p>
            <a:pPr eaLnBrk="1" hangingPunct="1"/>
            <a:endParaRPr lang="en-GB" altLang="en-US" sz="2800"/>
          </a:p>
          <a:p>
            <a:pPr eaLnBrk="1" hangingPunct="1"/>
            <a:r>
              <a:rPr lang="en-GB" altLang="en-US" sz="2400"/>
              <a:t>The sending and receiving of messages, information, thoughts, feelings</a:t>
            </a:r>
          </a:p>
          <a:p>
            <a:pPr eaLnBrk="1" hangingPunct="1"/>
            <a:r>
              <a:rPr lang="en-GB" altLang="en-US" sz="2400"/>
              <a:t>Transmitting and receiving of signals</a:t>
            </a:r>
          </a:p>
          <a:p>
            <a:pPr eaLnBrk="1" hangingPunct="1"/>
            <a:r>
              <a:rPr lang="en-GB" altLang="en-US" sz="2400"/>
              <a:t>Complex process often fraught with difficulties</a:t>
            </a:r>
          </a:p>
          <a:p>
            <a:pPr eaLnBrk="1" hangingPunct="1"/>
            <a:r>
              <a:rPr lang="en-GB" altLang="en-US" sz="2400"/>
              <a:t>4 key component parts – all have to be present</a:t>
            </a:r>
            <a:endParaRPr lang="en-GB" altLang="en-US" sz="2800"/>
          </a:p>
          <a:p>
            <a:pPr eaLnBrk="1" hangingPunct="1"/>
            <a:r>
              <a:rPr lang="en-GB" altLang="en-US" sz="2400"/>
              <a:t>To be effective – must be a two way process</a:t>
            </a:r>
          </a:p>
          <a:p>
            <a:pPr eaLnBrk="1" hangingPunct="1"/>
            <a:endParaRPr lang="en-GB" altLang="en-US" sz="2800"/>
          </a:p>
        </p:txBody>
      </p:sp>
      <p:pic>
        <p:nvPicPr>
          <p:cNvPr id="15364" name="Picture 3">
            <a:extLst>
              <a:ext uri="{FF2B5EF4-FFF2-40B4-BE49-F238E27FC236}">
                <a16:creationId xmlns:a16="http://schemas.microsoft.com/office/drawing/2014/main" id="{05A43A09-C803-4DBA-940B-91521F6AB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75" y="4076700"/>
            <a:ext cx="7416800" cy="1939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C08463E-E77A-4BC5-9764-599A536E3EE4}"/>
              </a:ext>
            </a:extLst>
          </p:cNvPr>
          <p:cNvSpPr>
            <a:spLocks noGrp="1" noChangeArrowheads="1"/>
          </p:cNvSpPr>
          <p:nvPr>
            <p:ph type="title"/>
          </p:nvPr>
        </p:nvSpPr>
        <p:spPr/>
        <p:txBody>
          <a:bodyPr/>
          <a:lstStyle/>
          <a:p>
            <a:r>
              <a:rPr lang="en-GB" altLang="en-US"/>
              <a:t>Responsibilities</a:t>
            </a:r>
          </a:p>
        </p:txBody>
      </p:sp>
      <p:sp>
        <p:nvSpPr>
          <p:cNvPr id="6147" name="Rectangle 4">
            <a:extLst>
              <a:ext uri="{FF2B5EF4-FFF2-40B4-BE49-F238E27FC236}">
                <a16:creationId xmlns:a16="http://schemas.microsoft.com/office/drawing/2014/main" id="{21F50C69-316F-469A-B930-9B175B38AB20}"/>
              </a:ext>
            </a:extLst>
          </p:cNvPr>
          <p:cNvSpPr>
            <a:spLocks noGrp="1" noChangeArrowheads="1"/>
          </p:cNvSpPr>
          <p:nvPr>
            <p:ph sz="half" idx="1"/>
          </p:nvPr>
        </p:nvSpPr>
        <p:spPr/>
        <p:txBody>
          <a:bodyPr>
            <a:normAutofit lnSpcReduction="10000"/>
          </a:bodyPr>
          <a:lstStyle/>
          <a:p>
            <a:r>
              <a:rPr lang="en-GB" altLang="en-US"/>
              <a:t>The Sender</a:t>
            </a:r>
            <a:br>
              <a:rPr lang="en-GB" altLang="en-US"/>
            </a:br>
            <a:r>
              <a:rPr lang="en-GB" altLang="en-US"/>
              <a:t>is responsible for:</a:t>
            </a:r>
          </a:p>
          <a:p>
            <a:pPr lvl="1"/>
            <a:r>
              <a:rPr lang="en-GB" altLang="en-US"/>
              <a:t>Ensuring that the message is clear</a:t>
            </a:r>
          </a:p>
          <a:p>
            <a:pPr lvl="1"/>
            <a:r>
              <a:rPr lang="en-GB" altLang="en-US"/>
              <a:t>Choosing appropriate language and environment</a:t>
            </a:r>
          </a:p>
          <a:p>
            <a:pPr lvl="1"/>
            <a:r>
              <a:rPr lang="en-GB" altLang="en-US"/>
              <a:t>Engaging the receiver’s attention</a:t>
            </a:r>
          </a:p>
          <a:p>
            <a:pPr lvl="1"/>
            <a:r>
              <a:rPr lang="en-GB" altLang="en-US"/>
              <a:t>Seeking feedback</a:t>
            </a:r>
          </a:p>
          <a:p>
            <a:pPr lvl="1"/>
            <a:endParaRPr lang="en-GB" altLang="en-US"/>
          </a:p>
          <a:p>
            <a:pPr lvl="1"/>
            <a:endParaRPr lang="en-GB" altLang="en-US"/>
          </a:p>
        </p:txBody>
      </p:sp>
      <p:sp>
        <p:nvSpPr>
          <p:cNvPr id="6148" name="Rectangle 5">
            <a:extLst>
              <a:ext uri="{FF2B5EF4-FFF2-40B4-BE49-F238E27FC236}">
                <a16:creationId xmlns:a16="http://schemas.microsoft.com/office/drawing/2014/main" id="{72355953-35C1-4DC0-861B-B3C6E81A122C}"/>
              </a:ext>
            </a:extLst>
          </p:cNvPr>
          <p:cNvSpPr>
            <a:spLocks noGrp="1" noChangeArrowheads="1"/>
          </p:cNvSpPr>
          <p:nvPr>
            <p:ph sz="half" idx="2"/>
          </p:nvPr>
        </p:nvSpPr>
        <p:spPr/>
        <p:txBody>
          <a:bodyPr>
            <a:normAutofit lnSpcReduction="10000"/>
          </a:bodyPr>
          <a:lstStyle/>
          <a:p>
            <a:r>
              <a:rPr lang="en-GB" altLang="en-US"/>
              <a:t>The Receiver is responsible for:</a:t>
            </a:r>
          </a:p>
          <a:p>
            <a:pPr lvl="1"/>
            <a:r>
              <a:rPr lang="en-GB" altLang="en-US"/>
              <a:t>Listening and paying attention</a:t>
            </a:r>
          </a:p>
          <a:p>
            <a:pPr lvl="1"/>
            <a:r>
              <a:rPr lang="en-GB" altLang="en-US"/>
              <a:t>Asking questions</a:t>
            </a:r>
          </a:p>
          <a:p>
            <a:pPr lvl="1"/>
            <a:r>
              <a:rPr lang="en-GB" altLang="en-US"/>
              <a:t>Saying when you don’t understand</a:t>
            </a:r>
          </a:p>
          <a:p>
            <a:pPr lvl="1"/>
            <a:endParaRPr lang="en-GB" altLang="en-US"/>
          </a:p>
        </p:txBody>
      </p:sp>
      <p:pic>
        <p:nvPicPr>
          <p:cNvPr id="6150" name="Picture 8" descr="MCj03518550000[1]">
            <a:extLst>
              <a:ext uri="{FF2B5EF4-FFF2-40B4-BE49-F238E27FC236}">
                <a16:creationId xmlns:a16="http://schemas.microsoft.com/office/drawing/2014/main" id="{72AD3F2E-4757-466C-886A-EC947C2599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838" y="3860800"/>
            <a:ext cx="1463675" cy="178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9" descr="MCj03605200000[1]">
            <a:extLst>
              <a:ext uri="{FF2B5EF4-FFF2-40B4-BE49-F238E27FC236}">
                <a16:creationId xmlns:a16="http://schemas.microsoft.com/office/drawing/2014/main" id="{AA83D750-ED3E-4288-AD58-51DB06462E3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188" y="476250"/>
            <a:ext cx="1655762" cy="101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E424B-F4EC-4A48-995F-68BF20F3EF43}"/>
              </a:ext>
            </a:extLst>
          </p:cNvPr>
          <p:cNvSpPr>
            <a:spLocks noGrp="1"/>
          </p:cNvSpPr>
          <p:nvPr>
            <p:ph type="title"/>
          </p:nvPr>
        </p:nvSpPr>
        <p:spPr>
          <a:xfrm>
            <a:off x="468313" y="620713"/>
            <a:ext cx="8229600" cy="990600"/>
          </a:xfrm>
        </p:spPr>
        <p:txBody>
          <a:bodyPr rtlCol="0">
            <a:normAutofit fontScale="90000"/>
          </a:bodyPr>
          <a:lstStyle/>
          <a:p>
            <a:pPr eaLnBrk="1" fontAlgn="auto" hangingPunct="1">
              <a:spcAft>
                <a:spcPts val="0"/>
              </a:spcAft>
              <a:defRPr/>
            </a:pPr>
            <a:r>
              <a:rPr lang="en-GB" dirty="0">
                <a:solidFill>
                  <a:srgbClr val="C00000"/>
                </a:solidFill>
              </a:rPr>
              <a:t>Why effective communication is needed within the workplace</a:t>
            </a:r>
            <a:br>
              <a:rPr lang="en-GB" dirty="0">
                <a:solidFill>
                  <a:srgbClr val="C00000"/>
                </a:solidFill>
              </a:rPr>
            </a:br>
            <a:endParaRPr lang="en-GB" dirty="0">
              <a:solidFill>
                <a:srgbClr val="C00000"/>
              </a:solidFill>
            </a:endParaRPr>
          </a:p>
        </p:txBody>
      </p:sp>
      <p:sp>
        <p:nvSpPr>
          <p:cNvPr id="17411" name="Content Placeholder 2">
            <a:extLst>
              <a:ext uri="{FF2B5EF4-FFF2-40B4-BE49-F238E27FC236}">
                <a16:creationId xmlns:a16="http://schemas.microsoft.com/office/drawing/2014/main" id="{398F05EE-A24E-4489-959B-93E622B17DE0}"/>
              </a:ext>
            </a:extLst>
          </p:cNvPr>
          <p:cNvSpPr>
            <a:spLocks noGrp="1"/>
          </p:cNvSpPr>
          <p:nvPr>
            <p:ph idx="1"/>
          </p:nvPr>
        </p:nvSpPr>
        <p:spPr>
          <a:xfrm>
            <a:off x="869950" y="1611313"/>
            <a:ext cx="7404100" cy="4484687"/>
          </a:xfrm>
        </p:spPr>
        <p:txBody>
          <a:bodyPr>
            <a:normAutofit/>
          </a:bodyPr>
          <a:lstStyle/>
          <a:p>
            <a:pPr eaLnBrk="1" hangingPunct="1"/>
            <a:r>
              <a:rPr lang="en-GB" altLang="en-US" sz="2800" dirty="0"/>
              <a:t>Effective internal communication is important for developing trust within an organisation shown to have significant impact on </a:t>
            </a:r>
          </a:p>
          <a:p>
            <a:pPr lvl="2" eaLnBrk="1" hangingPunct="1"/>
            <a:r>
              <a:rPr lang="en-GB" altLang="en-US" dirty="0"/>
              <a:t>employee engagement, </a:t>
            </a:r>
          </a:p>
          <a:p>
            <a:pPr lvl="2" eaLnBrk="1" hangingPunct="1"/>
            <a:r>
              <a:rPr lang="en-GB" altLang="en-US" dirty="0"/>
              <a:t>organisational culture  </a:t>
            </a:r>
          </a:p>
          <a:p>
            <a:pPr lvl="2" eaLnBrk="1" hangingPunct="1"/>
            <a:r>
              <a:rPr lang="en-GB" altLang="en-US" dirty="0"/>
              <a:t>productivity. </a:t>
            </a:r>
          </a:p>
          <a:p>
            <a:pPr algn="r" eaLnBrk="1" hangingPunct="1"/>
            <a:r>
              <a:rPr lang="en-GB" altLang="en-US" sz="2800" dirty="0"/>
              <a:t>(CIPD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81055B0-14EF-4812-BAA7-547355BD5CC4}"/>
              </a:ext>
            </a:extLst>
          </p:cNvPr>
          <p:cNvSpPr>
            <a:spLocks noGrp="1"/>
          </p:cNvSpPr>
          <p:nvPr>
            <p:ph type="title"/>
          </p:nvPr>
        </p:nvSpPr>
        <p:spPr>
          <a:xfrm>
            <a:off x="827088" y="333375"/>
            <a:ext cx="7407275" cy="1355725"/>
          </a:xfrm>
        </p:spPr>
        <p:txBody>
          <a:bodyPr>
            <a:normAutofit fontScale="90000"/>
          </a:bodyPr>
          <a:lstStyle/>
          <a:p>
            <a:pPr eaLnBrk="1" hangingPunct="1"/>
            <a:r>
              <a:rPr lang="en-GB" altLang="en-US" dirty="0">
                <a:solidFill>
                  <a:srgbClr val="C00000"/>
                </a:solidFill>
              </a:rPr>
              <a:t>Communication in the workplace</a:t>
            </a:r>
            <a:br>
              <a:rPr lang="en-GB" altLang="en-US" dirty="0">
                <a:solidFill>
                  <a:srgbClr val="C00000"/>
                </a:solidFill>
              </a:rPr>
            </a:br>
            <a:endParaRPr lang="en-GB" altLang="en-US" dirty="0">
              <a:solidFill>
                <a:srgbClr val="C00000"/>
              </a:solidFill>
            </a:endParaRPr>
          </a:p>
        </p:txBody>
      </p:sp>
      <p:sp>
        <p:nvSpPr>
          <p:cNvPr id="18435" name="Content Placeholder 2">
            <a:extLst>
              <a:ext uri="{FF2B5EF4-FFF2-40B4-BE49-F238E27FC236}">
                <a16:creationId xmlns:a16="http://schemas.microsoft.com/office/drawing/2014/main" id="{20ED88C5-15A0-41D1-8146-22D7E5D1746B}"/>
              </a:ext>
            </a:extLst>
          </p:cNvPr>
          <p:cNvSpPr>
            <a:spLocks noGrp="1"/>
          </p:cNvSpPr>
          <p:nvPr>
            <p:ph idx="1"/>
          </p:nvPr>
        </p:nvSpPr>
        <p:spPr>
          <a:xfrm>
            <a:off x="900113" y="1700213"/>
            <a:ext cx="7404100" cy="4038600"/>
          </a:xfrm>
        </p:spPr>
        <p:txBody>
          <a:bodyPr>
            <a:normAutofit fontScale="92500" lnSpcReduction="10000"/>
          </a:bodyPr>
          <a:lstStyle/>
          <a:p>
            <a:pPr eaLnBrk="1" hangingPunct="1"/>
            <a:r>
              <a:rPr lang="en-GB" altLang="en-US" sz="2400" dirty="0"/>
              <a:t>Managers are the front line of communication with employees.</a:t>
            </a:r>
          </a:p>
          <a:p>
            <a:pPr eaLnBrk="1" hangingPunct="1"/>
            <a:r>
              <a:rPr lang="en-GB" altLang="en-US" sz="2400" dirty="0"/>
              <a:t>All employees play a role in ensuring effective communications. </a:t>
            </a:r>
          </a:p>
          <a:p>
            <a:pPr eaLnBrk="1" hangingPunct="1"/>
            <a:r>
              <a:rPr lang="en-GB" altLang="en-US" sz="2400" dirty="0"/>
              <a:t>Sharing, learning, listening and collaboration between employees is increasingly becoming key to an organisation’s </a:t>
            </a:r>
            <a:r>
              <a:rPr lang="en-GB" altLang="en-US" sz="2400" dirty="0">
                <a:solidFill>
                  <a:srgbClr val="C00000"/>
                </a:solidFill>
              </a:rPr>
              <a:t>success and adaptability</a:t>
            </a:r>
            <a:r>
              <a:rPr lang="en-GB" altLang="en-US" sz="2400" dirty="0"/>
              <a:t>.</a:t>
            </a:r>
          </a:p>
          <a:p>
            <a:pPr eaLnBrk="1" hangingPunct="1"/>
            <a:r>
              <a:rPr lang="en-GB" altLang="en-US" sz="2400" dirty="0" err="1"/>
              <a:t>Cipd</a:t>
            </a:r>
            <a:r>
              <a:rPr lang="en-GB" altLang="en-US" sz="2400" dirty="0"/>
              <a:t> survey found that two-fifths of employees said they receive either limited information or none at all when it comes to their organisation’s strategy. </a:t>
            </a:r>
          </a:p>
          <a:p>
            <a:pPr eaLnBrk="1" hangingPunct="1"/>
            <a:endParaRPr lang="en-GB" altLang="en-US" sz="2400" dirty="0"/>
          </a:p>
          <a:p>
            <a:pPr algn="r" eaLnBrk="1" hangingPunct="1"/>
            <a:r>
              <a:rPr lang="en-GB" altLang="en-US" sz="1800" dirty="0" err="1"/>
              <a:t>Cipd</a:t>
            </a:r>
            <a:r>
              <a:rPr lang="en-GB" altLang="en-US" sz="1800" dirty="0"/>
              <a:t> Spring 2023 Employee Outlook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E24280E-CB70-4A7A-A2F0-4657F458382A}"/>
              </a:ext>
            </a:extLst>
          </p:cNvPr>
          <p:cNvSpPr>
            <a:spLocks noGrp="1"/>
          </p:cNvSpPr>
          <p:nvPr>
            <p:ph type="title"/>
          </p:nvPr>
        </p:nvSpPr>
        <p:spPr>
          <a:xfrm>
            <a:off x="989013" y="333375"/>
            <a:ext cx="7407275" cy="1355725"/>
          </a:xfrm>
        </p:spPr>
        <p:txBody>
          <a:bodyPr>
            <a:normAutofit fontScale="90000"/>
          </a:bodyPr>
          <a:lstStyle/>
          <a:p>
            <a:pPr eaLnBrk="1" hangingPunct="1"/>
            <a:r>
              <a:rPr lang="en-GB" altLang="en-US" b="1">
                <a:solidFill>
                  <a:srgbClr val="C00000"/>
                </a:solidFill>
              </a:rPr>
              <a:t>The cost of inefficient Communication </a:t>
            </a:r>
          </a:p>
        </p:txBody>
      </p:sp>
      <p:pic>
        <p:nvPicPr>
          <p:cNvPr id="19459" name="Content Placeholder 5">
            <a:extLst>
              <a:ext uri="{FF2B5EF4-FFF2-40B4-BE49-F238E27FC236}">
                <a16:creationId xmlns:a16="http://schemas.microsoft.com/office/drawing/2014/main" id="{B972824F-66C5-4B8C-B1F2-F123AA05D2D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6659563" y="5424488"/>
            <a:ext cx="1728787" cy="971550"/>
          </a:xfrm>
        </p:spPr>
      </p:pic>
      <p:sp>
        <p:nvSpPr>
          <p:cNvPr id="19460" name="Rectangle 10">
            <a:extLst>
              <a:ext uri="{FF2B5EF4-FFF2-40B4-BE49-F238E27FC236}">
                <a16:creationId xmlns:a16="http://schemas.microsoft.com/office/drawing/2014/main" id="{D7FC1DC1-40C9-42A9-8F3A-F6F0B94069E6}"/>
              </a:ext>
            </a:extLst>
          </p:cNvPr>
          <p:cNvSpPr>
            <a:spLocks noChangeArrowheads="1"/>
          </p:cNvSpPr>
          <p:nvPr/>
        </p:nvSpPr>
        <p:spPr bwMode="auto">
          <a:xfrm>
            <a:off x="831850" y="1916113"/>
            <a:ext cx="75565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eaLnBrk="0" hangingPunct="0">
              <a:defRPr>
                <a:solidFill>
                  <a:schemeClr val="tx1"/>
                </a:solidFill>
                <a:latin typeface="Corbel" panose="020B0503020204020204" pitchFamily="34" charset="0"/>
                <a:cs typeface="Arial" panose="020B0604020202020204" pitchFamily="34" charset="0"/>
              </a:defRPr>
            </a:lvl1pPr>
            <a:lvl2pPr defTabSz="457200" eaLnBrk="0" hangingPunct="0">
              <a:defRPr>
                <a:solidFill>
                  <a:schemeClr val="tx1"/>
                </a:solidFill>
                <a:latin typeface="Corbel" panose="020B0503020204020204" pitchFamily="34" charset="0"/>
                <a:cs typeface="Arial" panose="020B0604020202020204" pitchFamily="34" charset="0"/>
              </a:defRPr>
            </a:lvl2pPr>
            <a:lvl3pPr marL="1143000" indent="-228600" defTabSz="457200" eaLnBrk="0" hangingPunct="0">
              <a:defRPr>
                <a:solidFill>
                  <a:schemeClr val="tx1"/>
                </a:solidFill>
                <a:latin typeface="Corbel" panose="020B0503020204020204" pitchFamily="34" charset="0"/>
                <a:cs typeface="Arial" panose="020B0604020202020204" pitchFamily="34" charset="0"/>
              </a:defRPr>
            </a:lvl3pPr>
            <a:lvl4pPr marL="1600200" indent="-228600" defTabSz="457200" eaLnBrk="0" hangingPunct="0">
              <a:defRPr>
                <a:solidFill>
                  <a:schemeClr val="tx1"/>
                </a:solidFill>
                <a:latin typeface="Corbel" panose="020B0503020204020204" pitchFamily="34" charset="0"/>
                <a:cs typeface="Arial" panose="020B0604020202020204" pitchFamily="34" charset="0"/>
              </a:defRPr>
            </a:lvl4pPr>
            <a:lvl5pPr marL="2057400" indent="-228600" defTabSz="457200" eaLnBrk="0" hangingPunct="0">
              <a:defRPr>
                <a:solidFill>
                  <a:schemeClr val="tx1"/>
                </a:solidFill>
                <a:latin typeface="Corbel" panose="020B0503020204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r>
              <a:rPr lang="en-GB" altLang="en-US" sz="2800" dirty="0">
                <a:solidFill>
                  <a:srgbClr val="333333"/>
                </a:solidFill>
              </a:rPr>
              <a:t>An independent survey on behalf of Mitel has found that:</a:t>
            </a:r>
          </a:p>
          <a:p>
            <a:pPr lvl="1" eaLnBrk="1" hangingPunct="1">
              <a:buFont typeface="Arial" panose="020B0604020202020204" pitchFamily="34" charset="0"/>
              <a:buChar char="•"/>
            </a:pPr>
            <a:r>
              <a:rPr lang="en-GB" altLang="en-US" sz="2800" dirty="0">
                <a:solidFill>
                  <a:srgbClr val="333333"/>
                </a:solidFill>
              </a:rPr>
              <a:t>Businesses with 500 employees could be losing over £4m annually.</a:t>
            </a:r>
          </a:p>
          <a:p>
            <a:pPr lvl="1" eaLnBrk="1" hangingPunct="1">
              <a:buFont typeface="Arial" panose="020B0604020202020204" pitchFamily="34" charset="0"/>
              <a:buChar char="•"/>
            </a:pPr>
            <a:r>
              <a:rPr lang="en-GB" altLang="en-US" sz="2800" dirty="0">
                <a:solidFill>
                  <a:srgbClr val="333333"/>
                </a:solidFill>
              </a:rPr>
              <a:t>Employees lose nearly one day a week from inadequate communications capabilities.</a:t>
            </a:r>
          </a:p>
          <a:p>
            <a:pPr lvl="1" eaLnBrk="1" hangingPunct="1">
              <a:buFont typeface="Arial" panose="020B0604020202020204" pitchFamily="34" charset="0"/>
              <a:buChar char="•"/>
            </a:pPr>
            <a:r>
              <a:rPr lang="en-GB" altLang="en-US" sz="2800" dirty="0">
                <a:solidFill>
                  <a:srgbClr val="333333"/>
                </a:solidFill>
              </a:rPr>
              <a:t>Ineffective use of email alone costs £2,000 per employee annually.</a:t>
            </a:r>
          </a:p>
          <a:p>
            <a:pPr lvl="1" eaLnBrk="1" hangingPunct="1">
              <a:buFont typeface="Arial" panose="020B0604020202020204" pitchFamily="34" charset="0"/>
              <a:buChar char="•"/>
            </a:pPr>
            <a:endParaRPr lang="en-GB" altLang="en-US" sz="2800" dirty="0">
              <a:solidFill>
                <a:srgbClr val="333333"/>
              </a:solidFill>
            </a:endParaRPr>
          </a:p>
          <a:p>
            <a:pPr lvl="1" eaLnBrk="1" hangingPunct="1"/>
            <a:r>
              <a:rPr lang="en-GB" altLang="en-US" sz="1600" i="1" dirty="0">
                <a:solidFill>
                  <a:schemeClr val="accent1">
                    <a:lumMod val="20000"/>
                    <a:lumOff val="80000"/>
                  </a:schemeClr>
                </a:solidFill>
              </a:rPr>
              <a:t>Source: The</a:t>
            </a:r>
            <a:r>
              <a:rPr lang="en-GB" altLang="en-US" sz="1600" dirty="0">
                <a:solidFill>
                  <a:schemeClr val="accent1">
                    <a:lumMod val="20000"/>
                    <a:lumOff val="80000"/>
                  </a:schemeClr>
                </a:solidFill>
              </a:rPr>
              <a:t> </a:t>
            </a:r>
            <a:r>
              <a:rPr lang="en-GB" altLang="en-US" sz="1600" i="1" dirty="0">
                <a:solidFill>
                  <a:schemeClr val="accent1">
                    <a:lumMod val="20000"/>
                    <a:lumOff val="80000"/>
                  </a:schemeClr>
                </a:solidFill>
              </a:rPr>
              <a:t>Opinium Workplace Productivity and </a:t>
            </a:r>
          </a:p>
          <a:p>
            <a:pPr lvl="1" eaLnBrk="1" hangingPunct="1"/>
            <a:r>
              <a:rPr lang="en-GB" altLang="en-US" sz="1600" i="1" dirty="0">
                <a:solidFill>
                  <a:schemeClr val="accent1">
                    <a:lumMod val="20000"/>
                    <a:lumOff val="80000"/>
                  </a:schemeClr>
                </a:solidFill>
              </a:rPr>
              <a:t>Communications Technology Report </a:t>
            </a:r>
            <a:r>
              <a:rPr lang="en-GB" altLang="en-US" sz="1600" dirty="0">
                <a:solidFill>
                  <a:schemeClr val="accent1">
                    <a:lumMod val="20000"/>
                    <a:lumOff val="80000"/>
                  </a:schemeClr>
                </a:solidFill>
              </a:rPr>
              <a:t>Mitel (2017)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00D3A043-9D9B-453A-9A88-8ECDCDC472F3}"/>
              </a:ext>
            </a:extLst>
          </p:cNvPr>
          <p:cNvSpPr>
            <a:spLocks noGrp="1"/>
          </p:cNvSpPr>
          <p:nvPr>
            <p:ph type="title"/>
          </p:nvPr>
        </p:nvSpPr>
        <p:spPr>
          <a:xfrm>
            <a:off x="900113" y="333375"/>
            <a:ext cx="7405687" cy="1355725"/>
          </a:xfrm>
        </p:spPr>
        <p:txBody>
          <a:bodyPr>
            <a:normAutofit fontScale="90000"/>
          </a:bodyPr>
          <a:lstStyle/>
          <a:p>
            <a:pPr eaLnBrk="1" hangingPunct="1"/>
            <a:r>
              <a:rPr lang="en-GB" altLang="en-US">
                <a:solidFill>
                  <a:srgbClr val="C00000"/>
                </a:solidFill>
              </a:rPr>
              <a:t> Contemporary communication methods </a:t>
            </a:r>
          </a:p>
        </p:txBody>
      </p:sp>
      <p:sp>
        <p:nvSpPr>
          <p:cNvPr id="21507" name="Content Placeholder 2">
            <a:extLst>
              <a:ext uri="{FF2B5EF4-FFF2-40B4-BE49-F238E27FC236}">
                <a16:creationId xmlns:a16="http://schemas.microsoft.com/office/drawing/2014/main" id="{5B97D63C-680C-4789-8A9A-9BC34DAE8123}"/>
              </a:ext>
            </a:extLst>
          </p:cNvPr>
          <p:cNvSpPr>
            <a:spLocks noGrp="1"/>
          </p:cNvSpPr>
          <p:nvPr>
            <p:ph idx="1"/>
          </p:nvPr>
        </p:nvSpPr>
        <p:spPr>
          <a:xfrm>
            <a:off x="827088" y="1752600"/>
            <a:ext cx="7405687" cy="4038600"/>
          </a:xfrm>
        </p:spPr>
        <p:txBody>
          <a:bodyPr/>
          <a:lstStyle/>
          <a:p>
            <a:pPr eaLnBrk="1" hangingPunct="1"/>
            <a:r>
              <a:rPr lang="en-GB" altLang="en-US" sz="2400"/>
              <a:t>Technology </a:t>
            </a:r>
          </a:p>
          <a:p>
            <a:pPr eaLnBrk="1" hangingPunct="1"/>
            <a:r>
              <a:rPr lang="en-GB" altLang="en-US" sz="2400"/>
              <a:t>Information Age - electric communication and collaboration </a:t>
            </a:r>
          </a:p>
          <a:p>
            <a:pPr eaLnBrk="1" hangingPunct="1"/>
            <a:r>
              <a:rPr lang="en-GB" altLang="en-US" sz="2400"/>
              <a:t>AI can help with tasks such as planning meetings. It can even help you communicate with people around the world who speak different languages. </a:t>
            </a:r>
          </a:p>
          <a:p>
            <a:pPr eaLnBrk="1" hangingPunct="1"/>
            <a:r>
              <a:rPr lang="en-GB" altLang="en-US" sz="2400"/>
              <a:t>For example, Skype Translator is a multilingual AI assistant that can be used in conference calls. (Google Translate) </a:t>
            </a:r>
          </a:p>
        </p:txBody>
      </p:sp>
      <p:pic>
        <p:nvPicPr>
          <p:cNvPr id="21508" name="Picture 3">
            <a:extLst>
              <a:ext uri="{FF2B5EF4-FFF2-40B4-BE49-F238E27FC236}">
                <a16:creationId xmlns:a16="http://schemas.microsoft.com/office/drawing/2014/main" id="{1EB90309-06A5-4966-9A50-B554BCCDB47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11112" y="5259388"/>
            <a:ext cx="1901976"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4">
            <a:extLst>
              <a:ext uri="{FF2B5EF4-FFF2-40B4-BE49-F238E27FC236}">
                <a16:creationId xmlns:a16="http://schemas.microsoft.com/office/drawing/2014/main" id="{F433A53A-A6E9-4B54-B563-9F0A24C2FDA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03439" y="5173663"/>
            <a:ext cx="1830974" cy="135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5">
            <a:extLst>
              <a:ext uri="{FF2B5EF4-FFF2-40B4-BE49-F238E27FC236}">
                <a16:creationId xmlns:a16="http://schemas.microsoft.com/office/drawing/2014/main" id="{8BAD2DFB-0B9A-4E83-8457-0ABC5EEE4EFF}"/>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51920" y="5347879"/>
            <a:ext cx="2320280" cy="1146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0958823-62CC-4066-9FF1-24E4A1FDB723}"/>
              </a:ext>
            </a:extLst>
          </p:cNvPr>
          <p:cNvSpPr>
            <a:spLocks noGrp="1"/>
          </p:cNvSpPr>
          <p:nvPr>
            <p:ph type="title"/>
          </p:nvPr>
        </p:nvSpPr>
        <p:spPr>
          <a:xfrm>
            <a:off x="595313" y="260350"/>
            <a:ext cx="8356600" cy="1357313"/>
          </a:xfrm>
        </p:spPr>
        <p:txBody>
          <a:bodyPr>
            <a:normAutofit fontScale="90000"/>
          </a:bodyPr>
          <a:lstStyle/>
          <a:p>
            <a:pPr eaLnBrk="1" hangingPunct="1"/>
            <a:r>
              <a:rPr lang="en-GB" altLang="en-US">
                <a:solidFill>
                  <a:srgbClr val="C00000"/>
                </a:solidFill>
              </a:rPr>
              <a:t>Technology and enhanced workplace communication </a:t>
            </a:r>
          </a:p>
        </p:txBody>
      </p:sp>
      <p:pic>
        <p:nvPicPr>
          <p:cNvPr id="22531" name="Picture 2">
            <a:hlinkClick r:id="rId3"/>
            <a:extLst>
              <a:ext uri="{FF2B5EF4-FFF2-40B4-BE49-F238E27FC236}">
                <a16:creationId xmlns:a16="http://schemas.microsoft.com/office/drawing/2014/main" id="{6E157C63-3C49-46C0-A68C-FB258D8205E7}"/>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l="1108" t="8565" r="80865" b="75626"/>
          <a:stretch>
            <a:fillRect/>
          </a:stretch>
        </p:blipFill>
        <p:spPr>
          <a:xfrm>
            <a:off x="117475" y="5492750"/>
            <a:ext cx="2776538" cy="81597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2" name="Picture 3">
            <a:hlinkClick r:id="rId5"/>
            <a:extLst>
              <a:ext uri="{FF2B5EF4-FFF2-40B4-BE49-F238E27FC236}">
                <a16:creationId xmlns:a16="http://schemas.microsoft.com/office/drawing/2014/main" id="{29F8E913-EE56-4316-AF7F-B880592E7D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94013" y="5516563"/>
            <a:ext cx="3046412" cy="792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3" name="Picture 4">
            <a:hlinkClick r:id="rId7"/>
            <a:extLst>
              <a:ext uri="{FF2B5EF4-FFF2-40B4-BE49-F238E27FC236}">
                <a16:creationId xmlns:a16="http://schemas.microsoft.com/office/drawing/2014/main" id="{76FEC4FB-1F6C-497B-AB53-095294C7F6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00788" y="5443538"/>
            <a:ext cx="2651125" cy="83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2534" name="Rectangle 3">
            <a:extLst>
              <a:ext uri="{FF2B5EF4-FFF2-40B4-BE49-F238E27FC236}">
                <a16:creationId xmlns:a16="http://schemas.microsoft.com/office/drawing/2014/main" id="{DC171F1D-7F19-453C-B9EE-7C9C0E5A6927}"/>
              </a:ext>
            </a:extLst>
          </p:cNvPr>
          <p:cNvSpPr>
            <a:spLocks noChangeArrowheads="1"/>
          </p:cNvSpPr>
          <p:nvPr/>
        </p:nvSpPr>
        <p:spPr bwMode="auto">
          <a:xfrm>
            <a:off x="644525" y="1557338"/>
            <a:ext cx="8064500"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1450" indent="-136525" defTabSz="685800" eaLnBrk="0" hangingPunct="0">
              <a:lnSpc>
                <a:spcPct val="90000"/>
              </a:lnSpc>
              <a:spcBef>
                <a:spcPts val="1000"/>
              </a:spcBef>
              <a:buClr>
                <a:schemeClr val="tx1"/>
              </a:buClr>
              <a:buSzPct val="80000"/>
              <a:buFont typeface="Corbel" panose="020B0503020204020204" pitchFamily="34" charset="0"/>
              <a:buChar char="•"/>
              <a:defRPr sz="2000">
                <a:solidFill>
                  <a:schemeClr val="tx1"/>
                </a:solidFill>
                <a:latin typeface="Corbel" panose="020B0503020204020204" pitchFamily="34" charset="0"/>
              </a:defRPr>
            </a:lvl1pPr>
            <a:lvl2pPr marL="742950" indent="-285750" defTabSz="685800" eaLnBrk="0" hangingPunct="0">
              <a:lnSpc>
                <a:spcPct val="90000"/>
              </a:lnSpc>
              <a:spcBef>
                <a:spcPts val="150"/>
              </a:spcBef>
              <a:spcAft>
                <a:spcPts val="300"/>
              </a:spcAft>
              <a:buClr>
                <a:schemeClr val="tx1"/>
              </a:buClr>
              <a:buSzPct val="80000"/>
              <a:buFont typeface="Corbel" panose="020B0503020204020204" pitchFamily="34" charset="0"/>
              <a:buChar char="•"/>
              <a:defRPr>
                <a:solidFill>
                  <a:schemeClr val="tx1"/>
                </a:solidFill>
                <a:latin typeface="Corbel" panose="020B0503020204020204" pitchFamily="34" charset="0"/>
              </a:defRPr>
            </a:lvl2pPr>
            <a:lvl3pPr marL="547688" indent="-136525" defTabSz="685800" eaLnBrk="0" hangingPunct="0">
              <a:lnSpc>
                <a:spcPct val="90000"/>
              </a:lnSpc>
              <a:spcBef>
                <a:spcPts val="150"/>
              </a:spcBef>
              <a:spcAft>
                <a:spcPts val="300"/>
              </a:spcAft>
              <a:buClr>
                <a:schemeClr val="tx1"/>
              </a:buClr>
              <a:buSzPct val="80000"/>
              <a:buFont typeface="Corbel" panose="020B0503020204020204" pitchFamily="34" charset="0"/>
              <a:buChar char="•"/>
              <a:defRPr sz="1600">
                <a:solidFill>
                  <a:schemeClr val="tx1"/>
                </a:solidFill>
                <a:latin typeface="Corbel" panose="020B0503020204020204" pitchFamily="34" charset="0"/>
              </a:defRPr>
            </a:lvl3pPr>
            <a:lvl4pPr marL="1600200" indent="-228600" defTabSz="685800" eaLnBrk="0" hangingPunct="0">
              <a:lnSpc>
                <a:spcPct val="90000"/>
              </a:lnSpc>
              <a:spcBef>
                <a:spcPts val="150"/>
              </a:spcBef>
              <a:spcAft>
                <a:spcPts val="300"/>
              </a:spcAft>
              <a:buClr>
                <a:schemeClr val="tx1"/>
              </a:buClr>
              <a:buSzPct val="80000"/>
              <a:buFont typeface="Corbel" panose="020B0503020204020204" pitchFamily="34" charset="0"/>
              <a:buChar char="•"/>
              <a:defRPr sz="1400">
                <a:solidFill>
                  <a:schemeClr val="tx1"/>
                </a:solidFill>
                <a:latin typeface="Corbel" panose="020B0503020204020204" pitchFamily="34" charset="0"/>
              </a:defRPr>
            </a:lvl4pPr>
            <a:lvl5pPr marL="2057400" indent="-228600" defTabSz="685800" eaLnBrk="0" hangingPunct="0">
              <a:lnSpc>
                <a:spcPct val="90000"/>
              </a:lnSpc>
              <a:spcBef>
                <a:spcPts val="150"/>
              </a:spcBef>
              <a:spcAft>
                <a:spcPts val="300"/>
              </a:spcAft>
              <a:buClr>
                <a:schemeClr val="tx1"/>
              </a:buClr>
              <a:buSzPct val="80000"/>
              <a:buFont typeface="Corbel" panose="020B0503020204020204" pitchFamily="34" charset="0"/>
              <a:buChar char="•"/>
              <a:defRPr sz="1400">
                <a:solidFill>
                  <a:schemeClr val="tx1"/>
                </a:solidFill>
                <a:latin typeface="Corbel" panose="020B0503020204020204" pitchFamily="34" charset="0"/>
              </a:defRPr>
            </a:lvl5pPr>
            <a:lvl6pPr marL="2514600" indent="-228600" defTabSz="685800" eaLnBrk="0" fontAlgn="base" hangingPunct="0">
              <a:lnSpc>
                <a:spcPct val="90000"/>
              </a:lnSpc>
              <a:spcBef>
                <a:spcPts val="150"/>
              </a:spcBef>
              <a:spcAft>
                <a:spcPts val="300"/>
              </a:spcAft>
              <a:buClr>
                <a:schemeClr val="tx1"/>
              </a:buClr>
              <a:buSzPct val="80000"/>
              <a:buFont typeface="Corbel" panose="020B0503020204020204" pitchFamily="34" charset="0"/>
              <a:buChar char="•"/>
              <a:defRPr sz="1400">
                <a:solidFill>
                  <a:schemeClr val="tx1"/>
                </a:solidFill>
                <a:latin typeface="Corbel" panose="020B0503020204020204" pitchFamily="34" charset="0"/>
              </a:defRPr>
            </a:lvl6pPr>
            <a:lvl7pPr marL="2971800" indent="-228600" defTabSz="685800" eaLnBrk="0" fontAlgn="base" hangingPunct="0">
              <a:lnSpc>
                <a:spcPct val="90000"/>
              </a:lnSpc>
              <a:spcBef>
                <a:spcPts val="150"/>
              </a:spcBef>
              <a:spcAft>
                <a:spcPts val="300"/>
              </a:spcAft>
              <a:buClr>
                <a:schemeClr val="tx1"/>
              </a:buClr>
              <a:buSzPct val="80000"/>
              <a:buFont typeface="Corbel" panose="020B0503020204020204" pitchFamily="34" charset="0"/>
              <a:buChar char="•"/>
              <a:defRPr sz="1400">
                <a:solidFill>
                  <a:schemeClr val="tx1"/>
                </a:solidFill>
                <a:latin typeface="Corbel" panose="020B0503020204020204" pitchFamily="34" charset="0"/>
              </a:defRPr>
            </a:lvl7pPr>
            <a:lvl8pPr marL="3429000" indent="-228600" defTabSz="685800" eaLnBrk="0" fontAlgn="base" hangingPunct="0">
              <a:lnSpc>
                <a:spcPct val="90000"/>
              </a:lnSpc>
              <a:spcBef>
                <a:spcPts val="150"/>
              </a:spcBef>
              <a:spcAft>
                <a:spcPts val="300"/>
              </a:spcAft>
              <a:buClr>
                <a:schemeClr val="tx1"/>
              </a:buClr>
              <a:buSzPct val="80000"/>
              <a:buFont typeface="Corbel" panose="020B0503020204020204" pitchFamily="34" charset="0"/>
              <a:buChar char="•"/>
              <a:defRPr sz="1400">
                <a:solidFill>
                  <a:schemeClr val="tx1"/>
                </a:solidFill>
                <a:latin typeface="Corbel" panose="020B0503020204020204" pitchFamily="34" charset="0"/>
              </a:defRPr>
            </a:lvl8pPr>
            <a:lvl9pPr marL="3886200" indent="-228600" defTabSz="685800" eaLnBrk="0" fontAlgn="base" hangingPunct="0">
              <a:lnSpc>
                <a:spcPct val="90000"/>
              </a:lnSpc>
              <a:spcBef>
                <a:spcPts val="150"/>
              </a:spcBef>
              <a:spcAft>
                <a:spcPts val="300"/>
              </a:spcAft>
              <a:buClr>
                <a:schemeClr val="tx1"/>
              </a:buClr>
              <a:buSzPct val="80000"/>
              <a:buFont typeface="Corbel" panose="020B0503020204020204" pitchFamily="34" charset="0"/>
              <a:buChar char="•"/>
              <a:defRPr sz="1400">
                <a:solidFill>
                  <a:schemeClr val="tx1"/>
                </a:solidFill>
                <a:latin typeface="Corbel" panose="020B0503020204020204" pitchFamily="34" charset="0"/>
              </a:defRPr>
            </a:lvl9pPr>
          </a:lstStyle>
          <a:p>
            <a:pPr eaLnBrk="1" hangingPunct="1">
              <a:buClr>
                <a:srgbClr val="000000"/>
              </a:buClr>
            </a:pPr>
            <a:r>
              <a:rPr lang="en-GB" altLang="en-US" sz="2800" dirty="0">
                <a:solidFill>
                  <a:srgbClr val="000000"/>
                </a:solidFill>
              </a:rPr>
              <a:t>Social Media used as a more effective communication tool.</a:t>
            </a:r>
          </a:p>
          <a:p>
            <a:pPr eaLnBrk="1" hangingPunct="1">
              <a:buClr>
                <a:srgbClr val="000000"/>
              </a:buClr>
            </a:pPr>
            <a:r>
              <a:rPr lang="en-GB" altLang="en-US" sz="2800" dirty="0">
                <a:solidFill>
                  <a:srgbClr val="000000"/>
                </a:solidFill>
              </a:rPr>
              <a:t>Organisations are seeing benefits from internal social media in:</a:t>
            </a:r>
          </a:p>
          <a:p>
            <a:pPr lvl="2" algn="just" eaLnBrk="1" hangingPunct="1">
              <a:buClr>
                <a:srgbClr val="000000"/>
              </a:buClr>
            </a:pPr>
            <a:r>
              <a:rPr lang="en-GB" altLang="en-US" sz="2000" dirty="0">
                <a:solidFill>
                  <a:srgbClr val="000000"/>
                </a:solidFill>
              </a:rPr>
              <a:t>enabling employee interaction and a sense of team unity</a:t>
            </a:r>
          </a:p>
          <a:p>
            <a:pPr lvl="2" algn="just" eaLnBrk="1" hangingPunct="1">
              <a:buClr>
                <a:srgbClr val="000000"/>
              </a:buClr>
            </a:pPr>
            <a:r>
              <a:rPr lang="en-GB" altLang="en-US" sz="2000" dirty="0">
                <a:solidFill>
                  <a:srgbClr val="000000"/>
                </a:solidFill>
              </a:rPr>
              <a:t>quickly resolving operational issues, especially across a dispersed workforce</a:t>
            </a:r>
          </a:p>
          <a:p>
            <a:pPr lvl="2" algn="just" eaLnBrk="1" hangingPunct="1">
              <a:buClr>
                <a:srgbClr val="000000"/>
              </a:buClr>
            </a:pPr>
            <a:r>
              <a:rPr lang="en-GB" altLang="en-US" sz="2000" dirty="0">
                <a:solidFill>
                  <a:srgbClr val="000000"/>
                </a:solidFill>
              </a:rPr>
              <a:t>encouraging collaboration across teams or departments</a:t>
            </a:r>
          </a:p>
          <a:p>
            <a:pPr lvl="2" algn="just" eaLnBrk="1" hangingPunct="1">
              <a:buClr>
                <a:srgbClr val="000000"/>
              </a:buClr>
            </a:pPr>
            <a:r>
              <a:rPr lang="en-GB" altLang="en-US" sz="2000" dirty="0">
                <a:solidFill>
                  <a:srgbClr val="000000"/>
                </a:solidFill>
              </a:rPr>
              <a:t>Employee voice</a:t>
            </a:r>
          </a:p>
          <a:p>
            <a:pPr lvl="2" algn="just" eaLnBrk="1" hangingPunct="1">
              <a:buClr>
                <a:srgbClr val="000000"/>
              </a:buClr>
            </a:pPr>
            <a:r>
              <a:rPr lang="en-GB" altLang="en-US" sz="2000" dirty="0">
                <a:solidFill>
                  <a:srgbClr val="000000"/>
                </a:solidFill>
              </a:rPr>
              <a:t>insight into issues that affect employees and their work.</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B77D8-3CA5-470B-990B-331D42DD1FB3}"/>
              </a:ext>
            </a:extLst>
          </p:cNvPr>
          <p:cNvSpPr>
            <a:spLocks noGrp="1"/>
          </p:cNvSpPr>
          <p:nvPr>
            <p:ph type="title"/>
          </p:nvPr>
        </p:nvSpPr>
        <p:spPr/>
        <p:txBody>
          <a:bodyPr rtlCol="0">
            <a:normAutofit fontScale="90000"/>
          </a:bodyPr>
          <a:lstStyle/>
          <a:p>
            <a:pPr eaLnBrk="1" fontAlgn="auto" hangingPunct="1">
              <a:spcAft>
                <a:spcPts val="0"/>
              </a:spcAft>
              <a:defRPr/>
            </a:pPr>
            <a:r>
              <a:rPr lang="en-GB" dirty="0">
                <a:solidFill>
                  <a:srgbClr val="C00000"/>
                </a:solidFill>
              </a:rPr>
              <a:t>Approaches to communication - Traditional workplace communication </a:t>
            </a:r>
          </a:p>
        </p:txBody>
      </p:sp>
      <p:sp>
        <p:nvSpPr>
          <p:cNvPr id="20483" name="Content Placeholder 2">
            <a:extLst>
              <a:ext uri="{FF2B5EF4-FFF2-40B4-BE49-F238E27FC236}">
                <a16:creationId xmlns:a16="http://schemas.microsoft.com/office/drawing/2014/main" id="{90A37CB6-DFFB-4D58-B6E0-3D4F41A3D572}"/>
              </a:ext>
            </a:extLst>
          </p:cNvPr>
          <p:cNvSpPr>
            <a:spLocks noGrp="1"/>
          </p:cNvSpPr>
          <p:nvPr>
            <p:ph idx="1"/>
          </p:nvPr>
        </p:nvSpPr>
        <p:spPr>
          <a:xfrm>
            <a:off x="457200" y="1916832"/>
            <a:ext cx="8229600" cy="3917032"/>
          </a:xfrm>
        </p:spPr>
        <p:txBody>
          <a:bodyPr/>
          <a:lstStyle/>
          <a:p>
            <a:pPr eaLnBrk="1" hangingPunct="1"/>
            <a:r>
              <a:rPr lang="en-GB" altLang="en-US" sz="2400" dirty="0"/>
              <a:t>Email, internet, intranet</a:t>
            </a:r>
          </a:p>
          <a:p>
            <a:pPr eaLnBrk="1" hangingPunct="1"/>
            <a:r>
              <a:rPr lang="en-GB" altLang="en-US" sz="2400" dirty="0"/>
              <a:t>Notice boards</a:t>
            </a:r>
          </a:p>
          <a:p>
            <a:pPr eaLnBrk="1" hangingPunct="1"/>
            <a:r>
              <a:rPr lang="en-GB" altLang="en-US" sz="2400" dirty="0"/>
              <a:t>Memos </a:t>
            </a:r>
          </a:p>
          <a:p>
            <a:pPr eaLnBrk="1" hangingPunct="1"/>
            <a:r>
              <a:rPr lang="en-GB" altLang="en-US" sz="2400" dirty="0"/>
              <a:t>Telephone and Conference calls  </a:t>
            </a:r>
          </a:p>
          <a:p>
            <a:pPr eaLnBrk="1" hangingPunct="1"/>
            <a:r>
              <a:rPr lang="en-GB" altLang="en-US" sz="2400" dirty="0"/>
              <a:t>Videos and in-house TV</a:t>
            </a:r>
          </a:p>
          <a:p>
            <a:pPr eaLnBrk="1" hangingPunct="1"/>
            <a:r>
              <a:rPr lang="en-GB" altLang="en-US" sz="2400" dirty="0"/>
              <a:t>Team briefings</a:t>
            </a:r>
          </a:p>
          <a:p>
            <a:pPr eaLnBrk="1" hangingPunct="1"/>
            <a:r>
              <a:rPr lang="en-GB" altLang="en-US" sz="2400" dirty="0"/>
              <a:t>Employee reports </a:t>
            </a:r>
          </a:p>
          <a:p>
            <a:pPr eaLnBrk="1" hangingPunct="1"/>
            <a:endParaRPr lang="en-GB" altLang="en-US" sz="1800" dirty="0"/>
          </a:p>
          <a:p>
            <a:pPr eaLnBrk="1" hangingPunct="1"/>
            <a:r>
              <a:rPr lang="en-GB" altLang="en-US" sz="1800" dirty="0"/>
              <a:t>Huczynski and Buchanan 2023</a:t>
            </a:r>
            <a:endParaRPr lang="en-GB" altLang="en-US" sz="2400" dirty="0"/>
          </a:p>
        </p:txBody>
      </p:sp>
      <p:pic>
        <p:nvPicPr>
          <p:cNvPr id="20484" name="Picture 2">
            <a:extLst>
              <a:ext uri="{FF2B5EF4-FFF2-40B4-BE49-F238E27FC236}">
                <a16:creationId xmlns:a16="http://schemas.microsoft.com/office/drawing/2014/main" id="{968B75E5-7CA6-425B-BFC4-82B8A6A9440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3645024"/>
            <a:ext cx="2721571" cy="1816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2209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31851-2D28-4114-9CEF-9728C05CD6C2}"/>
              </a:ext>
            </a:extLst>
          </p:cNvPr>
          <p:cNvSpPr>
            <a:spLocks noGrp="1"/>
          </p:cNvSpPr>
          <p:nvPr>
            <p:ph type="title"/>
          </p:nvPr>
        </p:nvSpPr>
        <p:spPr/>
        <p:txBody>
          <a:bodyPr>
            <a:normAutofit fontScale="90000"/>
          </a:bodyPr>
          <a:lstStyle/>
          <a:p>
            <a:r>
              <a:rPr lang="en-GB" dirty="0">
                <a:solidFill>
                  <a:srgbClr val="C00000"/>
                </a:solidFill>
              </a:rPr>
              <a:t>Approaches to communication - current workplace communication </a:t>
            </a:r>
            <a:endParaRPr lang="en-GB" dirty="0"/>
          </a:p>
        </p:txBody>
      </p:sp>
      <p:sp>
        <p:nvSpPr>
          <p:cNvPr id="3" name="Content Placeholder 2">
            <a:extLst>
              <a:ext uri="{FF2B5EF4-FFF2-40B4-BE49-F238E27FC236}">
                <a16:creationId xmlns:a16="http://schemas.microsoft.com/office/drawing/2014/main" id="{8C029979-19C0-400B-B947-133AF89C41E5}"/>
              </a:ext>
            </a:extLst>
          </p:cNvPr>
          <p:cNvSpPr>
            <a:spLocks noGrp="1"/>
          </p:cNvSpPr>
          <p:nvPr>
            <p:ph idx="1"/>
          </p:nvPr>
        </p:nvSpPr>
        <p:spPr/>
        <p:txBody>
          <a:bodyPr>
            <a:normAutofit/>
          </a:bodyPr>
          <a:lstStyle/>
          <a:p>
            <a:r>
              <a:rPr lang="en-GB" dirty="0"/>
              <a:t>Over to you….</a:t>
            </a:r>
          </a:p>
          <a:p>
            <a:endParaRPr lang="en-GB" dirty="0"/>
          </a:p>
          <a:p>
            <a:r>
              <a:rPr lang="en-GB" dirty="0"/>
              <a:t>………</a:t>
            </a:r>
          </a:p>
          <a:p>
            <a:r>
              <a:rPr lang="en-GB" dirty="0"/>
              <a:t>……….</a:t>
            </a:r>
          </a:p>
          <a:p>
            <a:endParaRPr lang="en-GB" dirty="0"/>
          </a:p>
          <a:p>
            <a:endParaRPr lang="en-GB" dirty="0"/>
          </a:p>
        </p:txBody>
      </p:sp>
    </p:spTree>
    <p:extLst>
      <p:ext uri="{BB962C8B-B14F-4D97-AF65-F5344CB8AC3E}">
        <p14:creationId xmlns:p14="http://schemas.microsoft.com/office/powerpoint/2010/main" val="1406862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03F5FD1F-01E6-4EDA-8D61-0C54CF0BE7CD}"/>
              </a:ext>
            </a:extLst>
          </p:cNvPr>
          <p:cNvSpPr>
            <a:spLocks noGrp="1" noChangeArrowheads="1"/>
          </p:cNvSpPr>
          <p:nvPr>
            <p:ph type="title"/>
          </p:nvPr>
        </p:nvSpPr>
        <p:spPr/>
        <p:txBody>
          <a:bodyPr/>
          <a:lstStyle/>
          <a:p>
            <a:r>
              <a:rPr lang="en-GB" altLang="en-US"/>
              <a:t>How do we communicate?</a:t>
            </a:r>
          </a:p>
        </p:txBody>
      </p:sp>
      <p:sp>
        <p:nvSpPr>
          <p:cNvPr id="7171" name="Rectangle 3">
            <a:extLst>
              <a:ext uri="{FF2B5EF4-FFF2-40B4-BE49-F238E27FC236}">
                <a16:creationId xmlns:a16="http://schemas.microsoft.com/office/drawing/2014/main" id="{0F3F7522-56C0-4702-9D72-6B91B7287DF3}"/>
              </a:ext>
            </a:extLst>
          </p:cNvPr>
          <p:cNvSpPr>
            <a:spLocks noGrp="1" noChangeArrowheads="1"/>
          </p:cNvSpPr>
          <p:nvPr>
            <p:ph idx="1"/>
          </p:nvPr>
        </p:nvSpPr>
        <p:spPr/>
        <p:txBody>
          <a:bodyPr>
            <a:normAutofit lnSpcReduction="10000"/>
          </a:bodyPr>
          <a:lstStyle/>
          <a:p>
            <a:pPr>
              <a:lnSpc>
                <a:spcPct val="90000"/>
              </a:lnSpc>
            </a:pPr>
            <a:r>
              <a:rPr lang="en-GB" altLang="en-US" sz="2400"/>
              <a:t>Usually verbally or in writing</a:t>
            </a:r>
          </a:p>
          <a:p>
            <a:pPr>
              <a:lnSpc>
                <a:spcPct val="90000"/>
              </a:lnSpc>
            </a:pPr>
            <a:r>
              <a:rPr lang="en-GB" altLang="en-US" sz="2400"/>
              <a:t>Many diverse ways off communicating</a:t>
            </a:r>
          </a:p>
          <a:p>
            <a:pPr>
              <a:lnSpc>
                <a:spcPct val="90000"/>
              </a:lnSpc>
            </a:pPr>
            <a:r>
              <a:rPr lang="en-GB" altLang="en-US" sz="2400"/>
              <a:t>Attitudes</a:t>
            </a:r>
          </a:p>
          <a:p>
            <a:pPr>
              <a:lnSpc>
                <a:spcPct val="90000"/>
              </a:lnSpc>
            </a:pPr>
            <a:r>
              <a:rPr lang="en-GB" altLang="en-US" sz="2400"/>
              <a:t>Behaviour – the things we do – the things we don’t do</a:t>
            </a:r>
          </a:p>
          <a:p>
            <a:pPr>
              <a:lnSpc>
                <a:spcPct val="90000"/>
              </a:lnSpc>
            </a:pPr>
            <a:r>
              <a:rPr lang="en-GB" altLang="en-US" sz="2400"/>
              <a:t>Body language e.g. gestures, nodding, eye contact, proximity, facial expressions</a:t>
            </a:r>
          </a:p>
          <a:p>
            <a:pPr>
              <a:lnSpc>
                <a:spcPct val="90000"/>
              </a:lnSpc>
            </a:pPr>
            <a:r>
              <a:rPr lang="en-GB" altLang="en-US" sz="2400"/>
              <a:t>Dress</a:t>
            </a:r>
          </a:p>
          <a:p>
            <a:pPr>
              <a:lnSpc>
                <a:spcPct val="90000"/>
              </a:lnSpc>
            </a:pPr>
            <a:r>
              <a:rPr lang="en-GB" altLang="en-US" sz="2400"/>
              <a:t>Likes / dislikes / preferences / hobbies</a:t>
            </a:r>
          </a:p>
          <a:p>
            <a:pPr>
              <a:lnSpc>
                <a:spcPct val="90000"/>
              </a:lnSpc>
            </a:pPr>
            <a:r>
              <a:rPr lang="en-GB" altLang="en-US" sz="2400"/>
              <a:t>Silence!</a:t>
            </a:r>
          </a:p>
          <a:p>
            <a:pPr>
              <a:lnSpc>
                <a:spcPct val="90000"/>
              </a:lnSpc>
            </a:pPr>
            <a:r>
              <a:rPr lang="en-GB" altLang="en-US" sz="2400"/>
              <a:t>Prejudices</a:t>
            </a:r>
          </a:p>
        </p:txBody>
      </p:sp>
      <p:pic>
        <p:nvPicPr>
          <p:cNvPr id="7172" name="Picture 7" descr="j0232650">
            <a:extLst>
              <a:ext uri="{FF2B5EF4-FFF2-40B4-BE49-F238E27FC236}">
                <a16:creationId xmlns:a16="http://schemas.microsoft.com/office/drawing/2014/main" id="{4545E834-74C3-4A38-AD3B-65A54D778A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950" y="3933825"/>
            <a:ext cx="1217613"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fontScale="90000"/>
          </a:bodyPr>
          <a:lstStyle/>
          <a:p>
            <a:r>
              <a:rPr lang="en-GB" dirty="0"/>
              <a:t>The Elements of physical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0629275-7054-41A7-9E3E-4B87C81283CB}"/>
              </a:ext>
            </a:extLst>
          </p:cNvPr>
          <p:cNvSpPr>
            <a:spLocks noGrp="1" noChangeArrowheads="1"/>
          </p:cNvSpPr>
          <p:nvPr>
            <p:ph type="title"/>
          </p:nvPr>
        </p:nvSpPr>
        <p:spPr/>
        <p:txBody>
          <a:bodyPr/>
          <a:lstStyle/>
          <a:p>
            <a:r>
              <a:rPr lang="en-GB" altLang="en-US"/>
              <a:t>How do we get feedback?</a:t>
            </a:r>
          </a:p>
        </p:txBody>
      </p:sp>
      <p:sp>
        <p:nvSpPr>
          <p:cNvPr id="9219" name="Rectangle 3">
            <a:extLst>
              <a:ext uri="{FF2B5EF4-FFF2-40B4-BE49-F238E27FC236}">
                <a16:creationId xmlns:a16="http://schemas.microsoft.com/office/drawing/2014/main" id="{1F44E7CE-D860-45D9-883A-CA97609D6260}"/>
              </a:ext>
            </a:extLst>
          </p:cNvPr>
          <p:cNvSpPr>
            <a:spLocks noGrp="1" noChangeArrowheads="1"/>
          </p:cNvSpPr>
          <p:nvPr>
            <p:ph idx="1"/>
          </p:nvPr>
        </p:nvSpPr>
        <p:spPr/>
        <p:txBody>
          <a:bodyPr/>
          <a:lstStyle/>
          <a:p>
            <a:r>
              <a:rPr lang="en-GB" altLang="en-US"/>
              <a:t>Asking questions</a:t>
            </a:r>
          </a:p>
          <a:p>
            <a:r>
              <a:rPr lang="en-GB" altLang="en-US"/>
              <a:t>Listening and observing</a:t>
            </a:r>
          </a:p>
          <a:p>
            <a:r>
              <a:rPr lang="en-GB" altLang="en-US"/>
              <a:t>Looking for signals</a:t>
            </a:r>
          </a:p>
          <a:p>
            <a:r>
              <a:rPr lang="en-GB" altLang="en-US"/>
              <a:t>Remember: if you don’t get feedback the communication process may have failed</a:t>
            </a:r>
          </a:p>
        </p:txBody>
      </p:sp>
      <p:pic>
        <p:nvPicPr>
          <p:cNvPr id="9220" name="Picture 4" descr="j0238024">
            <a:extLst>
              <a:ext uri="{FF2B5EF4-FFF2-40B4-BE49-F238E27FC236}">
                <a16:creationId xmlns:a16="http://schemas.microsoft.com/office/drawing/2014/main" id="{E174D555-3677-4A39-BEAB-16A199ACC4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525" y="4508500"/>
            <a:ext cx="2808288" cy="194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2112963"/>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0"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0"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3" y="3471864"/>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2"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a:t>
            </a:r>
          </a:p>
        </p:txBody>
      </p:sp>
    </p:spTree>
    <p:extLst>
      <p:ext uri="{BB962C8B-B14F-4D97-AF65-F5344CB8AC3E}">
        <p14:creationId xmlns:p14="http://schemas.microsoft.com/office/powerpoint/2010/main" val="3464000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78"/>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ext uri="{D42A27DB-BD31-4B8C-83A1-F6EECF244321}">
                <p14:modId xmlns:p14="http://schemas.microsoft.com/office/powerpoint/2010/main" val="1406919669"/>
              </p:ext>
            </p:extLst>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434BD61-1A38-4A0B-851A-F82BD2661BC5}"/>
              </a:ext>
            </a:extLst>
          </p:cNvPr>
          <p:cNvSpPr>
            <a:spLocks noGrp="1" noChangeArrowheads="1"/>
          </p:cNvSpPr>
          <p:nvPr>
            <p:ph type="title"/>
          </p:nvPr>
        </p:nvSpPr>
        <p:spPr/>
        <p:txBody>
          <a:bodyPr/>
          <a:lstStyle/>
          <a:p>
            <a:r>
              <a:rPr lang="en-GB" altLang="en-US" sz="4000"/>
              <a:t>Barriers to effective communication</a:t>
            </a:r>
          </a:p>
        </p:txBody>
      </p:sp>
      <p:sp>
        <p:nvSpPr>
          <p:cNvPr id="10243" name="Rectangle 3">
            <a:extLst>
              <a:ext uri="{FF2B5EF4-FFF2-40B4-BE49-F238E27FC236}">
                <a16:creationId xmlns:a16="http://schemas.microsoft.com/office/drawing/2014/main" id="{19C7959A-91E8-4427-A051-91471E65ED31}"/>
              </a:ext>
            </a:extLst>
          </p:cNvPr>
          <p:cNvSpPr>
            <a:spLocks noGrp="1" noChangeArrowheads="1"/>
          </p:cNvSpPr>
          <p:nvPr>
            <p:ph idx="1"/>
          </p:nvPr>
        </p:nvSpPr>
        <p:spPr/>
        <p:txBody>
          <a:bodyPr>
            <a:normAutofit lnSpcReduction="10000"/>
          </a:bodyPr>
          <a:lstStyle/>
          <a:p>
            <a:r>
              <a:rPr lang="en-GB" altLang="en-US" dirty="0"/>
              <a:t>Many things can cause the communication process to go wrong</a:t>
            </a:r>
          </a:p>
          <a:p>
            <a:r>
              <a:rPr lang="en-GB" altLang="en-US" dirty="0"/>
              <a:t>Can be on the part of the Sender or the Receiver or even the process in between</a:t>
            </a:r>
          </a:p>
          <a:p>
            <a:r>
              <a:rPr lang="en-GB" altLang="en-US" dirty="0"/>
              <a:t>You have a responsibility to investigate and remove any barriers</a:t>
            </a:r>
          </a:p>
          <a:p>
            <a:r>
              <a:rPr lang="en-GB" altLang="en-US" dirty="0"/>
              <a:t>If you don’t you might have to pay the consequences</a:t>
            </a:r>
          </a:p>
        </p:txBody>
      </p:sp>
      <p:pic>
        <p:nvPicPr>
          <p:cNvPr id="10244" name="Picture 6" descr="j0344939">
            <a:extLst>
              <a:ext uri="{FF2B5EF4-FFF2-40B4-BE49-F238E27FC236}">
                <a16:creationId xmlns:a16="http://schemas.microsoft.com/office/drawing/2014/main" id="{DA548A63-9F9A-463E-A43F-34B89DB489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4581525"/>
            <a:ext cx="1122363"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049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9A60B951-B246-44DD-B0AE-20CAA043CFD9}"/>
              </a:ext>
            </a:extLst>
          </p:cNvPr>
          <p:cNvSpPr>
            <a:spLocks noGrp="1" noChangeArrowheads="1"/>
          </p:cNvSpPr>
          <p:nvPr>
            <p:ph type="title"/>
          </p:nvPr>
        </p:nvSpPr>
        <p:spPr/>
        <p:txBody>
          <a:bodyPr rtlCol="0">
            <a:normAutofit fontScale="90000"/>
          </a:bodyPr>
          <a:lstStyle/>
          <a:p>
            <a:pPr fontAlgn="auto">
              <a:spcAft>
                <a:spcPts val="0"/>
              </a:spcAft>
              <a:defRPr/>
            </a:pPr>
            <a:r>
              <a:rPr lang="en-GB" sz="4000" dirty="0"/>
              <a:t>Examples of barriers to effective communication</a:t>
            </a:r>
          </a:p>
        </p:txBody>
      </p:sp>
      <p:sp>
        <p:nvSpPr>
          <p:cNvPr id="11267" name="Rectangle 3">
            <a:extLst>
              <a:ext uri="{FF2B5EF4-FFF2-40B4-BE49-F238E27FC236}">
                <a16:creationId xmlns:a16="http://schemas.microsoft.com/office/drawing/2014/main" id="{ADA702EE-B5FA-44E9-B44E-6D19BE58ED96}"/>
              </a:ext>
            </a:extLst>
          </p:cNvPr>
          <p:cNvSpPr>
            <a:spLocks noGrp="1" noChangeArrowheads="1"/>
          </p:cNvSpPr>
          <p:nvPr>
            <p:ph idx="1"/>
          </p:nvPr>
        </p:nvSpPr>
        <p:spPr>
          <a:xfrm>
            <a:off x="323528" y="1628800"/>
            <a:ext cx="9093696" cy="3989040"/>
          </a:xfrm>
        </p:spPr>
        <p:txBody>
          <a:bodyPr>
            <a:normAutofit fontScale="92500" lnSpcReduction="20000"/>
          </a:bodyPr>
          <a:lstStyle/>
          <a:p>
            <a:r>
              <a:rPr lang="en-US" altLang="en-US" sz="2800" dirty="0">
                <a:cs typeface="Arial" charset="0"/>
              </a:rPr>
              <a:t>Linguistic Barriers</a:t>
            </a:r>
            <a:endParaRPr lang="en-US" altLang="en-US" sz="800" dirty="0"/>
          </a:p>
          <a:p>
            <a:pPr>
              <a:lnSpc>
                <a:spcPct val="80000"/>
              </a:lnSpc>
            </a:pPr>
            <a:r>
              <a:rPr lang="en-GB" altLang="en-US" sz="2800" dirty="0"/>
              <a:t>Making assumptions</a:t>
            </a:r>
          </a:p>
          <a:p>
            <a:pPr>
              <a:lnSpc>
                <a:spcPct val="80000"/>
              </a:lnSpc>
            </a:pPr>
            <a:r>
              <a:rPr lang="en-GB" altLang="en-US" sz="2800" dirty="0"/>
              <a:t>Noisy environment</a:t>
            </a:r>
          </a:p>
          <a:p>
            <a:pPr>
              <a:lnSpc>
                <a:spcPct val="80000"/>
              </a:lnSpc>
            </a:pPr>
            <a:r>
              <a:rPr lang="en-GB" altLang="en-US" sz="2800" dirty="0"/>
              <a:t>Not listening</a:t>
            </a:r>
          </a:p>
          <a:p>
            <a:pPr>
              <a:lnSpc>
                <a:spcPct val="80000"/>
              </a:lnSpc>
            </a:pPr>
            <a:r>
              <a:rPr lang="en-GB" altLang="en-US" sz="2800" dirty="0"/>
              <a:t>Communication can be one way - no feedback</a:t>
            </a:r>
          </a:p>
          <a:p>
            <a:pPr>
              <a:lnSpc>
                <a:spcPct val="80000"/>
              </a:lnSpc>
            </a:pPr>
            <a:r>
              <a:rPr lang="en-GB" altLang="en-US" sz="2800" dirty="0"/>
              <a:t>Different perceptions</a:t>
            </a:r>
          </a:p>
          <a:p>
            <a:pPr>
              <a:lnSpc>
                <a:spcPct val="80000"/>
              </a:lnSpc>
            </a:pPr>
            <a:r>
              <a:rPr lang="en-GB" altLang="en-US" sz="2800" dirty="0"/>
              <a:t>Interruptions / distractions</a:t>
            </a:r>
          </a:p>
          <a:p>
            <a:pPr>
              <a:lnSpc>
                <a:spcPct val="80000"/>
              </a:lnSpc>
            </a:pPr>
            <a:r>
              <a:rPr lang="en-GB" altLang="en-US" sz="2800" dirty="0"/>
              <a:t>Not speaking / writing clearly</a:t>
            </a:r>
          </a:p>
          <a:p>
            <a:pPr>
              <a:lnSpc>
                <a:spcPct val="80000"/>
              </a:lnSpc>
            </a:pPr>
            <a:r>
              <a:rPr lang="en-GB" altLang="en-US" sz="2800" dirty="0"/>
              <a:t>Misunderstandings</a:t>
            </a:r>
          </a:p>
          <a:p>
            <a:pPr>
              <a:lnSpc>
                <a:spcPct val="80000"/>
              </a:lnSpc>
            </a:pPr>
            <a:r>
              <a:rPr lang="en-GB" altLang="en-US" sz="2800" dirty="0"/>
              <a:t>Personality / cultural clashes</a:t>
            </a:r>
          </a:p>
          <a:p>
            <a:pPr>
              <a:lnSpc>
                <a:spcPct val="80000"/>
              </a:lnSpc>
            </a:pPr>
            <a:r>
              <a:rPr lang="en-US" altLang="en-US" sz="2800" dirty="0">
                <a:cs typeface="Arial" charset="0"/>
              </a:rPr>
              <a:t>Physiological Barriers</a:t>
            </a:r>
            <a:endParaRPr lang="en-US" altLang="en-US" sz="2800" dirty="0"/>
          </a:p>
          <a:p>
            <a:pPr>
              <a:lnSpc>
                <a:spcPct val="80000"/>
              </a:lnSpc>
            </a:pPr>
            <a:endParaRPr lang="en-GB" altLang="en-US" sz="2800" dirty="0"/>
          </a:p>
        </p:txBody>
      </p:sp>
      <p:pic>
        <p:nvPicPr>
          <p:cNvPr id="11268" name="Picture 4" descr="MCj03642980000[1]">
            <a:extLst>
              <a:ext uri="{FF2B5EF4-FFF2-40B4-BE49-F238E27FC236}">
                <a16:creationId xmlns:a16="http://schemas.microsoft.com/office/drawing/2014/main" id="{005E0681-48C8-482B-AF97-0DBA62A8C1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125" y="1412875"/>
            <a:ext cx="1814513"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399918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323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64088" y="2536367"/>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t>
            </a:r>
          </a:p>
          <a:p>
            <a:r>
              <a:rPr lang="en-GB" altLang="en-US" dirty="0">
                <a:latin typeface="+mj-lt"/>
                <a:cs typeface="Arial" charset="0"/>
              </a:rPr>
              <a:t>Distorted perception </a:t>
            </a:r>
            <a:endParaRPr lang="en-GB" altLang="en-US" sz="1400" dirty="0">
              <a:latin typeface="+mj-lt"/>
              <a:cs typeface="Arial" charset="0"/>
            </a:endParaRPr>
          </a:p>
          <a:p>
            <a:r>
              <a:rPr lang="en-GB" altLang="en-US" dirty="0">
                <a:latin typeface="+mj-lt"/>
                <a:cs typeface="Arial" charset="0"/>
              </a:rPr>
              <a:t>Perception</a:t>
            </a:r>
          </a:p>
          <a:p>
            <a:r>
              <a:rPr lang="en-GB" altLang="en-US" dirty="0">
                <a:cs typeface="Arial" charset="0"/>
              </a:rPr>
              <a:t>Stereotyping</a:t>
            </a:r>
            <a:endParaRPr lang="en-GB" altLang="en-US" sz="700" dirty="0">
              <a:cs typeface="Arial" charset="0"/>
            </a:endParaRP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400" dirty="0">
              <a:latin typeface="+mj-lt"/>
              <a:cs typeface="Arial" charset="0"/>
            </a:endParaRPr>
          </a:p>
          <a:p>
            <a:r>
              <a:rPr lang="en-GB" altLang="en-US" dirty="0">
                <a:latin typeface="+mj-lt"/>
                <a:cs typeface="Arial" charset="0"/>
              </a:rPr>
              <a:t>Concentrate on what’s being said, not on your next question</a:t>
            </a:r>
            <a:endParaRPr lang="en-GB" altLang="en-US" sz="1400" dirty="0">
              <a:latin typeface="+mj-lt"/>
              <a:cs typeface="Arial" charset="0"/>
            </a:endParaRPr>
          </a:p>
          <a:p>
            <a:r>
              <a:rPr lang="en-GB" altLang="en-US" dirty="0">
                <a:latin typeface="+mj-lt"/>
                <a:cs typeface="Arial" charset="0"/>
              </a:rPr>
              <a:t>Test understanding/clarify</a:t>
            </a:r>
            <a:endParaRPr lang="en-GB" altLang="en-US" sz="1400" dirty="0">
              <a:latin typeface="+mj-lt"/>
              <a:cs typeface="Arial" charset="0"/>
            </a:endParaRPr>
          </a:p>
          <a:p>
            <a:r>
              <a:rPr lang="en-GB" altLang="en-US" dirty="0">
                <a:latin typeface="+mj-lt"/>
                <a:cs typeface="Arial" charset="0"/>
              </a:rPr>
              <a:t>Encourage the flow of information</a:t>
            </a:r>
            <a:endParaRPr lang="en-GB" altLang="en-US" sz="140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236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4465" y="1924506"/>
            <a:ext cx="4258816" cy="3040592"/>
          </a:xfrm>
          <a:prstGeom prst="rect">
            <a:avLst/>
          </a:prstGeom>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00719" y="1417638"/>
            <a:ext cx="4683746" cy="4171602"/>
          </a:xfrm>
        </p:spPr>
        <p:txBody>
          <a:bodyPr>
            <a:normAutofit fontScale="70000" lnSpcReduction="20000"/>
          </a:bodyPr>
          <a:lstStyle/>
          <a:p>
            <a:pPr marL="0" indent="0">
              <a:buFont typeface="Arial" charset="0"/>
              <a:buNone/>
            </a:pPr>
            <a:r>
              <a:rPr lang="en-GB" altLang="en-US" sz="2800" b="1" dirty="0">
                <a:solidFill>
                  <a:srgbClr val="00B050"/>
                </a:solidFill>
                <a:latin typeface="+mj-lt"/>
                <a:cs typeface="Arial" charset="0"/>
              </a:rPr>
              <a:t>A Team needs…</a:t>
            </a:r>
          </a:p>
          <a:p>
            <a:pPr marL="0" indent="0">
              <a:buFont typeface="Arial" charset="0"/>
              <a:buNone/>
            </a:pPr>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5292080" y="1507349"/>
            <a:ext cx="3235371" cy="3843301"/>
          </a:xfrm>
          <a:prstGeom prst="rect">
            <a:avLst/>
          </a:prstGeom>
        </p:spPr>
      </p:pic>
    </p:spTree>
    <p:extLst>
      <p:ext uri="{BB962C8B-B14F-4D97-AF65-F5344CB8AC3E}">
        <p14:creationId xmlns:p14="http://schemas.microsoft.com/office/powerpoint/2010/main" val="2019672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72533" y="3068960"/>
            <a:ext cx="3886977" cy="2565405"/>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107504" y="1343891"/>
            <a:ext cx="8229600" cy="3917032"/>
          </a:xfrm>
        </p:spPr>
        <p:txBody>
          <a:bodyPr>
            <a:normAutofit lnSpcReduction="1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240" y="5336166"/>
            <a:ext cx="2232248" cy="1488165"/>
          </a:xfrm>
          <a:prstGeom prst="rect">
            <a:avLst/>
          </a:prstGeom>
        </p:spPr>
      </p:pic>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938715" y="1772816"/>
            <a:ext cx="8229600" cy="3917032"/>
          </a:xfrm>
        </p:spPr>
        <p:txBody>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spTree>
    <p:extLst>
      <p:ext uri="{BB962C8B-B14F-4D97-AF65-F5344CB8AC3E}">
        <p14:creationId xmlns:p14="http://schemas.microsoft.com/office/powerpoint/2010/main" val="24787133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323528" y="1268760"/>
            <a:ext cx="8640960" cy="4320479"/>
          </a:xfrm>
        </p:spPr>
        <p:txBody>
          <a:bodyPr>
            <a:normAutofit fontScale="70000" lnSpcReduction="20000"/>
          </a:bodyPr>
          <a:lstStyle/>
          <a:p>
            <a:pPr>
              <a:lnSpc>
                <a:spcPct val="120000"/>
              </a:lnSpc>
              <a:spcBef>
                <a:spcPts val="600"/>
              </a:spcBef>
            </a:pPr>
            <a:r>
              <a:rPr lang="en-GB" altLang="en-US" dirty="0">
                <a:latin typeface="+mj-lt"/>
                <a:cs typeface="Arial" charset="0"/>
              </a:rPr>
              <a:t>Pause between sentences</a:t>
            </a:r>
          </a:p>
          <a:p>
            <a:pPr>
              <a:lnSpc>
                <a:spcPct val="120000"/>
              </a:lnSpc>
              <a:spcBef>
                <a:spcPts val="600"/>
              </a:spcBef>
            </a:pPr>
            <a:r>
              <a:rPr lang="en-GB" altLang="en-US" dirty="0">
                <a:latin typeface="+mj-lt"/>
                <a:cs typeface="Arial" charset="0"/>
              </a:rPr>
              <a:t>Explain what you can do, and not what you cannot</a:t>
            </a:r>
          </a:p>
          <a:p>
            <a:pPr>
              <a:lnSpc>
                <a:spcPct val="120000"/>
              </a:lnSpc>
              <a:spcBef>
                <a:spcPts val="600"/>
              </a:spcBef>
            </a:pPr>
            <a:r>
              <a:rPr lang="en-GB" altLang="en-US" dirty="0">
                <a:latin typeface="+mj-lt"/>
                <a:cs typeface="Arial" charset="0"/>
              </a:rPr>
              <a:t>Brief reason</a:t>
            </a:r>
          </a:p>
          <a:p>
            <a:pPr>
              <a:lnSpc>
                <a:spcPct val="120000"/>
              </a:lnSpc>
              <a:spcBef>
                <a:spcPts val="600"/>
              </a:spcBef>
            </a:pPr>
            <a:r>
              <a:rPr lang="en-GB" altLang="en-US" dirty="0">
                <a:latin typeface="+mj-lt"/>
                <a:cs typeface="Arial" charset="0"/>
              </a:rPr>
              <a:t>A brief rationale for not being able, or willing, to accede to the request</a:t>
            </a:r>
          </a:p>
          <a:p>
            <a:pPr>
              <a:lnSpc>
                <a:spcPct val="120000"/>
              </a:lnSpc>
              <a:spcBef>
                <a:spcPts val="600"/>
              </a:spcBef>
            </a:pPr>
            <a:r>
              <a:rPr lang="en-GB" altLang="en-US" dirty="0">
                <a:latin typeface="+mj-lt"/>
                <a:cs typeface="Arial" charset="0"/>
              </a:rPr>
              <a:t>Use positive language throughout</a:t>
            </a:r>
          </a:p>
          <a:p>
            <a:pPr>
              <a:lnSpc>
                <a:spcPct val="120000"/>
              </a:lnSpc>
              <a:spcBef>
                <a:spcPts val="600"/>
              </a:spcBef>
            </a:pPr>
            <a:r>
              <a:rPr lang="en-GB" altLang="en-US" dirty="0">
                <a:latin typeface="+mj-lt"/>
                <a:cs typeface="Arial" charset="0"/>
              </a:rPr>
              <a:t>Polite refusal</a:t>
            </a:r>
          </a:p>
          <a:p>
            <a:pPr>
              <a:lnSpc>
                <a:spcPct val="120000"/>
              </a:lnSpc>
              <a:spcBef>
                <a:spcPts val="600"/>
              </a:spcBef>
            </a:pPr>
            <a:r>
              <a:rPr lang="en-GB" altLang="en-US" dirty="0">
                <a:latin typeface="+mj-lt"/>
                <a:cs typeface="Arial" charset="0"/>
              </a:rPr>
              <a:t>An offer of cooperation</a:t>
            </a:r>
          </a:p>
          <a:p>
            <a:pPr>
              <a:lnSpc>
                <a:spcPct val="120000"/>
              </a:lnSpc>
              <a:spcBef>
                <a:spcPts val="60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169476" y="887760"/>
            <a:ext cx="1493838" cy="1524000"/>
          </a:xfrm>
          <a:prstGeom prst="rect">
            <a:avLst/>
          </a:prstGeom>
        </p:spPr>
      </p:pic>
    </p:spTree>
    <p:extLst>
      <p:ext uri="{BB962C8B-B14F-4D97-AF65-F5344CB8AC3E}">
        <p14:creationId xmlns:p14="http://schemas.microsoft.com/office/powerpoint/2010/main" val="32879882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p:txBody>
          <a:bodyPr/>
          <a:lstStyle/>
          <a:p>
            <a:r>
              <a:rPr lang="en-GB" dirty="0"/>
              <a:t>Conflict - Refresher</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p:spTree>
    <p:extLst>
      <p:ext uri="{BB962C8B-B14F-4D97-AF65-F5344CB8AC3E}">
        <p14:creationId xmlns:p14="http://schemas.microsoft.com/office/powerpoint/2010/main" val="565479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spTree>
    <p:extLst>
      <p:ext uri="{BB962C8B-B14F-4D97-AF65-F5344CB8AC3E}">
        <p14:creationId xmlns:p14="http://schemas.microsoft.com/office/powerpoint/2010/main" val="32997368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BCAD9370-C493-468A-8252-3361CD6296BA}"/>
              </a:ext>
            </a:extLst>
          </p:cNvPr>
          <p:cNvSpPr>
            <a:spLocks noGrp="1" noChangeArrowheads="1"/>
          </p:cNvSpPr>
          <p:nvPr>
            <p:ph type="title"/>
          </p:nvPr>
        </p:nvSpPr>
        <p:spPr/>
        <p:txBody>
          <a:bodyPr/>
          <a:lstStyle/>
          <a:p>
            <a:r>
              <a:rPr lang="en-GB" altLang="en-US" sz="4000"/>
              <a:t>What do we mean by perception?</a:t>
            </a:r>
          </a:p>
        </p:txBody>
      </p:sp>
      <p:sp>
        <p:nvSpPr>
          <p:cNvPr id="93187" name="Rectangle 3">
            <a:extLst>
              <a:ext uri="{FF2B5EF4-FFF2-40B4-BE49-F238E27FC236}">
                <a16:creationId xmlns:a16="http://schemas.microsoft.com/office/drawing/2014/main" id="{920BA8F8-C0F8-4155-B9E5-13E94813EF1D}"/>
              </a:ext>
            </a:extLst>
          </p:cNvPr>
          <p:cNvSpPr>
            <a:spLocks noGrp="1" noChangeArrowheads="1"/>
          </p:cNvSpPr>
          <p:nvPr>
            <p:ph type="body" idx="1"/>
          </p:nvPr>
        </p:nvSpPr>
        <p:spPr/>
        <p:txBody>
          <a:bodyPr>
            <a:normAutofit lnSpcReduction="10000"/>
          </a:bodyPr>
          <a:lstStyle/>
          <a:p>
            <a:r>
              <a:rPr lang="en-GB" altLang="en-US"/>
              <a:t>We all see things in different ways</a:t>
            </a:r>
          </a:p>
          <a:p>
            <a:r>
              <a:rPr lang="en-GB" altLang="en-US"/>
              <a:t>We all have our own version of how we see the real world</a:t>
            </a:r>
          </a:p>
          <a:p>
            <a:r>
              <a:rPr lang="en-GB" altLang="en-US"/>
              <a:t>Information received via our senses – </a:t>
            </a:r>
          </a:p>
          <a:p>
            <a:pPr>
              <a:buFont typeface="Wingdings" panose="05000000000000000000" pitchFamily="2" charset="2"/>
              <a:buNone/>
            </a:pPr>
            <a:r>
              <a:rPr lang="en-GB" altLang="en-US"/>
              <a:t>	we analyse it and judge it </a:t>
            </a:r>
          </a:p>
          <a:p>
            <a:r>
              <a:rPr lang="en-GB" altLang="en-US"/>
              <a:t>Perceived reality, not actual reality, </a:t>
            </a:r>
          </a:p>
          <a:p>
            <a:pPr>
              <a:buFont typeface="Wingdings" panose="05000000000000000000" pitchFamily="2" charset="2"/>
              <a:buNone/>
            </a:pPr>
            <a:r>
              <a:rPr lang="en-GB" altLang="en-US"/>
              <a:t>	is the key to understanding behaviour</a:t>
            </a:r>
          </a:p>
        </p:txBody>
      </p:sp>
      <p:pic>
        <p:nvPicPr>
          <p:cNvPr id="93188" name="Picture 4">
            <a:extLst>
              <a:ext uri="{FF2B5EF4-FFF2-40B4-BE49-F238E27FC236}">
                <a16:creationId xmlns:a16="http://schemas.microsoft.com/office/drawing/2014/main" id="{92D889C5-7882-4863-941D-31EE2218C5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1725" y="5084763"/>
            <a:ext cx="1408113" cy="14398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6" name="Rectangle 4">
            <a:extLst>
              <a:ext uri="{FF2B5EF4-FFF2-40B4-BE49-F238E27FC236}">
                <a16:creationId xmlns:a16="http://schemas.microsoft.com/office/drawing/2014/main" id="{D15671BD-373D-4C80-AE49-D3BF7F6EADD1}"/>
              </a:ext>
            </a:extLst>
          </p:cNvPr>
          <p:cNvSpPr>
            <a:spLocks noGrp="1" noChangeArrowheads="1"/>
          </p:cNvSpPr>
          <p:nvPr>
            <p:ph type="ctrTitle"/>
          </p:nvPr>
        </p:nvSpPr>
        <p:spPr/>
        <p:txBody>
          <a:bodyPr/>
          <a:lstStyle/>
          <a:p>
            <a:r>
              <a:rPr lang="en-GB" altLang="en-US"/>
              <a:t>What are the implications so far?</a:t>
            </a:r>
          </a:p>
        </p:txBody>
      </p:sp>
      <p:sp>
        <p:nvSpPr>
          <p:cNvPr id="100357" name="Rectangle 5">
            <a:extLst>
              <a:ext uri="{FF2B5EF4-FFF2-40B4-BE49-F238E27FC236}">
                <a16:creationId xmlns:a16="http://schemas.microsoft.com/office/drawing/2014/main" id="{CDDB8247-E5F8-4A60-80C9-122BD4940F1B}"/>
              </a:ext>
            </a:extLst>
          </p:cNvPr>
          <p:cNvSpPr>
            <a:spLocks noGrp="1" noChangeArrowheads="1"/>
          </p:cNvSpPr>
          <p:nvPr>
            <p:ph type="subTitle" idx="1"/>
          </p:nvPr>
        </p:nvSpPr>
        <p:spPr/>
        <p:txBody>
          <a:bodyPr/>
          <a:lstStyle/>
          <a:p>
            <a:endParaRPr lang="en-US" altLang="en-US"/>
          </a:p>
        </p:txBody>
      </p:sp>
      <p:pic>
        <p:nvPicPr>
          <p:cNvPr id="100358" name="Picture 6">
            <a:extLst>
              <a:ext uri="{FF2B5EF4-FFF2-40B4-BE49-F238E27FC236}">
                <a16:creationId xmlns:a16="http://schemas.microsoft.com/office/drawing/2014/main" id="{42325BA9-FB58-48BF-B953-10E54844F4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275" y="3933825"/>
            <a:ext cx="1362075" cy="19081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http://purl.org/dc/dcmitype/"/>
    <ds:schemaRef ds:uri="http://www.w3.org/XML/1998/namespace"/>
    <ds:schemaRef ds:uri="http://purl.org/dc/elements/1.1/"/>
    <ds:schemaRef ds:uri="http://purl.org/dc/terms/"/>
    <ds:schemaRef ds:uri="a908d394-d138-480e-87a3-ff44c37f991a"/>
    <ds:schemaRef ds:uri="http://schemas.microsoft.com/office/2006/documentManagement/types"/>
    <ds:schemaRef ds:uri="http://schemas.openxmlformats.org/package/2006/metadata/core-properties"/>
    <ds:schemaRef ds:uri="f66716c4-314f-46c1-b01e-5a44c61897d8"/>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3125</Words>
  <Application>Microsoft Office PowerPoint</Application>
  <PresentationFormat>On-screen Show (4:3)</PresentationFormat>
  <Paragraphs>310</Paragraphs>
  <Slides>35</Slides>
  <Notes>29</Notes>
  <HiddenSlides>0</HiddenSlides>
  <MMClips>0</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35</vt:i4>
      </vt:variant>
    </vt:vector>
  </HeadingPairs>
  <TitlesOfParts>
    <vt:vector size="55" baseType="lpstr">
      <vt:lpstr>Baveuse</vt:lpstr>
      <vt:lpstr>Boopee</vt:lpstr>
      <vt:lpstr>FangSong</vt:lpstr>
      <vt:lpstr>Gulim</vt:lpstr>
      <vt:lpstr>Arial</vt:lpstr>
      <vt:lpstr>Baskerville Old Face</vt:lpstr>
      <vt:lpstr>Blackadder ITC</vt:lpstr>
      <vt:lpstr>Calibri</vt:lpstr>
      <vt:lpstr>Cooper Black</vt:lpstr>
      <vt:lpstr>Copperplate Gothic Bold</vt:lpstr>
      <vt:lpstr>Corbel</vt:lpstr>
      <vt:lpstr>Curlz MT</vt:lpstr>
      <vt:lpstr>Forte</vt:lpstr>
      <vt:lpstr>Harlow Solid Italic</vt:lpstr>
      <vt:lpstr>Jokerman</vt:lpstr>
      <vt:lpstr>Myriad Pro</vt:lpstr>
      <vt:lpstr>Ravie</vt:lpstr>
      <vt:lpstr>Tahoma</vt:lpstr>
      <vt:lpstr>Wingdings</vt:lpstr>
      <vt:lpstr>20140311PresentationUWTSDTemplate</vt:lpstr>
      <vt:lpstr>Effective communication in the workplace </vt:lpstr>
      <vt:lpstr>Last week </vt:lpstr>
      <vt:lpstr>This Session - objectives </vt:lpstr>
      <vt:lpstr>What is Communication?</vt:lpstr>
      <vt:lpstr>PowerPoint Presentation</vt:lpstr>
      <vt:lpstr>What is communication ? </vt:lpstr>
      <vt:lpstr>Responsibilities</vt:lpstr>
      <vt:lpstr>Why effective communication is needed within the workplace </vt:lpstr>
      <vt:lpstr>Communication in the workplace </vt:lpstr>
      <vt:lpstr>The cost of inefficient Communication </vt:lpstr>
      <vt:lpstr> Contemporary communication methods </vt:lpstr>
      <vt:lpstr>Technology and enhanced workplace communication </vt:lpstr>
      <vt:lpstr>Approaches to communication - Traditional workplace communication </vt:lpstr>
      <vt:lpstr>Approaches to communication - current workplace communication </vt:lpstr>
      <vt:lpstr>How do we communicate?</vt:lpstr>
      <vt:lpstr>The Elements of physical Communication</vt:lpstr>
      <vt:lpstr>How do we get feedback?</vt:lpstr>
      <vt:lpstr>Communication Hippo!</vt:lpstr>
      <vt:lpstr>Non Verbal Communication</vt:lpstr>
      <vt:lpstr>Language %</vt:lpstr>
      <vt:lpstr>Barriers to effective communication</vt:lpstr>
      <vt:lpstr>Examples of barriers to effective communication</vt:lpstr>
      <vt:lpstr>Communication Barriers</vt:lpstr>
      <vt:lpstr>Communication Barriers</vt:lpstr>
      <vt:lpstr>Key Points - Listening</vt:lpstr>
      <vt:lpstr>Communication &amp; Teams</vt:lpstr>
      <vt:lpstr>Dealing with Difficult Communication</vt:lpstr>
      <vt:lpstr>Aggression</vt:lpstr>
      <vt:lpstr>Face to Face</vt:lpstr>
      <vt:lpstr>Giving Bad News</vt:lpstr>
      <vt:lpstr>Conflict - Refresher</vt:lpstr>
      <vt:lpstr>Conflict</vt:lpstr>
      <vt:lpstr>Can You Manage Conflict?</vt:lpstr>
      <vt:lpstr>What do we mean by perception?</vt:lpstr>
      <vt:lpstr>What are the implications so far?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Evans (Institute of Management and Health)</cp:lastModifiedBy>
  <cp:revision>47</cp:revision>
  <dcterms:created xsi:type="dcterms:W3CDTF">2015-04-14T15:21:28Z</dcterms:created>
  <dcterms:modified xsi:type="dcterms:W3CDTF">2024-11-12T16:51:17Z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