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75"/>
  </p:notesMasterIdLst>
  <p:sldIdLst>
    <p:sldId id="364" r:id="rId5"/>
    <p:sldId id="399" r:id="rId6"/>
    <p:sldId id="294" r:id="rId7"/>
    <p:sldId id="297" r:id="rId8"/>
    <p:sldId id="312" r:id="rId9"/>
    <p:sldId id="302" r:id="rId10"/>
    <p:sldId id="257" r:id="rId11"/>
    <p:sldId id="285" r:id="rId12"/>
    <p:sldId id="286" r:id="rId13"/>
    <p:sldId id="287" r:id="rId14"/>
    <p:sldId id="313" r:id="rId15"/>
    <p:sldId id="258" r:id="rId16"/>
    <p:sldId id="314" r:id="rId17"/>
    <p:sldId id="299" r:id="rId18"/>
    <p:sldId id="259" r:id="rId19"/>
    <p:sldId id="315" r:id="rId20"/>
    <p:sldId id="317" r:id="rId21"/>
    <p:sldId id="318" r:id="rId22"/>
    <p:sldId id="319" r:id="rId23"/>
    <p:sldId id="320" r:id="rId24"/>
    <p:sldId id="331" r:id="rId25"/>
    <p:sldId id="298" r:id="rId26"/>
    <p:sldId id="293" r:id="rId27"/>
    <p:sldId id="309" r:id="rId28"/>
    <p:sldId id="325" r:id="rId29"/>
    <p:sldId id="300" r:id="rId30"/>
    <p:sldId id="321" r:id="rId31"/>
    <p:sldId id="322" r:id="rId32"/>
    <p:sldId id="327" r:id="rId33"/>
    <p:sldId id="334" r:id="rId34"/>
    <p:sldId id="335" r:id="rId35"/>
    <p:sldId id="336" r:id="rId36"/>
    <p:sldId id="326" r:id="rId37"/>
    <p:sldId id="328" r:id="rId38"/>
    <p:sldId id="323" r:id="rId39"/>
    <p:sldId id="339" r:id="rId40"/>
    <p:sldId id="329" r:id="rId41"/>
    <p:sldId id="337" r:id="rId42"/>
    <p:sldId id="324" r:id="rId43"/>
    <p:sldId id="330" r:id="rId44"/>
    <p:sldId id="332" r:id="rId45"/>
    <p:sldId id="338" r:id="rId46"/>
    <p:sldId id="340" r:id="rId47"/>
    <p:sldId id="295" r:id="rId48"/>
    <p:sldId id="261" r:id="rId49"/>
    <p:sldId id="262" r:id="rId50"/>
    <p:sldId id="263" r:id="rId51"/>
    <p:sldId id="264" r:id="rId52"/>
    <p:sldId id="267" r:id="rId53"/>
    <p:sldId id="265" r:id="rId54"/>
    <p:sldId id="266" r:id="rId55"/>
    <p:sldId id="268" r:id="rId56"/>
    <p:sldId id="269" r:id="rId57"/>
    <p:sldId id="270" r:id="rId58"/>
    <p:sldId id="271" r:id="rId59"/>
    <p:sldId id="272" r:id="rId60"/>
    <p:sldId id="273" r:id="rId61"/>
    <p:sldId id="274" r:id="rId62"/>
    <p:sldId id="275" r:id="rId63"/>
    <p:sldId id="278" r:id="rId64"/>
    <p:sldId id="279" r:id="rId65"/>
    <p:sldId id="280" r:id="rId66"/>
    <p:sldId id="281" r:id="rId67"/>
    <p:sldId id="282" r:id="rId68"/>
    <p:sldId id="283" r:id="rId69"/>
    <p:sldId id="304" r:id="rId70"/>
    <p:sldId id="305" r:id="rId71"/>
    <p:sldId id="289" r:id="rId72"/>
    <p:sldId id="291" r:id="rId73"/>
    <p:sldId id="333" r:id="rId7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84" d="100"/>
          <a:sy n="84" d="100"/>
        </p:scale>
        <p:origin x="186" y="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B48AA8-E28F-49C4-AB42-9C4019AB1ACC}"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E53EB5E1-8D72-4F09-96A7-2B8B6ABDE0C7}">
      <dgm:prSet custT="1"/>
      <dgm:spPr/>
      <dgm:t>
        <a:bodyPr/>
        <a:lstStyle/>
        <a:p>
          <a:r>
            <a:rPr lang="en-US" sz="2000" dirty="0">
              <a:solidFill>
                <a:schemeClr val="tx1"/>
              </a:solidFill>
            </a:rPr>
            <a:t>How are you feeling about returning to study?</a:t>
          </a:r>
        </a:p>
      </dgm:t>
    </dgm:pt>
    <dgm:pt modelId="{1406082E-8CAA-4677-A970-12D1FE7695F1}" type="parTrans" cxnId="{173328AD-4E2E-43B8-9539-3F3A6C687CBA}">
      <dgm:prSet/>
      <dgm:spPr/>
      <dgm:t>
        <a:bodyPr/>
        <a:lstStyle/>
        <a:p>
          <a:endParaRPr lang="en-US"/>
        </a:p>
      </dgm:t>
    </dgm:pt>
    <dgm:pt modelId="{7EFDAB14-B0C9-42F8-AB9B-5A864E1637E1}" type="sibTrans" cxnId="{173328AD-4E2E-43B8-9539-3F3A6C687CBA}">
      <dgm:prSet/>
      <dgm:spPr/>
      <dgm:t>
        <a:bodyPr/>
        <a:lstStyle/>
        <a:p>
          <a:endParaRPr lang="en-US"/>
        </a:p>
      </dgm:t>
    </dgm:pt>
    <dgm:pt modelId="{450FEFFE-6038-4C5C-8FE3-66DFE151DE30}">
      <dgm:prSet custT="1"/>
      <dgm:spPr/>
      <dgm:t>
        <a:bodyPr/>
        <a:lstStyle/>
        <a:p>
          <a:r>
            <a:rPr lang="en-US" sz="2000" dirty="0">
              <a:solidFill>
                <a:schemeClr val="tx1"/>
              </a:solidFill>
            </a:rPr>
            <a:t>What are your motivations for studying the course?</a:t>
          </a:r>
        </a:p>
      </dgm:t>
    </dgm:pt>
    <dgm:pt modelId="{31D368BA-86A2-4F83-9E31-C486D6AFF312}" type="parTrans" cxnId="{548014EA-1E79-4B97-B92A-AF971635D8EA}">
      <dgm:prSet/>
      <dgm:spPr/>
      <dgm:t>
        <a:bodyPr/>
        <a:lstStyle/>
        <a:p>
          <a:endParaRPr lang="en-US"/>
        </a:p>
      </dgm:t>
    </dgm:pt>
    <dgm:pt modelId="{DB68C5D7-DC0C-4111-B92E-6AA033B7964D}" type="sibTrans" cxnId="{548014EA-1E79-4B97-B92A-AF971635D8EA}">
      <dgm:prSet/>
      <dgm:spPr/>
      <dgm:t>
        <a:bodyPr/>
        <a:lstStyle/>
        <a:p>
          <a:endParaRPr lang="en-US"/>
        </a:p>
      </dgm:t>
    </dgm:pt>
    <dgm:pt modelId="{DF60A276-F0D8-4334-B304-5A181FFFC316}">
      <dgm:prSet custT="1"/>
      <dgm:spPr/>
      <dgm:t>
        <a:bodyPr/>
        <a:lstStyle/>
        <a:p>
          <a:r>
            <a:rPr lang="en-GB" sz="2000" dirty="0">
              <a:solidFill>
                <a:schemeClr val="tx1"/>
              </a:solidFill>
            </a:rPr>
            <a:t>What are you hoping to learn/achieve?</a:t>
          </a:r>
          <a:endParaRPr lang="en-US" sz="2000" dirty="0">
            <a:solidFill>
              <a:schemeClr val="tx1"/>
            </a:solidFill>
          </a:endParaRPr>
        </a:p>
      </dgm:t>
    </dgm:pt>
    <dgm:pt modelId="{7442FCE7-4906-48CB-8C67-3701006CD8C3}" type="parTrans" cxnId="{958A4BE3-F186-4274-84E9-A3D3DA45B75B}">
      <dgm:prSet/>
      <dgm:spPr/>
      <dgm:t>
        <a:bodyPr/>
        <a:lstStyle/>
        <a:p>
          <a:endParaRPr lang="en-US"/>
        </a:p>
      </dgm:t>
    </dgm:pt>
    <dgm:pt modelId="{684972AF-5E7D-4017-B4E4-F98365102CF3}" type="sibTrans" cxnId="{958A4BE3-F186-4274-84E9-A3D3DA45B75B}">
      <dgm:prSet/>
      <dgm:spPr/>
      <dgm:t>
        <a:bodyPr/>
        <a:lstStyle/>
        <a:p>
          <a:endParaRPr lang="en-US"/>
        </a:p>
      </dgm:t>
    </dgm:pt>
    <dgm:pt modelId="{3BE2911B-D3D0-490B-BCE4-5C84FE1DA719}">
      <dgm:prSet custT="1"/>
      <dgm:spPr/>
      <dgm:t>
        <a:bodyPr/>
        <a:lstStyle/>
        <a:p>
          <a:r>
            <a:rPr lang="en-US" sz="2000" dirty="0">
              <a:solidFill>
                <a:schemeClr val="tx1"/>
              </a:solidFill>
            </a:rPr>
            <a:t>What are you not looking forward to?</a:t>
          </a:r>
        </a:p>
      </dgm:t>
    </dgm:pt>
    <dgm:pt modelId="{44B84AB5-6C11-4A2F-A6C4-B5E293D07E63}" type="parTrans" cxnId="{4F080A50-53E1-4AB8-A84F-496E3368F67D}">
      <dgm:prSet/>
      <dgm:spPr/>
      <dgm:t>
        <a:bodyPr/>
        <a:lstStyle/>
        <a:p>
          <a:endParaRPr lang="en-US"/>
        </a:p>
      </dgm:t>
    </dgm:pt>
    <dgm:pt modelId="{5A74864D-399C-4017-8674-3B5448A48B87}" type="sibTrans" cxnId="{4F080A50-53E1-4AB8-A84F-496E3368F67D}">
      <dgm:prSet/>
      <dgm:spPr/>
      <dgm:t>
        <a:bodyPr/>
        <a:lstStyle/>
        <a:p>
          <a:endParaRPr lang="en-US"/>
        </a:p>
      </dgm:t>
    </dgm:pt>
    <dgm:pt modelId="{BA4C3761-0A14-4C88-83C7-FD5A7456E557}">
      <dgm:prSet custT="1"/>
      <dgm:spPr/>
      <dgm:t>
        <a:bodyPr/>
        <a:lstStyle/>
        <a:p>
          <a:r>
            <a:rPr lang="en-US" sz="2000" dirty="0">
              <a:solidFill>
                <a:schemeClr val="tx1"/>
              </a:solidFill>
            </a:rPr>
            <a:t>What strategies/plans do you have to manage life, work and study?</a:t>
          </a:r>
        </a:p>
      </dgm:t>
    </dgm:pt>
    <dgm:pt modelId="{EB8C8604-A53B-416A-8CB1-861850E33704}" type="parTrans" cxnId="{7FC78749-D672-4964-B543-9F19ED1C1E3B}">
      <dgm:prSet/>
      <dgm:spPr/>
      <dgm:t>
        <a:bodyPr/>
        <a:lstStyle/>
        <a:p>
          <a:endParaRPr lang="en-US"/>
        </a:p>
      </dgm:t>
    </dgm:pt>
    <dgm:pt modelId="{1C2478DE-4C86-4E56-8CF7-8A36A5C2246A}" type="sibTrans" cxnId="{7FC78749-D672-4964-B543-9F19ED1C1E3B}">
      <dgm:prSet/>
      <dgm:spPr/>
      <dgm:t>
        <a:bodyPr/>
        <a:lstStyle/>
        <a:p>
          <a:endParaRPr lang="en-US"/>
        </a:p>
      </dgm:t>
    </dgm:pt>
    <dgm:pt modelId="{B707A300-1E8F-487E-954C-E6A0E523512D}">
      <dgm:prSet custT="1"/>
      <dgm:spPr/>
      <dgm:t>
        <a:bodyPr/>
        <a:lstStyle/>
        <a:p>
          <a:r>
            <a:rPr lang="en-GB" sz="2400" dirty="0"/>
            <a:t> </a:t>
          </a:r>
          <a:r>
            <a:rPr lang="en-GB" sz="2400" dirty="0">
              <a:solidFill>
                <a:schemeClr val="tx1"/>
              </a:solidFill>
            </a:rPr>
            <a:t>Are you worried about anything in particular?</a:t>
          </a:r>
          <a:endParaRPr lang="en-US" sz="2400" dirty="0">
            <a:solidFill>
              <a:schemeClr val="tx1"/>
            </a:solidFill>
          </a:endParaRPr>
        </a:p>
      </dgm:t>
    </dgm:pt>
    <dgm:pt modelId="{28D7CD3E-6F66-4A1D-97C5-F8E9FCFD0A32}" type="parTrans" cxnId="{3DD5B1EB-9F75-455A-91B6-B111DF383D7F}">
      <dgm:prSet/>
      <dgm:spPr/>
      <dgm:t>
        <a:bodyPr/>
        <a:lstStyle/>
        <a:p>
          <a:endParaRPr lang="en-US"/>
        </a:p>
      </dgm:t>
    </dgm:pt>
    <dgm:pt modelId="{465017F6-5110-4AF1-AD33-25FA4FFA5AEF}" type="sibTrans" cxnId="{3DD5B1EB-9F75-455A-91B6-B111DF383D7F}">
      <dgm:prSet/>
      <dgm:spPr/>
      <dgm:t>
        <a:bodyPr/>
        <a:lstStyle/>
        <a:p>
          <a:endParaRPr lang="en-US"/>
        </a:p>
      </dgm:t>
    </dgm:pt>
    <dgm:pt modelId="{E1940E83-4F11-4AEC-A2AA-EFE5799D5E4B}">
      <dgm:prSet custT="1"/>
      <dgm:spPr/>
      <dgm:t>
        <a:bodyPr/>
        <a:lstStyle/>
        <a:p>
          <a:r>
            <a:rPr lang="en-GB" sz="2000" dirty="0">
              <a:solidFill>
                <a:schemeClr val="tx1"/>
              </a:solidFill>
            </a:rPr>
            <a:t>How will you manage the  natural dips in motivation/ or the challenges that you will face? </a:t>
          </a:r>
          <a:endParaRPr lang="en-US" sz="2000" dirty="0">
            <a:solidFill>
              <a:schemeClr val="tx1"/>
            </a:solidFill>
          </a:endParaRPr>
        </a:p>
      </dgm:t>
    </dgm:pt>
    <dgm:pt modelId="{67468E63-650C-448C-A4DC-2846779B60FC}" type="parTrans" cxnId="{98A0A704-DFBB-4B78-BC12-F75A850E093F}">
      <dgm:prSet/>
      <dgm:spPr/>
      <dgm:t>
        <a:bodyPr/>
        <a:lstStyle/>
        <a:p>
          <a:endParaRPr lang="en-GB"/>
        </a:p>
      </dgm:t>
    </dgm:pt>
    <dgm:pt modelId="{108026A6-2211-4FB1-9FC7-9155EDAD956F}" type="sibTrans" cxnId="{98A0A704-DFBB-4B78-BC12-F75A850E093F}">
      <dgm:prSet/>
      <dgm:spPr/>
      <dgm:t>
        <a:bodyPr/>
        <a:lstStyle/>
        <a:p>
          <a:endParaRPr lang="en-GB"/>
        </a:p>
      </dgm:t>
    </dgm:pt>
    <dgm:pt modelId="{560F233E-0723-4603-92F4-E14CCD90C6D4}">
      <dgm:prSet custT="1"/>
      <dgm:spPr/>
      <dgm:t>
        <a:bodyPr/>
        <a:lstStyle/>
        <a:p>
          <a:r>
            <a:rPr lang="en-GB" sz="2000" dirty="0">
              <a:solidFill>
                <a:schemeClr val="tx1"/>
              </a:solidFill>
            </a:rPr>
            <a:t>What are you looking forward to?</a:t>
          </a:r>
          <a:endParaRPr lang="en-US" sz="2000" dirty="0">
            <a:solidFill>
              <a:schemeClr val="tx1"/>
            </a:solidFill>
          </a:endParaRPr>
        </a:p>
      </dgm:t>
    </dgm:pt>
    <dgm:pt modelId="{A4D529FF-9944-4461-BCD7-CCF3900A3AFD}" type="parTrans" cxnId="{200C0A88-70D4-4C9C-9321-52B6ED63FAC6}">
      <dgm:prSet/>
      <dgm:spPr/>
      <dgm:t>
        <a:bodyPr/>
        <a:lstStyle/>
        <a:p>
          <a:endParaRPr lang="en-GB"/>
        </a:p>
      </dgm:t>
    </dgm:pt>
    <dgm:pt modelId="{2EF0060A-9E34-42F3-95F8-9F97996EE1AD}" type="sibTrans" cxnId="{200C0A88-70D4-4C9C-9321-52B6ED63FAC6}">
      <dgm:prSet/>
      <dgm:spPr/>
      <dgm:t>
        <a:bodyPr/>
        <a:lstStyle/>
        <a:p>
          <a:endParaRPr lang="en-GB"/>
        </a:p>
      </dgm:t>
    </dgm:pt>
    <dgm:pt modelId="{2A713866-E3B3-47B9-A794-8849C641C4A2}" type="pres">
      <dgm:prSet presAssocID="{CCB48AA8-E28F-49C4-AB42-9C4019AB1ACC}" presName="Name0" presStyleCnt="0">
        <dgm:presLayoutVars>
          <dgm:dir/>
          <dgm:resizeHandles val="exact"/>
        </dgm:presLayoutVars>
      </dgm:prSet>
      <dgm:spPr/>
    </dgm:pt>
    <dgm:pt modelId="{DEAD59D3-65F0-4F70-B036-7736F7B942BC}" type="pres">
      <dgm:prSet presAssocID="{E53EB5E1-8D72-4F09-96A7-2B8B6ABDE0C7}" presName="node" presStyleLbl="node1" presStyleIdx="0" presStyleCnt="8">
        <dgm:presLayoutVars>
          <dgm:bulletEnabled val="1"/>
        </dgm:presLayoutVars>
      </dgm:prSet>
      <dgm:spPr/>
    </dgm:pt>
    <dgm:pt modelId="{F59E059B-A18D-4623-894F-6CD88D8A9830}" type="pres">
      <dgm:prSet presAssocID="{7EFDAB14-B0C9-42F8-AB9B-5A864E1637E1}" presName="sibTrans" presStyleLbl="sibTrans1D1" presStyleIdx="0" presStyleCnt="7"/>
      <dgm:spPr/>
    </dgm:pt>
    <dgm:pt modelId="{C0C2BD7A-99F3-4800-9D72-F9EAD0A4B781}" type="pres">
      <dgm:prSet presAssocID="{7EFDAB14-B0C9-42F8-AB9B-5A864E1637E1}" presName="connectorText" presStyleLbl="sibTrans1D1" presStyleIdx="0" presStyleCnt="7"/>
      <dgm:spPr/>
    </dgm:pt>
    <dgm:pt modelId="{2945C928-E5CF-482F-A385-B6A6F2F9310D}" type="pres">
      <dgm:prSet presAssocID="{450FEFFE-6038-4C5C-8FE3-66DFE151DE30}" presName="node" presStyleLbl="node1" presStyleIdx="1" presStyleCnt="8">
        <dgm:presLayoutVars>
          <dgm:bulletEnabled val="1"/>
        </dgm:presLayoutVars>
      </dgm:prSet>
      <dgm:spPr/>
    </dgm:pt>
    <dgm:pt modelId="{C0A569FA-F5A4-428E-8411-1C4565DC0889}" type="pres">
      <dgm:prSet presAssocID="{DB68C5D7-DC0C-4111-B92E-6AA033B7964D}" presName="sibTrans" presStyleLbl="sibTrans1D1" presStyleIdx="1" presStyleCnt="7"/>
      <dgm:spPr/>
    </dgm:pt>
    <dgm:pt modelId="{7B8FD7E6-4C39-4271-853B-93FF06BE1A26}" type="pres">
      <dgm:prSet presAssocID="{DB68C5D7-DC0C-4111-B92E-6AA033B7964D}" presName="connectorText" presStyleLbl="sibTrans1D1" presStyleIdx="1" presStyleCnt="7"/>
      <dgm:spPr/>
    </dgm:pt>
    <dgm:pt modelId="{F67EBBF2-1559-46CA-9494-3DE3941EF08F}" type="pres">
      <dgm:prSet presAssocID="{DF60A276-F0D8-4334-B304-5A181FFFC316}" presName="node" presStyleLbl="node1" presStyleIdx="2" presStyleCnt="8">
        <dgm:presLayoutVars>
          <dgm:bulletEnabled val="1"/>
        </dgm:presLayoutVars>
      </dgm:prSet>
      <dgm:spPr/>
    </dgm:pt>
    <dgm:pt modelId="{60A87940-9996-4DF7-914B-030E8D37E593}" type="pres">
      <dgm:prSet presAssocID="{684972AF-5E7D-4017-B4E4-F98365102CF3}" presName="sibTrans" presStyleLbl="sibTrans1D1" presStyleIdx="2" presStyleCnt="7"/>
      <dgm:spPr/>
    </dgm:pt>
    <dgm:pt modelId="{35601BF5-467C-4342-A77F-45773F7B63E9}" type="pres">
      <dgm:prSet presAssocID="{684972AF-5E7D-4017-B4E4-F98365102CF3}" presName="connectorText" presStyleLbl="sibTrans1D1" presStyleIdx="2" presStyleCnt="7"/>
      <dgm:spPr/>
    </dgm:pt>
    <dgm:pt modelId="{977EB2A5-C498-480F-9A1B-935A1C71365C}" type="pres">
      <dgm:prSet presAssocID="{560F233E-0723-4603-92F4-E14CCD90C6D4}" presName="node" presStyleLbl="node1" presStyleIdx="3" presStyleCnt="8">
        <dgm:presLayoutVars>
          <dgm:bulletEnabled val="1"/>
        </dgm:presLayoutVars>
      </dgm:prSet>
      <dgm:spPr/>
    </dgm:pt>
    <dgm:pt modelId="{9A2CC617-0155-416E-B885-D6B43F5E1A55}" type="pres">
      <dgm:prSet presAssocID="{2EF0060A-9E34-42F3-95F8-9F97996EE1AD}" presName="sibTrans" presStyleLbl="sibTrans1D1" presStyleIdx="3" presStyleCnt="7"/>
      <dgm:spPr/>
    </dgm:pt>
    <dgm:pt modelId="{863F3DD2-6F7A-4DA1-A119-FFFC1ED0B274}" type="pres">
      <dgm:prSet presAssocID="{2EF0060A-9E34-42F3-95F8-9F97996EE1AD}" presName="connectorText" presStyleLbl="sibTrans1D1" presStyleIdx="3" presStyleCnt="7"/>
      <dgm:spPr/>
    </dgm:pt>
    <dgm:pt modelId="{D389612B-1F7C-4368-B813-4019643B2A1B}" type="pres">
      <dgm:prSet presAssocID="{3BE2911B-D3D0-490B-BCE4-5C84FE1DA719}" presName="node" presStyleLbl="node1" presStyleIdx="4" presStyleCnt="8">
        <dgm:presLayoutVars>
          <dgm:bulletEnabled val="1"/>
        </dgm:presLayoutVars>
      </dgm:prSet>
      <dgm:spPr/>
    </dgm:pt>
    <dgm:pt modelId="{E1838CBE-E287-4C7A-A0B2-40F1300C6453}" type="pres">
      <dgm:prSet presAssocID="{5A74864D-399C-4017-8674-3B5448A48B87}" presName="sibTrans" presStyleLbl="sibTrans1D1" presStyleIdx="4" presStyleCnt="7"/>
      <dgm:spPr/>
    </dgm:pt>
    <dgm:pt modelId="{5BB7E453-BFFA-4E85-978A-5356ADAC6130}" type="pres">
      <dgm:prSet presAssocID="{5A74864D-399C-4017-8674-3B5448A48B87}" presName="connectorText" presStyleLbl="sibTrans1D1" presStyleIdx="4" presStyleCnt="7"/>
      <dgm:spPr/>
    </dgm:pt>
    <dgm:pt modelId="{C488D1B7-2660-496C-BE7E-DB710D763791}" type="pres">
      <dgm:prSet presAssocID="{E1940E83-4F11-4AEC-A2AA-EFE5799D5E4B}" presName="node" presStyleLbl="node1" presStyleIdx="5" presStyleCnt="8">
        <dgm:presLayoutVars>
          <dgm:bulletEnabled val="1"/>
        </dgm:presLayoutVars>
      </dgm:prSet>
      <dgm:spPr/>
    </dgm:pt>
    <dgm:pt modelId="{B5225C08-1169-4C81-B791-69AB3E36AD56}" type="pres">
      <dgm:prSet presAssocID="{108026A6-2211-4FB1-9FC7-9155EDAD956F}" presName="sibTrans" presStyleLbl="sibTrans1D1" presStyleIdx="5" presStyleCnt="7"/>
      <dgm:spPr/>
    </dgm:pt>
    <dgm:pt modelId="{0F143388-C440-4FA4-AE16-72517DBAA02E}" type="pres">
      <dgm:prSet presAssocID="{108026A6-2211-4FB1-9FC7-9155EDAD956F}" presName="connectorText" presStyleLbl="sibTrans1D1" presStyleIdx="5" presStyleCnt="7"/>
      <dgm:spPr/>
    </dgm:pt>
    <dgm:pt modelId="{08348BFE-3B10-45DF-AD2E-BF3741325579}" type="pres">
      <dgm:prSet presAssocID="{BA4C3761-0A14-4C88-83C7-FD5A7456E557}" presName="node" presStyleLbl="node1" presStyleIdx="6" presStyleCnt="8">
        <dgm:presLayoutVars>
          <dgm:bulletEnabled val="1"/>
        </dgm:presLayoutVars>
      </dgm:prSet>
      <dgm:spPr/>
    </dgm:pt>
    <dgm:pt modelId="{3188831C-63CE-41E0-904A-36FDF6A22B70}" type="pres">
      <dgm:prSet presAssocID="{1C2478DE-4C86-4E56-8CF7-8A36A5C2246A}" presName="sibTrans" presStyleLbl="sibTrans1D1" presStyleIdx="6" presStyleCnt="7"/>
      <dgm:spPr/>
    </dgm:pt>
    <dgm:pt modelId="{814B042F-DD4B-4121-BCBA-3B82F05297BC}" type="pres">
      <dgm:prSet presAssocID="{1C2478DE-4C86-4E56-8CF7-8A36A5C2246A}" presName="connectorText" presStyleLbl="sibTrans1D1" presStyleIdx="6" presStyleCnt="7"/>
      <dgm:spPr/>
    </dgm:pt>
    <dgm:pt modelId="{79E9952D-D834-4E16-81F5-AD50A4026AE7}" type="pres">
      <dgm:prSet presAssocID="{B707A300-1E8F-487E-954C-E6A0E523512D}" presName="node" presStyleLbl="node1" presStyleIdx="7" presStyleCnt="8">
        <dgm:presLayoutVars>
          <dgm:bulletEnabled val="1"/>
        </dgm:presLayoutVars>
      </dgm:prSet>
      <dgm:spPr/>
    </dgm:pt>
  </dgm:ptLst>
  <dgm:cxnLst>
    <dgm:cxn modelId="{96705D01-7235-4D76-80DF-8916B77691D3}" type="presOf" srcId="{1C2478DE-4C86-4E56-8CF7-8A36A5C2246A}" destId="{814B042F-DD4B-4121-BCBA-3B82F05297BC}" srcOrd="1" destOrd="0" presId="urn:microsoft.com/office/officeart/2016/7/layout/RepeatingBendingProcessNew"/>
    <dgm:cxn modelId="{98A0A704-DFBB-4B78-BC12-F75A850E093F}" srcId="{CCB48AA8-E28F-49C4-AB42-9C4019AB1ACC}" destId="{E1940E83-4F11-4AEC-A2AA-EFE5799D5E4B}" srcOrd="5" destOrd="0" parTransId="{67468E63-650C-448C-A4DC-2846779B60FC}" sibTransId="{108026A6-2211-4FB1-9FC7-9155EDAD956F}"/>
    <dgm:cxn modelId="{E652B705-9962-4A40-8E91-3C4B4440FE18}" type="presOf" srcId="{DF60A276-F0D8-4334-B304-5A181FFFC316}" destId="{F67EBBF2-1559-46CA-9494-3DE3941EF08F}" srcOrd="0" destOrd="0" presId="urn:microsoft.com/office/officeart/2016/7/layout/RepeatingBendingProcessNew"/>
    <dgm:cxn modelId="{B8D42710-FFFC-47F8-940E-952E824B172F}" type="presOf" srcId="{684972AF-5E7D-4017-B4E4-F98365102CF3}" destId="{35601BF5-467C-4342-A77F-45773F7B63E9}" srcOrd="1" destOrd="0" presId="urn:microsoft.com/office/officeart/2016/7/layout/RepeatingBendingProcessNew"/>
    <dgm:cxn modelId="{20289827-7A96-4694-8064-5E8A07BD755F}" type="presOf" srcId="{3BE2911B-D3D0-490B-BCE4-5C84FE1DA719}" destId="{D389612B-1F7C-4368-B813-4019643B2A1B}" srcOrd="0" destOrd="0" presId="urn:microsoft.com/office/officeart/2016/7/layout/RepeatingBendingProcessNew"/>
    <dgm:cxn modelId="{1BC5AB27-E3CD-4DEA-A4BE-4571ED47C336}" type="presOf" srcId="{2EF0060A-9E34-42F3-95F8-9F97996EE1AD}" destId="{863F3DD2-6F7A-4DA1-A119-FFFC1ED0B274}" srcOrd="1" destOrd="0" presId="urn:microsoft.com/office/officeart/2016/7/layout/RepeatingBendingProcessNew"/>
    <dgm:cxn modelId="{C97A6C28-15DA-4D1A-B879-B0F1BEF1237D}" type="presOf" srcId="{CCB48AA8-E28F-49C4-AB42-9C4019AB1ACC}" destId="{2A713866-E3B3-47B9-A794-8849C641C4A2}" srcOrd="0" destOrd="0" presId="urn:microsoft.com/office/officeart/2016/7/layout/RepeatingBendingProcessNew"/>
    <dgm:cxn modelId="{10B05032-65D6-4603-BA97-617BE4D90F41}" type="presOf" srcId="{5A74864D-399C-4017-8674-3B5448A48B87}" destId="{5BB7E453-BFFA-4E85-978A-5356ADAC6130}" srcOrd="1" destOrd="0" presId="urn:microsoft.com/office/officeart/2016/7/layout/RepeatingBendingProcessNew"/>
    <dgm:cxn modelId="{7FC78749-D672-4964-B543-9F19ED1C1E3B}" srcId="{CCB48AA8-E28F-49C4-AB42-9C4019AB1ACC}" destId="{BA4C3761-0A14-4C88-83C7-FD5A7456E557}" srcOrd="6" destOrd="0" parTransId="{EB8C8604-A53B-416A-8CB1-861850E33704}" sibTransId="{1C2478DE-4C86-4E56-8CF7-8A36A5C2246A}"/>
    <dgm:cxn modelId="{4F080A50-53E1-4AB8-A84F-496E3368F67D}" srcId="{CCB48AA8-E28F-49C4-AB42-9C4019AB1ACC}" destId="{3BE2911B-D3D0-490B-BCE4-5C84FE1DA719}" srcOrd="4" destOrd="0" parTransId="{44B84AB5-6C11-4A2F-A6C4-B5E293D07E63}" sibTransId="{5A74864D-399C-4017-8674-3B5448A48B87}"/>
    <dgm:cxn modelId="{D42D1E74-3B5F-4DAC-AF12-F8EF1ED97CEB}" type="presOf" srcId="{684972AF-5E7D-4017-B4E4-F98365102CF3}" destId="{60A87940-9996-4DF7-914B-030E8D37E593}" srcOrd="0" destOrd="0" presId="urn:microsoft.com/office/officeart/2016/7/layout/RepeatingBendingProcessNew"/>
    <dgm:cxn modelId="{F5651F86-CC9B-4672-9C62-9113D982F1A7}" type="presOf" srcId="{108026A6-2211-4FB1-9FC7-9155EDAD956F}" destId="{B5225C08-1169-4C81-B791-69AB3E36AD56}" srcOrd="0" destOrd="0" presId="urn:microsoft.com/office/officeart/2016/7/layout/RepeatingBendingProcessNew"/>
    <dgm:cxn modelId="{200C0A88-70D4-4C9C-9321-52B6ED63FAC6}" srcId="{CCB48AA8-E28F-49C4-AB42-9C4019AB1ACC}" destId="{560F233E-0723-4603-92F4-E14CCD90C6D4}" srcOrd="3" destOrd="0" parTransId="{A4D529FF-9944-4461-BCD7-CCF3900A3AFD}" sibTransId="{2EF0060A-9E34-42F3-95F8-9F97996EE1AD}"/>
    <dgm:cxn modelId="{5F291D8C-E88A-41FE-B24E-A052517008AB}" type="presOf" srcId="{DB68C5D7-DC0C-4111-B92E-6AA033B7964D}" destId="{C0A569FA-F5A4-428E-8411-1C4565DC0889}" srcOrd="0" destOrd="0" presId="urn:microsoft.com/office/officeart/2016/7/layout/RepeatingBendingProcessNew"/>
    <dgm:cxn modelId="{24C9F797-9CBE-4227-8F57-4ABDD675AEBA}" type="presOf" srcId="{560F233E-0723-4603-92F4-E14CCD90C6D4}" destId="{977EB2A5-C498-480F-9A1B-935A1C71365C}" srcOrd="0" destOrd="0" presId="urn:microsoft.com/office/officeart/2016/7/layout/RepeatingBendingProcessNew"/>
    <dgm:cxn modelId="{7FA53EA6-9646-4123-82AF-D05D3A46D016}" type="presOf" srcId="{DB68C5D7-DC0C-4111-B92E-6AA033B7964D}" destId="{7B8FD7E6-4C39-4271-853B-93FF06BE1A26}" srcOrd="1" destOrd="0" presId="urn:microsoft.com/office/officeart/2016/7/layout/RepeatingBendingProcessNew"/>
    <dgm:cxn modelId="{173328AD-4E2E-43B8-9539-3F3A6C687CBA}" srcId="{CCB48AA8-E28F-49C4-AB42-9C4019AB1ACC}" destId="{E53EB5E1-8D72-4F09-96A7-2B8B6ABDE0C7}" srcOrd="0" destOrd="0" parTransId="{1406082E-8CAA-4677-A970-12D1FE7695F1}" sibTransId="{7EFDAB14-B0C9-42F8-AB9B-5A864E1637E1}"/>
    <dgm:cxn modelId="{1F0D9DB2-FDAC-4809-87C5-22848E1C9616}" type="presOf" srcId="{E1940E83-4F11-4AEC-A2AA-EFE5799D5E4B}" destId="{C488D1B7-2660-496C-BE7E-DB710D763791}" srcOrd="0" destOrd="0" presId="urn:microsoft.com/office/officeart/2016/7/layout/RepeatingBendingProcessNew"/>
    <dgm:cxn modelId="{C1D73DBB-E20C-4D67-B5EE-2270D2F677C0}" type="presOf" srcId="{7EFDAB14-B0C9-42F8-AB9B-5A864E1637E1}" destId="{C0C2BD7A-99F3-4800-9D72-F9EAD0A4B781}" srcOrd="1" destOrd="0" presId="urn:microsoft.com/office/officeart/2016/7/layout/RepeatingBendingProcessNew"/>
    <dgm:cxn modelId="{EF90F4C0-B3B3-40B5-AB96-B7198C72907B}" type="presOf" srcId="{E53EB5E1-8D72-4F09-96A7-2B8B6ABDE0C7}" destId="{DEAD59D3-65F0-4F70-B036-7736F7B942BC}" srcOrd="0" destOrd="0" presId="urn:microsoft.com/office/officeart/2016/7/layout/RepeatingBendingProcessNew"/>
    <dgm:cxn modelId="{FD40A9C5-1E36-416A-B49F-156712AF8101}" type="presOf" srcId="{B707A300-1E8F-487E-954C-E6A0E523512D}" destId="{79E9952D-D834-4E16-81F5-AD50A4026AE7}" srcOrd="0" destOrd="0" presId="urn:microsoft.com/office/officeart/2016/7/layout/RepeatingBendingProcessNew"/>
    <dgm:cxn modelId="{274B66C6-0EC9-42AE-B171-FCF8EA22EA44}" type="presOf" srcId="{7EFDAB14-B0C9-42F8-AB9B-5A864E1637E1}" destId="{F59E059B-A18D-4623-894F-6CD88D8A9830}" srcOrd="0" destOrd="0" presId="urn:microsoft.com/office/officeart/2016/7/layout/RepeatingBendingProcessNew"/>
    <dgm:cxn modelId="{FB38CCCC-32A5-4257-A264-B22BBB9078E3}" type="presOf" srcId="{108026A6-2211-4FB1-9FC7-9155EDAD956F}" destId="{0F143388-C440-4FA4-AE16-72517DBAA02E}" srcOrd="1" destOrd="0" presId="urn:microsoft.com/office/officeart/2016/7/layout/RepeatingBendingProcessNew"/>
    <dgm:cxn modelId="{9A8012D8-176B-42FA-9A47-52BC2DED3522}" type="presOf" srcId="{1C2478DE-4C86-4E56-8CF7-8A36A5C2246A}" destId="{3188831C-63CE-41E0-904A-36FDF6A22B70}" srcOrd="0" destOrd="0" presId="urn:microsoft.com/office/officeart/2016/7/layout/RepeatingBendingProcessNew"/>
    <dgm:cxn modelId="{958A4BE3-F186-4274-84E9-A3D3DA45B75B}" srcId="{CCB48AA8-E28F-49C4-AB42-9C4019AB1ACC}" destId="{DF60A276-F0D8-4334-B304-5A181FFFC316}" srcOrd="2" destOrd="0" parTransId="{7442FCE7-4906-48CB-8C67-3701006CD8C3}" sibTransId="{684972AF-5E7D-4017-B4E4-F98365102CF3}"/>
    <dgm:cxn modelId="{C89E77E4-E520-4A8D-8E00-52C7CA11520B}" type="presOf" srcId="{BA4C3761-0A14-4C88-83C7-FD5A7456E557}" destId="{08348BFE-3B10-45DF-AD2E-BF3741325579}" srcOrd="0" destOrd="0" presId="urn:microsoft.com/office/officeart/2016/7/layout/RepeatingBendingProcessNew"/>
    <dgm:cxn modelId="{548014EA-1E79-4B97-B92A-AF971635D8EA}" srcId="{CCB48AA8-E28F-49C4-AB42-9C4019AB1ACC}" destId="{450FEFFE-6038-4C5C-8FE3-66DFE151DE30}" srcOrd="1" destOrd="0" parTransId="{31D368BA-86A2-4F83-9E31-C486D6AFF312}" sibTransId="{DB68C5D7-DC0C-4111-B92E-6AA033B7964D}"/>
    <dgm:cxn modelId="{3DD5B1EB-9F75-455A-91B6-B111DF383D7F}" srcId="{CCB48AA8-E28F-49C4-AB42-9C4019AB1ACC}" destId="{B707A300-1E8F-487E-954C-E6A0E523512D}" srcOrd="7" destOrd="0" parTransId="{28D7CD3E-6F66-4A1D-97C5-F8E9FCFD0A32}" sibTransId="{465017F6-5110-4AF1-AD33-25FA4FFA5AEF}"/>
    <dgm:cxn modelId="{D27AE5EE-5D96-438C-959C-F3D6E865917B}" type="presOf" srcId="{5A74864D-399C-4017-8674-3B5448A48B87}" destId="{E1838CBE-E287-4C7A-A0B2-40F1300C6453}" srcOrd="0" destOrd="0" presId="urn:microsoft.com/office/officeart/2016/7/layout/RepeatingBendingProcessNew"/>
    <dgm:cxn modelId="{6BB86DF4-1679-4F85-8339-3E6257DC25CB}" type="presOf" srcId="{450FEFFE-6038-4C5C-8FE3-66DFE151DE30}" destId="{2945C928-E5CF-482F-A385-B6A6F2F9310D}" srcOrd="0" destOrd="0" presId="urn:microsoft.com/office/officeart/2016/7/layout/RepeatingBendingProcessNew"/>
    <dgm:cxn modelId="{FC02E6FC-17AE-4EA5-8D5D-4FABD3F901B8}" type="presOf" srcId="{2EF0060A-9E34-42F3-95F8-9F97996EE1AD}" destId="{9A2CC617-0155-416E-B885-D6B43F5E1A55}" srcOrd="0" destOrd="0" presId="urn:microsoft.com/office/officeart/2016/7/layout/RepeatingBendingProcessNew"/>
    <dgm:cxn modelId="{7DAD6627-989F-4054-AFE8-2AB6102AA8A4}" type="presParOf" srcId="{2A713866-E3B3-47B9-A794-8849C641C4A2}" destId="{DEAD59D3-65F0-4F70-B036-7736F7B942BC}" srcOrd="0" destOrd="0" presId="urn:microsoft.com/office/officeart/2016/7/layout/RepeatingBendingProcessNew"/>
    <dgm:cxn modelId="{C38DE6D1-7F1B-4F24-88CD-58C0A5F87A4B}" type="presParOf" srcId="{2A713866-E3B3-47B9-A794-8849C641C4A2}" destId="{F59E059B-A18D-4623-894F-6CD88D8A9830}" srcOrd="1" destOrd="0" presId="urn:microsoft.com/office/officeart/2016/7/layout/RepeatingBendingProcessNew"/>
    <dgm:cxn modelId="{F38ADA7A-E337-461D-879A-7E7E52EC583D}" type="presParOf" srcId="{F59E059B-A18D-4623-894F-6CD88D8A9830}" destId="{C0C2BD7A-99F3-4800-9D72-F9EAD0A4B781}" srcOrd="0" destOrd="0" presId="urn:microsoft.com/office/officeart/2016/7/layout/RepeatingBendingProcessNew"/>
    <dgm:cxn modelId="{950DD977-ADD2-4938-B4AE-2FFDC5641906}" type="presParOf" srcId="{2A713866-E3B3-47B9-A794-8849C641C4A2}" destId="{2945C928-E5CF-482F-A385-B6A6F2F9310D}" srcOrd="2" destOrd="0" presId="urn:microsoft.com/office/officeart/2016/7/layout/RepeatingBendingProcessNew"/>
    <dgm:cxn modelId="{DA10605E-4F94-49FC-8E1D-49252F344753}" type="presParOf" srcId="{2A713866-E3B3-47B9-A794-8849C641C4A2}" destId="{C0A569FA-F5A4-428E-8411-1C4565DC0889}" srcOrd="3" destOrd="0" presId="urn:microsoft.com/office/officeart/2016/7/layout/RepeatingBendingProcessNew"/>
    <dgm:cxn modelId="{0890588C-94EA-44B5-81CB-A6FACD47A8F2}" type="presParOf" srcId="{C0A569FA-F5A4-428E-8411-1C4565DC0889}" destId="{7B8FD7E6-4C39-4271-853B-93FF06BE1A26}" srcOrd="0" destOrd="0" presId="urn:microsoft.com/office/officeart/2016/7/layout/RepeatingBendingProcessNew"/>
    <dgm:cxn modelId="{30741F8E-04DF-4C9F-B20D-76949D559AFC}" type="presParOf" srcId="{2A713866-E3B3-47B9-A794-8849C641C4A2}" destId="{F67EBBF2-1559-46CA-9494-3DE3941EF08F}" srcOrd="4" destOrd="0" presId="urn:microsoft.com/office/officeart/2016/7/layout/RepeatingBendingProcessNew"/>
    <dgm:cxn modelId="{1F1A074D-B633-49A7-BC31-2892D4765FC0}" type="presParOf" srcId="{2A713866-E3B3-47B9-A794-8849C641C4A2}" destId="{60A87940-9996-4DF7-914B-030E8D37E593}" srcOrd="5" destOrd="0" presId="urn:microsoft.com/office/officeart/2016/7/layout/RepeatingBendingProcessNew"/>
    <dgm:cxn modelId="{44E4E7A2-A974-420A-BDED-C6A9B04423E3}" type="presParOf" srcId="{60A87940-9996-4DF7-914B-030E8D37E593}" destId="{35601BF5-467C-4342-A77F-45773F7B63E9}" srcOrd="0" destOrd="0" presId="urn:microsoft.com/office/officeart/2016/7/layout/RepeatingBendingProcessNew"/>
    <dgm:cxn modelId="{B89A8AFE-BDB0-4305-B997-3BD30199FC43}" type="presParOf" srcId="{2A713866-E3B3-47B9-A794-8849C641C4A2}" destId="{977EB2A5-C498-480F-9A1B-935A1C71365C}" srcOrd="6" destOrd="0" presId="urn:microsoft.com/office/officeart/2016/7/layout/RepeatingBendingProcessNew"/>
    <dgm:cxn modelId="{2F34C7DB-BF93-4501-B99C-A10A593B1A76}" type="presParOf" srcId="{2A713866-E3B3-47B9-A794-8849C641C4A2}" destId="{9A2CC617-0155-416E-B885-D6B43F5E1A55}" srcOrd="7" destOrd="0" presId="urn:microsoft.com/office/officeart/2016/7/layout/RepeatingBendingProcessNew"/>
    <dgm:cxn modelId="{A34A4C33-8B40-42FB-9BEC-184855C5098A}" type="presParOf" srcId="{9A2CC617-0155-416E-B885-D6B43F5E1A55}" destId="{863F3DD2-6F7A-4DA1-A119-FFFC1ED0B274}" srcOrd="0" destOrd="0" presId="urn:microsoft.com/office/officeart/2016/7/layout/RepeatingBendingProcessNew"/>
    <dgm:cxn modelId="{6A3173A3-D48A-4A10-A1C0-2643A1C8A508}" type="presParOf" srcId="{2A713866-E3B3-47B9-A794-8849C641C4A2}" destId="{D389612B-1F7C-4368-B813-4019643B2A1B}" srcOrd="8" destOrd="0" presId="urn:microsoft.com/office/officeart/2016/7/layout/RepeatingBendingProcessNew"/>
    <dgm:cxn modelId="{6170AFFA-D176-4C1F-A19F-5472FA6C538D}" type="presParOf" srcId="{2A713866-E3B3-47B9-A794-8849C641C4A2}" destId="{E1838CBE-E287-4C7A-A0B2-40F1300C6453}" srcOrd="9" destOrd="0" presId="urn:microsoft.com/office/officeart/2016/7/layout/RepeatingBendingProcessNew"/>
    <dgm:cxn modelId="{F1252C82-10CE-4058-A53E-6FB4322AEE52}" type="presParOf" srcId="{E1838CBE-E287-4C7A-A0B2-40F1300C6453}" destId="{5BB7E453-BFFA-4E85-978A-5356ADAC6130}" srcOrd="0" destOrd="0" presId="urn:microsoft.com/office/officeart/2016/7/layout/RepeatingBendingProcessNew"/>
    <dgm:cxn modelId="{4CAEBDB8-BB5D-4060-BDEA-3954660DE7D3}" type="presParOf" srcId="{2A713866-E3B3-47B9-A794-8849C641C4A2}" destId="{C488D1B7-2660-496C-BE7E-DB710D763791}" srcOrd="10" destOrd="0" presId="urn:microsoft.com/office/officeart/2016/7/layout/RepeatingBendingProcessNew"/>
    <dgm:cxn modelId="{EC479E29-FC3F-4C09-BE8C-790DA67378D9}" type="presParOf" srcId="{2A713866-E3B3-47B9-A794-8849C641C4A2}" destId="{B5225C08-1169-4C81-B791-69AB3E36AD56}" srcOrd="11" destOrd="0" presId="urn:microsoft.com/office/officeart/2016/7/layout/RepeatingBendingProcessNew"/>
    <dgm:cxn modelId="{9F82D2CA-53AA-477B-9650-ABFBEBFD990B}" type="presParOf" srcId="{B5225C08-1169-4C81-B791-69AB3E36AD56}" destId="{0F143388-C440-4FA4-AE16-72517DBAA02E}" srcOrd="0" destOrd="0" presId="urn:microsoft.com/office/officeart/2016/7/layout/RepeatingBendingProcessNew"/>
    <dgm:cxn modelId="{5337464F-A3C1-429E-BD86-F014C68DA5B1}" type="presParOf" srcId="{2A713866-E3B3-47B9-A794-8849C641C4A2}" destId="{08348BFE-3B10-45DF-AD2E-BF3741325579}" srcOrd="12" destOrd="0" presId="urn:microsoft.com/office/officeart/2016/7/layout/RepeatingBendingProcessNew"/>
    <dgm:cxn modelId="{CDF016A2-3E5A-414B-B8E7-C743B4B7A4F2}" type="presParOf" srcId="{2A713866-E3B3-47B9-A794-8849C641C4A2}" destId="{3188831C-63CE-41E0-904A-36FDF6A22B70}" srcOrd="13" destOrd="0" presId="urn:microsoft.com/office/officeart/2016/7/layout/RepeatingBendingProcessNew"/>
    <dgm:cxn modelId="{4A81816F-1DD3-4D6E-B412-8DAC13E39C9B}" type="presParOf" srcId="{3188831C-63CE-41E0-904A-36FDF6A22B70}" destId="{814B042F-DD4B-4121-BCBA-3B82F05297BC}" srcOrd="0" destOrd="0" presId="urn:microsoft.com/office/officeart/2016/7/layout/RepeatingBendingProcessNew"/>
    <dgm:cxn modelId="{1152BC42-7E51-4D38-9785-22E20B2EFC98}" type="presParOf" srcId="{2A713866-E3B3-47B9-A794-8849C641C4A2}" destId="{79E9952D-D834-4E16-81F5-AD50A4026AE7}"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C9CD23-F145-4460-86EA-DFB5C23312C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EA95F281-F3F5-4DC6-B0FB-0CFC86B879F4}">
      <dgm:prSet/>
      <dgm:spPr/>
      <dgm:t>
        <a:bodyPr/>
        <a:lstStyle/>
        <a:p>
          <a:r>
            <a:rPr lang="en-GB" dirty="0">
              <a:solidFill>
                <a:schemeClr val="tx1"/>
              </a:solidFill>
            </a:rPr>
            <a:t>How many hours required for level 4 placement?</a:t>
          </a:r>
          <a:endParaRPr lang="en-US" dirty="0">
            <a:solidFill>
              <a:schemeClr val="tx1"/>
            </a:solidFill>
          </a:endParaRPr>
        </a:p>
      </dgm:t>
    </dgm:pt>
    <dgm:pt modelId="{06882991-AA3D-4994-AAED-E97D8C57C4A9}" type="parTrans" cxnId="{2909D84A-836F-48C7-B882-604E6F7B5105}">
      <dgm:prSet/>
      <dgm:spPr/>
      <dgm:t>
        <a:bodyPr/>
        <a:lstStyle/>
        <a:p>
          <a:endParaRPr lang="en-US"/>
        </a:p>
      </dgm:t>
    </dgm:pt>
    <dgm:pt modelId="{D6E66247-9A47-48A9-95E8-7DC8981D4093}" type="sibTrans" cxnId="{2909D84A-836F-48C7-B882-604E6F7B5105}">
      <dgm:prSet/>
      <dgm:spPr/>
      <dgm:t>
        <a:bodyPr/>
        <a:lstStyle/>
        <a:p>
          <a:endParaRPr lang="en-US"/>
        </a:p>
      </dgm:t>
    </dgm:pt>
    <dgm:pt modelId="{8969AA81-35D1-45E3-B68E-2A633E6632F5}">
      <dgm:prSet/>
      <dgm:spPr/>
      <dgm:t>
        <a:bodyPr/>
        <a:lstStyle/>
        <a:p>
          <a:r>
            <a:rPr lang="en-GB" dirty="0"/>
            <a:t>How many face to face? </a:t>
          </a:r>
          <a:endParaRPr lang="en-US" dirty="0"/>
        </a:p>
      </dgm:t>
    </dgm:pt>
    <dgm:pt modelId="{9CDCD977-8887-4CEB-B91A-4D368512AD31}" type="parTrans" cxnId="{A0CEC2DE-E709-480F-94DB-5591FF55EF20}">
      <dgm:prSet/>
      <dgm:spPr/>
      <dgm:t>
        <a:bodyPr/>
        <a:lstStyle/>
        <a:p>
          <a:endParaRPr lang="en-US"/>
        </a:p>
      </dgm:t>
    </dgm:pt>
    <dgm:pt modelId="{54075D4F-7D8E-43FD-88F2-5AA93F1108D2}" type="sibTrans" cxnId="{A0CEC2DE-E709-480F-94DB-5591FF55EF20}">
      <dgm:prSet/>
      <dgm:spPr/>
      <dgm:t>
        <a:bodyPr/>
        <a:lstStyle/>
        <a:p>
          <a:endParaRPr lang="en-US"/>
        </a:p>
      </dgm:t>
    </dgm:pt>
    <dgm:pt modelId="{3DD64092-72A9-4E8F-A4B9-102E02E7123D}">
      <dgm:prSet/>
      <dgm:spPr/>
      <dgm:t>
        <a:bodyPr/>
        <a:lstStyle/>
        <a:p>
          <a:r>
            <a:rPr lang="en-GB" dirty="0">
              <a:solidFill>
                <a:schemeClr val="tx1"/>
              </a:solidFill>
            </a:rPr>
            <a:t>How many assessment components?</a:t>
          </a:r>
          <a:endParaRPr lang="en-US" dirty="0">
            <a:solidFill>
              <a:schemeClr val="tx1"/>
            </a:solidFill>
          </a:endParaRPr>
        </a:p>
      </dgm:t>
    </dgm:pt>
    <dgm:pt modelId="{B00B2F49-B19E-45F4-BE1B-758816F12EF1}" type="parTrans" cxnId="{13CB8126-275C-4D44-89B9-35203B213C20}">
      <dgm:prSet/>
      <dgm:spPr/>
      <dgm:t>
        <a:bodyPr/>
        <a:lstStyle/>
        <a:p>
          <a:endParaRPr lang="en-US"/>
        </a:p>
      </dgm:t>
    </dgm:pt>
    <dgm:pt modelId="{4482CE93-0305-4F61-BE3F-2D9327FB2D29}" type="sibTrans" cxnId="{13CB8126-275C-4D44-89B9-35203B213C20}">
      <dgm:prSet/>
      <dgm:spPr/>
      <dgm:t>
        <a:bodyPr/>
        <a:lstStyle/>
        <a:p>
          <a:endParaRPr lang="en-US"/>
        </a:p>
      </dgm:t>
    </dgm:pt>
    <dgm:pt modelId="{6883D0EF-EC6F-4EBA-97D1-83FA545BC511}">
      <dgm:prSet/>
      <dgm:spPr/>
      <dgm:t>
        <a:bodyPr/>
        <a:lstStyle/>
        <a:p>
          <a:r>
            <a:rPr lang="en-GB" dirty="0"/>
            <a:t>What are these?</a:t>
          </a:r>
          <a:endParaRPr lang="en-US" dirty="0"/>
        </a:p>
      </dgm:t>
    </dgm:pt>
    <dgm:pt modelId="{8136C09A-7511-47C7-A7F6-2185B5D39675}" type="parTrans" cxnId="{71CD12F7-6874-494F-8D65-2E29B3055D9D}">
      <dgm:prSet/>
      <dgm:spPr/>
      <dgm:t>
        <a:bodyPr/>
        <a:lstStyle/>
        <a:p>
          <a:endParaRPr lang="en-US"/>
        </a:p>
      </dgm:t>
    </dgm:pt>
    <dgm:pt modelId="{0B43E7BC-6D98-47C2-93CD-5752F282494A}" type="sibTrans" cxnId="{71CD12F7-6874-494F-8D65-2E29B3055D9D}">
      <dgm:prSet/>
      <dgm:spPr/>
      <dgm:t>
        <a:bodyPr/>
        <a:lstStyle/>
        <a:p>
          <a:endParaRPr lang="en-US"/>
        </a:p>
      </dgm:t>
    </dgm:pt>
    <dgm:pt modelId="{46088803-EBF1-4E67-B2D4-7005EC4D5BF1}">
      <dgm:prSet/>
      <dgm:spPr/>
      <dgm:t>
        <a:bodyPr/>
        <a:lstStyle/>
        <a:p>
          <a:r>
            <a:rPr lang="en-GB" dirty="0"/>
            <a:t>What is the total word count?</a:t>
          </a:r>
          <a:endParaRPr lang="en-US" dirty="0"/>
        </a:p>
      </dgm:t>
    </dgm:pt>
    <dgm:pt modelId="{7C47C123-BC78-4146-9A16-D5CCCF149A40}" type="parTrans" cxnId="{4AE497A8-FF6F-4317-9102-351EE8EDBCA2}">
      <dgm:prSet/>
      <dgm:spPr/>
      <dgm:t>
        <a:bodyPr/>
        <a:lstStyle/>
        <a:p>
          <a:endParaRPr lang="en-US"/>
        </a:p>
      </dgm:t>
    </dgm:pt>
    <dgm:pt modelId="{4155D8A9-30E1-4E87-897B-40A5FF8F94A8}" type="sibTrans" cxnId="{4AE497A8-FF6F-4317-9102-351EE8EDBCA2}">
      <dgm:prSet/>
      <dgm:spPr/>
      <dgm:t>
        <a:bodyPr/>
        <a:lstStyle/>
        <a:p>
          <a:endParaRPr lang="en-US"/>
        </a:p>
      </dgm:t>
    </dgm:pt>
    <dgm:pt modelId="{D09ECD38-867C-4FA7-802C-40157B08E2D9}">
      <dgm:prSet/>
      <dgm:spPr/>
      <dgm:t>
        <a:bodyPr/>
        <a:lstStyle/>
        <a:p>
          <a:r>
            <a:rPr lang="en-GB" dirty="0">
              <a:solidFill>
                <a:schemeClr val="tx1"/>
              </a:solidFill>
            </a:rPr>
            <a:t>How many reports?</a:t>
          </a:r>
          <a:endParaRPr lang="en-US" dirty="0">
            <a:solidFill>
              <a:schemeClr val="tx1"/>
            </a:solidFill>
          </a:endParaRPr>
        </a:p>
      </dgm:t>
    </dgm:pt>
    <dgm:pt modelId="{2A103E2E-3DDF-4222-BB51-2DF7C395AA5D}" type="parTrans" cxnId="{204DAB2F-24AD-44EF-A679-93760AD7C28C}">
      <dgm:prSet/>
      <dgm:spPr/>
      <dgm:t>
        <a:bodyPr/>
        <a:lstStyle/>
        <a:p>
          <a:endParaRPr lang="en-US"/>
        </a:p>
      </dgm:t>
    </dgm:pt>
    <dgm:pt modelId="{77D92C75-F851-4EBE-B934-529F1AA43734}" type="sibTrans" cxnId="{204DAB2F-24AD-44EF-A679-93760AD7C28C}">
      <dgm:prSet/>
      <dgm:spPr/>
      <dgm:t>
        <a:bodyPr/>
        <a:lstStyle/>
        <a:p>
          <a:endParaRPr lang="en-US"/>
        </a:p>
      </dgm:t>
    </dgm:pt>
    <dgm:pt modelId="{831F18AE-1D5A-4FD0-AD83-C6F9E9787388}">
      <dgm:prSet/>
      <dgm:spPr/>
      <dgm:t>
        <a:bodyPr/>
        <a:lstStyle/>
        <a:p>
          <a:r>
            <a:rPr lang="en-GB" dirty="0"/>
            <a:t>By whom?</a:t>
          </a:r>
          <a:endParaRPr lang="en-US" dirty="0"/>
        </a:p>
      </dgm:t>
    </dgm:pt>
    <dgm:pt modelId="{6ADCACBB-C82A-404A-80D1-A9A75DB2D664}" type="parTrans" cxnId="{5FF2684D-38FA-43E2-A2C6-C6B3EEAFAB9D}">
      <dgm:prSet/>
      <dgm:spPr/>
      <dgm:t>
        <a:bodyPr/>
        <a:lstStyle/>
        <a:p>
          <a:endParaRPr lang="en-US"/>
        </a:p>
      </dgm:t>
    </dgm:pt>
    <dgm:pt modelId="{83B19F35-C809-40A3-AE98-9B639CFEB180}" type="sibTrans" cxnId="{5FF2684D-38FA-43E2-A2C6-C6B3EEAFAB9D}">
      <dgm:prSet/>
      <dgm:spPr/>
      <dgm:t>
        <a:bodyPr/>
        <a:lstStyle/>
        <a:p>
          <a:endParaRPr lang="en-US"/>
        </a:p>
      </dgm:t>
    </dgm:pt>
    <dgm:pt modelId="{750769F0-7ECB-4B47-AEE6-1A835FD89A20}">
      <dgm:prSet/>
      <dgm:spPr/>
      <dgm:t>
        <a:bodyPr/>
        <a:lstStyle/>
        <a:p>
          <a:r>
            <a:rPr lang="en-GB"/>
            <a:t>Where can I locate the report templates?</a:t>
          </a:r>
          <a:endParaRPr lang="en-US"/>
        </a:p>
      </dgm:t>
    </dgm:pt>
    <dgm:pt modelId="{D216C130-1AE7-447C-9BE1-66895B6DAD5B}" type="parTrans" cxnId="{6F58983B-6A21-4D90-B098-E7A5D20FFC0D}">
      <dgm:prSet/>
      <dgm:spPr/>
      <dgm:t>
        <a:bodyPr/>
        <a:lstStyle/>
        <a:p>
          <a:endParaRPr lang="en-US"/>
        </a:p>
      </dgm:t>
    </dgm:pt>
    <dgm:pt modelId="{239A9FD5-C9CC-4E19-9071-E6024A494742}" type="sibTrans" cxnId="{6F58983B-6A21-4D90-B098-E7A5D20FFC0D}">
      <dgm:prSet/>
      <dgm:spPr/>
      <dgm:t>
        <a:bodyPr/>
        <a:lstStyle/>
        <a:p>
          <a:endParaRPr lang="en-US"/>
        </a:p>
      </dgm:t>
    </dgm:pt>
    <dgm:pt modelId="{FA59EF29-BA58-4B49-A060-6BE64C298384}">
      <dgm:prSet/>
      <dgm:spPr/>
      <dgm:t>
        <a:bodyPr/>
        <a:lstStyle/>
        <a:p>
          <a:r>
            <a:rPr lang="en-GB"/>
            <a:t>Who sends these to the LM and Supervisor?</a:t>
          </a:r>
          <a:endParaRPr lang="en-US"/>
        </a:p>
      </dgm:t>
    </dgm:pt>
    <dgm:pt modelId="{2314CC79-04D8-45F7-8C82-D81CC56FB6EA}" type="parTrans" cxnId="{EBFDF6C4-0B34-41EE-91EC-F5A762B972B5}">
      <dgm:prSet/>
      <dgm:spPr/>
      <dgm:t>
        <a:bodyPr/>
        <a:lstStyle/>
        <a:p>
          <a:endParaRPr lang="en-US"/>
        </a:p>
      </dgm:t>
    </dgm:pt>
    <dgm:pt modelId="{1EC1E36A-C940-4CCB-B019-C5199760637F}" type="sibTrans" cxnId="{EBFDF6C4-0B34-41EE-91EC-F5A762B972B5}">
      <dgm:prSet/>
      <dgm:spPr/>
      <dgm:t>
        <a:bodyPr/>
        <a:lstStyle/>
        <a:p>
          <a:endParaRPr lang="en-US"/>
        </a:p>
      </dgm:t>
    </dgm:pt>
    <dgm:pt modelId="{2642FBEA-B06A-4031-A495-1A5ED5D1348F}">
      <dgm:prSet/>
      <dgm:spPr/>
      <dgm:t>
        <a:bodyPr/>
        <a:lstStyle/>
        <a:p>
          <a:r>
            <a:rPr lang="en-GB" dirty="0">
              <a:solidFill>
                <a:schemeClr val="tx1"/>
              </a:solidFill>
            </a:rPr>
            <a:t>How many supervision sessions?</a:t>
          </a:r>
          <a:endParaRPr lang="en-US" dirty="0">
            <a:solidFill>
              <a:schemeClr val="tx1"/>
            </a:solidFill>
          </a:endParaRPr>
        </a:p>
      </dgm:t>
    </dgm:pt>
    <dgm:pt modelId="{93AE3440-2DC3-4A23-B963-D6F640672B9E}" type="parTrans" cxnId="{647B8730-7AB8-4908-809A-919361037D17}">
      <dgm:prSet/>
      <dgm:spPr/>
      <dgm:t>
        <a:bodyPr/>
        <a:lstStyle/>
        <a:p>
          <a:endParaRPr lang="en-US"/>
        </a:p>
      </dgm:t>
    </dgm:pt>
    <dgm:pt modelId="{50875D6C-BCD7-4641-A0E0-FB3C70BC2E75}" type="sibTrans" cxnId="{647B8730-7AB8-4908-809A-919361037D17}">
      <dgm:prSet/>
      <dgm:spPr/>
      <dgm:t>
        <a:bodyPr/>
        <a:lstStyle/>
        <a:p>
          <a:endParaRPr lang="en-US"/>
        </a:p>
      </dgm:t>
    </dgm:pt>
    <dgm:pt modelId="{7BB7A219-930C-4D33-9692-616756BF3135}">
      <dgm:prSet/>
      <dgm:spPr/>
      <dgm:t>
        <a:bodyPr/>
        <a:lstStyle/>
        <a:p>
          <a:r>
            <a:rPr lang="en-GB"/>
            <a:t>Who is responsible for organising the supervision sessions? </a:t>
          </a:r>
          <a:endParaRPr lang="en-US"/>
        </a:p>
      </dgm:t>
    </dgm:pt>
    <dgm:pt modelId="{12348DDB-C2D6-484B-993F-BBC51AEE0458}" type="parTrans" cxnId="{4C3A6D6A-4B14-4DF3-A423-489F470B8094}">
      <dgm:prSet/>
      <dgm:spPr/>
      <dgm:t>
        <a:bodyPr/>
        <a:lstStyle/>
        <a:p>
          <a:endParaRPr lang="en-US"/>
        </a:p>
      </dgm:t>
    </dgm:pt>
    <dgm:pt modelId="{33E88C5B-4AEB-4DBE-8D0E-6EFD424E38D5}" type="sibTrans" cxnId="{4C3A6D6A-4B14-4DF3-A423-489F470B8094}">
      <dgm:prSet/>
      <dgm:spPr/>
      <dgm:t>
        <a:bodyPr/>
        <a:lstStyle/>
        <a:p>
          <a:endParaRPr lang="en-US"/>
        </a:p>
      </dgm:t>
    </dgm:pt>
    <dgm:pt modelId="{D740C494-A868-4FDB-83D5-18D16585FA38}">
      <dgm:prSet/>
      <dgm:spPr/>
      <dgm:t>
        <a:bodyPr/>
        <a:lstStyle/>
        <a:p>
          <a:r>
            <a:rPr lang="en-GB" dirty="0"/>
            <a:t>How many non face to face?</a:t>
          </a:r>
          <a:endParaRPr lang="en-US" dirty="0"/>
        </a:p>
      </dgm:t>
    </dgm:pt>
    <dgm:pt modelId="{7AC5FEB2-98DD-48B8-8238-DB8164B7E716}" type="parTrans" cxnId="{661C9BA0-05E4-48EA-A278-9C2AF453911F}">
      <dgm:prSet/>
      <dgm:spPr/>
      <dgm:t>
        <a:bodyPr/>
        <a:lstStyle/>
        <a:p>
          <a:endParaRPr lang="en-GB"/>
        </a:p>
      </dgm:t>
    </dgm:pt>
    <dgm:pt modelId="{85673FA6-F8DE-4EFA-926D-3248BB9CE276}" type="sibTrans" cxnId="{661C9BA0-05E4-48EA-A278-9C2AF453911F}">
      <dgm:prSet/>
      <dgm:spPr/>
      <dgm:t>
        <a:bodyPr/>
        <a:lstStyle/>
        <a:p>
          <a:endParaRPr lang="en-GB"/>
        </a:p>
      </dgm:t>
    </dgm:pt>
    <dgm:pt modelId="{185C5872-C28B-4171-944E-C23FAC4F0587}">
      <dgm:prSet/>
      <dgm:spPr/>
      <dgm:t>
        <a:bodyPr/>
        <a:lstStyle/>
        <a:p>
          <a:r>
            <a:rPr lang="en-US" dirty="0"/>
            <a:t>How will I record these?</a:t>
          </a:r>
        </a:p>
      </dgm:t>
    </dgm:pt>
    <dgm:pt modelId="{9F2CB8DA-A981-4AC0-A3B3-977758655489}" type="parTrans" cxnId="{AD51636E-BFBD-41CA-8027-073E3ECB0806}">
      <dgm:prSet/>
      <dgm:spPr/>
      <dgm:t>
        <a:bodyPr/>
        <a:lstStyle/>
        <a:p>
          <a:endParaRPr lang="en-GB"/>
        </a:p>
      </dgm:t>
    </dgm:pt>
    <dgm:pt modelId="{FE1AA6C7-F7E2-480C-BA37-D04AE94FB7D8}" type="sibTrans" cxnId="{AD51636E-BFBD-41CA-8027-073E3ECB0806}">
      <dgm:prSet/>
      <dgm:spPr/>
      <dgm:t>
        <a:bodyPr/>
        <a:lstStyle/>
        <a:p>
          <a:endParaRPr lang="en-GB"/>
        </a:p>
      </dgm:t>
    </dgm:pt>
    <dgm:pt modelId="{2933C2E0-5508-4D8C-8216-C6002B78FA34}">
      <dgm:prSet/>
      <dgm:spPr/>
      <dgm:t>
        <a:bodyPr/>
        <a:lstStyle/>
        <a:p>
          <a:r>
            <a:rPr lang="en-US" dirty="0"/>
            <a:t>How many sections are required for the Portfolio?</a:t>
          </a:r>
        </a:p>
      </dgm:t>
    </dgm:pt>
    <dgm:pt modelId="{1165FB13-85D1-4CC9-B1CD-E4FD6AC0CEC4}" type="parTrans" cxnId="{F3E0FBC5-A041-4989-A7AA-80E707C2EFF7}">
      <dgm:prSet/>
      <dgm:spPr/>
      <dgm:t>
        <a:bodyPr/>
        <a:lstStyle/>
        <a:p>
          <a:endParaRPr lang="en-GB"/>
        </a:p>
      </dgm:t>
    </dgm:pt>
    <dgm:pt modelId="{E13B09B5-2C64-4163-9004-B8B1073572C7}" type="sibTrans" cxnId="{F3E0FBC5-A041-4989-A7AA-80E707C2EFF7}">
      <dgm:prSet/>
      <dgm:spPr/>
      <dgm:t>
        <a:bodyPr/>
        <a:lstStyle/>
        <a:p>
          <a:endParaRPr lang="en-GB"/>
        </a:p>
      </dgm:t>
    </dgm:pt>
    <dgm:pt modelId="{8876CC94-57F4-4FBB-921E-86B9050922C5}" type="pres">
      <dgm:prSet presAssocID="{77C9CD23-F145-4460-86EA-DFB5C23312C2}" presName="Name0" presStyleCnt="0">
        <dgm:presLayoutVars>
          <dgm:dir/>
          <dgm:animLvl val="lvl"/>
          <dgm:resizeHandles val="exact"/>
        </dgm:presLayoutVars>
      </dgm:prSet>
      <dgm:spPr/>
    </dgm:pt>
    <dgm:pt modelId="{B79C9CC9-7685-41C1-98DB-7DC1F3DE676E}" type="pres">
      <dgm:prSet presAssocID="{EA95F281-F3F5-4DC6-B0FB-0CFC86B879F4}" presName="composite" presStyleCnt="0"/>
      <dgm:spPr/>
    </dgm:pt>
    <dgm:pt modelId="{0C57BD49-5068-40CF-A380-A405703D6CC5}" type="pres">
      <dgm:prSet presAssocID="{EA95F281-F3F5-4DC6-B0FB-0CFC86B879F4}" presName="parTx" presStyleLbl="alignNode1" presStyleIdx="0" presStyleCnt="4">
        <dgm:presLayoutVars>
          <dgm:chMax val="0"/>
          <dgm:chPref val="0"/>
          <dgm:bulletEnabled val="1"/>
        </dgm:presLayoutVars>
      </dgm:prSet>
      <dgm:spPr/>
    </dgm:pt>
    <dgm:pt modelId="{519E7204-6ED0-47A5-8C22-832CFFE4174F}" type="pres">
      <dgm:prSet presAssocID="{EA95F281-F3F5-4DC6-B0FB-0CFC86B879F4}" presName="desTx" presStyleLbl="alignAccFollowNode1" presStyleIdx="0" presStyleCnt="4">
        <dgm:presLayoutVars>
          <dgm:bulletEnabled val="1"/>
        </dgm:presLayoutVars>
      </dgm:prSet>
      <dgm:spPr/>
    </dgm:pt>
    <dgm:pt modelId="{516F6672-B4BF-49DB-9023-C8F8D561B934}" type="pres">
      <dgm:prSet presAssocID="{D6E66247-9A47-48A9-95E8-7DC8981D4093}" presName="space" presStyleCnt="0"/>
      <dgm:spPr/>
    </dgm:pt>
    <dgm:pt modelId="{2A689913-42C9-4F6A-9056-A993197B97E8}" type="pres">
      <dgm:prSet presAssocID="{3DD64092-72A9-4E8F-A4B9-102E02E7123D}" presName="composite" presStyleCnt="0"/>
      <dgm:spPr/>
    </dgm:pt>
    <dgm:pt modelId="{F3890225-A0B2-4A16-9BA5-79BFC8518FFF}" type="pres">
      <dgm:prSet presAssocID="{3DD64092-72A9-4E8F-A4B9-102E02E7123D}" presName="parTx" presStyleLbl="alignNode1" presStyleIdx="1" presStyleCnt="4" custLinFactNeighborX="679" custLinFactNeighborY="-10189">
        <dgm:presLayoutVars>
          <dgm:chMax val="0"/>
          <dgm:chPref val="0"/>
          <dgm:bulletEnabled val="1"/>
        </dgm:presLayoutVars>
      </dgm:prSet>
      <dgm:spPr/>
    </dgm:pt>
    <dgm:pt modelId="{05D08026-11B9-4523-A57F-B9D98D26FA3E}" type="pres">
      <dgm:prSet presAssocID="{3DD64092-72A9-4E8F-A4B9-102E02E7123D}" presName="desTx" presStyleLbl="alignAccFollowNode1" presStyleIdx="1" presStyleCnt="4">
        <dgm:presLayoutVars>
          <dgm:bulletEnabled val="1"/>
        </dgm:presLayoutVars>
      </dgm:prSet>
      <dgm:spPr/>
    </dgm:pt>
    <dgm:pt modelId="{864A2344-C918-414A-AFF3-EA306E75A72E}" type="pres">
      <dgm:prSet presAssocID="{4482CE93-0305-4F61-BE3F-2D9327FB2D29}" presName="space" presStyleCnt="0"/>
      <dgm:spPr/>
    </dgm:pt>
    <dgm:pt modelId="{F023B220-ACA4-4A91-A385-43873073FBDF}" type="pres">
      <dgm:prSet presAssocID="{D09ECD38-867C-4FA7-802C-40157B08E2D9}" presName="composite" presStyleCnt="0"/>
      <dgm:spPr/>
    </dgm:pt>
    <dgm:pt modelId="{29CECC60-2A8E-4D46-BAEB-35EB2BBBD0CE}" type="pres">
      <dgm:prSet presAssocID="{D09ECD38-867C-4FA7-802C-40157B08E2D9}" presName="parTx" presStyleLbl="alignNode1" presStyleIdx="2" presStyleCnt="4">
        <dgm:presLayoutVars>
          <dgm:chMax val="0"/>
          <dgm:chPref val="0"/>
          <dgm:bulletEnabled val="1"/>
        </dgm:presLayoutVars>
      </dgm:prSet>
      <dgm:spPr/>
    </dgm:pt>
    <dgm:pt modelId="{F4BB18B3-3A39-4999-92CC-48AC9A83C6B2}" type="pres">
      <dgm:prSet presAssocID="{D09ECD38-867C-4FA7-802C-40157B08E2D9}" presName="desTx" presStyleLbl="alignAccFollowNode1" presStyleIdx="2" presStyleCnt="4">
        <dgm:presLayoutVars>
          <dgm:bulletEnabled val="1"/>
        </dgm:presLayoutVars>
      </dgm:prSet>
      <dgm:spPr/>
    </dgm:pt>
    <dgm:pt modelId="{97BFC806-813A-4649-9D7C-B53B72136EAE}" type="pres">
      <dgm:prSet presAssocID="{77D92C75-F851-4EBE-B934-529F1AA43734}" presName="space" presStyleCnt="0"/>
      <dgm:spPr/>
    </dgm:pt>
    <dgm:pt modelId="{8A890D9B-E0CF-4EAB-A7E6-6A51D44F9138}" type="pres">
      <dgm:prSet presAssocID="{2642FBEA-B06A-4031-A495-1A5ED5D1348F}" presName="composite" presStyleCnt="0"/>
      <dgm:spPr/>
    </dgm:pt>
    <dgm:pt modelId="{66B8F4A8-1C0E-4496-8C26-00F858C8395F}" type="pres">
      <dgm:prSet presAssocID="{2642FBEA-B06A-4031-A495-1A5ED5D1348F}" presName="parTx" presStyleLbl="alignNode1" presStyleIdx="3" presStyleCnt="4">
        <dgm:presLayoutVars>
          <dgm:chMax val="0"/>
          <dgm:chPref val="0"/>
          <dgm:bulletEnabled val="1"/>
        </dgm:presLayoutVars>
      </dgm:prSet>
      <dgm:spPr/>
    </dgm:pt>
    <dgm:pt modelId="{E581F958-0366-4BF8-AAE3-134526ED1E10}" type="pres">
      <dgm:prSet presAssocID="{2642FBEA-B06A-4031-A495-1A5ED5D1348F}" presName="desTx" presStyleLbl="alignAccFollowNode1" presStyleIdx="3" presStyleCnt="4">
        <dgm:presLayoutVars>
          <dgm:bulletEnabled val="1"/>
        </dgm:presLayoutVars>
      </dgm:prSet>
      <dgm:spPr/>
    </dgm:pt>
  </dgm:ptLst>
  <dgm:cxnLst>
    <dgm:cxn modelId="{E4874D07-6C45-4B96-BD1B-B5DACE72902A}" type="presOf" srcId="{831F18AE-1D5A-4FD0-AD83-C6F9E9787388}" destId="{F4BB18B3-3A39-4999-92CC-48AC9A83C6B2}" srcOrd="0" destOrd="0" presId="urn:microsoft.com/office/officeart/2005/8/layout/hList1"/>
    <dgm:cxn modelId="{13CB8126-275C-4D44-89B9-35203B213C20}" srcId="{77C9CD23-F145-4460-86EA-DFB5C23312C2}" destId="{3DD64092-72A9-4E8F-A4B9-102E02E7123D}" srcOrd="1" destOrd="0" parTransId="{B00B2F49-B19E-45F4-BE1B-758816F12EF1}" sibTransId="{4482CE93-0305-4F61-BE3F-2D9327FB2D29}"/>
    <dgm:cxn modelId="{204DAB2F-24AD-44EF-A679-93760AD7C28C}" srcId="{77C9CD23-F145-4460-86EA-DFB5C23312C2}" destId="{D09ECD38-867C-4FA7-802C-40157B08E2D9}" srcOrd="2" destOrd="0" parTransId="{2A103E2E-3DDF-4222-BB51-2DF7C395AA5D}" sibTransId="{77D92C75-F851-4EBE-B934-529F1AA43734}"/>
    <dgm:cxn modelId="{647B8730-7AB8-4908-809A-919361037D17}" srcId="{77C9CD23-F145-4460-86EA-DFB5C23312C2}" destId="{2642FBEA-B06A-4031-A495-1A5ED5D1348F}" srcOrd="3" destOrd="0" parTransId="{93AE3440-2DC3-4A23-B963-D6F640672B9E}" sibTransId="{50875D6C-BCD7-4641-A0E0-FB3C70BC2E75}"/>
    <dgm:cxn modelId="{6CE3C733-293B-421F-A9AA-8624735489F3}" type="presOf" srcId="{8969AA81-35D1-45E3-B68E-2A633E6632F5}" destId="{519E7204-6ED0-47A5-8C22-832CFFE4174F}" srcOrd="0" destOrd="0" presId="urn:microsoft.com/office/officeart/2005/8/layout/hList1"/>
    <dgm:cxn modelId="{EF8C7937-F63C-4382-9584-B346A66D3844}" type="presOf" srcId="{3DD64092-72A9-4E8F-A4B9-102E02E7123D}" destId="{F3890225-A0B2-4A16-9BA5-79BFC8518FFF}" srcOrd="0" destOrd="0" presId="urn:microsoft.com/office/officeart/2005/8/layout/hList1"/>
    <dgm:cxn modelId="{6F58983B-6A21-4D90-B098-E7A5D20FFC0D}" srcId="{D09ECD38-867C-4FA7-802C-40157B08E2D9}" destId="{750769F0-7ECB-4B47-AEE6-1A835FD89A20}" srcOrd="1" destOrd="0" parTransId="{D216C130-1AE7-447C-9BE1-66895B6DAD5B}" sibTransId="{239A9FD5-C9CC-4E19-9071-E6024A494742}"/>
    <dgm:cxn modelId="{4C3A6D6A-4B14-4DF3-A423-489F470B8094}" srcId="{2642FBEA-B06A-4031-A495-1A5ED5D1348F}" destId="{7BB7A219-930C-4D33-9692-616756BF3135}" srcOrd="0" destOrd="0" parTransId="{12348DDB-C2D6-484B-993F-BBC51AEE0458}" sibTransId="{33E88C5B-4AEB-4DBE-8D0E-6EFD424E38D5}"/>
    <dgm:cxn modelId="{2909D84A-836F-48C7-B882-604E6F7B5105}" srcId="{77C9CD23-F145-4460-86EA-DFB5C23312C2}" destId="{EA95F281-F3F5-4DC6-B0FB-0CFC86B879F4}" srcOrd="0" destOrd="0" parTransId="{06882991-AA3D-4994-AAED-E97D8C57C4A9}" sibTransId="{D6E66247-9A47-48A9-95E8-7DC8981D4093}"/>
    <dgm:cxn modelId="{5FF2684D-38FA-43E2-A2C6-C6B3EEAFAB9D}" srcId="{D09ECD38-867C-4FA7-802C-40157B08E2D9}" destId="{831F18AE-1D5A-4FD0-AD83-C6F9E9787388}" srcOrd="0" destOrd="0" parTransId="{6ADCACBB-C82A-404A-80D1-A9A75DB2D664}" sibTransId="{83B19F35-C809-40A3-AE98-9B639CFEB180}"/>
    <dgm:cxn modelId="{348FCB6D-7A64-4104-9C9C-FADA115BAE5F}" type="presOf" srcId="{EA95F281-F3F5-4DC6-B0FB-0CFC86B879F4}" destId="{0C57BD49-5068-40CF-A380-A405703D6CC5}" srcOrd="0" destOrd="0" presId="urn:microsoft.com/office/officeart/2005/8/layout/hList1"/>
    <dgm:cxn modelId="{AD51636E-BFBD-41CA-8027-073E3ECB0806}" srcId="{EA95F281-F3F5-4DC6-B0FB-0CFC86B879F4}" destId="{185C5872-C28B-4171-944E-C23FAC4F0587}" srcOrd="2" destOrd="0" parTransId="{9F2CB8DA-A981-4AC0-A3B3-977758655489}" sibTransId="{FE1AA6C7-F7E2-480C-BA37-D04AE94FB7D8}"/>
    <dgm:cxn modelId="{DFE5E377-8016-4896-8BCD-83D353D4C76B}" type="presOf" srcId="{46088803-EBF1-4E67-B2D4-7005EC4D5BF1}" destId="{05D08026-11B9-4523-A57F-B9D98D26FA3E}" srcOrd="0" destOrd="2" presId="urn:microsoft.com/office/officeart/2005/8/layout/hList1"/>
    <dgm:cxn modelId="{017F187B-7039-4539-A127-F2D40558530B}" type="presOf" srcId="{6883D0EF-EC6F-4EBA-97D1-83FA545BC511}" destId="{05D08026-11B9-4523-A57F-B9D98D26FA3E}" srcOrd="0" destOrd="0" presId="urn:microsoft.com/office/officeart/2005/8/layout/hList1"/>
    <dgm:cxn modelId="{03CEA08C-BD49-4B57-BB2F-BCD7F6245540}" type="presOf" srcId="{2642FBEA-B06A-4031-A495-1A5ED5D1348F}" destId="{66B8F4A8-1C0E-4496-8C26-00F858C8395F}" srcOrd="0" destOrd="0" presId="urn:microsoft.com/office/officeart/2005/8/layout/hList1"/>
    <dgm:cxn modelId="{2C7AFC8E-8F64-4BDB-9C4A-30FA4BE1A970}" type="presOf" srcId="{185C5872-C28B-4171-944E-C23FAC4F0587}" destId="{519E7204-6ED0-47A5-8C22-832CFFE4174F}" srcOrd="0" destOrd="2" presId="urn:microsoft.com/office/officeart/2005/8/layout/hList1"/>
    <dgm:cxn modelId="{C77AAE9B-4B07-4D9A-A6FA-8FFF068DDE68}" type="presOf" srcId="{750769F0-7ECB-4B47-AEE6-1A835FD89A20}" destId="{F4BB18B3-3A39-4999-92CC-48AC9A83C6B2}" srcOrd="0" destOrd="1" presId="urn:microsoft.com/office/officeart/2005/8/layout/hList1"/>
    <dgm:cxn modelId="{661C9BA0-05E4-48EA-A278-9C2AF453911F}" srcId="{EA95F281-F3F5-4DC6-B0FB-0CFC86B879F4}" destId="{D740C494-A868-4FDB-83D5-18D16585FA38}" srcOrd="1" destOrd="0" parTransId="{7AC5FEB2-98DD-48B8-8238-DB8164B7E716}" sibTransId="{85673FA6-F8DE-4EFA-926D-3248BB9CE276}"/>
    <dgm:cxn modelId="{2E809FA0-DDC9-4409-AD81-E40C2B506250}" type="presOf" srcId="{77C9CD23-F145-4460-86EA-DFB5C23312C2}" destId="{8876CC94-57F4-4FBB-921E-86B9050922C5}" srcOrd="0" destOrd="0" presId="urn:microsoft.com/office/officeart/2005/8/layout/hList1"/>
    <dgm:cxn modelId="{4AE497A8-FF6F-4317-9102-351EE8EDBCA2}" srcId="{3DD64092-72A9-4E8F-A4B9-102E02E7123D}" destId="{46088803-EBF1-4E67-B2D4-7005EC4D5BF1}" srcOrd="2" destOrd="0" parTransId="{7C47C123-BC78-4146-9A16-D5CCCF149A40}" sibTransId="{4155D8A9-30E1-4E87-897B-40A5FF8F94A8}"/>
    <dgm:cxn modelId="{D1FB43BC-F063-4EBD-8966-5A7921787C59}" type="presOf" srcId="{7BB7A219-930C-4D33-9692-616756BF3135}" destId="{E581F958-0366-4BF8-AAE3-134526ED1E10}" srcOrd="0" destOrd="0" presId="urn:microsoft.com/office/officeart/2005/8/layout/hList1"/>
    <dgm:cxn modelId="{911BE2C3-9864-4275-8289-AFF6C15AB0E9}" type="presOf" srcId="{D09ECD38-867C-4FA7-802C-40157B08E2D9}" destId="{29CECC60-2A8E-4D46-BAEB-35EB2BBBD0CE}" srcOrd="0" destOrd="0" presId="urn:microsoft.com/office/officeart/2005/8/layout/hList1"/>
    <dgm:cxn modelId="{EBFDF6C4-0B34-41EE-91EC-F5A762B972B5}" srcId="{D09ECD38-867C-4FA7-802C-40157B08E2D9}" destId="{FA59EF29-BA58-4B49-A060-6BE64C298384}" srcOrd="2" destOrd="0" parTransId="{2314CC79-04D8-45F7-8C82-D81CC56FB6EA}" sibTransId="{1EC1E36A-C940-4CCB-B019-C5199760637F}"/>
    <dgm:cxn modelId="{F3E0FBC5-A041-4989-A7AA-80E707C2EFF7}" srcId="{3DD64092-72A9-4E8F-A4B9-102E02E7123D}" destId="{2933C2E0-5508-4D8C-8216-C6002B78FA34}" srcOrd="1" destOrd="0" parTransId="{1165FB13-85D1-4CC9-B1CD-E4FD6AC0CEC4}" sibTransId="{E13B09B5-2C64-4163-9004-B8B1073572C7}"/>
    <dgm:cxn modelId="{0520A4DA-87A4-46C3-A585-549DA94E8365}" type="presOf" srcId="{2933C2E0-5508-4D8C-8216-C6002B78FA34}" destId="{05D08026-11B9-4523-A57F-B9D98D26FA3E}" srcOrd="0" destOrd="1" presId="urn:microsoft.com/office/officeart/2005/8/layout/hList1"/>
    <dgm:cxn modelId="{A0CEC2DE-E709-480F-94DB-5591FF55EF20}" srcId="{EA95F281-F3F5-4DC6-B0FB-0CFC86B879F4}" destId="{8969AA81-35D1-45E3-B68E-2A633E6632F5}" srcOrd="0" destOrd="0" parTransId="{9CDCD977-8887-4CEB-B91A-4D368512AD31}" sibTransId="{54075D4F-7D8E-43FD-88F2-5AA93F1108D2}"/>
    <dgm:cxn modelId="{DCAEA3EA-EB29-4E07-9A68-2B56EE58FE5A}" type="presOf" srcId="{D740C494-A868-4FDB-83D5-18D16585FA38}" destId="{519E7204-6ED0-47A5-8C22-832CFFE4174F}" srcOrd="0" destOrd="1" presId="urn:microsoft.com/office/officeart/2005/8/layout/hList1"/>
    <dgm:cxn modelId="{3A9BFCEE-EDC9-484E-9B81-F04C5000E4AD}" type="presOf" srcId="{FA59EF29-BA58-4B49-A060-6BE64C298384}" destId="{F4BB18B3-3A39-4999-92CC-48AC9A83C6B2}" srcOrd="0" destOrd="2" presId="urn:microsoft.com/office/officeart/2005/8/layout/hList1"/>
    <dgm:cxn modelId="{71CD12F7-6874-494F-8D65-2E29B3055D9D}" srcId="{3DD64092-72A9-4E8F-A4B9-102E02E7123D}" destId="{6883D0EF-EC6F-4EBA-97D1-83FA545BC511}" srcOrd="0" destOrd="0" parTransId="{8136C09A-7511-47C7-A7F6-2185B5D39675}" sibTransId="{0B43E7BC-6D98-47C2-93CD-5752F282494A}"/>
    <dgm:cxn modelId="{14C0A592-6134-4C6C-8429-CD24C20F4BEF}" type="presParOf" srcId="{8876CC94-57F4-4FBB-921E-86B9050922C5}" destId="{B79C9CC9-7685-41C1-98DB-7DC1F3DE676E}" srcOrd="0" destOrd="0" presId="urn:microsoft.com/office/officeart/2005/8/layout/hList1"/>
    <dgm:cxn modelId="{24E28237-34D2-4F13-90CF-1107E47ABB2E}" type="presParOf" srcId="{B79C9CC9-7685-41C1-98DB-7DC1F3DE676E}" destId="{0C57BD49-5068-40CF-A380-A405703D6CC5}" srcOrd="0" destOrd="0" presId="urn:microsoft.com/office/officeart/2005/8/layout/hList1"/>
    <dgm:cxn modelId="{CB33E08B-8048-4734-8DE4-6E57DB2559D4}" type="presParOf" srcId="{B79C9CC9-7685-41C1-98DB-7DC1F3DE676E}" destId="{519E7204-6ED0-47A5-8C22-832CFFE4174F}" srcOrd="1" destOrd="0" presId="urn:microsoft.com/office/officeart/2005/8/layout/hList1"/>
    <dgm:cxn modelId="{15E4A090-DFC7-4827-A205-3DA5831A3075}" type="presParOf" srcId="{8876CC94-57F4-4FBB-921E-86B9050922C5}" destId="{516F6672-B4BF-49DB-9023-C8F8D561B934}" srcOrd="1" destOrd="0" presId="urn:microsoft.com/office/officeart/2005/8/layout/hList1"/>
    <dgm:cxn modelId="{5CB51C4E-3529-4A11-9B4F-005D2694AA61}" type="presParOf" srcId="{8876CC94-57F4-4FBB-921E-86B9050922C5}" destId="{2A689913-42C9-4F6A-9056-A993197B97E8}" srcOrd="2" destOrd="0" presId="urn:microsoft.com/office/officeart/2005/8/layout/hList1"/>
    <dgm:cxn modelId="{BA3D948F-932B-47E8-9512-5AACF5AAF92B}" type="presParOf" srcId="{2A689913-42C9-4F6A-9056-A993197B97E8}" destId="{F3890225-A0B2-4A16-9BA5-79BFC8518FFF}" srcOrd="0" destOrd="0" presId="urn:microsoft.com/office/officeart/2005/8/layout/hList1"/>
    <dgm:cxn modelId="{96ECE575-EDBF-43E8-A715-CB8D98290A14}" type="presParOf" srcId="{2A689913-42C9-4F6A-9056-A993197B97E8}" destId="{05D08026-11B9-4523-A57F-B9D98D26FA3E}" srcOrd="1" destOrd="0" presId="urn:microsoft.com/office/officeart/2005/8/layout/hList1"/>
    <dgm:cxn modelId="{00EE1A0E-1BCA-465C-B0F8-98949C68DEF9}" type="presParOf" srcId="{8876CC94-57F4-4FBB-921E-86B9050922C5}" destId="{864A2344-C918-414A-AFF3-EA306E75A72E}" srcOrd="3" destOrd="0" presId="urn:microsoft.com/office/officeart/2005/8/layout/hList1"/>
    <dgm:cxn modelId="{0BE61F69-3020-4A4A-A39E-9275A68F7DA0}" type="presParOf" srcId="{8876CC94-57F4-4FBB-921E-86B9050922C5}" destId="{F023B220-ACA4-4A91-A385-43873073FBDF}" srcOrd="4" destOrd="0" presId="urn:microsoft.com/office/officeart/2005/8/layout/hList1"/>
    <dgm:cxn modelId="{BD2DFE3C-7821-4C16-9734-D7D474CCCBFF}" type="presParOf" srcId="{F023B220-ACA4-4A91-A385-43873073FBDF}" destId="{29CECC60-2A8E-4D46-BAEB-35EB2BBBD0CE}" srcOrd="0" destOrd="0" presId="urn:microsoft.com/office/officeart/2005/8/layout/hList1"/>
    <dgm:cxn modelId="{878D3AD3-FC86-4BC7-BB75-B0650D9A8721}" type="presParOf" srcId="{F023B220-ACA4-4A91-A385-43873073FBDF}" destId="{F4BB18B3-3A39-4999-92CC-48AC9A83C6B2}" srcOrd="1" destOrd="0" presId="urn:microsoft.com/office/officeart/2005/8/layout/hList1"/>
    <dgm:cxn modelId="{18B2CD25-5B6B-4C15-8834-CA56E3FCD3F1}" type="presParOf" srcId="{8876CC94-57F4-4FBB-921E-86B9050922C5}" destId="{97BFC806-813A-4649-9D7C-B53B72136EAE}" srcOrd="5" destOrd="0" presId="urn:microsoft.com/office/officeart/2005/8/layout/hList1"/>
    <dgm:cxn modelId="{8358244C-1D4E-4BE1-B94D-B6FC114CD2D6}" type="presParOf" srcId="{8876CC94-57F4-4FBB-921E-86B9050922C5}" destId="{8A890D9B-E0CF-4EAB-A7E6-6A51D44F9138}" srcOrd="6" destOrd="0" presId="urn:microsoft.com/office/officeart/2005/8/layout/hList1"/>
    <dgm:cxn modelId="{FEBDE0EE-4FD8-461C-B416-AF933FA1652C}" type="presParOf" srcId="{8A890D9B-E0CF-4EAB-A7E6-6A51D44F9138}" destId="{66B8F4A8-1C0E-4496-8C26-00F858C8395F}" srcOrd="0" destOrd="0" presId="urn:microsoft.com/office/officeart/2005/8/layout/hList1"/>
    <dgm:cxn modelId="{68CBA9B0-6809-42E6-A662-3B8811C44026}" type="presParOf" srcId="{8A890D9B-E0CF-4EAB-A7E6-6A51D44F9138}" destId="{E581F958-0366-4BF8-AAE3-134526ED1E1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C9CD23-F145-4460-86EA-DFB5C23312C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EA95F281-F3F5-4DC6-B0FB-0CFC86B879F4}">
      <dgm:prSet/>
      <dgm:spPr/>
      <dgm:t>
        <a:bodyPr/>
        <a:lstStyle/>
        <a:p>
          <a:r>
            <a:rPr lang="en-US" dirty="0">
              <a:solidFill>
                <a:schemeClr val="tx1"/>
              </a:solidFill>
            </a:rPr>
            <a:t>What is the three-way meeting?</a:t>
          </a:r>
        </a:p>
      </dgm:t>
    </dgm:pt>
    <dgm:pt modelId="{06882991-AA3D-4994-AAED-E97D8C57C4A9}" type="parTrans" cxnId="{2909D84A-836F-48C7-B882-604E6F7B5105}">
      <dgm:prSet/>
      <dgm:spPr/>
      <dgm:t>
        <a:bodyPr/>
        <a:lstStyle/>
        <a:p>
          <a:endParaRPr lang="en-US"/>
        </a:p>
      </dgm:t>
    </dgm:pt>
    <dgm:pt modelId="{D6E66247-9A47-48A9-95E8-7DC8981D4093}" type="sibTrans" cxnId="{2909D84A-836F-48C7-B882-604E6F7B5105}">
      <dgm:prSet/>
      <dgm:spPr/>
      <dgm:t>
        <a:bodyPr/>
        <a:lstStyle/>
        <a:p>
          <a:endParaRPr lang="en-US"/>
        </a:p>
      </dgm:t>
    </dgm:pt>
    <dgm:pt modelId="{8969AA81-35D1-45E3-B68E-2A633E6632F5}">
      <dgm:prSet/>
      <dgm:spPr/>
      <dgm:t>
        <a:bodyPr/>
        <a:lstStyle/>
        <a:p>
          <a:r>
            <a:rPr lang="en-GB" dirty="0"/>
            <a:t>Who organises this meeting? </a:t>
          </a:r>
          <a:endParaRPr lang="en-US" dirty="0"/>
        </a:p>
      </dgm:t>
    </dgm:pt>
    <dgm:pt modelId="{9CDCD977-8887-4CEB-B91A-4D368512AD31}" type="parTrans" cxnId="{A0CEC2DE-E709-480F-94DB-5591FF55EF20}">
      <dgm:prSet/>
      <dgm:spPr/>
      <dgm:t>
        <a:bodyPr/>
        <a:lstStyle/>
        <a:p>
          <a:endParaRPr lang="en-US"/>
        </a:p>
      </dgm:t>
    </dgm:pt>
    <dgm:pt modelId="{54075D4F-7D8E-43FD-88F2-5AA93F1108D2}" type="sibTrans" cxnId="{A0CEC2DE-E709-480F-94DB-5591FF55EF20}">
      <dgm:prSet/>
      <dgm:spPr/>
      <dgm:t>
        <a:bodyPr/>
        <a:lstStyle/>
        <a:p>
          <a:endParaRPr lang="en-US"/>
        </a:p>
      </dgm:t>
    </dgm:pt>
    <dgm:pt modelId="{3DD64092-72A9-4E8F-A4B9-102E02E7123D}">
      <dgm:prSet/>
      <dgm:spPr/>
      <dgm:t>
        <a:bodyPr/>
        <a:lstStyle/>
        <a:p>
          <a:r>
            <a:rPr lang="en-US" dirty="0">
              <a:solidFill>
                <a:schemeClr val="tx1"/>
              </a:solidFill>
            </a:rPr>
            <a:t>Who will be my Line Manager/Learning Mentor?</a:t>
          </a:r>
        </a:p>
      </dgm:t>
    </dgm:pt>
    <dgm:pt modelId="{B00B2F49-B19E-45F4-BE1B-758816F12EF1}" type="parTrans" cxnId="{13CB8126-275C-4D44-89B9-35203B213C20}">
      <dgm:prSet/>
      <dgm:spPr/>
      <dgm:t>
        <a:bodyPr/>
        <a:lstStyle/>
        <a:p>
          <a:endParaRPr lang="en-US"/>
        </a:p>
      </dgm:t>
    </dgm:pt>
    <dgm:pt modelId="{4482CE93-0305-4F61-BE3F-2D9327FB2D29}" type="sibTrans" cxnId="{13CB8126-275C-4D44-89B9-35203B213C20}">
      <dgm:prSet/>
      <dgm:spPr/>
      <dgm:t>
        <a:bodyPr/>
        <a:lstStyle/>
        <a:p>
          <a:endParaRPr lang="en-US"/>
        </a:p>
      </dgm:t>
    </dgm:pt>
    <dgm:pt modelId="{6883D0EF-EC6F-4EBA-97D1-83FA545BC511}">
      <dgm:prSet/>
      <dgm:spPr/>
      <dgm:t>
        <a:bodyPr/>
        <a:lstStyle/>
        <a:p>
          <a:r>
            <a:rPr lang="en-US" dirty="0"/>
            <a:t>What is their role?</a:t>
          </a:r>
        </a:p>
      </dgm:t>
    </dgm:pt>
    <dgm:pt modelId="{8136C09A-7511-47C7-A7F6-2185B5D39675}" type="parTrans" cxnId="{71CD12F7-6874-494F-8D65-2E29B3055D9D}">
      <dgm:prSet/>
      <dgm:spPr/>
      <dgm:t>
        <a:bodyPr/>
        <a:lstStyle/>
        <a:p>
          <a:endParaRPr lang="en-US"/>
        </a:p>
      </dgm:t>
    </dgm:pt>
    <dgm:pt modelId="{0B43E7BC-6D98-47C2-93CD-5752F282494A}" type="sibTrans" cxnId="{71CD12F7-6874-494F-8D65-2E29B3055D9D}">
      <dgm:prSet/>
      <dgm:spPr/>
      <dgm:t>
        <a:bodyPr/>
        <a:lstStyle/>
        <a:p>
          <a:endParaRPr lang="en-US"/>
        </a:p>
      </dgm:t>
    </dgm:pt>
    <dgm:pt modelId="{D09ECD38-867C-4FA7-802C-40157B08E2D9}">
      <dgm:prSet/>
      <dgm:spPr/>
      <dgm:t>
        <a:bodyPr/>
        <a:lstStyle/>
        <a:p>
          <a:r>
            <a:rPr lang="en-US" dirty="0">
              <a:solidFill>
                <a:schemeClr val="tx1"/>
              </a:solidFill>
            </a:rPr>
            <a:t>Who will be my Supervisor?</a:t>
          </a:r>
        </a:p>
      </dgm:t>
    </dgm:pt>
    <dgm:pt modelId="{2A103E2E-3DDF-4222-BB51-2DF7C395AA5D}" type="parTrans" cxnId="{204DAB2F-24AD-44EF-A679-93760AD7C28C}">
      <dgm:prSet/>
      <dgm:spPr/>
      <dgm:t>
        <a:bodyPr/>
        <a:lstStyle/>
        <a:p>
          <a:endParaRPr lang="en-US"/>
        </a:p>
      </dgm:t>
    </dgm:pt>
    <dgm:pt modelId="{77D92C75-F851-4EBE-B934-529F1AA43734}" type="sibTrans" cxnId="{204DAB2F-24AD-44EF-A679-93760AD7C28C}">
      <dgm:prSet/>
      <dgm:spPr/>
      <dgm:t>
        <a:bodyPr/>
        <a:lstStyle/>
        <a:p>
          <a:endParaRPr lang="en-US"/>
        </a:p>
      </dgm:t>
    </dgm:pt>
    <dgm:pt modelId="{831F18AE-1D5A-4FD0-AD83-C6F9E9787388}">
      <dgm:prSet/>
      <dgm:spPr/>
      <dgm:t>
        <a:bodyPr/>
        <a:lstStyle/>
        <a:p>
          <a:r>
            <a:rPr lang="en-US" dirty="0"/>
            <a:t>What is their role?</a:t>
          </a:r>
        </a:p>
      </dgm:t>
    </dgm:pt>
    <dgm:pt modelId="{6ADCACBB-C82A-404A-80D1-A9A75DB2D664}" type="parTrans" cxnId="{5FF2684D-38FA-43E2-A2C6-C6B3EEAFAB9D}">
      <dgm:prSet/>
      <dgm:spPr/>
      <dgm:t>
        <a:bodyPr/>
        <a:lstStyle/>
        <a:p>
          <a:endParaRPr lang="en-US"/>
        </a:p>
      </dgm:t>
    </dgm:pt>
    <dgm:pt modelId="{83B19F35-C809-40A3-AE98-9B639CFEB180}" type="sibTrans" cxnId="{5FF2684D-38FA-43E2-A2C6-C6B3EEAFAB9D}">
      <dgm:prSet/>
      <dgm:spPr/>
      <dgm:t>
        <a:bodyPr/>
        <a:lstStyle/>
        <a:p>
          <a:endParaRPr lang="en-US"/>
        </a:p>
      </dgm:t>
    </dgm:pt>
    <dgm:pt modelId="{2642FBEA-B06A-4031-A495-1A5ED5D1348F}">
      <dgm:prSet/>
      <dgm:spPr/>
      <dgm:t>
        <a:bodyPr/>
        <a:lstStyle/>
        <a:p>
          <a:r>
            <a:rPr lang="en-US" dirty="0">
              <a:solidFill>
                <a:schemeClr val="tx1"/>
              </a:solidFill>
            </a:rPr>
            <a:t>Who will be my Visiting Tutor?</a:t>
          </a:r>
        </a:p>
      </dgm:t>
    </dgm:pt>
    <dgm:pt modelId="{93AE3440-2DC3-4A23-B963-D6F640672B9E}" type="parTrans" cxnId="{647B8730-7AB8-4908-809A-919361037D17}">
      <dgm:prSet/>
      <dgm:spPr/>
      <dgm:t>
        <a:bodyPr/>
        <a:lstStyle/>
        <a:p>
          <a:endParaRPr lang="en-US"/>
        </a:p>
      </dgm:t>
    </dgm:pt>
    <dgm:pt modelId="{50875D6C-BCD7-4641-A0E0-FB3C70BC2E75}" type="sibTrans" cxnId="{647B8730-7AB8-4908-809A-919361037D17}">
      <dgm:prSet/>
      <dgm:spPr/>
      <dgm:t>
        <a:bodyPr/>
        <a:lstStyle/>
        <a:p>
          <a:endParaRPr lang="en-US"/>
        </a:p>
      </dgm:t>
    </dgm:pt>
    <dgm:pt modelId="{7BB7A219-930C-4D33-9692-616756BF3135}">
      <dgm:prSet/>
      <dgm:spPr/>
      <dgm:t>
        <a:bodyPr/>
        <a:lstStyle/>
        <a:p>
          <a:r>
            <a:rPr lang="en-GB" dirty="0"/>
            <a:t>What do they do? </a:t>
          </a:r>
          <a:endParaRPr lang="en-US" dirty="0"/>
        </a:p>
      </dgm:t>
    </dgm:pt>
    <dgm:pt modelId="{12348DDB-C2D6-484B-993F-BBC51AEE0458}" type="parTrans" cxnId="{4C3A6D6A-4B14-4DF3-A423-489F470B8094}">
      <dgm:prSet/>
      <dgm:spPr/>
      <dgm:t>
        <a:bodyPr/>
        <a:lstStyle/>
        <a:p>
          <a:endParaRPr lang="en-US"/>
        </a:p>
      </dgm:t>
    </dgm:pt>
    <dgm:pt modelId="{33E88C5B-4AEB-4DBE-8D0E-6EFD424E38D5}" type="sibTrans" cxnId="{4C3A6D6A-4B14-4DF3-A423-489F470B8094}">
      <dgm:prSet/>
      <dgm:spPr/>
      <dgm:t>
        <a:bodyPr/>
        <a:lstStyle/>
        <a:p>
          <a:endParaRPr lang="en-US"/>
        </a:p>
      </dgm:t>
    </dgm:pt>
    <dgm:pt modelId="{D740C494-A868-4FDB-83D5-18D16585FA38}">
      <dgm:prSet/>
      <dgm:spPr/>
      <dgm:t>
        <a:bodyPr/>
        <a:lstStyle/>
        <a:p>
          <a:r>
            <a:rPr lang="en-GB" dirty="0"/>
            <a:t>Who needs to be present?</a:t>
          </a:r>
          <a:endParaRPr lang="en-US" dirty="0"/>
        </a:p>
      </dgm:t>
    </dgm:pt>
    <dgm:pt modelId="{7AC5FEB2-98DD-48B8-8238-DB8164B7E716}" type="parTrans" cxnId="{661C9BA0-05E4-48EA-A278-9C2AF453911F}">
      <dgm:prSet/>
      <dgm:spPr/>
      <dgm:t>
        <a:bodyPr/>
        <a:lstStyle/>
        <a:p>
          <a:endParaRPr lang="en-GB"/>
        </a:p>
      </dgm:t>
    </dgm:pt>
    <dgm:pt modelId="{85673FA6-F8DE-4EFA-926D-3248BB9CE276}" type="sibTrans" cxnId="{661C9BA0-05E4-48EA-A278-9C2AF453911F}">
      <dgm:prSet/>
      <dgm:spPr/>
      <dgm:t>
        <a:bodyPr/>
        <a:lstStyle/>
        <a:p>
          <a:endParaRPr lang="en-GB"/>
        </a:p>
      </dgm:t>
    </dgm:pt>
    <dgm:pt modelId="{185C5872-C28B-4171-944E-C23FAC4F0587}">
      <dgm:prSet/>
      <dgm:spPr/>
      <dgm:t>
        <a:bodyPr/>
        <a:lstStyle/>
        <a:p>
          <a:r>
            <a:rPr lang="en-US" dirty="0"/>
            <a:t>What is the purpose of this meeting?</a:t>
          </a:r>
        </a:p>
      </dgm:t>
    </dgm:pt>
    <dgm:pt modelId="{9F2CB8DA-A981-4AC0-A3B3-977758655489}" type="parTrans" cxnId="{AD51636E-BFBD-41CA-8027-073E3ECB0806}">
      <dgm:prSet/>
      <dgm:spPr/>
      <dgm:t>
        <a:bodyPr/>
        <a:lstStyle/>
        <a:p>
          <a:endParaRPr lang="en-GB"/>
        </a:p>
      </dgm:t>
    </dgm:pt>
    <dgm:pt modelId="{FE1AA6C7-F7E2-480C-BA37-D04AE94FB7D8}" type="sibTrans" cxnId="{AD51636E-BFBD-41CA-8027-073E3ECB0806}">
      <dgm:prSet/>
      <dgm:spPr/>
      <dgm:t>
        <a:bodyPr/>
        <a:lstStyle/>
        <a:p>
          <a:endParaRPr lang="en-GB"/>
        </a:p>
      </dgm:t>
    </dgm:pt>
    <dgm:pt modelId="{5A9E97A8-55E4-4D23-90A0-7C2CBC5AEED0}">
      <dgm:prSet/>
      <dgm:spPr/>
      <dgm:t>
        <a:bodyPr/>
        <a:lstStyle/>
        <a:p>
          <a:r>
            <a:rPr lang="en-US" dirty="0"/>
            <a:t>How can I manage this process well?</a:t>
          </a:r>
        </a:p>
      </dgm:t>
    </dgm:pt>
    <dgm:pt modelId="{438B6DBF-7499-4BA5-83BF-E7116D9A68EF}" type="parTrans" cxnId="{30CCC811-67F9-4857-BCC6-90AD6D62229C}">
      <dgm:prSet/>
      <dgm:spPr/>
      <dgm:t>
        <a:bodyPr/>
        <a:lstStyle/>
        <a:p>
          <a:endParaRPr lang="en-GB"/>
        </a:p>
      </dgm:t>
    </dgm:pt>
    <dgm:pt modelId="{A52F72A6-A871-48BE-BAF4-9A7468577AAD}" type="sibTrans" cxnId="{30CCC811-67F9-4857-BCC6-90AD6D62229C}">
      <dgm:prSet/>
      <dgm:spPr/>
      <dgm:t>
        <a:bodyPr/>
        <a:lstStyle/>
        <a:p>
          <a:endParaRPr lang="en-GB"/>
        </a:p>
      </dgm:t>
    </dgm:pt>
    <dgm:pt modelId="{A43E7EF4-0F25-4E71-9B97-28ABA110CE92}">
      <dgm:prSet/>
      <dgm:spPr/>
      <dgm:t>
        <a:bodyPr/>
        <a:lstStyle/>
        <a:p>
          <a:r>
            <a:rPr lang="en-US" dirty="0"/>
            <a:t>Their responsibility?</a:t>
          </a:r>
        </a:p>
      </dgm:t>
    </dgm:pt>
    <dgm:pt modelId="{2E193BAD-5B1C-42AB-9AFB-9527213FB764}" type="parTrans" cxnId="{0EAE82A4-71D6-4CB8-901B-5F424D9ED0A8}">
      <dgm:prSet/>
      <dgm:spPr/>
      <dgm:t>
        <a:bodyPr/>
        <a:lstStyle/>
        <a:p>
          <a:endParaRPr lang="en-GB"/>
        </a:p>
      </dgm:t>
    </dgm:pt>
    <dgm:pt modelId="{8708892E-5707-42F4-B045-E88A9A971B30}" type="sibTrans" cxnId="{0EAE82A4-71D6-4CB8-901B-5F424D9ED0A8}">
      <dgm:prSet/>
      <dgm:spPr/>
      <dgm:t>
        <a:bodyPr/>
        <a:lstStyle/>
        <a:p>
          <a:endParaRPr lang="en-GB"/>
        </a:p>
      </dgm:t>
    </dgm:pt>
    <dgm:pt modelId="{638C7F94-6DD7-4CB4-BD9D-6F8FF90C3296}">
      <dgm:prSet/>
      <dgm:spPr/>
      <dgm:t>
        <a:bodyPr/>
        <a:lstStyle/>
        <a:p>
          <a:r>
            <a:rPr lang="en-US" dirty="0"/>
            <a:t>My responsibility?</a:t>
          </a:r>
        </a:p>
      </dgm:t>
    </dgm:pt>
    <dgm:pt modelId="{05B72E30-6D44-4476-BF76-0841D47E3E36}" type="parTrans" cxnId="{0F620F9D-1E5C-49C6-9DF9-4112D5D67164}">
      <dgm:prSet/>
      <dgm:spPr/>
      <dgm:t>
        <a:bodyPr/>
        <a:lstStyle/>
        <a:p>
          <a:endParaRPr lang="en-GB"/>
        </a:p>
      </dgm:t>
    </dgm:pt>
    <dgm:pt modelId="{DDE03C2B-7723-4AE4-81FB-6FBD3538EBA7}" type="sibTrans" cxnId="{0F620F9D-1E5C-49C6-9DF9-4112D5D67164}">
      <dgm:prSet/>
      <dgm:spPr/>
      <dgm:t>
        <a:bodyPr/>
        <a:lstStyle/>
        <a:p>
          <a:endParaRPr lang="en-GB"/>
        </a:p>
      </dgm:t>
    </dgm:pt>
    <dgm:pt modelId="{FCB2EE22-6744-42A2-BD13-9E06E8E3A6A9}">
      <dgm:prSet/>
      <dgm:spPr/>
      <dgm:t>
        <a:bodyPr/>
        <a:lstStyle/>
        <a:p>
          <a:r>
            <a:rPr lang="en-US" dirty="0"/>
            <a:t>Who is this?</a:t>
          </a:r>
        </a:p>
      </dgm:t>
    </dgm:pt>
    <dgm:pt modelId="{B9034357-E094-429B-8AAE-9EC7FBA62D65}" type="parTrans" cxnId="{9DBAD613-4F39-44F5-B4FF-99A928B51AC1}">
      <dgm:prSet/>
      <dgm:spPr/>
      <dgm:t>
        <a:bodyPr/>
        <a:lstStyle/>
        <a:p>
          <a:endParaRPr lang="en-GB"/>
        </a:p>
      </dgm:t>
    </dgm:pt>
    <dgm:pt modelId="{A849057B-0231-4738-8873-7852BD092E7B}" type="sibTrans" cxnId="{9DBAD613-4F39-44F5-B4FF-99A928B51AC1}">
      <dgm:prSet/>
      <dgm:spPr/>
      <dgm:t>
        <a:bodyPr/>
        <a:lstStyle/>
        <a:p>
          <a:endParaRPr lang="en-GB"/>
        </a:p>
      </dgm:t>
    </dgm:pt>
    <dgm:pt modelId="{8876CC94-57F4-4FBB-921E-86B9050922C5}" type="pres">
      <dgm:prSet presAssocID="{77C9CD23-F145-4460-86EA-DFB5C23312C2}" presName="Name0" presStyleCnt="0">
        <dgm:presLayoutVars>
          <dgm:dir/>
          <dgm:animLvl val="lvl"/>
          <dgm:resizeHandles val="exact"/>
        </dgm:presLayoutVars>
      </dgm:prSet>
      <dgm:spPr/>
    </dgm:pt>
    <dgm:pt modelId="{B79C9CC9-7685-41C1-98DB-7DC1F3DE676E}" type="pres">
      <dgm:prSet presAssocID="{EA95F281-F3F5-4DC6-B0FB-0CFC86B879F4}" presName="composite" presStyleCnt="0"/>
      <dgm:spPr/>
    </dgm:pt>
    <dgm:pt modelId="{0C57BD49-5068-40CF-A380-A405703D6CC5}" type="pres">
      <dgm:prSet presAssocID="{EA95F281-F3F5-4DC6-B0FB-0CFC86B879F4}" presName="parTx" presStyleLbl="alignNode1" presStyleIdx="0" presStyleCnt="4">
        <dgm:presLayoutVars>
          <dgm:chMax val="0"/>
          <dgm:chPref val="0"/>
          <dgm:bulletEnabled val="1"/>
        </dgm:presLayoutVars>
      </dgm:prSet>
      <dgm:spPr/>
    </dgm:pt>
    <dgm:pt modelId="{519E7204-6ED0-47A5-8C22-832CFFE4174F}" type="pres">
      <dgm:prSet presAssocID="{EA95F281-F3F5-4DC6-B0FB-0CFC86B879F4}" presName="desTx" presStyleLbl="alignAccFollowNode1" presStyleIdx="0" presStyleCnt="4">
        <dgm:presLayoutVars>
          <dgm:bulletEnabled val="1"/>
        </dgm:presLayoutVars>
      </dgm:prSet>
      <dgm:spPr/>
    </dgm:pt>
    <dgm:pt modelId="{516F6672-B4BF-49DB-9023-C8F8D561B934}" type="pres">
      <dgm:prSet presAssocID="{D6E66247-9A47-48A9-95E8-7DC8981D4093}" presName="space" presStyleCnt="0"/>
      <dgm:spPr/>
    </dgm:pt>
    <dgm:pt modelId="{2A689913-42C9-4F6A-9056-A993197B97E8}" type="pres">
      <dgm:prSet presAssocID="{3DD64092-72A9-4E8F-A4B9-102E02E7123D}" presName="composite" presStyleCnt="0"/>
      <dgm:spPr/>
    </dgm:pt>
    <dgm:pt modelId="{F3890225-A0B2-4A16-9BA5-79BFC8518FFF}" type="pres">
      <dgm:prSet presAssocID="{3DD64092-72A9-4E8F-A4B9-102E02E7123D}" presName="parTx" presStyleLbl="alignNode1" presStyleIdx="1" presStyleCnt="4">
        <dgm:presLayoutVars>
          <dgm:chMax val="0"/>
          <dgm:chPref val="0"/>
          <dgm:bulletEnabled val="1"/>
        </dgm:presLayoutVars>
      </dgm:prSet>
      <dgm:spPr/>
    </dgm:pt>
    <dgm:pt modelId="{05D08026-11B9-4523-A57F-B9D98D26FA3E}" type="pres">
      <dgm:prSet presAssocID="{3DD64092-72A9-4E8F-A4B9-102E02E7123D}" presName="desTx" presStyleLbl="alignAccFollowNode1" presStyleIdx="1" presStyleCnt="4">
        <dgm:presLayoutVars>
          <dgm:bulletEnabled val="1"/>
        </dgm:presLayoutVars>
      </dgm:prSet>
      <dgm:spPr/>
    </dgm:pt>
    <dgm:pt modelId="{864A2344-C918-414A-AFF3-EA306E75A72E}" type="pres">
      <dgm:prSet presAssocID="{4482CE93-0305-4F61-BE3F-2D9327FB2D29}" presName="space" presStyleCnt="0"/>
      <dgm:spPr/>
    </dgm:pt>
    <dgm:pt modelId="{F023B220-ACA4-4A91-A385-43873073FBDF}" type="pres">
      <dgm:prSet presAssocID="{D09ECD38-867C-4FA7-802C-40157B08E2D9}" presName="composite" presStyleCnt="0"/>
      <dgm:spPr/>
    </dgm:pt>
    <dgm:pt modelId="{29CECC60-2A8E-4D46-BAEB-35EB2BBBD0CE}" type="pres">
      <dgm:prSet presAssocID="{D09ECD38-867C-4FA7-802C-40157B08E2D9}" presName="parTx" presStyleLbl="alignNode1" presStyleIdx="2" presStyleCnt="4">
        <dgm:presLayoutVars>
          <dgm:chMax val="0"/>
          <dgm:chPref val="0"/>
          <dgm:bulletEnabled val="1"/>
        </dgm:presLayoutVars>
      </dgm:prSet>
      <dgm:spPr/>
    </dgm:pt>
    <dgm:pt modelId="{F4BB18B3-3A39-4999-92CC-48AC9A83C6B2}" type="pres">
      <dgm:prSet presAssocID="{D09ECD38-867C-4FA7-802C-40157B08E2D9}" presName="desTx" presStyleLbl="alignAccFollowNode1" presStyleIdx="2" presStyleCnt="4">
        <dgm:presLayoutVars>
          <dgm:bulletEnabled val="1"/>
        </dgm:presLayoutVars>
      </dgm:prSet>
      <dgm:spPr/>
    </dgm:pt>
    <dgm:pt modelId="{97BFC806-813A-4649-9D7C-B53B72136EAE}" type="pres">
      <dgm:prSet presAssocID="{77D92C75-F851-4EBE-B934-529F1AA43734}" presName="space" presStyleCnt="0"/>
      <dgm:spPr/>
    </dgm:pt>
    <dgm:pt modelId="{8A890D9B-E0CF-4EAB-A7E6-6A51D44F9138}" type="pres">
      <dgm:prSet presAssocID="{2642FBEA-B06A-4031-A495-1A5ED5D1348F}" presName="composite" presStyleCnt="0"/>
      <dgm:spPr/>
    </dgm:pt>
    <dgm:pt modelId="{66B8F4A8-1C0E-4496-8C26-00F858C8395F}" type="pres">
      <dgm:prSet presAssocID="{2642FBEA-B06A-4031-A495-1A5ED5D1348F}" presName="parTx" presStyleLbl="alignNode1" presStyleIdx="3" presStyleCnt="4">
        <dgm:presLayoutVars>
          <dgm:chMax val="0"/>
          <dgm:chPref val="0"/>
          <dgm:bulletEnabled val="1"/>
        </dgm:presLayoutVars>
      </dgm:prSet>
      <dgm:spPr/>
    </dgm:pt>
    <dgm:pt modelId="{E581F958-0366-4BF8-AAE3-134526ED1E10}" type="pres">
      <dgm:prSet presAssocID="{2642FBEA-B06A-4031-A495-1A5ED5D1348F}" presName="desTx" presStyleLbl="alignAccFollowNode1" presStyleIdx="3" presStyleCnt="4">
        <dgm:presLayoutVars>
          <dgm:bulletEnabled val="1"/>
        </dgm:presLayoutVars>
      </dgm:prSet>
      <dgm:spPr/>
    </dgm:pt>
  </dgm:ptLst>
  <dgm:cxnLst>
    <dgm:cxn modelId="{E4874D07-6C45-4B96-BD1B-B5DACE72902A}" type="presOf" srcId="{831F18AE-1D5A-4FD0-AD83-C6F9E9787388}" destId="{F4BB18B3-3A39-4999-92CC-48AC9A83C6B2}" srcOrd="0" destOrd="0" presId="urn:microsoft.com/office/officeart/2005/8/layout/hList1"/>
    <dgm:cxn modelId="{30CCC811-67F9-4857-BCC6-90AD6D62229C}" srcId="{3DD64092-72A9-4E8F-A4B9-102E02E7123D}" destId="{5A9E97A8-55E4-4D23-90A0-7C2CBC5AEED0}" srcOrd="1" destOrd="0" parTransId="{438B6DBF-7499-4BA5-83BF-E7116D9A68EF}" sibTransId="{A52F72A6-A871-48BE-BAF4-9A7468577AAD}"/>
    <dgm:cxn modelId="{9DBAD613-4F39-44F5-B4FF-99A928B51AC1}" srcId="{2642FBEA-B06A-4031-A495-1A5ED5D1348F}" destId="{FCB2EE22-6744-42A2-BD13-9E06E8E3A6A9}" srcOrd="1" destOrd="0" parTransId="{B9034357-E094-429B-8AAE-9EC7FBA62D65}" sibTransId="{A849057B-0231-4738-8873-7852BD092E7B}"/>
    <dgm:cxn modelId="{13CB8126-275C-4D44-89B9-35203B213C20}" srcId="{77C9CD23-F145-4460-86EA-DFB5C23312C2}" destId="{3DD64092-72A9-4E8F-A4B9-102E02E7123D}" srcOrd="1" destOrd="0" parTransId="{B00B2F49-B19E-45F4-BE1B-758816F12EF1}" sibTransId="{4482CE93-0305-4F61-BE3F-2D9327FB2D29}"/>
    <dgm:cxn modelId="{6590CB2B-80C1-4381-AA96-1556B611A476}" type="presOf" srcId="{A43E7EF4-0F25-4E71-9B97-28ABA110CE92}" destId="{F4BB18B3-3A39-4999-92CC-48AC9A83C6B2}" srcOrd="0" destOrd="1" presId="urn:microsoft.com/office/officeart/2005/8/layout/hList1"/>
    <dgm:cxn modelId="{204DAB2F-24AD-44EF-A679-93760AD7C28C}" srcId="{77C9CD23-F145-4460-86EA-DFB5C23312C2}" destId="{D09ECD38-867C-4FA7-802C-40157B08E2D9}" srcOrd="2" destOrd="0" parTransId="{2A103E2E-3DDF-4222-BB51-2DF7C395AA5D}" sibTransId="{77D92C75-F851-4EBE-B934-529F1AA43734}"/>
    <dgm:cxn modelId="{647B8730-7AB8-4908-809A-919361037D17}" srcId="{77C9CD23-F145-4460-86EA-DFB5C23312C2}" destId="{2642FBEA-B06A-4031-A495-1A5ED5D1348F}" srcOrd="3" destOrd="0" parTransId="{93AE3440-2DC3-4A23-B963-D6F640672B9E}" sibTransId="{50875D6C-BCD7-4641-A0E0-FB3C70BC2E75}"/>
    <dgm:cxn modelId="{6CE3C733-293B-421F-A9AA-8624735489F3}" type="presOf" srcId="{8969AA81-35D1-45E3-B68E-2A633E6632F5}" destId="{519E7204-6ED0-47A5-8C22-832CFFE4174F}" srcOrd="0" destOrd="0" presId="urn:microsoft.com/office/officeart/2005/8/layout/hList1"/>
    <dgm:cxn modelId="{3516D534-CD03-4396-8DC8-5A91D0678006}" type="presOf" srcId="{FCB2EE22-6744-42A2-BD13-9E06E8E3A6A9}" destId="{E581F958-0366-4BF8-AAE3-134526ED1E10}" srcOrd="0" destOrd="1" presId="urn:microsoft.com/office/officeart/2005/8/layout/hList1"/>
    <dgm:cxn modelId="{EF8C7937-F63C-4382-9584-B346A66D3844}" type="presOf" srcId="{3DD64092-72A9-4E8F-A4B9-102E02E7123D}" destId="{F3890225-A0B2-4A16-9BA5-79BFC8518FFF}" srcOrd="0" destOrd="0" presId="urn:microsoft.com/office/officeart/2005/8/layout/hList1"/>
    <dgm:cxn modelId="{4C3A6D6A-4B14-4DF3-A423-489F470B8094}" srcId="{2642FBEA-B06A-4031-A495-1A5ED5D1348F}" destId="{7BB7A219-930C-4D33-9692-616756BF3135}" srcOrd="0" destOrd="0" parTransId="{12348DDB-C2D6-484B-993F-BBC51AEE0458}" sibTransId="{33E88C5B-4AEB-4DBE-8D0E-6EFD424E38D5}"/>
    <dgm:cxn modelId="{2909D84A-836F-48C7-B882-604E6F7B5105}" srcId="{77C9CD23-F145-4460-86EA-DFB5C23312C2}" destId="{EA95F281-F3F5-4DC6-B0FB-0CFC86B879F4}" srcOrd="0" destOrd="0" parTransId="{06882991-AA3D-4994-AAED-E97D8C57C4A9}" sibTransId="{D6E66247-9A47-48A9-95E8-7DC8981D4093}"/>
    <dgm:cxn modelId="{5FF2684D-38FA-43E2-A2C6-C6B3EEAFAB9D}" srcId="{D09ECD38-867C-4FA7-802C-40157B08E2D9}" destId="{831F18AE-1D5A-4FD0-AD83-C6F9E9787388}" srcOrd="0" destOrd="0" parTransId="{6ADCACBB-C82A-404A-80D1-A9A75DB2D664}" sibTransId="{83B19F35-C809-40A3-AE98-9B639CFEB180}"/>
    <dgm:cxn modelId="{348FCB6D-7A64-4104-9C9C-FADA115BAE5F}" type="presOf" srcId="{EA95F281-F3F5-4DC6-B0FB-0CFC86B879F4}" destId="{0C57BD49-5068-40CF-A380-A405703D6CC5}" srcOrd="0" destOrd="0" presId="urn:microsoft.com/office/officeart/2005/8/layout/hList1"/>
    <dgm:cxn modelId="{AD51636E-BFBD-41CA-8027-073E3ECB0806}" srcId="{EA95F281-F3F5-4DC6-B0FB-0CFC86B879F4}" destId="{185C5872-C28B-4171-944E-C23FAC4F0587}" srcOrd="2" destOrd="0" parTransId="{9F2CB8DA-A981-4AC0-A3B3-977758655489}" sibTransId="{FE1AA6C7-F7E2-480C-BA37-D04AE94FB7D8}"/>
    <dgm:cxn modelId="{017F187B-7039-4539-A127-F2D40558530B}" type="presOf" srcId="{6883D0EF-EC6F-4EBA-97D1-83FA545BC511}" destId="{05D08026-11B9-4523-A57F-B9D98D26FA3E}" srcOrd="0" destOrd="0" presId="urn:microsoft.com/office/officeart/2005/8/layout/hList1"/>
    <dgm:cxn modelId="{03CEA08C-BD49-4B57-BB2F-BCD7F6245540}" type="presOf" srcId="{2642FBEA-B06A-4031-A495-1A5ED5D1348F}" destId="{66B8F4A8-1C0E-4496-8C26-00F858C8395F}" srcOrd="0" destOrd="0" presId="urn:microsoft.com/office/officeart/2005/8/layout/hList1"/>
    <dgm:cxn modelId="{2C7AFC8E-8F64-4BDB-9C4A-30FA4BE1A970}" type="presOf" srcId="{185C5872-C28B-4171-944E-C23FAC4F0587}" destId="{519E7204-6ED0-47A5-8C22-832CFFE4174F}" srcOrd="0" destOrd="2" presId="urn:microsoft.com/office/officeart/2005/8/layout/hList1"/>
    <dgm:cxn modelId="{6C81A09B-B9BC-4B01-BC9E-80F24C854350}" type="presOf" srcId="{5A9E97A8-55E4-4D23-90A0-7C2CBC5AEED0}" destId="{05D08026-11B9-4523-A57F-B9D98D26FA3E}" srcOrd="0" destOrd="1" presId="urn:microsoft.com/office/officeart/2005/8/layout/hList1"/>
    <dgm:cxn modelId="{0F620F9D-1E5C-49C6-9DF9-4112D5D67164}" srcId="{D09ECD38-867C-4FA7-802C-40157B08E2D9}" destId="{638C7F94-6DD7-4CB4-BD9D-6F8FF90C3296}" srcOrd="2" destOrd="0" parTransId="{05B72E30-6D44-4476-BF76-0841D47E3E36}" sibTransId="{DDE03C2B-7723-4AE4-81FB-6FBD3538EBA7}"/>
    <dgm:cxn modelId="{661C9BA0-05E4-48EA-A278-9C2AF453911F}" srcId="{EA95F281-F3F5-4DC6-B0FB-0CFC86B879F4}" destId="{D740C494-A868-4FDB-83D5-18D16585FA38}" srcOrd="1" destOrd="0" parTransId="{7AC5FEB2-98DD-48B8-8238-DB8164B7E716}" sibTransId="{85673FA6-F8DE-4EFA-926D-3248BB9CE276}"/>
    <dgm:cxn modelId="{2E809FA0-DDC9-4409-AD81-E40C2B506250}" type="presOf" srcId="{77C9CD23-F145-4460-86EA-DFB5C23312C2}" destId="{8876CC94-57F4-4FBB-921E-86B9050922C5}" srcOrd="0" destOrd="0" presId="urn:microsoft.com/office/officeart/2005/8/layout/hList1"/>
    <dgm:cxn modelId="{0EAE82A4-71D6-4CB8-901B-5F424D9ED0A8}" srcId="{D09ECD38-867C-4FA7-802C-40157B08E2D9}" destId="{A43E7EF4-0F25-4E71-9B97-28ABA110CE92}" srcOrd="1" destOrd="0" parTransId="{2E193BAD-5B1C-42AB-9AFB-9527213FB764}" sibTransId="{8708892E-5707-42F4-B045-E88A9A971B30}"/>
    <dgm:cxn modelId="{D1FB43BC-F063-4EBD-8966-5A7921787C59}" type="presOf" srcId="{7BB7A219-930C-4D33-9692-616756BF3135}" destId="{E581F958-0366-4BF8-AAE3-134526ED1E10}" srcOrd="0" destOrd="0" presId="urn:microsoft.com/office/officeart/2005/8/layout/hList1"/>
    <dgm:cxn modelId="{911BE2C3-9864-4275-8289-AFF6C15AB0E9}" type="presOf" srcId="{D09ECD38-867C-4FA7-802C-40157B08E2D9}" destId="{29CECC60-2A8E-4D46-BAEB-35EB2BBBD0CE}" srcOrd="0" destOrd="0" presId="urn:microsoft.com/office/officeart/2005/8/layout/hList1"/>
    <dgm:cxn modelId="{5A0D0FD9-65CB-4430-8F82-ECC7FCEC674C}" type="presOf" srcId="{638C7F94-6DD7-4CB4-BD9D-6F8FF90C3296}" destId="{F4BB18B3-3A39-4999-92CC-48AC9A83C6B2}" srcOrd="0" destOrd="2" presId="urn:microsoft.com/office/officeart/2005/8/layout/hList1"/>
    <dgm:cxn modelId="{A0CEC2DE-E709-480F-94DB-5591FF55EF20}" srcId="{EA95F281-F3F5-4DC6-B0FB-0CFC86B879F4}" destId="{8969AA81-35D1-45E3-B68E-2A633E6632F5}" srcOrd="0" destOrd="0" parTransId="{9CDCD977-8887-4CEB-B91A-4D368512AD31}" sibTransId="{54075D4F-7D8E-43FD-88F2-5AA93F1108D2}"/>
    <dgm:cxn modelId="{DCAEA3EA-EB29-4E07-9A68-2B56EE58FE5A}" type="presOf" srcId="{D740C494-A868-4FDB-83D5-18D16585FA38}" destId="{519E7204-6ED0-47A5-8C22-832CFFE4174F}" srcOrd="0" destOrd="1" presId="urn:microsoft.com/office/officeart/2005/8/layout/hList1"/>
    <dgm:cxn modelId="{71CD12F7-6874-494F-8D65-2E29B3055D9D}" srcId="{3DD64092-72A9-4E8F-A4B9-102E02E7123D}" destId="{6883D0EF-EC6F-4EBA-97D1-83FA545BC511}" srcOrd="0" destOrd="0" parTransId="{8136C09A-7511-47C7-A7F6-2185B5D39675}" sibTransId="{0B43E7BC-6D98-47C2-93CD-5752F282494A}"/>
    <dgm:cxn modelId="{14C0A592-6134-4C6C-8429-CD24C20F4BEF}" type="presParOf" srcId="{8876CC94-57F4-4FBB-921E-86B9050922C5}" destId="{B79C9CC9-7685-41C1-98DB-7DC1F3DE676E}" srcOrd="0" destOrd="0" presId="urn:microsoft.com/office/officeart/2005/8/layout/hList1"/>
    <dgm:cxn modelId="{24E28237-34D2-4F13-90CF-1107E47ABB2E}" type="presParOf" srcId="{B79C9CC9-7685-41C1-98DB-7DC1F3DE676E}" destId="{0C57BD49-5068-40CF-A380-A405703D6CC5}" srcOrd="0" destOrd="0" presId="urn:microsoft.com/office/officeart/2005/8/layout/hList1"/>
    <dgm:cxn modelId="{CB33E08B-8048-4734-8DE4-6E57DB2559D4}" type="presParOf" srcId="{B79C9CC9-7685-41C1-98DB-7DC1F3DE676E}" destId="{519E7204-6ED0-47A5-8C22-832CFFE4174F}" srcOrd="1" destOrd="0" presId="urn:microsoft.com/office/officeart/2005/8/layout/hList1"/>
    <dgm:cxn modelId="{15E4A090-DFC7-4827-A205-3DA5831A3075}" type="presParOf" srcId="{8876CC94-57F4-4FBB-921E-86B9050922C5}" destId="{516F6672-B4BF-49DB-9023-C8F8D561B934}" srcOrd="1" destOrd="0" presId="urn:microsoft.com/office/officeart/2005/8/layout/hList1"/>
    <dgm:cxn modelId="{5CB51C4E-3529-4A11-9B4F-005D2694AA61}" type="presParOf" srcId="{8876CC94-57F4-4FBB-921E-86B9050922C5}" destId="{2A689913-42C9-4F6A-9056-A993197B97E8}" srcOrd="2" destOrd="0" presId="urn:microsoft.com/office/officeart/2005/8/layout/hList1"/>
    <dgm:cxn modelId="{BA3D948F-932B-47E8-9512-5AACF5AAF92B}" type="presParOf" srcId="{2A689913-42C9-4F6A-9056-A993197B97E8}" destId="{F3890225-A0B2-4A16-9BA5-79BFC8518FFF}" srcOrd="0" destOrd="0" presId="urn:microsoft.com/office/officeart/2005/8/layout/hList1"/>
    <dgm:cxn modelId="{96ECE575-EDBF-43E8-A715-CB8D98290A14}" type="presParOf" srcId="{2A689913-42C9-4F6A-9056-A993197B97E8}" destId="{05D08026-11B9-4523-A57F-B9D98D26FA3E}" srcOrd="1" destOrd="0" presId="urn:microsoft.com/office/officeart/2005/8/layout/hList1"/>
    <dgm:cxn modelId="{00EE1A0E-1BCA-465C-B0F8-98949C68DEF9}" type="presParOf" srcId="{8876CC94-57F4-4FBB-921E-86B9050922C5}" destId="{864A2344-C918-414A-AFF3-EA306E75A72E}" srcOrd="3" destOrd="0" presId="urn:microsoft.com/office/officeart/2005/8/layout/hList1"/>
    <dgm:cxn modelId="{0BE61F69-3020-4A4A-A39E-9275A68F7DA0}" type="presParOf" srcId="{8876CC94-57F4-4FBB-921E-86B9050922C5}" destId="{F023B220-ACA4-4A91-A385-43873073FBDF}" srcOrd="4" destOrd="0" presId="urn:microsoft.com/office/officeart/2005/8/layout/hList1"/>
    <dgm:cxn modelId="{BD2DFE3C-7821-4C16-9734-D7D474CCCBFF}" type="presParOf" srcId="{F023B220-ACA4-4A91-A385-43873073FBDF}" destId="{29CECC60-2A8E-4D46-BAEB-35EB2BBBD0CE}" srcOrd="0" destOrd="0" presId="urn:microsoft.com/office/officeart/2005/8/layout/hList1"/>
    <dgm:cxn modelId="{878D3AD3-FC86-4BC7-BB75-B0650D9A8721}" type="presParOf" srcId="{F023B220-ACA4-4A91-A385-43873073FBDF}" destId="{F4BB18B3-3A39-4999-92CC-48AC9A83C6B2}" srcOrd="1" destOrd="0" presId="urn:microsoft.com/office/officeart/2005/8/layout/hList1"/>
    <dgm:cxn modelId="{18B2CD25-5B6B-4C15-8834-CA56E3FCD3F1}" type="presParOf" srcId="{8876CC94-57F4-4FBB-921E-86B9050922C5}" destId="{97BFC806-813A-4649-9D7C-B53B72136EAE}" srcOrd="5" destOrd="0" presId="urn:microsoft.com/office/officeart/2005/8/layout/hList1"/>
    <dgm:cxn modelId="{8358244C-1D4E-4BE1-B94D-B6FC114CD2D6}" type="presParOf" srcId="{8876CC94-57F4-4FBB-921E-86B9050922C5}" destId="{8A890D9B-E0CF-4EAB-A7E6-6A51D44F9138}" srcOrd="6" destOrd="0" presId="urn:microsoft.com/office/officeart/2005/8/layout/hList1"/>
    <dgm:cxn modelId="{FEBDE0EE-4FD8-461C-B416-AF933FA1652C}" type="presParOf" srcId="{8A890D9B-E0CF-4EAB-A7E6-6A51D44F9138}" destId="{66B8F4A8-1C0E-4496-8C26-00F858C8395F}" srcOrd="0" destOrd="0" presId="urn:microsoft.com/office/officeart/2005/8/layout/hList1"/>
    <dgm:cxn modelId="{68CBA9B0-6809-42E6-A662-3B8811C44026}" type="presParOf" srcId="{8A890D9B-E0CF-4EAB-A7E6-6A51D44F9138}" destId="{E581F958-0366-4BF8-AAE3-134526ED1E1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FA5923-34DD-45C6-BF26-16B4A94FC8E3}"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C35897B7-D4D8-406E-9F4E-2796A7F90D91}">
      <dgm:prSet custT="1"/>
      <dgm:spPr/>
      <dgm:t>
        <a:bodyPr/>
        <a:lstStyle/>
        <a:p>
          <a:r>
            <a:rPr lang="en-US" sz="2800" dirty="0"/>
            <a:t>It is concerned with how young people feel, and not just with what they know and can do,</a:t>
          </a:r>
        </a:p>
      </dgm:t>
    </dgm:pt>
    <dgm:pt modelId="{E619480B-9829-44C0-B0D2-2C0ED3DBFFF2}" type="parTrans" cxnId="{56AECE1B-6B09-4D28-B2C6-ED2981083C3C}">
      <dgm:prSet/>
      <dgm:spPr/>
      <dgm:t>
        <a:bodyPr/>
        <a:lstStyle/>
        <a:p>
          <a:endParaRPr lang="en-US"/>
        </a:p>
      </dgm:t>
    </dgm:pt>
    <dgm:pt modelId="{B2A12A3E-19A4-4A16-B713-3ECAE57F0F06}" type="sibTrans" cxnId="{56AECE1B-6B09-4D28-B2C6-ED2981083C3C}">
      <dgm:prSet/>
      <dgm:spPr/>
      <dgm:t>
        <a:bodyPr/>
        <a:lstStyle/>
        <a:p>
          <a:endParaRPr lang="en-US"/>
        </a:p>
      </dgm:t>
    </dgm:pt>
    <dgm:pt modelId="{23C839A4-369A-43B3-A57E-0B3A5435DB07}">
      <dgm:prSet custT="1"/>
      <dgm:spPr/>
      <dgm:t>
        <a:bodyPr/>
        <a:lstStyle/>
        <a:p>
          <a:r>
            <a:rPr lang="en-US" sz="2800" dirty="0"/>
            <a:t>It is concerned with facilitating and empowering the voice of young people, encouraging and enabling them to influence the environment in which they live,</a:t>
          </a:r>
        </a:p>
      </dgm:t>
    </dgm:pt>
    <dgm:pt modelId="{D7C1A929-DE35-4216-8313-25BE704A7A0F}" type="parTrans" cxnId="{97F1ECC5-0509-4088-A40C-1618598C2A13}">
      <dgm:prSet/>
      <dgm:spPr/>
      <dgm:t>
        <a:bodyPr/>
        <a:lstStyle/>
        <a:p>
          <a:endParaRPr lang="en-US"/>
        </a:p>
      </dgm:t>
    </dgm:pt>
    <dgm:pt modelId="{E0AD84EB-9F35-45FC-9A55-BDB0BD57F217}" type="sibTrans" cxnId="{97F1ECC5-0509-4088-A40C-1618598C2A13}">
      <dgm:prSet/>
      <dgm:spPr/>
      <dgm:t>
        <a:bodyPr/>
        <a:lstStyle/>
        <a:p>
          <a:endParaRPr lang="en-US"/>
        </a:p>
      </dgm:t>
    </dgm:pt>
    <dgm:pt modelId="{BC0D37E0-86FC-46D3-AF15-AA1C399379EF}">
      <dgm:prSet custT="1"/>
      <dgm:spPr/>
      <dgm:t>
        <a:bodyPr/>
        <a:lstStyle/>
        <a:p>
          <a:r>
            <a:rPr lang="en-US" sz="2800" dirty="0"/>
            <a:t>It safeguards the welfare of young people, and provides them with a safe environment in which to explore their values, beliefs, ideas and issues.</a:t>
          </a:r>
        </a:p>
      </dgm:t>
    </dgm:pt>
    <dgm:pt modelId="{B18DA0C5-AF95-4A94-9F40-8EE9FE96B6D9}" type="parTrans" cxnId="{73CBCD54-1248-47AD-825F-B95FD4923798}">
      <dgm:prSet/>
      <dgm:spPr/>
      <dgm:t>
        <a:bodyPr/>
        <a:lstStyle/>
        <a:p>
          <a:endParaRPr lang="en-US"/>
        </a:p>
      </dgm:t>
    </dgm:pt>
    <dgm:pt modelId="{3BFC50F6-E740-4899-90D3-56ECA8E966AB}" type="sibTrans" cxnId="{73CBCD54-1248-47AD-825F-B95FD4923798}">
      <dgm:prSet/>
      <dgm:spPr/>
      <dgm:t>
        <a:bodyPr/>
        <a:lstStyle/>
        <a:p>
          <a:endParaRPr lang="en-US"/>
        </a:p>
      </dgm:t>
    </dgm:pt>
    <dgm:pt modelId="{CD78810D-FBA2-4D16-BCF2-12FCF9174F35}" type="pres">
      <dgm:prSet presAssocID="{A7FA5923-34DD-45C6-BF26-16B4A94FC8E3}" presName="vert0" presStyleCnt="0">
        <dgm:presLayoutVars>
          <dgm:dir/>
          <dgm:animOne val="branch"/>
          <dgm:animLvl val="lvl"/>
        </dgm:presLayoutVars>
      </dgm:prSet>
      <dgm:spPr/>
    </dgm:pt>
    <dgm:pt modelId="{40667A36-6AA4-4056-995E-6405580173E7}" type="pres">
      <dgm:prSet presAssocID="{C35897B7-D4D8-406E-9F4E-2796A7F90D91}" presName="thickLine" presStyleLbl="alignNode1" presStyleIdx="0" presStyleCnt="3"/>
      <dgm:spPr/>
    </dgm:pt>
    <dgm:pt modelId="{C4EDE9BC-4698-4B6D-B54B-905952424E2C}" type="pres">
      <dgm:prSet presAssocID="{C35897B7-D4D8-406E-9F4E-2796A7F90D91}" presName="horz1" presStyleCnt="0"/>
      <dgm:spPr/>
    </dgm:pt>
    <dgm:pt modelId="{94AAC44E-B3BB-4483-B6AB-1C53BC9D3362}" type="pres">
      <dgm:prSet presAssocID="{C35897B7-D4D8-406E-9F4E-2796A7F90D91}" presName="tx1" presStyleLbl="revTx" presStyleIdx="0" presStyleCnt="3" custScaleY="73581"/>
      <dgm:spPr/>
    </dgm:pt>
    <dgm:pt modelId="{5D068535-1838-4A7E-9172-4002E04688CF}" type="pres">
      <dgm:prSet presAssocID="{C35897B7-D4D8-406E-9F4E-2796A7F90D91}" presName="vert1" presStyleCnt="0"/>
      <dgm:spPr/>
    </dgm:pt>
    <dgm:pt modelId="{0D113573-88E6-4F11-87E3-24EF157D3ABD}" type="pres">
      <dgm:prSet presAssocID="{23C839A4-369A-43B3-A57E-0B3A5435DB07}" presName="thickLine" presStyleLbl="alignNode1" presStyleIdx="1" presStyleCnt="3"/>
      <dgm:spPr/>
    </dgm:pt>
    <dgm:pt modelId="{0FE1FD1A-DFCE-42E5-AD4E-AC1A28ECD3F5}" type="pres">
      <dgm:prSet presAssocID="{23C839A4-369A-43B3-A57E-0B3A5435DB07}" presName="horz1" presStyleCnt="0"/>
      <dgm:spPr/>
    </dgm:pt>
    <dgm:pt modelId="{2837E600-C02A-48AA-AF3F-5F1B9C664D2A}" type="pres">
      <dgm:prSet presAssocID="{23C839A4-369A-43B3-A57E-0B3A5435DB07}" presName="tx1" presStyleLbl="revTx" presStyleIdx="1" presStyleCnt="3"/>
      <dgm:spPr/>
    </dgm:pt>
    <dgm:pt modelId="{877C4EF9-6D08-48CE-87C0-F3E1C4F5B395}" type="pres">
      <dgm:prSet presAssocID="{23C839A4-369A-43B3-A57E-0B3A5435DB07}" presName="vert1" presStyleCnt="0"/>
      <dgm:spPr/>
    </dgm:pt>
    <dgm:pt modelId="{29AAC11E-26C6-4473-A10C-41E0E3E536A5}" type="pres">
      <dgm:prSet presAssocID="{BC0D37E0-86FC-46D3-AF15-AA1C399379EF}" presName="thickLine" presStyleLbl="alignNode1" presStyleIdx="2" presStyleCnt="3"/>
      <dgm:spPr/>
    </dgm:pt>
    <dgm:pt modelId="{629487DB-807C-4841-9130-12C31E4FF5E7}" type="pres">
      <dgm:prSet presAssocID="{BC0D37E0-86FC-46D3-AF15-AA1C399379EF}" presName="horz1" presStyleCnt="0"/>
      <dgm:spPr/>
    </dgm:pt>
    <dgm:pt modelId="{D9DAC03B-BAC3-4C96-AAE6-CFC68F405392}" type="pres">
      <dgm:prSet presAssocID="{BC0D37E0-86FC-46D3-AF15-AA1C399379EF}" presName="tx1" presStyleLbl="revTx" presStyleIdx="2" presStyleCnt="3"/>
      <dgm:spPr/>
    </dgm:pt>
    <dgm:pt modelId="{2A703574-0D8F-46C7-8AE2-CB8485C952D2}" type="pres">
      <dgm:prSet presAssocID="{BC0D37E0-86FC-46D3-AF15-AA1C399379EF}" presName="vert1" presStyleCnt="0"/>
      <dgm:spPr/>
    </dgm:pt>
  </dgm:ptLst>
  <dgm:cxnLst>
    <dgm:cxn modelId="{A7EE1700-4732-4AF3-8E43-58EDB72BFB71}" type="presOf" srcId="{A7FA5923-34DD-45C6-BF26-16B4A94FC8E3}" destId="{CD78810D-FBA2-4D16-BCF2-12FCF9174F35}" srcOrd="0" destOrd="0" presId="urn:microsoft.com/office/officeart/2008/layout/LinedList"/>
    <dgm:cxn modelId="{04CB4003-9FC7-4560-BC17-C88CDAA88853}" type="presOf" srcId="{C35897B7-D4D8-406E-9F4E-2796A7F90D91}" destId="{94AAC44E-B3BB-4483-B6AB-1C53BC9D3362}" srcOrd="0" destOrd="0" presId="urn:microsoft.com/office/officeart/2008/layout/LinedList"/>
    <dgm:cxn modelId="{56AECE1B-6B09-4D28-B2C6-ED2981083C3C}" srcId="{A7FA5923-34DD-45C6-BF26-16B4A94FC8E3}" destId="{C35897B7-D4D8-406E-9F4E-2796A7F90D91}" srcOrd="0" destOrd="0" parTransId="{E619480B-9829-44C0-B0D2-2C0ED3DBFFF2}" sibTransId="{B2A12A3E-19A4-4A16-B713-3ECAE57F0F06}"/>
    <dgm:cxn modelId="{EAD55639-971A-4404-B109-98A779A3DC1F}" type="presOf" srcId="{BC0D37E0-86FC-46D3-AF15-AA1C399379EF}" destId="{D9DAC03B-BAC3-4C96-AAE6-CFC68F405392}" srcOrd="0" destOrd="0" presId="urn:microsoft.com/office/officeart/2008/layout/LinedList"/>
    <dgm:cxn modelId="{73CBCD54-1248-47AD-825F-B95FD4923798}" srcId="{A7FA5923-34DD-45C6-BF26-16B4A94FC8E3}" destId="{BC0D37E0-86FC-46D3-AF15-AA1C399379EF}" srcOrd="2" destOrd="0" parTransId="{B18DA0C5-AF95-4A94-9F40-8EE9FE96B6D9}" sibTransId="{3BFC50F6-E740-4899-90D3-56ECA8E966AB}"/>
    <dgm:cxn modelId="{D86C658C-8B87-4CED-8F55-6451067B9C42}" type="presOf" srcId="{23C839A4-369A-43B3-A57E-0B3A5435DB07}" destId="{2837E600-C02A-48AA-AF3F-5F1B9C664D2A}" srcOrd="0" destOrd="0" presId="urn:microsoft.com/office/officeart/2008/layout/LinedList"/>
    <dgm:cxn modelId="{97F1ECC5-0509-4088-A40C-1618598C2A13}" srcId="{A7FA5923-34DD-45C6-BF26-16B4A94FC8E3}" destId="{23C839A4-369A-43B3-A57E-0B3A5435DB07}" srcOrd="1" destOrd="0" parTransId="{D7C1A929-DE35-4216-8313-25BE704A7A0F}" sibTransId="{E0AD84EB-9F35-45FC-9A55-BDB0BD57F217}"/>
    <dgm:cxn modelId="{EEE539EC-B524-4516-ADA6-21ACB05E06E0}" type="presParOf" srcId="{CD78810D-FBA2-4D16-BCF2-12FCF9174F35}" destId="{40667A36-6AA4-4056-995E-6405580173E7}" srcOrd="0" destOrd="0" presId="urn:microsoft.com/office/officeart/2008/layout/LinedList"/>
    <dgm:cxn modelId="{0C903F56-8201-4332-BF21-EE018A18FA0F}" type="presParOf" srcId="{CD78810D-FBA2-4D16-BCF2-12FCF9174F35}" destId="{C4EDE9BC-4698-4B6D-B54B-905952424E2C}" srcOrd="1" destOrd="0" presId="urn:microsoft.com/office/officeart/2008/layout/LinedList"/>
    <dgm:cxn modelId="{27FBF189-71B6-43AC-9019-5FEAEDB328B5}" type="presParOf" srcId="{C4EDE9BC-4698-4B6D-B54B-905952424E2C}" destId="{94AAC44E-B3BB-4483-B6AB-1C53BC9D3362}" srcOrd="0" destOrd="0" presId="urn:microsoft.com/office/officeart/2008/layout/LinedList"/>
    <dgm:cxn modelId="{47913093-1B29-4D27-A674-110D109CEFD6}" type="presParOf" srcId="{C4EDE9BC-4698-4B6D-B54B-905952424E2C}" destId="{5D068535-1838-4A7E-9172-4002E04688CF}" srcOrd="1" destOrd="0" presId="urn:microsoft.com/office/officeart/2008/layout/LinedList"/>
    <dgm:cxn modelId="{6568622C-63A2-4DED-992E-660674724D28}" type="presParOf" srcId="{CD78810D-FBA2-4D16-BCF2-12FCF9174F35}" destId="{0D113573-88E6-4F11-87E3-24EF157D3ABD}" srcOrd="2" destOrd="0" presId="urn:microsoft.com/office/officeart/2008/layout/LinedList"/>
    <dgm:cxn modelId="{1EB47C21-50FC-4CDA-94CB-C835C6A79CC4}" type="presParOf" srcId="{CD78810D-FBA2-4D16-BCF2-12FCF9174F35}" destId="{0FE1FD1A-DFCE-42E5-AD4E-AC1A28ECD3F5}" srcOrd="3" destOrd="0" presId="urn:microsoft.com/office/officeart/2008/layout/LinedList"/>
    <dgm:cxn modelId="{F0B676B3-7046-490F-8A4D-C4BA4C243FDF}" type="presParOf" srcId="{0FE1FD1A-DFCE-42E5-AD4E-AC1A28ECD3F5}" destId="{2837E600-C02A-48AA-AF3F-5F1B9C664D2A}" srcOrd="0" destOrd="0" presId="urn:microsoft.com/office/officeart/2008/layout/LinedList"/>
    <dgm:cxn modelId="{7C1E1606-9943-4B3E-9F71-4350943A9F6F}" type="presParOf" srcId="{0FE1FD1A-DFCE-42E5-AD4E-AC1A28ECD3F5}" destId="{877C4EF9-6D08-48CE-87C0-F3E1C4F5B395}" srcOrd="1" destOrd="0" presId="urn:microsoft.com/office/officeart/2008/layout/LinedList"/>
    <dgm:cxn modelId="{274CD406-7461-437D-B95F-7905E239E05F}" type="presParOf" srcId="{CD78810D-FBA2-4D16-BCF2-12FCF9174F35}" destId="{29AAC11E-26C6-4473-A10C-41E0E3E536A5}" srcOrd="4" destOrd="0" presId="urn:microsoft.com/office/officeart/2008/layout/LinedList"/>
    <dgm:cxn modelId="{0401F236-E807-4BE6-B416-0476CAA2D270}" type="presParOf" srcId="{CD78810D-FBA2-4D16-BCF2-12FCF9174F35}" destId="{629487DB-807C-4841-9130-12C31E4FF5E7}" srcOrd="5" destOrd="0" presId="urn:microsoft.com/office/officeart/2008/layout/LinedList"/>
    <dgm:cxn modelId="{3691B214-B290-4B15-BF99-C54EB6EAE2B8}" type="presParOf" srcId="{629487DB-807C-4841-9130-12C31E4FF5E7}" destId="{D9DAC03B-BAC3-4C96-AAE6-CFC68F405392}" srcOrd="0" destOrd="0" presId="urn:microsoft.com/office/officeart/2008/layout/LinedList"/>
    <dgm:cxn modelId="{F9268F3C-84B6-461A-A218-9C5B1CF1D3E7}" type="presParOf" srcId="{629487DB-807C-4841-9130-12C31E4FF5E7}" destId="{2A703574-0D8F-46C7-8AE2-CB8485C952D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8471300-A282-4D6A-B496-595B35D68E4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11267F2-79AD-40B1-A85C-371576C7F67F}">
      <dgm:prSet custT="1"/>
      <dgm:spPr/>
      <dgm:t>
        <a:bodyPr/>
        <a:lstStyle/>
        <a:p>
          <a:pPr>
            <a:lnSpc>
              <a:spcPct val="100000"/>
            </a:lnSpc>
          </a:pPr>
          <a:r>
            <a:rPr lang="en-GB" sz="2400" dirty="0">
              <a:solidFill>
                <a:schemeClr val="tx1"/>
              </a:solidFill>
            </a:rPr>
            <a:t>Lecture 1 – Introduction and Module overview</a:t>
          </a:r>
          <a:r>
            <a:rPr lang="en-GB" sz="1800" dirty="0"/>
            <a:t>.</a:t>
          </a:r>
          <a:endParaRPr lang="en-US" sz="1800" dirty="0"/>
        </a:p>
      </dgm:t>
    </dgm:pt>
    <dgm:pt modelId="{E88C5F22-5F1C-44AE-8420-44639C04A991}" type="parTrans" cxnId="{E1EAA826-F895-4A54-A975-82BD60BC1227}">
      <dgm:prSet/>
      <dgm:spPr/>
      <dgm:t>
        <a:bodyPr/>
        <a:lstStyle/>
        <a:p>
          <a:endParaRPr lang="en-US"/>
        </a:p>
      </dgm:t>
    </dgm:pt>
    <dgm:pt modelId="{BF6986DA-C33C-4BCD-9619-0C1246439E9A}" type="sibTrans" cxnId="{E1EAA826-F895-4A54-A975-82BD60BC1227}">
      <dgm:prSet/>
      <dgm:spPr/>
      <dgm:t>
        <a:bodyPr/>
        <a:lstStyle/>
        <a:p>
          <a:endParaRPr lang="en-US"/>
        </a:p>
      </dgm:t>
    </dgm:pt>
    <dgm:pt modelId="{7783FA01-C75D-440D-A870-A39661CC31A3}">
      <dgm:prSet custT="1"/>
      <dgm:spPr/>
      <dgm:t>
        <a:bodyPr/>
        <a:lstStyle/>
        <a:p>
          <a:pPr>
            <a:lnSpc>
              <a:spcPct val="100000"/>
            </a:lnSpc>
          </a:pPr>
          <a:r>
            <a:rPr lang="en-GB" sz="2000" dirty="0"/>
            <a:t>Assessment Requirements </a:t>
          </a:r>
          <a:endParaRPr lang="en-US" sz="2000" dirty="0"/>
        </a:p>
      </dgm:t>
    </dgm:pt>
    <dgm:pt modelId="{32837C8B-A61B-4EFC-A6D8-B3C71B4F6F89}" type="parTrans" cxnId="{9A2D2384-74D9-49AB-98C4-D6DC84588505}">
      <dgm:prSet/>
      <dgm:spPr/>
      <dgm:t>
        <a:bodyPr/>
        <a:lstStyle/>
        <a:p>
          <a:endParaRPr lang="en-US"/>
        </a:p>
      </dgm:t>
    </dgm:pt>
    <dgm:pt modelId="{F4ED9AB9-140C-44DC-9B55-661D5D70B6BD}" type="sibTrans" cxnId="{9A2D2384-74D9-49AB-98C4-D6DC84588505}">
      <dgm:prSet/>
      <dgm:spPr/>
      <dgm:t>
        <a:bodyPr/>
        <a:lstStyle/>
        <a:p>
          <a:endParaRPr lang="en-US"/>
        </a:p>
      </dgm:t>
    </dgm:pt>
    <dgm:pt modelId="{1D78EF59-39C9-494A-9949-5AC0A4EB7469}">
      <dgm:prSet custT="1"/>
      <dgm:spPr/>
      <dgm:t>
        <a:bodyPr/>
        <a:lstStyle/>
        <a:p>
          <a:pPr>
            <a:lnSpc>
              <a:spcPct val="100000"/>
            </a:lnSpc>
          </a:pPr>
          <a:r>
            <a:rPr lang="en-GB" sz="2000" dirty="0"/>
            <a:t>Submission Deadline</a:t>
          </a:r>
          <a:endParaRPr lang="en-US" sz="2000" dirty="0"/>
        </a:p>
      </dgm:t>
    </dgm:pt>
    <dgm:pt modelId="{E6CAEFBD-C483-4DEE-93C2-9C4BD760F487}" type="parTrans" cxnId="{9BB0CDD4-06DE-4812-8686-FBBCF3289D6C}">
      <dgm:prSet/>
      <dgm:spPr/>
      <dgm:t>
        <a:bodyPr/>
        <a:lstStyle/>
        <a:p>
          <a:endParaRPr lang="en-US"/>
        </a:p>
      </dgm:t>
    </dgm:pt>
    <dgm:pt modelId="{386C7BA4-8392-4506-9CBB-043410F944C4}" type="sibTrans" cxnId="{9BB0CDD4-06DE-4812-8686-FBBCF3289D6C}">
      <dgm:prSet/>
      <dgm:spPr/>
      <dgm:t>
        <a:bodyPr/>
        <a:lstStyle/>
        <a:p>
          <a:endParaRPr lang="en-US"/>
        </a:p>
      </dgm:t>
    </dgm:pt>
    <dgm:pt modelId="{0EFB064F-1C80-4AAF-9729-73364A692A83}">
      <dgm:prSet custT="1"/>
      <dgm:spPr/>
      <dgm:t>
        <a:bodyPr/>
        <a:lstStyle/>
        <a:p>
          <a:pPr>
            <a:lnSpc>
              <a:spcPct val="100000"/>
            </a:lnSpc>
          </a:pPr>
          <a:r>
            <a:rPr lang="en-GB" sz="2000" dirty="0"/>
            <a:t>Values and Principles</a:t>
          </a:r>
          <a:endParaRPr lang="en-US" sz="2000" dirty="0"/>
        </a:p>
      </dgm:t>
    </dgm:pt>
    <dgm:pt modelId="{2F5E5200-73DC-45B7-9227-A4D17396B113}" type="parTrans" cxnId="{A25E8F31-F1CF-4D2D-AE2D-13E7FBF11841}">
      <dgm:prSet/>
      <dgm:spPr/>
      <dgm:t>
        <a:bodyPr/>
        <a:lstStyle/>
        <a:p>
          <a:endParaRPr lang="en-US"/>
        </a:p>
      </dgm:t>
    </dgm:pt>
    <dgm:pt modelId="{2D6D7120-2D2B-419D-BB9C-AABBF60C3E6B}" type="sibTrans" cxnId="{A25E8F31-F1CF-4D2D-AE2D-13E7FBF11841}">
      <dgm:prSet/>
      <dgm:spPr/>
      <dgm:t>
        <a:bodyPr/>
        <a:lstStyle/>
        <a:p>
          <a:endParaRPr lang="en-US"/>
        </a:p>
      </dgm:t>
    </dgm:pt>
    <dgm:pt modelId="{234F8BC6-BE6A-42B2-87A1-54DE901D3165}">
      <dgm:prSet custT="1"/>
      <dgm:spPr/>
      <dgm:t>
        <a:bodyPr/>
        <a:lstStyle/>
        <a:p>
          <a:pPr>
            <a:lnSpc>
              <a:spcPct val="100000"/>
            </a:lnSpc>
          </a:pPr>
          <a:r>
            <a:rPr lang="en-GB" sz="2000" dirty="0"/>
            <a:t>Placement Requirements and Processes</a:t>
          </a:r>
          <a:r>
            <a:rPr lang="en-GB" sz="1700" dirty="0"/>
            <a:t>. </a:t>
          </a:r>
          <a:endParaRPr lang="en-US" sz="1700" dirty="0"/>
        </a:p>
      </dgm:t>
    </dgm:pt>
    <dgm:pt modelId="{1BBC4F0C-0E72-4161-B2B3-9CC8A5A46AD3}" type="parTrans" cxnId="{E707BF42-36E6-441E-83D9-2D14C296A2F9}">
      <dgm:prSet/>
      <dgm:spPr/>
      <dgm:t>
        <a:bodyPr/>
        <a:lstStyle/>
        <a:p>
          <a:endParaRPr lang="en-US"/>
        </a:p>
      </dgm:t>
    </dgm:pt>
    <dgm:pt modelId="{36D7A9CA-279E-473B-998A-76F53A9C5290}" type="sibTrans" cxnId="{E707BF42-36E6-441E-83D9-2D14C296A2F9}">
      <dgm:prSet/>
      <dgm:spPr/>
      <dgm:t>
        <a:bodyPr/>
        <a:lstStyle/>
        <a:p>
          <a:endParaRPr lang="en-US"/>
        </a:p>
      </dgm:t>
    </dgm:pt>
    <dgm:pt modelId="{B2D788CB-B9EF-4CDE-B514-B9635A8C4511}">
      <dgm:prSet custT="1"/>
      <dgm:spPr/>
      <dgm:t>
        <a:bodyPr/>
        <a:lstStyle/>
        <a:p>
          <a:pPr>
            <a:lnSpc>
              <a:spcPct val="100000"/>
            </a:lnSpc>
          </a:pPr>
          <a:r>
            <a:rPr lang="en-GB" sz="2400" dirty="0">
              <a:solidFill>
                <a:schemeClr val="tx1"/>
              </a:solidFill>
            </a:rPr>
            <a:t>Lecture 2 – Placement Progression Meetings</a:t>
          </a:r>
          <a:endParaRPr lang="en-US" sz="2400" dirty="0">
            <a:solidFill>
              <a:schemeClr val="tx1"/>
            </a:solidFill>
          </a:endParaRPr>
        </a:p>
      </dgm:t>
    </dgm:pt>
    <dgm:pt modelId="{AC629921-CBFE-469B-845F-499EC3EDCC51}" type="parTrans" cxnId="{68657A13-E282-4745-84F1-40F4A724E762}">
      <dgm:prSet/>
      <dgm:spPr/>
      <dgm:t>
        <a:bodyPr/>
        <a:lstStyle/>
        <a:p>
          <a:endParaRPr lang="en-US"/>
        </a:p>
      </dgm:t>
    </dgm:pt>
    <dgm:pt modelId="{E261DAC7-2CAF-4016-9819-226FA381A55D}" type="sibTrans" cxnId="{68657A13-E282-4745-84F1-40F4A724E762}">
      <dgm:prSet/>
      <dgm:spPr/>
      <dgm:t>
        <a:bodyPr/>
        <a:lstStyle/>
        <a:p>
          <a:endParaRPr lang="en-US"/>
        </a:p>
      </dgm:t>
    </dgm:pt>
    <dgm:pt modelId="{95C60F5B-4208-4118-B53E-A465CABE97EC}">
      <dgm:prSet custT="1"/>
      <dgm:spPr/>
      <dgm:t>
        <a:bodyPr/>
        <a:lstStyle/>
        <a:p>
          <a:pPr>
            <a:lnSpc>
              <a:spcPct val="100000"/>
            </a:lnSpc>
          </a:pPr>
          <a:r>
            <a:rPr lang="en-GB" sz="2000" dirty="0"/>
            <a:t>Placement Preparation Session Continued…</a:t>
          </a:r>
          <a:endParaRPr lang="en-US" sz="2000" dirty="0"/>
        </a:p>
      </dgm:t>
    </dgm:pt>
    <dgm:pt modelId="{869679F8-4194-43F3-8AFA-320459D0B618}" type="parTrans" cxnId="{0E7566E1-F500-4D0A-A1A5-403A31EA9070}">
      <dgm:prSet/>
      <dgm:spPr/>
      <dgm:t>
        <a:bodyPr/>
        <a:lstStyle/>
        <a:p>
          <a:endParaRPr lang="en-US"/>
        </a:p>
      </dgm:t>
    </dgm:pt>
    <dgm:pt modelId="{2C6D06BA-7299-40A7-9CDD-7BDC54057A25}" type="sibTrans" cxnId="{0E7566E1-F500-4D0A-A1A5-403A31EA9070}">
      <dgm:prSet/>
      <dgm:spPr/>
      <dgm:t>
        <a:bodyPr/>
        <a:lstStyle/>
        <a:p>
          <a:endParaRPr lang="en-US"/>
        </a:p>
      </dgm:t>
    </dgm:pt>
    <dgm:pt modelId="{2C07E3D6-3539-45EC-B10E-23AB169D8B5A}">
      <dgm:prSet/>
      <dgm:spPr/>
      <dgm:t>
        <a:bodyPr/>
        <a:lstStyle/>
        <a:p>
          <a:pPr>
            <a:lnSpc>
              <a:spcPct val="100000"/>
            </a:lnSpc>
          </a:pPr>
          <a:endParaRPr lang="en-US" sz="1800" dirty="0"/>
        </a:p>
      </dgm:t>
    </dgm:pt>
    <dgm:pt modelId="{FA17DA22-6A22-41BC-9531-0B00E7EBDA32}" type="parTrans" cxnId="{CDEC5133-B2C3-4E8B-A3AA-A0CCE1F0CE6F}">
      <dgm:prSet/>
      <dgm:spPr/>
      <dgm:t>
        <a:bodyPr/>
        <a:lstStyle/>
        <a:p>
          <a:endParaRPr lang="en-GB"/>
        </a:p>
      </dgm:t>
    </dgm:pt>
    <dgm:pt modelId="{8683DBE4-88C3-4A07-8B7E-8BE09C4D6931}" type="sibTrans" cxnId="{CDEC5133-B2C3-4E8B-A3AA-A0CCE1F0CE6F}">
      <dgm:prSet/>
      <dgm:spPr/>
      <dgm:t>
        <a:bodyPr/>
        <a:lstStyle/>
        <a:p>
          <a:endParaRPr lang="en-US"/>
        </a:p>
      </dgm:t>
    </dgm:pt>
    <dgm:pt modelId="{78CC7048-7383-4BF4-8255-48C005880ED1}">
      <dgm:prSet custT="1"/>
      <dgm:spPr/>
      <dgm:t>
        <a:bodyPr/>
        <a:lstStyle/>
        <a:p>
          <a:pPr>
            <a:lnSpc>
              <a:spcPct val="100000"/>
            </a:lnSpc>
          </a:pPr>
          <a:r>
            <a:rPr lang="en-US" sz="2000" dirty="0"/>
            <a:t>Placement Preparation</a:t>
          </a:r>
        </a:p>
      </dgm:t>
    </dgm:pt>
    <dgm:pt modelId="{3AF3C93D-A523-4F81-838E-53A1ABE2617A}" type="parTrans" cxnId="{9235106F-AF5D-44D4-9CBF-DF6839DC83B6}">
      <dgm:prSet/>
      <dgm:spPr/>
      <dgm:t>
        <a:bodyPr/>
        <a:lstStyle/>
        <a:p>
          <a:endParaRPr lang="en-GB"/>
        </a:p>
      </dgm:t>
    </dgm:pt>
    <dgm:pt modelId="{F1F985D2-F2F7-4EA7-8607-F1D867410605}" type="sibTrans" cxnId="{9235106F-AF5D-44D4-9CBF-DF6839DC83B6}">
      <dgm:prSet/>
      <dgm:spPr/>
      <dgm:t>
        <a:bodyPr/>
        <a:lstStyle/>
        <a:p>
          <a:endParaRPr lang="en-GB"/>
        </a:p>
      </dgm:t>
    </dgm:pt>
    <dgm:pt modelId="{A5F8ACC5-18F3-4061-9179-7AEA3EAF49D2}" type="pres">
      <dgm:prSet presAssocID="{78471300-A282-4D6A-B496-595B35D68E4C}" presName="linear" presStyleCnt="0">
        <dgm:presLayoutVars>
          <dgm:dir/>
          <dgm:animLvl val="lvl"/>
          <dgm:resizeHandles val="exact"/>
        </dgm:presLayoutVars>
      </dgm:prSet>
      <dgm:spPr/>
    </dgm:pt>
    <dgm:pt modelId="{EFC946A6-1D4E-418B-997E-6D2FB3758387}" type="pres">
      <dgm:prSet presAssocID="{611267F2-79AD-40B1-A85C-371576C7F67F}" presName="parentLin" presStyleCnt="0"/>
      <dgm:spPr/>
    </dgm:pt>
    <dgm:pt modelId="{2C0A8882-7636-490A-8293-86E100A4FEFF}" type="pres">
      <dgm:prSet presAssocID="{611267F2-79AD-40B1-A85C-371576C7F67F}" presName="parentLeftMargin" presStyleLbl="node1" presStyleIdx="0" presStyleCnt="2"/>
      <dgm:spPr/>
    </dgm:pt>
    <dgm:pt modelId="{016D832F-3330-4B48-B398-1FDF8F4850EE}" type="pres">
      <dgm:prSet presAssocID="{611267F2-79AD-40B1-A85C-371576C7F67F}" presName="parentText" presStyleLbl="node1" presStyleIdx="0" presStyleCnt="2" custScaleY="176319">
        <dgm:presLayoutVars>
          <dgm:chMax val="0"/>
          <dgm:bulletEnabled val="1"/>
        </dgm:presLayoutVars>
      </dgm:prSet>
      <dgm:spPr/>
    </dgm:pt>
    <dgm:pt modelId="{710FB549-B8CF-4B24-B5EE-A146569610BF}" type="pres">
      <dgm:prSet presAssocID="{611267F2-79AD-40B1-A85C-371576C7F67F}" presName="negativeSpace" presStyleCnt="0"/>
      <dgm:spPr/>
    </dgm:pt>
    <dgm:pt modelId="{E00759C5-5BCE-400F-B58B-D7A42FB93504}" type="pres">
      <dgm:prSet presAssocID="{611267F2-79AD-40B1-A85C-371576C7F67F}" presName="childText" presStyleLbl="conFgAcc1" presStyleIdx="0" presStyleCnt="2">
        <dgm:presLayoutVars>
          <dgm:bulletEnabled val="1"/>
        </dgm:presLayoutVars>
      </dgm:prSet>
      <dgm:spPr/>
    </dgm:pt>
    <dgm:pt modelId="{CE2DF13A-B977-4560-BBEF-378CDDF66FEF}" type="pres">
      <dgm:prSet presAssocID="{BF6986DA-C33C-4BCD-9619-0C1246439E9A}" presName="spaceBetweenRectangles" presStyleCnt="0"/>
      <dgm:spPr/>
    </dgm:pt>
    <dgm:pt modelId="{740546AD-21CB-4C11-9393-731DDE211AA6}" type="pres">
      <dgm:prSet presAssocID="{B2D788CB-B9EF-4CDE-B514-B9635A8C4511}" presName="parentLin" presStyleCnt="0"/>
      <dgm:spPr/>
    </dgm:pt>
    <dgm:pt modelId="{EEBA4CDE-5BF6-46D2-85C5-ABC2B9EEB8DB}" type="pres">
      <dgm:prSet presAssocID="{B2D788CB-B9EF-4CDE-B514-B9635A8C4511}" presName="parentLeftMargin" presStyleLbl="node1" presStyleIdx="0" presStyleCnt="2"/>
      <dgm:spPr/>
    </dgm:pt>
    <dgm:pt modelId="{7E02272F-F889-43F6-987E-57A9EFE0983D}" type="pres">
      <dgm:prSet presAssocID="{B2D788CB-B9EF-4CDE-B514-B9635A8C4511}" presName="parentText" presStyleLbl="node1" presStyleIdx="1" presStyleCnt="2" custScaleY="175473">
        <dgm:presLayoutVars>
          <dgm:chMax val="0"/>
          <dgm:bulletEnabled val="1"/>
        </dgm:presLayoutVars>
      </dgm:prSet>
      <dgm:spPr/>
    </dgm:pt>
    <dgm:pt modelId="{1548D821-2B16-40B5-8175-E48CADEA6D3D}" type="pres">
      <dgm:prSet presAssocID="{B2D788CB-B9EF-4CDE-B514-B9635A8C4511}" presName="negativeSpace" presStyleCnt="0"/>
      <dgm:spPr/>
    </dgm:pt>
    <dgm:pt modelId="{B138A280-A136-48C0-90FA-344054AAFD58}" type="pres">
      <dgm:prSet presAssocID="{B2D788CB-B9EF-4CDE-B514-B9635A8C4511}" presName="childText" presStyleLbl="conFgAcc1" presStyleIdx="1" presStyleCnt="2" custScaleY="96012">
        <dgm:presLayoutVars>
          <dgm:bulletEnabled val="1"/>
        </dgm:presLayoutVars>
      </dgm:prSet>
      <dgm:spPr/>
    </dgm:pt>
  </dgm:ptLst>
  <dgm:cxnLst>
    <dgm:cxn modelId="{DA6ECB05-E82E-4C99-AB7D-B3F878E795C3}" type="presOf" srcId="{611267F2-79AD-40B1-A85C-371576C7F67F}" destId="{016D832F-3330-4B48-B398-1FDF8F4850EE}" srcOrd="1" destOrd="0" presId="urn:microsoft.com/office/officeart/2005/8/layout/list1"/>
    <dgm:cxn modelId="{477CFE08-5677-4322-BACD-0C4FC7C9F60A}" type="presOf" srcId="{78471300-A282-4D6A-B496-595B35D68E4C}" destId="{A5F8ACC5-18F3-4061-9179-7AEA3EAF49D2}" srcOrd="0" destOrd="0" presId="urn:microsoft.com/office/officeart/2005/8/layout/list1"/>
    <dgm:cxn modelId="{68657A13-E282-4745-84F1-40F4A724E762}" srcId="{78471300-A282-4D6A-B496-595B35D68E4C}" destId="{B2D788CB-B9EF-4CDE-B514-B9635A8C4511}" srcOrd="1" destOrd="0" parTransId="{AC629921-CBFE-469B-845F-499EC3EDCC51}" sibTransId="{E261DAC7-2CAF-4016-9819-226FA381A55D}"/>
    <dgm:cxn modelId="{E1EAA826-F895-4A54-A975-82BD60BC1227}" srcId="{78471300-A282-4D6A-B496-595B35D68E4C}" destId="{611267F2-79AD-40B1-A85C-371576C7F67F}" srcOrd="0" destOrd="0" parTransId="{E88C5F22-5F1C-44AE-8420-44639C04A991}" sibTransId="{BF6986DA-C33C-4BCD-9619-0C1246439E9A}"/>
    <dgm:cxn modelId="{A25E8F31-F1CF-4D2D-AE2D-13E7FBF11841}" srcId="{611267F2-79AD-40B1-A85C-371576C7F67F}" destId="{0EFB064F-1C80-4AAF-9729-73364A692A83}" srcOrd="3" destOrd="0" parTransId="{2F5E5200-73DC-45B7-9227-A4D17396B113}" sibTransId="{2D6D7120-2D2B-419D-BB9C-AABBF60C3E6B}"/>
    <dgm:cxn modelId="{CDEC5133-B2C3-4E8B-A3AA-A0CCE1F0CE6F}" srcId="{B2D788CB-B9EF-4CDE-B514-B9635A8C4511}" destId="{2C07E3D6-3539-45EC-B10E-23AB169D8B5A}" srcOrd="1" destOrd="0" parTransId="{FA17DA22-6A22-41BC-9531-0B00E7EBDA32}" sibTransId="{8683DBE4-88C3-4A07-8B7E-8BE09C4D6931}"/>
    <dgm:cxn modelId="{C0A3575C-F8EE-44A2-A9D1-947B838C7EDC}" type="presOf" srcId="{2C07E3D6-3539-45EC-B10E-23AB169D8B5A}" destId="{B138A280-A136-48C0-90FA-344054AAFD58}" srcOrd="0" destOrd="1" presId="urn:microsoft.com/office/officeart/2005/8/layout/list1"/>
    <dgm:cxn modelId="{E707BF42-36E6-441E-83D9-2D14C296A2F9}" srcId="{611267F2-79AD-40B1-A85C-371576C7F67F}" destId="{234F8BC6-BE6A-42B2-87A1-54DE901D3165}" srcOrd="4" destOrd="0" parTransId="{1BBC4F0C-0E72-4161-B2B3-9CC8A5A46AD3}" sibTransId="{36D7A9CA-279E-473B-998A-76F53A9C5290}"/>
    <dgm:cxn modelId="{327F2643-175E-48F8-9072-6864C01AF0DA}" type="presOf" srcId="{95C60F5B-4208-4118-B53E-A465CABE97EC}" destId="{B138A280-A136-48C0-90FA-344054AAFD58}" srcOrd="0" destOrd="0" presId="urn:microsoft.com/office/officeart/2005/8/layout/list1"/>
    <dgm:cxn modelId="{58E05569-039D-4930-97EA-7942A3DA6BAE}" type="presOf" srcId="{78CC7048-7383-4BF4-8255-48C005880ED1}" destId="{E00759C5-5BCE-400F-B58B-D7A42FB93504}" srcOrd="0" destOrd="2" presId="urn:microsoft.com/office/officeart/2005/8/layout/list1"/>
    <dgm:cxn modelId="{5773B24E-6B70-413D-A362-7DD49850137E}" type="presOf" srcId="{234F8BC6-BE6A-42B2-87A1-54DE901D3165}" destId="{E00759C5-5BCE-400F-B58B-D7A42FB93504}" srcOrd="0" destOrd="4" presId="urn:microsoft.com/office/officeart/2005/8/layout/list1"/>
    <dgm:cxn modelId="{9235106F-AF5D-44D4-9CBF-DF6839DC83B6}" srcId="{611267F2-79AD-40B1-A85C-371576C7F67F}" destId="{78CC7048-7383-4BF4-8255-48C005880ED1}" srcOrd="2" destOrd="0" parTransId="{3AF3C93D-A523-4F81-838E-53A1ABE2617A}" sibTransId="{F1F985D2-F2F7-4EA7-8607-F1D867410605}"/>
    <dgm:cxn modelId="{5452797D-927D-4653-997F-9B74D2927DF7}" type="presOf" srcId="{7783FA01-C75D-440D-A870-A39661CC31A3}" destId="{E00759C5-5BCE-400F-B58B-D7A42FB93504}" srcOrd="0" destOrd="0" presId="urn:microsoft.com/office/officeart/2005/8/layout/list1"/>
    <dgm:cxn modelId="{9A2D2384-74D9-49AB-98C4-D6DC84588505}" srcId="{611267F2-79AD-40B1-A85C-371576C7F67F}" destId="{7783FA01-C75D-440D-A870-A39661CC31A3}" srcOrd="0" destOrd="0" parTransId="{32837C8B-A61B-4EFC-A6D8-B3C71B4F6F89}" sibTransId="{F4ED9AB9-140C-44DC-9B55-661D5D70B6BD}"/>
    <dgm:cxn modelId="{C44441A6-14F0-4102-B21B-400A8D09E267}" type="presOf" srcId="{611267F2-79AD-40B1-A85C-371576C7F67F}" destId="{2C0A8882-7636-490A-8293-86E100A4FEFF}" srcOrd="0" destOrd="0" presId="urn:microsoft.com/office/officeart/2005/8/layout/list1"/>
    <dgm:cxn modelId="{77C202AE-90A3-4F0F-B534-14B20A93ED5A}" type="presOf" srcId="{1D78EF59-39C9-494A-9949-5AC0A4EB7469}" destId="{E00759C5-5BCE-400F-B58B-D7A42FB93504}" srcOrd="0" destOrd="1" presId="urn:microsoft.com/office/officeart/2005/8/layout/list1"/>
    <dgm:cxn modelId="{96B3E5B9-34B0-47A2-86D7-45055638EDC2}" type="presOf" srcId="{0EFB064F-1C80-4AAF-9729-73364A692A83}" destId="{E00759C5-5BCE-400F-B58B-D7A42FB93504}" srcOrd="0" destOrd="3" presId="urn:microsoft.com/office/officeart/2005/8/layout/list1"/>
    <dgm:cxn modelId="{AE84D2D0-87FF-4ADA-85CA-588AA4ACA637}" type="presOf" srcId="{B2D788CB-B9EF-4CDE-B514-B9635A8C4511}" destId="{7E02272F-F889-43F6-987E-57A9EFE0983D}" srcOrd="1" destOrd="0" presId="urn:microsoft.com/office/officeart/2005/8/layout/list1"/>
    <dgm:cxn modelId="{9BB0CDD4-06DE-4812-8686-FBBCF3289D6C}" srcId="{611267F2-79AD-40B1-A85C-371576C7F67F}" destId="{1D78EF59-39C9-494A-9949-5AC0A4EB7469}" srcOrd="1" destOrd="0" parTransId="{E6CAEFBD-C483-4DEE-93C2-9C4BD760F487}" sibTransId="{386C7BA4-8392-4506-9CBB-043410F944C4}"/>
    <dgm:cxn modelId="{0E7566E1-F500-4D0A-A1A5-403A31EA9070}" srcId="{B2D788CB-B9EF-4CDE-B514-B9635A8C4511}" destId="{95C60F5B-4208-4118-B53E-A465CABE97EC}" srcOrd="0" destOrd="0" parTransId="{869679F8-4194-43F3-8AFA-320459D0B618}" sibTransId="{2C6D06BA-7299-40A7-9CDD-7BDC54057A25}"/>
    <dgm:cxn modelId="{7E467BEB-8882-4CB9-BA75-F3074E0D3068}" type="presOf" srcId="{B2D788CB-B9EF-4CDE-B514-B9635A8C4511}" destId="{EEBA4CDE-5BF6-46D2-85C5-ABC2B9EEB8DB}" srcOrd="0" destOrd="0" presId="urn:microsoft.com/office/officeart/2005/8/layout/list1"/>
    <dgm:cxn modelId="{D5C5F8EB-1F12-4F07-9BD4-EB7E628A6F79}" type="presParOf" srcId="{A5F8ACC5-18F3-4061-9179-7AEA3EAF49D2}" destId="{EFC946A6-1D4E-418B-997E-6D2FB3758387}" srcOrd="0" destOrd="0" presId="urn:microsoft.com/office/officeart/2005/8/layout/list1"/>
    <dgm:cxn modelId="{6A0C2D6A-980D-4515-A6FB-EE8414B34372}" type="presParOf" srcId="{EFC946A6-1D4E-418B-997E-6D2FB3758387}" destId="{2C0A8882-7636-490A-8293-86E100A4FEFF}" srcOrd="0" destOrd="0" presId="urn:microsoft.com/office/officeart/2005/8/layout/list1"/>
    <dgm:cxn modelId="{9AD82D47-3F2C-4E70-9DD2-48DB790AAAE3}" type="presParOf" srcId="{EFC946A6-1D4E-418B-997E-6D2FB3758387}" destId="{016D832F-3330-4B48-B398-1FDF8F4850EE}" srcOrd="1" destOrd="0" presId="urn:microsoft.com/office/officeart/2005/8/layout/list1"/>
    <dgm:cxn modelId="{5256AD26-EDD7-4B10-9A0F-B9E95712A124}" type="presParOf" srcId="{A5F8ACC5-18F3-4061-9179-7AEA3EAF49D2}" destId="{710FB549-B8CF-4B24-B5EE-A146569610BF}" srcOrd="1" destOrd="0" presId="urn:microsoft.com/office/officeart/2005/8/layout/list1"/>
    <dgm:cxn modelId="{50189F02-82E9-4DAE-9F0D-918780533C30}" type="presParOf" srcId="{A5F8ACC5-18F3-4061-9179-7AEA3EAF49D2}" destId="{E00759C5-5BCE-400F-B58B-D7A42FB93504}" srcOrd="2" destOrd="0" presId="urn:microsoft.com/office/officeart/2005/8/layout/list1"/>
    <dgm:cxn modelId="{70F9E013-422B-4C8F-83C5-B41AB5F0F6DC}" type="presParOf" srcId="{A5F8ACC5-18F3-4061-9179-7AEA3EAF49D2}" destId="{CE2DF13A-B977-4560-BBEF-378CDDF66FEF}" srcOrd="3" destOrd="0" presId="urn:microsoft.com/office/officeart/2005/8/layout/list1"/>
    <dgm:cxn modelId="{554C12A3-D05E-4D20-9BB6-535B8983847B}" type="presParOf" srcId="{A5F8ACC5-18F3-4061-9179-7AEA3EAF49D2}" destId="{740546AD-21CB-4C11-9393-731DDE211AA6}" srcOrd="4" destOrd="0" presId="urn:microsoft.com/office/officeart/2005/8/layout/list1"/>
    <dgm:cxn modelId="{CDB90AE9-F1CE-4CE1-A5EF-9D6B2F18EE88}" type="presParOf" srcId="{740546AD-21CB-4C11-9393-731DDE211AA6}" destId="{EEBA4CDE-5BF6-46D2-85C5-ABC2B9EEB8DB}" srcOrd="0" destOrd="0" presId="urn:microsoft.com/office/officeart/2005/8/layout/list1"/>
    <dgm:cxn modelId="{4C076A4D-0EE0-477F-B645-5102DCF5818C}" type="presParOf" srcId="{740546AD-21CB-4C11-9393-731DDE211AA6}" destId="{7E02272F-F889-43F6-987E-57A9EFE0983D}" srcOrd="1" destOrd="0" presId="urn:microsoft.com/office/officeart/2005/8/layout/list1"/>
    <dgm:cxn modelId="{F364F3DB-C346-44A6-95CD-11E440985665}" type="presParOf" srcId="{A5F8ACC5-18F3-4061-9179-7AEA3EAF49D2}" destId="{1548D821-2B16-40B5-8175-E48CADEA6D3D}" srcOrd="5" destOrd="0" presId="urn:microsoft.com/office/officeart/2005/8/layout/list1"/>
    <dgm:cxn modelId="{F9271FB7-169E-4AC2-ACBD-286C3EEFD82A}" type="presParOf" srcId="{A5F8ACC5-18F3-4061-9179-7AEA3EAF49D2}" destId="{B138A280-A136-48C0-90FA-344054AAFD58}"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8471300-A282-4D6A-B496-595B35D68E4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11267F2-79AD-40B1-A85C-371576C7F67F}">
      <dgm:prSet custT="1"/>
      <dgm:spPr/>
      <dgm:t>
        <a:bodyPr/>
        <a:lstStyle/>
        <a:p>
          <a:pPr>
            <a:lnSpc>
              <a:spcPct val="100000"/>
            </a:lnSpc>
          </a:pPr>
          <a:r>
            <a:rPr lang="en-GB" sz="2400" dirty="0">
              <a:solidFill>
                <a:schemeClr val="tx1"/>
              </a:solidFill>
            </a:rPr>
            <a:t>Lecture 3 – Reflection and Reflective Writing</a:t>
          </a:r>
          <a:endParaRPr lang="en-US" sz="2400" dirty="0">
            <a:solidFill>
              <a:schemeClr val="tx1"/>
            </a:solidFill>
          </a:endParaRPr>
        </a:p>
      </dgm:t>
    </dgm:pt>
    <dgm:pt modelId="{E88C5F22-5F1C-44AE-8420-44639C04A991}" type="parTrans" cxnId="{E1EAA826-F895-4A54-A975-82BD60BC1227}">
      <dgm:prSet/>
      <dgm:spPr/>
      <dgm:t>
        <a:bodyPr/>
        <a:lstStyle/>
        <a:p>
          <a:endParaRPr lang="en-US"/>
        </a:p>
      </dgm:t>
    </dgm:pt>
    <dgm:pt modelId="{BF6986DA-C33C-4BCD-9619-0C1246439E9A}" type="sibTrans" cxnId="{E1EAA826-F895-4A54-A975-82BD60BC1227}">
      <dgm:prSet/>
      <dgm:spPr/>
      <dgm:t>
        <a:bodyPr/>
        <a:lstStyle/>
        <a:p>
          <a:endParaRPr lang="en-US"/>
        </a:p>
      </dgm:t>
    </dgm:pt>
    <dgm:pt modelId="{7783FA01-C75D-440D-A870-A39661CC31A3}">
      <dgm:prSet custT="1"/>
      <dgm:spPr/>
      <dgm:t>
        <a:bodyPr/>
        <a:lstStyle/>
        <a:p>
          <a:pPr>
            <a:lnSpc>
              <a:spcPct val="100000"/>
            </a:lnSpc>
          </a:pPr>
          <a:endParaRPr lang="en-US" sz="2000" dirty="0"/>
        </a:p>
      </dgm:t>
    </dgm:pt>
    <dgm:pt modelId="{32837C8B-A61B-4EFC-A6D8-B3C71B4F6F89}" type="parTrans" cxnId="{9A2D2384-74D9-49AB-98C4-D6DC84588505}">
      <dgm:prSet/>
      <dgm:spPr/>
      <dgm:t>
        <a:bodyPr/>
        <a:lstStyle/>
        <a:p>
          <a:endParaRPr lang="en-US"/>
        </a:p>
      </dgm:t>
    </dgm:pt>
    <dgm:pt modelId="{F4ED9AB9-140C-44DC-9B55-661D5D70B6BD}" type="sibTrans" cxnId="{9A2D2384-74D9-49AB-98C4-D6DC84588505}">
      <dgm:prSet/>
      <dgm:spPr/>
      <dgm:t>
        <a:bodyPr/>
        <a:lstStyle/>
        <a:p>
          <a:endParaRPr lang="en-US"/>
        </a:p>
      </dgm:t>
    </dgm:pt>
    <dgm:pt modelId="{95C60F5B-4208-4118-B53E-A465CABE97EC}">
      <dgm:prSet custT="1"/>
      <dgm:spPr/>
      <dgm:t>
        <a:bodyPr/>
        <a:lstStyle/>
        <a:p>
          <a:pPr>
            <a:lnSpc>
              <a:spcPct val="100000"/>
            </a:lnSpc>
          </a:pPr>
          <a:r>
            <a:rPr lang="en-GB" sz="2400" dirty="0">
              <a:solidFill>
                <a:schemeClr val="tx1"/>
              </a:solidFill>
            </a:rPr>
            <a:t>Lecture 4 – Supervision and Support Skills </a:t>
          </a:r>
          <a:endParaRPr lang="en-US" sz="2400" dirty="0">
            <a:solidFill>
              <a:schemeClr val="tx1"/>
            </a:solidFill>
          </a:endParaRPr>
        </a:p>
      </dgm:t>
    </dgm:pt>
    <dgm:pt modelId="{869679F8-4194-43F3-8AFA-320459D0B618}" type="parTrans" cxnId="{0E7566E1-F500-4D0A-A1A5-403A31EA9070}">
      <dgm:prSet/>
      <dgm:spPr/>
      <dgm:t>
        <a:bodyPr/>
        <a:lstStyle/>
        <a:p>
          <a:endParaRPr lang="en-US"/>
        </a:p>
      </dgm:t>
    </dgm:pt>
    <dgm:pt modelId="{2C6D06BA-7299-40A7-9CDD-7BDC54057A25}" type="sibTrans" cxnId="{0E7566E1-F500-4D0A-A1A5-403A31EA9070}">
      <dgm:prSet/>
      <dgm:spPr/>
      <dgm:t>
        <a:bodyPr/>
        <a:lstStyle/>
        <a:p>
          <a:endParaRPr lang="en-US"/>
        </a:p>
      </dgm:t>
    </dgm:pt>
    <dgm:pt modelId="{C1137B95-A666-4993-AFF9-3720EBB39A70}">
      <dgm:prSet custT="1"/>
      <dgm:spPr/>
      <dgm:t>
        <a:bodyPr/>
        <a:lstStyle/>
        <a:p>
          <a:pPr>
            <a:lnSpc>
              <a:spcPct val="100000"/>
            </a:lnSpc>
          </a:pPr>
          <a:r>
            <a:rPr lang="en-US" sz="2000" dirty="0"/>
            <a:t>What is Supervision?</a:t>
          </a:r>
        </a:p>
      </dgm:t>
    </dgm:pt>
    <dgm:pt modelId="{FCB0D439-7DAD-4916-A896-C2CFE835FF0D}" type="parTrans" cxnId="{A19C8887-2478-4587-8FD1-56364D20B2F7}">
      <dgm:prSet/>
      <dgm:spPr/>
      <dgm:t>
        <a:bodyPr/>
        <a:lstStyle/>
        <a:p>
          <a:endParaRPr lang="en-GB"/>
        </a:p>
      </dgm:t>
    </dgm:pt>
    <dgm:pt modelId="{7A05CA01-C482-4D42-8A5F-EB1EAA1A63B4}" type="sibTrans" cxnId="{A19C8887-2478-4587-8FD1-56364D20B2F7}">
      <dgm:prSet/>
      <dgm:spPr/>
      <dgm:t>
        <a:bodyPr/>
        <a:lstStyle/>
        <a:p>
          <a:endParaRPr lang="en-GB"/>
        </a:p>
      </dgm:t>
    </dgm:pt>
    <dgm:pt modelId="{149E28DD-77DD-4169-B31A-F26D2C56F71C}">
      <dgm:prSet custT="1"/>
      <dgm:spPr/>
      <dgm:t>
        <a:bodyPr/>
        <a:lstStyle/>
        <a:p>
          <a:pPr>
            <a:lnSpc>
              <a:spcPct val="100000"/>
            </a:lnSpc>
          </a:pPr>
          <a:r>
            <a:rPr lang="en-US" sz="2000" dirty="0"/>
            <a:t>Summary of Learning Section </a:t>
          </a:r>
        </a:p>
      </dgm:t>
    </dgm:pt>
    <dgm:pt modelId="{7E2DCE10-5558-4ACD-A778-FE122C1B50F8}" type="parTrans" cxnId="{F2E7F775-2DCF-4AAF-BF6F-494F17BB0BFF}">
      <dgm:prSet/>
      <dgm:spPr/>
      <dgm:t>
        <a:bodyPr/>
        <a:lstStyle/>
        <a:p>
          <a:endParaRPr lang="en-GB"/>
        </a:p>
      </dgm:t>
    </dgm:pt>
    <dgm:pt modelId="{1CDB26E3-4A1E-4B5B-8AF2-1B22A8D75831}" type="sibTrans" cxnId="{F2E7F775-2DCF-4AAF-BF6F-494F17BB0BFF}">
      <dgm:prSet/>
      <dgm:spPr/>
      <dgm:t>
        <a:bodyPr/>
        <a:lstStyle/>
        <a:p>
          <a:endParaRPr lang="en-GB"/>
        </a:p>
      </dgm:t>
    </dgm:pt>
    <dgm:pt modelId="{A601E855-8A50-4454-85A7-27D5BEFBF940}">
      <dgm:prSet custT="1"/>
      <dgm:spPr/>
      <dgm:t>
        <a:bodyPr/>
        <a:lstStyle/>
        <a:p>
          <a:pPr>
            <a:lnSpc>
              <a:spcPct val="100000"/>
            </a:lnSpc>
          </a:pPr>
          <a:r>
            <a:rPr lang="en-US" sz="2000" dirty="0"/>
            <a:t>Reflection and Reflective Writing </a:t>
          </a:r>
        </a:p>
      </dgm:t>
    </dgm:pt>
    <dgm:pt modelId="{F252672F-B8C1-4B90-B7D8-D5BDDCB43958}" type="parTrans" cxnId="{DB55432D-03EE-4562-981C-CA56E8A1501D}">
      <dgm:prSet/>
      <dgm:spPr/>
      <dgm:t>
        <a:bodyPr/>
        <a:lstStyle/>
        <a:p>
          <a:endParaRPr lang="en-GB"/>
        </a:p>
      </dgm:t>
    </dgm:pt>
    <dgm:pt modelId="{5FE8E954-73B5-4A6B-B6A2-3FDB99CF8F35}" type="sibTrans" cxnId="{DB55432D-03EE-4562-981C-CA56E8A1501D}">
      <dgm:prSet/>
      <dgm:spPr/>
      <dgm:t>
        <a:bodyPr/>
        <a:lstStyle/>
        <a:p>
          <a:endParaRPr lang="en-GB"/>
        </a:p>
      </dgm:t>
    </dgm:pt>
    <dgm:pt modelId="{1C0DA9D4-FB35-4924-9C45-BDA9E19D7F2E}">
      <dgm:prSet custT="1"/>
      <dgm:spPr/>
      <dgm:t>
        <a:bodyPr/>
        <a:lstStyle/>
        <a:p>
          <a:pPr>
            <a:lnSpc>
              <a:spcPct val="100000"/>
            </a:lnSpc>
          </a:pPr>
          <a:r>
            <a:rPr lang="en-US" sz="2000" dirty="0"/>
            <a:t>The Functions of Supervision  </a:t>
          </a:r>
        </a:p>
      </dgm:t>
    </dgm:pt>
    <dgm:pt modelId="{4D34E490-C5DD-4C83-80B6-DD765651949E}" type="parTrans" cxnId="{6442A971-7D24-4A64-B116-8B026E52FA5D}">
      <dgm:prSet/>
      <dgm:spPr/>
      <dgm:t>
        <a:bodyPr/>
        <a:lstStyle/>
        <a:p>
          <a:endParaRPr lang="en-GB"/>
        </a:p>
      </dgm:t>
    </dgm:pt>
    <dgm:pt modelId="{7293B6CC-DE08-4B26-886F-25799D4B39C6}" type="sibTrans" cxnId="{6442A971-7D24-4A64-B116-8B026E52FA5D}">
      <dgm:prSet/>
      <dgm:spPr/>
      <dgm:t>
        <a:bodyPr/>
        <a:lstStyle/>
        <a:p>
          <a:endParaRPr lang="en-GB"/>
        </a:p>
      </dgm:t>
    </dgm:pt>
    <dgm:pt modelId="{A5F8ACC5-18F3-4061-9179-7AEA3EAF49D2}" type="pres">
      <dgm:prSet presAssocID="{78471300-A282-4D6A-B496-595B35D68E4C}" presName="linear" presStyleCnt="0">
        <dgm:presLayoutVars>
          <dgm:dir/>
          <dgm:animLvl val="lvl"/>
          <dgm:resizeHandles val="exact"/>
        </dgm:presLayoutVars>
      </dgm:prSet>
      <dgm:spPr/>
    </dgm:pt>
    <dgm:pt modelId="{EFC946A6-1D4E-418B-997E-6D2FB3758387}" type="pres">
      <dgm:prSet presAssocID="{611267F2-79AD-40B1-A85C-371576C7F67F}" presName="parentLin" presStyleCnt="0"/>
      <dgm:spPr/>
    </dgm:pt>
    <dgm:pt modelId="{2C0A8882-7636-490A-8293-86E100A4FEFF}" type="pres">
      <dgm:prSet presAssocID="{611267F2-79AD-40B1-A85C-371576C7F67F}" presName="parentLeftMargin" presStyleLbl="node1" presStyleIdx="0" presStyleCnt="2"/>
      <dgm:spPr/>
    </dgm:pt>
    <dgm:pt modelId="{016D832F-3330-4B48-B398-1FDF8F4850EE}" type="pres">
      <dgm:prSet presAssocID="{611267F2-79AD-40B1-A85C-371576C7F67F}" presName="parentText" presStyleLbl="node1" presStyleIdx="0" presStyleCnt="2" custScaleX="119957" custScaleY="88103" custLinFactNeighborX="4266" custLinFactNeighborY="-22567">
        <dgm:presLayoutVars>
          <dgm:chMax val="0"/>
          <dgm:bulletEnabled val="1"/>
        </dgm:presLayoutVars>
      </dgm:prSet>
      <dgm:spPr/>
    </dgm:pt>
    <dgm:pt modelId="{710FB549-B8CF-4B24-B5EE-A146569610BF}" type="pres">
      <dgm:prSet presAssocID="{611267F2-79AD-40B1-A85C-371576C7F67F}" presName="negativeSpace" presStyleCnt="0"/>
      <dgm:spPr/>
    </dgm:pt>
    <dgm:pt modelId="{E00759C5-5BCE-400F-B58B-D7A42FB93504}" type="pres">
      <dgm:prSet presAssocID="{611267F2-79AD-40B1-A85C-371576C7F67F}" presName="childText" presStyleLbl="conFgAcc1" presStyleIdx="0" presStyleCnt="2" custScaleY="82631">
        <dgm:presLayoutVars>
          <dgm:bulletEnabled val="1"/>
        </dgm:presLayoutVars>
      </dgm:prSet>
      <dgm:spPr/>
    </dgm:pt>
    <dgm:pt modelId="{CE2DF13A-B977-4560-BBEF-378CDDF66FEF}" type="pres">
      <dgm:prSet presAssocID="{BF6986DA-C33C-4BCD-9619-0C1246439E9A}" presName="spaceBetweenRectangles" presStyleCnt="0"/>
      <dgm:spPr/>
    </dgm:pt>
    <dgm:pt modelId="{6D4B9920-A4D3-425C-B20A-152BAD110AE3}" type="pres">
      <dgm:prSet presAssocID="{95C60F5B-4208-4118-B53E-A465CABE97EC}" presName="parentLin" presStyleCnt="0"/>
      <dgm:spPr/>
    </dgm:pt>
    <dgm:pt modelId="{58F47966-0B6F-4922-9097-B2101EE9274E}" type="pres">
      <dgm:prSet presAssocID="{95C60F5B-4208-4118-B53E-A465CABE97EC}" presName="parentLeftMargin" presStyleLbl="node1" presStyleIdx="0" presStyleCnt="2"/>
      <dgm:spPr/>
    </dgm:pt>
    <dgm:pt modelId="{1FCFBBD8-171A-4294-AEFB-5E34F5119BC7}" type="pres">
      <dgm:prSet presAssocID="{95C60F5B-4208-4118-B53E-A465CABE97EC}" presName="parentText" presStyleLbl="node1" presStyleIdx="1" presStyleCnt="2" custScaleX="122768" custLinFactNeighborX="27590" custLinFactNeighborY="-17901">
        <dgm:presLayoutVars>
          <dgm:chMax val="0"/>
          <dgm:bulletEnabled val="1"/>
        </dgm:presLayoutVars>
      </dgm:prSet>
      <dgm:spPr/>
    </dgm:pt>
    <dgm:pt modelId="{3E267809-4013-47AB-AFED-5C5A6778FEC0}" type="pres">
      <dgm:prSet presAssocID="{95C60F5B-4208-4118-B53E-A465CABE97EC}" presName="negativeSpace" presStyleCnt="0"/>
      <dgm:spPr/>
    </dgm:pt>
    <dgm:pt modelId="{2034F9B3-F43D-4657-AA98-2702D7CA4F57}" type="pres">
      <dgm:prSet presAssocID="{95C60F5B-4208-4118-B53E-A465CABE97EC}" presName="childText" presStyleLbl="conFgAcc1" presStyleIdx="1" presStyleCnt="2">
        <dgm:presLayoutVars>
          <dgm:bulletEnabled val="1"/>
        </dgm:presLayoutVars>
      </dgm:prSet>
      <dgm:spPr/>
    </dgm:pt>
  </dgm:ptLst>
  <dgm:cxnLst>
    <dgm:cxn modelId="{DA6ECB05-E82E-4C99-AB7D-B3F878E795C3}" type="presOf" srcId="{611267F2-79AD-40B1-A85C-371576C7F67F}" destId="{016D832F-3330-4B48-B398-1FDF8F4850EE}" srcOrd="1" destOrd="0" presId="urn:microsoft.com/office/officeart/2005/8/layout/list1"/>
    <dgm:cxn modelId="{477CFE08-5677-4322-BACD-0C4FC7C9F60A}" type="presOf" srcId="{78471300-A282-4D6A-B496-595B35D68E4C}" destId="{A5F8ACC5-18F3-4061-9179-7AEA3EAF49D2}" srcOrd="0" destOrd="0" presId="urn:microsoft.com/office/officeart/2005/8/layout/list1"/>
    <dgm:cxn modelId="{C1BA7D0A-EC2A-4F2B-B163-BCC6D197E6A5}" type="presOf" srcId="{A601E855-8A50-4454-85A7-27D5BEFBF940}" destId="{E00759C5-5BCE-400F-B58B-D7A42FB93504}" srcOrd="0" destOrd="1" presId="urn:microsoft.com/office/officeart/2005/8/layout/list1"/>
    <dgm:cxn modelId="{E1EAA826-F895-4A54-A975-82BD60BC1227}" srcId="{78471300-A282-4D6A-B496-595B35D68E4C}" destId="{611267F2-79AD-40B1-A85C-371576C7F67F}" srcOrd="0" destOrd="0" parTransId="{E88C5F22-5F1C-44AE-8420-44639C04A991}" sibTransId="{BF6986DA-C33C-4BCD-9619-0C1246439E9A}"/>
    <dgm:cxn modelId="{F0B15329-1D96-4FFE-9B07-1B6258A05FA6}" type="presOf" srcId="{1C0DA9D4-FB35-4924-9C45-BDA9E19D7F2E}" destId="{2034F9B3-F43D-4657-AA98-2702D7CA4F57}" srcOrd="0" destOrd="1" presId="urn:microsoft.com/office/officeart/2005/8/layout/list1"/>
    <dgm:cxn modelId="{DB55432D-03EE-4562-981C-CA56E8A1501D}" srcId="{611267F2-79AD-40B1-A85C-371576C7F67F}" destId="{A601E855-8A50-4454-85A7-27D5BEFBF940}" srcOrd="1" destOrd="0" parTransId="{F252672F-B8C1-4B90-B7D8-D5BDDCB43958}" sibTransId="{5FE8E954-73B5-4A6B-B6A2-3FDB99CF8F35}"/>
    <dgm:cxn modelId="{6442A971-7D24-4A64-B116-8B026E52FA5D}" srcId="{95C60F5B-4208-4118-B53E-A465CABE97EC}" destId="{1C0DA9D4-FB35-4924-9C45-BDA9E19D7F2E}" srcOrd="1" destOrd="0" parTransId="{4D34E490-C5DD-4C83-80B6-DD765651949E}" sibTransId="{7293B6CC-DE08-4B26-886F-25799D4B39C6}"/>
    <dgm:cxn modelId="{F2E7F775-2DCF-4AAF-BF6F-494F17BB0BFF}" srcId="{611267F2-79AD-40B1-A85C-371576C7F67F}" destId="{149E28DD-77DD-4169-B31A-F26D2C56F71C}" srcOrd="2" destOrd="0" parTransId="{7E2DCE10-5558-4ACD-A778-FE122C1B50F8}" sibTransId="{1CDB26E3-4A1E-4B5B-8AF2-1B22A8D75831}"/>
    <dgm:cxn modelId="{5452797D-927D-4653-997F-9B74D2927DF7}" type="presOf" srcId="{7783FA01-C75D-440D-A870-A39661CC31A3}" destId="{E00759C5-5BCE-400F-B58B-D7A42FB93504}" srcOrd="0" destOrd="0" presId="urn:microsoft.com/office/officeart/2005/8/layout/list1"/>
    <dgm:cxn modelId="{9A2D2384-74D9-49AB-98C4-D6DC84588505}" srcId="{611267F2-79AD-40B1-A85C-371576C7F67F}" destId="{7783FA01-C75D-440D-A870-A39661CC31A3}" srcOrd="0" destOrd="0" parTransId="{32837C8B-A61B-4EFC-A6D8-B3C71B4F6F89}" sibTransId="{F4ED9AB9-140C-44DC-9B55-661D5D70B6BD}"/>
    <dgm:cxn modelId="{A19C8887-2478-4587-8FD1-56364D20B2F7}" srcId="{95C60F5B-4208-4118-B53E-A465CABE97EC}" destId="{C1137B95-A666-4993-AFF9-3720EBB39A70}" srcOrd="0" destOrd="0" parTransId="{FCB0D439-7DAD-4916-A896-C2CFE835FF0D}" sibTransId="{7A05CA01-C482-4D42-8A5F-EB1EAA1A63B4}"/>
    <dgm:cxn modelId="{E05AFB9D-DB3E-412D-81E8-5C9732463722}" type="presOf" srcId="{95C60F5B-4208-4118-B53E-A465CABE97EC}" destId="{58F47966-0B6F-4922-9097-B2101EE9274E}" srcOrd="0" destOrd="0" presId="urn:microsoft.com/office/officeart/2005/8/layout/list1"/>
    <dgm:cxn modelId="{C44441A6-14F0-4102-B21B-400A8D09E267}" type="presOf" srcId="{611267F2-79AD-40B1-A85C-371576C7F67F}" destId="{2C0A8882-7636-490A-8293-86E100A4FEFF}" srcOrd="0" destOrd="0" presId="urn:microsoft.com/office/officeart/2005/8/layout/list1"/>
    <dgm:cxn modelId="{960DC2B3-C835-48AB-8071-CA874183BFCE}" type="presOf" srcId="{C1137B95-A666-4993-AFF9-3720EBB39A70}" destId="{2034F9B3-F43D-4657-AA98-2702D7CA4F57}" srcOrd="0" destOrd="0" presId="urn:microsoft.com/office/officeart/2005/8/layout/list1"/>
    <dgm:cxn modelId="{DB34D0B3-F9FB-47C2-9DF9-FC9E1F356D9B}" type="presOf" srcId="{149E28DD-77DD-4169-B31A-F26D2C56F71C}" destId="{E00759C5-5BCE-400F-B58B-D7A42FB93504}" srcOrd="0" destOrd="2" presId="urn:microsoft.com/office/officeart/2005/8/layout/list1"/>
    <dgm:cxn modelId="{0E7566E1-F500-4D0A-A1A5-403A31EA9070}" srcId="{78471300-A282-4D6A-B496-595B35D68E4C}" destId="{95C60F5B-4208-4118-B53E-A465CABE97EC}" srcOrd="1" destOrd="0" parTransId="{869679F8-4194-43F3-8AFA-320459D0B618}" sibTransId="{2C6D06BA-7299-40A7-9CDD-7BDC54057A25}"/>
    <dgm:cxn modelId="{E44B67F9-6CEE-42BB-BA41-0B54096423A0}" type="presOf" srcId="{95C60F5B-4208-4118-B53E-A465CABE97EC}" destId="{1FCFBBD8-171A-4294-AEFB-5E34F5119BC7}" srcOrd="1" destOrd="0" presId="urn:microsoft.com/office/officeart/2005/8/layout/list1"/>
    <dgm:cxn modelId="{D5C5F8EB-1F12-4F07-9BD4-EB7E628A6F79}" type="presParOf" srcId="{A5F8ACC5-18F3-4061-9179-7AEA3EAF49D2}" destId="{EFC946A6-1D4E-418B-997E-6D2FB3758387}" srcOrd="0" destOrd="0" presId="urn:microsoft.com/office/officeart/2005/8/layout/list1"/>
    <dgm:cxn modelId="{6A0C2D6A-980D-4515-A6FB-EE8414B34372}" type="presParOf" srcId="{EFC946A6-1D4E-418B-997E-6D2FB3758387}" destId="{2C0A8882-7636-490A-8293-86E100A4FEFF}" srcOrd="0" destOrd="0" presId="urn:microsoft.com/office/officeart/2005/8/layout/list1"/>
    <dgm:cxn modelId="{9AD82D47-3F2C-4E70-9DD2-48DB790AAAE3}" type="presParOf" srcId="{EFC946A6-1D4E-418B-997E-6D2FB3758387}" destId="{016D832F-3330-4B48-B398-1FDF8F4850EE}" srcOrd="1" destOrd="0" presId="urn:microsoft.com/office/officeart/2005/8/layout/list1"/>
    <dgm:cxn modelId="{5256AD26-EDD7-4B10-9A0F-B9E95712A124}" type="presParOf" srcId="{A5F8ACC5-18F3-4061-9179-7AEA3EAF49D2}" destId="{710FB549-B8CF-4B24-B5EE-A146569610BF}" srcOrd="1" destOrd="0" presId="urn:microsoft.com/office/officeart/2005/8/layout/list1"/>
    <dgm:cxn modelId="{50189F02-82E9-4DAE-9F0D-918780533C30}" type="presParOf" srcId="{A5F8ACC5-18F3-4061-9179-7AEA3EAF49D2}" destId="{E00759C5-5BCE-400F-B58B-D7A42FB93504}" srcOrd="2" destOrd="0" presId="urn:microsoft.com/office/officeart/2005/8/layout/list1"/>
    <dgm:cxn modelId="{70F9E013-422B-4C8F-83C5-B41AB5F0F6DC}" type="presParOf" srcId="{A5F8ACC5-18F3-4061-9179-7AEA3EAF49D2}" destId="{CE2DF13A-B977-4560-BBEF-378CDDF66FEF}" srcOrd="3" destOrd="0" presId="urn:microsoft.com/office/officeart/2005/8/layout/list1"/>
    <dgm:cxn modelId="{8D860D0B-260B-4C87-99D6-AFBE378E224B}" type="presParOf" srcId="{A5F8ACC5-18F3-4061-9179-7AEA3EAF49D2}" destId="{6D4B9920-A4D3-425C-B20A-152BAD110AE3}" srcOrd="4" destOrd="0" presId="urn:microsoft.com/office/officeart/2005/8/layout/list1"/>
    <dgm:cxn modelId="{2B87FF7E-C892-4136-8A57-40D2AB5A24EA}" type="presParOf" srcId="{6D4B9920-A4D3-425C-B20A-152BAD110AE3}" destId="{58F47966-0B6F-4922-9097-B2101EE9274E}" srcOrd="0" destOrd="0" presId="urn:microsoft.com/office/officeart/2005/8/layout/list1"/>
    <dgm:cxn modelId="{8AA255F0-59FF-4343-B465-BA5BB05147C0}" type="presParOf" srcId="{6D4B9920-A4D3-425C-B20A-152BAD110AE3}" destId="{1FCFBBD8-171A-4294-AEFB-5E34F5119BC7}" srcOrd="1" destOrd="0" presId="urn:microsoft.com/office/officeart/2005/8/layout/list1"/>
    <dgm:cxn modelId="{AE257AC8-9AD8-4BA4-8520-7B782A5871EB}" type="presParOf" srcId="{A5F8ACC5-18F3-4061-9179-7AEA3EAF49D2}" destId="{3E267809-4013-47AB-AFED-5C5A6778FEC0}" srcOrd="5" destOrd="0" presId="urn:microsoft.com/office/officeart/2005/8/layout/list1"/>
    <dgm:cxn modelId="{0C3C62B9-B211-40FA-8AD4-4C64DDCD3781}" type="presParOf" srcId="{A5F8ACC5-18F3-4061-9179-7AEA3EAF49D2}" destId="{2034F9B3-F43D-4657-AA98-2702D7CA4F57}"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8471300-A282-4D6A-B496-595B35D68E4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11267F2-79AD-40B1-A85C-371576C7F67F}">
      <dgm:prSet custT="1"/>
      <dgm:spPr/>
      <dgm:t>
        <a:bodyPr/>
        <a:lstStyle/>
        <a:p>
          <a:pPr>
            <a:lnSpc>
              <a:spcPct val="100000"/>
            </a:lnSpc>
          </a:pPr>
          <a:r>
            <a:rPr lang="en-GB" sz="2400" dirty="0">
              <a:solidFill>
                <a:schemeClr val="tx1"/>
              </a:solidFill>
            </a:rPr>
            <a:t>Lecture 5: Community Profiling</a:t>
          </a:r>
          <a:endParaRPr lang="en-US" sz="2400" dirty="0">
            <a:solidFill>
              <a:schemeClr val="tx1"/>
            </a:solidFill>
          </a:endParaRPr>
        </a:p>
      </dgm:t>
    </dgm:pt>
    <dgm:pt modelId="{BF6986DA-C33C-4BCD-9619-0C1246439E9A}" type="sibTrans" cxnId="{E1EAA826-F895-4A54-A975-82BD60BC1227}">
      <dgm:prSet/>
      <dgm:spPr/>
      <dgm:t>
        <a:bodyPr/>
        <a:lstStyle/>
        <a:p>
          <a:endParaRPr lang="en-US"/>
        </a:p>
      </dgm:t>
    </dgm:pt>
    <dgm:pt modelId="{E88C5F22-5F1C-44AE-8420-44639C04A991}" type="parTrans" cxnId="{E1EAA826-F895-4A54-A975-82BD60BC1227}">
      <dgm:prSet/>
      <dgm:spPr/>
      <dgm:t>
        <a:bodyPr/>
        <a:lstStyle/>
        <a:p>
          <a:endParaRPr lang="en-US"/>
        </a:p>
      </dgm:t>
    </dgm:pt>
    <dgm:pt modelId="{43D45826-AB03-4BFB-92FE-9D04FA35BB12}">
      <dgm:prSet custT="1"/>
      <dgm:spPr/>
      <dgm:t>
        <a:bodyPr/>
        <a:lstStyle/>
        <a:p>
          <a:pPr>
            <a:lnSpc>
              <a:spcPct val="100000"/>
            </a:lnSpc>
          </a:pPr>
          <a:r>
            <a:rPr lang="en-US" sz="2000" dirty="0"/>
            <a:t>Important Considerations</a:t>
          </a:r>
        </a:p>
      </dgm:t>
    </dgm:pt>
    <dgm:pt modelId="{5550A70F-7DF1-4627-9AEC-88491010EDE1}" type="sibTrans" cxnId="{A44345F1-3E8A-4BBC-AD16-FD220CE59173}">
      <dgm:prSet/>
      <dgm:spPr/>
      <dgm:t>
        <a:bodyPr/>
        <a:lstStyle/>
        <a:p>
          <a:endParaRPr lang="en-GB"/>
        </a:p>
      </dgm:t>
    </dgm:pt>
    <dgm:pt modelId="{00ACBD12-D41D-4B8F-8AD4-4F5995089986}" type="parTrans" cxnId="{A44345F1-3E8A-4BBC-AD16-FD220CE59173}">
      <dgm:prSet/>
      <dgm:spPr/>
      <dgm:t>
        <a:bodyPr/>
        <a:lstStyle/>
        <a:p>
          <a:endParaRPr lang="en-GB"/>
        </a:p>
      </dgm:t>
    </dgm:pt>
    <dgm:pt modelId="{2828BD7D-DAD8-42B3-900E-5569A3B4716D}">
      <dgm:prSet custT="1"/>
      <dgm:spPr/>
      <dgm:t>
        <a:bodyPr/>
        <a:lstStyle/>
        <a:p>
          <a:pPr>
            <a:lnSpc>
              <a:spcPct val="100000"/>
            </a:lnSpc>
          </a:pPr>
          <a:r>
            <a:rPr lang="en-US" sz="2000" dirty="0"/>
            <a:t>Useful Headings </a:t>
          </a:r>
        </a:p>
      </dgm:t>
    </dgm:pt>
    <dgm:pt modelId="{E2B23605-0C5D-44C9-9F6C-420207F7EC3F}" type="sibTrans" cxnId="{81CEF351-93FC-412A-80A2-A540D3768412}">
      <dgm:prSet/>
      <dgm:spPr/>
      <dgm:t>
        <a:bodyPr/>
        <a:lstStyle/>
        <a:p>
          <a:endParaRPr lang="en-GB"/>
        </a:p>
      </dgm:t>
    </dgm:pt>
    <dgm:pt modelId="{1DAAF785-1027-483C-9C00-CF2E3C6C90CC}" type="parTrans" cxnId="{81CEF351-93FC-412A-80A2-A540D3768412}">
      <dgm:prSet/>
      <dgm:spPr/>
      <dgm:t>
        <a:bodyPr/>
        <a:lstStyle/>
        <a:p>
          <a:endParaRPr lang="en-GB"/>
        </a:p>
      </dgm:t>
    </dgm:pt>
    <dgm:pt modelId="{A5F8ACC5-18F3-4061-9179-7AEA3EAF49D2}" type="pres">
      <dgm:prSet presAssocID="{78471300-A282-4D6A-B496-595B35D68E4C}" presName="linear" presStyleCnt="0">
        <dgm:presLayoutVars>
          <dgm:dir/>
          <dgm:animLvl val="lvl"/>
          <dgm:resizeHandles val="exact"/>
        </dgm:presLayoutVars>
      </dgm:prSet>
      <dgm:spPr/>
    </dgm:pt>
    <dgm:pt modelId="{EFC946A6-1D4E-418B-997E-6D2FB3758387}" type="pres">
      <dgm:prSet presAssocID="{611267F2-79AD-40B1-A85C-371576C7F67F}" presName="parentLin" presStyleCnt="0"/>
      <dgm:spPr/>
    </dgm:pt>
    <dgm:pt modelId="{2C0A8882-7636-490A-8293-86E100A4FEFF}" type="pres">
      <dgm:prSet presAssocID="{611267F2-79AD-40B1-A85C-371576C7F67F}" presName="parentLeftMargin" presStyleLbl="node1" presStyleIdx="0" presStyleCnt="1"/>
      <dgm:spPr/>
    </dgm:pt>
    <dgm:pt modelId="{016D832F-3330-4B48-B398-1FDF8F4850EE}" type="pres">
      <dgm:prSet presAssocID="{611267F2-79AD-40B1-A85C-371576C7F67F}" presName="parentText" presStyleLbl="node1" presStyleIdx="0" presStyleCnt="1" custScaleX="99687" custScaleY="49696" custLinFactNeighborX="4266" custLinFactNeighborY="-22567">
        <dgm:presLayoutVars>
          <dgm:chMax val="0"/>
          <dgm:bulletEnabled val="1"/>
        </dgm:presLayoutVars>
      </dgm:prSet>
      <dgm:spPr/>
    </dgm:pt>
    <dgm:pt modelId="{710FB549-B8CF-4B24-B5EE-A146569610BF}" type="pres">
      <dgm:prSet presAssocID="{611267F2-79AD-40B1-A85C-371576C7F67F}" presName="negativeSpace" presStyleCnt="0"/>
      <dgm:spPr/>
    </dgm:pt>
    <dgm:pt modelId="{E00759C5-5BCE-400F-B58B-D7A42FB93504}" type="pres">
      <dgm:prSet presAssocID="{611267F2-79AD-40B1-A85C-371576C7F67F}" presName="childText" presStyleLbl="conFgAcc1" presStyleIdx="0" presStyleCnt="1" custScaleY="72599" custLinFactNeighborX="727" custLinFactNeighborY="-1004">
        <dgm:presLayoutVars>
          <dgm:bulletEnabled val="1"/>
        </dgm:presLayoutVars>
      </dgm:prSet>
      <dgm:spPr/>
    </dgm:pt>
  </dgm:ptLst>
  <dgm:cxnLst>
    <dgm:cxn modelId="{DA6ECB05-E82E-4C99-AB7D-B3F878E795C3}" type="presOf" srcId="{611267F2-79AD-40B1-A85C-371576C7F67F}" destId="{016D832F-3330-4B48-B398-1FDF8F4850EE}" srcOrd="1" destOrd="0" presId="urn:microsoft.com/office/officeart/2005/8/layout/list1"/>
    <dgm:cxn modelId="{477CFE08-5677-4322-BACD-0C4FC7C9F60A}" type="presOf" srcId="{78471300-A282-4D6A-B496-595B35D68E4C}" destId="{A5F8ACC5-18F3-4061-9179-7AEA3EAF49D2}" srcOrd="0" destOrd="0" presId="urn:microsoft.com/office/officeart/2005/8/layout/list1"/>
    <dgm:cxn modelId="{E1EAA826-F895-4A54-A975-82BD60BC1227}" srcId="{78471300-A282-4D6A-B496-595B35D68E4C}" destId="{611267F2-79AD-40B1-A85C-371576C7F67F}" srcOrd="0" destOrd="0" parTransId="{E88C5F22-5F1C-44AE-8420-44639C04A991}" sibTransId="{BF6986DA-C33C-4BCD-9619-0C1246439E9A}"/>
    <dgm:cxn modelId="{4E2D0E2E-B46C-4363-B731-4074F48B5562}" type="presOf" srcId="{2828BD7D-DAD8-42B3-900E-5569A3B4716D}" destId="{E00759C5-5BCE-400F-B58B-D7A42FB93504}" srcOrd="0" destOrd="1" presId="urn:microsoft.com/office/officeart/2005/8/layout/list1"/>
    <dgm:cxn modelId="{81CEF351-93FC-412A-80A2-A540D3768412}" srcId="{611267F2-79AD-40B1-A85C-371576C7F67F}" destId="{2828BD7D-DAD8-42B3-900E-5569A3B4716D}" srcOrd="1" destOrd="0" parTransId="{1DAAF785-1027-483C-9C00-CF2E3C6C90CC}" sibTransId="{E2B23605-0C5D-44C9-9F6C-420207F7EC3F}"/>
    <dgm:cxn modelId="{C44441A6-14F0-4102-B21B-400A8D09E267}" type="presOf" srcId="{611267F2-79AD-40B1-A85C-371576C7F67F}" destId="{2C0A8882-7636-490A-8293-86E100A4FEFF}" srcOrd="0" destOrd="0" presId="urn:microsoft.com/office/officeart/2005/8/layout/list1"/>
    <dgm:cxn modelId="{A44345F1-3E8A-4BBC-AD16-FD220CE59173}" srcId="{611267F2-79AD-40B1-A85C-371576C7F67F}" destId="{43D45826-AB03-4BFB-92FE-9D04FA35BB12}" srcOrd="0" destOrd="0" parTransId="{00ACBD12-D41D-4B8F-8AD4-4F5995089986}" sibTransId="{5550A70F-7DF1-4627-9AEC-88491010EDE1}"/>
    <dgm:cxn modelId="{C6E94DFC-7FD3-423F-80BD-7576F47B984F}" type="presOf" srcId="{43D45826-AB03-4BFB-92FE-9D04FA35BB12}" destId="{E00759C5-5BCE-400F-B58B-D7A42FB93504}" srcOrd="0" destOrd="0" presId="urn:microsoft.com/office/officeart/2005/8/layout/list1"/>
    <dgm:cxn modelId="{D5C5F8EB-1F12-4F07-9BD4-EB7E628A6F79}" type="presParOf" srcId="{A5F8ACC5-18F3-4061-9179-7AEA3EAF49D2}" destId="{EFC946A6-1D4E-418B-997E-6D2FB3758387}" srcOrd="0" destOrd="0" presId="urn:microsoft.com/office/officeart/2005/8/layout/list1"/>
    <dgm:cxn modelId="{6A0C2D6A-980D-4515-A6FB-EE8414B34372}" type="presParOf" srcId="{EFC946A6-1D4E-418B-997E-6D2FB3758387}" destId="{2C0A8882-7636-490A-8293-86E100A4FEFF}" srcOrd="0" destOrd="0" presId="urn:microsoft.com/office/officeart/2005/8/layout/list1"/>
    <dgm:cxn modelId="{9AD82D47-3F2C-4E70-9DD2-48DB790AAAE3}" type="presParOf" srcId="{EFC946A6-1D4E-418B-997E-6D2FB3758387}" destId="{016D832F-3330-4B48-B398-1FDF8F4850EE}" srcOrd="1" destOrd="0" presId="urn:microsoft.com/office/officeart/2005/8/layout/list1"/>
    <dgm:cxn modelId="{5256AD26-EDD7-4B10-9A0F-B9E95712A124}" type="presParOf" srcId="{A5F8ACC5-18F3-4061-9179-7AEA3EAF49D2}" destId="{710FB549-B8CF-4B24-B5EE-A146569610BF}" srcOrd="1" destOrd="0" presId="urn:microsoft.com/office/officeart/2005/8/layout/list1"/>
    <dgm:cxn modelId="{50189F02-82E9-4DAE-9F0D-918780533C30}" type="presParOf" srcId="{A5F8ACC5-18F3-4061-9179-7AEA3EAF49D2}" destId="{E00759C5-5BCE-400F-B58B-D7A42FB93504}"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EFA47D8-03A8-4128-9BA5-75D8176EB3E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FBC1029-6843-4BD8-B23E-E9C100DACB77}">
      <dgm:prSet/>
      <dgm:spPr/>
      <dgm:t>
        <a:bodyPr/>
        <a:lstStyle/>
        <a:p>
          <a:r>
            <a:rPr lang="fr-FR" b="0" i="0" baseline="0" dirty="0">
              <a:solidFill>
                <a:schemeClr val="tx1"/>
              </a:solidFill>
            </a:rPr>
            <a:t>Frances Chester </a:t>
          </a:r>
          <a:endParaRPr lang="en-US" dirty="0">
            <a:solidFill>
              <a:schemeClr val="tx1"/>
            </a:solidFill>
          </a:endParaRPr>
        </a:p>
      </dgm:t>
    </dgm:pt>
    <dgm:pt modelId="{1C08B7E6-8E4D-4F3A-96B5-857B7B6D7195}" type="parTrans" cxnId="{18BB791F-155A-4EFF-A683-F9E566B787C7}">
      <dgm:prSet/>
      <dgm:spPr/>
      <dgm:t>
        <a:bodyPr/>
        <a:lstStyle/>
        <a:p>
          <a:endParaRPr lang="en-US"/>
        </a:p>
      </dgm:t>
    </dgm:pt>
    <dgm:pt modelId="{3C69C9DC-3171-4ED4-B725-8BABF6FC95CE}" type="sibTrans" cxnId="{18BB791F-155A-4EFF-A683-F9E566B787C7}">
      <dgm:prSet/>
      <dgm:spPr/>
      <dgm:t>
        <a:bodyPr/>
        <a:lstStyle/>
        <a:p>
          <a:endParaRPr lang="en-US"/>
        </a:p>
      </dgm:t>
    </dgm:pt>
    <dgm:pt modelId="{0B215AFA-9E54-4D12-BA31-1B2A6E57C590}">
      <dgm:prSet/>
      <dgm:spPr/>
      <dgm:t>
        <a:bodyPr/>
        <a:lstStyle/>
        <a:p>
          <a:r>
            <a:rPr lang="fr-FR" b="0" i="0" baseline="0" dirty="0" err="1">
              <a:solidFill>
                <a:schemeClr val="tx1"/>
              </a:solidFill>
            </a:rPr>
            <a:t>Fieldwork</a:t>
          </a:r>
          <a:r>
            <a:rPr lang="fr-FR" b="0" i="0" baseline="0" dirty="0">
              <a:solidFill>
                <a:schemeClr val="tx1"/>
              </a:solidFill>
            </a:rPr>
            <a:t> </a:t>
          </a:r>
          <a:r>
            <a:rPr lang="fr-FR" b="0" i="0" baseline="0" dirty="0" err="1">
              <a:solidFill>
                <a:schemeClr val="tx1"/>
              </a:solidFill>
            </a:rPr>
            <a:t>Coordinator</a:t>
          </a:r>
          <a:r>
            <a:rPr lang="fr-FR" b="0" i="0" baseline="0" dirty="0">
              <a:solidFill>
                <a:schemeClr val="tx1"/>
              </a:solidFill>
            </a:rPr>
            <a:t> and </a:t>
          </a:r>
          <a:r>
            <a:rPr lang="fr-FR" b="0" i="0" baseline="0" dirty="0" err="1">
              <a:solidFill>
                <a:schemeClr val="tx1"/>
              </a:solidFill>
            </a:rPr>
            <a:t>Visiting</a:t>
          </a:r>
          <a:r>
            <a:rPr lang="fr-FR" b="0" i="0" baseline="0" dirty="0">
              <a:solidFill>
                <a:schemeClr val="tx1"/>
              </a:solidFill>
            </a:rPr>
            <a:t> </a:t>
          </a:r>
          <a:r>
            <a:rPr lang="fr-FR" b="0" i="0" baseline="0" dirty="0" err="1">
              <a:solidFill>
                <a:schemeClr val="tx1"/>
              </a:solidFill>
            </a:rPr>
            <a:t>Tutor</a:t>
          </a:r>
          <a:endParaRPr lang="en-US" dirty="0">
            <a:solidFill>
              <a:schemeClr val="tx1"/>
            </a:solidFill>
          </a:endParaRPr>
        </a:p>
      </dgm:t>
    </dgm:pt>
    <dgm:pt modelId="{96617A76-2696-4682-94C1-10F9AC4062F8}" type="parTrans" cxnId="{4AC19444-B803-473C-BE92-B2FE159B8ACC}">
      <dgm:prSet/>
      <dgm:spPr/>
      <dgm:t>
        <a:bodyPr/>
        <a:lstStyle/>
        <a:p>
          <a:endParaRPr lang="en-US"/>
        </a:p>
      </dgm:t>
    </dgm:pt>
    <dgm:pt modelId="{C30C88CB-78FE-48F3-97C0-1A35A80C5A5B}" type="sibTrans" cxnId="{4AC19444-B803-473C-BE92-B2FE159B8ACC}">
      <dgm:prSet/>
      <dgm:spPr/>
      <dgm:t>
        <a:bodyPr/>
        <a:lstStyle/>
        <a:p>
          <a:endParaRPr lang="en-US"/>
        </a:p>
      </dgm:t>
    </dgm:pt>
    <dgm:pt modelId="{529406DF-144D-47DD-8E4F-24A406DDEC3B}">
      <dgm:prSet/>
      <dgm:spPr/>
      <dgm:t>
        <a:bodyPr/>
        <a:lstStyle/>
        <a:p>
          <a:r>
            <a:rPr lang="fr-FR" b="0" i="0" baseline="0" dirty="0">
              <a:solidFill>
                <a:schemeClr val="tx1"/>
              </a:solidFill>
            </a:rPr>
            <a:t>f.chester@uwtsd.ac.uk</a:t>
          </a:r>
          <a:endParaRPr lang="en-US" dirty="0">
            <a:solidFill>
              <a:schemeClr val="tx1"/>
            </a:solidFill>
          </a:endParaRPr>
        </a:p>
      </dgm:t>
    </dgm:pt>
    <dgm:pt modelId="{28B5D487-7392-41EA-8CC7-3051B20BBE66}" type="parTrans" cxnId="{3FB252D9-EA1B-41C1-B8C3-E62B34B1BD21}">
      <dgm:prSet/>
      <dgm:spPr/>
      <dgm:t>
        <a:bodyPr/>
        <a:lstStyle/>
        <a:p>
          <a:endParaRPr lang="en-US"/>
        </a:p>
      </dgm:t>
    </dgm:pt>
    <dgm:pt modelId="{8BAD995B-38D6-4320-8FAB-3A702B037EF5}" type="sibTrans" cxnId="{3FB252D9-EA1B-41C1-B8C3-E62B34B1BD21}">
      <dgm:prSet/>
      <dgm:spPr/>
      <dgm:t>
        <a:bodyPr/>
        <a:lstStyle/>
        <a:p>
          <a:endParaRPr lang="en-US"/>
        </a:p>
      </dgm:t>
    </dgm:pt>
    <dgm:pt modelId="{17466035-3C55-4837-9106-680BA84C4785}" type="pres">
      <dgm:prSet presAssocID="{9EFA47D8-03A8-4128-9BA5-75D8176EB3E9}" presName="linear" presStyleCnt="0">
        <dgm:presLayoutVars>
          <dgm:animLvl val="lvl"/>
          <dgm:resizeHandles val="exact"/>
        </dgm:presLayoutVars>
      </dgm:prSet>
      <dgm:spPr/>
    </dgm:pt>
    <dgm:pt modelId="{0CFCBD0E-4632-4C47-A7B9-B650025AC7D0}" type="pres">
      <dgm:prSet presAssocID="{3FBC1029-6843-4BD8-B23E-E9C100DACB77}" presName="parentText" presStyleLbl="node1" presStyleIdx="0" presStyleCnt="3" custLinFactY="100000" custLinFactNeighborX="680" custLinFactNeighborY="106070">
        <dgm:presLayoutVars>
          <dgm:chMax val="0"/>
          <dgm:bulletEnabled val="1"/>
        </dgm:presLayoutVars>
      </dgm:prSet>
      <dgm:spPr/>
    </dgm:pt>
    <dgm:pt modelId="{A4048D01-1D7F-4CA4-8A39-9C17B55E3FCC}" type="pres">
      <dgm:prSet presAssocID="{3C69C9DC-3171-4ED4-B725-8BABF6FC95CE}" presName="spacer" presStyleCnt="0"/>
      <dgm:spPr/>
    </dgm:pt>
    <dgm:pt modelId="{5305D68D-B2A5-41AD-B201-BC8A34791E51}" type="pres">
      <dgm:prSet presAssocID="{0B215AFA-9E54-4D12-BA31-1B2A6E57C590}" presName="parentText" presStyleLbl="node1" presStyleIdx="1" presStyleCnt="3" custLinFactY="-144252" custLinFactNeighborX="3127" custLinFactNeighborY="-200000">
        <dgm:presLayoutVars>
          <dgm:chMax val="0"/>
          <dgm:bulletEnabled val="1"/>
        </dgm:presLayoutVars>
      </dgm:prSet>
      <dgm:spPr/>
    </dgm:pt>
    <dgm:pt modelId="{91D6A886-D837-4B35-9EBB-A52B13149D6A}" type="pres">
      <dgm:prSet presAssocID="{C30C88CB-78FE-48F3-97C0-1A35A80C5A5B}" presName="spacer" presStyleCnt="0"/>
      <dgm:spPr/>
    </dgm:pt>
    <dgm:pt modelId="{DB7FFC15-37AE-4D48-830F-83D0E10D8411}" type="pres">
      <dgm:prSet presAssocID="{529406DF-144D-47DD-8E4F-24A406DDEC3B}" presName="parentText" presStyleLbl="node1" presStyleIdx="2" presStyleCnt="3">
        <dgm:presLayoutVars>
          <dgm:chMax val="0"/>
          <dgm:bulletEnabled val="1"/>
        </dgm:presLayoutVars>
      </dgm:prSet>
      <dgm:spPr/>
    </dgm:pt>
  </dgm:ptLst>
  <dgm:cxnLst>
    <dgm:cxn modelId="{6F998C01-346F-4EC2-844D-44B5A2DC95F1}" type="presOf" srcId="{9EFA47D8-03A8-4128-9BA5-75D8176EB3E9}" destId="{17466035-3C55-4837-9106-680BA84C4785}" srcOrd="0" destOrd="0" presId="urn:microsoft.com/office/officeart/2005/8/layout/vList2"/>
    <dgm:cxn modelId="{18BB791F-155A-4EFF-A683-F9E566B787C7}" srcId="{9EFA47D8-03A8-4128-9BA5-75D8176EB3E9}" destId="{3FBC1029-6843-4BD8-B23E-E9C100DACB77}" srcOrd="0" destOrd="0" parTransId="{1C08B7E6-8E4D-4F3A-96B5-857B7B6D7195}" sibTransId="{3C69C9DC-3171-4ED4-B725-8BABF6FC95CE}"/>
    <dgm:cxn modelId="{CBCE183C-01EB-45E1-ACDA-696083D75D33}" type="presOf" srcId="{0B215AFA-9E54-4D12-BA31-1B2A6E57C590}" destId="{5305D68D-B2A5-41AD-B201-BC8A34791E51}" srcOrd="0" destOrd="0" presId="urn:microsoft.com/office/officeart/2005/8/layout/vList2"/>
    <dgm:cxn modelId="{4AC19444-B803-473C-BE92-B2FE159B8ACC}" srcId="{9EFA47D8-03A8-4128-9BA5-75D8176EB3E9}" destId="{0B215AFA-9E54-4D12-BA31-1B2A6E57C590}" srcOrd="1" destOrd="0" parTransId="{96617A76-2696-4682-94C1-10F9AC4062F8}" sibTransId="{C30C88CB-78FE-48F3-97C0-1A35A80C5A5B}"/>
    <dgm:cxn modelId="{755D629D-2A68-4116-BAE1-30850FCF95E3}" type="presOf" srcId="{3FBC1029-6843-4BD8-B23E-E9C100DACB77}" destId="{0CFCBD0E-4632-4C47-A7B9-B650025AC7D0}" srcOrd="0" destOrd="0" presId="urn:microsoft.com/office/officeart/2005/8/layout/vList2"/>
    <dgm:cxn modelId="{3FB252D9-EA1B-41C1-B8C3-E62B34B1BD21}" srcId="{9EFA47D8-03A8-4128-9BA5-75D8176EB3E9}" destId="{529406DF-144D-47DD-8E4F-24A406DDEC3B}" srcOrd="2" destOrd="0" parTransId="{28B5D487-7392-41EA-8CC7-3051B20BBE66}" sibTransId="{8BAD995B-38D6-4320-8FAB-3A702B037EF5}"/>
    <dgm:cxn modelId="{0CA8E0EB-267D-4AAE-814C-E91C7B2A55BD}" type="presOf" srcId="{529406DF-144D-47DD-8E4F-24A406DDEC3B}" destId="{DB7FFC15-37AE-4D48-830F-83D0E10D8411}" srcOrd="0" destOrd="0" presId="urn:microsoft.com/office/officeart/2005/8/layout/vList2"/>
    <dgm:cxn modelId="{0425DB80-A1E4-4EC9-B78A-C0228138CABD}" type="presParOf" srcId="{17466035-3C55-4837-9106-680BA84C4785}" destId="{0CFCBD0E-4632-4C47-A7B9-B650025AC7D0}" srcOrd="0" destOrd="0" presId="urn:microsoft.com/office/officeart/2005/8/layout/vList2"/>
    <dgm:cxn modelId="{BECA34A1-BE77-45F6-9D9E-189DA7525F39}" type="presParOf" srcId="{17466035-3C55-4837-9106-680BA84C4785}" destId="{A4048D01-1D7F-4CA4-8A39-9C17B55E3FCC}" srcOrd="1" destOrd="0" presId="urn:microsoft.com/office/officeart/2005/8/layout/vList2"/>
    <dgm:cxn modelId="{370833DE-8CAD-47BF-9B78-708E38E30445}" type="presParOf" srcId="{17466035-3C55-4837-9106-680BA84C4785}" destId="{5305D68D-B2A5-41AD-B201-BC8A34791E51}" srcOrd="2" destOrd="0" presId="urn:microsoft.com/office/officeart/2005/8/layout/vList2"/>
    <dgm:cxn modelId="{7587AD43-2D74-4525-AABD-7D3092BFD7E4}" type="presParOf" srcId="{17466035-3C55-4837-9106-680BA84C4785}" destId="{91D6A886-D837-4B35-9EBB-A52B13149D6A}" srcOrd="3" destOrd="0" presId="urn:microsoft.com/office/officeart/2005/8/layout/vList2"/>
    <dgm:cxn modelId="{485F195B-D6DB-41D5-8318-DE75CAAC2E60}" type="presParOf" srcId="{17466035-3C55-4837-9106-680BA84C4785}" destId="{DB7FFC15-37AE-4D48-830F-83D0E10D841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9E059B-A18D-4623-894F-6CD88D8A9830}">
      <dsp:nvSpPr>
        <dsp:cNvPr id="0" name=""/>
        <dsp:cNvSpPr/>
      </dsp:nvSpPr>
      <dsp:spPr>
        <a:xfrm>
          <a:off x="2559104" y="967187"/>
          <a:ext cx="556513" cy="91440"/>
        </a:xfrm>
        <a:custGeom>
          <a:avLst/>
          <a:gdLst/>
          <a:ahLst/>
          <a:cxnLst/>
          <a:rect l="0" t="0" r="0" b="0"/>
          <a:pathLst>
            <a:path>
              <a:moveTo>
                <a:pt x="0" y="45720"/>
              </a:moveTo>
              <a:lnTo>
                <a:pt x="55651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2683" y="1009968"/>
        <a:ext cx="29355" cy="5876"/>
      </dsp:txXfrm>
    </dsp:sp>
    <dsp:sp modelId="{DEAD59D3-65F0-4F70-B036-7736F7B942BC}">
      <dsp:nvSpPr>
        <dsp:cNvPr id="0" name=""/>
        <dsp:cNvSpPr/>
      </dsp:nvSpPr>
      <dsp:spPr>
        <a:xfrm>
          <a:off x="8236" y="247106"/>
          <a:ext cx="2552667" cy="15316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083" tIns="131296" rIns="125083" bIns="131296"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How are you feeling about returning to study?</a:t>
          </a:r>
        </a:p>
      </dsp:txBody>
      <dsp:txXfrm>
        <a:off x="8236" y="247106"/>
        <a:ext cx="2552667" cy="1531600"/>
      </dsp:txXfrm>
    </dsp:sp>
    <dsp:sp modelId="{C0A569FA-F5A4-428E-8411-1C4565DC0889}">
      <dsp:nvSpPr>
        <dsp:cNvPr id="0" name=""/>
        <dsp:cNvSpPr/>
      </dsp:nvSpPr>
      <dsp:spPr>
        <a:xfrm>
          <a:off x="5698885" y="967187"/>
          <a:ext cx="556513" cy="91440"/>
        </a:xfrm>
        <a:custGeom>
          <a:avLst/>
          <a:gdLst/>
          <a:ahLst/>
          <a:cxnLst/>
          <a:rect l="0" t="0" r="0" b="0"/>
          <a:pathLst>
            <a:path>
              <a:moveTo>
                <a:pt x="0" y="45720"/>
              </a:moveTo>
              <a:lnTo>
                <a:pt x="55651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962464" y="1009968"/>
        <a:ext cx="29355" cy="5876"/>
      </dsp:txXfrm>
    </dsp:sp>
    <dsp:sp modelId="{2945C928-E5CF-482F-A385-B6A6F2F9310D}">
      <dsp:nvSpPr>
        <dsp:cNvPr id="0" name=""/>
        <dsp:cNvSpPr/>
      </dsp:nvSpPr>
      <dsp:spPr>
        <a:xfrm>
          <a:off x="3148017" y="247106"/>
          <a:ext cx="2552667" cy="15316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083" tIns="131296" rIns="125083" bIns="131296"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What are your motivations for studying the course?</a:t>
          </a:r>
        </a:p>
      </dsp:txBody>
      <dsp:txXfrm>
        <a:off x="3148017" y="247106"/>
        <a:ext cx="2552667" cy="1531600"/>
      </dsp:txXfrm>
    </dsp:sp>
    <dsp:sp modelId="{60A87940-9996-4DF7-914B-030E8D37E593}">
      <dsp:nvSpPr>
        <dsp:cNvPr id="0" name=""/>
        <dsp:cNvSpPr/>
      </dsp:nvSpPr>
      <dsp:spPr>
        <a:xfrm>
          <a:off x="8838666" y="967187"/>
          <a:ext cx="556513" cy="91440"/>
        </a:xfrm>
        <a:custGeom>
          <a:avLst/>
          <a:gdLst/>
          <a:ahLst/>
          <a:cxnLst/>
          <a:rect l="0" t="0" r="0" b="0"/>
          <a:pathLst>
            <a:path>
              <a:moveTo>
                <a:pt x="0" y="45720"/>
              </a:moveTo>
              <a:lnTo>
                <a:pt x="55651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02245" y="1009968"/>
        <a:ext cx="29355" cy="5876"/>
      </dsp:txXfrm>
    </dsp:sp>
    <dsp:sp modelId="{F67EBBF2-1559-46CA-9494-3DE3941EF08F}">
      <dsp:nvSpPr>
        <dsp:cNvPr id="0" name=""/>
        <dsp:cNvSpPr/>
      </dsp:nvSpPr>
      <dsp:spPr>
        <a:xfrm>
          <a:off x="6287798" y="247106"/>
          <a:ext cx="2552667" cy="15316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083" tIns="131296" rIns="125083" bIns="131296"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What are you hoping to learn/achieve?</a:t>
          </a:r>
          <a:endParaRPr lang="en-US" sz="2000" kern="1200" dirty="0">
            <a:solidFill>
              <a:schemeClr val="tx1"/>
            </a:solidFill>
          </a:endParaRPr>
        </a:p>
      </dsp:txBody>
      <dsp:txXfrm>
        <a:off x="6287798" y="247106"/>
        <a:ext cx="2552667" cy="1531600"/>
      </dsp:txXfrm>
    </dsp:sp>
    <dsp:sp modelId="{9A2CC617-0155-416E-B885-D6B43F5E1A55}">
      <dsp:nvSpPr>
        <dsp:cNvPr id="0" name=""/>
        <dsp:cNvSpPr/>
      </dsp:nvSpPr>
      <dsp:spPr>
        <a:xfrm>
          <a:off x="1284570" y="1776907"/>
          <a:ext cx="9419342" cy="556513"/>
        </a:xfrm>
        <a:custGeom>
          <a:avLst/>
          <a:gdLst/>
          <a:ahLst/>
          <a:cxnLst/>
          <a:rect l="0" t="0" r="0" b="0"/>
          <a:pathLst>
            <a:path>
              <a:moveTo>
                <a:pt x="9419342" y="0"/>
              </a:moveTo>
              <a:lnTo>
                <a:pt x="9419342" y="295356"/>
              </a:lnTo>
              <a:lnTo>
                <a:pt x="0" y="295356"/>
              </a:lnTo>
              <a:lnTo>
                <a:pt x="0" y="556513"/>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758301" y="2052225"/>
        <a:ext cx="471881" cy="5876"/>
      </dsp:txXfrm>
    </dsp:sp>
    <dsp:sp modelId="{977EB2A5-C498-480F-9A1B-935A1C71365C}">
      <dsp:nvSpPr>
        <dsp:cNvPr id="0" name=""/>
        <dsp:cNvSpPr/>
      </dsp:nvSpPr>
      <dsp:spPr>
        <a:xfrm>
          <a:off x="9427579" y="247106"/>
          <a:ext cx="2552667" cy="15316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083" tIns="131296" rIns="125083" bIns="131296"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What are you looking forward to?</a:t>
          </a:r>
          <a:endParaRPr lang="en-US" sz="2000" kern="1200" dirty="0">
            <a:solidFill>
              <a:schemeClr val="tx1"/>
            </a:solidFill>
          </a:endParaRPr>
        </a:p>
      </dsp:txBody>
      <dsp:txXfrm>
        <a:off x="9427579" y="247106"/>
        <a:ext cx="2552667" cy="1531600"/>
      </dsp:txXfrm>
    </dsp:sp>
    <dsp:sp modelId="{E1838CBE-E287-4C7A-A0B2-40F1300C6453}">
      <dsp:nvSpPr>
        <dsp:cNvPr id="0" name=""/>
        <dsp:cNvSpPr/>
      </dsp:nvSpPr>
      <dsp:spPr>
        <a:xfrm>
          <a:off x="2559104" y="3085900"/>
          <a:ext cx="556513" cy="91440"/>
        </a:xfrm>
        <a:custGeom>
          <a:avLst/>
          <a:gdLst/>
          <a:ahLst/>
          <a:cxnLst/>
          <a:rect l="0" t="0" r="0" b="0"/>
          <a:pathLst>
            <a:path>
              <a:moveTo>
                <a:pt x="0" y="45720"/>
              </a:moveTo>
              <a:lnTo>
                <a:pt x="55651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2683" y="3128682"/>
        <a:ext cx="29355" cy="5876"/>
      </dsp:txXfrm>
    </dsp:sp>
    <dsp:sp modelId="{D389612B-1F7C-4368-B813-4019643B2A1B}">
      <dsp:nvSpPr>
        <dsp:cNvPr id="0" name=""/>
        <dsp:cNvSpPr/>
      </dsp:nvSpPr>
      <dsp:spPr>
        <a:xfrm>
          <a:off x="8236" y="2365820"/>
          <a:ext cx="2552667" cy="15316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083" tIns="131296" rIns="125083" bIns="131296"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What are you not looking forward to?</a:t>
          </a:r>
        </a:p>
      </dsp:txBody>
      <dsp:txXfrm>
        <a:off x="8236" y="2365820"/>
        <a:ext cx="2552667" cy="1531600"/>
      </dsp:txXfrm>
    </dsp:sp>
    <dsp:sp modelId="{B5225C08-1169-4C81-B791-69AB3E36AD56}">
      <dsp:nvSpPr>
        <dsp:cNvPr id="0" name=""/>
        <dsp:cNvSpPr/>
      </dsp:nvSpPr>
      <dsp:spPr>
        <a:xfrm>
          <a:off x="5698885" y="3085900"/>
          <a:ext cx="556513" cy="91440"/>
        </a:xfrm>
        <a:custGeom>
          <a:avLst/>
          <a:gdLst/>
          <a:ahLst/>
          <a:cxnLst/>
          <a:rect l="0" t="0" r="0" b="0"/>
          <a:pathLst>
            <a:path>
              <a:moveTo>
                <a:pt x="0" y="45720"/>
              </a:moveTo>
              <a:lnTo>
                <a:pt x="55651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962464" y="3128682"/>
        <a:ext cx="29355" cy="5876"/>
      </dsp:txXfrm>
    </dsp:sp>
    <dsp:sp modelId="{C488D1B7-2660-496C-BE7E-DB710D763791}">
      <dsp:nvSpPr>
        <dsp:cNvPr id="0" name=""/>
        <dsp:cNvSpPr/>
      </dsp:nvSpPr>
      <dsp:spPr>
        <a:xfrm>
          <a:off x="3148017" y="2365820"/>
          <a:ext cx="2552667" cy="15316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083" tIns="131296" rIns="125083" bIns="131296"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How will you manage the  natural dips in motivation/ or the challenges that you will face? </a:t>
          </a:r>
          <a:endParaRPr lang="en-US" sz="2000" kern="1200" dirty="0">
            <a:solidFill>
              <a:schemeClr val="tx1"/>
            </a:solidFill>
          </a:endParaRPr>
        </a:p>
      </dsp:txBody>
      <dsp:txXfrm>
        <a:off x="3148017" y="2365820"/>
        <a:ext cx="2552667" cy="1531600"/>
      </dsp:txXfrm>
    </dsp:sp>
    <dsp:sp modelId="{3188831C-63CE-41E0-904A-36FDF6A22B70}">
      <dsp:nvSpPr>
        <dsp:cNvPr id="0" name=""/>
        <dsp:cNvSpPr/>
      </dsp:nvSpPr>
      <dsp:spPr>
        <a:xfrm>
          <a:off x="8838666" y="3085900"/>
          <a:ext cx="556513" cy="91440"/>
        </a:xfrm>
        <a:custGeom>
          <a:avLst/>
          <a:gdLst/>
          <a:ahLst/>
          <a:cxnLst/>
          <a:rect l="0" t="0" r="0" b="0"/>
          <a:pathLst>
            <a:path>
              <a:moveTo>
                <a:pt x="0" y="45720"/>
              </a:moveTo>
              <a:lnTo>
                <a:pt x="55651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02245" y="3128682"/>
        <a:ext cx="29355" cy="5876"/>
      </dsp:txXfrm>
    </dsp:sp>
    <dsp:sp modelId="{08348BFE-3B10-45DF-AD2E-BF3741325579}">
      <dsp:nvSpPr>
        <dsp:cNvPr id="0" name=""/>
        <dsp:cNvSpPr/>
      </dsp:nvSpPr>
      <dsp:spPr>
        <a:xfrm>
          <a:off x="6287798" y="2365820"/>
          <a:ext cx="2552667" cy="15316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083" tIns="131296" rIns="125083" bIns="131296"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What strategies/plans do you have to manage life, work and study?</a:t>
          </a:r>
        </a:p>
      </dsp:txBody>
      <dsp:txXfrm>
        <a:off x="6287798" y="2365820"/>
        <a:ext cx="2552667" cy="1531600"/>
      </dsp:txXfrm>
    </dsp:sp>
    <dsp:sp modelId="{79E9952D-D834-4E16-81F5-AD50A4026AE7}">
      <dsp:nvSpPr>
        <dsp:cNvPr id="0" name=""/>
        <dsp:cNvSpPr/>
      </dsp:nvSpPr>
      <dsp:spPr>
        <a:xfrm>
          <a:off x="9427579" y="2365820"/>
          <a:ext cx="2552667" cy="15316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083" tIns="131296" rIns="125083" bIns="131296" numCol="1" spcCol="1270" anchor="ctr" anchorCtr="0">
          <a:noAutofit/>
        </a:bodyPr>
        <a:lstStyle/>
        <a:p>
          <a:pPr marL="0" lvl="0" indent="0" algn="ctr" defTabSz="1066800">
            <a:lnSpc>
              <a:spcPct val="90000"/>
            </a:lnSpc>
            <a:spcBef>
              <a:spcPct val="0"/>
            </a:spcBef>
            <a:spcAft>
              <a:spcPct val="35000"/>
            </a:spcAft>
            <a:buNone/>
          </a:pPr>
          <a:r>
            <a:rPr lang="en-GB" sz="2400" kern="1200" dirty="0"/>
            <a:t> </a:t>
          </a:r>
          <a:r>
            <a:rPr lang="en-GB" sz="2400" kern="1200" dirty="0">
              <a:solidFill>
                <a:schemeClr val="tx1"/>
              </a:solidFill>
            </a:rPr>
            <a:t>Are you worried about anything in particular?</a:t>
          </a:r>
          <a:endParaRPr lang="en-US" sz="2400" kern="1200" dirty="0">
            <a:solidFill>
              <a:schemeClr val="tx1"/>
            </a:solidFill>
          </a:endParaRPr>
        </a:p>
      </dsp:txBody>
      <dsp:txXfrm>
        <a:off x="9427579" y="2365820"/>
        <a:ext cx="2552667" cy="1531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7BD49-5068-40CF-A380-A405703D6CC5}">
      <dsp:nvSpPr>
        <dsp:cNvPr id="0" name=""/>
        <dsp:cNvSpPr/>
      </dsp:nvSpPr>
      <dsp:spPr>
        <a:xfrm>
          <a:off x="4171" y="56308"/>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How many hours required for level 4 placement?</a:t>
          </a:r>
          <a:endParaRPr lang="en-US" sz="2100" kern="1200" dirty="0">
            <a:solidFill>
              <a:schemeClr val="tx1"/>
            </a:solidFill>
          </a:endParaRPr>
        </a:p>
      </dsp:txBody>
      <dsp:txXfrm>
        <a:off x="4171" y="56308"/>
        <a:ext cx="2508435" cy="1003374"/>
      </dsp:txXfrm>
    </dsp:sp>
    <dsp:sp modelId="{519E7204-6ED0-47A5-8C22-832CFFE4174F}">
      <dsp:nvSpPr>
        <dsp:cNvPr id="0" name=""/>
        <dsp:cNvSpPr/>
      </dsp:nvSpPr>
      <dsp:spPr>
        <a:xfrm>
          <a:off x="4171" y="1059682"/>
          <a:ext cx="2508435" cy="23346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kern="1200" dirty="0"/>
            <a:t>How many face to face? </a:t>
          </a:r>
          <a:endParaRPr lang="en-US" sz="2100" kern="1200" dirty="0"/>
        </a:p>
        <a:p>
          <a:pPr marL="228600" lvl="1" indent="-228600" algn="l" defTabSz="933450">
            <a:lnSpc>
              <a:spcPct val="90000"/>
            </a:lnSpc>
            <a:spcBef>
              <a:spcPct val="0"/>
            </a:spcBef>
            <a:spcAft>
              <a:spcPct val="15000"/>
            </a:spcAft>
            <a:buChar char="•"/>
          </a:pPr>
          <a:r>
            <a:rPr lang="en-GB" sz="2100" kern="1200" dirty="0"/>
            <a:t>How many non face to face?</a:t>
          </a:r>
          <a:endParaRPr lang="en-US" sz="2100" kern="1200" dirty="0"/>
        </a:p>
        <a:p>
          <a:pPr marL="228600" lvl="1" indent="-228600" algn="l" defTabSz="933450">
            <a:lnSpc>
              <a:spcPct val="90000"/>
            </a:lnSpc>
            <a:spcBef>
              <a:spcPct val="0"/>
            </a:spcBef>
            <a:spcAft>
              <a:spcPct val="15000"/>
            </a:spcAft>
            <a:buChar char="•"/>
          </a:pPr>
          <a:r>
            <a:rPr lang="en-US" sz="2100" kern="1200" dirty="0"/>
            <a:t>How will I record these?</a:t>
          </a:r>
        </a:p>
      </dsp:txBody>
      <dsp:txXfrm>
        <a:off x="4171" y="1059682"/>
        <a:ext cx="2508435" cy="2334622"/>
      </dsp:txXfrm>
    </dsp:sp>
    <dsp:sp modelId="{F3890225-A0B2-4A16-9BA5-79BFC8518FFF}">
      <dsp:nvSpPr>
        <dsp:cNvPr id="0" name=""/>
        <dsp:cNvSpPr/>
      </dsp:nvSpPr>
      <dsp:spPr>
        <a:xfrm>
          <a:off x="2880820" y="0"/>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How many assessment components?</a:t>
          </a:r>
          <a:endParaRPr lang="en-US" sz="2100" kern="1200" dirty="0">
            <a:solidFill>
              <a:schemeClr val="tx1"/>
            </a:solidFill>
          </a:endParaRPr>
        </a:p>
      </dsp:txBody>
      <dsp:txXfrm>
        <a:off x="2880820" y="0"/>
        <a:ext cx="2508435" cy="1003374"/>
      </dsp:txXfrm>
    </dsp:sp>
    <dsp:sp modelId="{05D08026-11B9-4523-A57F-B9D98D26FA3E}">
      <dsp:nvSpPr>
        <dsp:cNvPr id="0" name=""/>
        <dsp:cNvSpPr/>
      </dsp:nvSpPr>
      <dsp:spPr>
        <a:xfrm>
          <a:off x="2863788" y="1059682"/>
          <a:ext cx="2508435" cy="23346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kern="1200" dirty="0"/>
            <a:t>What are these?</a:t>
          </a:r>
          <a:endParaRPr lang="en-US" sz="2100" kern="1200" dirty="0"/>
        </a:p>
        <a:p>
          <a:pPr marL="228600" lvl="1" indent="-228600" algn="l" defTabSz="933450">
            <a:lnSpc>
              <a:spcPct val="90000"/>
            </a:lnSpc>
            <a:spcBef>
              <a:spcPct val="0"/>
            </a:spcBef>
            <a:spcAft>
              <a:spcPct val="15000"/>
            </a:spcAft>
            <a:buChar char="•"/>
          </a:pPr>
          <a:r>
            <a:rPr lang="en-US" sz="2100" kern="1200" dirty="0"/>
            <a:t>How many sections are required for the Portfolio?</a:t>
          </a:r>
        </a:p>
        <a:p>
          <a:pPr marL="228600" lvl="1" indent="-228600" algn="l" defTabSz="933450">
            <a:lnSpc>
              <a:spcPct val="90000"/>
            </a:lnSpc>
            <a:spcBef>
              <a:spcPct val="0"/>
            </a:spcBef>
            <a:spcAft>
              <a:spcPct val="15000"/>
            </a:spcAft>
            <a:buChar char="•"/>
          </a:pPr>
          <a:r>
            <a:rPr lang="en-GB" sz="2100" kern="1200" dirty="0"/>
            <a:t>What is the total word count?</a:t>
          </a:r>
          <a:endParaRPr lang="en-US" sz="2100" kern="1200" dirty="0"/>
        </a:p>
      </dsp:txBody>
      <dsp:txXfrm>
        <a:off x="2863788" y="1059682"/>
        <a:ext cx="2508435" cy="2334622"/>
      </dsp:txXfrm>
    </dsp:sp>
    <dsp:sp modelId="{29CECC60-2A8E-4D46-BAEB-35EB2BBBD0CE}">
      <dsp:nvSpPr>
        <dsp:cNvPr id="0" name=""/>
        <dsp:cNvSpPr/>
      </dsp:nvSpPr>
      <dsp:spPr>
        <a:xfrm>
          <a:off x="5723405" y="56308"/>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How many reports?</a:t>
          </a:r>
          <a:endParaRPr lang="en-US" sz="2100" kern="1200" dirty="0">
            <a:solidFill>
              <a:schemeClr val="tx1"/>
            </a:solidFill>
          </a:endParaRPr>
        </a:p>
      </dsp:txBody>
      <dsp:txXfrm>
        <a:off x="5723405" y="56308"/>
        <a:ext cx="2508435" cy="1003374"/>
      </dsp:txXfrm>
    </dsp:sp>
    <dsp:sp modelId="{F4BB18B3-3A39-4999-92CC-48AC9A83C6B2}">
      <dsp:nvSpPr>
        <dsp:cNvPr id="0" name=""/>
        <dsp:cNvSpPr/>
      </dsp:nvSpPr>
      <dsp:spPr>
        <a:xfrm>
          <a:off x="5723405" y="1059682"/>
          <a:ext cx="2508435" cy="23346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kern="1200" dirty="0"/>
            <a:t>By whom?</a:t>
          </a:r>
          <a:endParaRPr lang="en-US" sz="2100" kern="1200" dirty="0"/>
        </a:p>
        <a:p>
          <a:pPr marL="228600" lvl="1" indent="-228600" algn="l" defTabSz="933450">
            <a:lnSpc>
              <a:spcPct val="90000"/>
            </a:lnSpc>
            <a:spcBef>
              <a:spcPct val="0"/>
            </a:spcBef>
            <a:spcAft>
              <a:spcPct val="15000"/>
            </a:spcAft>
            <a:buChar char="•"/>
          </a:pPr>
          <a:r>
            <a:rPr lang="en-GB" sz="2100" kern="1200"/>
            <a:t>Where can I locate the report templates?</a:t>
          </a:r>
          <a:endParaRPr lang="en-US" sz="2100" kern="1200"/>
        </a:p>
        <a:p>
          <a:pPr marL="228600" lvl="1" indent="-228600" algn="l" defTabSz="933450">
            <a:lnSpc>
              <a:spcPct val="90000"/>
            </a:lnSpc>
            <a:spcBef>
              <a:spcPct val="0"/>
            </a:spcBef>
            <a:spcAft>
              <a:spcPct val="15000"/>
            </a:spcAft>
            <a:buChar char="•"/>
          </a:pPr>
          <a:r>
            <a:rPr lang="en-GB" sz="2100" kern="1200"/>
            <a:t>Who sends these to the LM and Supervisor?</a:t>
          </a:r>
          <a:endParaRPr lang="en-US" sz="2100" kern="1200"/>
        </a:p>
      </dsp:txBody>
      <dsp:txXfrm>
        <a:off x="5723405" y="1059682"/>
        <a:ext cx="2508435" cy="2334622"/>
      </dsp:txXfrm>
    </dsp:sp>
    <dsp:sp modelId="{66B8F4A8-1C0E-4496-8C26-00F858C8395F}">
      <dsp:nvSpPr>
        <dsp:cNvPr id="0" name=""/>
        <dsp:cNvSpPr/>
      </dsp:nvSpPr>
      <dsp:spPr>
        <a:xfrm>
          <a:off x="8583022" y="56308"/>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How many supervision sessions?</a:t>
          </a:r>
          <a:endParaRPr lang="en-US" sz="2100" kern="1200" dirty="0">
            <a:solidFill>
              <a:schemeClr val="tx1"/>
            </a:solidFill>
          </a:endParaRPr>
        </a:p>
      </dsp:txBody>
      <dsp:txXfrm>
        <a:off x="8583022" y="56308"/>
        <a:ext cx="2508435" cy="1003374"/>
      </dsp:txXfrm>
    </dsp:sp>
    <dsp:sp modelId="{E581F958-0366-4BF8-AAE3-134526ED1E10}">
      <dsp:nvSpPr>
        <dsp:cNvPr id="0" name=""/>
        <dsp:cNvSpPr/>
      </dsp:nvSpPr>
      <dsp:spPr>
        <a:xfrm>
          <a:off x="8583022" y="1059682"/>
          <a:ext cx="2508435" cy="23346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kern="1200"/>
            <a:t>Who is responsible for organising the supervision sessions? </a:t>
          </a:r>
          <a:endParaRPr lang="en-US" sz="2100" kern="1200"/>
        </a:p>
      </dsp:txBody>
      <dsp:txXfrm>
        <a:off x="8583022" y="1059682"/>
        <a:ext cx="2508435" cy="23346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7BD49-5068-40CF-A380-A405703D6CC5}">
      <dsp:nvSpPr>
        <dsp:cNvPr id="0" name=""/>
        <dsp:cNvSpPr/>
      </dsp:nvSpPr>
      <dsp:spPr>
        <a:xfrm>
          <a:off x="4171" y="228631"/>
          <a:ext cx="2508435" cy="90715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What is the three-way meeting?</a:t>
          </a:r>
        </a:p>
      </dsp:txBody>
      <dsp:txXfrm>
        <a:off x="4171" y="228631"/>
        <a:ext cx="2508435" cy="907150"/>
      </dsp:txXfrm>
    </dsp:sp>
    <dsp:sp modelId="{519E7204-6ED0-47A5-8C22-832CFFE4174F}">
      <dsp:nvSpPr>
        <dsp:cNvPr id="0" name=""/>
        <dsp:cNvSpPr/>
      </dsp:nvSpPr>
      <dsp:spPr>
        <a:xfrm>
          <a:off x="4171" y="1135781"/>
          <a:ext cx="2508435" cy="20861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Who organises this meeting? </a:t>
          </a:r>
          <a:endParaRPr lang="en-US" sz="1900" kern="1200" dirty="0"/>
        </a:p>
        <a:p>
          <a:pPr marL="171450" lvl="1" indent="-171450" algn="l" defTabSz="844550">
            <a:lnSpc>
              <a:spcPct val="90000"/>
            </a:lnSpc>
            <a:spcBef>
              <a:spcPct val="0"/>
            </a:spcBef>
            <a:spcAft>
              <a:spcPct val="15000"/>
            </a:spcAft>
            <a:buChar char="•"/>
          </a:pPr>
          <a:r>
            <a:rPr lang="en-GB" sz="1900" kern="1200" dirty="0"/>
            <a:t>Who needs to be present?</a:t>
          </a:r>
          <a:endParaRPr lang="en-US" sz="1900" kern="1200" dirty="0"/>
        </a:p>
        <a:p>
          <a:pPr marL="171450" lvl="1" indent="-171450" algn="l" defTabSz="844550">
            <a:lnSpc>
              <a:spcPct val="90000"/>
            </a:lnSpc>
            <a:spcBef>
              <a:spcPct val="0"/>
            </a:spcBef>
            <a:spcAft>
              <a:spcPct val="15000"/>
            </a:spcAft>
            <a:buChar char="•"/>
          </a:pPr>
          <a:r>
            <a:rPr lang="en-US" sz="1900" kern="1200" dirty="0"/>
            <a:t>What is the purpose of this meeting?</a:t>
          </a:r>
        </a:p>
      </dsp:txBody>
      <dsp:txXfrm>
        <a:off x="4171" y="1135781"/>
        <a:ext cx="2508435" cy="2086199"/>
      </dsp:txXfrm>
    </dsp:sp>
    <dsp:sp modelId="{F3890225-A0B2-4A16-9BA5-79BFC8518FFF}">
      <dsp:nvSpPr>
        <dsp:cNvPr id="0" name=""/>
        <dsp:cNvSpPr/>
      </dsp:nvSpPr>
      <dsp:spPr>
        <a:xfrm>
          <a:off x="2863788" y="228631"/>
          <a:ext cx="2508435" cy="90715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Who will be my Line Manager/Learning Mentor?</a:t>
          </a:r>
        </a:p>
      </dsp:txBody>
      <dsp:txXfrm>
        <a:off x="2863788" y="228631"/>
        <a:ext cx="2508435" cy="907150"/>
      </dsp:txXfrm>
    </dsp:sp>
    <dsp:sp modelId="{05D08026-11B9-4523-A57F-B9D98D26FA3E}">
      <dsp:nvSpPr>
        <dsp:cNvPr id="0" name=""/>
        <dsp:cNvSpPr/>
      </dsp:nvSpPr>
      <dsp:spPr>
        <a:xfrm>
          <a:off x="2863788" y="1135781"/>
          <a:ext cx="2508435" cy="20861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dirty="0"/>
            <a:t>What is their role?</a:t>
          </a:r>
        </a:p>
        <a:p>
          <a:pPr marL="171450" lvl="1" indent="-171450" algn="l" defTabSz="844550">
            <a:lnSpc>
              <a:spcPct val="90000"/>
            </a:lnSpc>
            <a:spcBef>
              <a:spcPct val="0"/>
            </a:spcBef>
            <a:spcAft>
              <a:spcPct val="15000"/>
            </a:spcAft>
            <a:buChar char="•"/>
          </a:pPr>
          <a:r>
            <a:rPr lang="en-US" sz="1900" kern="1200" dirty="0"/>
            <a:t>How can I manage this process well?</a:t>
          </a:r>
        </a:p>
      </dsp:txBody>
      <dsp:txXfrm>
        <a:off x="2863788" y="1135781"/>
        <a:ext cx="2508435" cy="2086199"/>
      </dsp:txXfrm>
    </dsp:sp>
    <dsp:sp modelId="{29CECC60-2A8E-4D46-BAEB-35EB2BBBD0CE}">
      <dsp:nvSpPr>
        <dsp:cNvPr id="0" name=""/>
        <dsp:cNvSpPr/>
      </dsp:nvSpPr>
      <dsp:spPr>
        <a:xfrm>
          <a:off x="5723405" y="228631"/>
          <a:ext cx="2508435" cy="90715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Who will be my Supervisor?</a:t>
          </a:r>
        </a:p>
      </dsp:txBody>
      <dsp:txXfrm>
        <a:off x="5723405" y="228631"/>
        <a:ext cx="2508435" cy="907150"/>
      </dsp:txXfrm>
    </dsp:sp>
    <dsp:sp modelId="{F4BB18B3-3A39-4999-92CC-48AC9A83C6B2}">
      <dsp:nvSpPr>
        <dsp:cNvPr id="0" name=""/>
        <dsp:cNvSpPr/>
      </dsp:nvSpPr>
      <dsp:spPr>
        <a:xfrm>
          <a:off x="5723405" y="1135781"/>
          <a:ext cx="2508435" cy="20861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dirty="0"/>
            <a:t>What is their role?</a:t>
          </a:r>
        </a:p>
        <a:p>
          <a:pPr marL="171450" lvl="1" indent="-171450" algn="l" defTabSz="844550">
            <a:lnSpc>
              <a:spcPct val="90000"/>
            </a:lnSpc>
            <a:spcBef>
              <a:spcPct val="0"/>
            </a:spcBef>
            <a:spcAft>
              <a:spcPct val="15000"/>
            </a:spcAft>
            <a:buChar char="•"/>
          </a:pPr>
          <a:r>
            <a:rPr lang="en-US" sz="1900" kern="1200" dirty="0"/>
            <a:t>Their responsibility?</a:t>
          </a:r>
        </a:p>
        <a:p>
          <a:pPr marL="171450" lvl="1" indent="-171450" algn="l" defTabSz="844550">
            <a:lnSpc>
              <a:spcPct val="90000"/>
            </a:lnSpc>
            <a:spcBef>
              <a:spcPct val="0"/>
            </a:spcBef>
            <a:spcAft>
              <a:spcPct val="15000"/>
            </a:spcAft>
            <a:buChar char="•"/>
          </a:pPr>
          <a:r>
            <a:rPr lang="en-US" sz="1900" kern="1200" dirty="0"/>
            <a:t>My responsibility?</a:t>
          </a:r>
        </a:p>
      </dsp:txBody>
      <dsp:txXfrm>
        <a:off x="5723405" y="1135781"/>
        <a:ext cx="2508435" cy="2086199"/>
      </dsp:txXfrm>
    </dsp:sp>
    <dsp:sp modelId="{66B8F4A8-1C0E-4496-8C26-00F858C8395F}">
      <dsp:nvSpPr>
        <dsp:cNvPr id="0" name=""/>
        <dsp:cNvSpPr/>
      </dsp:nvSpPr>
      <dsp:spPr>
        <a:xfrm>
          <a:off x="8583022" y="228631"/>
          <a:ext cx="2508435" cy="90715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Who will be my Visiting Tutor?</a:t>
          </a:r>
        </a:p>
      </dsp:txBody>
      <dsp:txXfrm>
        <a:off x="8583022" y="228631"/>
        <a:ext cx="2508435" cy="907150"/>
      </dsp:txXfrm>
    </dsp:sp>
    <dsp:sp modelId="{E581F958-0366-4BF8-AAE3-134526ED1E10}">
      <dsp:nvSpPr>
        <dsp:cNvPr id="0" name=""/>
        <dsp:cNvSpPr/>
      </dsp:nvSpPr>
      <dsp:spPr>
        <a:xfrm>
          <a:off x="8583022" y="1135781"/>
          <a:ext cx="2508435" cy="20861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What do they do? </a:t>
          </a:r>
          <a:endParaRPr lang="en-US" sz="1900" kern="1200" dirty="0"/>
        </a:p>
        <a:p>
          <a:pPr marL="171450" lvl="1" indent="-171450" algn="l" defTabSz="844550">
            <a:lnSpc>
              <a:spcPct val="90000"/>
            </a:lnSpc>
            <a:spcBef>
              <a:spcPct val="0"/>
            </a:spcBef>
            <a:spcAft>
              <a:spcPct val="15000"/>
            </a:spcAft>
            <a:buChar char="•"/>
          </a:pPr>
          <a:r>
            <a:rPr lang="en-US" sz="1900" kern="1200" dirty="0"/>
            <a:t>Who is this?</a:t>
          </a:r>
        </a:p>
      </dsp:txBody>
      <dsp:txXfrm>
        <a:off x="8583022" y="1135781"/>
        <a:ext cx="2508435" cy="20861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67A36-6AA4-4056-995E-6405580173E7}">
      <dsp:nvSpPr>
        <dsp:cNvPr id="0" name=""/>
        <dsp:cNvSpPr/>
      </dsp:nvSpPr>
      <dsp:spPr>
        <a:xfrm>
          <a:off x="0" y="2127"/>
          <a:ext cx="6681596"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4AAC44E-B3BB-4483-B6AB-1C53BC9D3362}">
      <dsp:nvSpPr>
        <dsp:cNvPr id="0" name=""/>
        <dsp:cNvSpPr/>
      </dsp:nvSpPr>
      <dsp:spPr>
        <a:xfrm>
          <a:off x="0" y="2127"/>
          <a:ext cx="6681596" cy="1450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It is concerned with how young people feel, and not just with what they know and can do,</a:t>
          </a:r>
        </a:p>
      </dsp:txBody>
      <dsp:txXfrm>
        <a:off x="0" y="2127"/>
        <a:ext cx="6681596" cy="1450590"/>
      </dsp:txXfrm>
    </dsp:sp>
    <dsp:sp modelId="{0D113573-88E6-4F11-87E3-24EF157D3ABD}">
      <dsp:nvSpPr>
        <dsp:cNvPr id="0" name=""/>
        <dsp:cNvSpPr/>
      </dsp:nvSpPr>
      <dsp:spPr>
        <a:xfrm>
          <a:off x="0" y="1452717"/>
          <a:ext cx="6681596" cy="0"/>
        </a:xfrm>
        <a:prstGeom prst="line">
          <a:avLst/>
        </a:prstGeom>
        <a:gradFill rotWithShape="0">
          <a:gsLst>
            <a:gs pos="0">
              <a:schemeClr val="accent5">
                <a:hueOff val="-1519836"/>
                <a:satOff val="1607"/>
                <a:lumOff val="-295"/>
                <a:alphaOff val="0"/>
                <a:satMod val="103000"/>
                <a:lumMod val="102000"/>
                <a:tint val="94000"/>
              </a:schemeClr>
            </a:gs>
            <a:gs pos="50000">
              <a:schemeClr val="accent5">
                <a:hueOff val="-1519836"/>
                <a:satOff val="1607"/>
                <a:lumOff val="-295"/>
                <a:alphaOff val="0"/>
                <a:satMod val="110000"/>
                <a:lumMod val="100000"/>
                <a:shade val="100000"/>
              </a:schemeClr>
            </a:gs>
            <a:gs pos="100000">
              <a:schemeClr val="accent5">
                <a:hueOff val="-1519836"/>
                <a:satOff val="1607"/>
                <a:lumOff val="-295"/>
                <a:alphaOff val="0"/>
                <a:lumMod val="99000"/>
                <a:satMod val="120000"/>
                <a:shade val="78000"/>
              </a:schemeClr>
            </a:gs>
          </a:gsLst>
          <a:lin ang="5400000" scaled="0"/>
        </a:gradFill>
        <a:ln w="6350" cap="flat" cmpd="sng" algn="ctr">
          <a:solidFill>
            <a:schemeClr val="accent5">
              <a:hueOff val="-1519836"/>
              <a:satOff val="1607"/>
              <a:lumOff val="-29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837E600-C02A-48AA-AF3F-5F1B9C664D2A}">
      <dsp:nvSpPr>
        <dsp:cNvPr id="0" name=""/>
        <dsp:cNvSpPr/>
      </dsp:nvSpPr>
      <dsp:spPr>
        <a:xfrm>
          <a:off x="0" y="1452717"/>
          <a:ext cx="6681596" cy="1971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It is concerned with facilitating and empowering the voice of young people, encouraging and enabling them to influence the environment in which they live,</a:t>
          </a:r>
        </a:p>
      </dsp:txBody>
      <dsp:txXfrm>
        <a:off x="0" y="1452717"/>
        <a:ext cx="6681596" cy="1971420"/>
      </dsp:txXfrm>
    </dsp:sp>
    <dsp:sp modelId="{29AAC11E-26C6-4473-A10C-41E0E3E536A5}">
      <dsp:nvSpPr>
        <dsp:cNvPr id="0" name=""/>
        <dsp:cNvSpPr/>
      </dsp:nvSpPr>
      <dsp:spPr>
        <a:xfrm>
          <a:off x="0" y="3424138"/>
          <a:ext cx="6681596" cy="0"/>
        </a:xfrm>
        <a:prstGeom prst="line">
          <a:avLst/>
        </a:prstGeom>
        <a:gradFill rotWithShape="0">
          <a:gsLst>
            <a:gs pos="0">
              <a:schemeClr val="accent5">
                <a:hueOff val="-3039673"/>
                <a:satOff val="3213"/>
                <a:lumOff val="-589"/>
                <a:alphaOff val="0"/>
                <a:satMod val="103000"/>
                <a:lumMod val="102000"/>
                <a:tint val="94000"/>
              </a:schemeClr>
            </a:gs>
            <a:gs pos="50000">
              <a:schemeClr val="accent5">
                <a:hueOff val="-3039673"/>
                <a:satOff val="3213"/>
                <a:lumOff val="-589"/>
                <a:alphaOff val="0"/>
                <a:satMod val="110000"/>
                <a:lumMod val="100000"/>
                <a:shade val="100000"/>
              </a:schemeClr>
            </a:gs>
            <a:gs pos="100000">
              <a:schemeClr val="accent5">
                <a:hueOff val="-3039673"/>
                <a:satOff val="3213"/>
                <a:lumOff val="-589"/>
                <a:alphaOff val="0"/>
                <a:lumMod val="99000"/>
                <a:satMod val="120000"/>
                <a:shade val="78000"/>
              </a:schemeClr>
            </a:gs>
          </a:gsLst>
          <a:lin ang="5400000" scaled="0"/>
        </a:gradFill>
        <a:ln w="6350" cap="flat" cmpd="sng" algn="ctr">
          <a:solidFill>
            <a:schemeClr val="accent5">
              <a:hueOff val="-3039673"/>
              <a:satOff val="3213"/>
              <a:lumOff val="-58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9DAC03B-BAC3-4C96-AAE6-CFC68F405392}">
      <dsp:nvSpPr>
        <dsp:cNvPr id="0" name=""/>
        <dsp:cNvSpPr/>
      </dsp:nvSpPr>
      <dsp:spPr>
        <a:xfrm>
          <a:off x="0" y="3424138"/>
          <a:ext cx="6681596" cy="1971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It safeguards the welfare of young people, and provides them with a safe environment in which to explore their values, beliefs, ideas and issues.</a:t>
          </a:r>
        </a:p>
      </dsp:txBody>
      <dsp:txXfrm>
        <a:off x="0" y="3424138"/>
        <a:ext cx="6681596" cy="19714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759C5-5BCE-400F-B58B-D7A42FB93504}">
      <dsp:nvSpPr>
        <dsp:cNvPr id="0" name=""/>
        <dsp:cNvSpPr/>
      </dsp:nvSpPr>
      <dsp:spPr>
        <a:xfrm>
          <a:off x="0" y="394838"/>
          <a:ext cx="10550523" cy="201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8838" tIns="208280" rIns="818838" bIns="142240" numCol="1" spcCol="1270" anchor="t" anchorCtr="0">
          <a:noAutofit/>
        </a:bodyPr>
        <a:lstStyle/>
        <a:p>
          <a:pPr marL="228600" lvl="1" indent="-228600" algn="l" defTabSz="889000">
            <a:lnSpc>
              <a:spcPct val="100000"/>
            </a:lnSpc>
            <a:spcBef>
              <a:spcPct val="0"/>
            </a:spcBef>
            <a:spcAft>
              <a:spcPct val="15000"/>
            </a:spcAft>
            <a:buChar char="•"/>
          </a:pPr>
          <a:r>
            <a:rPr lang="en-GB" sz="2000" kern="1200" dirty="0"/>
            <a:t>Assessment Requirements </a:t>
          </a:r>
          <a:endParaRPr lang="en-US" sz="2000" kern="1200" dirty="0"/>
        </a:p>
        <a:p>
          <a:pPr marL="228600" lvl="1" indent="-228600" algn="l" defTabSz="889000">
            <a:lnSpc>
              <a:spcPct val="100000"/>
            </a:lnSpc>
            <a:spcBef>
              <a:spcPct val="0"/>
            </a:spcBef>
            <a:spcAft>
              <a:spcPct val="15000"/>
            </a:spcAft>
            <a:buChar char="•"/>
          </a:pPr>
          <a:r>
            <a:rPr lang="en-GB" sz="2000" kern="1200" dirty="0"/>
            <a:t>Submission Deadline</a:t>
          </a:r>
          <a:endParaRPr lang="en-US" sz="2000" kern="1200" dirty="0"/>
        </a:p>
        <a:p>
          <a:pPr marL="228600" lvl="1" indent="-228600" algn="l" defTabSz="889000">
            <a:lnSpc>
              <a:spcPct val="100000"/>
            </a:lnSpc>
            <a:spcBef>
              <a:spcPct val="0"/>
            </a:spcBef>
            <a:spcAft>
              <a:spcPct val="15000"/>
            </a:spcAft>
            <a:buChar char="•"/>
          </a:pPr>
          <a:r>
            <a:rPr lang="en-US" sz="2000" kern="1200" dirty="0"/>
            <a:t>Placement Preparation</a:t>
          </a:r>
        </a:p>
        <a:p>
          <a:pPr marL="228600" lvl="1" indent="-228600" algn="l" defTabSz="889000">
            <a:lnSpc>
              <a:spcPct val="100000"/>
            </a:lnSpc>
            <a:spcBef>
              <a:spcPct val="0"/>
            </a:spcBef>
            <a:spcAft>
              <a:spcPct val="15000"/>
            </a:spcAft>
            <a:buChar char="•"/>
          </a:pPr>
          <a:r>
            <a:rPr lang="en-GB" sz="2000" kern="1200" dirty="0"/>
            <a:t>Values and Principles</a:t>
          </a:r>
          <a:endParaRPr lang="en-US" sz="2000" kern="1200" dirty="0"/>
        </a:p>
        <a:p>
          <a:pPr marL="228600" lvl="1" indent="-228600" algn="l" defTabSz="889000">
            <a:lnSpc>
              <a:spcPct val="100000"/>
            </a:lnSpc>
            <a:spcBef>
              <a:spcPct val="0"/>
            </a:spcBef>
            <a:spcAft>
              <a:spcPct val="15000"/>
            </a:spcAft>
            <a:buChar char="•"/>
          </a:pPr>
          <a:r>
            <a:rPr lang="en-GB" sz="2000" kern="1200" dirty="0"/>
            <a:t>Placement Requirements and Processes</a:t>
          </a:r>
          <a:r>
            <a:rPr lang="en-GB" sz="1700" kern="1200" dirty="0"/>
            <a:t>. </a:t>
          </a:r>
          <a:endParaRPr lang="en-US" sz="1700" kern="1200" dirty="0"/>
        </a:p>
      </dsp:txBody>
      <dsp:txXfrm>
        <a:off x="0" y="394838"/>
        <a:ext cx="10550523" cy="2016000"/>
      </dsp:txXfrm>
    </dsp:sp>
    <dsp:sp modelId="{016D832F-3330-4B48-B398-1FDF8F4850EE}">
      <dsp:nvSpPr>
        <dsp:cNvPr id="0" name=""/>
        <dsp:cNvSpPr/>
      </dsp:nvSpPr>
      <dsp:spPr>
        <a:xfrm>
          <a:off x="527526" y="21944"/>
          <a:ext cx="7385366" cy="520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149" tIns="0" rIns="279149"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Lecture 1 – Introduction and Module overview</a:t>
          </a:r>
          <a:r>
            <a:rPr lang="en-GB" sz="1800" kern="1200" dirty="0"/>
            <a:t>.</a:t>
          </a:r>
          <a:endParaRPr lang="en-US" sz="1800" kern="1200" dirty="0"/>
        </a:p>
      </dsp:txBody>
      <dsp:txXfrm>
        <a:off x="552934" y="47352"/>
        <a:ext cx="7334550" cy="469677"/>
      </dsp:txXfrm>
    </dsp:sp>
    <dsp:sp modelId="{B138A280-A136-48C0-90FA-344054AAFD58}">
      <dsp:nvSpPr>
        <dsp:cNvPr id="0" name=""/>
        <dsp:cNvSpPr/>
      </dsp:nvSpPr>
      <dsp:spPr>
        <a:xfrm>
          <a:off x="0" y="2835234"/>
          <a:ext cx="10550523" cy="92243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8838" tIns="208280" rIns="818838" bIns="142240" numCol="1" spcCol="1270" anchor="t" anchorCtr="0">
          <a:noAutofit/>
        </a:bodyPr>
        <a:lstStyle/>
        <a:p>
          <a:pPr marL="228600" lvl="1" indent="-228600" algn="l" defTabSz="889000">
            <a:lnSpc>
              <a:spcPct val="100000"/>
            </a:lnSpc>
            <a:spcBef>
              <a:spcPct val="0"/>
            </a:spcBef>
            <a:spcAft>
              <a:spcPct val="15000"/>
            </a:spcAft>
            <a:buChar char="•"/>
          </a:pPr>
          <a:r>
            <a:rPr lang="en-GB" sz="2000" kern="1200" dirty="0"/>
            <a:t>Placement Preparation Session Continued…</a:t>
          </a:r>
          <a:endParaRPr lang="en-US" sz="2000" kern="1200" dirty="0"/>
        </a:p>
        <a:p>
          <a:pPr marL="228600" lvl="1" indent="-228600" algn="l" defTabSz="889000">
            <a:lnSpc>
              <a:spcPct val="100000"/>
            </a:lnSpc>
            <a:spcBef>
              <a:spcPct val="0"/>
            </a:spcBef>
            <a:spcAft>
              <a:spcPct val="15000"/>
            </a:spcAft>
            <a:buChar char="•"/>
          </a:pPr>
          <a:endParaRPr lang="en-US" sz="2000" kern="1200" dirty="0"/>
        </a:p>
      </dsp:txBody>
      <dsp:txXfrm>
        <a:off x="0" y="2835234"/>
        <a:ext cx="10550523" cy="922435"/>
      </dsp:txXfrm>
    </dsp:sp>
    <dsp:sp modelId="{7E02272F-F889-43F6-987E-57A9EFE0983D}">
      <dsp:nvSpPr>
        <dsp:cNvPr id="0" name=""/>
        <dsp:cNvSpPr/>
      </dsp:nvSpPr>
      <dsp:spPr>
        <a:xfrm>
          <a:off x="527526" y="2464838"/>
          <a:ext cx="7385366" cy="51799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149" tIns="0" rIns="279149"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Lecture 2 – Placement Progression Meetings</a:t>
          </a:r>
          <a:endParaRPr lang="en-US" sz="2400" kern="1200" dirty="0">
            <a:solidFill>
              <a:schemeClr val="tx1"/>
            </a:solidFill>
          </a:endParaRPr>
        </a:p>
      </dsp:txBody>
      <dsp:txXfrm>
        <a:off x="552812" y="2490124"/>
        <a:ext cx="7334794" cy="4674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759C5-5BCE-400F-B58B-D7A42FB93504}">
      <dsp:nvSpPr>
        <dsp:cNvPr id="0" name=""/>
        <dsp:cNvSpPr/>
      </dsp:nvSpPr>
      <dsp:spPr>
        <a:xfrm>
          <a:off x="0" y="413903"/>
          <a:ext cx="11047378" cy="150446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7399" tIns="395732" rIns="857399" bIns="142240" numCol="1" spcCol="1270" anchor="t" anchorCtr="0">
          <a:noAutofit/>
        </a:bodyPr>
        <a:lstStyle/>
        <a:p>
          <a:pPr marL="228600" lvl="1" indent="-228600" algn="l" defTabSz="889000">
            <a:lnSpc>
              <a:spcPct val="100000"/>
            </a:lnSpc>
            <a:spcBef>
              <a:spcPct val="0"/>
            </a:spcBef>
            <a:spcAft>
              <a:spcPct val="15000"/>
            </a:spcAft>
            <a:buChar char="•"/>
          </a:pPr>
          <a:endParaRPr lang="en-US" sz="2000" kern="1200" dirty="0"/>
        </a:p>
        <a:p>
          <a:pPr marL="228600" lvl="1" indent="-228600" algn="l" defTabSz="889000">
            <a:lnSpc>
              <a:spcPct val="100000"/>
            </a:lnSpc>
            <a:spcBef>
              <a:spcPct val="0"/>
            </a:spcBef>
            <a:spcAft>
              <a:spcPct val="15000"/>
            </a:spcAft>
            <a:buChar char="•"/>
          </a:pPr>
          <a:r>
            <a:rPr lang="en-US" sz="2000" kern="1200" dirty="0"/>
            <a:t>Reflection and Reflective Writing </a:t>
          </a:r>
        </a:p>
        <a:p>
          <a:pPr marL="228600" lvl="1" indent="-228600" algn="l" defTabSz="889000">
            <a:lnSpc>
              <a:spcPct val="100000"/>
            </a:lnSpc>
            <a:spcBef>
              <a:spcPct val="0"/>
            </a:spcBef>
            <a:spcAft>
              <a:spcPct val="15000"/>
            </a:spcAft>
            <a:buChar char="•"/>
          </a:pPr>
          <a:r>
            <a:rPr lang="en-US" sz="2000" kern="1200" dirty="0"/>
            <a:t>Summary of Learning Section </a:t>
          </a:r>
        </a:p>
      </dsp:txBody>
      <dsp:txXfrm>
        <a:off x="0" y="413903"/>
        <a:ext cx="11047378" cy="1504462"/>
      </dsp:txXfrm>
    </dsp:sp>
    <dsp:sp modelId="{016D832F-3330-4B48-B398-1FDF8F4850EE}">
      <dsp:nvSpPr>
        <dsp:cNvPr id="0" name=""/>
        <dsp:cNvSpPr/>
      </dsp:nvSpPr>
      <dsp:spPr>
        <a:xfrm>
          <a:off x="575932" y="0"/>
          <a:ext cx="9276472" cy="8842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2295" tIns="0" rIns="292295"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Lecture 3 – Reflection and Reflective Writing</a:t>
          </a:r>
          <a:endParaRPr lang="en-US" sz="2400" kern="1200" dirty="0">
            <a:solidFill>
              <a:schemeClr val="tx1"/>
            </a:solidFill>
          </a:endParaRPr>
        </a:p>
      </dsp:txBody>
      <dsp:txXfrm>
        <a:off x="619099" y="43167"/>
        <a:ext cx="9190138" cy="797938"/>
      </dsp:txXfrm>
    </dsp:sp>
    <dsp:sp modelId="{2034F9B3-F43D-4657-AA98-2702D7CA4F57}">
      <dsp:nvSpPr>
        <dsp:cNvPr id="0" name=""/>
        <dsp:cNvSpPr/>
      </dsp:nvSpPr>
      <dsp:spPr>
        <a:xfrm>
          <a:off x="0" y="2603805"/>
          <a:ext cx="11047378" cy="1499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7399" tIns="395732" rIns="857399" bIns="142240" numCol="1" spcCol="1270" anchor="t" anchorCtr="0">
          <a:noAutofit/>
        </a:bodyPr>
        <a:lstStyle/>
        <a:p>
          <a:pPr marL="228600" lvl="1" indent="-228600" algn="l" defTabSz="889000">
            <a:lnSpc>
              <a:spcPct val="100000"/>
            </a:lnSpc>
            <a:spcBef>
              <a:spcPct val="0"/>
            </a:spcBef>
            <a:spcAft>
              <a:spcPct val="15000"/>
            </a:spcAft>
            <a:buChar char="•"/>
          </a:pPr>
          <a:r>
            <a:rPr lang="en-US" sz="2000" kern="1200" dirty="0"/>
            <a:t>What is Supervision?</a:t>
          </a:r>
        </a:p>
        <a:p>
          <a:pPr marL="228600" lvl="1" indent="-228600" algn="l" defTabSz="889000">
            <a:lnSpc>
              <a:spcPct val="100000"/>
            </a:lnSpc>
            <a:spcBef>
              <a:spcPct val="0"/>
            </a:spcBef>
            <a:spcAft>
              <a:spcPct val="15000"/>
            </a:spcAft>
            <a:buChar char="•"/>
          </a:pPr>
          <a:r>
            <a:rPr lang="en-US" sz="2000" kern="1200" dirty="0"/>
            <a:t>The Functions of Supervision  </a:t>
          </a:r>
        </a:p>
      </dsp:txBody>
      <dsp:txXfrm>
        <a:off x="0" y="2603805"/>
        <a:ext cx="11047378" cy="1499400"/>
      </dsp:txXfrm>
    </dsp:sp>
    <dsp:sp modelId="{1FCFBBD8-171A-4294-AEFB-5E34F5119BC7}">
      <dsp:nvSpPr>
        <dsp:cNvPr id="0" name=""/>
        <dsp:cNvSpPr/>
      </dsp:nvSpPr>
      <dsp:spPr>
        <a:xfrm>
          <a:off x="704767" y="1922297"/>
          <a:ext cx="9493851" cy="1003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2295" tIns="0" rIns="292295"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Lecture 4 – Supervision and Support Skills </a:t>
          </a:r>
          <a:endParaRPr lang="en-US" sz="2400" kern="1200" dirty="0">
            <a:solidFill>
              <a:schemeClr val="tx1"/>
            </a:solidFill>
          </a:endParaRPr>
        </a:p>
      </dsp:txBody>
      <dsp:txXfrm>
        <a:off x="753763" y="1971293"/>
        <a:ext cx="9395859" cy="9056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759C5-5BCE-400F-B58B-D7A42FB93504}">
      <dsp:nvSpPr>
        <dsp:cNvPr id="0" name=""/>
        <dsp:cNvSpPr/>
      </dsp:nvSpPr>
      <dsp:spPr>
        <a:xfrm>
          <a:off x="0" y="1110562"/>
          <a:ext cx="10550523" cy="153677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8838" tIns="749808" rIns="818838" bIns="142240" numCol="1" spcCol="1270" anchor="t" anchorCtr="0">
          <a:noAutofit/>
        </a:bodyPr>
        <a:lstStyle/>
        <a:p>
          <a:pPr marL="228600" lvl="1" indent="-228600" algn="l" defTabSz="889000">
            <a:lnSpc>
              <a:spcPct val="100000"/>
            </a:lnSpc>
            <a:spcBef>
              <a:spcPct val="0"/>
            </a:spcBef>
            <a:spcAft>
              <a:spcPct val="15000"/>
            </a:spcAft>
            <a:buChar char="•"/>
          </a:pPr>
          <a:r>
            <a:rPr lang="en-US" sz="2000" kern="1200" dirty="0"/>
            <a:t>Important Considerations</a:t>
          </a:r>
        </a:p>
        <a:p>
          <a:pPr marL="228600" lvl="1" indent="-228600" algn="l" defTabSz="889000">
            <a:lnSpc>
              <a:spcPct val="100000"/>
            </a:lnSpc>
            <a:spcBef>
              <a:spcPct val="0"/>
            </a:spcBef>
            <a:spcAft>
              <a:spcPct val="15000"/>
            </a:spcAft>
            <a:buChar char="•"/>
          </a:pPr>
          <a:r>
            <a:rPr lang="en-US" sz="2000" kern="1200" dirty="0"/>
            <a:t>Useful Headings </a:t>
          </a:r>
        </a:p>
      </dsp:txBody>
      <dsp:txXfrm>
        <a:off x="0" y="1110562"/>
        <a:ext cx="10550523" cy="1536775"/>
      </dsp:txXfrm>
    </dsp:sp>
    <dsp:sp modelId="{016D832F-3330-4B48-B398-1FDF8F4850EE}">
      <dsp:nvSpPr>
        <dsp:cNvPr id="0" name=""/>
        <dsp:cNvSpPr/>
      </dsp:nvSpPr>
      <dsp:spPr>
        <a:xfrm>
          <a:off x="550030" y="699436"/>
          <a:ext cx="7362250" cy="93889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149" tIns="0" rIns="279149"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Lecture 5: Community Profiling</a:t>
          </a:r>
          <a:endParaRPr lang="en-US" sz="2400" kern="1200" dirty="0">
            <a:solidFill>
              <a:schemeClr val="tx1"/>
            </a:solidFill>
          </a:endParaRPr>
        </a:p>
      </dsp:txBody>
      <dsp:txXfrm>
        <a:off x="595863" y="745269"/>
        <a:ext cx="7270584" cy="84723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FCBD0E-4632-4C47-A7B9-B650025AC7D0}">
      <dsp:nvSpPr>
        <dsp:cNvPr id="0" name=""/>
        <dsp:cNvSpPr/>
      </dsp:nvSpPr>
      <dsp:spPr>
        <a:xfrm>
          <a:off x="0" y="1264299"/>
          <a:ext cx="9603275" cy="936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fr-FR" sz="4000" b="0" i="0" kern="1200" baseline="0" dirty="0">
              <a:solidFill>
                <a:schemeClr val="tx1"/>
              </a:solidFill>
            </a:rPr>
            <a:t>Frances Chester </a:t>
          </a:r>
          <a:endParaRPr lang="en-US" sz="4000" kern="1200" dirty="0">
            <a:solidFill>
              <a:schemeClr val="tx1"/>
            </a:solidFill>
          </a:endParaRPr>
        </a:p>
      </dsp:txBody>
      <dsp:txXfrm>
        <a:off x="45692" y="1309991"/>
        <a:ext cx="9511891" cy="844616"/>
      </dsp:txXfrm>
    </dsp:sp>
    <dsp:sp modelId="{5305D68D-B2A5-41AD-B201-BC8A34791E51}">
      <dsp:nvSpPr>
        <dsp:cNvPr id="0" name=""/>
        <dsp:cNvSpPr/>
      </dsp:nvSpPr>
      <dsp:spPr>
        <a:xfrm>
          <a:off x="0" y="0"/>
          <a:ext cx="9603275" cy="936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fr-FR" sz="4000" b="0" i="0" kern="1200" baseline="0" dirty="0" err="1">
              <a:solidFill>
                <a:schemeClr val="tx1"/>
              </a:solidFill>
            </a:rPr>
            <a:t>Fieldwork</a:t>
          </a:r>
          <a:r>
            <a:rPr lang="fr-FR" sz="4000" b="0" i="0" kern="1200" baseline="0" dirty="0">
              <a:solidFill>
                <a:schemeClr val="tx1"/>
              </a:solidFill>
            </a:rPr>
            <a:t> </a:t>
          </a:r>
          <a:r>
            <a:rPr lang="fr-FR" sz="4000" b="0" i="0" kern="1200" baseline="0" dirty="0" err="1">
              <a:solidFill>
                <a:schemeClr val="tx1"/>
              </a:solidFill>
            </a:rPr>
            <a:t>Coordinator</a:t>
          </a:r>
          <a:r>
            <a:rPr lang="fr-FR" sz="4000" b="0" i="0" kern="1200" baseline="0" dirty="0">
              <a:solidFill>
                <a:schemeClr val="tx1"/>
              </a:solidFill>
            </a:rPr>
            <a:t> and </a:t>
          </a:r>
          <a:r>
            <a:rPr lang="fr-FR" sz="4000" b="0" i="0" kern="1200" baseline="0" dirty="0" err="1">
              <a:solidFill>
                <a:schemeClr val="tx1"/>
              </a:solidFill>
            </a:rPr>
            <a:t>Visiting</a:t>
          </a:r>
          <a:r>
            <a:rPr lang="fr-FR" sz="4000" b="0" i="0" kern="1200" baseline="0" dirty="0">
              <a:solidFill>
                <a:schemeClr val="tx1"/>
              </a:solidFill>
            </a:rPr>
            <a:t> </a:t>
          </a:r>
          <a:r>
            <a:rPr lang="fr-FR" sz="4000" b="0" i="0" kern="1200" baseline="0" dirty="0" err="1">
              <a:solidFill>
                <a:schemeClr val="tx1"/>
              </a:solidFill>
            </a:rPr>
            <a:t>Tutor</a:t>
          </a:r>
          <a:endParaRPr lang="en-US" sz="4000" kern="1200" dirty="0">
            <a:solidFill>
              <a:schemeClr val="tx1"/>
            </a:solidFill>
          </a:endParaRPr>
        </a:p>
      </dsp:txBody>
      <dsp:txXfrm>
        <a:off x="45692" y="45692"/>
        <a:ext cx="9511891" cy="844616"/>
      </dsp:txXfrm>
    </dsp:sp>
    <dsp:sp modelId="{DB7FFC15-37AE-4D48-830F-83D0E10D8411}">
      <dsp:nvSpPr>
        <dsp:cNvPr id="0" name=""/>
        <dsp:cNvSpPr/>
      </dsp:nvSpPr>
      <dsp:spPr>
        <a:xfrm>
          <a:off x="0" y="2308506"/>
          <a:ext cx="9603275" cy="936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fr-FR" sz="4000" b="0" i="0" kern="1200" baseline="0" dirty="0">
              <a:solidFill>
                <a:schemeClr val="tx1"/>
              </a:solidFill>
            </a:rPr>
            <a:t>f.chester@uwtsd.ac.uk</a:t>
          </a:r>
          <a:endParaRPr lang="en-US" sz="4000" kern="1200" dirty="0">
            <a:solidFill>
              <a:schemeClr val="tx1"/>
            </a:solidFill>
          </a:endParaRPr>
        </a:p>
      </dsp:txBody>
      <dsp:txXfrm>
        <a:off x="45692" y="2354198"/>
        <a:ext cx="9511891" cy="844616"/>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20/09/2023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42372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78779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189847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09798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033848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958147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8981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04558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414974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53359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609210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63033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87277816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6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1208314"/>
            <a:ext cx="8637073" cy="2322890"/>
          </a:xfrm>
        </p:spPr>
        <p:txBody>
          <a:bodyPr>
            <a:noAutofit/>
          </a:bodyPr>
          <a:lstStyle/>
          <a:p>
            <a:pPr algn="l"/>
            <a:r>
              <a:rPr lang="en-GB" sz="4800" dirty="0"/>
              <a:t>Level 4 Fieldwork</a:t>
            </a:r>
            <a:br>
              <a:rPr lang="en-GB" sz="4800" dirty="0"/>
            </a:br>
            <a:r>
              <a:rPr lang="en-GB" sz="4800" dirty="0"/>
              <a:t>Youth Work Practice 1: Preparing the Workforce</a:t>
            </a:r>
          </a:p>
        </p:txBody>
      </p:sp>
      <p:sp>
        <p:nvSpPr>
          <p:cNvPr id="3" name="Subtitle 2"/>
          <p:cNvSpPr>
            <a:spLocks noGrp="1"/>
          </p:cNvSpPr>
          <p:nvPr>
            <p:ph type="subTitle" idx="1"/>
          </p:nvPr>
        </p:nvSpPr>
        <p:spPr>
          <a:xfrm>
            <a:off x="567950" y="4197152"/>
            <a:ext cx="10762659" cy="1060647"/>
          </a:xfrm>
        </p:spPr>
        <p:txBody>
          <a:bodyPr/>
          <a:lstStyle/>
          <a:p>
            <a:endParaRPr lang="en-GB" dirty="0"/>
          </a:p>
          <a:p>
            <a:r>
              <a:rPr lang="en-GB" dirty="0"/>
              <a:t>ECYW4006						Alana Enoch</a:t>
            </a:r>
          </a:p>
        </p:txBody>
      </p:sp>
    </p:spTree>
    <p:extLst>
      <p:ext uri="{BB962C8B-B14F-4D97-AF65-F5344CB8AC3E}">
        <p14:creationId xmlns:p14="http://schemas.microsoft.com/office/powerpoint/2010/main" val="19530797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and with red strings">
            <a:extLst>
              <a:ext uri="{FF2B5EF4-FFF2-40B4-BE49-F238E27FC236}">
                <a16:creationId xmlns:a16="http://schemas.microsoft.com/office/drawing/2014/main" id="{43D59556-DB13-657C-A2FE-BD2F279A3452}"/>
              </a:ext>
            </a:extLst>
          </p:cNvPr>
          <p:cNvPicPr>
            <a:picLocks noChangeAspect="1"/>
          </p:cNvPicPr>
          <p:nvPr/>
        </p:nvPicPr>
        <p:blipFill rotWithShape="1">
          <a:blip r:embed="rId2"/>
          <a:srcRect t="6049" r="-1" b="9679"/>
          <a:stretch/>
        </p:blipFill>
        <p:spPr>
          <a:xfrm>
            <a:off x="0" y="62476"/>
            <a:ext cx="12191675" cy="7051103"/>
          </a:xfrm>
          <a:prstGeom prst="rect">
            <a:avLst/>
          </a:prstGeom>
        </p:spPr>
      </p:pic>
      <p:sp>
        <p:nvSpPr>
          <p:cNvPr id="2" name="Title 1">
            <a:extLst>
              <a:ext uri="{FF2B5EF4-FFF2-40B4-BE49-F238E27FC236}">
                <a16:creationId xmlns:a16="http://schemas.microsoft.com/office/drawing/2014/main" id="{7F7128FA-F2CA-8BF4-8447-7B3D79E6D52A}"/>
              </a:ext>
            </a:extLst>
          </p:cNvPr>
          <p:cNvSpPr>
            <a:spLocks noGrp="1"/>
          </p:cNvSpPr>
          <p:nvPr>
            <p:ph type="title"/>
          </p:nvPr>
        </p:nvSpPr>
        <p:spPr>
          <a:xfrm>
            <a:off x="8371588" y="4361858"/>
            <a:ext cx="3691678" cy="2249083"/>
          </a:xfrm>
        </p:spPr>
        <p:txBody>
          <a:bodyPr vert="horz" lIns="91440" tIns="45720" rIns="91440" bIns="45720" rtlCol="0" anchor="t">
            <a:normAutofit/>
          </a:bodyPr>
          <a:lstStyle/>
          <a:p>
            <a:br>
              <a:rPr lang="en-US" sz="2000" dirty="0">
                <a:solidFill>
                  <a:srgbClr val="FFFFFE"/>
                </a:solidFill>
              </a:rPr>
            </a:br>
            <a:r>
              <a:rPr lang="en-US" sz="3600" dirty="0"/>
              <a:t>Introductions and Re-connecting</a:t>
            </a:r>
          </a:p>
        </p:txBody>
      </p:sp>
    </p:spTree>
    <p:extLst>
      <p:ext uri="{BB962C8B-B14F-4D97-AF65-F5344CB8AC3E}">
        <p14:creationId xmlns:p14="http://schemas.microsoft.com/office/powerpoint/2010/main" val="24809114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11B1A-79EC-69DE-15C7-49B13E6D0A4E}"/>
              </a:ext>
            </a:extLst>
          </p:cNvPr>
          <p:cNvSpPr>
            <a:spLocks noGrp="1"/>
          </p:cNvSpPr>
          <p:nvPr>
            <p:ph type="title"/>
          </p:nvPr>
        </p:nvSpPr>
        <p:spPr/>
        <p:txBody>
          <a:bodyPr/>
          <a:lstStyle/>
          <a:p>
            <a:r>
              <a:rPr lang="en-GB" dirty="0"/>
              <a:t>Pause Point</a:t>
            </a:r>
            <a:br>
              <a:rPr lang="en-GB" dirty="0"/>
            </a:br>
            <a:r>
              <a:rPr lang="en-GB" dirty="0"/>
              <a:t>Reflect on the following: Some Prompts</a:t>
            </a:r>
          </a:p>
        </p:txBody>
      </p:sp>
      <p:graphicFrame>
        <p:nvGraphicFramePr>
          <p:cNvPr id="7" name="Content Placeholder 2">
            <a:extLst>
              <a:ext uri="{FF2B5EF4-FFF2-40B4-BE49-F238E27FC236}">
                <a16:creationId xmlns:a16="http://schemas.microsoft.com/office/drawing/2014/main" id="{0587A393-EF9C-7A51-3890-6FA941114805}"/>
              </a:ext>
            </a:extLst>
          </p:cNvPr>
          <p:cNvGraphicFramePr>
            <a:graphicFrameLocks noGrp="1"/>
          </p:cNvGraphicFramePr>
          <p:nvPr>
            <p:ph idx="1"/>
            <p:extLst>
              <p:ext uri="{D42A27DB-BD31-4B8C-83A1-F6EECF244321}">
                <p14:modId xmlns:p14="http://schemas.microsoft.com/office/powerpoint/2010/main" val="751002350"/>
              </p:ext>
            </p:extLst>
          </p:nvPr>
        </p:nvGraphicFramePr>
        <p:xfrm>
          <a:off x="108858" y="1690689"/>
          <a:ext cx="11988484" cy="41445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9431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835A3-BA47-0972-60F8-EE352F3EFDBC}"/>
              </a:ext>
            </a:extLst>
          </p:cNvPr>
          <p:cNvSpPr>
            <a:spLocks noGrp="1"/>
          </p:cNvSpPr>
          <p:nvPr>
            <p:ph type="title"/>
          </p:nvPr>
        </p:nvSpPr>
        <p:spPr/>
        <p:txBody>
          <a:bodyPr/>
          <a:lstStyle/>
          <a:p>
            <a:r>
              <a:rPr lang="en-GB" dirty="0"/>
              <a:t>This Evening..</a:t>
            </a:r>
          </a:p>
        </p:txBody>
      </p:sp>
      <p:sp>
        <p:nvSpPr>
          <p:cNvPr id="3" name="Content Placeholder 2">
            <a:extLst>
              <a:ext uri="{FF2B5EF4-FFF2-40B4-BE49-F238E27FC236}">
                <a16:creationId xmlns:a16="http://schemas.microsoft.com/office/drawing/2014/main" id="{59ED40FA-3609-0141-6FB1-85DF7168366E}"/>
              </a:ext>
            </a:extLst>
          </p:cNvPr>
          <p:cNvSpPr>
            <a:spLocks noGrp="1"/>
          </p:cNvSpPr>
          <p:nvPr>
            <p:ph idx="1"/>
          </p:nvPr>
        </p:nvSpPr>
        <p:spPr/>
        <p:txBody>
          <a:bodyPr/>
          <a:lstStyle/>
          <a:p>
            <a:pPr lvl="1" algn="just"/>
            <a:r>
              <a:rPr lang="en-GB" sz="2800" dirty="0"/>
              <a:t>Introduction and Module Overview</a:t>
            </a:r>
          </a:p>
          <a:p>
            <a:pPr lvl="1" algn="just"/>
            <a:r>
              <a:rPr lang="en-GB" sz="2800" dirty="0"/>
              <a:t>Assessments and Submission date</a:t>
            </a:r>
          </a:p>
          <a:p>
            <a:pPr lvl="1" algn="just"/>
            <a:r>
              <a:rPr lang="en-GB" sz="2800" dirty="0"/>
              <a:t>An introduction to the Fieldwork Guidelines</a:t>
            </a:r>
          </a:p>
          <a:p>
            <a:pPr lvl="1" algn="just"/>
            <a:r>
              <a:rPr lang="en-GB" sz="2800" dirty="0"/>
              <a:t>An Introduction to the National Occupational Standards</a:t>
            </a:r>
          </a:p>
          <a:p>
            <a:pPr lvl="1" algn="just"/>
            <a:r>
              <a:rPr lang="en-GB" sz="2800" dirty="0"/>
              <a:t>Portfolio Requirements and unpacking what these are.</a:t>
            </a:r>
          </a:p>
          <a:p>
            <a:endParaRPr lang="en-GB" dirty="0"/>
          </a:p>
        </p:txBody>
      </p:sp>
    </p:spTree>
    <p:extLst>
      <p:ext uri="{BB962C8B-B14F-4D97-AF65-F5344CB8AC3E}">
        <p14:creationId xmlns:p14="http://schemas.microsoft.com/office/powerpoint/2010/main" val="4085055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4B9E0-CEB7-52FB-D449-B33E988DFC28}"/>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dirty="0"/>
              <a:t>This Year at Level 4</a:t>
            </a:r>
          </a:p>
        </p:txBody>
      </p:sp>
      <p:pic>
        <p:nvPicPr>
          <p:cNvPr id="7" name="Graphic 6" descr="Books">
            <a:extLst>
              <a:ext uri="{FF2B5EF4-FFF2-40B4-BE49-F238E27FC236}">
                <a16:creationId xmlns:a16="http://schemas.microsoft.com/office/drawing/2014/main" id="{6803521F-1931-9524-4156-D1C5F540FF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3184979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655" y="675564"/>
            <a:ext cx="4094087" cy="5222315"/>
          </a:xfrm>
        </p:spPr>
        <p:txBody>
          <a:bodyPr anchor="ctr">
            <a:normAutofit/>
          </a:bodyPr>
          <a:lstStyle/>
          <a:p>
            <a:r>
              <a:rPr lang="en-GB" dirty="0"/>
              <a:t>MODULE AIM</a:t>
            </a:r>
          </a:p>
        </p:txBody>
      </p:sp>
      <p:sp>
        <p:nvSpPr>
          <p:cNvPr id="3" name="Content Placeholder 2"/>
          <p:cNvSpPr>
            <a:spLocks noGrp="1"/>
          </p:cNvSpPr>
          <p:nvPr>
            <p:ph idx="1"/>
          </p:nvPr>
        </p:nvSpPr>
        <p:spPr>
          <a:xfrm>
            <a:off x="4924851" y="675564"/>
            <a:ext cx="6832694" cy="5970896"/>
          </a:xfrm>
        </p:spPr>
        <p:txBody>
          <a:bodyPr anchor="ctr">
            <a:normAutofit/>
          </a:bodyPr>
          <a:lstStyle/>
          <a:p>
            <a:pPr marL="0" indent="0" fontAlgn="base" hangingPunct="0">
              <a:buNone/>
            </a:pPr>
            <a:r>
              <a:rPr lang="en-GB" sz="2800" dirty="0"/>
              <a:t>To provide students with an understanding of the key approaches and practices linking the theory and practice of  Youth and Community Work, with the opportunity to develop students’ youth work skills, knowledge and understanding within an appropriate 200 hour placement.</a:t>
            </a:r>
          </a:p>
          <a:p>
            <a:pPr marL="0" indent="0" fontAlgn="base" hangingPunct="0">
              <a:buNone/>
            </a:pPr>
            <a:endParaRPr lang="en-GB" dirty="0"/>
          </a:p>
        </p:txBody>
      </p:sp>
    </p:spTree>
    <p:extLst>
      <p:ext uri="{BB962C8B-B14F-4D97-AF65-F5344CB8AC3E}">
        <p14:creationId xmlns:p14="http://schemas.microsoft.com/office/powerpoint/2010/main" val="1278750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733" y="289656"/>
            <a:ext cx="3253764" cy="5242180"/>
          </a:xfrm>
        </p:spPr>
        <p:txBody>
          <a:bodyPr>
            <a:normAutofit/>
          </a:bodyPr>
          <a:lstStyle/>
          <a:p>
            <a:r>
              <a:rPr lang="en-GB" dirty="0"/>
              <a:t>Learning Outcomes</a:t>
            </a:r>
          </a:p>
        </p:txBody>
      </p:sp>
      <p:sp>
        <p:nvSpPr>
          <p:cNvPr id="3" name="Content Placeholder 2"/>
          <p:cNvSpPr>
            <a:spLocks noGrp="1"/>
          </p:cNvSpPr>
          <p:nvPr>
            <p:ph idx="1"/>
          </p:nvPr>
        </p:nvSpPr>
        <p:spPr>
          <a:xfrm>
            <a:off x="3890460" y="238539"/>
            <a:ext cx="7703313" cy="6571694"/>
          </a:xfrm>
        </p:spPr>
        <p:txBody>
          <a:bodyPr anchor="t">
            <a:normAutofit/>
          </a:bodyPr>
          <a:lstStyle/>
          <a:p>
            <a:pPr algn="just" fontAlgn="base" hangingPunct="0"/>
            <a:r>
              <a:rPr lang="en-GB" sz="2000" cap="none" dirty="0">
                <a:solidFill>
                  <a:srgbClr val="564B3C"/>
                </a:solidFill>
                <a:latin typeface="Century Gothic"/>
                <a:ea typeface="+mn-ea"/>
                <a:cs typeface="+mn-cs"/>
              </a:rPr>
              <a:t>Upon Successful completion of this module, the student should be able to demonstrate the ability to:</a:t>
            </a:r>
          </a:p>
          <a:p>
            <a:pPr marL="0" indent="0" algn="just" fontAlgn="base" hangingPunct="0">
              <a:buNone/>
            </a:pPr>
            <a:endParaRPr lang="en-GB" sz="2000" cap="none" dirty="0">
              <a:solidFill>
                <a:srgbClr val="564B3C"/>
              </a:solidFill>
              <a:latin typeface="Century Gothic"/>
              <a:ea typeface="+mn-ea"/>
              <a:cs typeface="+mn-cs"/>
            </a:endParaRPr>
          </a:p>
          <a:p>
            <a:pPr algn="just" fontAlgn="base" hangingPunct="0"/>
            <a:r>
              <a:rPr lang="en-GB" sz="2400" dirty="0"/>
              <a:t>Successfully complete a 200 hour placement in accordance with the principles and values of youth work. </a:t>
            </a:r>
          </a:p>
          <a:p>
            <a:pPr algn="just" fontAlgn="base" hangingPunct="0"/>
            <a:r>
              <a:rPr lang="en-GB" sz="2400" dirty="0"/>
              <a:t>Engage in reflection and supervised practice.</a:t>
            </a:r>
          </a:p>
          <a:p>
            <a:pPr algn="just" fontAlgn="base" hangingPunct="0"/>
            <a:r>
              <a:rPr lang="en-GB" sz="2400" dirty="0"/>
              <a:t>Begin to identify the development needs of young people in communities and responses associated of youth work in the voluntary and maintained sectors.</a:t>
            </a:r>
          </a:p>
          <a:p>
            <a:pPr algn="just" fontAlgn="base" hangingPunct="0"/>
            <a:r>
              <a:rPr lang="en-GB" sz="2400" dirty="0"/>
              <a:t>Organise their knowledge and learning through use of a range of information resources, and present their work at the appropriate level, and reflect upon sustainable literacy skills developed.</a:t>
            </a:r>
          </a:p>
          <a:p>
            <a:pPr>
              <a:lnSpc>
                <a:spcPct val="110000"/>
              </a:lnSpc>
            </a:pPr>
            <a:endParaRPr lang="en-GB" sz="1900" dirty="0"/>
          </a:p>
        </p:txBody>
      </p:sp>
    </p:spTree>
    <p:extLst>
      <p:ext uri="{BB962C8B-B14F-4D97-AF65-F5344CB8AC3E}">
        <p14:creationId xmlns:p14="http://schemas.microsoft.com/office/powerpoint/2010/main" val="3778969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683" y="1240076"/>
            <a:ext cx="3324752" cy="4584527"/>
          </a:xfrm>
        </p:spPr>
        <p:txBody>
          <a:bodyPr>
            <a:normAutofit/>
          </a:bodyPr>
          <a:lstStyle/>
          <a:p>
            <a:pPr fontAlgn="base" hangingPunct="0"/>
            <a:r>
              <a:rPr lang="en-GB" b="1" dirty="0"/>
              <a:t>INDICATIVE CONTENT</a:t>
            </a:r>
            <a:br>
              <a:rPr lang="en-GB" dirty="0">
                <a:solidFill>
                  <a:srgbClr val="FFFFFF"/>
                </a:solidFill>
              </a:rPr>
            </a:br>
            <a:r>
              <a:rPr lang="en-GB" dirty="0">
                <a:solidFill>
                  <a:srgbClr val="FFFFFF"/>
                </a:solidFill>
              </a:rPr>
              <a:t> </a:t>
            </a:r>
            <a:br>
              <a:rPr lang="en-GB" dirty="0">
                <a:solidFill>
                  <a:srgbClr val="FFFFFF"/>
                </a:solidFill>
              </a:rPr>
            </a:br>
            <a:endParaRPr lang="en-GB" dirty="0">
              <a:solidFill>
                <a:srgbClr val="FFFFFF"/>
              </a:solidFill>
            </a:endParaRPr>
          </a:p>
        </p:txBody>
      </p:sp>
      <p:sp>
        <p:nvSpPr>
          <p:cNvPr id="3" name="Content Placeholder 2"/>
          <p:cNvSpPr>
            <a:spLocks noGrp="1"/>
          </p:cNvSpPr>
          <p:nvPr>
            <p:ph idx="1"/>
          </p:nvPr>
        </p:nvSpPr>
        <p:spPr>
          <a:xfrm>
            <a:off x="4705594" y="440871"/>
            <a:ext cx="7121735" cy="6232072"/>
          </a:xfrm>
        </p:spPr>
        <p:txBody>
          <a:bodyPr anchor="t">
            <a:normAutofit/>
          </a:bodyPr>
          <a:lstStyle/>
          <a:p>
            <a:pPr lvl="0" algn="just" fontAlgn="base" hangingPunct="0"/>
            <a:r>
              <a:rPr lang="en-GB" sz="2400" dirty="0"/>
              <a:t>How to prepare for placement including identifying sources of support, the importance of working within existing policies and procedures (safeguarding and child protection and health and safety at work for example). </a:t>
            </a:r>
          </a:p>
          <a:p>
            <a:pPr lvl="0" algn="just" fontAlgn="base" hangingPunct="0"/>
            <a:r>
              <a:rPr lang="en-GB" sz="2400" dirty="0"/>
              <a:t>The importance of demonstrating appropriate principles and values within Youth and Community Work.</a:t>
            </a:r>
          </a:p>
          <a:p>
            <a:pPr algn="just"/>
            <a:r>
              <a:rPr lang="en-GB" sz="2400" dirty="0"/>
              <a:t>Understanding forms of supervision and the importance of engaging in supervision for learning and improving practice.</a:t>
            </a:r>
          </a:p>
          <a:p>
            <a:pPr algn="just" fontAlgn="base" hangingPunct="0"/>
            <a:r>
              <a:rPr lang="en-GB" sz="2400" dirty="0"/>
              <a:t>Understanding reflective practice and the process of professional development planning</a:t>
            </a:r>
          </a:p>
          <a:p>
            <a:endParaRPr lang="en-GB" dirty="0"/>
          </a:p>
        </p:txBody>
      </p:sp>
    </p:spTree>
    <p:extLst>
      <p:ext uri="{BB962C8B-B14F-4D97-AF65-F5344CB8AC3E}">
        <p14:creationId xmlns:p14="http://schemas.microsoft.com/office/powerpoint/2010/main" val="1641742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425" y="1240076"/>
            <a:ext cx="3390072" cy="4584527"/>
          </a:xfrm>
        </p:spPr>
        <p:txBody>
          <a:bodyPr>
            <a:normAutofit/>
          </a:bodyPr>
          <a:lstStyle/>
          <a:p>
            <a:r>
              <a:rPr lang="en-GB" b="1" dirty="0"/>
              <a:t>INDICATIVE CONTENT</a:t>
            </a:r>
            <a:endParaRPr lang="en-GB" dirty="0"/>
          </a:p>
        </p:txBody>
      </p:sp>
      <p:sp>
        <p:nvSpPr>
          <p:cNvPr id="3" name="Content Placeholder 2"/>
          <p:cNvSpPr>
            <a:spLocks noGrp="1"/>
          </p:cNvSpPr>
          <p:nvPr>
            <p:ph idx="1"/>
          </p:nvPr>
        </p:nvSpPr>
        <p:spPr>
          <a:xfrm>
            <a:off x="4705594" y="484415"/>
            <a:ext cx="7078192" cy="6112328"/>
          </a:xfrm>
        </p:spPr>
        <p:txBody>
          <a:bodyPr anchor="t">
            <a:normAutofit/>
          </a:bodyPr>
          <a:lstStyle/>
          <a:p>
            <a:pPr lvl="0" algn="just" fontAlgn="base" hangingPunct="0"/>
            <a:r>
              <a:rPr lang="en-GB" sz="2400" dirty="0"/>
              <a:t>Identifying, establishing and managing ones boundaries with young people. </a:t>
            </a:r>
          </a:p>
          <a:p>
            <a:pPr lvl="0" algn="just" fontAlgn="base" hangingPunct="0"/>
            <a:r>
              <a:rPr lang="en-GB" sz="2400" dirty="0"/>
              <a:t>Beginning research as a Youth and Community Worker. </a:t>
            </a:r>
          </a:p>
          <a:p>
            <a:pPr lvl="0" algn="just" fontAlgn="base" hangingPunct="0"/>
            <a:r>
              <a:rPr lang="en-GB" sz="2400" dirty="0"/>
              <a:t>How to encourage youth work activities which enable creativity and innovation in the voluntary and maintained sector.</a:t>
            </a:r>
          </a:p>
          <a:p>
            <a:pPr lvl="0" algn="just" fontAlgn="base" hangingPunct="0"/>
            <a:r>
              <a:rPr lang="en-GB" sz="2400" dirty="0"/>
              <a:t>Understanding the purpose of the placement organisation and the role of the practitioner in contributing to delivering that vision.</a:t>
            </a:r>
          </a:p>
          <a:p>
            <a:pPr algn="just"/>
            <a:r>
              <a:rPr lang="en-GB" sz="2400" dirty="0"/>
              <a:t>Understanding and working within ones existing knowledge and expertise and understanding when and how to pass on appropriate information</a:t>
            </a:r>
          </a:p>
          <a:p>
            <a:endParaRPr lang="en-GB" dirty="0"/>
          </a:p>
        </p:txBody>
      </p:sp>
    </p:spTree>
    <p:extLst>
      <p:ext uri="{BB962C8B-B14F-4D97-AF65-F5344CB8AC3E}">
        <p14:creationId xmlns:p14="http://schemas.microsoft.com/office/powerpoint/2010/main" val="14976852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714F1-F9C0-029B-4CFB-660993373BA7}"/>
              </a:ext>
            </a:extLst>
          </p:cNvPr>
          <p:cNvSpPr>
            <a:spLocks noGrp="1"/>
          </p:cNvSpPr>
          <p:nvPr>
            <p:ph type="title"/>
          </p:nvPr>
        </p:nvSpPr>
        <p:spPr>
          <a:xfrm>
            <a:off x="1557071" y="1584552"/>
            <a:ext cx="9099255" cy="3112397"/>
          </a:xfrm>
        </p:spPr>
        <p:txBody>
          <a:bodyPr vert="horz" lIns="91440" tIns="45720" rIns="91440" bIns="0" rtlCol="0" anchor="ctr">
            <a:normAutofit/>
          </a:bodyPr>
          <a:lstStyle/>
          <a:p>
            <a:pPr algn="ctr"/>
            <a:r>
              <a:rPr lang="en-US" sz="5000" dirty="0"/>
              <a:t>There are 3 Assessment Components linked to the Placement and Portfolio</a:t>
            </a:r>
          </a:p>
        </p:txBody>
      </p:sp>
    </p:spTree>
    <p:extLst>
      <p:ext uri="{BB962C8B-B14F-4D97-AF65-F5344CB8AC3E}">
        <p14:creationId xmlns:p14="http://schemas.microsoft.com/office/powerpoint/2010/main" val="3469487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795" y="239486"/>
            <a:ext cx="3520702" cy="5585117"/>
          </a:xfrm>
        </p:spPr>
        <p:txBody>
          <a:bodyPr>
            <a:normAutofit/>
          </a:bodyPr>
          <a:lstStyle/>
          <a:p>
            <a:r>
              <a:rPr lang="en-GB" sz="2700" b="1" dirty="0">
                <a:latin typeface="Helvetica-Bold"/>
                <a:ea typeface="Calibri" panose="020F0502020204030204" pitchFamily="34" charset="0"/>
                <a:cs typeface="Helvetica-Bold"/>
              </a:rPr>
              <a:t>Level 4</a:t>
            </a:r>
            <a:br>
              <a:rPr lang="en-GB" sz="2700" b="1" dirty="0">
                <a:latin typeface="Helvetica-Bold"/>
                <a:ea typeface="Calibri" panose="020F0502020204030204" pitchFamily="34" charset="0"/>
                <a:cs typeface="Helvetica-Bold"/>
              </a:rPr>
            </a:br>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3941575" y="239486"/>
            <a:ext cx="7820440" cy="5585117"/>
          </a:xfrm>
        </p:spPr>
        <p:txBody>
          <a:bodyPr anchor="t">
            <a:normAutofit lnSpcReduction="10000"/>
          </a:bodyPr>
          <a:lstStyle/>
          <a:p>
            <a:pPr marL="0" indent="0" algn="just">
              <a:buNone/>
            </a:pPr>
            <a:r>
              <a:rPr lang="en-GB" sz="3100" b="1" dirty="0"/>
              <a:t>Assessment Component 1 is made up of three sections.</a:t>
            </a:r>
            <a:endParaRPr lang="en-GB" sz="3100" dirty="0"/>
          </a:p>
          <a:p>
            <a:pPr marL="0" indent="0" algn="just">
              <a:buNone/>
            </a:pPr>
            <a:r>
              <a:rPr lang="en-GB" sz="3100" dirty="0"/>
              <a:t>Coursework:  A Professional Journal (3000 words)</a:t>
            </a:r>
            <a:endParaRPr lang="en-GB" sz="3100" b="0" i="0" dirty="0">
              <a:solidFill>
                <a:srgbClr val="000000"/>
              </a:solidFill>
              <a:effectLst/>
            </a:endParaRPr>
          </a:p>
          <a:p>
            <a:pPr algn="just"/>
            <a:r>
              <a:rPr lang="en-GB" sz="3100" b="0" i="0" dirty="0">
                <a:solidFill>
                  <a:srgbClr val="000000"/>
                </a:solidFill>
                <a:effectLst/>
              </a:rPr>
              <a:t>The Journal will include the following:</a:t>
            </a:r>
          </a:p>
          <a:p>
            <a:pPr algn="just"/>
            <a:r>
              <a:rPr lang="en-GB" sz="3100" b="0" i="0" dirty="0">
                <a:solidFill>
                  <a:srgbClr val="000000"/>
                </a:solidFill>
                <a:effectLst/>
              </a:rPr>
              <a:t>An observation and evaluation of the structure and work of the placement provider, identifying examples of good youth work practice linked to theory and policy (approximately 800 words).</a:t>
            </a:r>
          </a:p>
          <a:p>
            <a:pPr algn="just"/>
            <a:r>
              <a:rPr lang="en-GB" sz="3100" b="0" i="0" dirty="0">
                <a:solidFill>
                  <a:srgbClr val="000000"/>
                </a:solidFill>
                <a:effectLst/>
              </a:rPr>
              <a:t>A community profile drawing on wider reading (approximately 1000 words), and…..</a:t>
            </a:r>
          </a:p>
          <a:p>
            <a:pPr lvl="0" fontAlgn="base" hangingPunct="0">
              <a:lnSpc>
                <a:spcPct val="110000"/>
              </a:lnSpc>
            </a:pPr>
            <a:endParaRPr lang="en-GB" sz="1100" b="1" dirty="0"/>
          </a:p>
          <a:p>
            <a:pPr>
              <a:lnSpc>
                <a:spcPct val="110000"/>
              </a:lnSpc>
            </a:pPr>
            <a:endParaRPr lang="en-GB" sz="1100" dirty="0"/>
          </a:p>
        </p:txBody>
      </p:sp>
    </p:spTree>
    <p:extLst>
      <p:ext uri="{BB962C8B-B14F-4D97-AF65-F5344CB8AC3E}">
        <p14:creationId xmlns:p14="http://schemas.microsoft.com/office/powerpoint/2010/main" val="2525835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687" y="1230086"/>
            <a:ext cx="3261810" cy="4594517"/>
          </a:xfrm>
        </p:spPr>
        <p:txBody>
          <a:bodyPr>
            <a:normAutofit/>
          </a:bodyPr>
          <a:lstStyle/>
          <a:p>
            <a:r>
              <a:rPr lang="en-GB" sz="2700" b="1" dirty="0">
                <a:latin typeface="Helvetica-Bold"/>
                <a:ea typeface="Calibri" panose="020F0502020204030204" pitchFamily="34" charset="0"/>
                <a:cs typeface="Helvetica-Bold"/>
              </a:rPr>
              <a:t>Level 4</a:t>
            </a:r>
            <a:br>
              <a:rPr lang="en-GB" sz="2700" b="1" dirty="0">
                <a:latin typeface="Helvetica-Bold"/>
                <a:ea typeface="Calibri" panose="020F0502020204030204" pitchFamily="34" charset="0"/>
                <a:cs typeface="Helvetica-Bold"/>
              </a:rPr>
            </a:br>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3032855" y="279242"/>
            <a:ext cx="9030410" cy="5545361"/>
          </a:xfrm>
        </p:spPr>
        <p:txBody>
          <a:bodyPr anchor="t">
            <a:normAutofit fontScale="92500" lnSpcReduction="20000"/>
          </a:bodyPr>
          <a:lstStyle/>
          <a:p>
            <a:pPr marL="0" indent="0" algn="just">
              <a:buNone/>
            </a:pPr>
            <a:r>
              <a:rPr lang="en-GB" sz="3100" b="1" dirty="0"/>
              <a:t>Assessment Component 1</a:t>
            </a:r>
          </a:p>
          <a:p>
            <a:pPr marL="0" indent="0" algn="just">
              <a:buNone/>
            </a:pPr>
            <a:endParaRPr lang="en-GB" sz="3100" dirty="0"/>
          </a:p>
          <a:p>
            <a:pPr marL="274320" marR="0" lvl="0" indent="-274320" algn="just" defTabSz="914400" rtl="0" eaLnBrk="1" fontAlgn="auto" latinLnBrk="0" hangingPunct="1">
              <a:lnSpc>
                <a:spcPct val="100000"/>
              </a:lnSpc>
              <a:spcBef>
                <a:spcPts val="600"/>
              </a:spcBef>
              <a:spcAft>
                <a:spcPts val="0"/>
              </a:spcAft>
              <a:buClr>
                <a:srgbClr val="727CA3"/>
              </a:buClr>
              <a:buSzPct val="76000"/>
              <a:buFont typeface="Wingdings 3"/>
              <a:buChar char=""/>
              <a:tabLst/>
              <a:defRPr/>
            </a:pPr>
            <a:r>
              <a:rPr kumimoji="0" lang="en-GB" sz="2800" b="0" i="0" u="none" strike="noStrike" kern="1200" cap="none" spc="0" normalizeH="0" baseline="0" noProof="0" dirty="0">
                <a:ln>
                  <a:noFill/>
                </a:ln>
                <a:solidFill>
                  <a:srgbClr val="000000"/>
                </a:solidFill>
                <a:effectLst/>
                <a:uLnTx/>
                <a:uFillTx/>
                <a:latin typeface="Gill Sans MT"/>
                <a:ea typeface="+mn-ea"/>
                <a:cs typeface="+mn-cs"/>
              </a:rPr>
              <a:t>A summary of your own learning and development identifying ways in which your learning can be applied to your future placement practice. Your summary should be linked to your professional development plan and underpinned to examples from your practice and appropriate literature including the National Occupational Standards for Youth Work (approximately 700 words).</a:t>
            </a:r>
          </a:p>
          <a:p>
            <a:pPr marL="731520" lvl="1" indent="-274320" algn="just">
              <a:lnSpc>
                <a:spcPct val="100000"/>
              </a:lnSpc>
              <a:spcBef>
                <a:spcPts val="600"/>
              </a:spcBef>
              <a:buClr>
                <a:srgbClr val="727CA3"/>
              </a:buClr>
              <a:buSzPct val="76000"/>
              <a:buFont typeface="Wingdings 3"/>
              <a:buChar char=""/>
              <a:defRPr/>
            </a:pPr>
            <a:endParaRPr kumimoji="0" lang="en-GB" sz="2200" b="0" i="0" u="none" strike="noStrike" kern="1200" cap="none" spc="0" normalizeH="0" baseline="0" noProof="0" dirty="0">
              <a:ln>
                <a:noFill/>
              </a:ln>
              <a:solidFill>
                <a:srgbClr val="000000"/>
              </a:solidFill>
              <a:effectLst/>
              <a:uLnTx/>
              <a:uFillTx/>
              <a:latin typeface="Gill Sans MT"/>
              <a:ea typeface="+mn-ea"/>
              <a:cs typeface="+mn-cs"/>
            </a:endParaRPr>
          </a:p>
          <a:p>
            <a:pPr marL="731520" lvl="1" indent="-274320" algn="just">
              <a:lnSpc>
                <a:spcPct val="100000"/>
              </a:lnSpc>
              <a:spcBef>
                <a:spcPts val="600"/>
              </a:spcBef>
              <a:buClr>
                <a:srgbClr val="727CA3"/>
              </a:buClr>
              <a:buSzPct val="76000"/>
              <a:buFont typeface="Wingdings 3"/>
              <a:buChar char=""/>
              <a:defRPr/>
            </a:pPr>
            <a:r>
              <a:rPr kumimoji="0" lang="en-GB" sz="2200" b="0" i="0" u="none" strike="noStrike" kern="1200" cap="none" spc="0" normalizeH="0" baseline="0" noProof="0" dirty="0">
                <a:ln>
                  <a:noFill/>
                </a:ln>
                <a:solidFill>
                  <a:srgbClr val="000000"/>
                </a:solidFill>
                <a:effectLst/>
                <a:uLnTx/>
                <a:uFillTx/>
                <a:latin typeface="Gill Sans MT"/>
                <a:ea typeface="+mn-ea"/>
                <a:cs typeface="+mn-cs"/>
              </a:rPr>
              <a:t>You can include your Professional Development Plan (PDP) and NOS Evidence Matrix  (NEM) in this section the (PDP) and (NEM) evidence matrix will not be counted in the word count.</a:t>
            </a:r>
          </a:p>
          <a:p>
            <a:pPr marL="274320" marR="0" lvl="0" indent="-274320" algn="l" defTabSz="914400" rtl="0" eaLnBrk="1" fontAlgn="auto" latinLnBrk="0" hangingPunct="1">
              <a:lnSpc>
                <a:spcPct val="100000"/>
              </a:lnSpc>
              <a:spcBef>
                <a:spcPts val="600"/>
              </a:spcBef>
              <a:spcAft>
                <a:spcPts val="0"/>
              </a:spcAft>
              <a:buClr>
                <a:srgbClr val="727CA3"/>
              </a:buClr>
              <a:buSzPct val="76000"/>
              <a:buFont typeface="Wingdings 3"/>
              <a:buChar char=""/>
              <a:tabLst/>
              <a:defRPr/>
            </a:pPr>
            <a:endParaRPr kumimoji="0" lang="en-GB" sz="2200" b="0" i="0" u="none" strike="noStrike" kern="1200" cap="none" spc="0" normalizeH="0" baseline="0" noProof="0" dirty="0">
              <a:ln>
                <a:noFill/>
              </a:ln>
              <a:solidFill>
                <a:prstClr val="black"/>
              </a:solidFill>
              <a:effectLst/>
              <a:uLnTx/>
              <a:uFillTx/>
              <a:latin typeface="Gill Sans M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2000" b="0" i="0" u="none" strike="noStrike" kern="1200" cap="none" spc="0" normalizeH="0" baseline="0" noProof="0" dirty="0">
              <a:ln>
                <a:noFill/>
              </a:ln>
              <a:solidFill>
                <a:prstClr val="black"/>
              </a:solidFill>
              <a:effectLst/>
              <a:uLnTx/>
              <a:uFillTx/>
              <a:latin typeface="Gill Sans M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2000" b="0" i="0" u="none" strike="noStrike" kern="1200" cap="none" spc="0" normalizeH="0" baseline="0" noProof="0" dirty="0">
                <a:ln>
                  <a:noFill/>
                </a:ln>
                <a:solidFill>
                  <a:prstClr val="black"/>
                </a:solidFill>
                <a:effectLst/>
                <a:uLnTx/>
                <a:uFillTx/>
                <a:latin typeface="Gill Sans MT"/>
                <a:ea typeface="+mn-ea"/>
                <a:cs typeface="+mn-cs"/>
              </a:rPr>
              <a:t>(The suggested words counts are approximations and are to be used as a guide only).</a:t>
            </a:r>
          </a:p>
          <a:p>
            <a:pPr lvl="0" fontAlgn="base" hangingPunct="0">
              <a:lnSpc>
                <a:spcPct val="110000"/>
              </a:lnSpc>
            </a:pPr>
            <a:endParaRPr lang="en-GB" sz="1100" b="1" dirty="0"/>
          </a:p>
          <a:p>
            <a:pPr>
              <a:lnSpc>
                <a:spcPct val="110000"/>
              </a:lnSpc>
            </a:pPr>
            <a:endParaRPr lang="en-GB" sz="1100" dirty="0"/>
          </a:p>
        </p:txBody>
      </p:sp>
    </p:spTree>
    <p:extLst>
      <p:ext uri="{BB962C8B-B14F-4D97-AF65-F5344CB8AC3E}">
        <p14:creationId xmlns:p14="http://schemas.microsoft.com/office/powerpoint/2010/main" val="15751955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391" y="1240077"/>
            <a:ext cx="3218105" cy="3405758"/>
          </a:xfrm>
        </p:spPr>
        <p:txBody>
          <a:bodyPr>
            <a:normAutofit/>
          </a:bodyPr>
          <a:lstStyle/>
          <a:p>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4705594" y="0"/>
            <a:ext cx="7127015" cy="5503439"/>
          </a:xfrm>
        </p:spPr>
        <p:txBody>
          <a:bodyPr anchor="t">
            <a:normAutofit fontScale="92500" lnSpcReduction="10000"/>
          </a:bodyPr>
          <a:lstStyle/>
          <a:p>
            <a:pPr marL="0" indent="0">
              <a:lnSpc>
                <a:spcPct val="110000"/>
              </a:lnSpc>
              <a:spcAft>
                <a:spcPts val="0"/>
              </a:spcAft>
              <a:buNone/>
            </a:pPr>
            <a:endParaRPr lang="en-GB" sz="2400" dirty="0">
              <a:latin typeface="Calibri" panose="020F0502020204030204" pitchFamily="34" charset="0"/>
              <a:ea typeface="Calibri" panose="020F0502020204030204" pitchFamily="34" charset="0"/>
            </a:endParaRPr>
          </a:p>
          <a:p>
            <a:pPr fontAlgn="base" hangingPunct="0">
              <a:lnSpc>
                <a:spcPct val="110000"/>
              </a:lnSpc>
            </a:pPr>
            <a:r>
              <a:rPr lang="en-GB" sz="2400" dirty="0"/>
              <a:t>Detailed appendices to include 10 reflective journals, an original risk assessment of the work setting, and all relevant supporting evidence, for example, time sheets, minutes of meetings, session plans, posters created by students.</a:t>
            </a:r>
            <a:r>
              <a:rPr kumimoji="0" lang="en-US" sz="2400" i="0" u="none" strike="noStrike" kern="1200" cap="none" spc="0" normalizeH="0" baseline="0" noProof="0" dirty="0">
                <a:ln>
                  <a:noFill/>
                </a:ln>
                <a:effectLst/>
                <a:uLnTx/>
                <a:uFillTx/>
                <a:latin typeface="Gill Sans MT"/>
                <a:ea typeface="+mn-ea"/>
                <a:cs typeface="+mn-cs"/>
              </a:rPr>
              <a:t> </a:t>
            </a:r>
          </a:p>
          <a:p>
            <a:pPr fontAlgn="base" hangingPunct="0">
              <a:lnSpc>
                <a:spcPct val="110000"/>
              </a:lnSpc>
            </a:pPr>
            <a:r>
              <a:rPr kumimoji="0" lang="en-US" sz="2400" b="1" i="0" u="none" strike="noStrike" kern="1200" cap="none" spc="0" normalizeH="0" baseline="0" noProof="0" dirty="0">
                <a:ln>
                  <a:noFill/>
                </a:ln>
                <a:effectLst/>
                <a:uLnTx/>
                <a:uFillTx/>
                <a:latin typeface="Gill Sans MT"/>
                <a:ea typeface="+mn-ea"/>
                <a:cs typeface="+mn-cs"/>
              </a:rPr>
              <a:t>You will not be required to submit this section to Turnitin – however it is a requirement for the Supervisor to see your reflective recordings (the supervisor does provide a grade that reflects your writing, and your engagement in the process). </a:t>
            </a:r>
          </a:p>
          <a:p>
            <a:pPr fontAlgn="base" hangingPunct="0">
              <a:lnSpc>
                <a:spcPct val="110000"/>
              </a:lnSpc>
            </a:pPr>
            <a:r>
              <a:rPr kumimoji="0" lang="en-US" sz="2400" b="1" i="0" u="none" strike="noStrike" kern="1200" cap="none" spc="0" normalizeH="0" baseline="0" noProof="0" dirty="0">
                <a:ln>
                  <a:noFill/>
                </a:ln>
                <a:effectLst/>
                <a:uLnTx/>
                <a:uFillTx/>
                <a:latin typeface="Gill Sans MT"/>
                <a:ea typeface="+mn-ea"/>
                <a:cs typeface="+mn-cs"/>
              </a:rPr>
              <a:t>You may also want to show the above examples to your LM – this could support/improve the grade from them.</a:t>
            </a:r>
          </a:p>
          <a:p>
            <a:pPr lvl="0" fontAlgn="base" hangingPunct="0">
              <a:lnSpc>
                <a:spcPct val="110000"/>
              </a:lnSpc>
            </a:pPr>
            <a:endParaRPr lang="en-GB" sz="1900" b="1" dirty="0"/>
          </a:p>
          <a:p>
            <a:pPr>
              <a:lnSpc>
                <a:spcPct val="110000"/>
              </a:lnSpc>
            </a:pPr>
            <a:endParaRPr lang="en-GB" sz="1900" dirty="0"/>
          </a:p>
        </p:txBody>
      </p:sp>
    </p:spTree>
    <p:extLst>
      <p:ext uri="{BB962C8B-B14F-4D97-AF65-F5344CB8AC3E}">
        <p14:creationId xmlns:p14="http://schemas.microsoft.com/office/powerpoint/2010/main" val="191169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271" y="437323"/>
            <a:ext cx="3458226" cy="4776462"/>
          </a:xfrm>
        </p:spPr>
        <p:txBody>
          <a:bodyPr>
            <a:normAutofit/>
          </a:bodyPr>
          <a:lstStyle/>
          <a:p>
            <a:r>
              <a:rPr lang="en-GB" sz="2500" b="1" dirty="0"/>
              <a:t>Assessment Components 2 and 3</a:t>
            </a:r>
            <a:endParaRPr lang="en-GB" sz="2500" dirty="0"/>
          </a:p>
        </p:txBody>
      </p:sp>
      <p:sp>
        <p:nvSpPr>
          <p:cNvPr id="3" name="Content Placeholder 2"/>
          <p:cNvSpPr>
            <a:spLocks noGrp="1"/>
          </p:cNvSpPr>
          <p:nvPr>
            <p:ph idx="1"/>
          </p:nvPr>
        </p:nvSpPr>
        <p:spPr>
          <a:xfrm>
            <a:off x="4169229" y="525439"/>
            <a:ext cx="7963631" cy="6121021"/>
          </a:xfrm>
        </p:spPr>
        <p:txBody>
          <a:bodyPr anchor="t">
            <a:normAutofit/>
          </a:bodyPr>
          <a:lstStyle/>
          <a:p>
            <a:r>
              <a:rPr lang="en-GB" sz="2800" b="1" dirty="0"/>
              <a:t>Assessment Component 2 – 10%</a:t>
            </a:r>
          </a:p>
          <a:p>
            <a:pPr lvl="1"/>
            <a:r>
              <a:rPr lang="en-GB" sz="2800" dirty="0"/>
              <a:t>A Learning Mentor Report making clear reference to examples from the student’s practice and conduct while on placement.  The report will include the requirement for the Learning Mentor to observe and comment upon a specific piece of the student’s practice..</a:t>
            </a:r>
            <a:r>
              <a:rPr lang="en-GB" sz="2800" b="1" dirty="0"/>
              <a:t> </a:t>
            </a:r>
            <a:endParaRPr lang="en-GB" sz="2800" dirty="0"/>
          </a:p>
          <a:p>
            <a:r>
              <a:rPr lang="en-GB" sz="2800" b="1" dirty="0"/>
              <a:t>Assessment Component 3 – 10%</a:t>
            </a:r>
            <a:endParaRPr lang="en-GB" sz="2800" dirty="0"/>
          </a:p>
          <a:p>
            <a:pPr lvl="1"/>
            <a:r>
              <a:rPr lang="en-GB" sz="2800" dirty="0"/>
              <a:t>A report from the Fieldwork Supervisor reflecting on the student’s engagement with group supervision and reflective practice.</a:t>
            </a:r>
          </a:p>
        </p:txBody>
      </p:sp>
    </p:spTree>
    <p:extLst>
      <p:ext uri="{BB962C8B-B14F-4D97-AF65-F5344CB8AC3E}">
        <p14:creationId xmlns:p14="http://schemas.microsoft.com/office/powerpoint/2010/main" val="22265200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AF86EF-884B-9BF9-F02A-8D5D348AF970}"/>
              </a:ext>
            </a:extLst>
          </p:cNvPr>
          <p:cNvSpPr>
            <a:spLocks noGrp="1"/>
          </p:cNvSpPr>
          <p:nvPr>
            <p:ph idx="1"/>
          </p:nvPr>
        </p:nvSpPr>
        <p:spPr>
          <a:xfrm>
            <a:off x="1451579" y="1346043"/>
            <a:ext cx="9405891" cy="3522520"/>
          </a:xfrm>
        </p:spPr>
        <p:txBody>
          <a:bodyPr>
            <a:normAutofit/>
          </a:bodyPr>
          <a:lstStyle/>
          <a:p>
            <a:pPr marL="0" indent="0">
              <a:buNone/>
            </a:pPr>
            <a:r>
              <a:rPr lang="en-GB" sz="5400" dirty="0"/>
              <a:t>What is apparent about assessment component 2 and 3?</a:t>
            </a:r>
          </a:p>
        </p:txBody>
      </p:sp>
    </p:spTree>
    <p:extLst>
      <p:ext uri="{BB962C8B-B14F-4D97-AF65-F5344CB8AC3E}">
        <p14:creationId xmlns:p14="http://schemas.microsoft.com/office/powerpoint/2010/main" val="23035528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1D8A3-D8DF-7485-782F-5A873CD50AC0}"/>
              </a:ext>
            </a:extLst>
          </p:cNvPr>
          <p:cNvSpPr>
            <a:spLocks noGrp="1"/>
          </p:cNvSpPr>
          <p:nvPr>
            <p:ph type="title"/>
          </p:nvPr>
        </p:nvSpPr>
        <p:spPr/>
        <p:txBody>
          <a:bodyPr/>
          <a:lstStyle/>
          <a:p>
            <a:r>
              <a:rPr lang="en-GB" dirty="0"/>
              <a:t>Important information</a:t>
            </a:r>
          </a:p>
        </p:txBody>
      </p:sp>
      <p:sp>
        <p:nvSpPr>
          <p:cNvPr id="3" name="Content Placeholder 2">
            <a:extLst>
              <a:ext uri="{FF2B5EF4-FFF2-40B4-BE49-F238E27FC236}">
                <a16:creationId xmlns:a16="http://schemas.microsoft.com/office/drawing/2014/main" id="{7782474D-142C-AD1D-FF91-CDCA5F712211}"/>
              </a:ext>
            </a:extLst>
          </p:cNvPr>
          <p:cNvSpPr>
            <a:spLocks noGrp="1"/>
          </p:cNvSpPr>
          <p:nvPr>
            <p:ph idx="1"/>
          </p:nvPr>
        </p:nvSpPr>
        <p:spPr>
          <a:xfrm>
            <a:off x="1451579" y="2015732"/>
            <a:ext cx="9603275" cy="3737368"/>
          </a:xfrm>
        </p:spPr>
        <p:txBody>
          <a:bodyPr>
            <a:normAutofit/>
          </a:bodyPr>
          <a:lstStyle/>
          <a:p>
            <a:pPr algn="just">
              <a:buClr>
                <a:srgbClr val="93A299"/>
              </a:buClr>
            </a:pPr>
            <a:r>
              <a:rPr lang="en-GB" sz="2400" dirty="0"/>
              <a:t>The previous components are completed by somebody else involved with your placement learning. </a:t>
            </a:r>
          </a:p>
          <a:p>
            <a:pPr lvl="0" algn="just">
              <a:buClr>
                <a:srgbClr val="93A299"/>
              </a:buClr>
            </a:pPr>
            <a:r>
              <a:rPr lang="en-GB" sz="2400" dirty="0"/>
              <a:t>For example the learning mentor will write the learning mentor’s report, and your supervisor will prepare a report on how well you have engaged in the supervision process, (which consists of 6 supervision meetings with you and them).  </a:t>
            </a:r>
          </a:p>
          <a:p>
            <a:pPr lvl="0" algn="just">
              <a:buClr>
                <a:srgbClr val="93A299"/>
              </a:buClr>
            </a:pPr>
            <a:r>
              <a:rPr lang="en-GB" sz="2400" dirty="0"/>
              <a:t>The report templates are found within the Fieldwork Guidelines, and it is your responsibility to share these with the LM and Supervisor.</a:t>
            </a:r>
          </a:p>
          <a:p>
            <a:endParaRPr lang="en-GB" dirty="0"/>
          </a:p>
        </p:txBody>
      </p:sp>
    </p:spTree>
    <p:extLst>
      <p:ext uri="{BB962C8B-B14F-4D97-AF65-F5344CB8AC3E}">
        <p14:creationId xmlns:p14="http://schemas.microsoft.com/office/powerpoint/2010/main" val="28310355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54FEB-BB97-8414-26DE-F03308327126}"/>
              </a:ext>
            </a:extLst>
          </p:cNvPr>
          <p:cNvSpPr>
            <a:spLocks noGrp="1"/>
          </p:cNvSpPr>
          <p:nvPr>
            <p:ph type="title"/>
          </p:nvPr>
        </p:nvSpPr>
        <p:spPr/>
        <p:txBody>
          <a:bodyPr/>
          <a:lstStyle/>
          <a:p>
            <a:r>
              <a:rPr lang="en-GB" dirty="0"/>
              <a:t>Important information</a:t>
            </a:r>
          </a:p>
        </p:txBody>
      </p:sp>
      <p:sp>
        <p:nvSpPr>
          <p:cNvPr id="3" name="Content Placeholder 2">
            <a:extLst>
              <a:ext uri="{FF2B5EF4-FFF2-40B4-BE49-F238E27FC236}">
                <a16:creationId xmlns:a16="http://schemas.microsoft.com/office/drawing/2014/main" id="{3C35B18F-174A-EB00-57F8-16022F35CD85}"/>
              </a:ext>
            </a:extLst>
          </p:cNvPr>
          <p:cNvSpPr>
            <a:spLocks noGrp="1"/>
          </p:cNvSpPr>
          <p:nvPr>
            <p:ph idx="1"/>
          </p:nvPr>
        </p:nvSpPr>
        <p:spPr>
          <a:xfrm>
            <a:off x="238539" y="1499390"/>
            <a:ext cx="11322090" cy="4094922"/>
          </a:xfrm>
        </p:spPr>
        <p:txBody>
          <a:bodyPr>
            <a:normAutofit lnSpcReduction="10000"/>
          </a:bodyPr>
          <a:lstStyle/>
          <a:p>
            <a:pPr lvl="0">
              <a:buClr>
                <a:srgbClr val="93A299"/>
              </a:buClr>
            </a:pPr>
            <a:r>
              <a:rPr lang="en-GB" sz="2200" dirty="0"/>
              <a:t>Be mindful that although the reports are not written by </a:t>
            </a:r>
            <a:r>
              <a:rPr lang="en-GB" sz="2200" b="1" dirty="0"/>
              <a:t>you</a:t>
            </a:r>
            <a:r>
              <a:rPr lang="en-GB" sz="2200" dirty="0"/>
              <a:t> they are written on </a:t>
            </a:r>
            <a:r>
              <a:rPr lang="en-GB" sz="2200" b="1" dirty="0"/>
              <a:t>you</a:t>
            </a:r>
            <a:r>
              <a:rPr lang="en-GB" sz="2200" dirty="0"/>
              <a:t> and therefore how </a:t>
            </a:r>
            <a:r>
              <a:rPr lang="en-GB" sz="2200" b="1" dirty="0"/>
              <a:t>you engage </a:t>
            </a:r>
            <a:r>
              <a:rPr lang="en-GB" sz="2200" dirty="0"/>
              <a:t>in the placement and in the supervision process is of utmost importance.</a:t>
            </a:r>
          </a:p>
          <a:p>
            <a:pPr marL="114300" lvl="0" indent="0">
              <a:buClr>
                <a:srgbClr val="93A299"/>
              </a:buClr>
              <a:buNone/>
            </a:pPr>
            <a:endParaRPr lang="en-GB" sz="2200" dirty="0"/>
          </a:p>
          <a:p>
            <a:pPr lvl="0">
              <a:buClr>
                <a:srgbClr val="93A299"/>
              </a:buClr>
            </a:pPr>
            <a:r>
              <a:rPr lang="en-GB" sz="2200" dirty="0"/>
              <a:t>You are also responsible for co-ordinating the previous components, therefore  </a:t>
            </a:r>
            <a:r>
              <a:rPr lang="en-GB" sz="2200" b="1" dirty="0"/>
              <a:t>you are in charge</a:t>
            </a:r>
            <a:r>
              <a:rPr lang="en-GB" sz="2200" dirty="0"/>
              <a:t> of ensuring that the learning mentor or line manager is aware of the deadline date for receiving the report (be mindful to set this date before the final submission of your portfolio).The last thing you want is to be waiting for this on the deadline day. </a:t>
            </a:r>
          </a:p>
          <a:p>
            <a:pPr lvl="0">
              <a:buClr>
                <a:srgbClr val="93A299"/>
              </a:buClr>
            </a:pPr>
            <a:endParaRPr lang="en-GB" sz="2200" dirty="0"/>
          </a:p>
          <a:p>
            <a:pPr lvl="0">
              <a:buClr>
                <a:srgbClr val="93A299"/>
              </a:buClr>
            </a:pPr>
            <a:r>
              <a:rPr lang="en-GB" sz="2200" dirty="0"/>
              <a:t>For Example if the submission of the portfolio is on Thursday the 25</a:t>
            </a:r>
            <a:r>
              <a:rPr lang="en-GB" sz="2200" baseline="30000" dirty="0"/>
              <a:t>th</a:t>
            </a:r>
            <a:r>
              <a:rPr lang="en-GB" sz="2200" dirty="0"/>
              <a:t> January 2023 then you may ask the learning mentor to prepare the report 2 weeks before this date o as soon as you have completed your hours.</a:t>
            </a:r>
          </a:p>
          <a:p>
            <a:endParaRPr lang="en-GB" dirty="0"/>
          </a:p>
        </p:txBody>
      </p:sp>
    </p:spTree>
    <p:extLst>
      <p:ext uri="{BB962C8B-B14F-4D97-AF65-F5344CB8AC3E}">
        <p14:creationId xmlns:p14="http://schemas.microsoft.com/office/powerpoint/2010/main" val="11212583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93DB1-1DF9-E2DD-789D-8D01BCD13BCA}"/>
              </a:ext>
            </a:extLst>
          </p:cNvPr>
          <p:cNvSpPr>
            <a:spLocks noGrp="1"/>
          </p:cNvSpPr>
          <p:nvPr>
            <p:ph type="title"/>
          </p:nvPr>
        </p:nvSpPr>
        <p:spPr/>
        <p:txBody>
          <a:bodyPr/>
          <a:lstStyle/>
          <a:p>
            <a:r>
              <a:rPr lang="en-GB" dirty="0"/>
              <a:t>Important Considerations</a:t>
            </a:r>
          </a:p>
        </p:txBody>
      </p:sp>
      <p:sp>
        <p:nvSpPr>
          <p:cNvPr id="3" name="Content Placeholder 2">
            <a:extLst>
              <a:ext uri="{FF2B5EF4-FFF2-40B4-BE49-F238E27FC236}">
                <a16:creationId xmlns:a16="http://schemas.microsoft.com/office/drawing/2014/main" id="{748068E5-34EB-A924-BA4B-1F902D2D7C45}"/>
              </a:ext>
            </a:extLst>
          </p:cNvPr>
          <p:cNvSpPr>
            <a:spLocks noGrp="1"/>
          </p:cNvSpPr>
          <p:nvPr>
            <p:ph idx="1"/>
          </p:nvPr>
        </p:nvSpPr>
        <p:spPr>
          <a:xfrm>
            <a:off x="930729" y="2015732"/>
            <a:ext cx="10657114" cy="3835339"/>
          </a:xfrm>
        </p:spPr>
        <p:txBody>
          <a:bodyPr>
            <a:normAutofit fontScale="77500" lnSpcReduction="20000"/>
          </a:bodyPr>
          <a:lstStyle/>
          <a:p>
            <a:pPr algn="just"/>
            <a:r>
              <a:rPr lang="en-GB" sz="2900" dirty="0"/>
              <a:t>Be mindful that our visiting tutors/supervisors are also in full time employment, and you will need to negotiate your dates and times with them.</a:t>
            </a:r>
          </a:p>
          <a:p>
            <a:pPr algn="just"/>
            <a:r>
              <a:rPr lang="en-GB" sz="2900" dirty="0"/>
              <a:t>The sooner you contact them the better, you must have a </a:t>
            </a:r>
            <a:r>
              <a:rPr lang="en-GB" sz="2900" b="1" dirty="0"/>
              <a:t>3 way meeting </a:t>
            </a:r>
            <a:r>
              <a:rPr lang="en-GB" sz="2900" dirty="0"/>
              <a:t>before you can begin to accrue your hours for placement. </a:t>
            </a:r>
          </a:p>
          <a:p>
            <a:pPr algn="just"/>
            <a:r>
              <a:rPr lang="en-GB" sz="2900" dirty="0"/>
              <a:t>The visiting tutors need reasonable time and advance notice to visit you on placement.</a:t>
            </a:r>
          </a:p>
          <a:p>
            <a:pPr algn="just"/>
            <a:r>
              <a:rPr lang="en-GB" sz="2900" dirty="0"/>
              <a:t>They are also visiting all other students on placement which include level 5 and 6 and 7.</a:t>
            </a:r>
          </a:p>
          <a:p>
            <a:pPr algn="just"/>
            <a:r>
              <a:rPr lang="en-GB" sz="2900" dirty="0"/>
              <a:t>You are busy people so….</a:t>
            </a:r>
          </a:p>
          <a:p>
            <a:pPr algn="just"/>
            <a:r>
              <a:rPr lang="en-GB" sz="2900" dirty="0"/>
              <a:t>BE ORGANISED!!!</a:t>
            </a:r>
          </a:p>
          <a:p>
            <a:pPr algn="just"/>
            <a:r>
              <a:rPr lang="en-GB" sz="2900" dirty="0"/>
              <a:t>PLAN AHEAD!!!</a:t>
            </a:r>
          </a:p>
          <a:p>
            <a:endParaRPr lang="en-GB" dirty="0"/>
          </a:p>
        </p:txBody>
      </p:sp>
    </p:spTree>
    <p:extLst>
      <p:ext uri="{BB962C8B-B14F-4D97-AF65-F5344CB8AC3E}">
        <p14:creationId xmlns:p14="http://schemas.microsoft.com/office/powerpoint/2010/main" val="14590892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40A90-4D59-48AC-77D2-487E724864B0}"/>
              </a:ext>
            </a:extLst>
          </p:cNvPr>
          <p:cNvSpPr>
            <a:spLocks noGrp="1"/>
          </p:cNvSpPr>
          <p:nvPr>
            <p:ph type="title"/>
          </p:nvPr>
        </p:nvSpPr>
        <p:spPr/>
        <p:txBody>
          <a:bodyPr/>
          <a:lstStyle/>
          <a:p>
            <a:r>
              <a:rPr lang="en-GB" dirty="0"/>
              <a:t>Pause Point – checking in</a:t>
            </a:r>
          </a:p>
        </p:txBody>
      </p:sp>
      <p:graphicFrame>
        <p:nvGraphicFramePr>
          <p:cNvPr id="5" name="Content Placeholder 2">
            <a:extLst>
              <a:ext uri="{FF2B5EF4-FFF2-40B4-BE49-F238E27FC236}">
                <a16:creationId xmlns:a16="http://schemas.microsoft.com/office/drawing/2014/main" id="{C4401950-4F2F-F479-B18C-8E933CD769FE}"/>
              </a:ext>
            </a:extLst>
          </p:cNvPr>
          <p:cNvGraphicFramePr>
            <a:graphicFrameLocks noGrp="1"/>
          </p:cNvGraphicFramePr>
          <p:nvPr>
            <p:ph idx="1"/>
            <p:extLst>
              <p:ext uri="{D42A27DB-BD31-4B8C-83A1-F6EECF244321}">
                <p14:modId xmlns:p14="http://schemas.microsoft.com/office/powerpoint/2010/main" val="980311959"/>
              </p:ext>
            </p:extLst>
          </p:nvPr>
        </p:nvGraphicFramePr>
        <p:xfrm>
          <a:off x="600501" y="2015732"/>
          <a:ext cx="11095630"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63582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40A90-4D59-48AC-77D2-487E724864B0}"/>
              </a:ext>
            </a:extLst>
          </p:cNvPr>
          <p:cNvSpPr>
            <a:spLocks noGrp="1"/>
          </p:cNvSpPr>
          <p:nvPr>
            <p:ph type="title"/>
          </p:nvPr>
        </p:nvSpPr>
        <p:spPr/>
        <p:txBody>
          <a:bodyPr/>
          <a:lstStyle/>
          <a:p>
            <a:r>
              <a:rPr lang="en-GB" dirty="0"/>
              <a:t>Pause Point – checking in</a:t>
            </a:r>
          </a:p>
        </p:txBody>
      </p:sp>
      <p:graphicFrame>
        <p:nvGraphicFramePr>
          <p:cNvPr id="5" name="Content Placeholder 2">
            <a:extLst>
              <a:ext uri="{FF2B5EF4-FFF2-40B4-BE49-F238E27FC236}">
                <a16:creationId xmlns:a16="http://schemas.microsoft.com/office/drawing/2014/main" id="{C4401950-4F2F-F479-B18C-8E933CD769FE}"/>
              </a:ext>
            </a:extLst>
          </p:cNvPr>
          <p:cNvGraphicFramePr>
            <a:graphicFrameLocks noGrp="1"/>
          </p:cNvGraphicFramePr>
          <p:nvPr>
            <p:ph idx="1"/>
            <p:extLst>
              <p:ext uri="{D42A27DB-BD31-4B8C-83A1-F6EECF244321}">
                <p14:modId xmlns:p14="http://schemas.microsoft.com/office/powerpoint/2010/main" val="2145386714"/>
              </p:ext>
            </p:extLst>
          </p:nvPr>
        </p:nvGraphicFramePr>
        <p:xfrm>
          <a:off x="600501" y="2015732"/>
          <a:ext cx="11095630"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4350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639DB-0DF7-9E6D-C539-C366C9E3C1B1}"/>
              </a:ext>
            </a:extLst>
          </p:cNvPr>
          <p:cNvSpPr>
            <a:spLocks noGrp="1"/>
          </p:cNvSpPr>
          <p:nvPr>
            <p:ph type="title"/>
          </p:nvPr>
        </p:nvSpPr>
        <p:spPr>
          <a:xfrm>
            <a:off x="397329" y="1164772"/>
            <a:ext cx="3180167" cy="4659832"/>
          </a:xfrm>
        </p:spPr>
        <p:txBody>
          <a:bodyPr>
            <a:normAutofit/>
          </a:bodyPr>
          <a:lstStyle/>
          <a:p>
            <a:r>
              <a:rPr lang="en-GB" dirty="0"/>
              <a:t>Level 4 Re-cap:</a:t>
            </a:r>
            <a:br>
              <a:rPr lang="en-GB" dirty="0"/>
            </a:br>
            <a:r>
              <a:rPr lang="en-GB" dirty="0"/>
              <a:t>This is what is Required at Level 4</a:t>
            </a:r>
          </a:p>
        </p:txBody>
      </p:sp>
      <p:sp>
        <p:nvSpPr>
          <p:cNvPr id="29" name="Content Placeholder 2">
            <a:extLst>
              <a:ext uri="{FF2B5EF4-FFF2-40B4-BE49-F238E27FC236}">
                <a16:creationId xmlns:a16="http://schemas.microsoft.com/office/drawing/2014/main" id="{9921247F-4088-BF99-D291-A3816A0290ED}"/>
              </a:ext>
            </a:extLst>
          </p:cNvPr>
          <p:cNvSpPr>
            <a:spLocks noGrp="1"/>
          </p:cNvSpPr>
          <p:nvPr>
            <p:ph idx="1"/>
          </p:nvPr>
        </p:nvSpPr>
        <p:spPr>
          <a:xfrm>
            <a:off x="3998370" y="301015"/>
            <a:ext cx="7877471" cy="5236502"/>
          </a:xfrm>
        </p:spPr>
        <p:txBody>
          <a:bodyPr anchor="t">
            <a:normAutofit fontScale="70000" lnSpcReduction="20000"/>
          </a:bodyPr>
          <a:lstStyle/>
          <a:p>
            <a:pPr>
              <a:lnSpc>
                <a:spcPct val="110000"/>
              </a:lnSpc>
            </a:pPr>
            <a:r>
              <a:rPr lang="en-GB" dirty="0"/>
              <a:t>Successfully complete a 200 hour placement in accordance with the principles and values of youth work. </a:t>
            </a:r>
          </a:p>
          <a:p>
            <a:pPr>
              <a:lnSpc>
                <a:spcPct val="110000"/>
              </a:lnSpc>
            </a:pPr>
            <a:r>
              <a:rPr lang="en-GB" sz="2000" dirty="0"/>
              <a:t>Engage in reflection and supervised practice.</a:t>
            </a:r>
            <a:endParaRPr lang="en-GB" dirty="0"/>
          </a:p>
          <a:p>
            <a:pPr marL="0" indent="0">
              <a:lnSpc>
                <a:spcPct val="110000"/>
              </a:lnSpc>
              <a:buNone/>
            </a:pPr>
            <a:r>
              <a:rPr lang="en-GB" b="1" i="0" dirty="0">
                <a:effectLst/>
              </a:rPr>
              <a:t>The Journal will include the following:</a:t>
            </a:r>
          </a:p>
          <a:p>
            <a:pPr>
              <a:lnSpc>
                <a:spcPct val="110000"/>
              </a:lnSpc>
            </a:pPr>
            <a:r>
              <a:rPr lang="en-GB" b="0" i="0" dirty="0">
                <a:effectLst/>
              </a:rPr>
              <a:t>An observation and evaluation of the structure and work of the placement provider, identifying examples of good youth work practice linked to theory and policy</a:t>
            </a:r>
          </a:p>
          <a:p>
            <a:pPr>
              <a:lnSpc>
                <a:spcPct val="110000"/>
              </a:lnSpc>
            </a:pPr>
            <a:r>
              <a:rPr lang="en-GB" b="0" i="0" dirty="0">
                <a:effectLst/>
              </a:rPr>
              <a:t>A community profile drawing on wider reading</a:t>
            </a:r>
          </a:p>
          <a:p>
            <a:pPr>
              <a:lnSpc>
                <a:spcPct val="110000"/>
              </a:lnSpc>
            </a:pPr>
            <a:r>
              <a:rPr lang="en-GB" b="0" i="0" dirty="0">
                <a:effectLst/>
              </a:rPr>
              <a:t>A summary of your own learning and development identifying ways in which your learning can be applied to your future placement practice. Your summary should be linked to your professional development plan and underpinned to examples from your practice and appropriate literature including the National Occupational Standards for Youth Work.</a:t>
            </a:r>
          </a:p>
          <a:p>
            <a:pPr>
              <a:lnSpc>
                <a:spcPct val="110000"/>
              </a:lnSpc>
            </a:pPr>
            <a:r>
              <a:rPr lang="en-GB" dirty="0"/>
              <a:t>A Learning Mentor Report and a Supervision Report</a:t>
            </a:r>
            <a:endParaRPr lang="en-GB" b="0" i="0" dirty="0">
              <a:effectLst/>
            </a:endParaRPr>
          </a:p>
          <a:p>
            <a:pPr>
              <a:lnSpc>
                <a:spcPct val="110000"/>
              </a:lnSpc>
            </a:pPr>
            <a:endParaRPr lang="en-GB" sz="1700" dirty="0"/>
          </a:p>
        </p:txBody>
      </p:sp>
    </p:spTree>
    <p:extLst>
      <p:ext uri="{BB962C8B-B14F-4D97-AF65-F5344CB8AC3E}">
        <p14:creationId xmlns:p14="http://schemas.microsoft.com/office/powerpoint/2010/main" val="38466792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2376" y="643467"/>
            <a:ext cx="6980830" cy="4672548"/>
          </a:xfrm>
        </p:spPr>
        <p:txBody>
          <a:bodyPr vert="horz" lIns="91440" tIns="45720" rIns="91440" bIns="0" rtlCol="0" anchor="ctr">
            <a:normAutofit/>
          </a:bodyPr>
          <a:lstStyle/>
          <a:p>
            <a:r>
              <a:rPr lang="en-US" sz="4800" dirty="0"/>
              <a:t>Final Submission Deadline</a:t>
            </a:r>
            <a:br>
              <a:rPr lang="en-US" sz="4800" dirty="0"/>
            </a:br>
            <a:endParaRPr lang="en-US" sz="4800" dirty="0"/>
          </a:p>
        </p:txBody>
      </p:sp>
      <p:sp>
        <p:nvSpPr>
          <p:cNvPr id="3" name="Content Placeholder 2"/>
          <p:cNvSpPr>
            <a:spLocks noGrp="1"/>
          </p:cNvSpPr>
          <p:nvPr>
            <p:ph idx="1"/>
          </p:nvPr>
        </p:nvSpPr>
        <p:spPr>
          <a:xfrm>
            <a:off x="4969329" y="4259627"/>
            <a:ext cx="6667499" cy="1238132"/>
          </a:xfrm>
        </p:spPr>
        <p:txBody>
          <a:bodyPr vert="horz" lIns="91440" tIns="91440" rIns="91440" bIns="91440" rtlCol="0">
            <a:noAutofit/>
          </a:bodyPr>
          <a:lstStyle/>
          <a:p>
            <a:pPr marL="0" indent="0">
              <a:buNone/>
            </a:pPr>
            <a:r>
              <a:rPr lang="en-US" sz="2800" cap="all" dirty="0"/>
              <a:t>Monday 20th of May 2024 by 3pm – Online Turnitin Submission</a:t>
            </a:r>
          </a:p>
        </p:txBody>
      </p:sp>
      <p:pic>
        <p:nvPicPr>
          <p:cNvPr id="5" name="Picture 4" descr="Calendar">
            <a:extLst>
              <a:ext uri="{FF2B5EF4-FFF2-40B4-BE49-F238E27FC236}">
                <a16:creationId xmlns:a16="http://schemas.microsoft.com/office/drawing/2014/main" id="{BE023106-BC41-1055-510F-258BE3348DFC}"/>
              </a:ext>
            </a:extLst>
          </p:cNvPr>
          <p:cNvPicPr>
            <a:picLocks noChangeAspect="1"/>
          </p:cNvPicPr>
          <p:nvPr/>
        </p:nvPicPr>
        <p:blipFill rotWithShape="1">
          <a:blip r:embed="rId2"/>
          <a:srcRect l="29335" r="25394" b="-2"/>
          <a:stretch/>
        </p:blipFill>
        <p:spPr>
          <a:xfrm>
            <a:off x="3179" y="-2"/>
            <a:ext cx="4651117" cy="6858002"/>
          </a:xfrm>
          <a:prstGeom prst="rect">
            <a:avLst/>
          </a:prstGeom>
        </p:spPr>
      </p:pic>
    </p:spTree>
    <p:extLst>
      <p:ext uri="{BB962C8B-B14F-4D97-AF65-F5344CB8AC3E}">
        <p14:creationId xmlns:p14="http://schemas.microsoft.com/office/powerpoint/2010/main" val="21697305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F582E-D605-33BD-D2AF-C7B4C9D1686C}"/>
              </a:ext>
            </a:extLst>
          </p:cNvPr>
          <p:cNvSpPr>
            <a:spLocks noGrp="1"/>
          </p:cNvSpPr>
          <p:nvPr>
            <p:ph type="title"/>
          </p:nvPr>
        </p:nvSpPr>
        <p:spPr>
          <a:xfrm>
            <a:off x="210142" y="590669"/>
            <a:ext cx="3680318" cy="4100602"/>
          </a:xfrm>
        </p:spPr>
        <p:txBody>
          <a:bodyPr anchor="ctr">
            <a:normAutofit/>
          </a:bodyPr>
          <a:lstStyle/>
          <a:p>
            <a:r>
              <a:rPr lang="en-GB" dirty="0"/>
              <a:t>Submission Deadlines for individual components</a:t>
            </a:r>
            <a:br>
              <a:rPr lang="en-GB" dirty="0"/>
            </a:br>
            <a:endParaRPr lang="en-GB" dirty="0"/>
          </a:p>
        </p:txBody>
      </p:sp>
      <p:sp>
        <p:nvSpPr>
          <p:cNvPr id="3" name="Content Placeholder 2">
            <a:extLst>
              <a:ext uri="{FF2B5EF4-FFF2-40B4-BE49-F238E27FC236}">
                <a16:creationId xmlns:a16="http://schemas.microsoft.com/office/drawing/2014/main" id="{02A2C902-DB8B-EDCE-7DC4-317DED080ECA}"/>
              </a:ext>
            </a:extLst>
          </p:cNvPr>
          <p:cNvSpPr>
            <a:spLocks noGrp="1"/>
          </p:cNvSpPr>
          <p:nvPr>
            <p:ph idx="1"/>
          </p:nvPr>
        </p:nvSpPr>
        <p:spPr>
          <a:xfrm>
            <a:off x="3759832" y="414603"/>
            <a:ext cx="8303434" cy="5298977"/>
          </a:xfrm>
        </p:spPr>
        <p:txBody>
          <a:bodyPr anchor="ctr">
            <a:normAutofit lnSpcReduction="10000"/>
          </a:bodyPr>
          <a:lstStyle/>
          <a:p>
            <a:pPr>
              <a:lnSpc>
                <a:spcPct val="110000"/>
              </a:lnSpc>
            </a:pPr>
            <a:r>
              <a:rPr lang="en-GB" sz="2400" dirty="0"/>
              <a:t>Completed Final Portfolio 20</a:t>
            </a:r>
            <a:r>
              <a:rPr lang="en-GB" sz="2400" baseline="30000" dirty="0"/>
              <a:t>th</a:t>
            </a:r>
            <a:r>
              <a:rPr lang="en-GB" sz="2400" dirty="0"/>
              <a:t> MAY 2024 by 3pm .</a:t>
            </a:r>
          </a:p>
          <a:p>
            <a:pPr>
              <a:lnSpc>
                <a:spcPct val="110000"/>
              </a:lnSpc>
            </a:pPr>
            <a:r>
              <a:rPr lang="en-GB" sz="2400" b="0" i="0" dirty="0">
                <a:effectLst/>
              </a:rPr>
              <a:t>An observation and evaluation of the structure and work of the placement provider, identifying examples of good youth work practice linked to theory and policy – </a:t>
            </a:r>
            <a:r>
              <a:rPr lang="en-GB" sz="2400" b="1" dirty="0"/>
              <a:t>25</a:t>
            </a:r>
            <a:r>
              <a:rPr lang="en-GB" sz="2400" b="1" i="0" dirty="0">
                <a:effectLst/>
              </a:rPr>
              <a:t>/01/2024</a:t>
            </a:r>
          </a:p>
          <a:p>
            <a:pPr>
              <a:lnSpc>
                <a:spcPct val="110000"/>
              </a:lnSpc>
            </a:pPr>
            <a:r>
              <a:rPr lang="en-GB" sz="2400" b="0" i="0" dirty="0">
                <a:effectLst/>
              </a:rPr>
              <a:t>A community profile drawing on wider reading – </a:t>
            </a:r>
            <a:r>
              <a:rPr lang="en-GB" sz="2400" b="1" dirty="0"/>
              <a:t>07/03/24</a:t>
            </a:r>
            <a:r>
              <a:rPr lang="en-GB" sz="2400" b="1" i="0" dirty="0">
                <a:effectLst/>
              </a:rPr>
              <a:t>. </a:t>
            </a:r>
          </a:p>
          <a:p>
            <a:pPr>
              <a:lnSpc>
                <a:spcPct val="110000"/>
              </a:lnSpc>
            </a:pPr>
            <a:r>
              <a:rPr lang="en-GB" sz="2400" b="0" i="0" dirty="0">
                <a:effectLst/>
              </a:rPr>
              <a:t>A summary of your own learning and development identifying ways in which your learning can be applied to your future placement practice. Your summary should be linked to your professional development plan and underpinned to examples from your practice and appropriate literature including the National Occupational Standards for Youth Work – </a:t>
            </a:r>
            <a:r>
              <a:rPr lang="en-GB" sz="2400" b="1" dirty="0"/>
              <a:t>25/4/24</a:t>
            </a:r>
            <a:r>
              <a:rPr lang="en-GB" sz="2400" b="0" i="0" dirty="0">
                <a:effectLst/>
              </a:rPr>
              <a:t>.</a:t>
            </a:r>
          </a:p>
          <a:p>
            <a:pPr marL="0" indent="0">
              <a:lnSpc>
                <a:spcPct val="110000"/>
              </a:lnSpc>
              <a:buNone/>
            </a:pPr>
            <a:endParaRPr lang="en-GB" sz="1500" b="0" i="0" dirty="0">
              <a:effectLst/>
            </a:endParaRPr>
          </a:p>
          <a:p>
            <a:pPr marL="457200" lvl="1" indent="0">
              <a:lnSpc>
                <a:spcPct val="110000"/>
              </a:lnSpc>
              <a:buNone/>
            </a:pPr>
            <a:endParaRPr lang="en-GB" sz="1500" dirty="0"/>
          </a:p>
        </p:txBody>
      </p:sp>
    </p:spTree>
    <p:extLst>
      <p:ext uri="{BB962C8B-B14F-4D97-AF65-F5344CB8AC3E}">
        <p14:creationId xmlns:p14="http://schemas.microsoft.com/office/powerpoint/2010/main" val="3116228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FB827-5EE5-0303-8245-760A1C5C2EA4}"/>
              </a:ext>
            </a:extLst>
          </p:cNvPr>
          <p:cNvSpPr>
            <a:spLocks noGrp="1"/>
          </p:cNvSpPr>
          <p:nvPr>
            <p:ph type="title"/>
          </p:nvPr>
        </p:nvSpPr>
        <p:spPr/>
        <p:txBody>
          <a:bodyPr/>
          <a:lstStyle/>
          <a:p>
            <a:r>
              <a:rPr lang="en-GB" dirty="0"/>
              <a:t>Additional ‘Behind the Scenes’ work required for the portfolio. </a:t>
            </a:r>
          </a:p>
        </p:txBody>
      </p:sp>
      <p:sp>
        <p:nvSpPr>
          <p:cNvPr id="3" name="Content Placeholder 2">
            <a:extLst>
              <a:ext uri="{FF2B5EF4-FFF2-40B4-BE49-F238E27FC236}">
                <a16:creationId xmlns:a16="http://schemas.microsoft.com/office/drawing/2014/main" id="{73AE10B6-26DE-D631-1A6F-F31AAE47E956}"/>
              </a:ext>
            </a:extLst>
          </p:cNvPr>
          <p:cNvSpPr>
            <a:spLocks noGrp="1"/>
          </p:cNvSpPr>
          <p:nvPr>
            <p:ph idx="1"/>
          </p:nvPr>
        </p:nvSpPr>
        <p:spPr>
          <a:xfrm>
            <a:off x="680357" y="2015732"/>
            <a:ext cx="10983686" cy="3889768"/>
          </a:xfrm>
        </p:spPr>
        <p:txBody>
          <a:bodyPr>
            <a:normAutofit fontScale="77500" lnSpcReduction="20000"/>
          </a:bodyPr>
          <a:lstStyle/>
          <a:p>
            <a:r>
              <a:rPr lang="en-GB" dirty="0"/>
              <a:t>The fieldwork module spans two semesters, which means it starts now and ends at the end of the academic year. Student need to be mindful that they can not put this to one side or ‘park’ this module to focus on the other modules. </a:t>
            </a:r>
          </a:p>
          <a:p>
            <a:r>
              <a:rPr lang="en-GB" dirty="0"/>
              <a:t>Student need to learn to manage the portfolio alongside the other modules being taught and to ‘chip away’ at the work required throughout the academic year.  This is why there is a suggested deadline schedule as part of this module.</a:t>
            </a:r>
          </a:p>
          <a:p>
            <a:r>
              <a:rPr lang="en-GB" dirty="0"/>
              <a:t>In addition to the portfolio sections that require engagement in reading and writing, the student also needs to manage the supervisor process, which involves writing reflective accounts, and providing any other further evidence that the line manager asks to see. For example risk assessments and session plans.</a:t>
            </a:r>
          </a:p>
          <a:p>
            <a:r>
              <a:rPr lang="en-GB" dirty="0"/>
              <a:t>The student also needs to manage the supervision process which needs to span the entire duration of the placement – so from now until you complete your hours and other placement requirements.    </a:t>
            </a:r>
          </a:p>
        </p:txBody>
      </p:sp>
    </p:spTree>
    <p:extLst>
      <p:ext uri="{BB962C8B-B14F-4D97-AF65-F5344CB8AC3E}">
        <p14:creationId xmlns:p14="http://schemas.microsoft.com/office/powerpoint/2010/main" val="41465932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ulti-coloured paper clippings">
            <a:extLst>
              <a:ext uri="{FF2B5EF4-FFF2-40B4-BE49-F238E27FC236}">
                <a16:creationId xmlns:a16="http://schemas.microsoft.com/office/drawing/2014/main" id="{F4105BFF-FB82-FF99-BFFA-CE38932D6AEF}"/>
              </a:ext>
            </a:extLst>
          </p:cNvPr>
          <p:cNvPicPr>
            <a:picLocks noChangeAspect="1"/>
          </p:cNvPicPr>
          <p:nvPr/>
        </p:nvPicPr>
        <p:blipFill rotWithShape="1">
          <a:blip r:embed="rId2"/>
          <a:srcRect t="43749" r="-1" b="-1"/>
          <a:stretch/>
        </p:blipFill>
        <p:spPr>
          <a:xfrm>
            <a:off x="2" y="10"/>
            <a:ext cx="12191695" cy="6857990"/>
          </a:xfrm>
          <a:prstGeom prst="rect">
            <a:avLst/>
          </a:prstGeom>
        </p:spPr>
      </p:pic>
      <p:sp>
        <p:nvSpPr>
          <p:cNvPr id="2" name="Title 1">
            <a:extLst>
              <a:ext uri="{FF2B5EF4-FFF2-40B4-BE49-F238E27FC236}">
                <a16:creationId xmlns:a16="http://schemas.microsoft.com/office/drawing/2014/main" id="{D08E519C-4F7A-1D53-F7FC-0EEFD7FAFAEB}"/>
              </a:ext>
            </a:extLst>
          </p:cNvPr>
          <p:cNvSpPr>
            <a:spLocks noGrp="1"/>
          </p:cNvSpPr>
          <p:nvPr>
            <p:ph type="title"/>
          </p:nvPr>
        </p:nvSpPr>
        <p:spPr>
          <a:xfrm>
            <a:off x="4065511" y="3236470"/>
            <a:ext cx="6832500" cy="1252601"/>
          </a:xfrm>
        </p:spPr>
        <p:txBody>
          <a:bodyPr vert="horz" lIns="91440" tIns="45720" rIns="91440" bIns="0" rtlCol="0" anchor="b">
            <a:normAutofit/>
          </a:bodyPr>
          <a:lstStyle/>
          <a:p>
            <a:r>
              <a:rPr lang="en-US" sz="4400">
                <a:solidFill>
                  <a:srgbClr val="FFFFFE"/>
                </a:solidFill>
              </a:rPr>
              <a:t>Comfort Break</a:t>
            </a:r>
          </a:p>
        </p:txBody>
      </p:sp>
    </p:spTree>
    <p:extLst>
      <p:ext uri="{BB962C8B-B14F-4D97-AF65-F5344CB8AC3E}">
        <p14:creationId xmlns:p14="http://schemas.microsoft.com/office/powerpoint/2010/main" val="41410325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502693" y="391886"/>
            <a:ext cx="3074803" cy="5037719"/>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actually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7"/>
            <a:ext cx="7262431" cy="4928112"/>
          </a:xfrm>
        </p:spPr>
        <p:txBody>
          <a:bodyPr anchor="t">
            <a:normAutofit fontScale="85000" lnSpcReduction="20000"/>
          </a:bodyPr>
          <a:lstStyle/>
          <a:p>
            <a:pPr>
              <a:lnSpc>
                <a:spcPct val="110000"/>
              </a:lnSpc>
            </a:pPr>
            <a:r>
              <a:rPr lang="en-GB" sz="2800" b="0" i="0" dirty="0">
                <a:effectLst/>
              </a:rPr>
              <a:t>An observation and evaluation of the structure and work of the placement provider, identifying examples of good youth work practice linked to theory and policy. </a:t>
            </a:r>
          </a:p>
          <a:p>
            <a:pPr>
              <a:lnSpc>
                <a:spcPct val="110000"/>
              </a:lnSpc>
            </a:pPr>
            <a:r>
              <a:rPr lang="en-GB" sz="2800" b="0" i="0" dirty="0">
                <a:effectLst/>
              </a:rPr>
              <a:t>A community profile drawing on wider reading. </a:t>
            </a:r>
          </a:p>
          <a:p>
            <a:pPr>
              <a:lnSpc>
                <a:spcPct val="110000"/>
              </a:lnSpc>
            </a:pPr>
            <a:r>
              <a:rPr lang="en-GB" sz="2800" b="0" i="0" dirty="0">
                <a:effectLst/>
              </a:rPr>
              <a:t>A summary of your own learning and development identifying ways in which your learning can be applied to your future placement practice. Your summary should be linked to your professional development plan and underpinned to examples from your practice and appropriate literature including the National Occupational Standards for Youth Work.</a:t>
            </a:r>
          </a:p>
          <a:p>
            <a:pPr>
              <a:lnSpc>
                <a:spcPct val="110000"/>
              </a:lnSpc>
            </a:pPr>
            <a:endParaRPr lang="en-GB" sz="1900" dirty="0"/>
          </a:p>
        </p:txBody>
      </p:sp>
    </p:spTree>
    <p:extLst>
      <p:ext uri="{BB962C8B-B14F-4D97-AF65-F5344CB8AC3E}">
        <p14:creationId xmlns:p14="http://schemas.microsoft.com/office/powerpoint/2010/main" val="14054971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357809" y="403246"/>
            <a:ext cx="3219687" cy="4787820"/>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7"/>
            <a:ext cx="7262431" cy="5895832"/>
          </a:xfrm>
        </p:spPr>
        <p:txBody>
          <a:bodyPr anchor="t">
            <a:normAutofit/>
          </a:bodyPr>
          <a:lstStyle/>
          <a:p>
            <a:pPr>
              <a:lnSpc>
                <a:spcPct val="110000"/>
              </a:lnSpc>
            </a:pPr>
            <a:r>
              <a:rPr lang="en-GB" sz="2800" b="0" i="0" dirty="0">
                <a:effectLst/>
              </a:rPr>
              <a:t>An observation and evaluation of the structure and work of the placement provider, identifying examples of good youth work practice linked to theory and policy. </a:t>
            </a:r>
          </a:p>
          <a:p>
            <a:pPr marL="0" indent="0">
              <a:lnSpc>
                <a:spcPct val="110000"/>
              </a:lnSpc>
              <a:buNone/>
            </a:pPr>
            <a:endParaRPr lang="en-GB" sz="1900" dirty="0"/>
          </a:p>
        </p:txBody>
      </p:sp>
    </p:spTree>
    <p:extLst>
      <p:ext uri="{BB962C8B-B14F-4D97-AF65-F5344CB8AC3E}">
        <p14:creationId xmlns:p14="http://schemas.microsoft.com/office/powerpoint/2010/main" val="37114196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485695" y="1474969"/>
            <a:ext cx="3026558" cy="1868760"/>
          </a:xfrm>
        </p:spPr>
        <p:txBody>
          <a:bodyPr vert="horz" lIns="91440" tIns="45720" rIns="91440" bIns="0" rtlCol="0" anchor="b">
            <a:normAutofit/>
          </a:bodyPr>
          <a:lstStyle/>
          <a:p>
            <a:r>
              <a:rPr lang="en-US" sz="3600"/>
              <a:t>Examples</a:t>
            </a:r>
          </a:p>
        </p:txBody>
      </p:sp>
      <p:pic>
        <p:nvPicPr>
          <p:cNvPr id="5" name="Picture 1">
            <a:extLst>
              <a:ext uri="{FF2B5EF4-FFF2-40B4-BE49-F238E27FC236}">
                <a16:creationId xmlns:a16="http://schemas.microsoft.com/office/drawing/2014/main" id="{019CD1FF-E525-CC9C-BE8A-B72D91C9D54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87482" y="486823"/>
            <a:ext cx="3321855" cy="51501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2">
            <a:extLst>
              <a:ext uri="{FF2B5EF4-FFF2-40B4-BE49-F238E27FC236}">
                <a16:creationId xmlns:a16="http://schemas.microsoft.com/office/drawing/2014/main" id="{E7F9A61B-6F9B-B6C5-AA39-E3B1FFB2B8E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7858342" y="486823"/>
            <a:ext cx="3692411" cy="51501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688349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AC189-7EEF-6401-425C-AC221EBC1389}"/>
              </a:ext>
            </a:extLst>
          </p:cNvPr>
          <p:cNvSpPr>
            <a:spLocks noGrp="1"/>
          </p:cNvSpPr>
          <p:nvPr>
            <p:ph type="title"/>
          </p:nvPr>
        </p:nvSpPr>
        <p:spPr>
          <a:xfrm>
            <a:off x="485695" y="1474969"/>
            <a:ext cx="3026558" cy="1868760"/>
          </a:xfrm>
        </p:spPr>
        <p:txBody>
          <a:bodyPr vert="horz" lIns="91440" tIns="45720" rIns="91440" bIns="0" rtlCol="0" anchor="b">
            <a:normAutofit/>
          </a:bodyPr>
          <a:lstStyle/>
          <a:p>
            <a:r>
              <a:rPr lang="en-US" sz="3600" dirty="0"/>
              <a:t>Examples</a:t>
            </a:r>
          </a:p>
        </p:txBody>
      </p:sp>
      <p:pic>
        <p:nvPicPr>
          <p:cNvPr id="4" name="Picture 2">
            <a:extLst>
              <a:ext uri="{FF2B5EF4-FFF2-40B4-BE49-F238E27FC236}">
                <a16:creationId xmlns:a16="http://schemas.microsoft.com/office/drawing/2014/main" id="{3F378DB5-6859-1E35-9674-951258D6240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142417" y="486823"/>
            <a:ext cx="3411984" cy="51501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
            <a:extLst>
              <a:ext uri="{FF2B5EF4-FFF2-40B4-BE49-F238E27FC236}">
                <a16:creationId xmlns:a16="http://schemas.microsoft.com/office/drawing/2014/main" id="{D8105C22-9F86-0F33-388C-2FEDAE15FE9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89114" y="486823"/>
            <a:ext cx="3630866" cy="51501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087189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FC0DB-20E1-503A-5712-E2DDA83DC51F}"/>
              </a:ext>
            </a:extLst>
          </p:cNvPr>
          <p:cNvSpPr>
            <a:spLocks noGrp="1"/>
          </p:cNvSpPr>
          <p:nvPr>
            <p:ph type="title"/>
          </p:nvPr>
        </p:nvSpPr>
        <p:spPr>
          <a:xfrm>
            <a:off x="1451579" y="804519"/>
            <a:ext cx="9603275" cy="1049235"/>
          </a:xfrm>
        </p:spPr>
        <p:txBody>
          <a:bodyPr>
            <a:normAutofit/>
          </a:bodyPr>
          <a:lstStyle/>
          <a:p>
            <a:r>
              <a:rPr lang="en-GB" dirty="0"/>
              <a:t>Examples</a:t>
            </a:r>
          </a:p>
        </p:txBody>
      </p:sp>
      <p:sp>
        <p:nvSpPr>
          <p:cNvPr id="9" name="Content Placeholder 8">
            <a:extLst>
              <a:ext uri="{FF2B5EF4-FFF2-40B4-BE49-F238E27FC236}">
                <a16:creationId xmlns:a16="http://schemas.microsoft.com/office/drawing/2014/main" id="{22419D94-10B1-1D3C-63F9-D7A17D7922E3}"/>
              </a:ext>
            </a:extLst>
          </p:cNvPr>
          <p:cNvSpPr>
            <a:spLocks noGrp="1"/>
          </p:cNvSpPr>
          <p:nvPr>
            <p:ph idx="1"/>
          </p:nvPr>
        </p:nvSpPr>
        <p:spPr>
          <a:xfrm>
            <a:off x="1451579" y="2015732"/>
            <a:ext cx="4174339" cy="3450613"/>
          </a:xfrm>
        </p:spPr>
        <p:txBody>
          <a:bodyPr>
            <a:normAutofit/>
          </a:bodyPr>
          <a:lstStyle/>
          <a:p>
            <a:r>
              <a:rPr lang="en-US" dirty="0"/>
              <a:t>You can be creative in your design.</a:t>
            </a:r>
          </a:p>
        </p:txBody>
      </p:sp>
      <p:pic>
        <p:nvPicPr>
          <p:cNvPr id="4" name="Picture 2">
            <a:extLst>
              <a:ext uri="{FF2B5EF4-FFF2-40B4-BE49-F238E27FC236}">
                <a16:creationId xmlns:a16="http://schemas.microsoft.com/office/drawing/2014/main" id="{776158A6-2E3E-81A1-8D22-014B56C549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 b="498"/>
          <a:stretch/>
        </p:blipFill>
        <p:spPr bwMode="auto">
          <a:xfrm>
            <a:off x="6088521" y="2043541"/>
            <a:ext cx="2410182" cy="338982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52DD95DB-F66D-312C-5875-226A92C320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45" r="-6" b="-6"/>
          <a:stretch/>
        </p:blipFill>
        <p:spPr bwMode="auto">
          <a:xfrm>
            <a:off x="8666054" y="2063202"/>
            <a:ext cx="2388799" cy="335974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792269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85970-09A0-71D7-8700-847C189E7F90}"/>
              </a:ext>
            </a:extLst>
          </p:cNvPr>
          <p:cNvSpPr>
            <a:spLocks noGrp="1"/>
          </p:cNvSpPr>
          <p:nvPr>
            <p:ph type="title"/>
          </p:nvPr>
        </p:nvSpPr>
        <p:spPr>
          <a:xfrm>
            <a:off x="1451580" y="804519"/>
            <a:ext cx="3525184" cy="1049235"/>
          </a:xfrm>
        </p:spPr>
        <p:txBody>
          <a:bodyPr>
            <a:normAutofit/>
          </a:bodyPr>
          <a:lstStyle/>
          <a:p>
            <a:r>
              <a:rPr lang="en-GB" dirty="0"/>
              <a:t>Examples</a:t>
            </a:r>
          </a:p>
        </p:txBody>
      </p:sp>
      <p:pic>
        <p:nvPicPr>
          <p:cNvPr id="4" name="Picture 2">
            <a:extLst>
              <a:ext uri="{FF2B5EF4-FFF2-40B4-BE49-F238E27FC236}">
                <a16:creationId xmlns:a16="http://schemas.microsoft.com/office/drawing/2014/main" id="{D417D0A0-5E3C-96C8-2F3E-0EA7032ABB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162" r="9381" b="2"/>
          <a:stretch/>
        </p:blipFill>
        <p:spPr bwMode="auto">
          <a:xfrm>
            <a:off x="2049837" y="1695656"/>
            <a:ext cx="2328669" cy="386510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a:extLst>
              <a:ext uri="{FF2B5EF4-FFF2-40B4-BE49-F238E27FC236}">
                <a16:creationId xmlns:a16="http://schemas.microsoft.com/office/drawing/2014/main" id="{CEBA6B96-DBD9-098C-ADE0-0DFC1E3E13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6" b="27527"/>
          <a:stretch/>
        </p:blipFill>
        <p:spPr bwMode="auto">
          <a:xfrm>
            <a:off x="8745832" y="1789044"/>
            <a:ext cx="2328670" cy="344745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F122CF17-E069-42D7-10C2-C3AA482F901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3497" r="-4" b="36893"/>
          <a:stretch/>
        </p:blipFill>
        <p:spPr bwMode="auto">
          <a:xfrm>
            <a:off x="5368272" y="1853754"/>
            <a:ext cx="2332302" cy="3382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472055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1240076"/>
            <a:ext cx="2727813" cy="3093385"/>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7"/>
            <a:ext cx="7262431" cy="5895832"/>
          </a:xfrm>
        </p:spPr>
        <p:txBody>
          <a:bodyPr anchor="t">
            <a:normAutofit/>
          </a:bodyPr>
          <a:lstStyle/>
          <a:p>
            <a:pPr>
              <a:lnSpc>
                <a:spcPct val="110000"/>
              </a:lnSpc>
            </a:pPr>
            <a:r>
              <a:rPr lang="en-GB" sz="2800" b="0" i="0" dirty="0">
                <a:effectLst/>
              </a:rPr>
              <a:t>A community profile drawing on wider reading. </a:t>
            </a:r>
          </a:p>
          <a:p>
            <a:pPr marL="0" indent="0">
              <a:lnSpc>
                <a:spcPct val="110000"/>
              </a:lnSpc>
              <a:buNone/>
            </a:pPr>
            <a:endParaRPr lang="en-GB" sz="1900" dirty="0"/>
          </a:p>
        </p:txBody>
      </p:sp>
      <p:pic>
        <p:nvPicPr>
          <p:cNvPr id="5" name="Picture 6" descr="Image result for Community Planning">
            <a:extLst>
              <a:ext uri="{FF2B5EF4-FFF2-40B4-BE49-F238E27FC236}">
                <a16:creationId xmlns:a16="http://schemas.microsoft.com/office/drawing/2014/main" id="{33942C08-CBE8-50BE-5B09-B611789C18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5903" y="2461260"/>
            <a:ext cx="4524375" cy="3009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12072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1451579" y="804519"/>
            <a:ext cx="5550357" cy="1049235"/>
          </a:xfrm>
        </p:spPr>
        <p:txBody>
          <a:bodyPr>
            <a:normAutofit/>
          </a:bodyPr>
          <a:lstStyle/>
          <a:p>
            <a:r>
              <a:rPr lang="en-GB" dirty="0"/>
              <a:t>Examples</a:t>
            </a:r>
          </a:p>
        </p:txBody>
      </p:sp>
      <p:pic>
        <p:nvPicPr>
          <p:cNvPr id="6148" name="Picture 4">
            <a:extLst>
              <a:ext uri="{FF2B5EF4-FFF2-40B4-BE49-F238E27FC236}">
                <a16:creationId xmlns:a16="http://schemas.microsoft.com/office/drawing/2014/main" id="{333D766D-EAE7-5457-9EED-528CCE75FFA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11842"/>
          <a:stretch/>
        </p:blipFill>
        <p:spPr bwMode="auto">
          <a:xfrm>
            <a:off x="8116373" y="1116344"/>
            <a:ext cx="2799103" cy="1850789"/>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a:extLst>
              <a:ext uri="{FF2B5EF4-FFF2-40B4-BE49-F238E27FC236}">
                <a16:creationId xmlns:a16="http://schemas.microsoft.com/office/drawing/2014/main" id="{C7914A62-2112-EA5B-5BA3-6A4B0396CD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838" r="3" b="3"/>
          <a:stretch/>
        </p:blipFill>
        <p:spPr bwMode="auto">
          <a:xfrm>
            <a:off x="8116373" y="3131726"/>
            <a:ext cx="2799103" cy="18507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AFA0ED52-5221-D09B-27ED-32F52A5256DF}"/>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926960" y="2016125"/>
            <a:ext cx="4599517" cy="3449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73518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1240077"/>
            <a:ext cx="2727813" cy="3303526"/>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7"/>
            <a:ext cx="7262431" cy="5895832"/>
          </a:xfrm>
        </p:spPr>
        <p:txBody>
          <a:bodyPr anchor="t">
            <a:normAutofit/>
          </a:bodyPr>
          <a:lstStyle/>
          <a:p>
            <a:pPr marL="228600" marR="0" lvl="0" indent="-228600" algn="l" defTabSz="914400" rtl="0" eaLnBrk="1" fontAlgn="auto" latinLnBrk="0" hangingPunct="1">
              <a:lnSpc>
                <a:spcPct val="110000"/>
              </a:lnSpc>
              <a:spcBef>
                <a:spcPts val="1000"/>
              </a:spcBef>
              <a:spcAft>
                <a:spcPts val="0"/>
              </a:spcAft>
              <a:buClr>
                <a:srgbClr val="B71E42"/>
              </a:buClr>
              <a:buSzPct val="100000"/>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Gill Sans MT" panose="020B0502020104020203"/>
                <a:ea typeface="+mn-ea"/>
                <a:cs typeface="+mn-cs"/>
              </a:rPr>
              <a:t>A summary of your own learning and development identifying ways in which your learning can be applied to your future placement practice. Your summary should be linked to your professional development plan and underpinned to examples from your practice and appropriate literature including the National Occupational Standards for Youth Work.</a:t>
            </a:r>
          </a:p>
          <a:p>
            <a:pPr marL="228600" marR="0" lvl="0" indent="-228600" algn="l" defTabSz="914400" rtl="0" eaLnBrk="1" fontAlgn="auto" latinLnBrk="0" hangingPunct="1">
              <a:lnSpc>
                <a:spcPct val="110000"/>
              </a:lnSpc>
              <a:spcBef>
                <a:spcPts val="1000"/>
              </a:spcBef>
              <a:spcAft>
                <a:spcPts val="0"/>
              </a:spcAft>
              <a:buClr>
                <a:srgbClr val="B71E42"/>
              </a:buClr>
              <a:buSzPct val="100000"/>
              <a:buFont typeface="Arial" panose="020B0604020202020204" pitchFamily="34" charset="0"/>
              <a:buChar char="•"/>
              <a:tabLst/>
              <a:defRPr/>
            </a:pPr>
            <a:r>
              <a:rPr lang="en-GB" sz="2600" dirty="0">
                <a:solidFill>
                  <a:prstClr val="black"/>
                </a:solidFill>
                <a:latin typeface="Gill Sans MT" panose="020B0502020104020203"/>
              </a:rPr>
              <a:t>Your PDP and NOS evidence matrix can be submitted with this section (not counted in the word count).</a:t>
            </a:r>
            <a:endParaRPr kumimoji="0" lang="en-GB" sz="26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0" indent="0">
              <a:lnSpc>
                <a:spcPct val="110000"/>
              </a:lnSpc>
              <a:buNone/>
            </a:pPr>
            <a:endParaRPr lang="en-GB" sz="1900" dirty="0"/>
          </a:p>
        </p:txBody>
      </p:sp>
    </p:spTree>
    <p:extLst>
      <p:ext uri="{BB962C8B-B14F-4D97-AF65-F5344CB8AC3E}">
        <p14:creationId xmlns:p14="http://schemas.microsoft.com/office/powerpoint/2010/main" val="27139509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7FE4F-813E-E6C9-84E2-205821B8B57F}"/>
              </a:ext>
            </a:extLst>
          </p:cNvPr>
          <p:cNvSpPr>
            <a:spLocks noGrp="1"/>
          </p:cNvSpPr>
          <p:nvPr>
            <p:ph type="title"/>
          </p:nvPr>
        </p:nvSpPr>
        <p:spPr>
          <a:xfrm>
            <a:off x="1451580" y="804519"/>
            <a:ext cx="3525184" cy="1049235"/>
          </a:xfrm>
        </p:spPr>
        <p:txBody>
          <a:bodyPr>
            <a:normAutofit fontScale="90000"/>
          </a:bodyPr>
          <a:lstStyle/>
          <a:p>
            <a:r>
              <a:rPr lang="en-GB" dirty="0"/>
              <a:t>Essay Format</a:t>
            </a:r>
          </a:p>
        </p:txBody>
      </p:sp>
      <p:pic>
        <p:nvPicPr>
          <p:cNvPr id="8198" name="Picture 6" descr="Image result for essay">
            <a:extLst>
              <a:ext uri="{FF2B5EF4-FFF2-40B4-BE49-F238E27FC236}">
                <a16:creationId xmlns:a16="http://schemas.microsoft.com/office/drawing/2014/main" id="{3175AA77-9E3C-E2A2-9D3E-8CECDCE44D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41" r="9983" b="2"/>
          <a:stretch/>
        </p:blipFill>
        <p:spPr bwMode="auto">
          <a:xfrm>
            <a:off x="1760950" y="1769488"/>
            <a:ext cx="2328669" cy="3865108"/>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Image result for essay">
            <a:extLst>
              <a:ext uri="{FF2B5EF4-FFF2-40B4-BE49-F238E27FC236}">
                <a16:creationId xmlns:a16="http://schemas.microsoft.com/office/drawing/2014/main" id="{9D26DBD2-E735-1B25-15DD-75B590D767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090" r="7755" b="2"/>
          <a:stretch/>
        </p:blipFill>
        <p:spPr bwMode="auto">
          <a:xfrm>
            <a:off x="6096000" y="1769488"/>
            <a:ext cx="2328670" cy="3865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0685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600" dirty="0"/>
              <a:t>PDP Examples</a:t>
            </a:r>
          </a:p>
        </p:txBody>
      </p:sp>
      <p:pic>
        <p:nvPicPr>
          <p:cNvPr id="7" name="Content Placeholder 6">
            <a:extLst>
              <a:ext uri="{FF2B5EF4-FFF2-40B4-BE49-F238E27FC236}">
                <a16:creationId xmlns:a16="http://schemas.microsoft.com/office/drawing/2014/main" id="{E98E3F92-B015-4EAE-014F-EBF92CDCB818}"/>
              </a:ext>
            </a:extLst>
          </p:cNvPr>
          <p:cNvPicPr>
            <a:picLocks noGrp="1" noChangeAspect="1"/>
          </p:cNvPicPr>
          <p:nvPr>
            <p:ph idx="1"/>
          </p:nvPr>
        </p:nvPicPr>
        <p:blipFill>
          <a:blip r:embed="rId2"/>
          <a:stretch>
            <a:fillRect/>
          </a:stretch>
        </p:blipFill>
        <p:spPr>
          <a:xfrm>
            <a:off x="3782549" y="613386"/>
            <a:ext cx="8178485" cy="4606077"/>
          </a:xfrm>
          <a:prstGeom prst="rect">
            <a:avLst/>
          </a:prstGeom>
        </p:spPr>
      </p:pic>
    </p:spTree>
    <p:extLst>
      <p:ext uri="{BB962C8B-B14F-4D97-AF65-F5344CB8AC3E}">
        <p14:creationId xmlns:p14="http://schemas.microsoft.com/office/powerpoint/2010/main" val="3651862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ACA7B-C379-3C7A-7E18-1C726C9104A4}"/>
              </a:ext>
            </a:extLst>
          </p:cNvPr>
          <p:cNvSpPr>
            <a:spLocks noGrp="1"/>
          </p:cNvSpPr>
          <p:nvPr>
            <p:ph type="title"/>
          </p:nvPr>
        </p:nvSpPr>
        <p:spPr/>
        <p:txBody>
          <a:bodyPr/>
          <a:lstStyle/>
          <a:p>
            <a:r>
              <a:rPr lang="en-GB" dirty="0"/>
              <a:t>NOS Evidence Matrix Example</a:t>
            </a:r>
          </a:p>
        </p:txBody>
      </p:sp>
      <p:pic>
        <p:nvPicPr>
          <p:cNvPr id="5" name="Content Placeholder 4">
            <a:extLst>
              <a:ext uri="{FF2B5EF4-FFF2-40B4-BE49-F238E27FC236}">
                <a16:creationId xmlns:a16="http://schemas.microsoft.com/office/drawing/2014/main" id="{60ED172C-2E34-4F10-6250-278C0B5C8373}"/>
              </a:ext>
            </a:extLst>
          </p:cNvPr>
          <p:cNvPicPr>
            <a:picLocks noGrp="1" noChangeAspect="1"/>
          </p:cNvPicPr>
          <p:nvPr>
            <p:ph idx="1"/>
          </p:nvPr>
        </p:nvPicPr>
        <p:blipFill>
          <a:blip r:embed="rId2"/>
          <a:stretch>
            <a:fillRect/>
          </a:stretch>
        </p:blipFill>
        <p:spPr>
          <a:xfrm>
            <a:off x="1451580" y="1690688"/>
            <a:ext cx="9603274" cy="3920661"/>
          </a:xfrm>
        </p:spPr>
      </p:pic>
    </p:spTree>
    <p:extLst>
      <p:ext uri="{BB962C8B-B14F-4D97-AF65-F5344CB8AC3E}">
        <p14:creationId xmlns:p14="http://schemas.microsoft.com/office/powerpoint/2010/main" val="25964957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306693" y="1240076"/>
            <a:ext cx="2799995" cy="3803323"/>
          </a:xfrm>
        </p:spPr>
        <p:txBody>
          <a:bodyPr>
            <a:normAutofit/>
          </a:bodyPr>
          <a:lstStyle/>
          <a:p>
            <a:r>
              <a:rPr lang="en-GB" dirty="0"/>
              <a:t>How to Present the Portfolio</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3646241" y="223157"/>
            <a:ext cx="8043067" cy="5601446"/>
          </a:xfrm>
        </p:spPr>
        <p:txBody>
          <a:bodyPr anchor="t">
            <a:normAutofit fontScale="70000" lnSpcReduction="20000"/>
          </a:bodyPr>
          <a:lstStyle/>
          <a:p>
            <a:pPr>
              <a:lnSpc>
                <a:spcPct val="110000"/>
              </a:lnSpc>
            </a:pPr>
            <a:r>
              <a:rPr lang="en-GB" b="0" i="0" dirty="0">
                <a:effectLst/>
              </a:rPr>
              <a:t>Brand your Portfolio</a:t>
            </a:r>
          </a:p>
          <a:p>
            <a:pPr>
              <a:lnSpc>
                <a:spcPct val="110000"/>
              </a:lnSpc>
            </a:pPr>
            <a:r>
              <a:rPr lang="en-GB" dirty="0"/>
              <a:t>Provide a contents page</a:t>
            </a:r>
            <a:endParaRPr lang="en-GB" b="0" i="0" dirty="0">
              <a:effectLst/>
            </a:endParaRPr>
          </a:p>
          <a:p>
            <a:pPr>
              <a:lnSpc>
                <a:spcPct val="110000"/>
              </a:lnSpc>
            </a:pPr>
            <a:r>
              <a:rPr lang="en-GB" dirty="0"/>
              <a:t>Provide an Introduction, what can the reader expect </a:t>
            </a:r>
          </a:p>
          <a:p>
            <a:pPr>
              <a:lnSpc>
                <a:spcPct val="110000"/>
              </a:lnSpc>
            </a:pPr>
            <a:r>
              <a:rPr lang="en-GB" b="0" i="0" dirty="0">
                <a:effectLst/>
              </a:rPr>
              <a:t>An observation and evaluation of the structure and work of the placement provider, identifying examples of good youth work practice linked to theory and policy. </a:t>
            </a:r>
          </a:p>
          <a:p>
            <a:pPr>
              <a:lnSpc>
                <a:spcPct val="110000"/>
              </a:lnSpc>
            </a:pPr>
            <a:r>
              <a:rPr lang="en-GB" b="0" i="0" dirty="0">
                <a:effectLst/>
              </a:rPr>
              <a:t>A community profile drawing on wider reading. </a:t>
            </a:r>
          </a:p>
          <a:p>
            <a:pPr>
              <a:lnSpc>
                <a:spcPct val="110000"/>
              </a:lnSpc>
            </a:pPr>
            <a:r>
              <a:rPr lang="en-GB" b="0" i="0" dirty="0">
                <a:effectLst/>
              </a:rPr>
              <a:t>A summary of your own learning and development identifying ways in which your learning can be applied to your future placement practice. Your summary should be linked to your professional development plan and underpinned to examples from your practice and appropriate literature including the National Occupational Standards for Youth Work.</a:t>
            </a:r>
          </a:p>
          <a:p>
            <a:pPr lvl="1">
              <a:lnSpc>
                <a:spcPct val="110000"/>
              </a:lnSpc>
            </a:pPr>
            <a:r>
              <a:rPr lang="en-GB" sz="2000" dirty="0"/>
              <a:t>This section can include your PDP (not included in the word count). </a:t>
            </a:r>
          </a:p>
          <a:p>
            <a:pPr lvl="1">
              <a:lnSpc>
                <a:spcPct val="110000"/>
              </a:lnSpc>
            </a:pPr>
            <a:r>
              <a:rPr lang="en-GB" sz="2000" dirty="0"/>
              <a:t>A Log of Hours</a:t>
            </a:r>
          </a:p>
          <a:p>
            <a:pPr lvl="1">
              <a:lnSpc>
                <a:spcPct val="110000"/>
              </a:lnSpc>
            </a:pPr>
            <a:r>
              <a:rPr lang="en-GB" sz="2000" b="0" i="0" dirty="0">
                <a:effectLst/>
              </a:rPr>
              <a:t>NOS Evidence Matrix (not included in the word count).</a:t>
            </a:r>
          </a:p>
          <a:p>
            <a:pPr lvl="1">
              <a:lnSpc>
                <a:spcPct val="110000"/>
              </a:lnSpc>
            </a:pPr>
            <a:r>
              <a:rPr lang="en-GB" sz="2000" b="0" i="0" dirty="0">
                <a:effectLst/>
              </a:rPr>
              <a:t>Completed Reports</a:t>
            </a:r>
          </a:p>
          <a:p>
            <a:pPr>
              <a:lnSpc>
                <a:spcPct val="110000"/>
              </a:lnSpc>
            </a:pPr>
            <a:endParaRPr lang="en-GB" sz="1900" dirty="0"/>
          </a:p>
        </p:txBody>
      </p:sp>
    </p:spTree>
    <p:extLst>
      <p:ext uri="{BB962C8B-B14F-4D97-AF65-F5344CB8AC3E}">
        <p14:creationId xmlns:p14="http://schemas.microsoft.com/office/powerpoint/2010/main" val="11716185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Person writing on a notepad">
            <a:extLst>
              <a:ext uri="{FF2B5EF4-FFF2-40B4-BE49-F238E27FC236}">
                <a16:creationId xmlns:a16="http://schemas.microsoft.com/office/drawing/2014/main" id="{0FBA2C49-CB16-8957-9EA9-C79A8A3FC86A}"/>
              </a:ext>
            </a:extLst>
          </p:cNvPr>
          <p:cNvPicPr>
            <a:picLocks noChangeAspect="1"/>
          </p:cNvPicPr>
          <p:nvPr/>
        </p:nvPicPr>
        <p:blipFill rotWithShape="1">
          <a:blip r:embed="rId2"/>
          <a:srcRect t="13176" r="-1" b="15844"/>
          <a:stretch/>
        </p:blipFill>
        <p:spPr>
          <a:xfrm>
            <a:off x="20" y="11666"/>
            <a:ext cx="12191675" cy="6857990"/>
          </a:xfrm>
          <a:prstGeom prst="rect">
            <a:avLst/>
          </a:prstGeom>
        </p:spPr>
      </p:pic>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6361043" y="224130"/>
            <a:ext cx="6307785" cy="960087"/>
          </a:xfrm>
        </p:spPr>
        <p:txBody>
          <a:bodyPr vert="horz" lIns="91440" tIns="45720" rIns="91440" bIns="45720" rtlCol="0" anchor="t">
            <a:noAutofit/>
          </a:bodyPr>
          <a:lstStyle/>
          <a:p>
            <a:r>
              <a:rPr lang="en-US" sz="5400" dirty="0">
                <a:highlight>
                  <a:srgbClr val="808000"/>
                </a:highlight>
              </a:rPr>
              <a:t>What is meant by Branding?</a:t>
            </a:r>
          </a:p>
        </p:txBody>
      </p:sp>
    </p:spTree>
    <p:extLst>
      <p:ext uri="{BB962C8B-B14F-4D97-AF65-F5344CB8AC3E}">
        <p14:creationId xmlns:p14="http://schemas.microsoft.com/office/powerpoint/2010/main" val="19553366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7D0B805-2C91-39B1-83EA-D533170DB7CF}"/>
              </a:ext>
            </a:extLst>
          </p:cNvPr>
          <p:cNvSpPr>
            <a:spLocks noGrp="1"/>
          </p:cNvSpPr>
          <p:nvPr>
            <p:ph type="title"/>
          </p:nvPr>
        </p:nvSpPr>
        <p:spPr>
          <a:xfrm>
            <a:off x="1452617" y="963699"/>
            <a:ext cx="4960388" cy="2380031"/>
          </a:xfrm>
        </p:spPr>
        <p:txBody>
          <a:bodyPr vert="horz" lIns="91440" tIns="45720" rIns="91440" bIns="0" rtlCol="0" anchor="b">
            <a:normAutofit/>
          </a:bodyPr>
          <a:lstStyle/>
          <a:p>
            <a:r>
              <a:rPr lang="en-US" sz="5400" dirty="0"/>
              <a:t>Portfolio</a:t>
            </a:r>
            <a:br>
              <a:rPr lang="en-US" sz="5400" dirty="0"/>
            </a:br>
            <a:r>
              <a:rPr lang="en-US" sz="5400" dirty="0"/>
              <a:t>Check list</a:t>
            </a:r>
          </a:p>
        </p:txBody>
      </p:sp>
      <p:pic>
        <p:nvPicPr>
          <p:cNvPr id="4" name="Picture 3">
            <a:extLst>
              <a:ext uri="{FF2B5EF4-FFF2-40B4-BE49-F238E27FC236}">
                <a16:creationId xmlns:a16="http://schemas.microsoft.com/office/drawing/2014/main" id="{A6E945C1-8CAB-0F39-5726-E5556B37A566}"/>
              </a:ext>
            </a:extLst>
          </p:cNvPr>
          <p:cNvPicPr>
            <a:picLocks noChangeAspect="1"/>
          </p:cNvPicPr>
          <p:nvPr/>
        </p:nvPicPr>
        <p:blipFill>
          <a:blip r:embed="rId2"/>
          <a:stretch>
            <a:fillRect/>
          </a:stretch>
        </p:blipFill>
        <p:spPr>
          <a:xfrm>
            <a:off x="5634067" y="505476"/>
            <a:ext cx="5537515" cy="4986604"/>
          </a:xfrm>
          <a:prstGeom prst="rect">
            <a:avLst/>
          </a:prstGeom>
        </p:spPr>
      </p:pic>
    </p:spTree>
    <p:extLst>
      <p:ext uri="{BB962C8B-B14F-4D97-AF65-F5344CB8AC3E}">
        <p14:creationId xmlns:p14="http://schemas.microsoft.com/office/powerpoint/2010/main" val="34034162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3A8A3-FDAC-4D15-03DA-DD0C87F473F3}"/>
              </a:ext>
            </a:extLst>
          </p:cNvPr>
          <p:cNvSpPr>
            <a:spLocks noGrp="1"/>
          </p:cNvSpPr>
          <p:nvPr>
            <p:ph type="title"/>
          </p:nvPr>
        </p:nvSpPr>
        <p:spPr>
          <a:xfrm>
            <a:off x="1451580" y="804520"/>
            <a:ext cx="4176511" cy="1049235"/>
          </a:xfrm>
        </p:spPr>
        <p:txBody>
          <a:bodyPr>
            <a:normAutofit/>
          </a:bodyPr>
          <a:lstStyle/>
          <a:p>
            <a:r>
              <a:rPr lang="en-GB" dirty="0"/>
              <a:t>On Moodle</a:t>
            </a:r>
          </a:p>
        </p:txBody>
      </p:sp>
      <p:sp>
        <p:nvSpPr>
          <p:cNvPr id="3" name="Content Placeholder 2">
            <a:extLst>
              <a:ext uri="{FF2B5EF4-FFF2-40B4-BE49-F238E27FC236}">
                <a16:creationId xmlns:a16="http://schemas.microsoft.com/office/drawing/2014/main" id="{8CCA9819-09F4-1C02-2823-B3EFF451CA05}"/>
              </a:ext>
            </a:extLst>
          </p:cNvPr>
          <p:cNvSpPr>
            <a:spLocks noGrp="1"/>
          </p:cNvSpPr>
          <p:nvPr>
            <p:ph idx="1"/>
          </p:nvPr>
        </p:nvSpPr>
        <p:spPr>
          <a:xfrm>
            <a:off x="715617" y="1766326"/>
            <a:ext cx="4908176" cy="3827986"/>
          </a:xfrm>
        </p:spPr>
        <p:txBody>
          <a:bodyPr>
            <a:normAutofit fontScale="92500" lnSpcReduction="10000"/>
          </a:bodyPr>
          <a:lstStyle/>
          <a:p>
            <a:r>
              <a:rPr lang="en-GB" dirty="0"/>
              <a:t>PDP</a:t>
            </a:r>
          </a:p>
          <a:p>
            <a:r>
              <a:rPr lang="en-GB" dirty="0"/>
              <a:t>NOS</a:t>
            </a:r>
          </a:p>
          <a:p>
            <a:r>
              <a:rPr lang="en-GB" dirty="0"/>
              <a:t>NOS Evidence Matrix</a:t>
            </a:r>
          </a:p>
          <a:p>
            <a:r>
              <a:rPr lang="en-GB" dirty="0"/>
              <a:t>Level 4 Fieldwork Guidelines</a:t>
            </a:r>
          </a:p>
          <a:p>
            <a:r>
              <a:rPr lang="en-GB" dirty="0"/>
              <a:t>GA36 FORM</a:t>
            </a:r>
          </a:p>
          <a:p>
            <a:r>
              <a:rPr lang="en-GB" dirty="0"/>
              <a:t>Portfolio Checklist</a:t>
            </a:r>
          </a:p>
          <a:p>
            <a:r>
              <a:rPr lang="en-GB" dirty="0"/>
              <a:t>Suggested Word Count</a:t>
            </a:r>
          </a:p>
          <a:p>
            <a:r>
              <a:rPr lang="en-GB" dirty="0"/>
              <a:t>PPTS</a:t>
            </a:r>
          </a:p>
          <a:p>
            <a:endParaRPr lang="en-GB" dirty="0"/>
          </a:p>
        </p:txBody>
      </p:sp>
      <p:pic>
        <p:nvPicPr>
          <p:cNvPr id="7" name="Graphic 6" descr="Checkmark">
            <a:extLst>
              <a:ext uri="{FF2B5EF4-FFF2-40B4-BE49-F238E27FC236}">
                <a16:creationId xmlns:a16="http://schemas.microsoft.com/office/drawing/2014/main" id="{BD3F1131-1442-E02B-AD0A-6B7F00697E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33995802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68659-8477-D4A6-DD18-FF04EF82EDA9}"/>
              </a:ext>
            </a:extLst>
          </p:cNvPr>
          <p:cNvSpPr>
            <a:spLocks noGrp="1"/>
          </p:cNvSpPr>
          <p:nvPr>
            <p:ph type="title"/>
          </p:nvPr>
        </p:nvSpPr>
        <p:spPr>
          <a:xfrm>
            <a:off x="5193458" y="964769"/>
            <a:ext cx="5525305" cy="2376915"/>
          </a:xfrm>
        </p:spPr>
        <p:txBody>
          <a:bodyPr vert="horz" lIns="91440" tIns="45720" rIns="91440" bIns="0" rtlCol="0" anchor="b">
            <a:normAutofit/>
          </a:bodyPr>
          <a:lstStyle/>
          <a:p>
            <a:r>
              <a:rPr lang="en-US" sz="5400" dirty="0"/>
              <a:t>Comfort Break</a:t>
            </a:r>
          </a:p>
        </p:txBody>
      </p:sp>
      <p:pic>
        <p:nvPicPr>
          <p:cNvPr id="44" name="Graphic 6" descr="Coffee">
            <a:extLst>
              <a:ext uri="{FF2B5EF4-FFF2-40B4-BE49-F238E27FC236}">
                <a16:creationId xmlns:a16="http://schemas.microsoft.com/office/drawing/2014/main" id="{05DDAD6A-37E7-A9E7-7404-CFAAF56685D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71223" y="1649879"/>
            <a:ext cx="2799103" cy="2799103"/>
          </a:xfrm>
          <a:prstGeom prst="rect">
            <a:avLst/>
          </a:prstGeom>
        </p:spPr>
      </p:pic>
    </p:spTree>
    <p:extLst>
      <p:ext uri="{BB962C8B-B14F-4D97-AF65-F5344CB8AC3E}">
        <p14:creationId xmlns:p14="http://schemas.microsoft.com/office/powerpoint/2010/main" val="42420099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9CA31-E480-D326-85F0-718E9CD539EE}"/>
              </a:ext>
            </a:extLst>
          </p:cNvPr>
          <p:cNvSpPr>
            <a:spLocks noGrp="1"/>
          </p:cNvSpPr>
          <p:nvPr>
            <p:ph type="title"/>
          </p:nvPr>
        </p:nvSpPr>
        <p:spPr/>
        <p:txBody>
          <a:bodyPr/>
          <a:lstStyle/>
          <a:p>
            <a:r>
              <a:rPr lang="en-GB" dirty="0"/>
              <a:t>In Small Groups</a:t>
            </a:r>
          </a:p>
        </p:txBody>
      </p:sp>
      <p:sp>
        <p:nvSpPr>
          <p:cNvPr id="3" name="Content Placeholder 2">
            <a:extLst>
              <a:ext uri="{FF2B5EF4-FFF2-40B4-BE49-F238E27FC236}">
                <a16:creationId xmlns:a16="http://schemas.microsoft.com/office/drawing/2014/main" id="{0D820EE9-0B71-30DB-09DB-1FB9EBD4C3C9}"/>
              </a:ext>
            </a:extLst>
          </p:cNvPr>
          <p:cNvSpPr>
            <a:spLocks noGrp="1"/>
          </p:cNvSpPr>
          <p:nvPr>
            <p:ph idx="1"/>
          </p:nvPr>
        </p:nvSpPr>
        <p:spPr/>
        <p:txBody>
          <a:bodyPr>
            <a:normAutofit/>
          </a:bodyPr>
          <a:lstStyle/>
          <a:p>
            <a:r>
              <a:rPr lang="en-GB" sz="4000" dirty="0"/>
              <a:t>What is Youth Work?</a:t>
            </a:r>
          </a:p>
          <a:p>
            <a:pPr lvl="1"/>
            <a:r>
              <a:rPr lang="en-GB" sz="3600" dirty="0"/>
              <a:t>Come up with a working definition. </a:t>
            </a:r>
          </a:p>
          <a:p>
            <a:pPr lvl="1"/>
            <a:r>
              <a:rPr lang="en-GB" sz="3600" dirty="0"/>
              <a:t>Feedback</a:t>
            </a:r>
          </a:p>
        </p:txBody>
      </p:sp>
    </p:spTree>
    <p:extLst>
      <p:ext uri="{BB962C8B-B14F-4D97-AF65-F5344CB8AC3E}">
        <p14:creationId xmlns:p14="http://schemas.microsoft.com/office/powerpoint/2010/main" val="12782926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 to Level 4 Placement</a:t>
            </a:r>
            <a:endParaRPr lang="en-GB" dirty="0"/>
          </a:p>
        </p:txBody>
      </p:sp>
      <p:sp>
        <p:nvSpPr>
          <p:cNvPr id="3" name="Content Placeholder 2"/>
          <p:cNvSpPr>
            <a:spLocks noGrp="1"/>
          </p:cNvSpPr>
          <p:nvPr>
            <p:ph idx="1"/>
          </p:nvPr>
        </p:nvSpPr>
        <p:spPr>
          <a:xfrm>
            <a:off x="750627" y="2015732"/>
            <a:ext cx="10809027" cy="3450613"/>
          </a:xfrm>
        </p:spPr>
        <p:txBody>
          <a:bodyPr>
            <a:normAutofit/>
          </a:bodyPr>
          <a:lstStyle/>
          <a:p>
            <a:r>
              <a:rPr lang="en-GB" sz="2400" dirty="0"/>
              <a:t>The Key purpose of Youth Work is clear and was</a:t>
            </a:r>
            <a:r>
              <a:rPr lang="en-US" sz="2400" dirty="0"/>
              <a:t> agreed by the youth work sector during 2008, and it encompasses the outcomes of delivering youth work (what is achieved).  The key purpose of youth work is to…… </a:t>
            </a:r>
            <a:endParaRPr lang="en-GB" sz="2400" dirty="0"/>
          </a:p>
          <a:p>
            <a:r>
              <a:rPr lang="en-US" sz="2400" dirty="0"/>
              <a:t>Enable young people to develop holistically, working with them to facilitate their personal, social and educational development, to enable them to develop their voice, influence and place in society and to reach their full potential. </a:t>
            </a:r>
            <a:endParaRPr lang="en-GB" sz="2400" dirty="0"/>
          </a:p>
          <a:p>
            <a:pPr marL="0" indent="0">
              <a:buNone/>
            </a:pPr>
            <a:r>
              <a:rPr lang="en-US" sz="2400" dirty="0"/>
              <a:t>								(LSIS, 2012: p.4)</a:t>
            </a:r>
            <a:endParaRPr lang="en-GB" sz="2400" dirty="0"/>
          </a:p>
          <a:p>
            <a:endParaRPr lang="en-GB" dirty="0"/>
          </a:p>
        </p:txBody>
      </p:sp>
    </p:spTree>
    <p:extLst>
      <p:ext uri="{BB962C8B-B14F-4D97-AF65-F5344CB8AC3E}">
        <p14:creationId xmlns:p14="http://schemas.microsoft.com/office/powerpoint/2010/main" val="105670682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sz="2800" dirty="0"/>
              <a:t>This statement refers to the holistic development of young people, </a:t>
            </a:r>
            <a:r>
              <a:rPr lang="en-US" sz="2800" dirty="0" err="1"/>
              <a:t>recognising</a:t>
            </a:r>
            <a:r>
              <a:rPr lang="en-US" sz="2800" dirty="0"/>
              <a:t> that personal, social and educational development can also include, for example, physical, political and spiritual development (Lifelong Learning UK, 2008; Learning and Skills Improvement Service, 2012).</a:t>
            </a:r>
            <a:endParaRPr lang="en-GB" sz="2800" dirty="0"/>
          </a:p>
          <a:p>
            <a:endParaRPr lang="en-GB" dirty="0"/>
          </a:p>
        </p:txBody>
      </p:sp>
    </p:spTree>
    <p:extLst>
      <p:ext uri="{BB962C8B-B14F-4D97-AF65-F5344CB8AC3E}">
        <p14:creationId xmlns:p14="http://schemas.microsoft.com/office/powerpoint/2010/main" val="16534002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US" sz="2800" dirty="0"/>
              <a:t>Fieldwork is undertaken as an integral part of the </a:t>
            </a:r>
            <a:r>
              <a:rPr lang="en-US" sz="2800" dirty="0" err="1"/>
              <a:t>programme</a:t>
            </a:r>
            <a:r>
              <a:rPr lang="en-US" sz="2800" dirty="0"/>
              <a:t>, where the achievement of the learning outcomes for the placement is dependent on the arrangements made with the Placement Provider; where the student is enrolled at the University during this period; and where there is a transfer of direct supervision of the student to the Placement Provider (Academic Quality Handbook 2016-17). </a:t>
            </a:r>
            <a:endParaRPr lang="en-GB" sz="2800" dirty="0"/>
          </a:p>
          <a:p>
            <a:pPr marL="0" indent="0">
              <a:buNone/>
            </a:pPr>
            <a:endParaRPr lang="en-GB" dirty="0"/>
          </a:p>
        </p:txBody>
      </p:sp>
    </p:spTree>
    <p:extLst>
      <p:ext uri="{BB962C8B-B14F-4D97-AF65-F5344CB8AC3E}">
        <p14:creationId xmlns:p14="http://schemas.microsoft.com/office/powerpoint/2010/main" val="489237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51579" y="874643"/>
            <a:ext cx="9603275" cy="4844617"/>
          </a:xfrm>
        </p:spPr>
        <p:txBody>
          <a:bodyPr>
            <a:normAutofit/>
          </a:bodyPr>
          <a:lstStyle/>
          <a:p>
            <a:r>
              <a:rPr lang="en-GB" sz="2800" dirty="0"/>
              <a:t>Fieldwork is an integral aspect of the programme.  Students should work hard to make the most of all the opportunities open to them while on placement.  </a:t>
            </a:r>
          </a:p>
          <a:p>
            <a:r>
              <a:rPr lang="en-GB" sz="2800" dirty="0"/>
              <a:t>These opportunities will provide you with the chance to build all important links between what you learn while on campus and what you can learn in the field.  You will be assessed on how effectively you demonstrate these links.  </a:t>
            </a:r>
          </a:p>
          <a:p>
            <a:r>
              <a:rPr lang="en-GB" sz="2800" dirty="0"/>
              <a:t>Do not see the lecture room/online teaching and youth work as separate.</a:t>
            </a:r>
          </a:p>
          <a:p>
            <a:endParaRPr lang="en-GB" dirty="0"/>
          </a:p>
        </p:txBody>
      </p:sp>
    </p:spTree>
    <p:extLst>
      <p:ext uri="{BB962C8B-B14F-4D97-AF65-F5344CB8AC3E}">
        <p14:creationId xmlns:p14="http://schemas.microsoft.com/office/powerpoint/2010/main" val="11962535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1099" y="556591"/>
            <a:ext cx="10904561" cy="5359713"/>
          </a:xfrm>
        </p:spPr>
        <p:txBody>
          <a:bodyPr>
            <a:normAutofit/>
          </a:bodyPr>
          <a:lstStyle/>
          <a:p>
            <a:r>
              <a:rPr lang="en-GB" sz="2400" dirty="0"/>
              <a:t>It is the intention of the programme team to create thoughtful and reflective youth workers.  The fieldwork will provide a huge range of learning experiences for you.  It is up to you to make the most of them.</a:t>
            </a:r>
          </a:p>
          <a:p>
            <a:r>
              <a:rPr lang="en-GB" sz="2400" dirty="0"/>
              <a:t>There are a tremendous variety of placements open to students, and you are encouraged to experience as many different Youth Work contexts as possible to increase your understanding of how modern organisations and people work. </a:t>
            </a:r>
          </a:p>
          <a:p>
            <a:r>
              <a:rPr lang="en-GB" sz="2400" dirty="0"/>
              <a:t>Students take advantage of placements in a range of settings including Youth clubs, Street work and Mobile projects, Community based projects, Drop-in centres, Complementary education, Housing projects and in local voluntary organisations.</a:t>
            </a:r>
          </a:p>
          <a:p>
            <a:endParaRPr lang="en-GB" dirty="0"/>
          </a:p>
          <a:p>
            <a:endParaRPr lang="en-GB" dirty="0"/>
          </a:p>
        </p:txBody>
      </p:sp>
    </p:spTree>
    <p:extLst>
      <p:ext uri="{BB962C8B-B14F-4D97-AF65-F5344CB8AC3E}">
        <p14:creationId xmlns:p14="http://schemas.microsoft.com/office/powerpoint/2010/main" val="240691583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NATIONAL OCCUPATIONAL STANDARDS FOR YOUTH WORK</a:t>
            </a:r>
            <a:br>
              <a:rPr lang="en-GB" dirty="0"/>
            </a:br>
            <a:endParaRPr lang="en-GB" dirty="0"/>
          </a:p>
        </p:txBody>
      </p:sp>
      <p:sp>
        <p:nvSpPr>
          <p:cNvPr id="3" name="Content Placeholder 2"/>
          <p:cNvSpPr>
            <a:spLocks noGrp="1"/>
          </p:cNvSpPr>
          <p:nvPr>
            <p:ph idx="1"/>
          </p:nvPr>
        </p:nvSpPr>
        <p:spPr>
          <a:xfrm>
            <a:off x="873457" y="1754966"/>
            <a:ext cx="11109277" cy="3776871"/>
          </a:xfrm>
        </p:spPr>
        <p:txBody>
          <a:bodyPr>
            <a:normAutofit fontScale="92500" lnSpcReduction="20000"/>
          </a:bodyPr>
          <a:lstStyle/>
          <a:p>
            <a:r>
              <a:rPr lang="en-US" sz="3000" dirty="0"/>
              <a:t>Youth and Community Work is a value driven occupation.  The sector has agreed a set of values which underpin excellent Youth Work (LSIS, 2019).</a:t>
            </a:r>
          </a:p>
          <a:p>
            <a:endParaRPr lang="en-US" sz="3000" dirty="0"/>
          </a:p>
          <a:p>
            <a:r>
              <a:rPr lang="en-US" sz="3000" dirty="0"/>
              <a:t>What are these? Discuss with a partner.</a:t>
            </a:r>
          </a:p>
          <a:p>
            <a:endParaRPr lang="en-US" sz="3000" dirty="0"/>
          </a:p>
          <a:p>
            <a:r>
              <a:rPr lang="en-US" sz="3000" dirty="0"/>
              <a:t>Examples of these in your practice?</a:t>
            </a:r>
          </a:p>
          <a:p>
            <a:endParaRPr lang="en-US" sz="3000" dirty="0"/>
          </a:p>
          <a:p>
            <a:r>
              <a:rPr lang="en-US" sz="3000" dirty="0"/>
              <a:t>Feedback….provide examples.</a:t>
            </a:r>
            <a:endParaRPr lang="en-GB" sz="3000" dirty="0"/>
          </a:p>
          <a:p>
            <a:pPr marL="0" indent="0">
              <a:buNone/>
            </a:pPr>
            <a:endParaRPr lang="en-GB" dirty="0"/>
          </a:p>
        </p:txBody>
      </p:sp>
    </p:spTree>
    <p:extLst>
      <p:ext uri="{BB962C8B-B14F-4D97-AF65-F5344CB8AC3E}">
        <p14:creationId xmlns:p14="http://schemas.microsoft.com/office/powerpoint/2010/main" val="23090024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370" y="301014"/>
            <a:ext cx="5293721" cy="1107503"/>
          </a:xfrm>
        </p:spPr>
        <p:txBody>
          <a:bodyPr>
            <a:normAutofit fontScale="90000"/>
          </a:bodyPr>
          <a:lstStyle/>
          <a:p>
            <a:r>
              <a:rPr lang="en-US" sz="3200" b="1" dirty="0"/>
              <a:t>Participation and active involvement</a:t>
            </a:r>
            <a:br>
              <a:rPr lang="en-GB" sz="2200" dirty="0"/>
            </a:br>
            <a:endParaRPr lang="en-GB" sz="2200" dirty="0"/>
          </a:p>
        </p:txBody>
      </p:sp>
      <p:sp>
        <p:nvSpPr>
          <p:cNvPr id="3" name="Content Placeholder 2"/>
          <p:cNvSpPr>
            <a:spLocks noGrp="1"/>
          </p:cNvSpPr>
          <p:nvPr>
            <p:ph idx="1"/>
          </p:nvPr>
        </p:nvSpPr>
        <p:spPr>
          <a:xfrm>
            <a:off x="334370" y="1392716"/>
            <a:ext cx="5761630" cy="4660762"/>
          </a:xfrm>
        </p:spPr>
        <p:txBody>
          <a:bodyPr>
            <a:normAutofit fontScale="70000" lnSpcReduction="20000"/>
          </a:bodyPr>
          <a:lstStyle/>
          <a:p>
            <a:pPr lvl="0">
              <a:lnSpc>
                <a:spcPct val="110000"/>
              </a:lnSpc>
            </a:pPr>
            <a:r>
              <a:rPr lang="en-US" dirty="0"/>
              <a:t>Young people choose to be involved, not least because they want to relax, meet friends, make new relationships, to have fun, and to find support,</a:t>
            </a:r>
            <a:endParaRPr lang="en-GB" dirty="0"/>
          </a:p>
          <a:p>
            <a:pPr lvl="0">
              <a:lnSpc>
                <a:spcPct val="110000"/>
              </a:lnSpc>
            </a:pPr>
            <a:r>
              <a:rPr lang="en-US" dirty="0"/>
              <a:t>The work starts from where young people are in relation to their own values, views and principles, as well as their own personal and social space,</a:t>
            </a:r>
            <a:endParaRPr lang="en-GB" dirty="0"/>
          </a:p>
          <a:p>
            <a:pPr lvl="0">
              <a:lnSpc>
                <a:spcPct val="110000"/>
              </a:lnSpc>
            </a:pPr>
            <a:r>
              <a:rPr lang="en-US" dirty="0"/>
              <a:t>It seeks to go beyond where young people start, to widen their horizons, promote participation and invite social commitment, in particular by encouraging them to be critical and creative in their responses to their experience and the world around them,</a:t>
            </a:r>
            <a:endParaRPr lang="en-GB" dirty="0"/>
          </a:p>
          <a:p>
            <a:pPr>
              <a:lnSpc>
                <a:spcPct val="110000"/>
              </a:lnSpc>
            </a:pPr>
            <a:endParaRPr lang="en-GB" sz="1400" dirty="0"/>
          </a:p>
        </p:txBody>
      </p:sp>
      <p:pic>
        <p:nvPicPr>
          <p:cNvPr id="7" name="Graphic 6" descr="Cheers">
            <a:extLst>
              <a:ext uri="{FF2B5EF4-FFF2-40B4-BE49-F238E27FC236}">
                <a16:creationId xmlns:a16="http://schemas.microsoft.com/office/drawing/2014/main" id="{6563720C-8634-2859-9BE3-9815ADC78B8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96868" y="1098619"/>
            <a:ext cx="4660762" cy="4660762"/>
          </a:xfrm>
          <a:prstGeom prst="rect">
            <a:avLst/>
          </a:prstGeom>
        </p:spPr>
      </p:pic>
    </p:spTree>
    <p:extLst>
      <p:ext uri="{BB962C8B-B14F-4D97-AF65-F5344CB8AC3E}">
        <p14:creationId xmlns:p14="http://schemas.microsoft.com/office/powerpoint/2010/main" val="19821962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898" y="499796"/>
            <a:ext cx="4133844" cy="5398083"/>
          </a:xfrm>
        </p:spPr>
        <p:txBody>
          <a:bodyPr anchor="ctr">
            <a:normAutofit/>
          </a:bodyPr>
          <a:lstStyle/>
          <a:p>
            <a:r>
              <a:rPr lang="en-US" b="1" dirty="0"/>
              <a:t>Equity, diversity and inclusion:</a:t>
            </a:r>
            <a:br>
              <a:rPr lang="en-GB" dirty="0"/>
            </a:br>
            <a:endParaRPr lang="en-GB" dirty="0"/>
          </a:p>
        </p:txBody>
      </p:sp>
      <p:sp>
        <p:nvSpPr>
          <p:cNvPr id="3" name="Content Placeholder 2"/>
          <p:cNvSpPr>
            <a:spLocks noGrp="1"/>
          </p:cNvSpPr>
          <p:nvPr>
            <p:ph idx="1"/>
          </p:nvPr>
        </p:nvSpPr>
        <p:spPr>
          <a:xfrm>
            <a:off x="5034033" y="829207"/>
            <a:ext cx="6627974" cy="5068672"/>
          </a:xfrm>
        </p:spPr>
        <p:txBody>
          <a:bodyPr anchor="ctr">
            <a:normAutofit fontScale="92500" lnSpcReduction="10000"/>
          </a:bodyPr>
          <a:lstStyle/>
          <a:p>
            <a:pPr lvl="0"/>
            <a:r>
              <a:rPr lang="en-US" sz="2800" dirty="0"/>
              <a:t>It treats young people with respect, valuing each individual and their differences, and promoting the acceptance and understanding of others, whilst challenging oppressive </a:t>
            </a:r>
            <a:r>
              <a:rPr lang="en-US" sz="2800" dirty="0" err="1"/>
              <a:t>behaviour</a:t>
            </a:r>
            <a:r>
              <a:rPr lang="en-US" sz="2800" dirty="0"/>
              <a:t> and ideas,</a:t>
            </a:r>
            <a:endParaRPr lang="en-GB" sz="2800" dirty="0"/>
          </a:p>
          <a:p>
            <a:pPr lvl="0"/>
            <a:r>
              <a:rPr lang="en-US" sz="2800" dirty="0"/>
              <a:t>It respects and values individual differences by supporting and strengthening young people’s belief in themselves, and their capacity to grow and to change through a supportive group environment,</a:t>
            </a:r>
            <a:endParaRPr lang="en-GB" sz="2800" dirty="0"/>
          </a:p>
          <a:p>
            <a:pPr lvl="0"/>
            <a:r>
              <a:rPr lang="en-US" sz="2800" dirty="0"/>
              <a:t>It is underpinned by the principles of equity, diversity and interdependence,</a:t>
            </a:r>
            <a:endParaRPr lang="en-GB" sz="2800" dirty="0"/>
          </a:p>
          <a:p>
            <a:pPr marL="0" indent="0">
              <a:buNone/>
            </a:pPr>
            <a:endParaRPr lang="en-GB" dirty="0"/>
          </a:p>
          <a:p>
            <a:endParaRPr lang="en-GB" dirty="0"/>
          </a:p>
        </p:txBody>
      </p:sp>
    </p:spTree>
    <p:extLst>
      <p:ext uri="{BB962C8B-B14F-4D97-AF65-F5344CB8AC3E}">
        <p14:creationId xmlns:p14="http://schemas.microsoft.com/office/powerpoint/2010/main" val="266157900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308" y="210142"/>
            <a:ext cx="3606485" cy="5687737"/>
          </a:xfrm>
        </p:spPr>
        <p:txBody>
          <a:bodyPr anchor="ctr">
            <a:normAutofit/>
          </a:bodyPr>
          <a:lstStyle/>
          <a:p>
            <a:r>
              <a:rPr lang="en-US" b="1" dirty="0"/>
              <a:t>Partnership with young people and others</a:t>
            </a:r>
            <a:endParaRPr lang="en-GB" dirty="0"/>
          </a:p>
        </p:txBody>
      </p:sp>
      <p:sp>
        <p:nvSpPr>
          <p:cNvPr id="3" name="Content Placeholder 2"/>
          <p:cNvSpPr>
            <a:spLocks noGrp="1"/>
          </p:cNvSpPr>
          <p:nvPr>
            <p:ph idx="1"/>
          </p:nvPr>
        </p:nvSpPr>
        <p:spPr>
          <a:xfrm>
            <a:off x="4191473" y="614149"/>
            <a:ext cx="7675252" cy="5042636"/>
          </a:xfrm>
        </p:spPr>
        <p:txBody>
          <a:bodyPr anchor="ctr">
            <a:normAutofit fontScale="92500" lnSpcReduction="10000"/>
          </a:bodyPr>
          <a:lstStyle/>
          <a:p>
            <a:pPr lvl="0">
              <a:lnSpc>
                <a:spcPct val="110000"/>
              </a:lnSpc>
            </a:pPr>
            <a:r>
              <a:rPr lang="en-US" sz="2400" dirty="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a:t>
            </a:r>
            <a:endParaRPr lang="en-GB" sz="2400" dirty="0"/>
          </a:p>
          <a:p>
            <a:pPr lvl="0">
              <a:lnSpc>
                <a:spcPct val="110000"/>
              </a:lnSpc>
            </a:pPr>
            <a:r>
              <a:rPr lang="en-US" sz="2400" dirty="0"/>
              <a:t>It works in partnership with young people and other agencies which contribute to young people’s social, educational and personal development,</a:t>
            </a:r>
            <a:endParaRPr lang="en-GB" sz="2400" dirty="0"/>
          </a:p>
          <a:p>
            <a:pPr lvl="0">
              <a:lnSpc>
                <a:spcPct val="110000"/>
              </a:lnSpc>
            </a:pPr>
            <a:r>
              <a:rPr lang="en-US" sz="2400" dirty="0"/>
              <a:t>It recognises the young person as a partner in a learning process, complementing formal education, promoting their access to learning opportunities which enable them to fulfill their potential,</a:t>
            </a:r>
            <a:endParaRPr lang="en-GB" sz="2400" dirty="0"/>
          </a:p>
          <a:p>
            <a:pPr>
              <a:lnSpc>
                <a:spcPct val="110000"/>
              </a:lnSpc>
            </a:pPr>
            <a:endParaRPr lang="en-GB" sz="1700" dirty="0"/>
          </a:p>
        </p:txBody>
      </p:sp>
    </p:spTree>
    <p:extLst>
      <p:ext uri="{BB962C8B-B14F-4D97-AF65-F5344CB8AC3E}">
        <p14:creationId xmlns:p14="http://schemas.microsoft.com/office/powerpoint/2010/main" val="11689250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491" y="2303047"/>
            <a:ext cx="4355182" cy="2674198"/>
          </a:xfrm>
        </p:spPr>
        <p:txBody>
          <a:bodyPr anchor="t">
            <a:normAutofit fontScale="90000"/>
          </a:bodyPr>
          <a:lstStyle/>
          <a:p>
            <a:r>
              <a:rPr lang="en-US" b="1" dirty="0"/>
              <a:t>Personal, social and political development:</a:t>
            </a:r>
            <a:br>
              <a:rPr lang="en-GB" sz="2700" dirty="0"/>
            </a:br>
            <a:endParaRPr lang="en-GB" sz="2700" dirty="0"/>
          </a:p>
        </p:txBody>
      </p:sp>
      <p:graphicFrame>
        <p:nvGraphicFramePr>
          <p:cNvPr id="5" name="Content Placeholder 2">
            <a:extLst>
              <a:ext uri="{FF2B5EF4-FFF2-40B4-BE49-F238E27FC236}">
                <a16:creationId xmlns:a16="http://schemas.microsoft.com/office/drawing/2014/main" id="{5992C553-1304-1E4D-212F-BA7FCD40DD8D}"/>
              </a:ext>
            </a:extLst>
          </p:cNvPr>
          <p:cNvGraphicFramePr>
            <a:graphicFrameLocks noGrp="1"/>
          </p:cNvGraphicFramePr>
          <p:nvPr>
            <p:ph idx="1"/>
          </p:nvPr>
        </p:nvGraphicFramePr>
        <p:xfrm>
          <a:off x="5141913" y="266134"/>
          <a:ext cx="6681596" cy="5397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63988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SETTING UP AND MANAGING THE PLACEMENT</a:t>
            </a:r>
            <a:br>
              <a:rPr lang="en-GB" dirty="0"/>
            </a:br>
            <a:endParaRPr lang="en-GB" dirty="0"/>
          </a:p>
        </p:txBody>
      </p:sp>
      <p:sp>
        <p:nvSpPr>
          <p:cNvPr id="3" name="Content Placeholder 2"/>
          <p:cNvSpPr>
            <a:spLocks noGrp="1"/>
          </p:cNvSpPr>
          <p:nvPr>
            <p:ph idx="1"/>
          </p:nvPr>
        </p:nvSpPr>
        <p:spPr>
          <a:xfrm>
            <a:off x="892629" y="2015732"/>
            <a:ext cx="10608128" cy="3867997"/>
          </a:xfrm>
        </p:spPr>
        <p:txBody>
          <a:bodyPr>
            <a:normAutofit/>
          </a:bodyPr>
          <a:lstStyle/>
          <a:p>
            <a:r>
              <a:rPr lang="en-US" sz="2400" b="1" dirty="0"/>
              <a:t>Your task at Level 4 is to successfully complete a placement of 200 hours, at least 50% of which must be face to face work with young people</a:t>
            </a:r>
            <a:r>
              <a:rPr lang="en-US" sz="2400" dirty="0"/>
              <a:t>.  All students will have a named </a:t>
            </a:r>
            <a:r>
              <a:rPr lang="en-US" sz="2400" b="1" dirty="0"/>
              <a:t>Visiting Tutor – </a:t>
            </a:r>
            <a:r>
              <a:rPr lang="en-US" sz="2400" dirty="0"/>
              <a:t>the person with a linking role between the institution and the placement provider.  </a:t>
            </a:r>
          </a:p>
          <a:p>
            <a:r>
              <a:rPr lang="en-US" sz="2400" dirty="0"/>
              <a:t>The Visiting Tutor is your first point of contact in relation to placement.  The Visiting Tutor will support you through at least two three-way meetings and will challenge you through discussion and feedback to demonstrate the highest standards while on placement.</a:t>
            </a:r>
          </a:p>
        </p:txBody>
      </p:sp>
    </p:spTree>
    <p:extLst>
      <p:ext uri="{BB962C8B-B14F-4D97-AF65-F5344CB8AC3E}">
        <p14:creationId xmlns:p14="http://schemas.microsoft.com/office/powerpoint/2010/main" val="100064754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34621" y="2015732"/>
            <a:ext cx="11232107" cy="4037749"/>
          </a:xfrm>
        </p:spPr>
        <p:txBody>
          <a:bodyPr>
            <a:normAutofit/>
          </a:bodyPr>
          <a:lstStyle/>
          <a:p>
            <a:r>
              <a:rPr lang="en-US" sz="2400" dirty="0"/>
              <a:t>While on placement you will benefit from the support of a </a:t>
            </a:r>
            <a:r>
              <a:rPr lang="en-US" sz="2400" b="1" dirty="0"/>
              <a:t>Learning Mentor </a:t>
            </a:r>
            <a:r>
              <a:rPr lang="en-US" sz="2400" dirty="0"/>
              <a:t>– the person having day to day responsibility for the standards of practice of the student.  This person will attend the two three-way meetings and provide a final report on your progress while on placement.</a:t>
            </a:r>
            <a:endParaRPr lang="en-GB" sz="2400" dirty="0"/>
          </a:p>
          <a:p>
            <a:r>
              <a:rPr lang="en-US" sz="2400" dirty="0"/>
              <a:t>Additionally, the University provides a </a:t>
            </a:r>
            <a:r>
              <a:rPr lang="en-US" sz="2400" b="1" dirty="0"/>
              <a:t>Fieldwork Supervisor </a:t>
            </a:r>
            <a:r>
              <a:rPr lang="en-US" sz="2400" dirty="0"/>
              <a:t>– the person ensuring the development of the student through a formal process of supervision.  This person will be a good support to you, and their role will involve encouraging your learning while on placement.  The Visiting Tutor, Learning Mentor and Fieldwork Supervisor will be confirmed before the commencement of your Fieldwork hours.</a:t>
            </a:r>
            <a:endParaRPr lang="en-GB" sz="2400" dirty="0"/>
          </a:p>
          <a:p>
            <a:pPr marL="0" indent="0">
              <a:buNone/>
            </a:pPr>
            <a:endParaRPr lang="en-GB" dirty="0"/>
          </a:p>
        </p:txBody>
      </p:sp>
    </p:spTree>
    <p:extLst>
      <p:ext uri="{BB962C8B-B14F-4D97-AF65-F5344CB8AC3E}">
        <p14:creationId xmlns:p14="http://schemas.microsoft.com/office/powerpoint/2010/main" val="288560879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sz="2800" dirty="0"/>
              <a:t>The University has in place a </a:t>
            </a:r>
            <a:r>
              <a:rPr lang="en-US" sz="2800" b="1" dirty="0"/>
              <a:t>Fieldwork Practice Coordinator </a:t>
            </a:r>
            <a:r>
              <a:rPr lang="en-US" sz="2800" dirty="0"/>
              <a:t>– this is Fran Chester, the person coordinating fieldwork learning across the Youth and Community Work undergraduate </a:t>
            </a:r>
            <a:r>
              <a:rPr lang="en-US" sz="2800" dirty="0" err="1"/>
              <a:t>programme</a:t>
            </a:r>
            <a:r>
              <a:rPr lang="en-US" sz="2800" dirty="0"/>
              <a:t>.  </a:t>
            </a:r>
          </a:p>
          <a:p>
            <a:r>
              <a:rPr lang="en-US" sz="2800" dirty="0"/>
              <a:t>This role involves coordinating training and support for line managers and supervisors and acting as a source of advice in cases of difficulty.</a:t>
            </a:r>
            <a:endParaRPr lang="en-GB" sz="2800" dirty="0"/>
          </a:p>
          <a:p>
            <a:pPr marL="0" indent="0">
              <a:buNone/>
            </a:pPr>
            <a:endParaRPr lang="en-GB" dirty="0"/>
          </a:p>
        </p:txBody>
      </p:sp>
    </p:spTree>
    <p:extLst>
      <p:ext uri="{BB962C8B-B14F-4D97-AF65-F5344CB8AC3E}">
        <p14:creationId xmlns:p14="http://schemas.microsoft.com/office/powerpoint/2010/main" val="345112963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Fieldwork</a:t>
            </a:r>
          </a:p>
        </p:txBody>
      </p:sp>
      <p:sp>
        <p:nvSpPr>
          <p:cNvPr id="3" name="Content Placeholder 2"/>
          <p:cNvSpPr>
            <a:spLocks noGrp="1"/>
          </p:cNvSpPr>
          <p:nvPr>
            <p:ph idx="1"/>
          </p:nvPr>
        </p:nvSpPr>
        <p:spPr>
          <a:xfrm>
            <a:off x="272143" y="2015732"/>
            <a:ext cx="11615057" cy="3825510"/>
          </a:xfrm>
        </p:spPr>
        <p:txBody>
          <a:bodyPr>
            <a:noAutofit/>
          </a:bodyPr>
          <a:lstStyle/>
          <a:p>
            <a:r>
              <a:rPr lang="en-US" sz="2800" dirty="0"/>
              <a:t>The purpose of the fieldwork aspect of the </a:t>
            </a:r>
            <a:r>
              <a:rPr lang="en-US" sz="2800" dirty="0" err="1"/>
              <a:t>programme</a:t>
            </a:r>
            <a:r>
              <a:rPr lang="en-US" sz="2800" dirty="0"/>
              <a:t> is to ensure that students have the opportunity to acquire skills and develop knowledge and understanding appropriate to their prospective role as a professionally qualified youth and community worker.  </a:t>
            </a:r>
          </a:p>
          <a:p>
            <a:r>
              <a:rPr lang="en-US" sz="2800" dirty="0"/>
              <a:t>The Nature and Purpose of Youth Work is defined by the Education and Training Standards Committee (ETS) in the following way:</a:t>
            </a:r>
            <a:endParaRPr lang="en-GB" sz="2800" dirty="0"/>
          </a:p>
        </p:txBody>
      </p:sp>
    </p:spTree>
    <p:extLst>
      <p:ext uri="{BB962C8B-B14F-4D97-AF65-F5344CB8AC3E}">
        <p14:creationId xmlns:p14="http://schemas.microsoft.com/office/powerpoint/2010/main" val="353887962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Youth Worker’s Task</a:t>
            </a:r>
          </a:p>
        </p:txBody>
      </p:sp>
      <p:sp>
        <p:nvSpPr>
          <p:cNvPr id="3" name="Content Placeholder 2"/>
          <p:cNvSpPr>
            <a:spLocks noGrp="1"/>
          </p:cNvSpPr>
          <p:nvPr>
            <p:ph idx="1"/>
          </p:nvPr>
        </p:nvSpPr>
        <p:spPr>
          <a:xfrm>
            <a:off x="436728" y="2015732"/>
            <a:ext cx="11539181" cy="4037749"/>
          </a:xfrm>
        </p:spPr>
        <p:txBody>
          <a:bodyPr>
            <a:normAutofit/>
          </a:bodyPr>
          <a:lstStyle/>
          <a:p>
            <a:r>
              <a:rPr lang="en-US" sz="2800" dirty="0"/>
              <a:t>The youth worker’s task therefore is to plan and provide appropriate experiences to take advantage of those which arise spontaneously, to foster learning by employing a range of interpersonal skills such as group work, mentoring and advocacy.  Relevant themes and issues such as health, housing and employment are incorporated as appropriate.  This task, and the understanding and skills to deliver it, form the bedrock for all education and training programmes for youth workers.</a:t>
            </a:r>
            <a:endParaRPr lang="en-GB" sz="2800" dirty="0"/>
          </a:p>
          <a:p>
            <a:pPr marL="0" indent="0">
              <a:buNone/>
            </a:pPr>
            <a:r>
              <a:rPr lang="en-US" dirty="0"/>
              <a:t>								(ETS, 2010: p.5) </a:t>
            </a:r>
            <a:endParaRPr lang="en-GB" dirty="0"/>
          </a:p>
          <a:p>
            <a:endParaRPr lang="en-GB" dirty="0"/>
          </a:p>
        </p:txBody>
      </p:sp>
    </p:spTree>
    <p:extLst>
      <p:ext uri="{BB962C8B-B14F-4D97-AF65-F5344CB8AC3E}">
        <p14:creationId xmlns:p14="http://schemas.microsoft.com/office/powerpoint/2010/main" val="373100374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PLACEMENT OPPORTUNITIES</a:t>
            </a:r>
            <a:br>
              <a:rPr lang="en-GB" dirty="0"/>
            </a:br>
            <a:endParaRPr lang="en-GB" dirty="0"/>
          </a:p>
        </p:txBody>
      </p:sp>
      <p:sp>
        <p:nvSpPr>
          <p:cNvPr id="3" name="Content Placeholder 2"/>
          <p:cNvSpPr>
            <a:spLocks noGrp="1"/>
          </p:cNvSpPr>
          <p:nvPr>
            <p:ph idx="1"/>
          </p:nvPr>
        </p:nvSpPr>
        <p:spPr>
          <a:xfrm>
            <a:off x="607325" y="2015732"/>
            <a:ext cx="11061511" cy="3934692"/>
          </a:xfrm>
        </p:spPr>
        <p:txBody>
          <a:bodyPr>
            <a:normAutofit/>
          </a:bodyPr>
          <a:lstStyle/>
          <a:p>
            <a:r>
              <a:rPr lang="en-GB" sz="3200" dirty="0"/>
              <a:t>The University, in conjunction with local employers has a responsibility to ensure that the student exhibits principles, values and behaviours during the course of his/her studies that demonstrate that he/she is ‘fit to practise’ and is adequately prepared to function at a professional standard upon successful completion of the Programme of Study.</a:t>
            </a:r>
          </a:p>
          <a:p>
            <a:pPr marL="0" indent="0">
              <a:buNone/>
            </a:pPr>
            <a:endParaRPr lang="en-GB" dirty="0"/>
          </a:p>
        </p:txBody>
      </p:sp>
    </p:spTree>
    <p:extLst>
      <p:ext uri="{BB962C8B-B14F-4D97-AF65-F5344CB8AC3E}">
        <p14:creationId xmlns:p14="http://schemas.microsoft.com/office/powerpoint/2010/main" val="372809991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PLACEMENT PROCESS</a:t>
            </a:r>
            <a:br>
              <a:rPr lang="en-GB" dirty="0"/>
            </a:br>
            <a:endParaRPr lang="en-GB" dirty="0"/>
          </a:p>
        </p:txBody>
      </p:sp>
      <p:sp>
        <p:nvSpPr>
          <p:cNvPr id="3" name="Content Placeholder 2"/>
          <p:cNvSpPr>
            <a:spLocks noGrp="1"/>
          </p:cNvSpPr>
          <p:nvPr>
            <p:ph idx="1"/>
          </p:nvPr>
        </p:nvSpPr>
        <p:spPr>
          <a:xfrm>
            <a:off x="838200" y="1317645"/>
            <a:ext cx="10515600" cy="4231230"/>
          </a:xfrm>
        </p:spPr>
        <p:txBody>
          <a:bodyPr>
            <a:normAutofit fontScale="92500" lnSpcReduction="10000"/>
          </a:bodyPr>
          <a:lstStyle/>
          <a:p>
            <a:r>
              <a:rPr lang="en-US" dirty="0"/>
              <a:t>allocated a placement if they are unable to set this up the given deadline.</a:t>
            </a:r>
            <a:endParaRPr lang="en-GB" dirty="0"/>
          </a:p>
          <a:p>
            <a:pPr lvl="0"/>
            <a:r>
              <a:rPr lang="en-GB" dirty="0"/>
              <a:t>Student identified an appropriate placement, line manager and supervisor.</a:t>
            </a:r>
          </a:p>
          <a:p>
            <a:pPr lvl="0"/>
            <a:r>
              <a:rPr lang="en-GB" dirty="0"/>
              <a:t>Student is provided with visiting tutor contact details,</a:t>
            </a:r>
          </a:p>
          <a:p>
            <a:pPr lvl="0"/>
            <a:r>
              <a:rPr lang="en-GB" dirty="0"/>
              <a:t>Student promptly arranges first three-way meeting between visiting tutor, line manager and student.  Students are required to arrange and lead the meeting, including arranging an agenda.  The agenda for the first meeting could include:</a:t>
            </a:r>
          </a:p>
          <a:p>
            <a:pPr lvl="0"/>
            <a:r>
              <a:rPr lang="en-GB" dirty="0"/>
              <a:t>A discussion of your background, your interests and what you can bring to the placement,</a:t>
            </a:r>
          </a:p>
          <a:p>
            <a:pPr marL="0" indent="0">
              <a:buNone/>
            </a:pPr>
            <a:endParaRPr lang="en-GB" dirty="0"/>
          </a:p>
        </p:txBody>
      </p:sp>
    </p:spTree>
    <p:extLst>
      <p:ext uri="{BB962C8B-B14F-4D97-AF65-F5344CB8AC3E}">
        <p14:creationId xmlns:p14="http://schemas.microsoft.com/office/powerpoint/2010/main" val="114166322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PLACEMENT PROCESS</a:t>
            </a:r>
            <a:endParaRPr lang="en-GB" dirty="0"/>
          </a:p>
        </p:txBody>
      </p:sp>
      <p:sp>
        <p:nvSpPr>
          <p:cNvPr id="3" name="Content Placeholder 2"/>
          <p:cNvSpPr>
            <a:spLocks noGrp="1"/>
          </p:cNvSpPr>
          <p:nvPr>
            <p:ph idx="1"/>
          </p:nvPr>
        </p:nvSpPr>
        <p:spPr>
          <a:xfrm>
            <a:off x="838200" y="1825625"/>
            <a:ext cx="10515600" cy="3774365"/>
          </a:xfrm>
        </p:spPr>
        <p:txBody>
          <a:bodyPr>
            <a:normAutofit lnSpcReduction="10000"/>
          </a:bodyPr>
          <a:lstStyle/>
          <a:p>
            <a:pPr lvl="0"/>
            <a:r>
              <a:rPr lang="en-GB" dirty="0"/>
              <a:t>Dates, days and times you will be working,</a:t>
            </a:r>
          </a:p>
          <a:p>
            <a:pPr lvl="0"/>
            <a:r>
              <a:rPr lang="en-GB" dirty="0"/>
              <a:t>Induction arrangements, </a:t>
            </a:r>
            <a:r>
              <a:rPr lang="en-GB" dirty="0" err="1"/>
              <a:t>inc</a:t>
            </a:r>
            <a:r>
              <a:rPr lang="en-GB" dirty="0"/>
              <a:t> DBS </a:t>
            </a:r>
          </a:p>
          <a:p>
            <a:pPr lvl="0"/>
            <a:r>
              <a:rPr lang="en-GB" dirty="0"/>
              <a:t>Placement expectations of you while on placement,</a:t>
            </a:r>
          </a:p>
          <a:p>
            <a:pPr lvl="0"/>
            <a:r>
              <a:rPr lang="en-GB" dirty="0"/>
              <a:t>Discussion of your learning and development needs,</a:t>
            </a:r>
          </a:p>
          <a:p>
            <a:pPr lvl="0"/>
            <a:r>
              <a:rPr lang="en-GB" dirty="0"/>
              <a:t>Discussing assessments,</a:t>
            </a:r>
          </a:p>
          <a:p>
            <a:pPr lvl="0"/>
            <a:r>
              <a:rPr lang="en-GB" b="1" dirty="0"/>
              <a:t>Signing the contract,</a:t>
            </a:r>
          </a:p>
          <a:p>
            <a:pPr lvl="0"/>
            <a:r>
              <a:rPr lang="en-GB" dirty="0"/>
              <a:t>Confirming target dates for placement including date for the final meeting and submission of the portfolio.</a:t>
            </a:r>
          </a:p>
          <a:p>
            <a:endParaRPr lang="en-GB" dirty="0"/>
          </a:p>
        </p:txBody>
      </p:sp>
    </p:spTree>
    <p:extLst>
      <p:ext uri="{BB962C8B-B14F-4D97-AF65-F5344CB8AC3E}">
        <p14:creationId xmlns:p14="http://schemas.microsoft.com/office/powerpoint/2010/main" val="26929062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PLACEMENT PROCESS</a:t>
            </a:r>
            <a:br>
              <a:rPr lang="en-GB" dirty="0"/>
            </a:br>
            <a:endParaRPr lang="en-GB" dirty="0"/>
          </a:p>
        </p:txBody>
      </p:sp>
      <p:sp>
        <p:nvSpPr>
          <p:cNvPr id="3" name="Content Placeholder 2"/>
          <p:cNvSpPr>
            <a:spLocks noGrp="1"/>
          </p:cNvSpPr>
          <p:nvPr>
            <p:ph idx="1"/>
          </p:nvPr>
        </p:nvSpPr>
        <p:spPr/>
        <p:txBody>
          <a:bodyPr/>
          <a:lstStyle/>
          <a:p>
            <a:r>
              <a:rPr lang="en-GB" dirty="0"/>
              <a:t>At the three way meeting or very soon after, the placement contract is signed, and a copy is forwarded to the fieldwork coordinator.  </a:t>
            </a:r>
            <a:r>
              <a:rPr lang="en-GB" b="1" dirty="0"/>
              <a:t>You cannot begin to accrue any of your 200 placement hours until the signed contract is received by the placement coordinator</a:t>
            </a:r>
            <a:r>
              <a:rPr lang="en-GB" dirty="0"/>
              <a:t>.  </a:t>
            </a:r>
          </a:p>
          <a:p>
            <a:r>
              <a:rPr lang="en-GB" b="1" dirty="0"/>
              <a:t>Please note students are unable to progress to the next level of the programme if they do not pass all aspects of the fieldwork assessment</a:t>
            </a:r>
            <a:r>
              <a:rPr lang="en-GB" dirty="0"/>
              <a:t>.</a:t>
            </a:r>
          </a:p>
          <a:p>
            <a:endParaRPr lang="en-GB" dirty="0"/>
          </a:p>
        </p:txBody>
      </p:sp>
    </p:spTree>
    <p:extLst>
      <p:ext uri="{BB962C8B-B14F-4D97-AF65-F5344CB8AC3E}">
        <p14:creationId xmlns:p14="http://schemas.microsoft.com/office/powerpoint/2010/main" val="219528496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2617" y="976508"/>
            <a:ext cx="5525305" cy="2367221"/>
          </a:xfrm>
        </p:spPr>
        <p:txBody>
          <a:bodyPr vert="horz" lIns="91440" tIns="45720" rIns="91440" bIns="0" rtlCol="0" anchor="b">
            <a:normAutofit/>
          </a:bodyPr>
          <a:lstStyle/>
          <a:p>
            <a:r>
              <a:rPr lang="en-US" sz="5400"/>
              <a:t>Any Question????</a:t>
            </a:r>
          </a:p>
        </p:txBody>
      </p:sp>
      <p:pic>
        <p:nvPicPr>
          <p:cNvPr id="7" name="Graphic 6" descr="Help">
            <a:extLst>
              <a:ext uri="{FF2B5EF4-FFF2-40B4-BE49-F238E27FC236}">
                <a16:creationId xmlns:a16="http://schemas.microsoft.com/office/drawing/2014/main" id="{8A58A7F2-B091-F347-BF16-CA60B442B02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6373" y="1649879"/>
            <a:ext cx="2799103" cy="2799103"/>
          </a:xfrm>
          <a:prstGeom prst="rect">
            <a:avLst/>
          </a:prstGeom>
        </p:spPr>
      </p:pic>
    </p:spTree>
    <p:extLst>
      <p:ext uri="{BB962C8B-B14F-4D97-AF65-F5344CB8AC3E}">
        <p14:creationId xmlns:p14="http://schemas.microsoft.com/office/powerpoint/2010/main" val="311042752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091" y="187425"/>
            <a:ext cx="10719763" cy="1300606"/>
          </a:xfrm>
        </p:spPr>
        <p:txBody>
          <a:bodyPr>
            <a:normAutofit/>
          </a:bodyPr>
          <a:lstStyle/>
          <a:p>
            <a:r>
              <a:rPr lang="en-GB" dirty="0"/>
              <a:t>Module Arrangements </a:t>
            </a:r>
          </a:p>
        </p:txBody>
      </p:sp>
      <p:graphicFrame>
        <p:nvGraphicFramePr>
          <p:cNvPr id="15" name="Content Placeholder 2">
            <a:extLst>
              <a:ext uri="{FF2B5EF4-FFF2-40B4-BE49-F238E27FC236}">
                <a16:creationId xmlns:a16="http://schemas.microsoft.com/office/drawing/2014/main" id="{06F7249E-E1A5-8751-38A9-C458145EBB87}"/>
              </a:ext>
            </a:extLst>
          </p:cNvPr>
          <p:cNvGraphicFramePr>
            <a:graphicFrameLocks noGrp="1"/>
          </p:cNvGraphicFramePr>
          <p:nvPr>
            <p:ph idx="1"/>
            <p:extLst>
              <p:ext uri="{D42A27DB-BD31-4B8C-83A1-F6EECF244321}">
                <p14:modId xmlns:p14="http://schemas.microsoft.com/office/powerpoint/2010/main" val="2797808355"/>
              </p:ext>
            </p:extLst>
          </p:nvPr>
        </p:nvGraphicFramePr>
        <p:xfrm>
          <a:off x="901247" y="1791979"/>
          <a:ext cx="10550524" cy="37796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687877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733" y="204463"/>
            <a:ext cx="10731122" cy="1152938"/>
          </a:xfrm>
        </p:spPr>
        <p:txBody>
          <a:bodyPr>
            <a:normAutofit/>
          </a:bodyPr>
          <a:lstStyle/>
          <a:p>
            <a:r>
              <a:rPr lang="en-GB" dirty="0"/>
              <a:t>Module Arrangements </a:t>
            </a:r>
          </a:p>
        </p:txBody>
      </p:sp>
      <p:graphicFrame>
        <p:nvGraphicFramePr>
          <p:cNvPr id="15" name="Content Placeholder 2">
            <a:extLst>
              <a:ext uri="{FF2B5EF4-FFF2-40B4-BE49-F238E27FC236}">
                <a16:creationId xmlns:a16="http://schemas.microsoft.com/office/drawing/2014/main" id="{06F7249E-E1A5-8751-38A9-C458145EBB87}"/>
              </a:ext>
            </a:extLst>
          </p:cNvPr>
          <p:cNvGraphicFramePr>
            <a:graphicFrameLocks noGrp="1"/>
          </p:cNvGraphicFramePr>
          <p:nvPr>
            <p:ph idx="1"/>
            <p:extLst>
              <p:ext uri="{D42A27DB-BD31-4B8C-83A1-F6EECF244321}">
                <p14:modId xmlns:p14="http://schemas.microsoft.com/office/powerpoint/2010/main" val="1216695514"/>
              </p:ext>
            </p:extLst>
          </p:nvPr>
        </p:nvGraphicFramePr>
        <p:xfrm>
          <a:off x="323733" y="1249491"/>
          <a:ext cx="11047378" cy="41346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203867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1049235"/>
          </a:xfrm>
        </p:spPr>
        <p:txBody>
          <a:bodyPr>
            <a:normAutofit/>
          </a:bodyPr>
          <a:lstStyle/>
          <a:p>
            <a:r>
              <a:rPr lang="en-GB"/>
              <a:t>Module Arrangements </a:t>
            </a:r>
          </a:p>
        </p:txBody>
      </p:sp>
      <p:graphicFrame>
        <p:nvGraphicFramePr>
          <p:cNvPr id="15" name="Content Placeholder 2">
            <a:extLst>
              <a:ext uri="{FF2B5EF4-FFF2-40B4-BE49-F238E27FC236}">
                <a16:creationId xmlns:a16="http://schemas.microsoft.com/office/drawing/2014/main" id="{06F7249E-E1A5-8751-38A9-C458145EBB87}"/>
              </a:ext>
            </a:extLst>
          </p:cNvPr>
          <p:cNvGraphicFramePr>
            <a:graphicFrameLocks noGrp="1"/>
          </p:cNvGraphicFramePr>
          <p:nvPr>
            <p:ph idx="1"/>
            <p:extLst>
              <p:ext uri="{D42A27DB-BD31-4B8C-83A1-F6EECF244321}">
                <p14:modId xmlns:p14="http://schemas.microsoft.com/office/powerpoint/2010/main" val="1845170727"/>
              </p:ext>
            </p:extLst>
          </p:nvPr>
        </p:nvGraphicFramePr>
        <p:xfrm>
          <a:off x="901247" y="1283568"/>
          <a:ext cx="10550524" cy="37768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940648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a:t>
            </a:r>
          </a:p>
        </p:txBody>
      </p:sp>
      <p:sp>
        <p:nvSpPr>
          <p:cNvPr id="3" name="Content Placeholder 2"/>
          <p:cNvSpPr>
            <a:spLocks noGrp="1"/>
          </p:cNvSpPr>
          <p:nvPr>
            <p:ph idx="1"/>
          </p:nvPr>
        </p:nvSpPr>
        <p:spPr/>
        <p:txBody>
          <a:bodyPr/>
          <a:lstStyle/>
          <a:p>
            <a:r>
              <a:rPr lang="en-GB" dirty="0"/>
              <a:t>Explore the Values that underpin Youth Work and that have been addressed today during the lecture, write short paragraphs/bullet points on how your work with young people embed these within your practice.</a:t>
            </a:r>
          </a:p>
          <a:p>
            <a:r>
              <a:rPr lang="en-GB" dirty="0"/>
              <a:t>Plan ahead for this year’s placement and consider ways in which you can embed these in your work – use this knowledge in your portfolio.</a:t>
            </a:r>
          </a:p>
        </p:txBody>
      </p:sp>
    </p:spTree>
    <p:extLst>
      <p:ext uri="{BB962C8B-B14F-4D97-AF65-F5344CB8AC3E}">
        <p14:creationId xmlns:p14="http://schemas.microsoft.com/office/powerpoint/2010/main" val="228342962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
        <p:nvSpPr>
          <p:cNvPr id="3" name="Content Placeholder 2"/>
          <p:cNvSpPr>
            <a:spLocks noGrp="1"/>
          </p:cNvSpPr>
          <p:nvPr>
            <p:ph idx="1"/>
          </p:nvPr>
        </p:nvSpPr>
        <p:spPr/>
        <p:txBody>
          <a:bodyPr>
            <a:normAutofit/>
          </a:bodyPr>
          <a:lstStyle/>
          <a:p>
            <a:pPr marL="0" indent="0">
              <a:buNone/>
            </a:pPr>
            <a:r>
              <a:rPr lang="fr-FR" sz="4000" dirty="0"/>
              <a:t>Frances Chester </a:t>
            </a:r>
          </a:p>
          <a:p>
            <a:pPr marL="0" indent="0">
              <a:buNone/>
            </a:pPr>
            <a:r>
              <a:rPr lang="fr-FR" sz="4000" dirty="0"/>
              <a:t>Fieldwork Coordinator and Visiting Tutor</a:t>
            </a:r>
          </a:p>
          <a:p>
            <a:pPr marL="0" indent="0">
              <a:buNone/>
            </a:pPr>
            <a:r>
              <a:rPr lang="fr-FR" sz="4000" dirty="0"/>
              <a:t>f.chester@uwtsd.ac.uk</a:t>
            </a:r>
            <a:endParaRPr lang="en-GB" sz="4000" dirty="0"/>
          </a:p>
        </p:txBody>
      </p:sp>
    </p:spTree>
    <p:extLst>
      <p:ext uri="{BB962C8B-B14F-4D97-AF65-F5344CB8AC3E}">
        <p14:creationId xmlns:p14="http://schemas.microsoft.com/office/powerpoint/2010/main" val="385150212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B401E-05CC-8CF2-54DC-4F0504C72C77}"/>
              </a:ext>
            </a:extLst>
          </p:cNvPr>
          <p:cNvSpPr>
            <a:spLocks noGrp="1"/>
          </p:cNvSpPr>
          <p:nvPr>
            <p:ph type="title"/>
          </p:nvPr>
        </p:nvSpPr>
        <p:spPr/>
        <p:txBody>
          <a:bodyPr/>
          <a:lstStyle/>
          <a:p>
            <a:r>
              <a:rPr lang="en-GB" dirty="0"/>
              <a:t>Contact Fran by next Thursday to arrange a meeting. </a:t>
            </a:r>
          </a:p>
        </p:txBody>
      </p:sp>
      <p:graphicFrame>
        <p:nvGraphicFramePr>
          <p:cNvPr id="5" name="Content Placeholder 2">
            <a:extLst>
              <a:ext uri="{FF2B5EF4-FFF2-40B4-BE49-F238E27FC236}">
                <a16:creationId xmlns:a16="http://schemas.microsoft.com/office/drawing/2014/main" id="{08AEB680-C297-FDC3-16B3-B635C735BE46}"/>
              </a:ext>
            </a:extLst>
          </p:cNvPr>
          <p:cNvGraphicFramePr>
            <a:graphicFrameLocks noGrp="1"/>
          </p:cNvGraphicFramePr>
          <p:nvPr>
            <p:ph idx="1"/>
            <p:extLst>
              <p:ext uri="{D42A27DB-BD31-4B8C-83A1-F6EECF244321}">
                <p14:modId xmlns:p14="http://schemas.microsoft.com/office/powerpoint/2010/main" val="1374103356"/>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6335997"/>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64</TotalTime>
  <Words>4080</Words>
  <Application>Microsoft Office PowerPoint</Application>
  <PresentationFormat>Widescreen</PresentationFormat>
  <Paragraphs>283</Paragraphs>
  <Slides>70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70</vt:i4>
      </vt:variant>
    </vt:vector>
  </HeadingPairs>
  <TitlesOfParts>
    <vt:vector size="77" baseType="lpstr">
      <vt:lpstr>Helvetica-Bold</vt:lpstr>
      <vt:lpstr>Arial</vt:lpstr>
      <vt:lpstr>Calibri</vt:lpstr>
      <vt:lpstr>Century Gothic</vt:lpstr>
      <vt:lpstr>Gill Sans MT</vt:lpstr>
      <vt:lpstr>Wingdings 3</vt:lpstr>
      <vt:lpstr>Office Theme</vt:lpstr>
      <vt:lpstr>PowerPoint Presentation</vt:lpstr>
      <vt:lpstr>Level 4 Fieldwork Youth Work Practice 1: Preparing the Workforce</vt:lpstr>
      <vt:lpstr> Introductions and Re-connecting</vt:lpstr>
      <vt:lpstr>Pause Point Reflect on the following: Some Prompts</vt:lpstr>
      <vt:lpstr>This Evening..</vt:lpstr>
      <vt:lpstr>This Year at Level 4</vt:lpstr>
      <vt:lpstr>MODULE AIM</vt:lpstr>
      <vt:lpstr>Learning Outcomes</vt:lpstr>
      <vt:lpstr>INDICATIVE CONTENT   </vt:lpstr>
      <vt:lpstr>INDICATIVE CONTENT</vt:lpstr>
      <vt:lpstr>There are 3 Assessment Components linked to the Placement and Portfolio</vt:lpstr>
      <vt:lpstr>Level 4 Assessment Component 1 – 80% </vt:lpstr>
      <vt:lpstr>Level 4 Assessment Component 1 – 80% </vt:lpstr>
      <vt:lpstr>Assessment Component 1 – 80% </vt:lpstr>
      <vt:lpstr>Assessment Components 2 and 3</vt:lpstr>
      <vt:lpstr>PowerPoint Presentation</vt:lpstr>
      <vt:lpstr>Important information</vt:lpstr>
      <vt:lpstr>Important information</vt:lpstr>
      <vt:lpstr>Important Considerations</vt:lpstr>
      <vt:lpstr>Pause Point – checking in</vt:lpstr>
      <vt:lpstr>Pause Point – checking in</vt:lpstr>
      <vt:lpstr>Level 4 Re-cap: This is what is Required at Level 4</vt:lpstr>
      <vt:lpstr>Final Submission Deadline </vt:lpstr>
      <vt:lpstr>Submission Deadlines for individual components </vt:lpstr>
      <vt:lpstr>Additional ‘Behind the Scenes’ work required for the portfolio. </vt:lpstr>
      <vt:lpstr>Comfort Break</vt:lpstr>
      <vt:lpstr>What will Be included in the Portfolio    What will I actually submit?</vt:lpstr>
      <vt:lpstr>What will Be included in the Portfolio    What will I submit?</vt:lpstr>
      <vt:lpstr>Examples</vt:lpstr>
      <vt:lpstr>Examples</vt:lpstr>
      <vt:lpstr>Examples</vt:lpstr>
      <vt:lpstr>Examples</vt:lpstr>
      <vt:lpstr>What will Be included in the Portfolio    What will I submit?</vt:lpstr>
      <vt:lpstr>Examples</vt:lpstr>
      <vt:lpstr>What will Be included in the Portfolio    What will I submit?</vt:lpstr>
      <vt:lpstr>Essay Format</vt:lpstr>
      <vt:lpstr>PDP Examples</vt:lpstr>
      <vt:lpstr>NOS Evidence Matrix Example</vt:lpstr>
      <vt:lpstr>How to Present the Portfolio</vt:lpstr>
      <vt:lpstr>What is meant by Branding?</vt:lpstr>
      <vt:lpstr>Portfolio Check list</vt:lpstr>
      <vt:lpstr>On Moodle</vt:lpstr>
      <vt:lpstr>Comfort Break</vt:lpstr>
      <vt:lpstr>In Small Groups</vt:lpstr>
      <vt:lpstr>INTRODUCTION to Level 4 Placement</vt:lpstr>
      <vt:lpstr>PowerPoint Presentation</vt:lpstr>
      <vt:lpstr>PowerPoint Presentation</vt:lpstr>
      <vt:lpstr>PowerPoint Presentation</vt:lpstr>
      <vt:lpstr>PowerPoint Presentation</vt:lpstr>
      <vt:lpstr>NATIONAL OCCUPATIONAL STANDARDS FOR YOUTH WORK </vt:lpstr>
      <vt:lpstr>Participation and active involvement </vt:lpstr>
      <vt:lpstr>Equity, diversity and inclusion: </vt:lpstr>
      <vt:lpstr>Partnership with young people and others</vt:lpstr>
      <vt:lpstr>Personal, social and political development: </vt:lpstr>
      <vt:lpstr>SETTING UP AND MANAGING THE PLACEMENT </vt:lpstr>
      <vt:lpstr>PowerPoint Presentation</vt:lpstr>
      <vt:lpstr>PowerPoint Presentation</vt:lpstr>
      <vt:lpstr>Fieldwork</vt:lpstr>
      <vt:lpstr>The Youth Worker’s Task</vt:lpstr>
      <vt:lpstr>PLACEMENT OPPORTUNITIES </vt:lpstr>
      <vt:lpstr>THE PLACEMENT PROCESS </vt:lpstr>
      <vt:lpstr>THE PLACEMENT PROCESS</vt:lpstr>
      <vt:lpstr>THE PLACEMENT PROCESS </vt:lpstr>
      <vt:lpstr>Any Question????</vt:lpstr>
      <vt:lpstr>Module Arrangements </vt:lpstr>
      <vt:lpstr>Module Arrangements </vt:lpstr>
      <vt:lpstr>Module Arrangements </vt:lpstr>
      <vt:lpstr>Directed Study</vt:lpstr>
      <vt:lpstr>Any Questions?</vt:lpstr>
      <vt:lpstr>Contact Fran by next Thursday to arrange a meeting.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3</cp:revision>
  <dcterms:created xsi:type="dcterms:W3CDTF">2022-06-22T10:03:12Z</dcterms:created>
  <dcterms:modified xsi:type="dcterms:W3CDTF">2023-09-20T08:53:21Z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