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1343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image" Target="../media/image11.jpe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9.jpeg"/><Relationship Id="rId5" Type="http://schemas.openxmlformats.org/officeDocument/2006/relationships/image" Target="../media/image3.jpeg"/><Relationship Id="rId15" Type="http://schemas.openxmlformats.org/officeDocument/2006/relationships/image" Target="../media/image13.png"/><Relationship Id="rId10" Type="http://schemas.openxmlformats.org/officeDocument/2006/relationships/image" Target="../media/image8.jpeg"/><Relationship Id="rId4" Type="http://schemas.openxmlformats.org/officeDocument/2006/relationships/image" Target="../media/image2.jpeg"/><Relationship Id="rId9" Type="http://schemas.openxmlformats.org/officeDocument/2006/relationships/image" Target="../media/image7.jpg"/><Relationship Id="rId1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discover/2024/december/building-on-success-to-beat-loneliness/" TargetMode="External"/><Relationship Id="rId2" Type="http://schemas.openxmlformats.org/officeDocument/2006/relationships/hyperlink" Target="https://www.ons.gov.uk/peoplepopulationandcommunity/birthsdeathsandmarriages/families/bulletins/familiesandhouseholds/2024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ho.int/activities/reducing-social-isolation-and-loneliness-among-older-people" TargetMode="External"/><Relationship Id="rId4" Type="http://schemas.openxmlformats.org/officeDocument/2006/relationships/hyperlink" Target="https://www.ageuk.org.uk/latest-press/articles/age-uks-new-report-shows-you-are-not-alone-in-feeling-lonel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31520"/>
          </a:xfrm>
          <a:prstGeom prst="rect">
            <a:avLst/>
          </a:prstGeom>
          <a:solidFill>
            <a:srgbClr val="1F2A5A"/>
          </a:solidFill>
          <a:ln w="12700">
            <a:solidFill>
              <a:srgbClr val="1F2A5A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1066800" y="126188"/>
            <a:ext cx="96926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The Association Between Social Isolation and Depressive Symptoms Among Adults Aged 70 Years and Above Living Alone in the United Kingdom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28600" y="868680"/>
            <a:ext cx="3788664" cy="822960"/>
          </a:xfrm>
          <a:prstGeom prst="rect">
            <a:avLst/>
          </a:prstGeom>
          <a:solidFill>
            <a:srgbClr val="E6F4F1"/>
          </a:solidFill>
          <a:ln w="9525">
            <a:solidFill>
              <a:srgbClr val="0F766E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228600" y="868680"/>
            <a:ext cx="3788664" cy="256032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292608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292608" y="914400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0F766E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 txBox="1"/>
          <p:nvPr/>
        </p:nvSpPr>
        <p:spPr>
          <a:xfrm>
            <a:off x="530352" y="868680"/>
            <a:ext cx="342290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Introduction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 txBox="1"/>
          <p:nvPr/>
        </p:nvSpPr>
        <p:spPr>
          <a:xfrm>
            <a:off x="237149" y="1139538"/>
            <a:ext cx="3788664" cy="589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Living alone and experiencing social isolation is a widespread public health issue among older people in the UK (</a:t>
            </a:r>
            <a:r>
              <a:rPr lang="en-US" sz="6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Elovainio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et al., 2023). </a:t>
            </a: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Social isolation is the objective lack of social contacts, while loneliness is the individual perception of lacking social connections (</a:t>
            </a:r>
            <a:r>
              <a:rPr lang="en-US" sz="6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Motillon-Toudic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et al., 2022).</a:t>
            </a: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Understanding this association may support early mental health assessment and preventative social care.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Shape 34"/>
          <p:cNvSpPr/>
          <p:nvPr/>
        </p:nvSpPr>
        <p:spPr>
          <a:xfrm>
            <a:off x="4136136" y="868680"/>
            <a:ext cx="3852672" cy="1207008"/>
          </a:xfrm>
          <a:prstGeom prst="rect">
            <a:avLst/>
          </a:prstGeom>
          <a:solidFill>
            <a:srgbClr val="FEF1E3"/>
          </a:solidFill>
          <a:ln w="9525">
            <a:solidFill>
              <a:srgbClr val="E07A1F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7" name="Shape 35"/>
          <p:cNvSpPr/>
          <p:nvPr/>
        </p:nvSpPr>
        <p:spPr>
          <a:xfrm>
            <a:off x="4200144" y="868680"/>
            <a:ext cx="3788664" cy="256032"/>
          </a:xfrm>
          <a:prstGeom prst="rect">
            <a:avLst/>
          </a:prstGeom>
          <a:solidFill>
            <a:srgbClr val="E07A1F"/>
          </a:solidFill>
          <a:ln w="12700">
            <a:solidFill>
              <a:srgbClr val="E07A1F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4264152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9" name="Text 37"/>
          <p:cNvSpPr txBox="1"/>
          <p:nvPr/>
        </p:nvSpPr>
        <p:spPr>
          <a:xfrm>
            <a:off x="4264152" y="914400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E07A1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 38"/>
          <p:cNvSpPr txBox="1"/>
          <p:nvPr/>
        </p:nvSpPr>
        <p:spPr>
          <a:xfrm>
            <a:off x="4501896" y="868680"/>
            <a:ext cx="342290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Research Rationale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39"/>
          <p:cNvSpPr txBox="1"/>
          <p:nvPr/>
        </p:nvSpPr>
        <p:spPr>
          <a:xfrm>
            <a:off x="4337304" y="1216152"/>
            <a:ext cx="3514344" cy="8138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Bereavement, reduced mobility, health problems and fewer community interactions may increase isolation among older adults (</a:t>
            </a:r>
            <a:r>
              <a:rPr lang="en-US" sz="6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Tomida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et al. 2024).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Older adults who lived alone had higher depressive symptoms and loneliness than those living with a partner. </a:t>
            </a: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Living alone does not necessarily mean being socially isolated.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Understanding this relationship may help identify older adults who need targeted emotional and social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Shape 42"/>
          <p:cNvSpPr/>
          <p:nvPr/>
        </p:nvSpPr>
        <p:spPr>
          <a:xfrm>
            <a:off x="4200144" y="4389120"/>
            <a:ext cx="3788664" cy="1600200"/>
          </a:xfrm>
          <a:prstGeom prst="rect">
            <a:avLst/>
          </a:prstGeom>
          <a:solidFill>
            <a:srgbClr val="F1EBF8"/>
          </a:solidFill>
          <a:ln w="9525">
            <a:solidFill>
              <a:srgbClr val="6A4C93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5" name="Shape 43"/>
          <p:cNvSpPr/>
          <p:nvPr/>
        </p:nvSpPr>
        <p:spPr>
          <a:xfrm>
            <a:off x="4200144" y="4389120"/>
            <a:ext cx="3788664" cy="256032"/>
          </a:xfrm>
          <a:prstGeom prst="rect">
            <a:avLst/>
          </a:prstGeom>
          <a:solidFill>
            <a:srgbClr val="6A4C93"/>
          </a:solidFill>
          <a:ln w="12700">
            <a:solidFill>
              <a:srgbClr val="6A4C93"/>
            </a:solidFill>
            <a:prstDash val="solid"/>
          </a:ln>
        </p:spPr>
      </p:sp>
      <p:sp>
        <p:nvSpPr>
          <p:cNvPr id="46" name="Shape 44"/>
          <p:cNvSpPr/>
          <p:nvPr/>
        </p:nvSpPr>
        <p:spPr>
          <a:xfrm>
            <a:off x="4264152" y="443484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47" name="Text 45"/>
          <p:cNvSpPr txBox="1"/>
          <p:nvPr/>
        </p:nvSpPr>
        <p:spPr>
          <a:xfrm>
            <a:off x="4264152" y="4434840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 46"/>
          <p:cNvSpPr txBox="1"/>
          <p:nvPr/>
        </p:nvSpPr>
        <p:spPr>
          <a:xfrm>
            <a:off x="4501896" y="4389120"/>
            <a:ext cx="342290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Research Question, Aim and Objectives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47"/>
          <p:cNvSpPr txBox="1"/>
          <p:nvPr/>
        </p:nvSpPr>
        <p:spPr>
          <a:xfrm>
            <a:off x="4337304" y="4736592"/>
            <a:ext cx="3514344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200"/>
              </a:spcAft>
              <a:buNone/>
            </a:pPr>
            <a:r>
              <a:rPr lang="en-US" sz="65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Research question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US" sz="600" i="1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Is there an association between “social isolation and depressive symptoms in adults aged 70+ living alone” in the UK? 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65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Research aim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To investigate </a:t>
            </a:r>
            <a:r>
              <a:rPr lang="en-US" sz="60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“link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between social isolation and depressive symptoms among </a:t>
            </a:r>
            <a:r>
              <a:rPr lang="en-US" sz="60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older adults”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(age 70+) living alone in the UK.</a:t>
            </a:r>
          </a:p>
          <a:p>
            <a:pPr marL="0" indent="0">
              <a:spcAft>
                <a:spcPts val="200"/>
              </a:spcAft>
              <a:buNone/>
            </a:pPr>
            <a:r>
              <a:rPr lang="en-US" sz="65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Research objectives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Explore experiences and indicators of social isolation among older adults living alone.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Examine how social isolation relates to depressive symptoms.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Identify implications for early mental health assessment and community-based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Shape 48"/>
          <p:cNvSpPr/>
          <p:nvPr/>
        </p:nvSpPr>
        <p:spPr>
          <a:xfrm>
            <a:off x="8171688" y="868680"/>
            <a:ext cx="3788664" cy="1554480"/>
          </a:xfrm>
          <a:prstGeom prst="rect">
            <a:avLst/>
          </a:prstGeom>
          <a:solidFill>
            <a:srgbClr val="E8F0FA"/>
          </a:solidFill>
          <a:ln w="9525">
            <a:solidFill>
              <a:srgbClr val="2563A8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51" name="Shape 49"/>
          <p:cNvSpPr/>
          <p:nvPr/>
        </p:nvSpPr>
        <p:spPr>
          <a:xfrm>
            <a:off x="8171688" y="868680"/>
            <a:ext cx="3788664" cy="256032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</p:sp>
      <p:sp>
        <p:nvSpPr>
          <p:cNvPr id="52" name="Shape 50"/>
          <p:cNvSpPr/>
          <p:nvPr/>
        </p:nvSpPr>
        <p:spPr>
          <a:xfrm>
            <a:off x="8235696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53" name="Text 51"/>
          <p:cNvSpPr txBox="1"/>
          <p:nvPr/>
        </p:nvSpPr>
        <p:spPr>
          <a:xfrm>
            <a:off x="8235696" y="914400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5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Text 52"/>
          <p:cNvSpPr txBox="1"/>
          <p:nvPr/>
        </p:nvSpPr>
        <p:spPr>
          <a:xfrm>
            <a:off x="8473440" y="868680"/>
            <a:ext cx="342290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Proposed Research Methodology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ext 53"/>
          <p:cNvSpPr txBox="1"/>
          <p:nvPr/>
        </p:nvSpPr>
        <p:spPr>
          <a:xfrm>
            <a:off x="8308848" y="1216152"/>
            <a:ext cx="3514344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Approach: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Qualitative secondary research using published studies.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sources: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Peer-reviewed research on older adults’ isolation, emotional wellbeing and independent living.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Analysis: T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hematic analysis framework.”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Potential themes: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Reduced social contact, bereavement, emotional distress and barriers to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Ethics: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Accurate reporting, appropriate referencing and transparent interpretation of findings.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Shape 54"/>
          <p:cNvSpPr/>
          <p:nvPr/>
        </p:nvSpPr>
        <p:spPr>
          <a:xfrm>
            <a:off x="8308848" y="1965960"/>
            <a:ext cx="3514344" cy="365760"/>
          </a:xfrm>
          <a:prstGeom prst="roundRect">
            <a:avLst>
              <a:gd name="adj" fmla="val 12500"/>
            </a:avLst>
          </a:prstGeom>
          <a:solidFill>
            <a:srgbClr val="FFF4CC"/>
          </a:solidFill>
          <a:ln w="9525">
            <a:solidFill>
              <a:srgbClr val="E0A800"/>
            </a:solidFill>
            <a:prstDash val="solid"/>
          </a:ln>
        </p:spPr>
      </p:sp>
      <p:sp>
        <p:nvSpPr>
          <p:cNvPr id="57" name="Text 55"/>
          <p:cNvSpPr txBox="1"/>
          <p:nvPr/>
        </p:nvSpPr>
        <p:spPr>
          <a:xfrm>
            <a:off x="8382000" y="1965960"/>
            <a:ext cx="3368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50" b="1" dirty="0">
                <a:solidFill>
                  <a:srgbClr val="8A5A0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Methodological note: </a:t>
            </a:r>
            <a:r>
              <a:rPr lang="en-US" sz="550" dirty="0">
                <a:solidFill>
                  <a:srgbClr val="33333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as a qualitative secondary study, findings explore experiences and reported associations; they do not measure effects or establish causation.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" name="Shape 59"/>
          <p:cNvSpPr/>
          <p:nvPr/>
        </p:nvSpPr>
        <p:spPr>
          <a:xfrm>
            <a:off x="8171688" y="5074920"/>
            <a:ext cx="3788664" cy="914400"/>
          </a:xfrm>
          <a:prstGeom prst="rect">
            <a:avLst/>
          </a:prstGeom>
          <a:solidFill>
            <a:srgbClr val="FCE8F1"/>
          </a:solidFill>
          <a:ln w="9525">
            <a:solidFill>
              <a:srgbClr val="C2185B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62" name="Shape 60"/>
          <p:cNvSpPr/>
          <p:nvPr/>
        </p:nvSpPr>
        <p:spPr>
          <a:xfrm>
            <a:off x="8171688" y="5074920"/>
            <a:ext cx="3788664" cy="256032"/>
          </a:xfrm>
          <a:prstGeom prst="rect">
            <a:avLst/>
          </a:prstGeom>
          <a:solidFill>
            <a:srgbClr val="C2185B"/>
          </a:solidFill>
          <a:ln w="12700">
            <a:solidFill>
              <a:srgbClr val="C2185B"/>
            </a:solidFill>
            <a:prstDash val="solid"/>
          </a:ln>
        </p:spPr>
      </p:sp>
      <p:sp>
        <p:nvSpPr>
          <p:cNvPr id="63" name="Shape 61"/>
          <p:cNvSpPr/>
          <p:nvPr/>
        </p:nvSpPr>
        <p:spPr>
          <a:xfrm>
            <a:off x="8235696" y="512064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4" name="Text 62"/>
          <p:cNvSpPr txBox="1"/>
          <p:nvPr/>
        </p:nvSpPr>
        <p:spPr>
          <a:xfrm>
            <a:off x="8235696" y="5120640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C2185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6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" name="Text 63"/>
          <p:cNvSpPr txBox="1"/>
          <p:nvPr/>
        </p:nvSpPr>
        <p:spPr>
          <a:xfrm>
            <a:off x="8473440" y="5074920"/>
            <a:ext cx="342290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Potential Research Impact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6" name="Text 64"/>
          <p:cNvSpPr txBox="1"/>
          <p:nvPr/>
        </p:nvSpPr>
        <p:spPr>
          <a:xfrm>
            <a:off x="8308848" y="5422392"/>
            <a:ext cx="3514344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Help GPs, community nurses and social workers recognise risks associated with social isolation.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Inform referrals to NHS social prescribing link workers and Age UK befriending services.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Support access to local lunch clubs, community transport and social activities.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Help local authorities develop accessible, person-centred services for older adults.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7" name="Shape 65"/>
          <p:cNvSpPr/>
          <p:nvPr/>
        </p:nvSpPr>
        <p:spPr>
          <a:xfrm>
            <a:off x="228600" y="6099048"/>
            <a:ext cx="11731752" cy="475488"/>
          </a:xfrm>
          <a:prstGeom prst="rect">
            <a:avLst/>
          </a:prstGeom>
          <a:solidFill>
            <a:srgbClr val="2E7D4F"/>
          </a:solidFill>
          <a:ln w="12700">
            <a:solidFill>
              <a:srgbClr val="2E7D4F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68" name="Shape 66"/>
          <p:cNvSpPr/>
          <p:nvPr/>
        </p:nvSpPr>
        <p:spPr>
          <a:xfrm>
            <a:off x="301752" y="6254496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9" name="Text 67"/>
          <p:cNvSpPr txBox="1"/>
          <p:nvPr/>
        </p:nvSpPr>
        <p:spPr>
          <a:xfrm>
            <a:off x="301752" y="6254496"/>
            <a:ext cx="16459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2E7D4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7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" name="Text 68"/>
          <p:cNvSpPr txBox="1"/>
          <p:nvPr/>
        </p:nvSpPr>
        <p:spPr>
          <a:xfrm>
            <a:off x="530352" y="6099048"/>
            <a:ext cx="9144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Conclusion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1" name="Shape 69"/>
          <p:cNvSpPr/>
          <p:nvPr/>
        </p:nvSpPr>
        <p:spPr>
          <a:xfrm>
            <a:off x="155448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2" name="Text 70"/>
          <p:cNvSpPr txBox="1"/>
          <p:nvPr/>
        </p:nvSpPr>
        <p:spPr>
          <a:xfrm>
            <a:off x="1627632" y="6153912"/>
            <a:ext cx="31607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1B3A2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Social isolation may be associated with depressive symptoms among older adults living alone.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" name="Shape 71"/>
          <p:cNvSpPr/>
          <p:nvPr/>
        </p:nvSpPr>
        <p:spPr>
          <a:xfrm>
            <a:off x="495300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4" name="Text 72"/>
          <p:cNvSpPr txBox="1"/>
          <p:nvPr/>
        </p:nvSpPr>
        <p:spPr>
          <a:xfrm>
            <a:off x="5026152" y="6153912"/>
            <a:ext cx="31607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1B3A2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Understanding older adults’ experiences may reveal unmet emotional needs and barriers to social participation.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5" name="Shape 73"/>
          <p:cNvSpPr/>
          <p:nvPr/>
        </p:nvSpPr>
        <p:spPr>
          <a:xfrm>
            <a:off x="835152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6" name="Text 74"/>
          <p:cNvSpPr txBox="1"/>
          <p:nvPr/>
        </p:nvSpPr>
        <p:spPr>
          <a:xfrm>
            <a:off x="8424672" y="6153912"/>
            <a:ext cx="3160776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1B3A2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Findings could inform earlier identification of distress and better coordination between health, social care and voluntary services.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id="{48C7A969-60DC-57B5-BBAF-904414EB48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8704" y="2172649"/>
            <a:ext cx="1895856" cy="2179320"/>
          </a:xfrm>
          <a:prstGeom prst="rect">
            <a:avLst/>
          </a:prstGeom>
        </p:spPr>
      </p:pic>
      <p:pic>
        <p:nvPicPr>
          <p:cNvPr id="82" name="Picture 81" descr="Loneliness Among Older Adults Before and During the COVID-19 Pandemic">
            <a:extLst>
              <a:ext uri="{FF2B5EF4-FFF2-40B4-BE49-F238E27FC236}">
                <a16:creationId xmlns:a16="http://schemas.microsoft.com/office/drawing/2014/main" id="{23626774-8A69-3E7E-0AB4-C1D5E15FC3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7232" y="2185417"/>
            <a:ext cx="1987023" cy="1060704"/>
          </a:xfrm>
          <a:prstGeom prst="rect">
            <a:avLst/>
          </a:prstGeom>
        </p:spPr>
      </p:pic>
      <p:pic>
        <p:nvPicPr>
          <p:cNvPr id="83" name="Picture 82" descr="Social isolation and loneliness increase heart disease risk in senior women">
            <a:extLst>
              <a:ext uri="{FF2B5EF4-FFF2-40B4-BE49-F238E27FC236}">
                <a16:creationId xmlns:a16="http://schemas.microsoft.com/office/drawing/2014/main" id="{43C334B6-41F2-ED78-32DE-D874FA6B3C2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873" r="17762"/>
          <a:stretch>
            <a:fillRect/>
          </a:stretch>
        </p:blipFill>
        <p:spPr>
          <a:xfrm>
            <a:off x="2632456" y="3602242"/>
            <a:ext cx="1433576" cy="1396972"/>
          </a:xfrm>
          <a:prstGeom prst="rect">
            <a:avLst/>
          </a:prstGeom>
        </p:spPr>
      </p:pic>
      <p:pic>
        <p:nvPicPr>
          <p:cNvPr id="84" name="Picture 83" descr="Does Loneliness Cause Health Problems in Older Adults?">
            <a:extLst>
              <a:ext uri="{FF2B5EF4-FFF2-40B4-BE49-F238E27FC236}">
                <a16:creationId xmlns:a16="http://schemas.microsoft.com/office/drawing/2014/main" id="{AE613713-DC06-81E6-3040-9EBCA3DBC1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280" y="3599322"/>
            <a:ext cx="2380488" cy="1396971"/>
          </a:xfrm>
          <a:prstGeom prst="rect">
            <a:avLst/>
          </a:prstGeom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397A46F2-4FD9-B643-1F01-ACC85D38C5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7232" y="3285440"/>
            <a:ext cx="1987023" cy="1057960"/>
          </a:xfrm>
          <a:prstGeom prst="rect">
            <a:avLst/>
          </a:prstGeom>
        </p:spPr>
      </p:pic>
      <p:pic>
        <p:nvPicPr>
          <p:cNvPr id="89" name="Picture 88" descr="Full article: Indian dance (Bharatanatyam) to ease social loneliness and  isolation in older adults">
            <a:extLst>
              <a:ext uri="{FF2B5EF4-FFF2-40B4-BE49-F238E27FC236}">
                <a16:creationId xmlns:a16="http://schemas.microsoft.com/office/drawing/2014/main" id="{700553A2-B637-A8E8-0BAC-16EE3B44B4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1688" y="2487168"/>
            <a:ext cx="1805940" cy="1680713"/>
          </a:xfrm>
          <a:prstGeom prst="rect">
            <a:avLst/>
          </a:prstGeom>
        </p:spPr>
      </p:pic>
      <p:pic>
        <p:nvPicPr>
          <p:cNvPr id="91" name="Picture 90" descr="Detrimental Effects of Social Isolation on Mental and Physical Health |  Learning for a Cause">
            <a:extLst>
              <a:ext uri="{FF2B5EF4-FFF2-40B4-BE49-F238E27FC236}">
                <a16:creationId xmlns:a16="http://schemas.microsoft.com/office/drawing/2014/main" id="{64843F73-8B04-369F-91B1-FAC7A0B5B2A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23348" y="2483601"/>
            <a:ext cx="1909572" cy="1695207"/>
          </a:xfrm>
          <a:prstGeom prst="rect">
            <a:avLst/>
          </a:prstGeom>
        </p:spPr>
      </p:pic>
      <p:pic>
        <p:nvPicPr>
          <p:cNvPr id="92" name="Picture 91" descr="How to Navigate Social Isolation and Loneliness as an Older Adult">
            <a:extLst>
              <a:ext uri="{FF2B5EF4-FFF2-40B4-BE49-F238E27FC236}">
                <a16:creationId xmlns:a16="http://schemas.microsoft.com/office/drawing/2014/main" id="{34BD83AD-E38E-7CDE-8A05-75107D2D914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71688" y="4194069"/>
            <a:ext cx="1824279" cy="825987"/>
          </a:xfrm>
          <a:prstGeom prst="rect">
            <a:avLst/>
          </a:prstGeom>
        </p:spPr>
      </p:pic>
      <p:pic>
        <p:nvPicPr>
          <p:cNvPr id="93" name="Picture 92" descr="Only the lonely: Poll shows many older adults, especially those with health  issues, feel isolated">
            <a:extLst>
              <a:ext uri="{FF2B5EF4-FFF2-40B4-BE49-F238E27FC236}">
                <a16:creationId xmlns:a16="http://schemas.microsoft.com/office/drawing/2014/main" id="{3D21E5E1-5AA3-0C00-1374-59C61ED705C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41687" y="4194069"/>
            <a:ext cx="1909572" cy="825987"/>
          </a:xfrm>
          <a:prstGeom prst="rect">
            <a:avLst/>
          </a:prstGeom>
        </p:spPr>
      </p:pic>
      <p:pic>
        <p:nvPicPr>
          <p:cNvPr id="96" name="Picture 95">
            <a:extLst>
              <a:ext uri="{FF2B5EF4-FFF2-40B4-BE49-F238E27FC236}">
                <a16:creationId xmlns:a16="http://schemas.microsoft.com/office/drawing/2014/main" id="{633F702B-2153-6EA7-D0B1-10C7BB8445F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7149" y="5014270"/>
            <a:ext cx="1271611" cy="1029914"/>
          </a:xfrm>
          <a:prstGeom prst="rect">
            <a:avLst/>
          </a:prstGeom>
        </p:spPr>
      </p:pic>
      <p:pic>
        <p:nvPicPr>
          <p:cNvPr id="97" name="Picture 96" descr="The Cycle of Depression and Isolation: How Are They Connected? - MEDvidi">
            <a:extLst>
              <a:ext uri="{FF2B5EF4-FFF2-40B4-BE49-F238E27FC236}">
                <a16:creationId xmlns:a16="http://schemas.microsoft.com/office/drawing/2014/main" id="{76754AEF-3D16-3C05-7D52-8C4F03BF9F8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536193" y="5004911"/>
            <a:ext cx="1313337" cy="1048417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206A20C9-0668-CD35-78DA-223EDAEF685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49530" y="5014040"/>
            <a:ext cx="1322049" cy="10118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DDBBAE-CA27-420A-9B76-1888435571B7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17564" y="1783237"/>
            <a:ext cx="3767415" cy="175140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3DE8CC-1CC9-F90E-405C-0549F56B14F2}"/>
              </a:ext>
            </a:extLst>
          </p:cNvPr>
          <p:cNvSpPr txBox="1"/>
          <p:nvPr/>
        </p:nvSpPr>
        <p:spPr>
          <a:xfrm>
            <a:off x="1268083" y="405442"/>
            <a:ext cx="9851366" cy="5272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IN" sz="14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Elovainio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Komulainen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Sipilä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P.N.,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Pulkki-Råback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Alonso, L.C.,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Pentti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Nyberg, S.T.,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Suominen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Vahtera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Lipsanen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and Batty, G.D., 2023. Association of social isolation and loneliness with risk of incident hospital-treated infections: an analysis of data from the UK Biobank and Finnish Health and Social Support studies.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 Public Health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pp.e109-e118.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Motillon-Toudic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Walter, M.,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Séguin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Carrier, J.D.,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Berrouiguet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Lemey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2022. Social isolation and suicide risk: Literature review and perspectives.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psychiatry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65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p.e65.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Tomida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</a:t>
            </a:r>
            <a:r>
              <a:rPr lang="en-GB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Shimoda</a:t>
            </a:r>
            <a:r>
              <a:rPr lang="en-GB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Nakajima, C., Kawakami, A. and Shimada, H., 2024. Social isolation/loneliness and mobility disability among older adults.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Current Geriatrics Reports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pp.86-92.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Office for National Statistics (ONS), 2025. Families and households in the UK: 2024. Available at: </a:t>
            </a:r>
            <a:r>
              <a:rPr lang="en-IN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https://www.ons.gov.uk/peoplepopulationandcommunity/birthsdeathsandmarriages/families/bulletins/familiesandhouseholds/2024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 (Accessed: 14 October 2026).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 UK, 2024a. Building on success to beat loneliness. Available at: </a:t>
            </a:r>
            <a:r>
              <a:rPr lang="en-IN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https://www.ageuk.org.uk/discover/2024/december/building-on-success-to-beat-loneliness/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14 October 2026).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 UK, 2024b. Age UK’s new report shows you are not alone in feeling lonely. Available at: </a:t>
            </a:r>
            <a:r>
              <a:rPr lang="en-IN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https://www.ageuk.org.uk/latest-press/articles/age-uks-new-report-shows-you-are-not-alone-in-feeling-lonely/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 (Accessed: 14 October 2026).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(WHO) (2025) From loneliness to social connection: Charting a path to healthier societies. Geneva: World Health Organization. Available at: </a:t>
            </a:r>
            <a:r>
              <a:rPr lang="en-IN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https://www.who.int/activities/reducing-social-isolation-and-loneliness-among-older-people</a:t>
            </a: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N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99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822</Words>
  <Application>Microsoft Office PowerPoint</Application>
  <PresentationFormat>Widescreen</PresentationFormat>
  <Paragraphs>52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Times New Roman</vt:lpstr>
      <vt:lpstr>Office Theme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Isolation and Depressive Symptoms in Adults 70+ Living Alone (UK)</dc:title>
  <dc:subject>PptxGenJS Presentation</dc:subject>
  <dc:creator>PptxGenJS</dc:creator>
  <cp:lastModifiedBy>User</cp:lastModifiedBy>
  <cp:revision>5</cp:revision>
  <dcterms:created xsi:type="dcterms:W3CDTF">2026-10-14T09:46:05Z</dcterms:created>
  <dcterms:modified xsi:type="dcterms:W3CDTF">2026-10-25T11:10:33Z</dcterms:modified>
</cp:coreProperties>
</file>