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87A9EA-F39B-4FB1-85F1-22B6DDF2DE1D}" v="10" dt="2022-10-08T10:13:34.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56" autoAdjust="0"/>
    <p:restoredTop sz="94660"/>
  </p:normalViewPr>
  <p:slideViewPr>
    <p:cSldViewPr snapToGrid="0">
      <p:cViewPr varScale="1">
        <p:scale>
          <a:sx n="47" d="100"/>
          <a:sy n="47" d="100"/>
        </p:scale>
        <p:origin x="58" y="8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F67EE-2EDC-E1EF-B8AA-7B68D0B586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CE4B9-72C4-75AC-1F18-9BAE8EB26F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312D83-4AD1-05F2-68A0-635C186A73D6}"/>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5" name="Footer Placeholder 4">
            <a:extLst>
              <a:ext uri="{FF2B5EF4-FFF2-40B4-BE49-F238E27FC236}">
                <a16:creationId xmlns:a16="http://schemas.microsoft.com/office/drawing/2014/main" id="{F8C499D5-4CB5-9EF5-E9BF-72630F84D8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E8EF3D-9E6E-C623-BDF0-1F0893080313}"/>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3466528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E748-55F4-D4DB-3667-CC2872BF57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239FD0-D93E-E2ED-CBF2-AC28B14DA6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83C545-2782-6694-FC1C-49F3F7A4E83E}"/>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5" name="Footer Placeholder 4">
            <a:extLst>
              <a:ext uri="{FF2B5EF4-FFF2-40B4-BE49-F238E27FC236}">
                <a16:creationId xmlns:a16="http://schemas.microsoft.com/office/drawing/2014/main" id="{260D3679-28D3-B28B-2438-B7A795A5D5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5A0F49-556C-4D0C-129A-999D3E2F8C41}"/>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371601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F2C37-4BE2-00A1-2DB4-C46DC2D756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DED5E2-7B5C-CDD9-4292-1835EBD1F7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654F2A-AC80-308C-E753-0E37A815C054}"/>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5" name="Footer Placeholder 4">
            <a:extLst>
              <a:ext uri="{FF2B5EF4-FFF2-40B4-BE49-F238E27FC236}">
                <a16:creationId xmlns:a16="http://schemas.microsoft.com/office/drawing/2014/main" id="{A353E6FD-15DF-911B-A6D0-2B9C1E8E7C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6B3B2B-7CEA-EE88-5E70-6775D204B4E0}"/>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37361178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1B411-E06C-2C51-6106-C00C3EAC00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BB96EF-1F71-CD75-E9F8-754B2B1EBA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6A21C65-3E38-833D-EF23-7E37A31EDB7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9B42CE-DC6B-06A2-962B-5FD326149830}"/>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6" name="Footer Placeholder 5">
            <a:extLst>
              <a:ext uri="{FF2B5EF4-FFF2-40B4-BE49-F238E27FC236}">
                <a16:creationId xmlns:a16="http://schemas.microsoft.com/office/drawing/2014/main" id="{04997EDC-569C-3E9C-F347-42615989942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A9AD6E-4C66-E71B-8A8D-E44448AB0B8F}"/>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2914269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19292-D077-0097-9B22-5CEEFD52C0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C399F8-59C7-F5E0-FF49-2AC3C19BC9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507432-2664-F221-A19E-B69F29BBE75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4F65662-DA17-0759-32F6-4186DB2470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35CFF9D-1FC3-731C-2BC4-F34158EE70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906FB-C66E-1EEE-3508-12DC3E7DB3FF}"/>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8" name="Footer Placeholder 7">
            <a:extLst>
              <a:ext uri="{FF2B5EF4-FFF2-40B4-BE49-F238E27FC236}">
                <a16:creationId xmlns:a16="http://schemas.microsoft.com/office/drawing/2014/main" id="{CAC7F9FD-028C-7E20-D0B4-AA65909EB5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AE0883-81B5-3450-5649-231694E22245}"/>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4287599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9EDCF-B558-F9F5-0E86-251C0C27D9C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B7E2F2-3B35-F661-E26D-30F6E82C1243}"/>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4" name="Footer Placeholder 3">
            <a:extLst>
              <a:ext uri="{FF2B5EF4-FFF2-40B4-BE49-F238E27FC236}">
                <a16:creationId xmlns:a16="http://schemas.microsoft.com/office/drawing/2014/main" id="{DC65F8DE-722F-76EF-9840-7938A8D02C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DFF552-A05C-0796-F6C4-8539E4620189}"/>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256315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922248-0BEE-DD1C-78E7-814716D025F6}"/>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3" name="Footer Placeholder 2">
            <a:extLst>
              <a:ext uri="{FF2B5EF4-FFF2-40B4-BE49-F238E27FC236}">
                <a16:creationId xmlns:a16="http://schemas.microsoft.com/office/drawing/2014/main" id="{48D505C3-0BEF-641E-F96A-FDC2961085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88694D-E173-F166-D1DE-75E40FB3AB0D}"/>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2843704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818B2-12F3-359A-3215-9B2B9488E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36046B-F8B0-F181-CC37-CB264960A5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B99774-2347-EC9F-96B5-15A90180D9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9A3465-67F8-EEEB-FB3F-98D00836E37D}"/>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6" name="Footer Placeholder 5">
            <a:extLst>
              <a:ext uri="{FF2B5EF4-FFF2-40B4-BE49-F238E27FC236}">
                <a16:creationId xmlns:a16="http://schemas.microsoft.com/office/drawing/2014/main" id="{372ACC45-CD27-4384-2AF4-FCA92D9347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8EF8AD-FF8A-205F-52CA-2C984F87AAC3}"/>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1117620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08540-49A2-450A-36A1-3C676318B6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94C61A-60FB-9C5B-50E7-73CB3D305C4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BDC04B-FF5A-B11E-03BE-9F280641A3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948212-EFC5-7DFF-3EED-7756F986A4B6}"/>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6" name="Footer Placeholder 5">
            <a:extLst>
              <a:ext uri="{FF2B5EF4-FFF2-40B4-BE49-F238E27FC236}">
                <a16:creationId xmlns:a16="http://schemas.microsoft.com/office/drawing/2014/main" id="{A3AAB6CD-43BA-7F66-C183-AACBEC08E1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C971AE7-BC7A-DAAC-277F-15834C2FCDD7}"/>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28515192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E1CB1-1BC9-361C-669E-33A298E4968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1D877AC-DB7C-0E58-5587-E037CA0E52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D16A31-4C2F-92DF-DF66-2BFAA81C2B28}"/>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5" name="Footer Placeholder 4">
            <a:extLst>
              <a:ext uri="{FF2B5EF4-FFF2-40B4-BE49-F238E27FC236}">
                <a16:creationId xmlns:a16="http://schemas.microsoft.com/office/drawing/2014/main" id="{5E611D84-1189-D29B-14F9-1EE336027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5436B6-3AD9-A32B-4210-806D8A78E1AB}"/>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3664048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6BE203-157B-7A9E-25CD-836E103E523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4EB6F9-8018-49C8-14F1-F6A11B55A91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CC1E83-CBE5-48A4-5D31-3DF20ECC4A37}"/>
              </a:ext>
            </a:extLst>
          </p:cNvPr>
          <p:cNvSpPr>
            <a:spLocks noGrp="1"/>
          </p:cNvSpPr>
          <p:nvPr>
            <p:ph type="dt" sz="half" idx="10"/>
          </p:nvPr>
        </p:nvSpPr>
        <p:spPr/>
        <p:txBody>
          <a:bodyPr/>
          <a:lstStyle/>
          <a:p>
            <a:fld id="{9D44C27C-6604-458A-AF00-AB49E30B7DCB}" type="datetimeFigureOut">
              <a:rPr lang="en-GB" smtClean="0"/>
              <a:t>08/10/2022</a:t>
            </a:fld>
            <a:endParaRPr lang="en-GB"/>
          </a:p>
        </p:txBody>
      </p:sp>
      <p:sp>
        <p:nvSpPr>
          <p:cNvPr id="5" name="Footer Placeholder 4">
            <a:extLst>
              <a:ext uri="{FF2B5EF4-FFF2-40B4-BE49-F238E27FC236}">
                <a16:creationId xmlns:a16="http://schemas.microsoft.com/office/drawing/2014/main" id="{E899BDBF-55BE-B2F2-EEC3-2EA6BDD6EB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1A3A73-CF25-7837-D061-CEE05AD35534}"/>
              </a:ext>
            </a:extLst>
          </p:cNvPr>
          <p:cNvSpPr>
            <a:spLocks noGrp="1"/>
          </p:cNvSpPr>
          <p:nvPr>
            <p:ph type="sldNum" sz="quarter" idx="12"/>
          </p:nvPr>
        </p:nvSpPr>
        <p:spPr/>
        <p:txBody>
          <a:bodyPr/>
          <a:lstStyle/>
          <a:p>
            <a:fld id="{1DA47AF0-FAB9-48C5-BD39-47C0D403448C}" type="slidenum">
              <a:rPr lang="en-GB" smtClean="0"/>
              <a:t>‹#›</a:t>
            </a:fld>
            <a:endParaRPr lang="en-GB"/>
          </a:p>
        </p:txBody>
      </p:sp>
    </p:spTree>
    <p:extLst>
      <p:ext uri="{BB962C8B-B14F-4D97-AF65-F5344CB8AC3E}">
        <p14:creationId xmlns:p14="http://schemas.microsoft.com/office/powerpoint/2010/main" val="17709866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04C639-4666-FEB2-AA47-8D591881F5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86CA95-B018-EA2A-3F2D-2879746747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784AB2-2630-8D70-9E2A-56A36D16D3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44C27C-6604-458A-AF00-AB49E30B7DCB}" type="datetimeFigureOut">
              <a:rPr lang="en-GB" smtClean="0"/>
              <a:t>08/10/2022</a:t>
            </a:fld>
            <a:endParaRPr lang="en-GB"/>
          </a:p>
        </p:txBody>
      </p:sp>
      <p:sp>
        <p:nvSpPr>
          <p:cNvPr id="5" name="Footer Placeholder 4">
            <a:extLst>
              <a:ext uri="{FF2B5EF4-FFF2-40B4-BE49-F238E27FC236}">
                <a16:creationId xmlns:a16="http://schemas.microsoft.com/office/drawing/2014/main" id="{3C7500CF-7A19-9552-3CB9-B176198014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55FC330-444C-B2DD-F3B1-5686BB47DE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A47AF0-FAB9-48C5-BD39-47C0D403448C}" type="slidenum">
              <a:rPr lang="en-GB" smtClean="0"/>
              <a:t>‹#›</a:t>
            </a:fld>
            <a:endParaRPr lang="en-GB"/>
          </a:p>
        </p:txBody>
      </p:sp>
    </p:spTree>
    <p:extLst>
      <p:ext uri="{BB962C8B-B14F-4D97-AF65-F5344CB8AC3E}">
        <p14:creationId xmlns:p14="http://schemas.microsoft.com/office/powerpoint/2010/main" val="40537151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Scott,%20A.,%20(2012),%20Operant%20conditioning%20&#8211;%20Skinner%20box%20experiment%20&#8211;%20VCE%20Psychology,%20%5bvideo%5d%20Available%20-%20https:/www.youtube.com/watch?v=X-lgMnvPDQ0" TargetMode="External"/><Relationship Id="rId2" Type="http://schemas.openxmlformats.org/officeDocument/2006/relationships/hyperlink" Target="https://www.bps.org.uk/public/what-is-psychology" TargetMode="External"/><Relationship Id="rId1" Type="http://schemas.openxmlformats.org/officeDocument/2006/relationships/slideLayout" Target="../slideLayouts/slideLayout2.xml"/><Relationship Id="rId4" Type="http://schemas.openxmlformats.org/officeDocument/2006/relationships/hyperlink" Target="file:///C:\Users\CG\Downloads\9781315807584_previewpd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782B-8469-068A-165A-832C71577B04}"/>
              </a:ext>
            </a:extLst>
          </p:cNvPr>
          <p:cNvSpPr>
            <a:spLocks noGrp="1"/>
          </p:cNvSpPr>
          <p:nvPr>
            <p:ph type="ctrTitle"/>
          </p:nvPr>
        </p:nvSpPr>
        <p:spPr>
          <a:xfrm>
            <a:off x="1298121" y="2079738"/>
            <a:ext cx="9595757" cy="2698523"/>
          </a:xfrm>
        </p:spPr>
        <p:txBody>
          <a:bodyPr>
            <a:normAutofit/>
          </a:bodyPr>
          <a:lstStyle/>
          <a:p>
            <a:r>
              <a:rPr lang="en-GB" sz="2400" b="1" dirty="0">
                <a:latin typeface="Arial" panose="020B0604020202020204" pitchFamily="34" charset="0"/>
                <a:cs typeface="Arial" panose="020B0604020202020204" pitchFamily="34" charset="0"/>
              </a:rPr>
              <a:t>Calah Riley-Lamb</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Psychology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Hayley Trower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BMHP4003</a:t>
            </a:r>
            <a:br>
              <a:rPr lang="en-GB" dirty="0"/>
            </a:br>
            <a:endParaRPr lang="en-GB" dirty="0"/>
          </a:p>
        </p:txBody>
      </p:sp>
    </p:spTree>
    <p:extLst>
      <p:ext uri="{BB962C8B-B14F-4D97-AF65-F5344CB8AC3E}">
        <p14:creationId xmlns:p14="http://schemas.microsoft.com/office/powerpoint/2010/main" val="3344461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4DBA0-E9ED-9EEB-2E85-8CDBB3B1F695}"/>
              </a:ext>
            </a:extLst>
          </p:cNvPr>
          <p:cNvSpPr>
            <a:spLocks noGrp="1"/>
          </p:cNvSpPr>
          <p:nvPr>
            <p:ph type="title"/>
          </p:nvPr>
        </p:nvSpPr>
        <p:spPr/>
        <p:txBody>
          <a:bodyPr/>
          <a:lstStyle/>
          <a:p>
            <a:r>
              <a:rPr lang="en-GB" dirty="0"/>
              <a:t>Executive summary </a:t>
            </a:r>
          </a:p>
        </p:txBody>
      </p:sp>
      <p:sp>
        <p:nvSpPr>
          <p:cNvPr id="3" name="Content Placeholder 2">
            <a:extLst>
              <a:ext uri="{FF2B5EF4-FFF2-40B4-BE49-F238E27FC236}">
                <a16:creationId xmlns:a16="http://schemas.microsoft.com/office/drawing/2014/main" id="{2402F113-DDF9-72D1-E36B-8E70D624101A}"/>
              </a:ext>
            </a:extLst>
          </p:cNvPr>
          <p:cNvSpPr>
            <a:spLocks noGrp="1"/>
          </p:cNvSpPr>
          <p:nvPr>
            <p:ph idx="1"/>
          </p:nvPr>
        </p:nvSpPr>
        <p:spPr/>
        <p:txBody>
          <a:bodyPr>
            <a:normAutofit/>
          </a:bodyPr>
          <a:lstStyle/>
          <a:p>
            <a:pPr>
              <a:lnSpc>
                <a:spcPct val="150000"/>
              </a:lnSpc>
            </a:pPr>
            <a:r>
              <a:rPr lang="en-GB" sz="1400" dirty="0">
                <a:latin typeface="Arial" panose="020B0604020202020204" pitchFamily="34" charset="0"/>
                <a:cs typeface="Arial" panose="020B0604020202020204" pitchFamily="34" charset="0"/>
              </a:rPr>
              <a:t>Briefly I will be going over ‘Why is psychology important? The relevant theory that backs up this point based on real life situations. Going into more dept on how a professional in a health and social care role can use their understanding of psychology to be able to support their service users. How this will help benefit the service user and why. Using the lifespan perspective by </a:t>
            </a:r>
            <a:r>
              <a:rPr lang="en-GB" sz="1400" b="1" dirty="0">
                <a:latin typeface="Arial" panose="020B0604020202020204" pitchFamily="34" charset="0"/>
                <a:cs typeface="Arial" panose="020B0604020202020204" pitchFamily="34" charset="0"/>
              </a:rPr>
              <a:t>Dixon and learner 1992</a:t>
            </a:r>
            <a:r>
              <a:rPr lang="en-GB" sz="1400" dirty="0">
                <a:latin typeface="Arial" panose="020B0604020202020204" pitchFamily="34" charset="0"/>
                <a:cs typeface="Arial" panose="020B0604020202020204" pitchFamily="34" charset="0"/>
              </a:rPr>
              <a:t>. Within this there are multiple levels and those variables directionally influence one another. </a:t>
            </a:r>
          </a:p>
        </p:txBody>
      </p:sp>
    </p:spTree>
    <p:extLst>
      <p:ext uri="{BB962C8B-B14F-4D97-AF65-F5344CB8AC3E}">
        <p14:creationId xmlns:p14="http://schemas.microsoft.com/office/powerpoint/2010/main" val="2568027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80140-03D0-27F8-FEBB-87245C4B2FBE}"/>
              </a:ext>
            </a:extLst>
          </p:cNvPr>
          <p:cNvSpPr>
            <a:spLocks noGrp="1"/>
          </p:cNvSpPr>
          <p:nvPr>
            <p:ph type="title"/>
          </p:nvPr>
        </p:nvSpPr>
        <p:spPr/>
        <p:txBody>
          <a:bodyPr/>
          <a:lstStyle/>
          <a:p>
            <a:r>
              <a:rPr lang="en-GB" dirty="0"/>
              <a:t>Context page</a:t>
            </a:r>
          </a:p>
        </p:txBody>
      </p:sp>
      <p:sp>
        <p:nvSpPr>
          <p:cNvPr id="3" name="Content Placeholder 2">
            <a:extLst>
              <a:ext uri="{FF2B5EF4-FFF2-40B4-BE49-F238E27FC236}">
                <a16:creationId xmlns:a16="http://schemas.microsoft.com/office/drawing/2014/main" id="{25B0CFDC-F036-E4D7-DC67-30422E7611FC}"/>
              </a:ext>
            </a:extLst>
          </p:cNvPr>
          <p:cNvSpPr>
            <a:spLocks noGrp="1"/>
          </p:cNvSpPr>
          <p:nvPr>
            <p:ph idx="1"/>
          </p:nvPr>
        </p:nvSpPr>
        <p:spPr/>
        <p:txBody>
          <a:bodyPr/>
          <a:lstStyle/>
          <a:p>
            <a:pPr marL="514350" indent="-514350">
              <a:lnSpc>
                <a:spcPct val="150000"/>
              </a:lnSpc>
              <a:buFont typeface="+mj-lt"/>
              <a:buAutoNum type="arabicPeriod"/>
            </a:pPr>
            <a:r>
              <a:rPr lang="en-GB" sz="1200" dirty="0">
                <a:latin typeface="Arial" panose="020B0604020202020204" pitchFamily="34" charset="0"/>
                <a:cs typeface="Arial" panose="020B0604020202020204" pitchFamily="34" charset="0"/>
              </a:rPr>
              <a:t>Title page </a:t>
            </a:r>
          </a:p>
          <a:p>
            <a:pPr marL="514350" indent="-514350">
              <a:lnSpc>
                <a:spcPct val="150000"/>
              </a:lnSpc>
              <a:buFont typeface="+mj-lt"/>
              <a:buAutoNum type="arabicPeriod"/>
            </a:pPr>
            <a:r>
              <a:rPr lang="en-GB" sz="1200" dirty="0">
                <a:latin typeface="Arial" panose="020B0604020202020204" pitchFamily="34" charset="0"/>
                <a:cs typeface="Arial" panose="020B0604020202020204" pitchFamily="34" charset="0"/>
              </a:rPr>
              <a:t>Executive summary </a:t>
            </a:r>
          </a:p>
          <a:p>
            <a:pPr marL="514350" indent="-514350">
              <a:lnSpc>
                <a:spcPct val="150000"/>
              </a:lnSpc>
              <a:buFont typeface="+mj-lt"/>
              <a:buAutoNum type="arabicPeriod"/>
            </a:pPr>
            <a:r>
              <a:rPr lang="en-GB" sz="1200" dirty="0">
                <a:latin typeface="Arial" panose="020B0604020202020204" pitchFamily="34" charset="0"/>
                <a:cs typeface="Arial" panose="020B0604020202020204" pitchFamily="34" charset="0"/>
              </a:rPr>
              <a:t>Context page </a:t>
            </a:r>
          </a:p>
          <a:p>
            <a:pPr marL="514350" indent="-514350">
              <a:lnSpc>
                <a:spcPct val="150000"/>
              </a:lnSpc>
              <a:buFont typeface="+mj-lt"/>
              <a:buAutoNum type="arabicPeriod"/>
            </a:pPr>
            <a:r>
              <a:rPr lang="en-GB" sz="1200" dirty="0">
                <a:latin typeface="Arial" panose="020B0604020202020204" pitchFamily="34" charset="0"/>
                <a:cs typeface="Arial" panose="020B0604020202020204" pitchFamily="34" charset="0"/>
              </a:rPr>
              <a:t>Why is psychology important? </a:t>
            </a:r>
          </a:p>
          <a:p>
            <a:pPr marL="514350" indent="-514350">
              <a:lnSpc>
                <a:spcPct val="150000"/>
              </a:lnSpc>
              <a:buFont typeface="+mj-lt"/>
              <a:buAutoNum type="arabicPeriod"/>
            </a:pPr>
            <a:r>
              <a:rPr lang="en-GB" sz="1200" dirty="0">
                <a:latin typeface="Arial" panose="020B0604020202020204" pitchFamily="34" charset="0"/>
                <a:cs typeface="Arial" panose="020B0604020202020204" pitchFamily="34" charset="0"/>
              </a:rPr>
              <a:t>One relevant psychology theory of life span development</a:t>
            </a:r>
          </a:p>
          <a:p>
            <a:pPr marL="514350" indent="-514350">
              <a:lnSpc>
                <a:spcPct val="150000"/>
              </a:lnSpc>
              <a:buFont typeface="+mj-lt"/>
              <a:buAutoNum type="arabicPeriod"/>
            </a:pPr>
            <a:r>
              <a:rPr lang="en-GB" sz="1200" dirty="0">
                <a:latin typeface="Arial" panose="020B0604020202020204" pitchFamily="34" charset="0"/>
                <a:cs typeface="Arial" panose="020B0604020202020204" pitchFamily="34" charset="0"/>
              </a:rPr>
              <a:t>One practical example of how a professional in their role can use their understanding of psychology to support a service user. </a:t>
            </a:r>
          </a:p>
          <a:p>
            <a:pPr marL="514350" indent="-514350">
              <a:lnSpc>
                <a:spcPct val="150000"/>
              </a:lnSpc>
              <a:buFont typeface="+mj-lt"/>
              <a:buAutoNum type="arabicPeriod"/>
            </a:pPr>
            <a:r>
              <a:rPr lang="en-GB" sz="1200" dirty="0">
                <a:latin typeface="Arial" panose="020B0604020202020204" pitchFamily="34" charset="0"/>
                <a:cs typeface="Arial" panose="020B0604020202020204" pitchFamily="34" charset="0"/>
              </a:rPr>
              <a:t>Citations and Harvard referencing page. </a:t>
            </a:r>
          </a:p>
          <a:p>
            <a:pPr marL="514350" indent="-514350">
              <a:buFont typeface="+mj-lt"/>
              <a:buAutoNum type="arabicPeriod"/>
            </a:pPr>
            <a:endParaRPr lang="en-GB" dirty="0"/>
          </a:p>
        </p:txBody>
      </p:sp>
    </p:spTree>
    <p:extLst>
      <p:ext uri="{BB962C8B-B14F-4D97-AF65-F5344CB8AC3E}">
        <p14:creationId xmlns:p14="http://schemas.microsoft.com/office/powerpoint/2010/main" val="354492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D2C09-8624-3906-5036-0022D9B3F406}"/>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Why is psychology important?</a:t>
            </a:r>
          </a:p>
        </p:txBody>
      </p:sp>
      <p:sp>
        <p:nvSpPr>
          <p:cNvPr id="3" name="Content Placeholder 2">
            <a:extLst>
              <a:ext uri="{FF2B5EF4-FFF2-40B4-BE49-F238E27FC236}">
                <a16:creationId xmlns:a16="http://schemas.microsoft.com/office/drawing/2014/main" id="{91FC6139-31C1-7BD8-EBCA-5D0219287CEF}"/>
              </a:ext>
            </a:extLst>
          </p:cNvPr>
          <p:cNvSpPr>
            <a:spLocks noGrp="1"/>
          </p:cNvSpPr>
          <p:nvPr>
            <p:ph idx="1"/>
          </p:nvPr>
        </p:nvSpPr>
        <p:spPr/>
        <p:txBody>
          <a:bodyPr>
            <a:normAutofit/>
          </a:bodyPr>
          <a:lstStyle/>
          <a:p>
            <a:pPr>
              <a:lnSpc>
                <a:spcPct val="150000"/>
              </a:lnSpc>
            </a:pPr>
            <a:r>
              <a:rPr lang="en-GB" sz="1600" dirty="0">
                <a:latin typeface="Arial" panose="020B0604020202020204" pitchFamily="34" charset="0"/>
                <a:cs typeface="Arial" panose="020B0604020202020204" pitchFamily="34" charset="0"/>
              </a:rPr>
              <a:t>Understanding what makes people tick and how this can help us address many of the problems and issues in society today. </a:t>
            </a:r>
          </a:p>
          <a:p>
            <a:pPr>
              <a:lnSpc>
                <a:spcPct val="150000"/>
              </a:lnSpc>
            </a:pPr>
            <a:r>
              <a:rPr lang="en-GB" sz="1600" dirty="0">
                <a:latin typeface="Arial" panose="020B0604020202020204" pitchFamily="34" charset="0"/>
                <a:cs typeface="Arial" panose="020B0604020202020204" pitchFamily="34" charset="0"/>
              </a:rPr>
              <a:t>Plato believed that the mind and body are fundamentally different things, this suggested that the mind influenced the body through the pineal gland, this then became known as ‘dualism’. </a:t>
            </a:r>
          </a:p>
          <a:p>
            <a:pPr>
              <a:lnSpc>
                <a:spcPct val="150000"/>
              </a:lnSpc>
            </a:pPr>
            <a:r>
              <a:rPr lang="en-GB" sz="1600" dirty="0">
                <a:latin typeface="Arial" panose="020B0604020202020204" pitchFamily="34" charset="0"/>
                <a:cs typeface="Arial" panose="020B0604020202020204" pitchFamily="34" charset="0"/>
              </a:rPr>
              <a:t>The meaning of  </a:t>
            </a:r>
            <a:r>
              <a:rPr lang="en-GB" sz="1600" dirty="0" err="1">
                <a:latin typeface="Arial" panose="020B0604020202020204" pitchFamily="34" charset="0"/>
                <a:cs typeface="Arial" panose="020B0604020202020204" pitchFamily="34" charset="0"/>
              </a:rPr>
              <a:t>Phych</a:t>
            </a:r>
            <a:r>
              <a:rPr lang="en-GB" sz="1600" dirty="0">
                <a:latin typeface="Arial" panose="020B0604020202020204" pitchFamily="34" charset="0"/>
                <a:cs typeface="Arial" panose="020B0604020202020204" pitchFamily="34" charset="0"/>
              </a:rPr>
              <a:t>- mind, soul or spirt  </a:t>
            </a:r>
          </a:p>
          <a:p>
            <a:pPr>
              <a:lnSpc>
                <a:spcPct val="150000"/>
              </a:lnSpc>
            </a:pPr>
            <a:r>
              <a:rPr lang="en-GB" sz="1600" dirty="0">
                <a:latin typeface="Arial" panose="020B0604020202020204" pitchFamily="34" charset="0"/>
                <a:cs typeface="Arial" panose="020B0604020202020204" pitchFamily="34" charset="0"/>
              </a:rPr>
              <a:t>Psychology helps us understand why the brain works in certain ways, our behaviour and mental. Psychology is studying the brain and its functions </a:t>
            </a:r>
          </a:p>
          <a:p>
            <a:pPr>
              <a:lnSpc>
                <a:spcPct val="150000"/>
              </a:lnSpc>
            </a:pPr>
            <a:r>
              <a:rPr lang="en-GB" sz="1600" dirty="0">
                <a:latin typeface="Arial" panose="020B0604020202020204" pitchFamily="34" charset="0"/>
                <a:cs typeface="Arial" panose="020B0604020202020204" pitchFamily="34" charset="0"/>
              </a:rPr>
              <a:t>Using the lifespan perspective the changes people display from conception through to death are development in nature. (Dixon and Learner 1992). </a:t>
            </a:r>
          </a:p>
        </p:txBody>
      </p:sp>
    </p:spTree>
    <p:extLst>
      <p:ext uri="{BB962C8B-B14F-4D97-AF65-F5344CB8AC3E}">
        <p14:creationId xmlns:p14="http://schemas.microsoft.com/office/powerpoint/2010/main" val="835285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FBC54-A96E-7218-FB9C-876F8D5A978A}"/>
              </a:ext>
            </a:extLst>
          </p:cNvPr>
          <p:cNvSpPr>
            <a:spLocks noGrp="1"/>
          </p:cNvSpPr>
          <p:nvPr>
            <p:ph type="title"/>
          </p:nvPr>
        </p:nvSpPr>
        <p:spPr/>
        <p:txBody>
          <a:bodyPr>
            <a:normAutofit/>
          </a:bodyPr>
          <a:lstStyle/>
          <a:p>
            <a:r>
              <a:rPr lang="en-GB" sz="3200" dirty="0">
                <a:latin typeface="Arial" panose="020B0604020202020204" pitchFamily="34" charset="0"/>
                <a:cs typeface="Arial" panose="020B0604020202020204" pitchFamily="34" charset="0"/>
              </a:rPr>
              <a:t>One relevant psychological theory of life span development.  </a:t>
            </a:r>
          </a:p>
        </p:txBody>
      </p:sp>
      <p:sp>
        <p:nvSpPr>
          <p:cNvPr id="3" name="Content Placeholder 2">
            <a:extLst>
              <a:ext uri="{FF2B5EF4-FFF2-40B4-BE49-F238E27FC236}">
                <a16:creationId xmlns:a16="http://schemas.microsoft.com/office/drawing/2014/main" id="{40CA91FF-406C-E3F0-A515-C2E1D0470C32}"/>
              </a:ext>
            </a:extLst>
          </p:cNvPr>
          <p:cNvSpPr>
            <a:spLocks noGrp="1"/>
          </p:cNvSpPr>
          <p:nvPr>
            <p:ph idx="1"/>
          </p:nvPr>
        </p:nvSpPr>
        <p:spPr/>
        <p:txBody>
          <a:bodyPr>
            <a:normAutofit/>
          </a:bodyPr>
          <a:lstStyle/>
          <a:p>
            <a:pPr>
              <a:lnSpc>
                <a:spcPct val="150000"/>
              </a:lnSpc>
            </a:pPr>
            <a:r>
              <a:rPr lang="en-GB" sz="1600" dirty="0">
                <a:latin typeface="Arial" panose="020B0604020202020204" pitchFamily="34" charset="0"/>
                <a:cs typeface="Arial" panose="020B0604020202020204" pitchFamily="34" charset="0"/>
              </a:rPr>
              <a:t>Using </a:t>
            </a:r>
            <a:r>
              <a:rPr lang="en-GB" sz="1600" b="1" dirty="0">
                <a:latin typeface="Arial" panose="020B0604020202020204" pitchFamily="34" charset="0"/>
                <a:cs typeface="Arial" panose="020B0604020202020204" pitchFamily="34" charset="0"/>
              </a:rPr>
              <a:t>P.R.J theories </a:t>
            </a:r>
            <a:r>
              <a:rPr lang="en-GB" sz="1600" dirty="0">
                <a:latin typeface="Arial" panose="020B0604020202020204" pitchFamily="34" charset="0"/>
                <a:cs typeface="Arial" panose="020B0604020202020204" pitchFamily="34" charset="0"/>
              </a:rPr>
              <a:t>there are different stages of child development the four stages are: sensor </a:t>
            </a:r>
            <a:r>
              <a:rPr lang="en-GB" sz="1600" dirty="0" err="1">
                <a:latin typeface="Arial" panose="020B0604020202020204" pitchFamily="34" charset="0"/>
                <a:cs typeface="Arial" panose="020B0604020202020204" pitchFamily="34" charset="0"/>
              </a:rPr>
              <a:t>imoter</a:t>
            </a:r>
            <a:r>
              <a:rPr lang="en-GB" sz="1600" dirty="0">
                <a:latin typeface="Arial" panose="020B0604020202020204" pitchFamily="34" charset="0"/>
                <a:cs typeface="Arial" panose="020B0604020202020204" pitchFamily="34" charset="0"/>
              </a:rPr>
              <a:t> 0-2 years, pre-operational 2-6 years, concrete operational 7-12 years and lastly formal operational 12-adult. </a:t>
            </a:r>
          </a:p>
          <a:p>
            <a:pPr>
              <a:lnSpc>
                <a:spcPct val="150000"/>
              </a:lnSpc>
            </a:pPr>
            <a:r>
              <a:rPr lang="en-GB" sz="1600" dirty="0">
                <a:latin typeface="Arial" panose="020B0604020202020204" pitchFamily="34" charset="0"/>
                <a:cs typeface="Arial" panose="020B0604020202020204" pitchFamily="34" charset="0"/>
              </a:rPr>
              <a:t>A job title that can relate to the life span development is being a health care assistant this would be during the last stage of P.R.J theories and we would be in our formal operational stage 12 years- adult. Within this stage the thinking is qualitatively different than the stages before this is because older children and adults are capable of thought that the younger children and stages aren’t capable of. We learn things as a result of our life experiences which is why the different a stages would explain why the younger generation aren’t capable of more mature thoughts throughout the other 3 stages before they reach the finally development stage.</a:t>
            </a:r>
          </a:p>
          <a:p>
            <a:pPr>
              <a:lnSpc>
                <a:spcPct val="150000"/>
              </a:lnSpc>
            </a:pP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20102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0FCC8-ED79-3345-253B-EB5BD63A4D5E}"/>
              </a:ext>
            </a:extLst>
          </p:cNvPr>
          <p:cNvSpPr>
            <a:spLocks noGrp="1"/>
          </p:cNvSpPr>
          <p:nvPr>
            <p:ph type="title"/>
          </p:nvPr>
        </p:nvSpPr>
        <p:spPr/>
        <p:txBody>
          <a:bodyPr>
            <a:noAutofit/>
          </a:bodyPr>
          <a:lstStyle/>
          <a:p>
            <a:r>
              <a:rPr lang="en-GB" sz="3200" dirty="0">
                <a:latin typeface="Arial" panose="020B0604020202020204" pitchFamily="34" charset="0"/>
                <a:cs typeface="Arial" panose="020B0604020202020204" pitchFamily="34" charset="0"/>
              </a:rPr>
              <a:t>One practical example of how a professional in their role can use their understanding of psychology to support service users. </a:t>
            </a:r>
          </a:p>
        </p:txBody>
      </p:sp>
      <p:sp>
        <p:nvSpPr>
          <p:cNvPr id="3" name="Content Placeholder 2">
            <a:extLst>
              <a:ext uri="{FF2B5EF4-FFF2-40B4-BE49-F238E27FC236}">
                <a16:creationId xmlns:a16="http://schemas.microsoft.com/office/drawing/2014/main" id="{5DCA3CBA-3031-FC58-0549-5889679A9FD1}"/>
              </a:ext>
            </a:extLst>
          </p:cNvPr>
          <p:cNvSpPr>
            <a:spLocks noGrp="1"/>
          </p:cNvSpPr>
          <p:nvPr>
            <p:ph idx="1"/>
          </p:nvPr>
        </p:nvSpPr>
        <p:spPr/>
        <p:txBody>
          <a:bodyPr>
            <a:normAutofit/>
          </a:bodyPr>
          <a:lstStyle/>
          <a:p>
            <a:pPr>
              <a:lnSpc>
                <a:spcPct val="150000"/>
              </a:lnSpc>
            </a:pPr>
            <a:r>
              <a:rPr lang="en-GB" sz="1400" dirty="0">
                <a:latin typeface="Arial" panose="020B0604020202020204" pitchFamily="34" charset="0"/>
                <a:cs typeface="Arial" panose="020B0604020202020204" pitchFamily="34" charset="0"/>
              </a:rPr>
              <a:t>A professional in the role of being a health carte </a:t>
            </a:r>
            <a:r>
              <a:rPr lang="en-GB" sz="1600" dirty="0">
                <a:latin typeface="Arial" panose="020B0604020202020204" pitchFamily="34" charset="0"/>
                <a:cs typeface="Arial" panose="020B0604020202020204" pitchFamily="34" charset="0"/>
              </a:rPr>
              <a:t>assistant can use their understanding of psychology to be able to support service users. part of it is just actual common sense with being in touch with health &amp; social care. They will be able to apply logical rules to situations for someone working in the mental health industry as a </a:t>
            </a:r>
            <a:r>
              <a:rPr lang="en-GB" sz="1600" dirty="0" err="1">
                <a:latin typeface="Arial" panose="020B0604020202020204" pitchFamily="34" charset="0"/>
                <a:cs typeface="Arial" panose="020B0604020202020204" pitchFamily="34" charset="0"/>
              </a:rPr>
              <a:t>hca</a:t>
            </a:r>
            <a:r>
              <a:rPr lang="en-GB" sz="1600" dirty="0">
                <a:latin typeface="Arial" panose="020B0604020202020204" pitchFamily="34" charset="0"/>
                <a:cs typeface="Arial" panose="020B0604020202020204" pitchFamily="34" charset="0"/>
              </a:rPr>
              <a:t>. Sometimes behaviours of service users is something that’s learned either from one another ‘acting up’  or overtime the behaviours can be a conditioned response. Through is also using their understanding of psychology these behaviours can be predicted and then being able to control the behaviours. For the behaviours to be unlearnt using psychology you would need to repeat that this action isn’t okay and be reinforced. This is known as the skinner box. </a:t>
            </a:r>
            <a:r>
              <a:rPr lang="en-GB" sz="1600" b="1" dirty="0">
                <a:latin typeface="Arial" panose="020B0604020202020204" pitchFamily="34" charset="0"/>
                <a:cs typeface="Arial" panose="020B0604020202020204" pitchFamily="34" charset="0"/>
              </a:rPr>
              <a:t>B.F. Skinner 1957</a:t>
            </a:r>
          </a:p>
        </p:txBody>
      </p:sp>
    </p:spTree>
    <p:extLst>
      <p:ext uri="{BB962C8B-B14F-4D97-AF65-F5344CB8AC3E}">
        <p14:creationId xmlns:p14="http://schemas.microsoft.com/office/powerpoint/2010/main" val="4171067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D4A56-BD86-8BC9-2A0A-2B8C96810860}"/>
              </a:ext>
            </a:extLst>
          </p:cNvPr>
          <p:cNvSpPr>
            <a:spLocks noGrp="1"/>
          </p:cNvSpPr>
          <p:nvPr>
            <p:ph type="title"/>
          </p:nvPr>
        </p:nvSpPr>
        <p:spPr/>
        <p:txBody>
          <a:bodyPr/>
          <a:lstStyle/>
          <a:p>
            <a:r>
              <a:rPr lang="en-GB" dirty="0"/>
              <a:t>Citations &amp; Harvard referencing. </a:t>
            </a:r>
          </a:p>
        </p:txBody>
      </p:sp>
      <p:sp>
        <p:nvSpPr>
          <p:cNvPr id="3" name="Content Placeholder 2">
            <a:extLst>
              <a:ext uri="{FF2B5EF4-FFF2-40B4-BE49-F238E27FC236}">
                <a16:creationId xmlns:a16="http://schemas.microsoft.com/office/drawing/2014/main" id="{D3005E11-13DF-73FA-3D50-0EDCFF7A1DA5}"/>
              </a:ext>
            </a:extLst>
          </p:cNvPr>
          <p:cNvSpPr>
            <a:spLocks noGrp="1"/>
          </p:cNvSpPr>
          <p:nvPr>
            <p:ph idx="1"/>
          </p:nvPr>
        </p:nvSpPr>
        <p:spPr/>
        <p:txBody>
          <a:bodyPr>
            <a:normAutofit/>
          </a:bodyPr>
          <a:lstStyle/>
          <a:p>
            <a:r>
              <a:rPr lang="en-GB" sz="1400" dirty="0">
                <a:latin typeface="Arial" panose="020B0604020202020204" pitchFamily="34" charset="0"/>
                <a:cs typeface="Arial" panose="020B0604020202020204" pitchFamily="34" charset="0"/>
              </a:rPr>
              <a:t>BPS., (2020a) The British Psychological Society, What is psychology? Available at:  </a:t>
            </a:r>
            <a:r>
              <a:rPr lang="en-GB" sz="1400" dirty="0">
                <a:latin typeface="Arial" panose="020B0604020202020204" pitchFamily="34" charset="0"/>
                <a:cs typeface="Arial" panose="020B0604020202020204" pitchFamily="34" charset="0"/>
                <a:hlinkClick r:id="rId2"/>
              </a:rPr>
              <a:t>https://www.bps.org.uk/public/what-is-psychology</a:t>
            </a:r>
            <a:r>
              <a:rPr lang="en-GB" sz="1400" dirty="0">
                <a:latin typeface="Arial" panose="020B0604020202020204" pitchFamily="34" charset="0"/>
                <a:cs typeface="Arial" panose="020B0604020202020204" pitchFamily="34" charset="0"/>
              </a:rPr>
              <a:t>) (accessed: 08/10/2022).</a:t>
            </a:r>
          </a:p>
          <a:p>
            <a:r>
              <a:rPr lang="en-GB" sz="1400" dirty="0">
                <a:latin typeface="Arial" panose="020B0604020202020204" pitchFamily="34" charset="0"/>
                <a:cs typeface="Arial" panose="020B0604020202020204" pitchFamily="34" charset="0"/>
              </a:rPr>
              <a:t>Stanford </a:t>
            </a:r>
            <a:r>
              <a:rPr lang="en-GB" sz="1400" dirty="0" err="1">
                <a:latin typeface="Arial" panose="020B0604020202020204" pitchFamily="34" charset="0"/>
                <a:cs typeface="Arial" panose="020B0604020202020204" pitchFamily="34" charset="0"/>
              </a:rPr>
              <a:t>Encyclopedia</a:t>
            </a:r>
            <a:r>
              <a:rPr lang="en-GB" sz="1400" dirty="0">
                <a:latin typeface="Arial" panose="020B0604020202020204" pitchFamily="34" charset="0"/>
                <a:cs typeface="Arial" panose="020B0604020202020204" pitchFamily="34" charset="0"/>
              </a:rPr>
              <a:t> of Philosophy (2014). Descartes' life and works. Available at</a:t>
            </a:r>
            <a:r>
              <a:rPr lang="en-GB" sz="1400" dirty="0">
                <a:latin typeface="Arial" panose="020B0604020202020204" pitchFamily="34" charset="0"/>
                <a:cs typeface="Arial" panose="020B0604020202020204" pitchFamily="34" charset="0"/>
                <a:hlinkClick r:id="rId3"/>
              </a:rPr>
              <a:t>:  https://plato.stanford.edu/entries/descartes-works</a:t>
            </a:r>
            <a:r>
              <a:rPr lang="en-GB" sz="1400" dirty="0">
                <a:latin typeface="Arial" panose="020B0604020202020204" pitchFamily="34" charset="0"/>
                <a:cs typeface="Arial" panose="020B0604020202020204" pitchFamily="34" charset="0"/>
              </a:rPr>
              <a:t>. (accessed 08/10/2022) </a:t>
            </a:r>
          </a:p>
          <a:p>
            <a:r>
              <a:rPr lang="en-GB" sz="1400" dirty="0" err="1">
                <a:latin typeface="Arial" panose="020B0604020202020204" pitchFamily="34" charset="0"/>
                <a:cs typeface="Arial" panose="020B0604020202020204" pitchFamily="34" charset="0"/>
              </a:rPr>
              <a:t>Halpenny</a:t>
            </a:r>
            <a:r>
              <a:rPr lang="en-GB" sz="1400" dirty="0">
                <a:latin typeface="Arial" panose="020B0604020202020204" pitchFamily="34" charset="0"/>
                <a:cs typeface="Arial" panose="020B0604020202020204" pitchFamily="34" charset="0"/>
              </a:rPr>
              <a:t>, A-M and Pettersen, J. (2014) Introducing Piaget: A guide for practitioners and students in the early years education. London: Routledge (accessed 08/10/2022) </a:t>
            </a:r>
          </a:p>
          <a:p>
            <a:r>
              <a:rPr lang="en-GB" sz="1400" dirty="0">
                <a:latin typeface="Arial" panose="020B0604020202020204" pitchFamily="34" charset="0"/>
                <a:cs typeface="Arial" panose="020B0604020202020204" pitchFamily="34" charset="0"/>
              </a:rPr>
              <a:t>Scott, A., (2012), Operant conditioning – Skinner box experiment – VCE Psychology, [video] Available - </a:t>
            </a:r>
            <a:r>
              <a:rPr lang="en-GB" sz="1400" dirty="0">
                <a:latin typeface="Arial" panose="020B0604020202020204" pitchFamily="34" charset="0"/>
                <a:cs typeface="Arial" panose="020B0604020202020204" pitchFamily="34" charset="0"/>
                <a:hlinkClick r:id="rId3"/>
              </a:rPr>
              <a:t>https://www.youtube.com/watch?v=X-lgMnvPDQ0  </a:t>
            </a:r>
            <a:r>
              <a:rPr lang="en-GB" sz="1400" dirty="0">
                <a:latin typeface="Arial" panose="020B0604020202020204" pitchFamily="34" charset="0"/>
                <a:cs typeface="Arial" panose="020B0604020202020204" pitchFamily="34" charset="0"/>
              </a:rPr>
              <a:t>(accessed 08/10/2022) </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Paul B, (2014). Life-Span Development and Behaviour, available at: </a:t>
            </a:r>
            <a:r>
              <a:rPr lang="en-GB" sz="1400" dirty="0">
                <a:latin typeface="Arial" panose="020B0604020202020204" pitchFamily="34" charset="0"/>
                <a:cs typeface="Arial" panose="020B0604020202020204" pitchFamily="34" charset="0"/>
                <a:hlinkClick r:id="rId4"/>
              </a:rPr>
              <a:t>file:///C:/Users/CG/Downloads/9781315807584_previewpdf.pdf </a:t>
            </a:r>
            <a:r>
              <a:rPr lang="en-GB" sz="1400" dirty="0">
                <a:latin typeface="Arial" panose="020B0604020202020204" pitchFamily="34" charset="0"/>
                <a:cs typeface="Arial" panose="020B0604020202020204" pitchFamily="34" charset="0"/>
              </a:rPr>
              <a:t>(accessed 08/10/2022)</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68389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b25485df432a91bc2c0dc1be26550ee4">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ef33d89f03a05eb99fb1177fb3a51891"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832F4B9-1619-4FF7-8F06-70264702A32A}">
  <ds:schemaRefs>
    <ds:schemaRef ds:uri="http://schemas.microsoft.com/sharepoint/v3/contenttype/forms"/>
  </ds:schemaRefs>
</ds:datastoreItem>
</file>

<file path=customXml/itemProps2.xml><?xml version="1.0" encoding="utf-8"?>
<ds:datastoreItem xmlns:ds="http://schemas.openxmlformats.org/officeDocument/2006/customXml" ds:itemID="{C43C5AD5-7062-42DD-B38A-A6245E16872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18208DD-52CE-4707-B904-86D0E1854428}">
  <ds:schemaRefs>
    <ds:schemaRef ds:uri="http://www.w3.org/XML/1998/namespace"/>
    <ds:schemaRef ds:uri="http://purl.org/dc/elements/1.1/"/>
    <ds:schemaRef ds:uri="http://purl.org/dc/terms/"/>
    <ds:schemaRef ds:uri="http://schemas.microsoft.com/office/2006/documentManagement/types"/>
    <ds:schemaRef ds:uri="http://schemas.microsoft.com/office/2006/metadata/properties"/>
    <ds:schemaRef ds:uri="http://purl.org/dc/dcmitype/"/>
    <ds:schemaRef ds:uri="http://schemas.openxmlformats.org/package/2006/metadata/core-properties"/>
    <ds:schemaRef ds:uri="http://schemas.microsoft.com/office/infopath/2007/PartnerControls"/>
    <ds:schemaRef ds:uri="4eb0a523-77d0-454a-93a8-50ca111d3c44"/>
    <ds:schemaRef ds:uri="0e7fbce4-8ae7-4085-8b0a-9efa4c7cae6d"/>
  </ds:schemaRefs>
</ds:datastoreItem>
</file>

<file path=docProps/app.xml><?xml version="1.0" encoding="utf-8"?>
<Properties xmlns="http://schemas.openxmlformats.org/officeDocument/2006/extended-properties" xmlns:vt="http://schemas.openxmlformats.org/officeDocument/2006/docPropsVTypes">
  <TotalTime>164</TotalTime>
  <Words>786</Words>
  <Application>Microsoft Office PowerPoint</Application>
  <PresentationFormat>Widescreen</PresentationFormat>
  <Paragraphs>30</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Calah Riley-Lamb Psychology  Hayley Trower  BMHP4003 </vt:lpstr>
      <vt:lpstr>Executive summary </vt:lpstr>
      <vt:lpstr>Context page</vt:lpstr>
      <vt:lpstr>Why is psychology important?</vt:lpstr>
      <vt:lpstr>One relevant psychological theory of life span development.  </vt:lpstr>
      <vt:lpstr>One practical example of how a professional in their role can use their understanding of psychology to support service users. </vt:lpstr>
      <vt:lpstr>Citations &amp; Harvard referencing.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Calah Riley-Lamb Psychology  Hayley Trower  BMHP4003 </dc:title>
  <dc:creator>Calah Riley-Lamb (2121869)</dc:creator>
  <cp:lastModifiedBy>Calah Riley-Lamb (2121869)</cp:lastModifiedBy>
  <cp:revision>2</cp:revision>
  <dcterms:created xsi:type="dcterms:W3CDTF">2022-10-07T18:18:26Z</dcterms:created>
  <dcterms:modified xsi:type="dcterms:W3CDTF">2022-10-08T10:26:57Z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