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61" r:id="rId4"/>
    <p:sldId id="288" r:id="rId5"/>
    <p:sldId id="263" r:id="rId6"/>
    <p:sldId id="257" r:id="rId7"/>
    <p:sldId id="291" r:id="rId8"/>
    <p:sldId id="292" r:id="rId9"/>
    <p:sldId id="296" r:id="rId10"/>
    <p:sldId id="294" r:id="rId11"/>
    <p:sldId id="264" r:id="rId12"/>
    <p:sldId id="295" r:id="rId13"/>
    <p:sldId id="267" r:id="rId14"/>
    <p:sldId id="268" r:id="rId15"/>
    <p:sldId id="270" r:id="rId16"/>
    <p:sldId id="285" r:id="rId17"/>
    <p:sldId id="287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576"/>
  </p:normalViewPr>
  <p:slideViewPr>
    <p:cSldViewPr snapToGrid="0" snapToObjects="1">
      <p:cViewPr varScale="1">
        <p:scale>
          <a:sx n="95" d="100"/>
          <a:sy n="95" d="100"/>
        </p:scale>
        <p:origin x="158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2D629B-BEC9-FC41-903F-3E61CCB7C89D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515282-335A-414F-A789-C1197F4DBC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392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15282-335A-414F-A789-C1197F4DBC2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70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</a:t>
            </a:r>
            <a:r>
              <a:rPr lang="en-GB" baseline="0" dirty="0"/>
              <a:t> Video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15282-335A-414F-A789-C1197F4DBC2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676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5B25B6-8DA7-1442-9B96-8DE49587AA8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1987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5B25B6-8DA7-1442-9B96-8DE49587AA8B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7935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5B25B6-8DA7-1442-9B96-8DE49587AA8B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553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36BC7-816F-E04C-A69A-3AF2A6F641E9}" type="datetimeFigureOut">
              <a:rPr lang="en-US" smtClean="0"/>
              <a:pPr/>
              <a:t>10/22/18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65E7C-0424-3242-89A3-5CAC93F03DC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FeOYlxJbmw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lobalgoals.org/resources" TargetMode="Externa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cef.org/crc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hyperlink" Target="https://www.childcomwales.org.uk/uncrc-childrens-right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v=eRLJscAlk1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ustainablefoodtrust.org/articles/harmony-principles-how-nature-can-teach-our-children/" TargetMode="External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estyn.gov.uk/cymraeg/arfer-orau/Arwyddbyst%20at%20arferion%20gorau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styn.gov.wales/provider/6682266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pembrokeshireoutdoorschools.co.uk/" TargetMode="External"/><Relationship Id="rId3" Type="http://schemas.openxmlformats.org/officeDocument/2006/relationships/hyperlink" Target="http://darwincentre.com/tag/pembrokeshire-outdoor-schools/" TargetMode="External"/><Relationship Id="rId7" Type="http://schemas.openxmlformats.org/officeDocument/2006/relationships/hyperlink" Target="http://schools.fairtrade.org.uk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topics/health/improvement/schools/schemes/?lang=en" TargetMode="External"/><Relationship Id="rId5" Type="http://schemas.openxmlformats.org/officeDocument/2006/relationships/hyperlink" Target="http://www.forestschoolwales.org.uk/" TargetMode="External"/><Relationship Id="rId4" Type="http://schemas.openxmlformats.org/officeDocument/2006/relationships/hyperlink" Target="http://www.eco-schools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415461"/>
            <a:ext cx="7772400" cy="1184989"/>
          </a:xfrm>
        </p:spPr>
        <p:txBody>
          <a:bodyPr>
            <a:normAutofit fontScale="90000"/>
          </a:bodyPr>
          <a:lstStyle/>
          <a:p>
            <a:r>
              <a:rPr lang="en-US" dirty="0"/>
              <a:t>ESDGC &amp; Whole-School Initiatives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ECAD4006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US" dirty="0"/>
              <a:t>To introduce the </a:t>
            </a:r>
            <a:r>
              <a:rPr lang="en-US" b="1" dirty="0"/>
              <a:t>2015 Well-being of Future Generations Act </a:t>
            </a:r>
            <a:r>
              <a:rPr lang="en-US" dirty="0"/>
              <a:t>and </a:t>
            </a:r>
            <a:r>
              <a:rPr lang="en-US" b="1" dirty="0"/>
              <a:t>UNCRC</a:t>
            </a:r>
          </a:p>
          <a:p>
            <a:pPr marL="514350" indent="-514350"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2. To explore the </a:t>
            </a:r>
            <a:r>
              <a:rPr lang="en-US" b="1" dirty="0"/>
              <a:t>‘Principles of Harmony’ </a:t>
            </a:r>
            <a:r>
              <a:rPr lang="en-US" dirty="0"/>
              <a:t>and the </a:t>
            </a:r>
            <a:r>
              <a:rPr lang="en-US" b="1" dirty="0"/>
              <a:t>‘Whole Earth Exhibition’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3. To consider how </a:t>
            </a:r>
            <a:r>
              <a:rPr lang="en-US" b="1" dirty="0"/>
              <a:t>whole school projects </a:t>
            </a:r>
            <a:r>
              <a:rPr lang="en-US" dirty="0"/>
              <a:t>and initiatives can promote ESDGC &amp; LNF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The Well-being of Future Generations (Wales)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14222"/>
            <a:ext cx="8686800" cy="4374445"/>
          </a:xfrm>
        </p:spPr>
        <p:txBody>
          <a:bodyPr/>
          <a:lstStyle/>
          <a:p>
            <a:r>
              <a:rPr lang="en-US" dirty="0"/>
              <a:t>What is it?</a:t>
            </a:r>
          </a:p>
          <a:p>
            <a:r>
              <a:rPr lang="en-US" dirty="0"/>
              <a:t>How many goals does it have?</a:t>
            </a:r>
          </a:p>
          <a:p>
            <a:r>
              <a:rPr lang="en-US" dirty="0"/>
              <a:t>Why do we need this law?</a:t>
            </a:r>
          </a:p>
          <a:p>
            <a:r>
              <a:rPr lang="en-US" dirty="0"/>
              <a:t>How does it work?</a:t>
            </a:r>
          </a:p>
          <a:p>
            <a:r>
              <a:rPr lang="en-US" dirty="0"/>
              <a:t>How do you think it relates to primary education and ESDGC?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Well-being of Future Generations (Wales) Act is about </a:t>
            </a:r>
            <a:r>
              <a:rPr lang="en-US" b="1" dirty="0"/>
              <a:t>improving</a:t>
            </a:r>
            <a:r>
              <a:rPr lang="en-US" dirty="0"/>
              <a:t> the</a:t>
            </a:r>
          </a:p>
          <a:p>
            <a:pPr>
              <a:buNone/>
            </a:pPr>
            <a:r>
              <a:rPr lang="en-US" dirty="0"/>
              <a:t>            social </a:t>
            </a:r>
          </a:p>
          <a:p>
            <a:pPr>
              <a:buNone/>
            </a:pPr>
            <a:r>
              <a:rPr lang="en-US" dirty="0"/>
              <a:t>            economic</a:t>
            </a:r>
          </a:p>
          <a:p>
            <a:pPr>
              <a:buNone/>
            </a:pPr>
            <a:r>
              <a:rPr lang="en-US" dirty="0"/>
              <a:t>            environmental</a:t>
            </a:r>
          </a:p>
          <a:p>
            <a:pPr>
              <a:buNone/>
            </a:pPr>
            <a:r>
              <a:rPr lang="en-US" dirty="0"/>
              <a:t>            cultural </a:t>
            </a:r>
          </a:p>
          <a:p>
            <a:pPr>
              <a:buNone/>
            </a:pPr>
            <a:r>
              <a:rPr lang="en-US" dirty="0"/>
              <a:t>                                         well-being of Wales.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/>
              <a:t>How many well-being goals?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144000" cy="751958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Well-being of Future Generations (Wales)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>
                <a:hlinkClick r:id="rId3"/>
              </a:rPr>
              <a:t>https://www.youtube.com/watch?v=rFeOYlxJbmw</a:t>
            </a:r>
            <a:endParaRPr lang="en-GB" dirty="0"/>
          </a:p>
          <a:p>
            <a:pPr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 l="32996" t="11769" r="33891" b="3908"/>
          <a:stretch>
            <a:fillRect/>
          </a:stretch>
        </p:blipFill>
        <p:spPr bwMode="auto">
          <a:xfrm>
            <a:off x="3385429" y="2492301"/>
            <a:ext cx="2664296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 pitchFamily="-111" charset="-128"/>
                <a:cs typeface="ＭＳ Ｐゴシック" pitchFamily="-111" charset="-128"/>
              </a:rPr>
              <a:t>          The Global Goals (2015)</a:t>
            </a:r>
          </a:p>
        </p:txBody>
      </p:sp>
      <p:pic>
        <p:nvPicPr>
          <p:cNvPr id="3584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5400000">
            <a:off x="2223294" y="89694"/>
            <a:ext cx="4481512" cy="741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716D88F-515C-DE45-83A3-7B128676CA02}"/>
              </a:ext>
            </a:extLst>
          </p:cNvPr>
          <p:cNvSpPr/>
          <p:nvPr/>
        </p:nvSpPr>
        <p:spPr>
          <a:xfrm>
            <a:off x="2528615" y="6178550"/>
            <a:ext cx="591488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hlinkClick r:id="rId3"/>
              </a:rPr>
              <a:t>https://www.globalgoals.org/resources</a:t>
            </a:r>
            <a:endParaRPr lang="en-US" sz="2800" dirty="0"/>
          </a:p>
          <a:p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United Nations Convention on the Rights of the Child </a:t>
            </a:r>
            <a:r>
              <a:rPr lang="en-US" dirty="0">
                <a:solidFill>
                  <a:srgbClr val="FF0000"/>
                </a:solidFill>
              </a:rPr>
              <a:t>(UNCRC)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https://www.unicef.org/crc/</a:t>
            </a:r>
            <a:endParaRPr lang="en-US" dirty="0"/>
          </a:p>
          <a:p>
            <a:r>
              <a:rPr lang="en-US" dirty="0"/>
              <a:t>The UNCRC is an </a:t>
            </a:r>
            <a:r>
              <a:rPr lang="en-US" b="1" dirty="0"/>
              <a:t>international agreement </a:t>
            </a:r>
            <a:r>
              <a:rPr lang="en-US" dirty="0"/>
              <a:t>that </a:t>
            </a:r>
            <a:r>
              <a:rPr lang="en-US" b="1" dirty="0"/>
              <a:t>protects the human rights of children </a:t>
            </a:r>
            <a:r>
              <a:rPr lang="en-US" dirty="0"/>
              <a:t>under the age of 18. It was ratified by the UN General Assembly in 1989. </a:t>
            </a:r>
          </a:p>
          <a:p>
            <a:r>
              <a:rPr lang="en-US" dirty="0"/>
              <a:t>The </a:t>
            </a:r>
            <a:r>
              <a:rPr lang="en-US" b="1" dirty="0"/>
              <a:t>Welsh Government</a:t>
            </a:r>
            <a:r>
              <a:rPr lang="en-US" dirty="0"/>
              <a:t> adopted the Convention as the </a:t>
            </a:r>
            <a:r>
              <a:rPr lang="en-US" b="1" dirty="0"/>
              <a:t>basis for policy making for children and young people in Wales </a:t>
            </a:r>
            <a:r>
              <a:rPr lang="en-US" dirty="0"/>
              <a:t>in 2004.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A8808-2EEE-1846-8009-D34CB8BCA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of best practice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31C33E-41A1-1849-9DB7-DD3540D078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53" y="1417638"/>
            <a:ext cx="4988859" cy="286912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D3791E-7AE3-9346-B82C-7BEF7AD24B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8283" y="3711993"/>
            <a:ext cx="5042647" cy="301909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06451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46476-F533-5743-879A-E9B27144F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UNCRC – Children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35166-8A9D-F04A-88B5-4C6BFA9880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https://www.childcomwales.org.uk/uncrc-childrens-rights/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D37263-070C-D04A-936A-40B3C4A90A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8083" y="2911287"/>
            <a:ext cx="4814047" cy="3610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450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‘Whole-Earth’ Exhibition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Dear Future Generations I’m sorry… </a:t>
            </a:r>
            <a:r>
              <a:rPr lang="en-US" dirty="0">
                <a:hlinkClick r:id="rId2"/>
              </a:rPr>
              <a:t>https://www.youtube.com/watch?v=eRLJscAlk1M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386667"/>
            <a:ext cx="8229600" cy="311432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DF98C-7FF8-2C48-98E1-3E6366827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Principles of ‘Harmony’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EF67AE-0B38-7544-99B3-10F29777AC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694330"/>
            <a:ext cx="8229600" cy="365006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40833EF-1F97-504F-B01A-2619AE2CAB47}"/>
              </a:ext>
            </a:extLst>
          </p:cNvPr>
          <p:cNvSpPr/>
          <p:nvPr/>
        </p:nvSpPr>
        <p:spPr>
          <a:xfrm>
            <a:off x="295835" y="5495382"/>
            <a:ext cx="839096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https://sustainablefoodtrust.org/articles/harmony-principles-how-nature-can-teach-our-children/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115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Whole School Projects/ Initiatives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THINK, PAIR, SHARE…..</a:t>
            </a:r>
          </a:p>
          <a:p>
            <a:pPr>
              <a:buNone/>
            </a:pPr>
            <a:r>
              <a:rPr lang="en-US" dirty="0"/>
              <a:t>Can you list 3 whole school projects/initiatives?</a:t>
            </a:r>
          </a:p>
          <a:p>
            <a:pPr>
              <a:buNone/>
            </a:pPr>
            <a:r>
              <a:rPr lang="en-US" dirty="0"/>
              <a:t>Share your ideas…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953500" cy="1143000"/>
          </a:xfrm>
        </p:spPr>
        <p:txBody>
          <a:bodyPr>
            <a:normAutofit/>
          </a:bodyPr>
          <a:lstStyle/>
          <a:p>
            <a:r>
              <a:rPr lang="en-US" dirty="0"/>
              <a:t>How is ESDGC being promoted?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do you think ESDGC is being promoted through these projects/initiatives?</a:t>
            </a:r>
          </a:p>
          <a:p>
            <a:r>
              <a:rPr lang="en-US" dirty="0"/>
              <a:t>Consider the 7 themes.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ESTYN reports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http://www.estyn.gov.uk/cymraeg/arfer-orau/Arwyddbyst%20at%20arferion%20gorau/</a:t>
            </a:r>
            <a:endParaRPr lang="en-US" dirty="0"/>
          </a:p>
          <a:p>
            <a:endParaRPr lang="en-US" dirty="0"/>
          </a:p>
          <a:p>
            <a:pPr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5900" y="3302001"/>
            <a:ext cx="3937000" cy="2540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90222" y="5842001"/>
            <a:ext cx="73942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https://www.estyn.gov.wales/provider/6682266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Group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1"/>
            <a:ext cx="8229600" cy="405271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dirty="0"/>
              <a:t>L.O.   Create a poster (</a:t>
            </a:r>
            <a:r>
              <a:rPr lang="en-US" dirty="0" err="1"/>
              <a:t>ppt</a:t>
            </a:r>
            <a:r>
              <a:rPr lang="en-US" dirty="0"/>
              <a:t>) presentation presenting your project/initiative.</a:t>
            </a:r>
          </a:p>
          <a:p>
            <a:pPr>
              <a:buNone/>
            </a:pPr>
            <a:r>
              <a:rPr lang="en-US" dirty="0"/>
              <a:t>Success Criteria:</a:t>
            </a:r>
          </a:p>
          <a:p>
            <a:r>
              <a:rPr lang="en-US" dirty="0"/>
              <a:t>Aims and Objectives (Definition of initiative)</a:t>
            </a:r>
          </a:p>
          <a:p>
            <a:r>
              <a:rPr lang="en-US" dirty="0"/>
              <a:t>Framework/Stages, e.g. implementation in school</a:t>
            </a:r>
          </a:p>
          <a:p>
            <a:r>
              <a:rPr lang="en-US" dirty="0"/>
              <a:t>Opportunities for teaching and learning – FP/KS2</a:t>
            </a:r>
          </a:p>
          <a:p>
            <a:r>
              <a:rPr lang="en-US" dirty="0"/>
              <a:t>ESDGC- themes.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4600" y="64664"/>
            <a:ext cx="1295400" cy="1352974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Websites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>
                <a:hlinkClick r:id="rId3"/>
              </a:rPr>
              <a:t>http://darwincentre.com/tag/pembrokeshire-outdoor-schools/</a:t>
            </a:r>
            <a:r>
              <a:rPr lang="en-US" dirty="0"/>
              <a:t> (Darwin Experience)</a:t>
            </a:r>
          </a:p>
          <a:p>
            <a:r>
              <a:rPr lang="en-US" dirty="0"/>
              <a:t>ECO Schools: </a:t>
            </a:r>
            <a:r>
              <a:rPr lang="en-US" dirty="0">
                <a:hlinkClick r:id="rId4"/>
              </a:rPr>
              <a:t>http://www.eco-schools.org/</a:t>
            </a:r>
            <a:endParaRPr lang="en-US" dirty="0"/>
          </a:p>
          <a:p>
            <a:r>
              <a:rPr lang="en-US" dirty="0"/>
              <a:t>FOREST schools: </a:t>
            </a:r>
            <a:r>
              <a:rPr lang="en-US" dirty="0">
                <a:hlinkClick r:id="rId5"/>
              </a:rPr>
              <a:t>http://www.forestschoolwales.org.uk/</a:t>
            </a:r>
            <a:endParaRPr lang="en-US" dirty="0"/>
          </a:p>
          <a:p>
            <a:r>
              <a:rPr lang="en-US" dirty="0"/>
              <a:t>HEALTHY schools: </a:t>
            </a:r>
            <a:r>
              <a:rPr lang="en-US" dirty="0">
                <a:hlinkClick r:id="rId6"/>
              </a:rPr>
              <a:t>http://wales.gov.uk/topics/health/improvement/schools/schemes/?lang=en</a:t>
            </a:r>
            <a:endParaRPr lang="en-US" dirty="0"/>
          </a:p>
          <a:p>
            <a:r>
              <a:rPr lang="en-US" dirty="0"/>
              <a:t>FAIRTRADE schools: </a:t>
            </a:r>
            <a:r>
              <a:rPr lang="en-US" dirty="0">
                <a:hlinkClick r:id="rId7"/>
              </a:rPr>
              <a:t>http://schools.fairtrade.org.uk/</a:t>
            </a:r>
            <a:endParaRPr lang="en-US" dirty="0"/>
          </a:p>
          <a:p>
            <a:r>
              <a:rPr lang="en-US" dirty="0"/>
              <a:t>OUTDOOR schools: </a:t>
            </a:r>
            <a:r>
              <a:rPr lang="en-US" dirty="0">
                <a:hlinkClick r:id="rId8"/>
              </a:rPr>
              <a:t>http://pembrokeshireoutdoorschools.co.uk</a:t>
            </a:r>
            <a:r>
              <a:rPr lang="en-US">
                <a:hlinkClick r:id="rId8"/>
              </a:rPr>
              <a:t>/</a:t>
            </a:r>
            <a:endParaRPr lang="en-US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1697</TotalTime>
  <Words>529</Words>
  <Application>Microsoft Macintosh PowerPoint</Application>
  <PresentationFormat>On-screen Show (4:3)</PresentationFormat>
  <Paragraphs>70</Paragraphs>
  <Slides>17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ＭＳ Ｐゴシック</vt:lpstr>
      <vt:lpstr>Arial</vt:lpstr>
      <vt:lpstr>Calibri</vt:lpstr>
      <vt:lpstr>Office Theme</vt:lpstr>
      <vt:lpstr>ESDGC &amp; Whole-School Initiatives</vt:lpstr>
      <vt:lpstr>Aims &amp; Objectives</vt:lpstr>
      <vt:lpstr> The Well-being of Future Generations (Wales) Act 2015</vt:lpstr>
      <vt:lpstr>What is it?</vt:lpstr>
      <vt:lpstr>How many well-being goals?</vt:lpstr>
      <vt:lpstr>The Well-being of Future Generations (Wales) Act 2015</vt:lpstr>
      <vt:lpstr>          The Global Goals (2015)</vt:lpstr>
      <vt:lpstr>United Nations Convention on the Rights of the Child (UNCRC)</vt:lpstr>
      <vt:lpstr>Examples of best practice</vt:lpstr>
      <vt:lpstr>UNCRC – Children in Wales</vt:lpstr>
      <vt:lpstr>‘Whole-Earth’ Exhibition</vt:lpstr>
      <vt:lpstr>Principles of ‘Harmony’</vt:lpstr>
      <vt:lpstr>Whole School Projects/ Initiatives</vt:lpstr>
      <vt:lpstr>How is ESDGC being promoted?  </vt:lpstr>
      <vt:lpstr>ESTYN reports</vt:lpstr>
      <vt:lpstr>Your Group Challenge</vt:lpstr>
      <vt:lpstr>Useful Websites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ESDGC, LNF &amp; Projects</dc:title>
  <dc:creator>TSD</dc:creator>
  <cp:lastModifiedBy>Sioned Hughes</cp:lastModifiedBy>
  <cp:revision>21</cp:revision>
  <dcterms:created xsi:type="dcterms:W3CDTF">2017-09-25T08:30:28Z</dcterms:created>
  <dcterms:modified xsi:type="dcterms:W3CDTF">2018-10-22T14:51:19Z</dcterms:modified>
</cp:coreProperties>
</file>