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14"/>
  </p:notesMasterIdLst>
  <p:sldIdLst>
    <p:sldId id="719" r:id="rId6"/>
    <p:sldId id="759" r:id="rId7"/>
    <p:sldId id="760" r:id="rId8"/>
    <p:sldId id="761" r:id="rId9"/>
    <p:sldId id="762" r:id="rId10"/>
    <p:sldId id="764" r:id="rId11"/>
    <p:sldId id="763" r:id="rId12"/>
    <p:sldId id="732" r:id="rId13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tags" Target="tags/tag1.xml"/><Relationship Id="rId10" Type="http://schemas.openxmlformats.org/officeDocument/2006/relationships/slide" Target="slides/slide5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23/02/2025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Programming on PIC</a:t>
            </a:r>
          </a:p>
          <a:p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16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ACDB5002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346478" y="2074847"/>
            <a:ext cx="11594969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>
                <a:latin typeface="Book Antiqua" panose="02040602050305030304" pitchFamily="18" charset="0"/>
                <a:ea typeface="Cambria" panose="02040503050406030204" pitchFamily="18" charset="0"/>
              </a:rPr>
              <a:t>Exercise 1: </a:t>
            </a:r>
            <a:r>
              <a:rPr lang="en-GB" sz="2200">
                <a:latin typeface="Book Antiqua" panose="02040602050305030304" pitchFamily="18" charset="0"/>
                <a:ea typeface="Cambria" panose="02040503050406030204" pitchFamily="18" charset="0"/>
              </a:rPr>
              <a:t>Write and design an embedded C program to blink an LED using the PIC16F877A microcontroller, with the LED connected to the first pin of PORTB (RB0).</a:t>
            </a:r>
          </a:p>
        </p:txBody>
      </p:sp>
    </p:spTree>
    <p:extLst>
      <p:ext uri="{BB962C8B-B14F-4D97-AF65-F5344CB8AC3E}">
        <p14:creationId xmlns:p14="http://schemas.microsoft.com/office/powerpoint/2010/main" val="31015339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ACDB5002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F08403-CE56-6257-F0CE-7ACD5AA245C4}"/>
              </a:ext>
            </a:extLst>
          </p:cNvPr>
          <p:cNvSpPr txBox="1"/>
          <p:nvPr/>
        </p:nvSpPr>
        <p:spPr>
          <a:xfrm>
            <a:off x="313028" y="1611613"/>
            <a:ext cx="11531214" cy="50353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#include &lt;16F877A.h&gt;           // Include the PIC16F877A header file</a:t>
            </a:r>
          </a:p>
          <a:p>
            <a:pPr>
              <a:lnSpc>
                <a:spcPct val="150000"/>
              </a:lnSpc>
            </a:pPr>
            <a:r>
              <a:rPr lang="en-GB" dirty="0"/>
              <a:t>#fuses HS,NOWDT,NOLVP       // Set fuses for high-speed oscillator, no watchdog timer, and no low-voltage programming</a:t>
            </a:r>
          </a:p>
          <a:p>
            <a:pPr>
              <a:lnSpc>
                <a:spcPct val="150000"/>
              </a:lnSpc>
            </a:pPr>
            <a:r>
              <a:rPr lang="en-GB" dirty="0"/>
              <a:t>#use delay(clock=20000000)  // Set the clock frequency to 20 MHz</a:t>
            </a:r>
          </a:p>
          <a:p>
            <a:pPr>
              <a:lnSpc>
                <a:spcPct val="150000"/>
              </a:lnSpc>
            </a:pPr>
            <a:r>
              <a:rPr lang="en-GB" dirty="0"/>
              <a:t>void main() {</a:t>
            </a:r>
          </a:p>
          <a:p>
            <a:pPr>
              <a:lnSpc>
                <a:spcPct val="150000"/>
              </a:lnSpc>
            </a:pPr>
            <a:r>
              <a:rPr lang="en-GB" dirty="0"/>
              <a:t>   </a:t>
            </a:r>
            <a:r>
              <a:rPr lang="en-GB" dirty="0" err="1"/>
              <a:t>set_tris_b</a:t>
            </a:r>
            <a:r>
              <a:rPr lang="en-GB" dirty="0"/>
              <a:t>(0b00000000);   // Set RB0 as output, others as input</a:t>
            </a:r>
          </a:p>
          <a:p>
            <a:pPr>
              <a:lnSpc>
                <a:spcPct val="150000"/>
              </a:lnSpc>
            </a:pPr>
            <a:r>
              <a:rPr lang="en-GB" dirty="0"/>
              <a:t>   while(TRUE) {             // Infinite loop</a:t>
            </a:r>
          </a:p>
          <a:p>
            <a:pPr>
              <a:lnSpc>
                <a:spcPct val="150000"/>
              </a:lnSpc>
            </a:pPr>
            <a:r>
              <a:rPr lang="en-GB" dirty="0"/>
              <a:t>      </a:t>
            </a:r>
            <a:r>
              <a:rPr lang="en-GB" dirty="0" err="1"/>
              <a:t>output_high</a:t>
            </a:r>
            <a:r>
              <a:rPr lang="en-GB" dirty="0"/>
              <a:t>(PIN_B0);  // Turn on the LED</a:t>
            </a:r>
          </a:p>
          <a:p>
            <a:pPr>
              <a:lnSpc>
                <a:spcPct val="150000"/>
              </a:lnSpc>
            </a:pPr>
            <a:r>
              <a:rPr lang="en-GB" dirty="0"/>
              <a:t>      </a:t>
            </a:r>
            <a:r>
              <a:rPr lang="en-GB" dirty="0" err="1"/>
              <a:t>delay_ms</a:t>
            </a:r>
            <a:r>
              <a:rPr lang="en-GB" dirty="0"/>
              <a:t>(500);         // Wait for 500 milliseconds</a:t>
            </a:r>
          </a:p>
          <a:p>
            <a:pPr>
              <a:lnSpc>
                <a:spcPct val="150000"/>
              </a:lnSpc>
            </a:pPr>
            <a:r>
              <a:rPr lang="en-GB" dirty="0"/>
              <a:t>      </a:t>
            </a:r>
            <a:r>
              <a:rPr lang="en-GB" dirty="0" err="1"/>
              <a:t>output_low</a:t>
            </a:r>
            <a:r>
              <a:rPr lang="en-GB" dirty="0"/>
              <a:t>(PIN_B0);   // Turn off the LED</a:t>
            </a:r>
          </a:p>
          <a:p>
            <a:pPr>
              <a:lnSpc>
                <a:spcPct val="150000"/>
              </a:lnSpc>
            </a:pPr>
            <a:r>
              <a:rPr lang="en-GB" dirty="0"/>
              <a:t>      </a:t>
            </a:r>
            <a:r>
              <a:rPr lang="en-GB" dirty="0" err="1"/>
              <a:t>delay_ms</a:t>
            </a:r>
            <a:r>
              <a:rPr lang="en-GB" dirty="0"/>
              <a:t>(500);         // Wait for 500 milliseconds</a:t>
            </a:r>
          </a:p>
          <a:p>
            <a:pPr>
              <a:lnSpc>
                <a:spcPct val="150000"/>
              </a:lnSpc>
            </a:pPr>
            <a:r>
              <a:rPr lang="en-GB" dirty="0"/>
              <a:t>   }</a:t>
            </a:r>
          </a:p>
          <a:p>
            <a:pPr>
              <a:lnSpc>
                <a:spcPct val="150000"/>
              </a:lnSpc>
            </a:pPr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46650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ACDB5002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77B30A4-4EF9-BE5D-AE8D-15158E40A3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9258" y="1435899"/>
            <a:ext cx="4013450" cy="44234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02681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ACDB5002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346478" y="2074847"/>
            <a:ext cx="11594969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Exercise 2: 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</a:rPr>
              <a:t>Write and design an embedded C program to blink all the LEDs connected in Port B with a delay of 2 seconds using the PIC16F877A microcontroller.</a:t>
            </a:r>
          </a:p>
        </p:txBody>
      </p:sp>
    </p:spTree>
    <p:extLst>
      <p:ext uri="{BB962C8B-B14F-4D97-AF65-F5344CB8AC3E}">
        <p14:creationId xmlns:p14="http://schemas.microsoft.com/office/powerpoint/2010/main" val="34668551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ACDB5002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C14B84-DAFF-4517-8155-EA1586A5F9DA}"/>
              </a:ext>
            </a:extLst>
          </p:cNvPr>
          <p:cNvSpPr txBox="1"/>
          <p:nvPr/>
        </p:nvSpPr>
        <p:spPr>
          <a:xfrm>
            <a:off x="1070891" y="1541497"/>
            <a:ext cx="7910480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#include &lt;16F877A.h&gt;           // Include the header file for the PIC16F877A</a:t>
            </a:r>
          </a:p>
          <a:p>
            <a:r>
              <a:rPr lang="en-GB" dirty="0"/>
              <a:t>#fuses HS,NOWDT,NOLVP       // Set fuses for high-speed oscillator, no watchdog timer, no low-voltage programming</a:t>
            </a:r>
          </a:p>
          <a:p>
            <a:r>
              <a:rPr lang="en-GB" dirty="0"/>
              <a:t>#use delay(clock=20000000)  // Set the clock frequency to 20 MHz</a:t>
            </a:r>
          </a:p>
          <a:p>
            <a:endParaRPr lang="en-GB" dirty="0"/>
          </a:p>
          <a:p>
            <a:r>
              <a:rPr lang="en-GB" dirty="0"/>
              <a:t>void main() {</a:t>
            </a:r>
          </a:p>
          <a:p>
            <a:r>
              <a:rPr lang="en-GB" dirty="0"/>
              <a:t>    // Set all PORTB pins as output</a:t>
            </a:r>
          </a:p>
          <a:p>
            <a:r>
              <a:rPr lang="en-GB" dirty="0"/>
              <a:t>    </a:t>
            </a:r>
            <a:r>
              <a:rPr lang="en-GB" dirty="0" err="1"/>
              <a:t>set_tris_b</a:t>
            </a:r>
            <a:r>
              <a:rPr lang="en-GB" dirty="0"/>
              <a:t>(0x00);        // 0x00 means all pins are outputs (0 = output, 1 = input)</a:t>
            </a:r>
          </a:p>
          <a:p>
            <a:endParaRPr lang="en-GB" dirty="0"/>
          </a:p>
          <a:p>
            <a:r>
              <a:rPr lang="en-GB" dirty="0"/>
              <a:t>    while(TRUE) {            // Infinite loop</a:t>
            </a:r>
          </a:p>
          <a:p>
            <a:r>
              <a:rPr lang="en-GB" dirty="0"/>
              <a:t>        </a:t>
            </a:r>
            <a:r>
              <a:rPr lang="en-GB" dirty="0" err="1"/>
              <a:t>output_b</a:t>
            </a:r>
            <a:r>
              <a:rPr lang="en-GB" dirty="0"/>
              <a:t>(0xFF);      // Turn all pins on (0xFF = 11111111 in binary)</a:t>
            </a:r>
          </a:p>
          <a:p>
            <a:r>
              <a:rPr lang="en-GB" dirty="0"/>
              <a:t>        </a:t>
            </a:r>
            <a:r>
              <a:rPr lang="en-GB" dirty="0" err="1"/>
              <a:t>delay_ms</a:t>
            </a:r>
            <a:r>
              <a:rPr lang="en-GB" dirty="0"/>
              <a:t>(2000);       // Wait for 500 milliseconds</a:t>
            </a:r>
          </a:p>
          <a:p>
            <a:r>
              <a:rPr lang="en-GB" dirty="0"/>
              <a:t>        </a:t>
            </a:r>
          </a:p>
          <a:p>
            <a:r>
              <a:rPr lang="en-GB" dirty="0"/>
              <a:t>        </a:t>
            </a:r>
            <a:r>
              <a:rPr lang="en-GB" dirty="0" err="1"/>
              <a:t>output_b</a:t>
            </a:r>
            <a:r>
              <a:rPr lang="en-GB" dirty="0"/>
              <a:t>(0x00);      // Turn all pins off (0x00 = 00000000 in binary)</a:t>
            </a:r>
          </a:p>
          <a:p>
            <a:r>
              <a:rPr lang="en-GB" dirty="0"/>
              <a:t>        </a:t>
            </a:r>
            <a:r>
              <a:rPr lang="en-GB" dirty="0" err="1"/>
              <a:t>delay_ms</a:t>
            </a:r>
            <a:r>
              <a:rPr lang="en-GB" dirty="0"/>
              <a:t>(2000);       // Wait for 500 milliseconds</a:t>
            </a:r>
          </a:p>
          <a:p>
            <a:r>
              <a:rPr lang="en-GB" dirty="0"/>
              <a:t>    }</a:t>
            </a:r>
          </a:p>
          <a:p>
            <a:r>
              <a:rPr lang="en-GB" dirty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405240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Programming on PIC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ACDB5002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1637F1-4582-C121-3262-26B2949935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3834" y="1570246"/>
            <a:ext cx="6926780" cy="4832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73862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5806a5be-3d87-4f31-8ff7-8106bccaa2f6"/>
  <p:tag name="SLIDO_EVENT_SECTION_UUID" val="3c3b2cec-d81c-4147-83dd-f0220aff9d58"/>
</p:tagLst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712</TotalTime>
  <Words>496</Words>
  <Application>Microsoft Office PowerPoint</Application>
  <PresentationFormat>Widescreen</PresentationFormat>
  <Paragraphs>65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Book Antiqua</vt:lpstr>
      <vt:lpstr>Calibri</vt:lpstr>
      <vt:lpstr>Calibri Light</vt:lpstr>
      <vt:lpstr>Cambria</vt:lpstr>
      <vt:lpstr>UWTSD 200_Title Page 2</vt:lpstr>
      <vt:lpstr>UWTSD 200_Text 4</vt:lpstr>
      <vt:lpstr>PowerPoint Presentation</vt:lpstr>
      <vt:lpstr>Programming on PIC</vt:lpstr>
      <vt:lpstr>Programming on PIC</vt:lpstr>
      <vt:lpstr>Programming on PIC</vt:lpstr>
      <vt:lpstr>Programming on PIC</vt:lpstr>
      <vt:lpstr>Programming on PIC</vt:lpstr>
      <vt:lpstr>Programming on PIC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</cp:revision>
  <dcterms:created xsi:type="dcterms:W3CDTF">2021-03-09T15:35:42Z</dcterms:created>
  <dcterms:modified xsi:type="dcterms:W3CDTF">2025-02-24T11:11:53Z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