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C79D23-4D85-44E8-B1A3-8386DD8C8C2A}" v="88" dt="2025-10-06T10:46:49.9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E377CB-F3EE-434D-8B77-157BFABE30DE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B52D8A-5003-4DF8-B6BC-A3DBB3B891FB}">
      <dgm:prSet phldrT="[Text]" phldr="0" custT="1"/>
      <dgm:spPr/>
      <dgm:t>
        <a:bodyPr/>
        <a:lstStyle/>
        <a:p>
          <a:r>
            <a:rPr lang="en-GB" sz="20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Key stages</a:t>
          </a:r>
        </a:p>
      </dgm:t>
    </dgm:pt>
    <dgm:pt modelId="{CF3B65EA-0D7F-4011-9CBE-9F4BBE74BA29}" type="parTrans" cxnId="{9562B084-038A-4B89-90E6-0366C1A35B46}">
      <dgm:prSet/>
      <dgm:spPr/>
      <dgm:t>
        <a:bodyPr/>
        <a:lstStyle/>
        <a:p>
          <a:endParaRPr lang="en-GB"/>
        </a:p>
      </dgm:t>
    </dgm:pt>
    <dgm:pt modelId="{08E84756-162B-4E1A-9995-6B586F3484AD}" type="sibTrans" cxnId="{9562B084-038A-4B89-90E6-0366C1A35B46}">
      <dgm:prSet/>
      <dgm:spPr/>
      <dgm:t>
        <a:bodyPr/>
        <a:lstStyle/>
        <a:p>
          <a:endParaRPr lang="en-GB"/>
        </a:p>
      </dgm:t>
    </dgm:pt>
    <dgm:pt modelId="{2F6EBB11-37DA-4721-A7CA-7EEA60B3BC41}">
      <dgm:prSet phldrT="[Text]" custT="1"/>
      <dgm:spPr/>
      <dgm:t>
        <a:bodyPr/>
        <a:lstStyle/>
        <a:p>
          <a:r>
            <a: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Workforce planning </a:t>
          </a:r>
        </a:p>
      </dgm:t>
    </dgm:pt>
    <dgm:pt modelId="{4BCA52F2-B441-4CF1-9768-0C0D4970418F}" type="parTrans" cxnId="{8A78DE21-B47B-49BE-9EDA-5984C1F19C49}">
      <dgm:prSet/>
      <dgm:spPr/>
      <dgm:t>
        <a:bodyPr/>
        <a:lstStyle/>
        <a:p>
          <a:endParaRPr lang="en-GB"/>
        </a:p>
      </dgm:t>
    </dgm:pt>
    <dgm:pt modelId="{7E36C712-5F3F-4806-B24A-02DA83397A4E}" type="sibTrans" cxnId="{8A78DE21-B47B-49BE-9EDA-5984C1F19C49}">
      <dgm:prSet/>
      <dgm:spPr/>
      <dgm:t>
        <a:bodyPr/>
        <a:lstStyle/>
        <a:p>
          <a:endParaRPr lang="en-GB"/>
        </a:p>
      </dgm:t>
    </dgm:pt>
    <dgm:pt modelId="{10F55D1F-3451-44E5-BF02-62B13EED33F0}">
      <dgm:prSet phldrT="[Text]" custT="1"/>
      <dgm:spPr/>
      <dgm:t>
        <a:bodyPr/>
        <a:lstStyle/>
        <a:p>
          <a:r>
            <a: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</a:p>
      </dgm:t>
    </dgm:pt>
    <dgm:pt modelId="{8B29D08D-0511-478E-A73E-5DAC4EC10DC4}" type="parTrans" cxnId="{61F84163-A485-4E32-9D71-8013436D6BDD}">
      <dgm:prSet/>
      <dgm:spPr/>
      <dgm:t>
        <a:bodyPr/>
        <a:lstStyle/>
        <a:p>
          <a:endParaRPr lang="en-GB"/>
        </a:p>
      </dgm:t>
    </dgm:pt>
    <dgm:pt modelId="{CB365BC0-AED3-4EF1-85F7-25241EE95FCC}" type="sibTrans" cxnId="{61F84163-A485-4E32-9D71-8013436D6BDD}">
      <dgm:prSet/>
      <dgm:spPr/>
      <dgm:t>
        <a:bodyPr/>
        <a:lstStyle/>
        <a:p>
          <a:endParaRPr lang="en-GB"/>
        </a:p>
      </dgm:t>
    </dgm:pt>
    <dgm:pt modelId="{CC4B6AF7-63CB-4B0E-A3D3-E48EBAF899BC}">
      <dgm:prSet phldrT="[Text]" custT="1"/>
      <dgm:spPr/>
      <dgm:t>
        <a:bodyPr/>
        <a:lstStyle/>
        <a:p>
          <a:r>
            <a: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</a:p>
      </dgm:t>
    </dgm:pt>
    <dgm:pt modelId="{E3D62818-95EB-41C7-83C0-02CCFE3DB03E}" type="parTrans" cxnId="{DD454C94-F6B4-4FB4-BD02-7CCE3A258BC9}">
      <dgm:prSet/>
      <dgm:spPr/>
      <dgm:t>
        <a:bodyPr/>
        <a:lstStyle/>
        <a:p>
          <a:endParaRPr lang="en-GB"/>
        </a:p>
      </dgm:t>
    </dgm:pt>
    <dgm:pt modelId="{86EED2B9-2E1D-45BB-B165-3D3AE2D70CFF}" type="sibTrans" cxnId="{DD454C94-F6B4-4FB4-BD02-7CCE3A258BC9}">
      <dgm:prSet/>
      <dgm:spPr/>
      <dgm:t>
        <a:bodyPr/>
        <a:lstStyle/>
        <a:p>
          <a:endParaRPr lang="en-GB"/>
        </a:p>
      </dgm:t>
    </dgm:pt>
    <dgm:pt modelId="{E3D57EC7-975D-4CAA-AB86-C0A1EAD98AC9}">
      <dgm:prSet phldrT="[Text]" custT="1"/>
      <dgm:spPr/>
      <dgm:t>
        <a:bodyPr/>
        <a:lstStyle/>
        <a:p>
          <a:r>
            <a: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</a:p>
      </dgm:t>
    </dgm:pt>
    <dgm:pt modelId="{CBC4556A-46F1-4F64-9720-94D34AECB815}" type="parTrans" cxnId="{E1547602-1FD6-42A4-B31B-07A492E28BC7}">
      <dgm:prSet/>
      <dgm:spPr/>
      <dgm:t>
        <a:bodyPr/>
        <a:lstStyle/>
        <a:p>
          <a:endParaRPr lang="en-GB"/>
        </a:p>
      </dgm:t>
    </dgm:pt>
    <dgm:pt modelId="{23BBD27D-E2E1-40FA-BA61-A5BB0F215792}" type="sibTrans" cxnId="{E1547602-1FD6-42A4-B31B-07A492E28BC7}">
      <dgm:prSet/>
      <dgm:spPr/>
      <dgm:t>
        <a:bodyPr/>
        <a:lstStyle/>
        <a:p>
          <a:endParaRPr lang="en-GB"/>
        </a:p>
      </dgm:t>
    </dgm:pt>
    <dgm:pt modelId="{22ACF96E-DEF8-484F-A765-ACB7D4C113F8}">
      <dgm:prSet phldrT="[Text]" custT="1"/>
      <dgm:spPr/>
      <dgm:t>
        <a:bodyPr/>
        <a:lstStyle/>
        <a:p>
          <a:r>
            <a: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Sourcing</a:t>
          </a:r>
        </a:p>
      </dgm:t>
    </dgm:pt>
    <dgm:pt modelId="{B131F719-4706-49E7-BDB8-BA3FBD428F15}" type="parTrans" cxnId="{BC22A0B6-C820-4495-B1C8-205525A57D73}">
      <dgm:prSet/>
      <dgm:spPr/>
      <dgm:t>
        <a:bodyPr/>
        <a:lstStyle/>
        <a:p>
          <a:endParaRPr lang="en-GB"/>
        </a:p>
      </dgm:t>
    </dgm:pt>
    <dgm:pt modelId="{A0D655B6-7ECE-4585-8EF5-A26F071A0C9A}" type="sibTrans" cxnId="{BC22A0B6-C820-4495-B1C8-205525A57D73}">
      <dgm:prSet/>
      <dgm:spPr/>
      <dgm:t>
        <a:bodyPr/>
        <a:lstStyle/>
        <a:p>
          <a:endParaRPr lang="en-GB"/>
        </a:p>
      </dgm:t>
    </dgm:pt>
    <dgm:pt modelId="{CD473071-5A51-49A4-9748-BCD17136E333}">
      <dgm:prSet phldrT="[Text]" custT="1"/>
      <dgm:spPr/>
      <dgm:t>
        <a:bodyPr/>
        <a:lstStyle/>
        <a:p>
          <a:r>
            <a: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interviewing/assessment </a:t>
          </a:r>
        </a:p>
      </dgm:t>
    </dgm:pt>
    <dgm:pt modelId="{ECBC2F34-A75A-45B4-896A-A7221C361829}" type="parTrans" cxnId="{6BF14BB2-67A0-4A37-AAA9-F972FEB39C8A}">
      <dgm:prSet/>
      <dgm:spPr/>
      <dgm:t>
        <a:bodyPr/>
        <a:lstStyle/>
        <a:p>
          <a:endParaRPr lang="en-GB"/>
        </a:p>
      </dgm:t>
    </dgm:pt>
    <dgm:pt modelId="{FD7C5CE9-286E-4F2C-9097-39C735040132}" type="sibTrans" cxnId="{6BF14BB2-67A0-4A37-AAA9-F972FEB39C8A}">
      <dgm:prSet/>
      <dgm:spPr/>
      <dgm:t>
        <a:bodyPr/>
        <a:lstStyle/>
        <a:p>
          <a:endParaRPr lang="en-GB"/>
        </a:p>
      </dgm:t>
    </dgm:pt>
    <dgm:pt modelId="{E87E9C7B-7156-45F6-B447-94647B3212F7}" type="pres">
      <dgm:prSet presAssocID="{92E377CB-F3EE-434D-8B77-157BFABE30D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9A60B9F9-161F-486C-9D21-E67CC0BE04E7}" type="pres">
      <dgm:prSet presAssocID="{E2B52D8A-5003-4DF8-B6BC-A3DBB3B891FB}" presName="Parent" presStyleLbl="node0" presStyleIdx="0" presStyleCnt="1">
        <dgm:presLayoutVars>
          <dgm:chMax val="6"/>
          <dgm:chPref val="6"/>
        </dgm:presLayoutVars>
      </dgm:prSet>
      <dgm:spPr/>
    </dgm:pt>
    <dgm:pt modelId="{ED345CFA-51EC-428B-98F5-0356BA5C9C1B}" type="pres">
      <dgm:prSet presAssocID="{2F6EBB11-37DA-4721-A7CA-7EEA60B3BC41}" presName="Accent1" presStyleCnt="0"/>
      <dgm:spPr/>
    </dgm:pt>
    <dgm:pt modelId="{45C43EEF-2ED5-4765-80E9-4E8882DEE7B7}" type="pres">
      <dgm:prSet presAssocID="{2F6EBB11-37DA-4721-A7CA-7EEA60B3BC41}" presName="Accent" presStyleLbl="bgShp" presStyleIdx="0" presStyleCnt="6"/>
      <dgm:spPr/>
    </dgm:pt>
    <dgm:pt modelId="{39E0E420-FE7C-4EF9-AC67-D22DA82446C7}" type="pres">
      <dgm:prSet presAssocID="{2F6EBB11-37DA-4721-A7CA-7EEA60B3BC41}" presName="Child1" presStyleLbl="node1" presStyleIdx="0" presStyleCnt="6" custLinFactNeighborX="-213" custLinFactNeighborY="4112">
        <dgm:presLayoutVars>
          <dgm:chMax val="0"/>
          <dgm:chPref val="0"/>
          <dgm:bulletEnabled val="1"/>
        </dgm:presLayoutVars>
      </dgm:prSet>
      <dgm:spPr/>
    </dgm:pt>
    <dgm:pt modelId="{7FA5C9E3-98CE-4543-80B9-F43FE165C35C}" type="pres">
      <dgm:prSet presAssocID="{10F55D1F-3451-44E5-BF02-62B13EED33F0}" presName="Accent2" presStyleCnt="0"/>
      <dgm:spPr/>
    </dgm:pt>
    <dgm:pt modelId="{F1DDBBEC-1E7E-4C36-BB59-C1DEE4C93AFE}" type="pres">
      <dgm:prSet presAssocID="{10F55D1F-3451-44E5-BF02-62B13EED33F0}" presName="Accent" presStyleLbl="bgShp" presStyleIdx="1" presStyleCnt="6"/>
      <dgm:spPr/>
    </dgm:pt>
    <dgm:pt modelId="{FE69BA41-3D72-4499-BCEC-DEBDFD3BB6B4}" type="pres">
      <dgm:prSet presAssocID="{10F55D1F-3451-44E5-BF02-62B13EED33F0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5B3BCD7C-451B-4326-9803-61B297EE1FB0}" type="pres">
      <dgm:prSet presAssocID="{CC4B6AF7-63CB-4B0E-A3D3-E48EBAF899BC}" presName="Accent3" presStyleCnt="0"/>
      <dgm:spPr/>
    </dgm:pt>
    <dgm:pt modelId="{BBCCDB19-A24C-4800-81F2-9FBED32C1DD8}" type="pres">
      <dgm:prSet presAssocID="{CC4B6AF7-63CB-4B0E-A3D3-E48EBAF899BC}" presName="Accent" presStyleLbl="bgShp" presStyleIdx="2" presStyleCnt="6"/>
      <dgm:spPr/>
    </dgm:pt>
    <dgm:pt modelId="{C384EC28-BF7B-42C6-BA2D-DF973C9EDC52}" type="pres">
      <dgm:prSet presAssocID="{CC4B6AF7-63CB-4B0E-A3D3-E48EBAF899BC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B006EB4C-F6DC-4944-AA36-CC1B5816FD57}" type="pres">
      <dgm:prSet presAssocID="{E3D57EC7-975D-4CAA-AB86-C0A1EAD98AC9}" presName="Accent4" presStyleCnt="0"/>
      <dgm:spPr/>
    </dgm:pt>
    <dgm:pt modelId="{C22A609C-C357-4D97-9EB5-A0C2BB056A52}" type="pres">
      <dgm:prSet presAssocID="{E3D57EC7-975D-4CAA-AB86-C0A1EAD98AC9}" presName="Accent" presStyleLbl="bgShp" presStyleIdx="3" presStyleCnt="6"/>
      <dgm:spPr/>
    </dgm:pt>
    <dgm:pt modelId="{5A9769A3-E813-42C5-B0F5-76DFE46EA8D5}" type="pres">
      <dgm:prSet presAssocID="{E3D57EC7-975D-4CAA-AB86-C0A1EAD98AC9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24388BE4-A122-4DF7-B402-8474C6853AEC}" type="pres">
      <dgm:prSet presAssocID="{22ACF96E-DEF8-484F-A765-ACB7D4C113F8}" presName="Accent5" presStyleCnt="0"/>
      <dgm:spPr/>
    </dgm:pt>
    <dgm:pt modelId="{FF090C53-1221-419D-A066-39545BC89213}" type="pres">
      <dgm:prSet presAssocID="{22ACF96E-DEF8-484F-A765-ACB7D4C113F8}" presName="Accent" presStyleLbl="bgShp" presStyleIdx="4" presStyleCnt="6"/>
      <dgm:spPr/>
    </dgm:pt>
    <dgm:pt modelId="{BB743AEE-3CA5-41D3-8649-620BE7A68CAF}" type="pres">
      <dgm:prSet presAssocID="{22ACF96E-DEF8-484F-A765-ACB7D4C113F8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54546EE6-0A21-4C8C-8496-7AA7D7598334}" type="pres">
      <dgm:prSet presAssocID="{CD473071-5A51-49A4-9748-BCD17136E333}" presName="Accent6" presStyleCnt="0"/>
      <dgm:spPr/>
    </dgm:pt>
    <dgm:pt modelId="{BD8CBBE4-0374-4B17-87CC-360C92D0EC7A}" type="pres">
      <dgm:prSet presAssocID="{CD473071-5A51-49A4-9748-BCD17136E333}" presName="Accent" presStyleLbl="bgShp" presStyleIdx="5" presStyleCnt="6"/>
      <dgm:spPr/>
    </dgm:pt>
    <dgm:pt modelId="{1F5CE98A-E8C3-4796-BB86-112055EDBE78}" type="pres">
      <dgm:prSet presAssocID="{CD473071-5A51-49A4-9748-BCD17136E333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E1547602-1FD6-42A4-B31B-07A492E28BC7}" srcId="{E2B52D8A-5003-4DF8-B6BC-A3DBB3B891FB}" destId="{E3D57EC7-975D-4CAA-AB86-C0A1EAD98AC9}" srcOrd="3" destOrd="0" parTransId="{CBC4556A-46F1-4F64-9720-94D34AECB815}" sibTransId="{23BBD27D-E2E1-40FA-BA61-A5BB0F215792}"/>
    <dgm:cxn modelId="{08290910-6E5B-40A4-9498-C92DFF33C05D}" type="presOf" srcId="{CC4B6AF7-63CB-4B0E-A3D3-E48EBAF899BC}" destId="{C384EC28-BF7B-42C6-BA2D-DF973C9EDC52}" srcOrd="0" destOrd="0" presId="urn:microsoft.com/office/officeart/2011/layout/HexagonRadial"/>
    <dgm:cxn modelId="{8A78DE21-B47B-49BE-9EDA-5984C1F19C49}" srcId="{E2B52D8A-5003-4DF8-B6BC-A3DBB3B891FB}" destId="{2F6EBB11-37DA-4721-A7CA-7EEA60B3BC41}" srcOrd="0" destOrd="0" parTransId="{4BCA52F2-B441-4CF1-9768-0C0D4970418F}" sibTransId="{7E36C712-5F3F-4806-B24A-02DA83397A4E}"/>
    <dgm:cxn modelId="{F044283D-0CA0-4A63-AEE4-169DB684103F}" type="presOf" srcId="{CD473071-5A51-49A4-9748-BCD17136E333}" destId="{1F5CE98A-E8C3-4796-BB86-112055EDBE78}" srcOrd="0" destOrd="0" presId="urn:microsoft.com/office/officeart/2011/layout/HexagonRadial"/>
    <dgm:cxn modelId="{61F84163-A485-4E32-9D71-8013436D6BDD}" srcId="{E2B52D8A-5003-4DF8-B6BC-A3DBB3B891FB}" destId="{10F55D1F-3451-44E5-BF02-62B13EED33F0}" srcOrd="1" destOrd="0" parTransId="{8B29D08D-0511-478E-A73E-5DAC4EC10DC4}" sibTransId="{CB365BC0-AED3-4EF1-85F7-25241EE95FCC}"/>
    <dgm:cxn modelId="{A2F6F94C-13EA-45A2-A37E-AD442F47B5CC}" type="presOf" srcId="{22ACF96E-DEF8-484F-A765-ACB7D4C113F8}" destId="{BB743AEE-3CA5-41D3-8649-620BE7A68CAF}" srcOrd="0" destOrd="0" presId="urn:microsoft.com/office/officeart/2011/layout/HexagonRadial"/>
    <dgm:cxn modelId="{9562B084-038A-4B89-90E6-0366C1A35B46}" srcId="{92E377CB-F3EE-434D-8B77-157BFABE30DE}" destId="{E2B52D8A-5003-4DF8-B6BC-A3DBB3B891FB}" srcOrd="0" destOrd="0" parTransId="{CF3B65EA-0D7F-4011-9CBE-9F4BBE74BA29}" sibTransId="{08E84756-162B-4E1A-9995-6B586F3484AD}"/>
    <dgm:cxn modelId="{DD454C94-F6B4-4FB4-BD02-7CCE3A258BC9}" srcId="{E2B52D8A-5003-4DF8-B6BC-A3DBB3B891FB}" destId="{CC4B6AF7-63CB-4B0E-A3D3-E48EBAF899BC}" srcOrd="2" destOrd="0" parTransId="{E3D62818-95EB-41C7-83C0-02CCFE3DB03E}" sibTransId="{86EED2B9-2E1D-45BB-B165-3D3AE2D70CFF}"/>
    <dgm:cxn modelId="{C54536A0-D172-4B4C-B30A-901423E3484E}" type="presOf" srcId="{92E377CB-F3EE-434D-8B77-157BFABE30DE}" destId="{E87E9C7B-7156-45F6-B447-94647B3212F7}" srcOrd="0" destOrd="0" presId="urn:microsoft.com/office/officeart/2011/layout/HexagonRadial"/>
    <dgm:cxn modelId="{6BF14BB2-67A0-4A37-AAA9-F972FEB39C8A}" srcId="{E2B52D8A-5003-4DF8-B6BC-A3DBB3B891FB}" destId="{CD473071-5A51-49A4-9748-BCD17136E333}" srcOrd="5" destOrd="0" parTransId="{ECBC2F34-A75A-45B4-896A-A7221C361829}" sibTransId="{FD7C5CE9-286E-4F2C-9097-39C735040132}"/>
    <dgm:cxn modelId="{BC22A0B6-C820-4495-B1C8-205525A57D73}" srcId="{E2B52D8A-5003-4DF8-B6BC-A3DBB3B891FB}" destId="{22ACF96E-DEF8-484F-A765-ACB7D4C113F8}" srcOrd="4" destOrd="0" parTransId="{B131F719-4706-49E7-BDB8-BA3FBD428F15}" sibTransId="{A0D655B6-7ECE-4585-8EF5-A26F071A0C9A}"/>
    <dgm:cxn modelId="{5D2C93BF-4389-4299-9778-35E57105D498}" type="presOf" srcId="{E3D57EC7-975D-4CAA-AB86-C0A1EAD98AC9}" destId="{5A9769A3-E813-42C5-B0F5-76DFE46EA8D5}" srcOrd="0" destOrd="0" presId="urn:microsoft.com/office/officeart/2011/layout/HexagonRadial"/>
    <dgm:cxn modelId="{8E5BEEC8-544A-4D5B-8556-C38AB379F83B}" type="presOf" srcId="{E2B52D8A-5003-4DF8-B6BC-A3DBB3B891FB}" destId="{9A60B9F9-161F-486C-9D21-E67CC0BE04E7}" srcOrd="0" destOrd="0" presId="urn:microsoft.com/office/officeart/2011/layout/HexagonRadial"/>
    <dgm:cxn modelId="{6BFF5AD0-45BE-4E5F-9CC1-7D2FFC4DDAF9}" type="presOf" srcId="{10F55D1F-3451-44E5-BF02-62B13EED33F0}" destId="{FE69BA41-3D72-4499-BCEC-DEBDFD3BB6B4}" srcOrd="0" destOrd="0" presId="urn:microsoft.com/office/officeart/2011/layout/HexagonRadial"/>
    <dgm:cxn modelId="{FC0A31E2-64F8-483C-BDBF-55B96BF53F1E}" type="presOf" srcId="{2F6EBB11-37DA-4721-A7CA-7EEA60B3BC41}" destId="{39E0E420-FE7C-4EF9-AC67-D22DA82446C7}" srcOrd="0" destOrd="0" presId="urn:microsoft.com/office/officeart/2011/layout/HexagonRadial"/>
    <dgm:cxn modelId="{E10B4933-707D-46F1-A8E2-7955BF9CB097}" type="presParOf" srcId="{E87E9C7B-7156-45F6-B447-94647B3212F7}" destId="{9A60B9F9-161F-486C-9D21-E67CC0BE04E7}" srcOrd="0" destOrd="0" presId="urn:microsoft.com/office/officeart/2011/layout/HexagonRadial"/>
    <dgm:cxn modelId="{F4E4F2B8-3762-4664-B363-BF7D9F1D4052}" type="presParOf" srcId="{E87E9C7B-7156-45F6-B447-94647B3212F7}" destId="{ED345CFA-51EC-428B-98F5-0356BA5C9C1B}" srcOrd="1" destOrd="0" presId="urn:microsoft.com/office/officeart/2011/layout/HexagonRadial"/>
    <dgm:cxn modelId="{F5E161A9-CD8C-46FF-AF29-AAEEAEAAB5E3}" type="presParOf" srcId="{ED345CFA-51EC-428B-98F5-0356BA5C9C1B}" destId="{45C43EEF-2ED5-4765-80E9-4E8882DEE7B7}" srcOrd="0" destOrd="0" presId="urn:microsoft.com/office/officeart/2011/layout/HexagonRadial"/>
    <dgm:cxn modelId="{16842372-04E0-471E-8FF1-FBC8657ACDB6}" type="presParOf" srcId="{E87E9C7B-7156-45F6-B447-94647B3212F7}" destId="{39E0E420-FE7C-4EF9-AC67-D22DA82446C7}" srcOrd="2" destOrd="0" presId="urn:microsoft.com/office/officeart/2011/layout/HexagonRadial"/>
    <dgm:cxn modelId="{825AEA37-05EB-4264-9E9C-16C39354C888}" type="presParOf" srcId="{E87E9C7B-7156-45F6-B447-94647B3212F7}" destId="{7FA5C9E3-98CE-4543-80B9-F43FE165C35C}" srcOrd="3" destOrd="0" presId="urn:microsoft.com/office/officeart/2011/layout/HexagonRadial"/>
    <dgm:cxn modelId="{0B4A66A9-C1A0-4BFE-9A62-80200BFABE70}" type="presParOf" srcId="{7FA5C9E3-98CE-4543-80B9-F43FE165C35C}" destId="{F1DDBBEC-1E7E-4C36-BB59-C1DEE4C93AFE}" srcOrd="0" destOrd="0" presId="urn:microsoft.com/office/officeart/2011/layout/HexagonRadial"/>
    <dgm:cxn modelId="{B5EEB095-5434-482B-A32D-7CE8AD82E2A6}" type="presParOf" srcId="{E87E9C7B-7156-45F6-B447-94647B3212F7}" destId="{FE69BA41-3D72-4499-BCEC-DEBDFD3BB6B4}" srcOrd="4" destOrd="0" presId="urn:microsoft.com/office/officeart/2011/layout/HexagonRadial"/>
    <dgm:cxn modelId="{D6EFEE49-B9C9-44E2-BB0D-05B73BCC97C6}" type="presParOf" srcId="{E87E9C7B-7156-45F6-B447-94647B3212F7}" destId="{5B3BCD7C-451B-4326-9803-61B297EE1FB0}" srcOrd="5" destOrd="0" presId="urn:microsoft.com/office/officeart/2011/layout/HexagonRadial"/>
    <dgm:cxn modelId="{3512F02A-0FEE-4D21-89D1-B329C3DAE9CD}" type="presParOf" srcId="{5B3BCD7C-451B-4326-9803-61B297EE1FB0}" destId="{BBCCDB19-A24C-4800-81F2-9FBED32C1DD8}" srcOrd="0" destOrd="0" presId="urn:microsoft.com/office/officeart/2011/layout/HexagonRadial"/>
    <dgm:cxn modelId="{70AC2727-5E2C-4116-99AA-DD408A384398}" type="presParOf" srcId="{E87E9C7B-7156-45F6-B447-94647B3212F7}" destId="{C384EC28-BF7B-42C6-BA2D-DF973C9EDC52}" srcOrd="6" destOrd="0" presId="urn:microsoft.com/office/officeart/2011/layout/HexagonRadial"/>
    <dgm:cxn modelId="{48124846-4D2B-4C58-9E8C-94AE2B5D483B}" type="presParOf" srcId="{E87E9C7B-7156-45F6-B447-94647B3212F7}" destId="{B006EB4C-F6DC-4944-AA36-CC1B5816FD57}" srcOrd="7" destOrd="0" presId="urn:microsoft.com/office/officeart/2011/layout/HexagonRadial"/>
    <dgm:cxn modelId="{90EF09AB-1468-4DB9-814F-994F508B0588}" type="presParOf" srcId="{B006EB4C-F6DC-4944-AA36-CC1B5816FD57}" destId="{C22A609C-C357-4D97-9EB5-A0C2BB056A52}" srcOrd="0" destOrd="0" presId="urn:microsoft.com/office/officeart/2011/layout/HexagonRadial"/>
    <dgm:cxn modelId="{EB6DE7FB-5108-40A0-859A-D68331F9111C}" type="presParOf" srcId="{E87E9C7B-7156-45F6-B447-94647B3212F7}" destId="{5A9769A3-E813-42C5-B0F5-76DFE46EA8D5}" srcOrd="8" destOrd="0" presId="urn:microsoft.com/office/officeart/2011/layout/HexagonRadial"/>
    <dgm:cxn modelId="{951F8D91-2DC6-4082-81DB-ECE489C6D7F7}" type="presParOf" srcId="{E87E9C7B-7156-45F6-B447-94647B3212F7}" destId="{24388BE4-A122-4DF7-B402-8474C6853AEC}" srcOrd="9" destOrd="0" presId="urn:microsoft.com/office/officeart/2011/layout/HexagonRadial"/>
    <dgm:cxn modelId="{5D138A83-CD8D-4B48-925A-5768BE15204B}" type="presParOf" srcId="{24388BE4-A122-4DF7-B402-8474C6853AEC}" destId="{FF090C53-1221-419D-A066-39545BC89213}" srcOrd="0" destOrd="0" presId="urn:microsoft.com/office/officeart/2011/layout/HexagonRadial"/>
    <dgm:cxn modelId="{5DE28A80-03E4-4905-8154-4FD4C02FC7F3}" type="presParOf" srcId="{E87E9C7B-7156-45F6-B447-94647B3212F7}" destId="{BB743AEE-3CA5-41D3-8649-620BE7A68CAF}" srcOrd="10" destOrd="0" presId="urn:microsoft.com/office/officeart/2011/layout/HexagonRadial"/>
    <dgm:cxn modelId="{6CD376E8-2D59-4D69-9442-8EED1B7F04E2}" type="presParOf" srcId="{E87E9C7B-7156-45F6-B447-94647B3212F7}" destId="{54546EE6-0A21-4C8C-8496-7AA7D7598334}" srcOrd="11" destOrd="0" presId="urn:microsoft.com/office/officeart/2011/layout/HexagonRadial"/>
    <dgm:cxn modelId="{DA014694-376D-48C7-AED8-BC73431C3262}" type="presParOf" srcId="{54546EE6-0A21-4C8C-8496-7AA7D7598334}" destId="{BD8CBBE4-0374-4B17-87CC-360C92D0EC7A}" srcOrd="0" destOrd="0" presId="urn:microsoft.com/office/officeart/2011/layout/HexagonRadial"/>
    <dgm:cxn modelId="{6715B63F-CA54-4D48-8FA0-6D9E282A4767}" type="presParOf" srcId="{E87E9C7B-7156-45F6-B447-94647B3212F7}" destId="{1F5CE98A-E8C3-4796-BB86-112055EDBE78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DBF17E-09A0-412A-8E4D-84257C8B3D4E}" type="doc">
      <dgm:prSet loTypeId="urn:microsoft.com/office/officeart/2005/8/layout/target3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12F6330-A130-47E6-8546-9F3E4C21182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Key sections: job title, reporting line, overall purpose, duties &amp; responsibilities, decision-making authority, KPIs. (Bratton &amp; Gold, 2017).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8AEEA1-EBA2-4190-9053-E47066658E10}" type="parTrans" cxnId="{C9EF3159-3D52-4C5A-8C9D-A6BF45154242}">
      <dgm:prSet/>
      <dgm:spPr/>
      <dgm:t>
        <a:bodyPr/>
        <a:lstStyle/>
        <a:p>
          <a:endParaRPr lang="en-GB"/>
        </a:p>
      </dgm:t>
    </dgm:pt>
    <dgm:pt modelId="{AD9688A2-A624-46D6-A9ED-A4EDED3623EC}" type="sibTrans" cxnId="{C9EF3159-3D52-4C5A-8C9D-A6BF45154242}">
      <dgm:prSet/>
      <dgm:spPr/>
      <dgm:t>
        <a:bodyPr/>
        <a:lstStyle/>
        <a:p>
          <a:endParaRPr lang="en-GB"/>
        </a:p>
      </dgm:t>
    </dgm:pt>
    <dgm:pt modelId="{5AE84773-C13F-4772-A154-381F05C70B6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Example bullets (Project Manager): lead transformation workstream, manage budget and schedule, stakeholder management across operations &amp; IT, risk mitigation, deliverables sign-off. (Bratton &amp; Gold, 2017).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18B809-9A6F-4896-A70A-5CF83D4A777C}" type="parTrans" cxnId="{0736BB2B-4D9E-44AB-89F3-0B932E3289D1}">
      <dgm:prSet/>
      <dgm:spPr/>
      <dgm:t>
        <a:bodyPr/>
        <a:lstStyle/>
        <a:p>
          <a:endParaRPr lang="en-GB"/>
        </a:p>
      </dgm:t>
    </dgm:pt>
    <dgm:pt modelId="{D6F81893-057B-4682-9CA9-4BC17A352742}" type="sibTrans" cxnId="{0736BB2B-4D9E-44AB-89F3-0B932E3289D1}">
      <dgm:prSet/>
      <dgm:spPr/>
      <dgm:t>
        <a:bodyPr/>
        <a:lstStyle/>
        <a:p>
          <a:endParaRPr lang="en-GB"/>
        </a:p>
      </dgm:t>
    </dgm:pt>
    <dgm:pt modelId="{D922912B-3C6A-4349-8A1D-DA555226FE65}" type="pres">
      <dgm:prSet presAssocID="{65DBF17E-09A0-412A-8E4D-84257C8B3D4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8CE75607-61AA-4AA0-B302-0E2AEEEB7445}" type="pres">
      <dgm:prSet presAssocID="{312F6330-A130-47E6-8546-9F3E4C211828}" presName="circle1" presStyleLbl="node1" presStyleIdx="0" presStyleCnt="2"/>
      <dgm:spPr/>
    </dgm:pt>
    <dgm:pt modelId="{65C66C90-BE1D-4D43-B435-5CD1E9B7C769}" type="pres">
      <dgm:prSet presAssocID="{312F6330-A130-47E6-8546-9F3E4C211828}" presName="space" presStyleCnt="0"/>
      <dgm:spPr/>
    </dgm:pt>
    <dgm:pt modelId="{22ADEE0C-BF06-4075-9178-1CE3950CC7EF}" type="pres">
      <dgm:prSet presAssocID="{312F6330-A130-47E6-8546-9F3E4C211828}" presName="rect1" presStyleLbl="alignAcc1" presStyleIdx="0" presStyleCnt="2"/>
      <dgm:spPr/>
    </dgm:pt>
    <dgm:pt modelId="{E01C923F-A03A-4D4E-83ED-1EC11A4249E8}" type="pres">
      <dgm:prSet presAssocID="{5AE84773-C13F-4772-A154-381F05C70B63}" presName="vertSpace2" presStyleLbl="node1" presStyleIdx="0" presStyleCnt="2"/>
      <dgm:spPr/>
    </dgm:pt>
    <dgm:pt modelId="{9E7A94FC-B467-410A-8638-5C0C6E7B0114}" type="pres">
      <dgm:prSet presAssocID="{5AE84773-C13F-4772-A154-381F05C70B63}" presName="circle2" presStyleLbl="node1" presStyleIdx="1" presStyleCnt="2"/>
      <dgm:spPr/>
    </dgm:pt>
    <dgm:pt modelId="{F15CA0F9-7EB1-4910-9D0E-A43056A2D3FA}" type="pres">
      <dgm:prSet presAssocID="{5AE84773-C13F-4772-A154-381F05C70B63}" presName="rect2" presStyleLbl="alignAcc1" presStyleIdx="1" presStyleCnt="2"/>
      <dgm:spPr/>
    </dgm:pt>
    <dgm:pt modelId="{40C2CBFB-4FCD-4AE6-9F28-D5A157F062A3}" type="pres">
      <dgm:prSet presAssocID="{312F6330-A130-47E6-8546-9F3E4C211828}" presName="rect1ParTxNoCh" presStyleLbl="alignAcc1" presStyleIdx="1" presStyleCnt="2">
        <dgm:presLayoutVars>
          <dgm:chMax val="1"/>
          <dgm:bulletEnabled val="1"/>
        </dgm:presLayoutVars>
      </dgm:prSet>
      <dgm:spPr/>
    </dgm:pt>
    <dgm:pt modelId="{62B84CF4-67B4-4557-B36B-6C3A547DBB9F}" type="pres">
      <dgm:prSet presAssocID="{5AE84773-C13F-4772-A154-381F05C70B63}" presName="rect2ParTxNoCh" presStyleLbl="alignAcc1" presStyleIdx="1" presStyleCnt="2">
        <dgm:presLayoutVars>
          <dgm:chMax val="1"/>
          <dgm:bulletEnabled val="1"/>
        </dgm:presLayoutVars>
      </dgm:prSet>
      <dgm:spPr/>
    </dgm:pt>
  </dgm:ptLst>
  <dgm:cxnLst>
    <dgm:cxn modelId="{6D950610-6192-4796-A7C4-CAD661B00EEE}" type="presOf" srcId="{5AE84773-C13F-4772-A154-381F05C70B63}" destId="{F15CA0F9-7EB1-4910-9D0E-A43056A2D3FA}" srcOrd="0" destOrd="0" presId="urn:microsoft.com/office/officeart/2005/8/layout/target3"/>
    <dgm:cxn modelId="{0736BB2B-4D9E-44AB-89F3-0B932E3289D1}" srcId="{65DBF17E-09A0-412A-8E4D-84257C8B3D4E}" destId="{5AE84773-C13F-4772-A154-381F05C70B63}" srcOrd="1" destOrd="0" parTransId="{FA18B809-9A6F-4896-A70A-5CF83D4A777C}" sibTransId="{D6F81893-057B-4682-9CA9-4BC17A352742}"/>
    <dgm:cxn modelId="{09B8462C-A437-4007-B05E-501C65AA882A}" type="presOf" srcId="{65DBF17E-09A0-412A-8E4D-84257C8B3D4E}" destId="{D922912B-3C6A-4349-8A1D-DA555226FE65}" srcOrd="0" destOrd="0" presId="urn:microsoft.com/office/officeart/2005/8/layout/target3"/>
    <dgm:cxn modelId="{C9EF3159-3D52-4C5A-8C9D-A6BF45154242}" srcId="{65DBF17E-09A0-412A-8E4D-84257C8B3D4E}" destId="{312F6330-A130-47E6-8546-9F3E4C211828}" srcOrd="0" destOrd="0" parTransId="{548AEEA1-EBA2-4190-9053-E47066658E10}" sibTransId="{AD9688A2-A624-46D6-A9ED-A4EDED3623EC}"/>
    <dgm:cxn modelId="{873FDDBF-B49A-4E19-A995-5E226E3E348E}" type="presOf" srcId="{312F6330-A130-47E6-8546-9F3E4C211828}" destId="{40C2CBFB-4FCD-4AE6-9F28-D5A157F062A3}" srcOrd="1" destOrd="0" presId="urn:microsoft.com/office/officeart/2005/8/layout/target3"/>
    <dgm:cxn modelId="{B2315FCA-3EF0-44F0-81BA-F34BB017022D}" type="presOf" srcId="{312F6330-A130-47E6-8546-9F3E4C211828}" destId="{22ADEE0C-BF06-4075-9178-1CE3950CC7EF}" srcOrd="0" destOrd="0" presId="urn:microsoft.com/office/officeart/2005/8/layout/target3"/>
    <dgm:cxn modelId="{D19B61E3-CBD8-4516-A60A-1410583FE31E}" type="presOf" srcId="{5AE84773-C13F-4772-A154-381F05C70B63}" destId="{62B84CF4-67B4-4557-B36B-6C3A547DBB9F}" srcOrd="1" destOrd="0" presId="urn:microsoft.com/office/officeart/2005/8/layout/target3"/>
    <dgm:cxn modelId="{72B88386-E489-476B-A60F-1120191F5F69}" type="presParOf" srcId="{D922912B-3C6A-4349-8A1D-DA555226FE65}" destId="{8CE75607-61AA-4AA0-B302-0E2AEEEB7445}" srcOrd="0" destOrd="0" presId="urn:microsoft.com/office/officeart/2005/8/layout/target3"/>
    <dgm:cxn modelId="{D5510271-C6E7-4D63-91A3-F7FE9CC21E50}" type="presParOf" srcId="{D922912B-3C6A-4349-8A1D-DA555226FE65}" destId="{65C66C90-BE1D-4D43-B435-5CD1E9B7C769}" srcOrd="1" destOrd="0" presId="urn:microsoft.com/office/officeart/2005/8/layout/target3"/>
    <dgm:cxn modelId="{8A13D812-97B4-43EA-9ED2-17D58BBDFBE3}" type="presParOf" srcId="{D922912B-3C6A-4349-8A1D-DA555226FE65}" destId="{22ADEE0C-BF06-4075-9178-1CE3950CC7EF}" srcOrd="2" destOrd="0" presId="urn:microsoft.com/office/officeart/2005/8/layout/target3"/>
    <dgm:cxn modelId="{6080AE28-2F82-4162-9E63-486011722456}" type="presParOf" srcId="{D922912B-3C6A-4349-8A1D-DA555226FE65}" destId="{E01C923F-A03A-4D4E-83ED-1EC11A4249E8}" srcOrd="3" destOrd="0" presId="urn:microsoft.com/office/officeart/2005/8/layout/target3"/>
    <dgm:cxn modelId="{A649A59A-11B8-4B82-B825-347914DFE698}" type="presParOf" srcId="{D922912B-3C6A-4349-8A1D-DA555226FE65}" destId="{9E7A94FC-B467-410A-8638-5C0C6E7B0114}" srcOrd="4" destOrd="0" presId="urn:microsoft.com/office/officeart/2005/8/layout/target3"/>
    <dgm:cxn modelId="{D09D191F-AB91-4551-9F84-8F73A96A7F9C}" type="presParOf" srcId="{D922912B-3C6A-4349-8A1D-DA555226FE65}" destId="{F15CA0F9-7EB1-4910-9D0E-A43056A2D3FA}" srcOrd="5" destOrd="0" presId="urn:microsoft.com/office/officeart/2005/8/layout/target3"/>
    <dgm:cxn modelId="{33027F46-38E2-450E-B769-8F880F770EC9}" type="presParOf" srcId="{D922912B-3C6A-4349-8A1D-DA555226FE65}" destId="{40C2CBFB-4FCD-4AE6-9F28-D5A157F062A3}" srcOrd="6" destOrd="0" presId="urn:microsoft.com/office/officeart/2005/8/layout/target3"/>
    <dgm:cxn modelId="{6D4B6EF5-122B-4B6A-B639-C00CADA11C39}" type="presParOf" srcId="{D922912B-3C6A-4349-8A1D-DA555226FE65}" destId="{62B84CF4-67B4-4557-B36B-6C3A547DBB9F}" srcOrd="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C7610D-BA4A-4AE1-8A0C-38CD4A208F2A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AF9349-D91B-446F-B9F4-C858CD76D6A9}">
      <dgm:prSet phldrT="[Text]" custT="1"/>
      <dgm:spPr/>
      <dgm:t>
        <a:bodyPr/>
        <a:lstStyle/>
        <a:p>
          <a:pPr>
            <a:buNone/>
          </a:pPr>
          <a:r>
            <a:rPr lang="en-GB" sz="1100" b="1" i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Probing questions:</a:t>
          </a:r>
          <a:endParaRPr lang="en-GB" sz="11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74AD67-3817-4804-85A8-D3274B6C5E57}" type="parTrans" cxnId="{E8B33B9F-11EE-492E-A438-3FEB01B9AA18}">
      <dgm:prSet/>
      <dgm:spPr/>
      <dgm:t>
        <a:bodyPr/>
        <a:lstStyle/>
        <a:p>
          <a:endParaRPr lang="en-GB"/>
        </a:p>
      </dgm:t>
    </dgm:pt>
    <dgm:pt modelId="{F6EC837A-76DB-467E-BBD8-9E0D722A4C4C}" type="sibTrans" cxnId="{E8B33B9F-11EE-492E-A438-3FEB01B9AA18}">
      <dgm:prSet/>
      <dgm:spPr/>
      <dgm:t>
        <a:bodyPr/>
        <a:lstStyle/>
        <a:p>
          <a:endParaRPr lang="en-GB"/>
        </a:p>
      </dgm:t>
    </dgm:pt>
    <dgm:pt modelId="{F6E6EC41-DFBE-44FE-B3C9-A5D504B0230D}">
      <dgm:prSet phldrT="[Text]" phldr="0" custT="1"/>
      <dgm:spPr/>
      <dgm:t>
        <a:bodyPr/>
        <a:lstStyle/>
        <a:p>
          <a:r>
            <a:rPr lang="en-US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Follow-up for clarification, depth and evidence (e.g., “What specifically did you do?”) — encourages </a:t>
          </a:r>
          <a:r>
            <a:rPr lang="en-US" sz="1100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behavioural</a:t>
          </a:r>
          <a:r>
            <a:rPr lang="en-US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detail (Highhouse, 2008)</a:t>
          </a:r>
          <a:endParaRPr lang="en-GB" sz="11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28CCBA-6681-421B-BEA3-3EDCA353778B}" type="parTrans" cxnId="{4290C774-02FF-4070-94E4-049FFA301DD7}">
      <dgm:prSet/>
      <dgm:spPr/>
      <dgm:t>
        <a:bodyPr/>
        <a:lstStyle/>
        <a:p>
          <a:endParaRPr lang="en-GB"/>
        </a:p>
      </dgm:t>
    </dgm:pt>
    <dgm:pt modelId="{B2C31DEC-5C3C-49D6-9C61-0FC08EFD7A63}" type="sibTrans" cxnId="{4290C774-02FF-4070-94E4-049FFA301DD7}">
      <dgm:prSet/>
      <dgm:spPr/>
      <dgm:t>
        <a:bodyPr/>
        <a:lstStyle/>
        <a:p>
          <a:endParaRPr lang="en-GB"/>
        </a:p>
      </dgm:t>
    </dgm:pt>
    <dgm:pt modelId="{C837A371-3BBF-49E0-A66A-2918392A8F6E}" type="pres">
      <dgm:prSet presAssocID="{94C7610D-BA4A-4AE1-8A0C-38CD4A208F2A}" presName="compositeShape" presStyleCnt="0">
        <dgm:presLayoutVars>
          <dgm:chMax val="2"/>
          <dgm:dir/>
          <dgm:resizeHandles val="exact"/>
        </dgm:presLayoutVars>
      </dgm:prSet>
      <dgm:spPr/>
    </dgm:pt>
    <dgm:pt modelId="{E67DE8EB-AEA3-4D11-82B5-2924F94490FB}" type="pres">
      <dgm:prSet presAssocID="{94C7610D-BA4A-4AE1-8A0C-38CD4A208F2A}" presName="ribbon" presStyleLbl="node1" presStyleIdx="0" presStyleCnt="1"/>
      <dgm:spPr/>
    </dgm:pt>
    <dgm:pt modelId="{C182CEDA-8F88-4E19-B934-3C9A12EEAF1D}" type="pres">
      <dgm:prSet presAssocID="{94C7610D-BA4A-4AE1-8A0C-38CD4A208F2A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0DFD0B89-D650-4723-8DB8-9F2A38E78830}" type="pres">
      <dgm:prSet presAssocID="{94C7610D-BA4A-4AE1-8A0C-38CD4A208F2A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7EF5032-F221-4FA2-A9F0-EEA0B6266807}" type="presOf" srcId="{F6E6EC41-DFBE-44FE-B3C9-A5D504B0230D}" destId="{0DFD0B89-D650-4723-8DB8-9F2A38E78830}" srcOrd="0" destOrd="0" presId="urn:microsoft.com/office/officeart/2005/8/layout/arrow6"/>
    <dgm:cxn modelId="{50802646-F56D-4308-AD40-ACCF2535CCE2}" type="presOf" srcId="{22AF9349-D91B-446F-B9F4-C858CD76D6A9}" destId="{C182CEDA-8F88-4E19-B934-3C9A12EEAF1D}" srcOrd="0" destOrd="0" presId="urn:microsoft.com/office/officeart/2005/8/layout/arrow6"/>
    <dgm:cxn modelId="{4290C774-02FF-4070-94E4-049FFA301DD7}" srcId="{94C7610D-BA4A-4AE1-8A0C-38CD4A208F2A}" destId="{F6E6EC41-DFBE-44FE-B3C9-A5D504B0230D}" srcOrd="1" destOrd="0" parTransId="{6B28CCBA-6681-421B-BEA3-3EDCA353778B}" sibTransId="{B2C31DEC-5C3C-49D6-9C61-0FC08EFD7A63}"/>
    <dgm:cxn modelId="{E8B33B9F-11EE-492E-A438-3FEB01B9AA18}" srcId="{94C7610D-BA4A-4AE1-8A0C-38CD4A208F2A}" destId="{22AF9349-D91B-446F-B9F4-C858CD76D6A9}" srcOrd="0" destOrd="0" parTransId="{EC74AD67-3817-4804-85A8-D3274B6C5E57}" sibTransId="{F6EC837A-76DB-467E-BBD8-9E0D722A4C4C}"/>
    <dgm:cxn modelId="{8148CBA4-D997-4DA8-8F03-277ACF89FFD0}" type="presOf" srcId="{94C7610D-BA4A-4AE1-8A0C-38CD4A208F2A}" destId="{C837A371-3BBF-49E0-A66A-2918392A8F6E}" srcOrd="0" destOrd="0" presId="urn:microsoft.com/office/officeart/2005/8/layout/arrow6"/>
    <dgm:cxn modelId="{A833288D-EA0C-44AB-AD62-F19B58BA3AC0}" type="presParOf" srcId="{C837A371-3BBF-49E0-A66A-2918392A8F6E}" destId="{E67DE8EB-AEA3-4D11-82B5-2924F94490FB}" srcOrd="0" destOrd="0" presId="urn:microsoft.com/office/officeart/2005/8/layout/arrow6"/>
    <dgm:cxn modelId="{865BC39B-1659-464F-A0EB-E8FC445DB272}" type="presParOf" srcId="{C837A371-3BBF-49E0-A66A-2918392A8F6E}" destId="{C182CEDA-8F88-4E19-B934-3C9A12EEAF1D}" srcOrd="1" destOrd="0" presId="urn:microsoft.com/office/officeart/2005/8/layout/arrow6"/>
    <dgm:cxn modelId="{73A5C157-6F94-4F59-AE56-C28F2CF48BF3}" type="presParOf" srcId="{C837A371-3BBF-49E0-A66A-2918392A8F6E}" destId="{0DFD0B89-D650-4723-8DB8-9F2A38E78830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DB2C21-32D8-4FA0-9E33-E336DF733990}" type="doc">
      <dgm:prSet loTypeId="urn:microsoft.com/office/officeart/2005/8/layout/arrow6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CDA637C6-6B89-4071-9AEC-63CB8D462D63}">
      <dgm:prSet phldrT="[Text]" phldr="0" custT="1"/>
      <dgm:spPr/>
      <dgm:t>
        <a:bodyPr/>
        <a:lstStyle/>
        <a:p>
          <a:r>
            <a: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Situational/hypothetical questions:</a:t>
          </a:r>
        </a:p>
      </dgm:t>
    </dgm:pt>
    <dgm:pt modelId="{9662665A-C44C-42C3-BD0F-1F7C9E1962EA}" type="parTrans" cxnId="{E7177977-9067-4756-B913-3DE1E93ABA47}">
      <dgm:prSet/>
      <dgm:spPr/>
      <dgm:t>
        <a:bodyPr/>
        <a:lstStyle/>
        <a:p>
          <a:endParaRPr lang="en-GB"/>
        </a:p>
      </dgm:t>
    </dgm:pt>
    <dgm:pt modelId="{C7ED3DEB-5E98-468D-A093-9ED512377E5B}" type="sibTrans" cxnId="{E7177977-9067-4756-B913-3DE1E93ABA47}">
      <dgm:prSet/>
      <dgm:spPr/>
      <dgm:t>
        <a:bodyPr/>
        <a:lstStyle/>
        <a:p>
          <a:endParaRPr lang="en-GB"/>
        </a:p>
      </dgm:t>
    </dgm:pt>
    <dgm:pt modelId="{80E97F19-D759-491D-A071-865F6627B9A5}">
      <dgm:prSet phldrT="[Text]" phldr="0" custT="1"/>
      <dgm:spPr/>
      <dgm:t>
        <a:bodyPr/>
        <a:lstStyle/>
        <a:p>
          <a:r>
            <a:rPr lang="en-US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Test future-oriented reasoning and problem solving (good for assessing approach to transformation scenarios) (Highhouse, 2008).</a:t>
          </a:r>
          <a:endParaRPr lang="en-GB" sz="11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6E232D-546E-46F9-AFD4-6E18AA9DBB57}" type="parTrans" cxnId="{49A2AEBA-33DD-401D-A79D-6E8A232ABC7E}">
      <dgm:prSet/>
      <dgm:spPr/>
      <dgm:t>
        <a:bodyPr/>
        <a:lstStyle/>
        <a:p>
          <a:endParaRPr lang="en-GB"/>
        </a:p>
      </dgm:t>
    </dgm:pt>
    <dgm:pt modelId="{5146EB8E-7943-4522-BC31-84A14ACDF09E}" type="sibTrans" cxnId="{49A2AEBA-33DD-401D-A79D-6E8A232ABC7E}">
      <dgm:prSet/>
      <dgm:spPr/>
      <dgm:t>
        <a:bodyPr/>
        <a:lstStyle/>
        <a:p>
          <a:endParaRPr lang="en-GB"/>
        </a:p>
      </dgm:t>
    </dgm:pt>
    <dgm:pt modelId="{A3A15D21-619C-484D-A375-BC398CDDD62C}" type="pres">
      <dgm:prSet presAssocID="{F4DB2C21-32D8-4FA0-9E33-E336DF733990}" presName="compositeShape" presStyleCnt="0">
        <dgm:presLayoutVars>
          <dgm:chMax val="2"/>
          <dgm:dir/>
          <dgm:resizeHandles val="exact"/>
        </dgm:presLayoutVars>
      </dgm:prSet>
      <dgm:spPr/>
    </dgm:pt>
    <dgm:pt modelId="{6534B278-BAE7-4090-99BB-99A6BCE442AC}" type="pres">
      <dgm:prSet presAssocID="{F4DB2C21-32D8-4FA0-9E33-E336DF733990}" presName="ribbon" presStyleLbl="node1" presStyleIdx="0" presStyleCnt="1"/>
      <dgm:spPr/>
    </dgm:pt>
    <dgm:pt modelId="{2C587521-2002-4B39-A038-4B1447A9BC2F}" type="pres">
      <dgm:prSet presAssocID="{F4DB2C21-32D8-4FA0-9E33-E336DF733990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F109F778-FC55-48AA-B841-F113A7035B98}" type="pres">
      <dgm:prSet presAssocID="{F4DB2C21-32D8-4FA0-9E33-E336DF733990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EE5AA0E-69EC-4597-8EAF-E77978ED8852}" type="presOf" srcId="{80E97F19-D759-491D-A071-865F6627B9A5}" destId="{F109F778-FC55-48AA-B841-F113A7035B98}" srcOrd="0" destOrd="0" presId="urn:microsoft.com/office/officeart/2005/8/layout/arrow6"/>
    <dgm:cxn modelId="{937A1929-0E68-40BA-BF2C-2F177F762857}" type="presOf" srcId="{F4DB2C21-32D8-4FA0-9E33-E336DF733990}" destId="{A3A15D21-619C-484D-A375-BC398CDDD62C}" srcOrd="0" destOrd="0" presId="urn:microsoft.com/office/officeart/2005/8/layout/arrow6"/>
    <dgm:cxn modelId="{03540639-6037-4C60-B84C-8D7B068813F0}" type="presOf" srcId="{CDA637C6-6B89-4071-9AEC-63CB8D462D63}" destId="{2C587521-2002-4B39-A038-4B1447A9BC2F}" srcOrd="0" destOrd="0" presId="urn:microsoft.com/office/officeart/2005/8/layout/arrow6"/>
    <dgm:cxn modelId="{E7177977-9067-4756-B913-3DE1E93ABA47}" srcId="{F4DB2C21-32D8-4FA0-9E33-E336DF733990}" destId="{CDA637C6-6B89-4071-9AEC-63CB8D462D63}" srcOrd="0" destOrd="0" parTransId="{9662665A-C44C-42C3-BD0F-1F7C9E1962EA}" sibTransId="{C7ED3DEB-5E98-468D-A093-9ED512377E5B}"/>
    <dgm:cxn modelId="{49A2AEBA-33DD-401D-A79D-6E8A232ABC7E}" srcId="{F4DB2C21-32D8-4FA0-9E33-E336DF733990}" destId="{80E97F19-D759-491D-A071-865F6627B9A5}" srcOrd="1" destOrd="0" parTransId="{E66E232D-546E-46F9-AFD4-6E18AA9DBB57}" sibTransId="{5146EB8E-7943-4522-BC31-84A14ACDF09E}"/>
    <dgm:cxn modelId="{953E8700-95E5-41C2-83D5-4654AF8F1965}" type="presParOf" srcId="{A3A15D21-619C-484D-A375-BC398CDDD62C}" destId="{6534B278-BAE7-4090-99BB-99A6BCE442AC}" srcOrd="0" destOrd="0" presId="urn:microsoft.com/office/officeart/2005/8/layout/arrow6"/>
    <dgm:cxn modelId="{B634CBFF-49EF-4131-97CE-9C3A7BAC8975}" type="presParOf" srcId="{A3A15D21-619C-484D-A375-BC398CDDD62C}" destId="{2C587521-2002-4B39-A038-4B1447A9BC2F}" srcOrd="1" destOrd="0" presId="urn:microsoft.com/office/officeart/2005/8/layout/arrow6"/>
    <dgm:cxn modelId="{E461C1DB-D49F-44A6-BB93-5940F47B8D51}" type="presParOf" srcId="{A3A15D21-619C-484D-A375-BC398CDDD62C}" destId="{F109F778-FC55-48AA-B841-F113A7035B98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262328C-C80A-4BE5-9750-638723CCFDF4}" type="doc">
      <dgm:prSet loTypeId="urn:microsoft.com/office/officeart/2005/8/layout/arrow6" loCatId="relationship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GB"/>
        </a:p>
      </dgm:t>
    </dgm:pt>
    <dgm:pt modelId="{CBBE6C56-3747-4280-B39B-1B1074A592E0}">
      <dgm:prSet phldrT="[Text]" phldr="0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Socratic questioning:</a:t>
          </a:r>
        </a:p>
      </dgm:t>
    </dgm:pt>
    <dgm:pt modelId="{A9913E6F-106B-48E4-8F10-5597F684D518}" type="parTrans" cxnId="{5EB84AE1-95C4-45BF-9C59-9DACF7998B5F}">
      <dgm:prSet/>
      <dgm:spPr/>
      <dgm:t>
        <a:bodyPr/>
        <a:lstStyle/>
        <a:p>
          <a:endParaRPr lang="en-GB"/>
        </a:p>
      </dgm:t>
    </dgm:pt>
    <dgm:pt modelId="{EF673634-F40E-43F5-BDA1-99E5FA4E80AB}" type="sibTrans" cxnId="{5EB84AE1-95C4-45BF-9C59-9DACF7998B5F}">
      <dgm:prSet/>
      <dgm:spPr/>
      <dgm:t>
        <a:bodyPr/>
        <a:lstStyle/>
        <a:p>
          <a:endParaRPr lang="en-GB"/>
        </a:p>
      </dgm:t>
    </dgm:pt>
    <dgm:pt modelId="{970904CC-CBC7-4630-A9FB-7B024D8B5EDA}">
      <dgm:prSet phldrT="[Text]" phldr="0" custT="1"/>
      <dgm:spPr/>
      <dgm:t>
        <a:bodyPr/>
        <a:lstStyle/>
        <a:p>
          <a:r>
            <a:rPr lang="en-US" sz="1100" b="0" dirty="0">
              <a:latin typeface="Arial" panose="020B0604020202020204" pitchFamily="34" charset="0"/>
              <a:cs typeface="Arial" panose="020B0604020202020204" pitchFamily="34" charset="0"/>
            </a:rPr>
            <a:t>Use to explore logic behind candidate reasoning, especially for analytical roles (Financial Analyst) (Highhouse, 2008).</a:t>
          </a:r>
          <a:endParaRPr lang="en-GB" sz="11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592DF1-1891-4863-A738-988F529C0330}" type="parTrans" cxnId="{5A1D98CE-CE81-45AB-AA2E-67085CB37CDC}">
      <dgm:prSet/>
      <dgm:spPr/>
      <dgm:t>
        <a:bodyPr/>
        <a:lstStyle/>
        <a:p>
          <a:endParaRPr lang="en-GB"/>
        </a:p>
      </dgm:t>
    </dgm:pt>
    <dgm:pt modelId="{0441E934-1D98-4E19-84B0-248E04CBE2F9}" type="sibTrans" cxnId="{5A1D98CE-CE81-45AB-AA2E-67085CB37CDC}">
      <dgm:prSet/>
      <dgm:spPr/>
      <dgm:t>
        <a:bodyPr/>
        <a:lstStyle/>
        <a:p>
          <a:endParaRPr lang="en-GB"/>
        </a:p>
      </dgm:t>
    </dgm:pt>
    <dgm:pt modelId="{198722FE-0FFB-4356-9115-F311F5B01D1E}" type="pres">
      <dgm:prSet presAssocID="{9262328C-C80A-4BE5-9750-638723CCFDF4}" presName="compositeShape" presStyleCnt="0">
        <dgm:presLayoutVars>
          <dgm:chMax val="2"/>
          <dgm:dir/>
          <dgm:resizeHandles val="exact"/>
        </dgm:presLayoutVars>
      </dgm:prSet>
      <dgm:spPr/>
    </dgm:pt>
    <dgm:pt modelId="{098194D0-7793-48D2-AC53-D22D37CCE246}" type="pres">
      <dgm:prSet presAssocID="{9262328C-C80A-4BE5-9750-638723CCFDF4}" presName="ribbon" presStyleLbl="node1" presStyleIdx="0" presStyleCnt="1"/>
      <dgm:spPr/>
    </dgm:pt>
    <dgm:pt modelId="{577258F5-6760-40F5-AFE2-D94095FD1DA1}" type="pres">
      <dgm:prSet presAssocID="{9262328C-C80A-4BE5-9750-638723CCFDF4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018F499A-A10A-4DA6-A62B-66AF2F80E310}" type="pres">
      <dgm:prSet presAssocID="{9262328C-C80A-4BE5-9750-638723CCFDF4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7808014-AB69-4F1B-93C6-36D153C0E757}" type="presOf" srcId="{970904CC-CBC7-4630-A9FB-7B024D8B5EDA}" destId="{018F499A-A10A-4DA6-A62B-66AF2F80E310}" srcOrd="0" destOrd="0" presId="urn:microsoft.com/office/officeart/2005/8/layout/arrow6"/>
    <dgm:cxn modelId="{5A1D98CE-CE81-45AB-AA2E-67085CB37CDC}" srcId="{9262328C-C80A-4BE5-9750-638723CCFDF4}" destId="{970904CC-CBC7-4630-A9FB-7B024D8B5EDA}" srcOrd="1" destOrd="0" parTransId="{73592DF1-1891-4863-A738-988F529C0330}" sibTransId="{0441E934-1D98-4E19-84B0-248E04CBE2F9}"/>
    <dgm:cxn modelId="{7587CBD2-A4FC-41AB-B894-0C0025F96D2F}" type="presOf" srcId="{9262328C-C80A-4BE5-9750-638723CCFDF4}" destId="{198722FE-0FFB-4356-9115-F311F5B01D1E}" srcOrd="0" destOrd="0" presId="urn:microsoft.com/office/officeart/2005/8/layout/arrow6"/>
    <dgm:cxn modelId="{7D7666DC-F632-498B-AF35-1B6047F67DCF}" type="presOf" srcId="{CBBE6C56-3747-4280-B39B-1B1074A592E0}" destId="{577258F5-6760-40F5-AFE2-D94095FD1DA1}" srcOrd="0" destOrd="0" presId="urn:microsoft.com/office/officeart/2005/8/layout/arrow6"/>
    <dgm:cxn modelId="{5EB84AE1-95C4-45BF-9C59-9DACF7998B5F}" srcId="{9262328C-C80A-4BE5-9750-638723CCFDF4}" destId="{CBBE6C56-3747-4280-B39B-1B1074A592E0}" srcOrd="0" destOrd="0" parTransId="{A9913E6F-106B-48E4-8F10-5597F684D518}" sibTransId="{EF673634-F40E-43F5-BDA1-99E5FA4E80AB}"/>
    <dgm:cxn modelId="{32A0ADEA-F2CB-4B29-91C5-535C35100B64}" type="presParOf" srcId="{198722FE-0FFB-4356-9115-F311F5B01D1E}" destId="{098194D0-7793-48D2-AC53-D22D37CCE246}" srcOrd="0" destOrd="0" presId="urn:microsoft.com/office/officeart/2005/8/layout/arrow6"/>
    <dgm:cxn modelId="{F3B199A2-F866-4763-862D-AA89D07ACB58}" type="presParOf" srcId="{198722FE-0FFB-4356-9115-F311F5B01D1E}" destId="{577258F5-6760-40F5-AFE2-D94095FD1DA1}" srcOrd="1" destOrd="0" presId="urn:microsoft.com/office/officeart/2005/8/layout/arrow6"/>
    <dgm:cxn modelId="{8427ED36-EB62-4AA7-8C6F-2C9FC064D9A8}" type="presParOf" srcId="{198722FE-0FFB-4356-9115-F311F5B01D1E}" destId="{018F499A-A10A-4DA6-A62B-66AF2F80E310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A78F039-30E9-4D55-B60E-EBF65E3DA749}" type="doc">
      <dgm:prSet loTypeId="urn:microsoft.com/office/officeart/2005/8/layout/arrow6" loCatId="relationship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D24086A0-8B52-496B-82EE-53E148BD80CF}">
      <dgm:prSet phldrT="[Text]" phldr="0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Leading questions:</a:t>
          </a:r>
        </a:p>
      </dgm:t>
    </dgm:pt>
    <dgm:pt modelId="{36E6D018-42C9-4361-BE1C-0C855315027B}" type="parTrans" cxnId="{E5EFE4F8-3601-4D96-B25D-E0E35BD4814F}">
      <dgm:prSet/>
      <dgm:spPr/>
      <dgm:t>
        <a:bodyPr/>
        <a:lstStyle/>
        <a:p>
          <a:endParaRPr lang="en-GB"/>
        </a:p>
      </dgm:t>
    </dgm:pt>
    <dgm:pt modelId="{9EB698EB-FC1C-42BD-87CB-577349341231}" type="sibTrans" cxnId="{E5EFE4F8-3601-4D96-B25D-E0E35BD4814F}">
      <dgm:prSet/>
      <dgm:spPr/>
      <dgm:t>
        <a:bodyPr/>
        <a:lstStyle/>
        <a:p>
          <a:endParaRPr lang="en-GB"/>
        </a:p>
      </dgm:t>
    </dgm:pt>
    <dgm:pt modelId="{146E3B99-285E-4145-B85D-5D6C31F41CB6}">
      <dgm:prSet phldrT="[Text]" phldr="0"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G</a:t>
          </a:r>
          <a:r>
            <a:rPr lang="en-US" sz="1100" dirty="0" err="1">
              <a:latin typeface="Arial" panose="020B0604020202020204" pitchFamily="34" charset="0"/>
              <a:cs typeface="Arial" panose="020B0604020202020204" pitchFamily="34" charset="0"/>
            </a:rPr>
            <a:t>enerally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 avoid as they bias responses; use only to clarify facts, not to elicit desired answers (Highhouse, 2008).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565244-EE65-4C99-8C77-7A979D4EFAFD}" type="parTrans" cxnId="{7A7C8296-9016-4020-AB90-447BF66E60C6}">
      <dgm:prSet/>
      <dgm:spPr/>
      <dgm:t>
        <a:bodyPr/>
        <a:lstStyle/>
        <a:p>
          <a:endParaRPr lang="en-GB"/>
        </a:p>
      </dgm:t>
    </dgm:pt>
    <dgm:pt modelId="{5F6A84FF-84FA-4E7F-98BA-B670A5AE72F3}" type="sibTrans" cxnId="{7A7C8296-9016-4020-AB90-447BF66E60C6}">
      <dgm:prSet/>
      <dgm:spPr/>
      <dgm:t>
        <a:bodyPr/>
        <a:lstStyle/>
        <a:p>
          <a:endParaRPr lang="en-GB"/>
        </a:p>
      </dgm:t>
    </dgm:pt>
    <dgm:pt modelId="{B018B519-C0EC-4E0B-91B2-DF6FBEC55E13}" type="pres">
      <dgm:prSet presAssocID="{5A78F039-30E9-4D55-B60E-EBF65E3DA749}" presName="compositeShape" presStyleCnt="0">
        <dgm:presLayoutVars>
          <dgm:chMax val="2"/>
          <dgm:dir/>
          <dgm:resizeHandles val="exact"/>
        </dgm:presLayoutVars>
      </dgm:prSet>
      <dgm:spPr/>
    </dgm:pt>
    <dgm:pt modelId="{247E588B-6A10-4217-B8BA-F9E3861A535D}" type="pres">
      <dgm:prSet presAssocID="{5A78F039-30E9-4D55-B60E-EBF65E3DA749}" presName="ribbon" presStyleLbl="node1" presStyleIdx="0" presStyleCnt="1"/>
      <dgm:spPr/>
    </dgm:pt>
    <dgm:pt modelId="{1B75EB5E-98F9-4ACF-97BF-44D1A3524356}" type="pres">
      <dgm:prSet presAssocID="{5A78F039-30E9-4D55-B60E-EBF65E3DA749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C7AC53F1-9D6B-4A0A-BACF-BF60D865E4CA}" type="pres">
      <dgm:prSet presAssocID="{5A78F039-30E9-4D55-B60E-EBF65E3DA749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4238F5E-0593-46E6-9527-C968675583B2}" type="presOf" srcId="{5A78F039-30E9-4D55-B60E-EBF65E3DA749}" destId="{B018B519-C0EC-4E0B-91B2-DF6FBEC55E13}" srcOrd="0" destOrd="0" presId="urn:microsoft.com/office/officeart/2005/8/layout/arrow6"/>
    <dgm:cxn modelId="{17B65371-4E80-4D81-AB44-2B093BC820C2}" type="presOf" srcId="{146E3B99-285E-4145-B85D-5D6C31F41CB6}" destId="{C7AC53F1-9D6B-4A0A-BACF-BF60D865E4CA}" srcOrd="0" destOrd="0" presId="urn:microsoft.com/office/officeart/2005/8/layout/arrow6"/>
    <dgm:cxn modelId="{7A7C8296-9016-4020-AB90-447BF66E60C6}" srcId="{5A78F039-30E9-4D55-B60E-EBF65E3DA749}" destId="{146E3B99-285E-4145-B85D-5D6C31F41CB6}" srcOrd="1" destOrd="0" parTransId="{F0565244-EE65-4C99-8C77-7A979D4EFAFD}" sibTransId="{5F6A84FF-84FA-4E7F-98BA-B670A5AE72F3}"/>
    <dgm:cxn modelId="{3B42329C-81AF-4EC9-AAF2-529F9747C98C}" type="presOf" srcId="{D24086A0-8B52-496B-82EE-53E148BD80CF}" destId="{1B75EB5E-98F9-4ACF-97BF-44D1A3524356}" srcOrd="0" destOrd="0" presId="urn:microsoft.com/office/officeart/2005/8/layout/arrow6"/>
    <dgm:cxn modelId="{E5EFE4F8-3601-4D96-B25D-E0E35BD4814F}" srcId="{5A78F039-30E9-4D55-B60E-EBF65E3DA749}" destId="{D24086A0-8B52-496B-82EE-53E148BD80CF}" srcOrd="0" destOrd="0" parTransId="{36E6D018-42C9-4361-BE1C-0C855315027B}" sibTransId="{9EB698EB-FC1C-42BD-87CB-577349341231}"/>
    <dgm:cxn modelId="{3EA3910A-3A88-4980-81C1-FD6D11D0562A}" type="presParOf" srcId="{B018B519-C0EC-4E0B-91B2-DF6FBEC55E13}" destId="{247E588B-6A10-4217-B8BA-F9E3861A535D}" srcOrd="0" destOrd="0" presId="urn:microsoft.com/office/officeart/2005/8/layout/arrow6"/>
    <dgm:cxn modelId="{9C8AD6F8-3138-4BDB-8049-B2AB19FB330C}" type="presParOf" srcId="{B018B519-C0EC-4E0B-91B2-DF6FBEC55E13}" destId="{1B75EB5E-98F9-4ACF-97BF-44D1A3524356}" srcOrd="1" destOrd="0" presId="urn:microsoft.com/office/officeart/2005/8/layout/arrow6"/>
    <dgm:cxn modelId="{CE4C7EAD-DDF7-46F2-8CAF-EDD9CF63909F}" type="presParOf" srcId="{B018B519-C0EC-4E0B-91B2-DF6FBEC55E13}" destId="{C7AC53F1-9D6B-4A0A-BACF-BF60D865E4CA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72B87B1-ACED-4E56-84D1-6361989F7BC4}" type="doc">
      <dgm:prSet loTypeId="urn:microsoft.com/office/officeart/2009/3/layout/CircleRelationship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E2C9587-7451-4082-9453-8CE007372257}">
      <dgm:prSet phldrT="[Text]" phldr="0" custT="1"/>
      <dgm:spPr/>
      <dgm:t>
        <a:bodyPr/>
        <a:lstStyle/>
        <a:p>
          <a:r>
            <a:rPr lang="en-US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Use a blended, evidence-based recruitment approach (structured interviews + role-specific exercises + panel review + validated e-tools) to select Project Manager, Financial Analyst and Change Manager for a successful transformation(</a:t>
          </a:r>
          <a:r>
            <a:rPr lang="en-US" sz="1100" b="1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Levashina</a:t>
          </a:r>
          <a:r>
            <a:rPr lang="en-US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2014; Stone et al., 2015). </a:t>
          </a:r>
          <a:endParaRPr lang="en-GB" sz="11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4A8370-E08D-42F0-8FD1-D5C754190077}" type="parTrans" cxnId="{893E64BC-95E5-4A76-BFD6-7E7B7AB6AA63}">
      <dgm:prSet/>
      <dgm:spPr/>
      <dgm:t>
        <a:bodyPr/>
        <a:lstStyle/>
        <a:p>
          <a:endParaRPr lang="en-GB"/>
        </a:p>
      </dgm:t>
    </dgm:pt>
    <dgm:pt modelId="{5FE11F29-2D90-421A-B977-A520E3269357}" type="sibTrans" cxnId="{893E64BC-95E5-4A76-BFD6-7E7B7AB6AA63}">
      <dgm:prSet/>
      <dgm:spPr/>
      <dgm:t>
        <a:bodyPr/>
        <a:lstStyle/>
        <a:p>
          <a:endParaRPr lang="en-GB"/>
        </a:p>
      </dgm:t>
    </dgm:pt>
    <dgm:pt modelId="{D65E08C6-8F9A-43FC-8C16-4AC8FC1632E0}">
      <dgm:prSet phldrT="[Text]" phldr="0" custT="1"/>
      <dgm:spPr/>
      <dgm:t>
        <a:bodyPr/>
        <a:lstStyle/>
        <a:p>
          <a:r>
            <a:rPr lang="en-US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Hiring for values and alignment to purpose increases engagement and resilience during transformation; combine </a:t>
          </a:r>
          <a:r>
            <a:rPr lang="en-US" sz="1100" b="1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behavioural</a:t>
          </a:r>
          <a:r>
            <a:rPr lang="en-US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and competency assessment to find both capability and commitment(Sinek, 2009; Gatewood et al., 2015).</a:t>
          </a:r>
          <a:endParaRPr lang="en-GB" sz="11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E1176C-2D13-44A0-83ED-48170632AAC3}" type="parTrans" cxnId="{F96AC3AA-2A84-4030-8553-13EC292CD35F}">
      <dgm:prSet/>
      <dgm:spPr/>
      <dgm:t>
        <a:bodyPr/>
        <a:lstStyle/>
        <a:p>
          <a:endParaRPr lang="en-GB"/>
        </a:p>
      </dgm:t>
    </dgm:pt>
    <dgm:pt modelId="{99C1B79C-52A9-4567-B9FA-C82750D74E7C}" type="sibTrans" cxnId="{F96AC3AA-2A84-4030-8553-13EC292CD35F}">
      <dgm:prSet/>
      <dgm:spPr/>
      <dgm:t>
        <a:bodyPr/>
        <a:lstStyle/>
        <a:p>
          <a:endParaRPr lang="en-GB"/>
        </a:p>
      </dgm:t>
    </dgm:pt>
    <dgm:pt modelId="{58A385B3-80EF-4FFC-BE13-47DF831C49C1}">
      <dgm:prSet phldrT="[Text]" phldr="0" custT="1"/>
      <dgm:spPr/>
      <dgm:t>
        <a:bodyPr/>
        <a:lstStyle/>
        <a:p>
          <a:r>
            <a:rPr lang="en-US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Monitor hire performance and iterate selection tools based on outcomes. (Dulebohn &amp; Johnson, 2013</a:t>
          </a:r>
          <a:r>
            <a:rPr lang="en-US" sz="900" dirty="0"/>
            <a:t>)</a:t>
          </a:r>
          <a:endParaRPr lang="en-GB" sz="900" dirty="0"/>
        </a:p>
      </dgm:t>
    </dgm:pt>
    <dgm:pt modelId="{9D07863D-1437-463F-8B29-9A676FDC4255}" type="parTrans" cxnId="{AF7A8BCE-66BA-4C76-99CC-5167820BCC05}">
      <dgm:prSet/>
      <dgm:spPr/>
      <dgm:t>
        <a:bodyPr/>
        <a:lstStyle/>
        <a:p>
          <a:endParaRPr lang="en-GB"/>
        </a:p>
      </dgm:t>
    </dgm:pt>
    <dgm:pt modelId="{09DCA968-6D33-4914-80CC-09609CB7C73C}" type="sibTrans" cxnId="{AF7A8BCE-66BA-4C76-99CC-5167820BCC05}">
      <dgm:prSet/>
      <dgm:spPr/>
      <dgm:t>
        <a:bodyPr/>
        <a:lstStyle/>
        <a:p>
          <a:endParaRPr lang="en-GB"/>
        </a:p>
      </dgm:t>
    </dgm:pt>
    <dgm:pt modelId="{28742B7C-2D12-441E-BFF1-FAA8D7A81E79}" type="pres">
      <dgm:prSet presAssocID="{872B87B1-ACED-4E56-84D1-6361989F7BC4}" presName="Name0" presStyleCnt="0">
        <dgm:presLayoutVars>
          <dgm:chMax val="1"/>
          <dgm:chPref val="1"/>
        </dgm:presLayoutVars>
      </dgm:prSet>
      <dgm:spPr/>
    </dgm:pt>
    <dgm:pt modelId="{D48BA27E-C976-4BE8-A5F7-19582207FF66}" type="pres">
      <dgm:prSet presAssocID="{EE2C9587-7451-4082-9453-8CE007372257}" presName="Parent" presStyleLbl="node0" presStyleIdx="0" presStyleCnt="1">
        <dgm:presLayoutVars>
          <dgm:chMax val="5"/>
          <dgm:chPref val="5"/>
        </dgm:presLayoutVars>
      </dgm:prSet>
      <dgm:spPr/>
    </dgm:pt>
    <dgm:pt modelId="{605DCD71-24BB-4C6A-93E9-EBD67BA8CB8E}" type="pres">
      <dgm:prSet presAssocID="{EE2C9587-7451-4082-9453-8CE007372257}" presName="Accent1" presStyleLbl="node1" presStyleIdx="0" presStyleCnt="13"/>
      <dgm:spPr/>
    </dgm:pt>
    <dgm:pt modelId="{A79A1151-1616-411B-A43B-14878FC5D86D}" type="pres">
      <dgm:prSet presAssocID="{EE2C9587-7451-4082-9453-8CE007372257}" presName="Accent2" presStyleLbl="node1" presStyleIdx="1" presStyleCnt="13"/>
      <dgm:spPr/>
    </dgm:pt>
    <dgm:pt modelId="{B374F351-04D7-4F1C-BC6F-56F58E2E6FE8}" type="pres">
      <dgm:prSet presAssocID="{EE2C9587-7451-4082-9453-8CE007372257}" presName="Accent3" presStyleLbl="node1" presStyleIdx="2" presStyleCnt="13"/>
      <dgm:spPr/>
    </dgm:pt>
    <dgm:pt modelId="{93DDE70E-2894-41EF-B2C4-61C032BE9310}" type="pres">
      <dgm:prSet presAssocID="{EE2C9587-7451-4082-9453-8CE007372257}" presName="Accent4" presStyleLbl="node1" presStyleIdx="3" presStyleCnt="13"/>
      <dgm:spPr/>
    </dgm:pt>
    <dgm:pt modelId="{56D99755-29E0-4A73-AAEA-858F5E3E3ED4}" type="pres">
      <dgm:prSet presAssocID="{EE2C9587-7451-4082-9453-8CE007372257}" presName="Accent5" presStyleLbl="node1" presStyleIdx="4" presStyleCnt="13"/>
      <dgm:spPr/>
    </dgm:pt>
    <dgm:pt modelId="{C4EC5986-52B7-4012-88CB-CC91D3C6B975}" type="pres">
      <dgm:prSet presAssocID="{EE2C9587-7451-4082-9453-8CE007372257}" presName="Accent6" presStyleLbl="node1" presStyleIdx="5" presStyleCnt="13"/>
      <dgm:spPr/>
    </dgm:pt>
    <dgm:pt modelId="{5ECA5EED-3E3F-4E46-ADE1-7D4BEC386DD1}" type="pres">
      <dgm:prSet presAssocID="{D65E08C6-8F9A-43FC-8C16-4AC8FC1632E0}" presName="Child1" presStyleLbl="node1" presStyleIdx="6" presStyleCnt="13" custScaleX="162284" custScaleY="156144" custLinFactNeighborX="-35594" custLinFactNeighborY="672">
        <dgm:presLayoutVars>
          <dgm:chMax val="0"/>
          <dgm:chPref val="0"/>
        </dgm:presLayoutVars>
      </dgm:prSet>
      <dgm:spPr/>
    </dgm:pt>
    <dgm:pt modelId="{31B746DD-9C4C-410F-8A9A-B5242C3839AF}" type="pres">
      <dgm:prSet presAssocID="{D65E08C6-8F9A-43FC-8C16-4AC8FC1632E0}" presName="Accent7" presStyleCnt="0"/>
      <dgm:spPr/>
    </dgm:pt>
    <dgm:pt modelId="{918D8BCB-DC5E-4F13-BCBC-6EB492A662A6}" type="pres">
      <dgm:prSet presAssocID="{D65E08C6-8F9A-43FC-8C16-4AC8FC1632E0}" presName="AccentHold1" presStyleLbl="node1" presStyleIdx="7" presStyleCnt="13"/>
      <dgm:spPr/>
    </dgm:pt>
    <dgm:pt modelId="{AE5431ED-016E-4661-94FB-677C0D229C16}" type="pres">
      <dgm:prSet presAssocID="{D65E08C6-8F9A-43FC-8C16-4AC8FC1632E0}" presName="Accent8" presStyleCnt="0"/>
      <dgm:spPr/>
    </dgm:pt>
    <dgm:pt modelId="{990F945B-A50A-4B84-8007-A5B5EBE23DA0}" type="pres">
      <dgm:prSet presAssocID="{D65E08C6-8F9A-43FC-8C16-4AC8FC1632E0}" presName="AccentHold2" presStyleLbl="node1" presStyleIdx="8" presStyleCnt="13"/>
      <dgm:spPr/>
    </dgm:pt>
    <dgm:pt modelId="{C8692C0C-01D6-4A6E-8419-1CE49640459B}" type="pres">
      <dgm:prSet presAssocID="{58A385B3-80EF-4FFC-BE13-47DF831C49C1}" presName="Child2" presStyleLbl="node1" presStyleIdx="9" presStyleCnt="13" custScaleX="121935" custScaleY="98425">
        <dgm:presLayoutVars>
          <dgm:chMax val="0"/>
          <dgm:chPref val="0"/>
        </dgm:presLayoutVars>
      </dgm:prSet>
      <dgm:spPr/>
    </dgm:pt>
    <dgm:pt modelId="{2FB6BEBC-6D4E-4176-9C68-8C80C98AAB88}" type="pres">
      <dgm:prSet presAssocID="{58A385B3-80EF-4FFC-BE13-47DF831C49C1}" presName="Accent9" presStyleCnt="0"/>
      <dgm:spPr/>
    </dgm:pt>
    <dgm:pt modelId="{62DB2121-DF7E-4F0E-99AE-E20091BE88A6}" type="pres">
      <dgm:prSet presAssocID="{58A385B3-80EF-4FFC-BE13-47DF831C49C1}" presName="AccentHold1" presStyleLbl="node1" presStyleIdx="10" presStyleCnt="13"/>
      <dgm:spPr/>
    </dgm:pt>
    <dgm:pt modelId="{0236714A-33C7-499F-89AA-481C8219893B}" type="pres">
      <dgm:prSet presAssocID="{58A385B3-80EF-4FFC-BE13-47DF831C49C1}" presName="Accent10" presStyleCnt="0"/>
      <dgm:spPr/>
    </dgm:pt>
    <dgm:pt modelId="{2BF40119-BA91-4CBB-A53B-4DD1C3CA0A70}" type="pres">
      <dgm:prSet presAssocID="{58A385B3-80EF-4FFC-BE13-47DF831C49C1}" presName="AccentHold2" presStyleLbl="node1" presStyleIdx="11" presStyleCnt="13"/>
      <dgm:spPr/>
    </dgm:pt>
    <dgm:pt modelId="{91E7D837-AE13-4E83-9272-BF20E381449E}" type="pres">
      <dgm:prSet presAssocID="{58A385B3-80EF-4FFC-BE13-47DF831C49C1}" presName="Accent11" presStyleCnt="0"/>
      <dgm:spPr/>
    </dgm:pt>
    <dgm:pt modelId="{1F108951-40E8-43D9-8942-3FE6F8087499}" type="pres">
      <dgm:prSet presAssocID="{58A385B3-80EF-4FFC-BE13-47DF831C49C1}" presName="AccentHold3" presStyleLbl="node1" presStyleIdx="12" presStyleCnt="13"/>
      <dgm:spPr/>
    </dgm:pt>
  </dgm:ptLst>
  <dgm:cxnLst>
    <dgm:cxn modelId="{624F1423-E987-4FD6-A6E8-781BCCF8B13F}" type="presOf" srcId="{D65E08C6-8F9A-43FC-8C16-4AC8FC1632E0}" destId="{5ECA5EED-3E3F-4E46-ADE1-7D4BEC386DD1}" srcOrd="0" destOrd="0" presId="urn:microsoft.com/office/officeart/2009/3/layout/CircleRelationship"/>
    <dgm:cxn modelId="{514C9E90-14D1-463F-93B4-4F2B3B8F0202}" type="presOf" srcId="{58A385B3-80EF-4FFC-BE13-47DF831C49C1}" destId="{C8692C0C-01D6-4A6E-8419-1CE49640459B}" srcOrd="0" destOrd="0" presId="urn:microsoft.com/office/officeart/2009/3/layout/CircleRelationship"/>
    <dgm:cxn modelId="{EBECCC94-E065-47DB-97FF-22DAED6D10A8}" type="presOf" srcId="{EE2C9587-7451-4082-9453-8CE007372257}" destId="{D48BA27E-C976-4BE8-A5F7-19582207FF66}" srcOrd="0" destOrd="0" presId="urn:microsoft.com/office/officeart/2009/3/layout/CircleRelationship"/>
    <dgm:cxn modelId="{F96AC3AA-2A84-4030-8553-13EC292CD35F}" srcId="{EE2C9587-7451-4082-9453-8CE007372257}" destId="{D65E08C6-8F9A-43FC-8C16-4AC8FC1632E0}" srcOrd="0" destOrd="0" parTransId="{02E1176C-2D13-44A0-83ED-48170632AAC3}" sibTransId="{99C1B79C-52A9-4567-B9FA-C82750D74E7C}"/>
    <dgm:cxn modelId="{893E64BC-95E5-4A76-BFD6-7E7B7AB6AA63}" srcId="{872B87B1-ACED-4E56-84D1-6361989F7BC4}" destId="{EE2C9587-7451-4082-9453-8CE007372257}" srcOrd="0" destOrd="0" parTransId="{044A8370-E08D-42F0-8FD1-D5C754190077}" sibTransId="{5FE11F29-2D90-421A-B977-A520E3269357}"/>
    <dgm:cxn modelId="{AF7A8BCE-66BA-4C76-99CC-5167820BCC05}" srcId="{EE2C9587-7451-4082-9453-8CE007372257}" destId="{58A385B3-80EF-4FFC-BE13-47DF831C49C1}" srcOrd="1" destOrd="0" parTransId="{9D07863D-1437-463F-8B29-9A676FDC4255}" sibTransId="{09DCA968-6D33-4914-80CC-09609CB7C73C}"/>
    <dgm:cxn modelId="{734F2EE0-9BA8-4A3D-8E54-8A6EC15A9B00}" type="presOf" srcId="{872B87B1-ACED-4E56-84D1-6361989F7BC4}" destId="{28742B7C-2D12-441E-BFF1-FAA8D7A81E79}" srcOrd="0" destOrd="0" presId="urn:microsoft.com/office/officeart/2009/3/layout/CircleRelationship"/>
    <dgm:cxn modelId="{A3159576-7CFD-4AF5-9A75-FB005FD6076B}" type="presParOf" srcId="{28742B7C-2D12-441E-BFF1-FAA8D7A81E79}" destId="{D48BA27E-C976-4BE8-A5F7-19582207FF66}" srcOrd="0" destOrd="0" presId="urn:microsoft.com/office/officeart/2009/3/layout/CircleRelationship"/>
    <dgm:cxn modelId="{EE7F0B3D-00AE-4205-9749-597EFA2C3FAD}" type="presParOf" srcId="{28742B7C-2D12-441E-BFF1-FAA8D7A81E79}" destId="{605DCD71-24BB-4C6A-93E9-EBD67BA8CB8E}" srcOrd="1" destOrd="0" presId="urn:microsoft.com/office/officeart/2009/3/layout/CircleRelationship"/>
    <dgm:cxn modelId="{C036D3BF-39E2-4139-A472-A17C9101380D}" type="presParOf" srcId="{28742B7C-2D12-441E-BFF1-FAA8D7A81E79}" destId="{A79A1151-1616-411B-A43B-14878FC5D86D}" srcOrd="2" destOrd="0" presId="urn:microsoft.com/office/officeart/2009/3/layout/CircleRelationship"/>
    <dgm:cxn modelId="{2B3CBFD8-7FE0-4C9F-A2F4-598BE243D6C2}" type="presParOf" srcId="{28742B7C-2D12-441E-BFF1-FAA8D7A81E79}" destId="{B374F351-04D7-4F1C-BC6F-56F58E2E6FE8}" srcOrd="3" destOrd="0" presId="urn:microsoft.com/office/officeart/2009/3/layout/CircleRelationship"/>
    <dgm:cxn modelId="{E12C6CA3-F85D-48F5-9E94-E41079864FA9}" type="presParOf" srcId="{28742B7C-2D12-441E-BFF1-FAA8D7A81E79}" destId="{93DDE70E-2894-41EF-B2C4-61C032BE9310}" srcOrd="4" destOrd="0" presId="urn:microsoft.com/office/officeart/2009/3/layout/CircleRelationship"/>
    <dgm:cxn modelId="{D14D281B-1902-4F62-B0F4-610910812F7F}" type="presParOf" srcId="{28742B7C-2D12-441E-BFF1-FAA8D7A81E79}" destId="{56D99755-29E0-4A73-AAEA-858F5E3E3ED4}" srcOrd="5" destOrd="0" presId="urn:microsoft.com/office/officeart/2009/3/layout/CircleRelationship"/>
    <dgm:cxn modelId="{3AB25FA0-5380-411B-B80E-F60F180D6B1D}" type="presParOf" srcId="{28742B7C-2D12-441E-BFF1-FAA8D7A81E79}" destId="{C4EC5986-52B7-4012-88CB-CC91D3C6B975}" srcOrd="6" destOrd="0" presId="urn:microsoft.com/office/officeart/2009/3/layout/CircleRelationship"/>
    <dgm:cxn modelId="{6BBE6ABC-802D-498F-B48A-15E533FA754B}" type="presParOf" srcId="{28742B7C-2D12-441E-BFF1-FAA8D7A81E79}" destId="{5ECA5EED-3E3F-4E46-ADE1-7D4BEC386DD1}" srcOrd="7" destOrd="0" presId="urn:microsoft.com/office/officeart/2009/3/layout/CircleRelationship"/>
    <dgm:cxn modelId="{9AB3D650-AE4B-4CB3-9E30-D5D3403CF46B}" type="presParOf" srcId="{28742B7C-2D12-441E-BFF1-FAA8D7A81E79}" destId="{31B746DD-9C4C-410F-8A9A-B5242C3839AF}" srcOrd="8" destOrd="0" presId="urn:microsoft.com/office/officeart/2009/3/layout/CircleRelationship"/>
    <dgm:cxn modelId="{7D5AF5D0-164C-4DCC-9A6C-D86C93628DC7}" type="presParOf" srcId="{31B746DD-9C4C-410F-8A9A-B5242C3839AF}" destId="{918D8BCB-DC5E-4F13-BCBC-6EB492A662A6}" srcOrd="0" destOrd="0" presId="urn:microsoft.com/office/officeart/2009/3/layout/CircleRelationship"/>
    <dgm:cxn modelId="{FDF6D483-CBAD-4B9E-8D44-59587576FB60}" type="presParOf" srcId="{28742B7C-2D12-441E-BFF1-FAA8D7A81E79}" destId="{AE5431ED-016E-4661-94FB-677C0D229C16}" srcOrd="9" destOrd="0" presId="urn:microsoft.com/office/officeart/2009/3/layout/CircleRelationship"/>
    <dgm:cxn modelId="{5BEEFFB7-2665-4A13-A618-E2A1B9516563}" type="presParOf" srcId="{AE5431ED-016E-4661-94FB-677C0D229C16}" destId="{990F945B-A50A-4B84-8007-A5B5EBE23DA0}" srcOrd="0" destOrd="0" presId="urn:microsoft.com/office/officeart/2009/3/layout/CircleRelationship"/>
    <dgm:cxn modelId="{E734185D-3BB5-44F0-8385-C4CF43AB6BAA}" type="presParOf" srcId="{28742B7C-2D12-441E-BFF1-FAA8D7A81E79}" destId="{C8692C0C-01D6-4A6E-8419-1CE49640459B}" srcOrd="10" destOrd="0" presId="urn:microsoft.com/office/officeart/2009/3/layout/CircleRelationship"/>
    <dgm:cxn modelId="{8D6D4C91-51D1-4F4A-AE6C-FBF1185A2F95}" type="presParOf" srcId="{28742B7C-2D12-441E-BFF1-FAA8D7A81E79}" destId="{2FB6BEBC-6D4E-4176-9C68-8C80C98AAB88}" srcOrd="11" destOrd="0" presId="urn:microsoft.com/office/officeart/2009/3/layout/CircleRelationship"/>
    <dgm:cxn modelId="{6D6BC617-9EDA-4B2B-A944-65FCDD0DF518}" type="presParOf" srcId="{2FB6BEBC-6D4E-4176-9C68-8C80C98AAB88}" destId="{62DB2121-DF7E-4F0E-99AE-E20091BE88A6}" srcOrd="0" destOrd="0" presId="urn:microsoft.com/office/officeart/2009/3/layout/CircleRelationship"/>
    <dgm:cxn modelId="{C317EB6C-4842-4431-94FE-7FC6D9C9ECA2}" type="presParOf" srcId="{28742B7C-2D12-441E-BFF1-FAA8D7A81E79}" destId="{0236714A-33C7-499F-89AA-481C8219893B}" srcOrd="12" destOrd="0" presId="urn:microsoft.com/office/officeart/2009/3/layout/CircleRelationship"/>
    <dgm:cxn modelId="{1DB5A909-76B1-4D65-B91D-9A9A882797D4}" type="presParOf" srcId="{0236714A-33C7-499F-89AA-481C8219893B}" destId="{2BF40119-BA91-4CBB-A53B-4DD1C3CA0A70}" srcOrd="0" destOrd="0" presId="urn:microsoft.com/office/officeart/2009/3/layout/CircleRelationship"/>
    <dgm:cxn modelId="{54637646-2E29-4930-B368-EE742624BBC2}" type="presParOf" srcId="{28742B7C-2D12-441E-BFF1-FAA8D7A81E79}" destId="{91E7D837-AE13-4E83-9272-BF20E381449E}" srcOrd="13" destOrd="0" presId="urn:microsoft.com/office/officeart/2009/3/layout/CircleRelationship"/>
    <dgm:cxn modelId="{0E67E0A7-F973-41D4-8B5B-3E50A68D1C0B}" type="presParOf" srcId="{91E7D837-AE13-4E83-9272-BF20E381449E}" destId="{1F108951-40E8-43D9-8942-3FE6F8087499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0B9F9-161F-486C-9D21-E67CC0BE04E7}">
      <dsp:nvSpPr>
        <dsp:cNvPr id="0" name=""/>
        <dsp:cNvSpPr/>
      </dsp:nvSpPr>
      <dsp:spPr>
        <a:xfrm>
          <a:off x="3802168" y="1350264"/>
          <a:ext cx="1716244" cy="1484621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Key stages</a:t>
          </a:r>
        </a:p>
      </dsp:txBody>
      <dsp:txXfrm>
        <a:off x="4086574" y="1596287"/>
        <a:ext cx="1147432" cy="992575"/>
      </dsp:txXfrm>
    </dsp:sp>
    <dsp:sp modelId="{F1DDBBEC-1E7E-4C36-BB59-C1DEE4C93AFE}">
      <dsp:nvSpPr>
        <dsp:cNvPr id="0" name=""/>
        <dsp:cNvSpPr/>
      </dsp:nvSpPr>
      <dsp:spPr>
        <a:xfrm>
          <a:off x="4876867" y="639973"/>
          <a:ext cx="647534" cy="55793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E0E420-FE7C-4EF9-AC67-D22DA82446C7}">
      <dsp:nvSpPr>
        <dsp:cNvPr id="0" name=""/>
        <dsp:cNvSpPr/>
      </dsp:nvSpPr>
      <dsp:spPr>
        <a:xfrm>
          <a:off x="3957263" y="50032"/>
          <a:ext cx="1406450" cy="121674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Workforce planning </a:t>
          </a:r>
        </a:p>
      </dsp:txBody>
      <dsp:txXfrm>
        <a:off x="4190342" y="251672"/>
        <a:ext cx="940292" cy="813464"/>
      </dsp:txXfrm>
    </dsp:sp>
    <dsp:sp modelId="{BBCCDB19-A24C-4800-81F2-9FBED32C1DD8}">
      <dsp:nvSpPr>
        <dsp:cNvPr id="0" name=""/>
        <dsp:cNvSpPr/>
      </dsp:nvSpPr>
      <dsp:spPr>
        <a:xfrm>
          <a:off x="5632590" y="1683017"/>
          <a:ext cx="647534" cy="55793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69BA41-3D72-4499-BCEC-DEBDFD3BB6B4}">
      <dsp:nvSpPr>
        <dsp:cNvPr id="0" name=""/>
        <dsp:cNvSpPr/>
      </dsp:nvSpPr>
      <dsp:spPr>
        <a:xfrm>
          <a:off x="5250137" y="748379"/>
          <a:ext cx="1406450" cy="121674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</a:p>
      </dsp:txBody>
      <dsp:txXfrm>
        <a:off x="5483216" y="950019"/>
        <a:ext cx="940292" cy="813464"/>
      </dsp:txXfrm>
    </dsp:sp>
    <dsp:sp modelId="{C22A609C-C357-4D97-9EB5-A0C2BB056A52}">
      <dsp:nvSpPr>
        <dsp:cNvPr id="0" name=""/>
        <dsp:cNvSpPr/>
      </dsp:nvSpPr>
      <dsp:spPr>
        <a:xfrm>
          <a:off x="5107616" y="2860417"/>
          <a:ext cx="647534" cy="55793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84EC28-BF7B-42C6-BA2D-DF973C9EDC52}">
      <dsp:nvSpPr>
        <dsp:cNvPr id="0" name=""/>
        <dsp:cNvSpPr/>
      </dsp:nvSpPr>
      <dsp:spPr>
        <a:xfrm>
          <a:off x="5250137" y="2219607"/>
          <a:ext cx="1406450" cy="121674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</a:p>
      </dsp:txBody>
      <dsp:txXfrm>
        <a:off x="5483216" y="2421247"/>
        <a:ext cx="940292" cy="813464"/>
      </dsp:txXfrm>
    </dsp:sp>
    <dsp:sp modelId="{FF090C53-1221-419D-A066-39545BC89213}">
      <dsp:nvSpPr>
        <dsp:cNvPr id="0" name=""/>
        <dsp:cNvSpPr/>
      </dsp:nvSpPr>
      <dsp:spPr>
        <a:xfrm>
          <a:off x="3805362" y="2982636"/>
          <a:ext cx="647534" cy="55793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9769A3-E813-42C5-B0F5-76DFE46EA8D5}">
      <dsp:nvSpPr>
        <dsp:cNvPr id="0" name=""/>
        <dsp:cNvSpPr/>
      </dsp:nvSpPr>
      <dsp:spPr>
        <a:xfrm>
          <a:off x="3960259" y="2968824"/>
          <a:ext cx="1406450" cy="121674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</a:p>
      </dsp:txBody>
      <dsp:txXfrm>
        <a:off x="4193338" y="3170464"/>
        <a:ext cx="940292" cy="813464"/>
      </dsp:txXfrm>
    </dsp:sp>
    <dsp:sp modelId="{BD8CBBE4-0374-4B17-87CC-360C92D0EC7A}">
      <dsp:nvSpPr>
        <dsp:cNvPr id="0" name=""/>
        <dsp:cNvSpPr/>
      </dsp:nvSpPr>
      <dsp:spPr>
        <a:xfrm>
          <a:off x="3037263" y="1940011"/>
          <a:ext cx="647534" cy="55793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743AEE-3CA5-41D3-8649-620BE7A68CAF}">
      <dsp:nvSpPr>
        <dsp:cNvPr id="0" name=""/>
        <dsp:cNvSpPr/>
      </dsp:nvSpPr>
      <dsp:spPr>
        <a:xfrm>
          <a:off x="2664392" y="2220444"/>
          <a:ext cx="1406450" cy="121674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Sourcing</a:t>
          </a:r>
        </a:p>
      </dsp:txBody>
      <dsp:txXfrm>
        <a:off x="2897471" y="2422084"/>
        <a:ext cx="940292" cy="813464"/>
      </dsp:txXfrm>
    </dsp:sp>
    <dsp:sp modelId="{1F5CE98A-E8C3-4796-BB86-112055EDBE78}">
      <dsp:nvSpPr>
        <dsp:cNvPr id="0" name=""/>
        <dsp:cNvSpPr/>
      </dsp:nvSpPr>
      <dsp:spPr>
        <a:xfrm>
          <a:off x="2664392" y="746705"/>
          <a:ext cx="1406450" cy="121674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interviewing/assessment </a:t>
          </a:r>
        </a:p>
      </dsp:txBody>
      <dsp:txXfrm>
        <a:off x="2897471" y="948345"/>
        <a:ext cx="940292" cy="8134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75607-61AA-4AA0-B302-0E2AEEEB7445}">
      <dsp:nvSpPr>
        <dsp:cNvPr id="0" name=""/>
        <dsp:cNvSpPr/>
      </dsp:nvSpPr>
      <dsp:spPr>
        <a:xfrm>
          <a:off x="0" y="0"/>
          <a:ext cx="4206240" cy="42062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ADEE0C-BF06-4075-9178-1CE3950CC7EF}">
      <dsp:nvSpPr>
        <dsp:cNvPr id="0" name=""/>
        <dsp:cNvSpPr/>
      </dsp:nvSpPr>
      <dsp:spPr>
        <a:xfrm>
          <a:off x="2103120" y="0"/>
          <a:ext cx="7680959" cy="4206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Key sections: job title, reporting line, overall purpose, duties &amp; responsibilities, decision-making authority, KPIs. (Bratton &amp; Gold, 2017).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03120" y="0"/>
        <a:ext cx="7680959" cy="1997964"/>
      </dsp:txXfrm>
    </dsp:sp>
    <dsp:sp modelId="{9E7A94FC-B467-410A-8638-5C0C6E7B0114}">
      <dsp:nvSpPr>
        <dsp:cNvPr id="0" name=""/>
        <dsp:cNvSpPr/>
      </dsp:nvSpPr>
      <dsp:spPr>
        <a:xfrm>
          <a:off x="1104138" y="1997964"/>
          <a:ext cx="1997964" cy="19979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5CA0F9-7EB1-4910-9D0E-A43056A2D3FA}">
      <dsp:nvSpPr>
        <dsp:cNvPr id="0" name=""/>
        <dsp:cNvSpPr/>
      </dsp:nvSpPr>
      <dsp:spPr>
        <a:xfrm>
          <a:off x="2103120" y="1997964"/>
          <a:ext cx="7680959" cy="19979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Example bullets (Project Manager): lead transformation workstream, manage budget and schedule, stakeholder management across operations &amp; IT, risk mitigation, deliverables sign-off. (Bratton &amp; Gold, 2017).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03120" y="1997964"/>
        <a:ext cx="7680959" cy="19979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7DE8EB-AEA3-4D11-82B5-2924F94490FB}">
      <dsp:nvSpPr>
        <dsp:cNvPr id="0" name=""/>
        <dsp:cNvSpPr/>
      </dsp:nvSpPr>
      <dsp:spPr>
        <a:xfrm>
          <a:off x="661219" y="0"/>
          <a:ext cx="4842387" cy="1936955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2CEDA-8F88-4E19-B934-3C9A12EEAF1D}">
      <dsp:nvSpPr>
        <dsp:cNvPr id="0" name=""/>
        <dsp:cNvSpPr/>
      </dsp:nvSpPr>
      <dsp:spPr>
        <a:xfrm>
          <a:off x="1242305" y="338967"/>
          <a:ext cx="1597987" cy="949107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116" rIns="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Probing questions:</a:t>
          </a:r>
          <a:endParaRPr lang="en-GB" sz="11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2305" y="338967"/>
        <a:ext cx="1597987" cy="949107"/>
      </dsp:txXfrm>
    </dsp:sp>
    <dsp:sp modelId="{0DFD0B89-D650-4723-8DB8-9F2A38E78830}">
      <dsp:nvSpPr>
        <dsp:cNvPr id="0" name=""/>
        <dsp:cNvSpPr/>
      </dsp:nvSpPr>
      <dsp:spPr>
        <a:xfrm>
          <a:off x="3082413" y="648879"/>
          <a:ext cx="1888531" cy="949107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116" rIns="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Follow-up for clarification, depth and evidence (e.g., “What specifically did you do?”) — encourages </a:t>
          </a:r>
          <a:r>
            <a:rPr lang="en-US" sz="1100" kern="1200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behavioural</a:t>
          </a:r>
          <a:r>
            <a:rPr lang="en-US" sz="11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detail (Highhouse, 2008)</a:t>
          </a:r>
          <a:endParaRPr lang="en-GB" sz="11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82413" y="648879"/>
        <a:ext cx="1888531" cy="9491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34B278-BAE7-4090-99BB-99A6BCE442AC}">
      <dsp:nvSpPr>
        <dsp:cNvPr id="0" name=""/>
        <dsp:cNvSpPr/>
      </dsp:nvSpPr>
      <dsp:spPr>
        <a:xfrm>
          <a:off x="903162" y="0"/>
          <a:ext cx="5423662" cy="2169465"/>
        </a:xfrm>
        <a:prstGeom prst="leftRightRibb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87521-2002-4B39-A038-4B1447A9BC2F}">
      <dsp:nvSpPr>
        <dsp:cNvPr id="0" name=""/>
        <dsp:cNvSpPr/>
      </dsp:nvSpPr>
      <dsp:spPr>
        <a:xfrm>
          <a:off x="1554001" y="379656"/>
          <a:ext cx="1789808" cy="1063037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116" rIns="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Situational/hypothetical questions:</a:t>
          </a:r>
        </a:p>
      </dsp:txBody>
      <dsp:txXfrm>
        <a:off x="1554001" y="379656"/>
        <a:ext cx="1789808" cy="1063037"/>
      </dsp:txXfrm>
    </dsp:sp>
    <dsp:sp modelId="{F109F778-FC55-48AA-B841-F113A7035B98}">
      <dsp:nvSpPr>
        <dsp:cNvPr id="0" name=""/>
        <dsp:cNvSpPr/>
      </dsp:nvSpPr>
      <dsp:spPr>
        <a:xfrm>
          <a:off x="3614993" y="726770"/>
          <a:ext cx="2115228" cy="1063037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116" rIns="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Test future-oriented reasoning and problem solving (good for assessing approach to transformation scenarios) (Highhouse, 2008).</a:t>
          </a:r>
          <a:endParaRPr lang="en-GB" sz="11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14993" y="726770"/>
        <a:ext cx="2115228" cy="10630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194D0-7793-48D2-AC53-D22D37CCE246}">
      <dsp:nvSpPr>
        <dsp:cNvPr id="0" name=""/>
        <dsp:cNvSpPr/>
      </dsp:nvSpPr>
      <dsp:spPr>
        <a:xfrm>
          <a:off x="79712" y="0"/>
          <a:ext cx="5841530" cy="2336612"/>
        </a:xfrm>
        <a:prstGeom prst="leftRightRibbon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258F5-6760-40F5-AFE2-D94095FD1DA1}">
      <dsp:nvSpPr>
        <dsp:cNvPr id="0" name=""/>
        <dsp:cNvSpPr/>
      </dsp:nvSpPr>
      <dsp:spPr>
        <a:xfrm>
          <a:off x="780696" y="408907"/>
          <a:ext cx="1927704" cy="1144939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116" rIns="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Socratic questioning:</a:t>
          </a:r>
        </a:p>
      </dsp:txBody>
      <dsp:txXfrm>
        <a:off x="780696" y="408907"/>
        <a:ext cx="1927704" cy="1144939"/>
      </dsp:txXfrm>
    </dsp:sp>
    <dsp:sp modelId="{018F499A-A10A-4DA6-A62B-66AF2F80E310}">
      <dsp:nvSpPr>
        <dsp:cNvPr id="0" name=""/>
        <dsp:cNvSpPr/>
      </dsp:nvSpPr>
      <dsp:spPr>
        <a:xfrm>
          <a:off x="3000477" y="782765"/>
          <a:ext cx="2278196" cy="1144939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116" rIns="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 dirty="0">
              <a:latin typeface="Arial" panose="020B0604020202020204" pitchFamily="34" charset="0"/>
              <a:cs typeface="Arial" panose="020B0604020202020204" pitchFamily="34" charset="0"/>
            </a:rPr>
            <a:t>Use to explore logic behind candidate reasoning, especially for analytical roles (Financial Analyst) (Highhouse, 2008).</a:t>
          </a:r>
          <a:endParaRPr lang="en-GB" sz="11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00477" y="782765"/>
        <a:ext cx="2278196" cy="11449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E588B-6A10-4217-B8BA-F9E3861A535D}">
      <dsp:nvSpPr>
        <dsp:cNvPr id="0" name=""/>
        <dsp:cNvSpPr/>
      </dsp:nvSpPr>
      <dsp:spPr>
        <a:xfrm>
          <a:off x="87084" y="0"/>
          <a:ext cx="5423662" cy="2169465"/>
        </a:xfrm>
        <a:prstGeom prst="leftRightRibbon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5EB5E-98F9-4ACF-97BF-44D1A3524356}">
      <dsp:nvSpPr>
        <dsp:cNvPr id="0" name=""/>
        <dsp:cNvSpPr/>
      </dsp:nvSpPr>
      <dsp:spPr>
        <a:xfrm>
          <a:off x="737924" y="379656"/>
          <a:ext cx="1789808" cy="1063037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116" rIns="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Leading questions:</a:t>
          </a:r>
        </a:p>
      </dsp:txBody>
      <dsp:txXfrm>
        <a:off x="737924" y="379656"/>
        <a:ext cx="1789808" cy="1063037"/>
      </dsp:txXfrm>
    </dsp:sp>
    <dsp:sp modelId="{C7AC53F1-9D6B-4A0A-BACF-BF60D865E4CA}">
      <dsp:nvSpPr>
        <dsp:cNvPr id="0" name=""/>
        <dsp:cNvSpPr/>
      </dsp:nvSpPr>
      <dsp:spPr>
        <a:xfrm>
          <a:off x="2798915" y="726770"/>
          <a:ext cx="2115228" cy="1063037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116" rIns="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G</a:t>
          </a:r>
          <a:r>
            <a:rPr lang="en-US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enerally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avoid as they bias responses; use only to clarify facts, not to elicit desired answers (Highhouse, 2008).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98915" y="726770"/>
        <a:ext cx="2115228" cy="106303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8BA27E-C976-4BE8-A5F7-19582207FF66}">
      <dsp:nvSpPr>
        <dsp:cNvPr id="0" name=""/>
        <dsp:cNvSpPr/>
      </dsp:nvSpPr>
      <dsp:spPr>
        <a:xfrm>
          <a:off x="2885026" y="164068"/>
          <a:ext cx="3601162" cy="36010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Use a blended, evidence-based recruitment approach (structured interviews + role-specific exercises + panel review + validated e-tools) to select Project Manager, Financial Analyst and Change Manager for a successful transformation(</a:t>
          </a:r>
          <a:r>
            <a:rPr lang="en-US" sz="1100" b="1" kern="1200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Levashina</a:t>
          </a:r>
          <a:r>
            <a:rPr lang="en-US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2014; Stone et al., 2015). </a:t>
          </a:r>
          <a:endParaRPr lang="en-GB" sz="11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12404" y="691435"/>
        <a:ext cx="2546406" cy="2546351"/>
      </dsp:txXfrm>
    </dsp:sp>
    <dsp:sp modelId="{605DCD71-24BB-4C6A-93E9-EBD67BA8CB8E}">
      <dsp:nvSpPr>
        <dsp:cNvPr id="0" name=""/>
        <dsp:cNvSpPr/>
      </dsp:nvSpPr>
      <dsp:spPr>
        <a:xfrm>
          <a:off x="4939772" y="0"/>
          <a:ext cx="400501" cy="4004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9A1151-1616-411B-A43B-14878FC5D86D}">
      <dsp:nvSpPr>
        <dsp:cNvPr id="0" name=""/>
        <dsp:cNvSpPr/>
      </dsp:nvSpPr>
      <dsp:spPr>
        <a:xfrm>
          <a:off x="3991428" y="3497595"/>
          <a:ext cx="289995" cy="290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74F351-04D7-4F1C-BC6F-56F58E2E6FE8}">
      <dsp:nvSpPr>
        <dsp:cNvPr id="0" name=""/>
        <dsp:cNvSpPr/>
      </dsp:nvSpPr>
      <dsp:spPr>
        <a:xfrm>
          <a:off x="6717917" y="1625536"/>
          <a:ext cx="289995" cy="290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3DDE70E-2894-41EF-B2C4-61C032BE9310}">
      <dsp:nvSpPr>
        <dsp:cNvPr id="0" name=""/>
        <dsp:cNvSpPr/>
      </dsp:nvSpPr>
      <dsp:spPr>
        <a:xfrm>
          <a:off x="5330227" y="3806380"/>
          <a:ext cx="400501" cy="4004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D99755-29E0-4A73-AAEA-858F5E3E3ED4}">
      <dsp:nvSpPr>
        <dsp:cNvPr id="0" name=""/>
        <dsp:cNvSpPr/>
      </dsp:nvSpPr>
      <dsp:spPr>
        <a:xfrm>
          <a:off x="4073805" y="569190"/>
          <a:ext cx="289995" cy="290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EC5986-52B7-4012-88CB-CC91D3C6B975}">
      <dsp:nvSpPr>
        <dsp:cNvPr id="0" name=""/>
        <dsp:cNvSpPr/>
      </dsp:nvSpPr>
      <dsp:spPr>
        <a:xfrm>
          <a:off x="3159618" y="2229643"/>
          <a:ext cx="289995" cy="290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CA5EED-3E3F-4E46-ADE1-7D4BEC386DD1}">
      <dsp:nvSpPr>
        <dsp:cNvPr id="0" name=""/>
        <dsp:cNvSpPr/>
      </dsp:nvSpPr>
      <dsp:spPr>
        <a:xfrm>
          <a:off x="782831" y="413011"/>
          <a:ext cx="2375902" cy="22852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Hiring for values and alignment to purpose increases engagement and resilience during transformation; combine </a:t>
          </a:r>
          <a:r>
            <a:rPr lang="en-US" sz="1100" b="1" kern="1200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behavioural</a:t>
          </a:r>
          <a:r>
            <a:rPr lang="en-US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and competency assessment to find both capability and commitment(Sinek, 2009; Gatewood et al., 2015).</a:t>
          </a:r>
          <a:endParaRPr lang="en-GB" sz="11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30774" y="747682"/>
        <a:ext cx="1680016" cy="1615937"/>
      </dsp:txXfrm>
    </dsp:sp>
    <dsp:sp modelId="{918D8BCB-DC5E-4F13-BCBC-6EB492A662A6}">
      <dsp:nvSpPr>
        <dsp:cNvPr id="0" name=""/>
        <dsp:cNvSpPr/>
      </dsp:nvSpPr>
      <dsp:spPr>
        <a:xfrm>
          <a:off x="4534583" y="581810"/>
          <a:ext cx="400501" cy="4004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0F945B-A50A-4B84-8007-A5B5EBE23DA0}">
      <dsp:nvSpPr>
        <dsp:cNvPr id="0" name=""/>
        <dsp:cNvSpPr/>
      </dsp:nvSpPr>
      <dsp:spPr>
        <a:xfrm>
          <a:off x="1897168" y="2706703"/>
          <a:ext cx="723982" cy="7240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692C0C-01D6-4A6E-8419-1CE49640459B}">
      <dsp:nvSpPr>
        <dsp:cNvPr id="0" name=""/>
        <dsp:cNvSpPr/>
      </dsp:nvSpPr>
      <dsp:spPr>
        <a:xfrm>
          <a:off x="6694644" y="136890"/>
          <a:ext cx="1785176" cy="14405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Monitor hire performance and iterate selection tools based on outcomes. (Dulebohn &amp; Johnson, 2013</a:t>
          </a:r>
          <a:r>
            <a:rPr lang="en-US" sz="900" kern="1200" dirty="0"/>
            <a:t>)</a:t>
          </a:r>
          <a:endParaRPr lang="en-GB" sz="900" kern="1200" dirty="0"/>
        </a:p>
      </dsp:txBody>
      <dsp:txXfrm>
        <a:off x="6956077" y="347849"/>
        <a:ext cx="1262310" cy="1018602"/>
      </dsp:txXfrm>
    </dsp:sp>
    <dsp:sp modelId="{62DB2121-DF7E-4F0E-99AE-E20091BE88A6}">
      <dsp:nvSpPr>
        <dsp:cNvPr id="0" name=""/>
        <dsp:cNvSpPr/>
      </dsp:nvSpPr>
      <dsp:spPr>
        <a:xfrm>
          <a:off x="6202221" y="1135856"/>
          <a:ext cx="400501" cy="4004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F40119-BA91-4CBB-A53B-4DD1C3CA0A70}">
      <dsp:nvSpPr>
        <dsp:cNvPr id="0" name=""/>
        <dsp:cNvSpPr/>
      </dsp:nvSpPr>
      <dsp:spPr>
        <a:xfrm>
          <a:off x="1621907" y="3568271"/>
          <a:ext cx="289995" cy="290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108951-40E8-43D9-8942-3FE6F8087499}">
      <dsp:nvSpPr>
        <dsp:cNvPr id="0" name=""/>
        <dsp:cNvSpPr/>
      </dsp:nvSpPr>
      <dsp:spPr>
        <a:xfrm>
          <a:off x="4513821" y="3155156"/>
          <a:ext cx="289995" cy="290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797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871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43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970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760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979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174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92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11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99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175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E4ADE356-4FBE-4A76-936E-1B771C97EFD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86EFFA80-3B84-4AD8-BAB9-AEB9E254C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6179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Layout" Target="../diagrams/layout5.xml"/><Relationship Id="rId18" Type="http://schemas.openxmlformats.org/officeDocument/2006/relationships/diagramLayout" Target="../diagrams/layout6.xml"/><Relationship Id="rId3" Type="http://schemas.openxmlformats.org/officeDocument/2006/relationships/diagramLayout" Target="../diagrams/layout3.xml"/><Relationship Id="rId21" Type="http://schemas.microsoft.com/office/2007/relationships/diagramDrawing" Target="../diagrams/drawing6.xml"/><Relationship Id="rId7" Type="http://schemas.openxmlformats.org/officeDocument/2006/relationships/diagramData" Target="../diagrams/data4.xml"/><Relationship Id="rId12" Type="http://schemas.openxmlformats.org/officeDocument/2006/relationships/diagramData" Target="../diagrams/data5.xml"/><Relationship Id="rId17" Type="http://schemas.openxmlformats.org/officeDocument/2006/relationships/diagramData" Target="../diagrams/data6.xml"/><Relationship Id="rId2" Type="http://schemas.openxmlformats.org/officeDocument/2006/relationships/diagramData" Target="../diagrams/data3.xml"/><Relationship Id="rId16" Type="http://schemas.microsoft.com/office/2007/relationships/diagramDrawing" Target="../diagrams/drawing5.xml"/><Relationship Id="rId20" Type="http://schemas.openxmlformats.org/officeDocument/2006/relationships/diagramColors" Target="../diagrams/colors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5" Type="http://schemas.openxmlformats.org/officeDocument/2006/relationships/diagramColors" Target="../diagrams/colors5.xml"/><Relationship Id="rId23" Type="http://schemas.openxmlformats.org/officeDocument/2006/relationships/image" Target="../media/image2.jpg"/><Relationship Id="rId10" Type="http://schemas.openxmlformats.org/officeDocument/2006/relationships/diagramColors" Target="../diagrams/colors4.xml"/><Relationship Id="rId19" Type="http://schemas.openxmlformats.org/officeDocument/2006/relationships/diagramQuickStyle" Target="../diagrams/quickStyle6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5.xml"/><Relationship Id="rId22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Layout" Target="../diagrams/layout7.xml"/><Relationship Id="rId7" Type="http://schemas.openxmlformats.org/officeDocument/2006/relationships/image" Target="../media/image3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expressgroup.com/investors/" TargetMode="External"/><Relationship Id="rId2" Type="http://schemas.openxmlformats.org/officeDocument/2006/relationships/hyperlink" Target="https://doi.org/10.1111/j.1754-9434.2008.00058.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hrmr.2015.01.002" TargetMode="External"/><Relationship Id="rId4" Type="http://schemas.openxmlformats.org/officeDocument/2006/relationships/hyperlink" Target="https://doi.org/10.1037/0033-2909.124.2.2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F4C27-6B60-6182-BDCB-69D30D40D4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217" y="648929"/>
            <a:ext cx="11471565" cy="3175819"/>
          </a:xfrm>
        </p:spPr>
        <p:txBody>
          <a:bodyPr>
            <a:normAutofit fontScale="90000"/>
          </a:bodyPr>
          <a:lstStyle/>
          <a:p>
            <a:r>
              <a:rPr lang="en-US" sz="24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 5002</a:t>
            </a:r>
            <a:br>
              <a:rPr lang="en-US" sz="24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1</a:t>
            </a:r>
            <a:br>
              <a:rPr lang="en-US" sz="24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 </a:t>
            </a:r>
            <a:br>
              <a:rPr lang="en-US" sz="2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 </a:t>
            </a:r>
            <a:br>
              <a:rPr lang="en-US" sz="2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&amp;</a:t>
            </a:r>
            <a:r>
              <a:rPr lang="en-US" b="1" dirty="0"/>
              <a:t> 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 for a Business Transformation Project</a:t>
            </a: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76AF2E-DB5E-4A04-CD86-A91C96CB5C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29600" y="5343269"/>
            <a:ext cx="3814916" cy="1309255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Marinela Alina Mate</a:t>
            </a:r>
          </a:p>
          <a:p>
            <a:pPr algn="l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: 2409688</a:t>
            </a:r>
          </a:p>
          <a:p>
            <a:pPr algn="l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Doreen </a:t>
            </a:r>
            <a:r>
              <a:rPr lang="en-GB" altLang="en-US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endParaRPr lang="en-GB" alt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E595C84D-F3F0-1DCE-BD1F-2D486DE5F5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5356" y="4509399"/>
            <a:ext cx="2143125" cy="2143125"/>
          </a:xfrm>
          <a:prstGeom prst="rect">
            <a:avLst/>
          </a:prstGeom>
        </p:spPr>
      </p:pic>
      <p:pic>
        <p:nvPicPr>
          <p:cNvPr id="7" name="Picture 6" descr="A close up of black text&#10;&#10;AI-generated content may be incorrect.">
            <a:extLst>
              <a:ext uri="{FF2B5EF4-FFF2-40B4-BE49-F238E27FC236}">
                <a16:creationId xmlns:a16="http://schemas.microsoft.com/office/drawing/2014/main" id="{026F19E7-F34B-C981-3903-A5E8370A62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84" y="6085794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78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344E9-C0F4-049B-F141-475C6912E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6E860-E288-B309-7FF3-A39D780CB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/>
          </a:bodyPr>
          <a:lstStyle/>
          <a:p>
            <a:endParaRPr lang="en-US" sz="1700" dirty="0"/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Explain the recruitment process for a transformation project.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Produce job analysis outputs: job description and person specification.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Present and compare three interview types (one slide each).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Recommend questioning techniques 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Compare face-to-face vs online interviews for key roles (Project Manager, Financial Analyst, Change Manager).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Conclusion.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Reference list.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40393389-87F5-6A56-616E-F9D0D1BBE6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5" r="6201"/>
          <a:stretch>
            <a:fillRect/>
          </a:stretch>
        </p:blipFill>
        <p:spPr>
          <a:xfrm>
            <a:off x="7847215" y="1822028"/>
            <a:ext cx="4342220" cy="5035972"/>
          </a:xfrm>
          <a:prstGeom prst="rect">
            <a:avLst/>
          </a:prstGeom>
        </p:spPr>
      </p:pic>
      <p:pic>
        <p:nvPicPr>
          <p:cNvPr id="5" name="Picture 4" descr="A close up of black text&#10;&#10;AI-generated content may be incorrect.">
            <a:extLst>
              <a:ext uri="{FF2B5EF4-FFF2-40B4-BE49-F238E27FC236}">
                <a16:creationId xmlns:a16="http://schemas.microsoft.com/office/drawing/2014/main" id="{5859AEB9-C6B1-DE86-62AF-205AD1BED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69" y="5962188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784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0AA5C-38E1-3F79-D73C-38FA36317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F9458-D878-A832-A019-55A666493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6" y="2011680"/>
            <a:ext cx="3836123" cy="4206240"/>
          </a:xfrm>
        </p:spPr>
        <p:txBody>
          <a:bodyPr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Company: National Express Group plc — UK-headquartered transport operator with HQ in Birmingham, undergoing digital and operational transformation to improve customer experience and efficiency. (National Express, 2023)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Why chosen: large workforce, multi-site operations, clear need for programmatic transformation and cross-functional project teams. (National Express, 2023).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A5B33CA-5B40-45DE-80D5-7064B96FF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4720" y="0"/>
            <a:ext cx="744728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ED2F42-1BC3-4DDA-8660-734F3FB7C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6275" y="534114"/>
            <a:ext cx="3490790" cy="5888739"/>
          </a:xfrm>
          <a:prstGeom prst="rect">
            <a:avLst/>
          </a:prstGeom>
          <a:solidFill>
            <a:srgbClr val="FFFFFF"/>
          </a:solidFill>
          <a:ln w="12700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E7B14A37-2722-2203-8A86-A19CF291A1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882" y="1894151"/>
            <a:ext cx="3168665" cy="316866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1984B1A-8111-47F7-AEFC-F7EEE69C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359" y="534115"/>
            <a:ext cx="2914267" cy="2497756"/>
          </a:xfrm>
          <a:prstGeom prst="rect">
            <a:avLst/>
          </a:prstGeom>
          <a:solidFill>
            <a:srgbClr val="FFFFFF"/>
          </a:solidFill>
          <a:ln w="12700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Picture 10" descr="A close up of black text&#10;&#10;AI-generated content may be incorrect.">
            <a:extLst>
              <a:ext uri="{FF2B5EF4-FFF2-40B4-BE49-F238E27FC236}">
                <a16:creationId xmlns:a16="http://schemas.microsoft.com/office/drawing/2014/main" id="{C53B7F9B-F4B9-517E-3BAC-B5C46CFB98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3961" y="1340175"/>
            <a:ext cx="2591268" cy="85982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9A19395-57A9-4233-BC25-5C5A072BE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359" y="3192739"/>
            <a:ext cx="2914267" cy="3230115"/>
          </a:xfrm>
          <a:prstGeom prst="rect">
            <a:avLst/>
          </a:prstGeom>
          <a:solidFill>
            <a:srgbClr val="FFFFFF"/>
          </a:solidFill>
          <a:ln w="12700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blue and red text&#10;&#10;AI-generated content may be incorrect.">
            <a:extLst>
              <a:ext uri="{FF2B5EF4-FFF2-40B4-BE49-F238E27FC236}">
                <a16:creationId xmlns:a16="http://schemas.microsoft.com/office/drawing/2014/main" id="{591D5781-01E1-4A82-C995-7003F3C830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3961" y="4126542"/>
            <a:ext cx="2591268" cy="1362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307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FCFF8-878B-B420-5F34-9AF469002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73152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recruitment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0557C-507F-9C41-78FC-8473C0572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633" y="5510979"/>
            <a:ext cx="11036161" cy="491253"/>
          </a:xfrm>
        </p:spPr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Emphasis for transformation: focus on both competency and cultural fit to secure commitment (values alignment) (Sinek, 2009; Bratton &amp; Gold, 2017).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EB20761-A7EB-D663-3CC5-47115A3FB0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8121989"/>
              </p:ext>
            </p:extLst>
          </p:nvPr>
        </p:nvGraphicFramePr>
        <p:xfrm>
          <a:off x="1434468" y="1158263"/>
          <a:ext cx="9320981" cy="4185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close up of black text&#10;&#10;AI-generated content may be incorrect.">
            <a:extLst>
              <a:ext uri="{FF2B5EF4-FFF2-40B4-BE49-F238E27FC236}">
                <a16:creationId xmlns:a16="http://schemas.microsoft.com/office/drawing/2014/main" id="{6217FC94-BC13-73DF-88AD-3359481621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69" y="6002232"/>
            <a:ext cx="2095500" cy="695325"/>
          </a:xfrm>
          <a:prstGeom prst="rect">
            <a:avLst/>
          </a:prstGeom>
        </p:spPr>
      </p:pic>
      <p:pic>
        <p:nvPicPr>
          <p:cNvPr id="9" name="Picture 8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8AAC52EC-1696-38C5-1E8A-D6CD61CA067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34" y="1816663"/>
            <a:ext cx="2143125" cy="2143125"/>
          </a:xfrm>
          <a:prstGeom prst="rect">
            <a:avLst/>
          </a:prstGeom>
        </p:spPr>
      </p:pic>
      <p:pic>
        <p:nvPicPr>
          <p:cNvPr id="11" name="Picture 10" descr="A person standing in front of a computer screen&#10;&#10;AI-generated content may be incorrect.">
            <a:extLst>
              <a:ext uri="{FF2B5EF4-FFF2-40B4-BE49-F238E27FC236}">
                <a16:creationId xmlns:a16="http://schemas.microsoft.com/office/drawing/2014/main" id="{DE883D29-72CF-AB9F-9584-A7EA2C8DA00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293" y="1816663"/>
            <a:ext cx="2876550" cy="185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555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FA143BE-BFDD-41F2-A2FF-B5A394389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C185B5-A045-40A2-B19F-D40ECCDF6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10" y="176109"/>
            <a:ext cx="6059524" cy="1645919"/>
          </a:xfrm>
          <a:prstGeom prst="rect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D15A33-A071-2FA8-22D9-A104243D9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7228" y="284176"/>
            <a:ext cx="6407713" cy="150876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Job analysis (methods &amp; outputs)</a:t>
            </a:r>
            <a:br>
              <a:rPr lang="en-GB" sz="3400" dirty="0"/>
            </a:br>
            <a:endParaRPr lang="en-GB" sz="3400" dirty="0"/>
          </a:p>
        </p:txBody>
      </p:sp>
      <p:pic>
        <p:nvPicPr>
          <p:cNvPr id="9" name="Picture 8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5F557775-CF91-0C95-FBE6-C6B0C14376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74" r="-2" b="25100"/>
          <a:stretch>
            <a:fillRect/>
          </a:stretch>
        </p:blipFill>
        <p:spPr>
          <a:xfrm>
            <a:off x="0" y="0"/>
            <a:ext cx="2150347" cy="1823331"/>
          </a:xfrm>
          <a:prstGeom prst="rect">
            <a:avLst/>
          </a:prstGeom>
        </p:spPr>
      </p:pic>
      <p:pic>
        <p:nvPicPr>
          <p:cNvPr id="5" name="Picture 4" descr="A person looking at a graph&#10;&#10;AI-generated content may be incorrect.">
            <a:extLst>
              <a:ext uri="{FF2B5EF4-FFF2-40B4-BE49-F238E27FC236}">
                <a16:creationId xmlns:a16="http://schemas.microsoft.com/office/drawing/2014/main" id="{1274A275-E333-B6B0-9353-F0C05CBFE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43" r="4" b="21882"/>
          <a:stretch>
            <a:fillRect/>
          </a:stretch>
        </p:blipFill>
        <p:spPr>
          <a:xfrm>
            <a:off x="146093" y="3041864"/>
            <a:ext cx="4508204" cy="2145872"/>
          </a:xfrm>
          <a:prstGeom prst="rect">
            <a:avLst/>
          </a:prstGeom>
        </p:spPr>
      </p:pic>
      <p:pic>
        <p:nvPicPr>
          <p:cNvPr id="7" name="Picture 6" descr="A close up of black text&#10;&#10;AI-generated content may be incorrect.">
            <a:extLst>
              <a:ext uri="{FF2B5EF4-FFF2-40B4-BE49-F238E27FC236}">
                <a16:creationId xmlns:a16="http://schemas.microsoft.com/office/drawing/2014/main" id="{67FD2A62-70EE-0507-4EB5-0AE8BA0A96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99" r="16817" b="1"/>
          <a:stretch>
            <a:fillRect/>
          </a:stretch>
        </p:blipFill>
        <p:spPr>
          <a:xfrm>
            <a:off x="194883" y="5649847"/>
            <a:ext cx="2598559" cy="11361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58D8B-9864-46C5-8403-D7B4A714B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4880" y="3162054"/>
            <a:ext cx="6407713" cy="22260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Purpose: identify tasks, responsibilities, required knowledge, skills and context for each role. (Armstrong, 2014)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Methods: interviews with incumbents/stakeholders, observation, task questionnaires, critical incident technique. (Armstrong, 2014)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Output: role task list, performance criteria, context (team structure, reporting lines, travel/shift patterns) (Armstrong, 2014).</a:t>
            </a:r>
          </a:p>
        </p:txBody>
      </p:sp>
    </p:spTree>
    <p:extLst>
      <p:ext uri="{BB962C8B-B14F-4D97-AF65-F5344CB8AC3E}">
        <p14:creationId xmlns:p14="http://schemas.microsoft.com/office/powerpoint/2010/main" val="1850444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C52D3-E0D6-CD37-6094-55DA8BCE8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 (Project Manager)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F6CF31D-45CD-AE4A-1B87-F87182249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742200"/>
              </p:ext>
            </p:extLst>
          </p:nvPr>
        </p:nvGraphicFramePr>
        <p:xfrm>
          <a:off x="1202919" y="2011680"/>
          <a:ext cx="9784080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517DD412-F09D-EC29-305D-C4EB37595A0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73" y="197041"/>
            <a:ext cx="1597427" cy="1597427"/>
          </a:xfrm>
          <a:prstGeom prst="rect">
            <a:avLst/>
          </a:prstGeom>
        </p:spPr>
      </p:pic>
      <p:pic>
        <p:nvPicPr>
          <p:cNvPr id="8" name="Picture 7" descr="A close up of black text&#10;&#10;AI-generated content may be incorrect.">
            <a:extLst>
              <a:ext uri="{FF2B5EF4-FFF2-40B4-BE49-F238E27FC236}">
                <a16:creationId xmlns:a16="http://schemas.microsoft.com/office/drawing/2014/main" id="{0894D772-B98B-1DD3-98FF-8D565BBF399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0105" y="690893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859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1AFBA-66B1-D505-5C05-2B8D8727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3F30-8812-48C6-7EAD-1C8C9A14F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904" y="2788707"/>
            <a:ext cx="3953281" cy="2639357"/>
          </a:xfrm>
        </p:spPr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Distinguish essential vs desirable criteria: qualifications, technical skills, experience, behavioural competencies, cultural fit. (Gatewood,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Feild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&amp; Barrick, 2015)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Example for Project Manager: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Essential: PRINCE2/APM or equivalent, 5+ years managing cross-functional projects, strong stakeholder skills.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Desirable: experience in transport/operations transformation, financial management experience. (Gatewood et al., 2015)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9BB5AB1-D1B3-419B-ABB4-0AAA42AB4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0430" y="2177367"/>
            <a:ext cx="3352707" cy="3575782"/>
          </a:xfrm>
          <a:prstGeom prst="rect">
            <a:avLst/>
          </a:prstGeom>
          <a:solidFill>
            <a:srgbClr val="FFFFFF"/>
          </a:solidFill>
          <a:ln w="50800">
            <a:solidFill>
              <a:srgbClr val="FFFFFF"/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A9BFB963-4B40-ECB5-5143-E6CAA67260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8736" y="2439814"/>
            <a:ext cx="3033533" cy="303353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4EEE95D-3822-435B-AE1E-281373BF3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94005" y="2177367"/>
            <a:ext cx="1941742" cy="1750780"/>
          </a:xfrm>
          <a:prstGeom prst="rect">
            <a:avLst/>
          </a:prstGeom>
          <a:solidFill>
            <a:srgbClr val="FFFFFF"/>
          </a:solidFill>
          <a:ln w="50800">
            <a:solidFill>
              <a:srgbClr val="FFFFFF"/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holding a phone&#10;&#10;AI-generated content may be incorrect.">
            <a:extLst>
              <a:ext uri="{FF2B5EF4-FFF2-40B4-BE49-F238E27FC236}">
                <a16:creationId xmlns:a16="http://schemas.microsoft.com/office/drawing/2014/main" id="{7431A7DC-04B6-B94E-38F9-D5C30D4D38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0890" y="2455494"/>
            <a:ext cx="1624634" cy="121690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3C4DB05-4E55-4330-9331-E45B06CC2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94005" y="4108386"/>
            <a:ext cx="1941742" cy="1644763"/>
          </a:xfrm>
          <a:prstGeom prst="rect">
            <a:avLst/>
          </a:prstGeom>
          <a:solidFill>
            <a:srgbClr val="FFFFFF"/>
          </a:solidFill>
          <a:ln w="50800">
            <a:solidFill>
              <a:srgbClr val="FFFFFF"/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lose up of black text&#10;&#10;AI-generated content may be incorrect.">
            <a:extLst>
              <a:ext uri="{FF2B5EF4-FFF2-40B4-BE49-F238E27FC236}">
                <a16:creationId xmlns:a16="http://schemas.microsoft.com/office/drawing/2014/main" id="{4F7BA305-AB1D-467F-67E2-F7CEBE0F56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0889" y="4651037"/>
            <a:ext cx="1624635" cy="539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609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9C0C8-CCC6-55A1-2F15-7F926AE48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Structured Interview  (one-to-one)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4F963A0-AF04-25E8-705F-518A568174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72543"/>
              </p:ext>
            </p:extLst>
          </p:nvPr>
        </p:nvGraphicFramePr>
        <p:xfrm>
          <a:off x="1203325" y="2011363"/>
          <a:ext cx="9783762" cy="199378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7191">
                  <a:extLst>
                    <a:ext uri="{9D8B030D-6E8A-4147-A177-3AD203B41FA5}">
                      <a16:colId xmlns:a16="http://schemas.microsoft.com/office/drawing/2014/main" val="3757502994"/>
                    </a:ext>
                  </a:extLst>
                </a:gridCol>
                <a:gridCol w="8086571">
                  <a:extLst>
                    <a:ext uri="{9D8B030D-6E8A-4147-A177-3AD203B41FA5}">
                      <a16:colId xmlns:a16="http://schemas.microsoft.com/office/drawing/2014/main" val="1894294634"/>
                    </a:ext>
                  </a:extLst>
                </a:gridCol>
              </a:tblGrid>
              <a:tr h="702340">
                <a:tc>
                  <a:txBody>
                    <a:bodyPr/>
                    <a:lstStyle/>
                    <a:p>
                      <a:r>
                        <a:rPr lang="en-GB" sz="1100" b="1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Definition: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Standardized questions, same for all candidates, scoring rubric used. (</a:t>
                      </a:r>
                      <a:r>
                        <a:rPr lang="en-US" sz="1100" b="1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Levashina</a:t>
                      </a:r>
                      <a:r>
                        <a:rPr lang="en-US" sz="1100" b="1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al., 2014)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5967613"/>
                  </a:ext>
                </a:extLst>
              </a:tr>
              <a:tr h="541091">
                <a:tc>
                  <a:txBody>
                    <a:bodyPr/>
                    <a:lstStyle/>
                    <a:p>
                      <a:r>
                        <a:rPr lang="en-GB" sz="11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Strengths: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reliability and validity for predicting job performance; easier to compare candidates and reduce bias. (</a:t>
                      </a:r>
                      <a:r>
                        <a:rPr lang="en-US" sz="11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Levashina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al., 2014; Schmidt &amp; Hunter, 1998)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2218732"/>
                  </a:ext>
                </a:extLst>
              </a:tr>
              <a:tr h="750354">
                <a:tc>
                  <a:txBody>
                    <a:bodyPr/>
                    <a:lstStyle/>
                    <a:p>
                      <a:r>
                        <a:rPr lang="en-GB" sz="11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Use for: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finalist stage for Project Manager and Financial Analyst to ensure consistent competence assessment.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1481399"/>
                  </a:ext>
                </a:extLst>
              </a:tr>
            </a:tbl>
          </a:graphicData>
        </a:graphic>
      </p:graphicFrame>
      <p:pic>
        <p:nvPicPr>
          <p:cNvPr id="7" name="Picture 6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AA077AD7-682D-C8AC-353F-007ED0D6EA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2352" y="4022723"/>
            <a:ext cx="2566680" cy="1647825"/>
          </a:xfrm>
          <a:prstGeom prst="rect">
            <a:avLst/>
          </a:prstGeom>
        </p:spPr>
      </p:pic>
      <p:pic>
        <p:nvPicPr>
          <p:cNvPr id="9" name="Picture 8" descr="A person sitting in a chair talking to a person&#10;&#10;AI-generated content may be incorrect.">
            <a:extLst>
              <a:ext uri="{FF2B5EF4-FFF2-40B4-BE49-F238E27FC236}">
                <a16:creationId xmlns:a16="http://schemas.microsoft.com/office/drawing/2014/main" id="{E84F0DDF-F404-D07A-00AC-DB9EB29084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0577" y="4022723"/>
            <a:ext cx="2771775" cy="1647825"/>
          </a:xfrm>
          <a:prstGeom prst="rect">
            <a:avLst/>
          </a:prstGeom>
        </p:spPr>
      </p:pic>
      <p:pic>
        <p:nvPicPr>
          <p:cNvPr id="11" name="Picture 10" descr="A close up of black text&#10;&#10;AI-generated content may be incorrect.">
            <a:extLst>
              <a:ext uri="{FF2B5EF4-FFF2-40B4-BE49-F238E27FC236}">
                <a16:creationId xmlns:a16="http://schemas.microsoft.com/office/drawing/2014/main" id="{69CE9C55-7E12-4AED-F97B-2767A4F218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940" y="5981853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816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FF67A-AE90-A0BA-D77B-C29747578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Behavioural Interview (STAR interview)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DC644C4-2E2C-7C9E-8EC5-1B9F7B68BA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1492564"/>
              </p:ext>
            </p:extLst>
          </p:nvPr>
        </p:nvGraphicFramePr>
        <p:xfrm>
          <a:off x="829699" y="4278398"/>
          <a:ext cx="9783762" cy="11684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38198">
                  <a:extLst>
                    <a:ext uri="{9D8B030D-6E8A-4147-A177-3AD203B41FA5}">
                      <a16:colId xmlns:a16="http://schemas.microsoft.com/office/drawing/2014/main" val="2929506874"/>
                    </a:ext>
                  </a:extLst>
                </a:gridCol>
                <a:gridCol w="8145564">
                  <a:extLst>
                    <a:ext uri="{9D8B030D-6E8A-4147-A177-3AD203B41FA5}">
                      <a16:colId xmlns:a16="http://schemas.microsoft.com/office/drawing/2014/main" val="5384526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1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Definition: 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Asks candidates to describe past </a:t>
                      </a:r>
                      <a:r>
                        <a:rPr lang="en-US" sz="11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</a:t>
                      </a:r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job-relevant situations (Situation, Task, Action, Result) (Kumar, R. 2019).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24124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Strengths: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Past </a:t>
                      </a:r>
                      <a:r>
                        <a:rPr lang="en-US" sz="11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</a:t>
                      </a:r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is a strong predictor of future </a:t>
                      </a:r>
                      <a:r>
                        <a:rPr lang="en-US" sz="11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</a:t>
                      </a:r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elicits concrete examples of competence. (Campion et al., 1997; Gatewood et al., 2015).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61794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for: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Assessing leadership, change management and problem-solving (valuable for Change Manager and Project Manager).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2199212"/>
                  </a:ext>
                </a:extLst>
              </a:tr>
            </a:tbl>
          </a:graphicData>
        </a:graphic>
      </p:graphicFrame>
      <p:pic>
        <p:nvPicPr>
          <p:cNvPr id="6" name="Picture 5" descr="A colorful text and symbols on a colorful background&#10;&#10;AI-generated content may be incorrect.">
            <a:extLst>
              <a:ext uri="{FF2B5EF4-FFF2-40B4-BE49-F238E27FC236}">
                <a16:creationId xmlns:a16="http://schemas.microsoft.com/office/drawing/2014/main" id="{01F7F445-56A6-9F48-52D2-864777DB00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2872" y="1855668"/>
            <a:ext cx="4735889" cy="2394170"/>
          </a:xfrm>
          <a:prstGeom prst="rect">
            <a:avLst/>
          </a:prstGeom>
        </p:spPr>
      </p:pic>
      <p:pic>
        <p:nvPicPr>
          <p:cNvPr id="8" name="Picture 7" descr="A close up of black text&#10;&#10;AI-generated content may be incorrect.">
            <a:extLst>
              <a:ext uri="{FF2B5EF4-FFF2-40B4-BE49-F238E27FC236}">
                <a16:creationId xmlns:a16="http://schemas.microsoft.com/office/drawing/2014/main" id="{59E35F07-B8C3-C149-0101-83A1B8D197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98" y="5878499"/>
            <a:ext cx="2095500" cy="695325"/>
          </a:xfrm>
          <a:prstGeom prst="rect">
            <a:avLst/>
          </a:prstGeom>
        </p:spPr>
      </p:pic>
      <p:pic>
        <p:nvPicPr>
          <p:cNvPr id="10" name="Picture 9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1A17C89A-10D1-1AA4-3586-BF06588805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6881" y="221444"/>
            <a:ext cx="1480151" cy="1480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371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B9B01-CAC6-2490-2970-403C2C34C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25183"/>
            <a:ext cx="9784080" cy="150876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Panel or Multi-rater interview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C76120E-9425-58C3-07EE-9325C672D9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594580"/>
              </p:ext>
            </p:extLst>
          </p:nvPr>
        </p:nvGraphicFramePr>
        <p:xfrm>
          <a:off x="1963772" y="2621280"/>
          <a:ext cx="8006735" cy="1615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5845">
                  <a:extLst>
                    <a:ext uri="{9D8B030D-6E8A-4147-A177-3AD203B41FA5}">
                      <a16:colId xmlns:a16="http://schemas.microsoft.com/office/drawing/2014/main" val="3094946662"/>
                    </a:ext>
                  </a:extLst>
                </a:gridCol>
                <a:gridCol w="6590890">
                  <a:extLst>
                    <a:ext uri="{9D8B030D-6E8A-4147-A177-3AD203B41FA5}">
                      <a16:colId xmlns:a16="http://schemas.microsoft.com/office/drawing/2014/main" val="1923018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Definition: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Multiple interviewers from different functions (HR, hiring manager, peer, subject-matter expert). (Schmidt &amp; Hunter, 1998).</a:t>
                      </a: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6901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Strengths: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Broader perspective, reduces single-interviewer bias, allows cross-check on competencies and fit. (Schmidt &amp; Hunter, 1998).</a:t>
                      </a: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965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Challenges: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Coordination, risk of groupthink unless panel trained and structured. Recommended for final stage for senior roles (Project Manager/Change Manager).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2239549"/>
                  </a:ext>
                </a:extLst>
              </a:tr>
            </a:tbl>
          </a:graphicData>
        </a:graphic>
      </p:graphicFrame>
      <p:pic>
        <p:nvPicPr>
          <p:cNvPr id="9" name="Content Placeholder 8" descr="A person giving a thumbs up to another person&#10;&#10;AI-generated content may be incorrect.">
            <a:extLst>
              <a:ext uri="{FF2B5EF4-FFF2-40B4-BE49-F238E27FC236}">
                <a16:creationId xmlns:a16="http://schemas.microsoft.com/office/drawing/2014/main" id="{FA7D0784-4BEA-C4A7-F79F-6687DA499F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7955" y="4316019"/>
            <a:ext cx="2718368" cy="1616075"/>
          </a:xfrm>
        </p:spPr>
      </p:pic>
      <p:pic>
        <p:nvPicPr>
          <p:cNvPr id="11" name="Picture 10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CBB183B3-1B30-7C13-9214-E369E50814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206" y="4853331"/>
            <a:ext cx="1779486" cy="1779486"/>
          </a:xfrm>
          <a:prstGeom prst="rect">
            <a:avLst/>
          </a:prstGeom>
        </p:spPr>
      </p:pic>
      <p:pic>
        <p:nvPicPr>
          <p:cNvPr id="13" name="Picture 12" descr="A close up of black text&#10;&#10;AI-generated content may be incorrect.">
            <a:extLst>
              <a:ext uri="{FF2B5EF4-FFF2-40B4-BE49-F238E27FC236}">
                <a16:creationId xmlns:a16="http://schemas.microsoft.com/office/drawing/2014/main" id="{C0897295-A043-8DB4-EAAC-2062FD6171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69" y="6070343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776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B1A4E-1B35-F761-A5E9-D4D2712CA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techniques: justification &amp; guidance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E279663-D894-8CF4-F154-2135B5B994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51749"/>
              </p:ext>
            </p:extLst>
          </p:nvPr>
        </p:nvGraphicFramePr>
        <p:xfrm>
          <a:off x="-304799" y="1792936"/>
          <a:ext cx="6164826" cy="1936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9B44291-C746-9F3C-DA67-DAB75A2D47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1075886"/>
              </p:ext>
            </p:extLst>
          </p:nvPr>
        </p:nvGraphicFramePr>
        <p:xfrm>
          <a:off x="-376903" y="3980332"/>
          <a:ext cx="7229987" cy="2169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4499123B-0701-6E63-2050-CF16FEF514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3989677"/>
              </p:ext>
            </p:extLst>
          </p:nvPr>
        </p:nvGraphicFramePr>
        <p:xfrm>
          <a:off x="5709265" y="1792936"/>
          <a:ext cx="6000955" cy="2336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CB2D5BB-6FDE-A089-5276-9F80579327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9930340"/>
              </p:ext>
            </p:extLst>
          </p:nvPr>
        </p:nvGraphicFramePr>
        <p:xfrm>
          <a:off x="6482736" y="4230773"/>
          <a:ext cx="5597832" cy="2169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pic>
        <p:nvPicPr>
          <p:cNvPr id="9" name="Picture 8" descr="A close up of black text&#10;&#10;AI-generated content may be incorrect.">
            <a:extLst>
              <a:ext uri="{FF2B5EF4-FFF2-40B4-BE49-F238E27FC236}">
                <a16:creationId xmlns:a16="http://schemas.microsoft.com/office/drawing/2014/main" id="{0A14DF4D-8359-85F8-C997-A87E8DA58A02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605" y="5878499"/>
            <a:ext cx="2095500" cy="695325"/>
          </a:xfrm>
          <a:prstGeom prst="rect">
            <a:avLst/>
          </a:prstGeom>
        </p:spPr>
      </p:pic>
      <p:pic>
        <p:nvPicPr>
          <p:cNvPr id="11" name="Picture 10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25A4DB3C-9A66-6738-0E87-57652C979C7A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301" y="342642"/>
            <a:ext cx="1346867" cy="1346867"/>
          </a:xfrm>
          <a:prstGeom prst="rect">
            <a:avLst/>
          </a:prstGeom>
        </p:spPr>
      </p:pic>
      <p:pic>
        <p:nvPicPr>
          <p:cNvPr id="13" name="Picture 12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CBA007AB-0A5C-4C54-B2E6-3BB6863AD772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5079" y="342642"/>
            <a:ext cx="1307538" cy="1307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240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846B7-F1E2-1DC3-C62E-85111328A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641" y="284176"/>
            <a:ext cx="7848261" cy="150876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vs online interviews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7CB25-902B-6C56-47C6-20E2F360C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641" y="2011680"/>
            <a:ext cx="7848261" cy="42062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Role: Project Manager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Face-to-face: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better for reading nonverbal cues in leadership and team-fit assessment; easier to run role-play/whiteboard exercises. (Bloom et al., 2015)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Online: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efficient for geographically dispersed candidates; can observe remote collaboration skills; needs good tech setup. (Bloom et al., 2015)</a:t>
            </a:r>
          </a:p>
          <a:p>
            <a:pPr marL="0" indent="0">
              <a:buNone/>
            </a:pPr>
            <a:r>
              <a:rPr lang="en-US" sz="11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Role: Financial Analyst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Face-to-face: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useful for technical whiteboard tasks and deeper collaborative problem solving.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Online: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screen-sharing enables technical exercises; faster scheduling and broader candidate pool. (Bloom et al., 2015)</a:t>
            </a:r>
          </a:p>
          <a:p>
            <a:pPr marL="0" indent="0">
              <a:buNone/>
            </a:pPr>
            <a:r>
              <a:rPr lang="en-US" sz="11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Role: Change Manager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Face-to-face: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stronger for assessing stakeholder influence style, interpersonal dynamics.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Online: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can test virtual change communication skills; important if role will manage remote teams. (Mortensen &amp; Hinds, 2001)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Evidence: online interviews increase access and reduce costs, but face-to-face can better transmit subtle cues; a blended approach is recommended depending on role requirements. (Bloom et al., 2015; Mortensen &amp; Hinds, 2001)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402CA89-3E6F-4762-A750-6FEE6426E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35534" y="0"/>
            <a:ext cx="315234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1FB098B-3A52-4614-ACA2-8CD1BE2D9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46758" y="601513"/>
            <a:ext cx="2023860" cy="1706997"/>
          </a:xfrm>
          <a:prstGeom prst="rect">
            <a:avLst/>
          </a:prstGeom>
          <a:solidFill>
            <a:srgbClr val="FFFFFF"/>
          </a:solidFill>
          <a:ln w="38100">
            <a:solidFill>
              <a:schemeClr val="bg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8E1C81C8-1811-B6B5-97AE-18D4A9E208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9620" y="800101"/>
            <a:ext cx="1318614" cy="131861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D9DA2F7-F583-4E92-82FC-DC7897B52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46758" y="2575502"/>
            <a:ext cx="2023860" cy="1706997"/>
          </a:xfrm>
          <a:prstGeom prst="rect">
            <a:avLst/>
          </a:prstGeom>
          <a:solidFill>
            <a:srgbClr val="FFFFFF"/>
          </a:solidFill>
          <a:ln w="38100">
            <a:solidFill>
              <a:schemeClr val="bg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white bus on the road&#10;&#10;AI-generated content may be incorrect.">
            <a:extLst>
              <a:ext uri="{FF2B5EF4-FFF2-40B4-BE49-F238E27FC236}">
                <a16:creationId xmlns:a16="http://schemas.microsoft.com/office/drawing/2014/main" id="{D064337F-CCEE-EE87-936C-B1044CCE85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6846" y="3022356"/>
            <a:ext cx="1644162" cy="82208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AADB6E0-8910-4E71-BF4F-C9541C870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46758" y="4549491"/>
            <a:ext cx="2023860" cy="1706997"/>
          </a:xfrm>
          <a:prstGeom prst="rect">
            <a:avLst/>
          </a:prstGeom>
          <a:solidFill>
            <a:srgbClr val="FFFFFF"/>
          </a:solidFill>
          <a:ln w="38100">
            <a:solidFill>
              <a:schemeClr val="bg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close up of black text&#10;&#10;AI-generated content may be incorrect.">
            <a:extLst>
              <a:ext uri="{FF2B5EF4-FFF2-40B4-BE49-F238E27FC236}">
                <a16:creationId xmlns:a16="http://schemas.microsoft.com/office/drawing/2014/main" id="{708A7323-D78B-B986-A274-5E8B82A553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6846" y="5134605"/>
            <a:ext cx="1644162" cy="545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339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50965-8B12-9DA2-C00E-F831DE3BD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249656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6F2F6BA-9AAE-D098-528E-6DD4F0D817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338005"/>
              </p:ext>
            </p:extLst>
          </p:nvPr>
        </p:nvGraphicFramePr>
        <p:xfrm>
          <a:off x="1203325" y="2011363"/>
          <a:ext cx="9783763" cy="4206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A close up of black text&#10;&#10;AI-generated content may be incorrect.">
            <a:extLst>
              <a:ext uri="{FF2B5EF4-FFF2-40B4-BE49-F238E27FC236}">
                <a16:creationId xmlns:a16="http://schemas.microsoft.com/office/drawing/2014/main" id="{47521217-753C-19E4-B7A2-F613B100F9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430" y="5870575"/>
            <a:ext cx="2095500" cy="695325"/>
          </a:xfrm>
          <a:prstGeom prst="rect">
            <a:avLst/>
          </a:prstGeom>
        </p:spPr>
      </p:pic>
      <p:pic>
        <p:nvPicPr>
          <p:cNvPr id="10" name="Picture 9" descr="A blue and orange hexagons with white text&#10;&#10;AI-generated content may be incorrect.">
            <a:extLst>
              <a:ext uri="{FF2B5EF4-FFF2-40B4-BE49-F238E27FC236}">
                <a16:creationId xmlns:a16="http://schemas.microsoft.com/office/drawing/2014/main" id="{D17BA5BE-AA23-E9B4-3EA9-B1E2E6C3F73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6269" y="4245230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272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1C16F-6E19-0A0A-EFA9-50F850026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F700752-C95D-C1ED-BC61-C0CB880468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5639" y="2366417"/>
            <a:ext cx="11474245" cy="364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Armstrong, M. (2014)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Armstrong’s Handbook of Human Resource Management Practice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13th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Kogan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Bloom, N., Liang, J., Roberts, J. and Ying, Z.J. (2015) ‘Does working from home work? Evidence from a Chinese experiment’,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Quarterly Journal of Economics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130(1), pp. 165–218.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Bratton, J. and Gold, J. (2017)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Management: Theory and Practice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6th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Basingstoke: Palgrave.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CIPD (2020)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and Selection: Factsheet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Chartered Institute of Personnel and Development.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Dulebohn, J.H. and Johnson, R.D. (2013) ‘Human resource information systems and e-HRM: Past, present, and future’,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39(6), pp. 1616–1642.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Gatewood, R.D.,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Feild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H.S. and Barrick, M.R. (2015)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Selection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7th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Boston: Cengage Learning.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Highhouse, S. (2008) ‘Stubborn reliance on intuition and unstructured interviews in personnel selection’,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Industrial and Organizational Psychology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1(3), pp. 333–335.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https://doi.org/10.1111/j.1754-9434.2008.00058.x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Kumar, R. (2019)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Research Methodology: A Step-by-Step Guide for Beginners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Kluemper, D.H. and Rosen, P.A. (2009) ‘Future employment selection? A review and recommendations regarding the use of social networking web sites’,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Managerial Psychology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24(6), pp. 567–580.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Levashina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J., Hartwell, C.J., Morgeson, F.P. and Campion, M.A. (2014) ‘The structured employment interview: Narrative and quantitative review’,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Psychological Bulletin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140(3), pp.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Mortensen, M. and Hinds, P. (2001) ‘Conflict and performance in geographically distributed teams’,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Organization Science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12(2), pp. 106–124.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Express Group plc (2023)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Annual Report &amp; Accounts 2023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Birmingham: National Express Group plc.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https://www.nationalexpressgroup.com/investors/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(Accessed: 06.10.2025).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Schmidt, F.L. and Hunter, J.E. (1998) ‘The validity and utility of selection methods in personnel psychology: Practical and theoretical implications of 85 years of research findings’,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Psychological Bulletin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124(2), pp. 262–274.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https://doi.org/10.1037/0033-2909.124.2.262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Sinek, S. (2009)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 with Why: How Great Leaders Inspire Everyone to Take Action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Portfolio.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Stone, D.L., Deadrick, D.L., Lukaszewski, K.M. and Johnson, R. (2015) ‘The influence of technology on the future of human resource management’,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 Review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25(2), pp. 216–231.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https://doi.org/10.1016/j.hrmr.2015.01.002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3651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2258</TotalTime>
  <Words>1627</Words>
  <Application>Microsoft Office PowerPoint</Application>
  <PresentationFormat>Widescreen</PresentationFormat>
  <Paragraphs>101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Corbel</vt:lpstr>
      <vt:lpstr>Courier New</vt:lpstr>
      <vt:lpstr>Wingdings</vt:lpstr>
      <vt:lpstr>Banded</vt:lpstr>
      <vt:lpstr>LCLM 5002  task 1  BA (Hons) Leadership and Management Skills for the Workplace   Developing and Managing Individuals and Teams  Recruitment &amp; Selection for a Business Transformation Project</vt:lpstr>
      <vt:lpstr>Presentation objectives</vt:lpstr>
      <vt:lpstr>Introduction</vt:lpstr>
      <vt:lpstr>recruitment process </vt:lpstr>
      <vt:lpstr>Job analysis (methods &amp; outputs) </vt:lpstr>
      <vt:lpstr>Job description (Project Manager)</vt:lpstr>
      <vt:lpstr>Person specification</vt:lpstr>
      <vt:lpstr> Structured Interview  (one-to-one)</vt:lpstr>
      <vt:lpstr>Behavioural Interview (STAR interview)</vt:lpstr>
      <vt:lpstr>Panel or Multi-rater interview</vt:lpstr>
      <vt:lpstr>Questioning techniques: justification &amp; guidance</vt:lpstr>
      <vt:lpstr>face-to-face vs online interviews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Mihail Catalin Butoi</dc:creator>
  <cp:lastModifiedBy>Mihail Catalin Butoi</cp:lastModifiedBy>
  <cp:revision>2</cp:revision>
  <dcterms:created xsi:type="dcterms:W3CDTF">2025-10-04T21:10:45Z</dcterms:created>
  <dcterms:modified xsi:type="dcterms:W3CDTF">2025-10-06T10:49:11Z</dcterms:modified>
</cp:coreProperties>
</file>