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6"/>
  </p:notesMasterIdLst>
  <p:sldIdLst>
    <p:sldId id="256" r:id="rId2"/>
    <p:sldId id="269" r:id="rId3"/>
    <p:sldId id="258" r:id="rId4"/>
    <p:sldId id="259" r:id="rId5"/>
    <p:sldId id="260" r:id="rId6"/>
    <p:sldId id="261" r:id="rId7"/>
    <p:sldId id="262" r:id="rId8"/>
    <p:sldId id="263" r:id="rId9"/>
    <p:sldId id="264" r:id="rId10"/>
    <p:sldId id="265" r:id="rId11"/>
    <p:sldId id="266" r:id="rId12"/>
    <p:sldId id="267" r:id="rId13"/>
    <p:sldId id="268"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1569" autoAdjust="0"/>
  </p:normalViewPr>
  <p:slideViewPr>
    <p:cSldViewPr>
      <p:cViewPr varScale="1">
        <p:scale>
          <a:sx n="72" d="100"/>
          <a:sy n="72" d="100"/>
        </p:scale>
        <p:origin x="1258" y="67"/>
      </p:cViewPr>
      <p:guideLst>
        <p:guide orient="horz" pos="2160"/>
        <p:guide pos="2880"/>
      </p:guideLst>
    </p:cSldViewPr>
  </p:slideViewPr>
  <p:outlineViewPr>
    <p:cViewPr>
      <p:scale>
        <a:sx n="33" d="100"/>
        <a:sy n="33" d="100"/>
      </p:scale>
      <p:origin x="0" y="-414"/>
    </p:cViewPr>
    <p:sldLst>
      <p:sld r:id="rId1" collapse="1"/>
      <p:sld r:id="rId2" collapse="1"/>
      <p:sld r:id="rId3" collapse="1"/>
      <p:sld r:id="rId4" collapse="1"/>
      <p:sld r:id="rId5" collapse="1"/>
      <p:sld r:id="rId6" collapse="1"/>
      <p:sld r:id="rId7" collapse="1"/>
      <p:sld r:id="rId8" collapse="1"/>
      <p:sld r:id="rId9" collapse="1"/>
      <p:sld r:id="rId10" collapse="1"/>
      <p:sld r:id="rId11" collapse="1"/>
    </p:sldLst>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3" Type="http://schemas.openxmlformats.org/officeDocument/2006/relationships/slide" Target="slides/slide5.xml"/><Relationship Id="rId7" Type="http://schemas.openxmlformats.org/officeDocument/2006/relationships/slide" Target="slides/slide9.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0" Type="http://schemas.openxmlformats.org/officeDocument/2006/relationships/slide" Target="slides/slide12.xml"/><Relationship Id="rId4" Type="http://schemas.openxmlformats.org/officeDocument/2006/relationships/slide" Target="slides/slide6.xml"/><Relationship Id="rId9"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F9A2B4-89D3-4460-B58F-D53104D27A0C}" type="datetimeFigureOut">
              <a:rPr lang="en-US" smtClean="0"/>
              <a:t>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480F0D-0AD8-49C2-8068-436D2C022250}" type="slidenum">
              <a:rPr lang="en-US" smtClean="0"/>
              <a:t>‹#›</a:t>
            </a:fld>
            <a:endParaRPr lang="en-US"/>
          </a:p>
        </p:txBody>
      </p:sp>
    </p:spTree>
    <p:extLst>
      <p:ext uri="{BB962C8B-B14F-4D97-AF65-F5344CB8AC3E}">
        <p14:creationId xmlns:p14="http://schemas.microsoft.com/office/powerpoint/2010/main" val="3040204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 presentation aims to provide comprehensive knowledge of the brand of Hilton hotel which is named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It aims to give an overview of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Hotel further explaining the main consumers of the hotel. It also aims to outline the role, scope and nature of the various facilities and services that the hotel provides. The presentation also aims to highlight the role and function of guest service further discussing the importance of hospitality and the ways in which the hotels meet the expectation of the guests. </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3</a:t>
            </a:fld>
            <a:endParaRPr lang="en-US"/>
          </a:p>
        </p:txBody>
      </p:sp>
    </p:spTree>
    <p:extLst>
      <p:ext uri="{BB962C8B-B14F-4D97-AF65-F5344CB8AC3E}">
        <p14:creationId xmlns:p14="http://schemas.microsoft.com/office/powerpoint/2010/main" val="360736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is a new brand of the hotel Hilton that aims to offer a premium experience to the guest by providing them with a place for dynamic meetings and conducting events (Le, 2021). They aim to offer unparalleled events and meetings with premium design, high technology, and signature beverage and food offerings. </a:t>
            </a:r>
            <a:r>
              <a:rPr lang="en-US" sz="1200" kern="1200" dirty="0" err="1">
                <a:solidFill>
                  <a:schemeClr val="tx1"/>
                </a:solidFill>
                <a:effectLst/>
                <a:latin typeface="+mn-lt"/>
                <a:ea typeface="+mn-ea"/>
                <a:cs typeface="+mn-cs"/>
              </a:rPr>
              <a:t>Signia’s</a:t>
            </a:r>
            <a:r>
              <a:rPr lang="en-US" sz="1200" kern="1200" dirty="0">
                <a:solidFill>
                  <a:schemeClr val="tx1"/>
                </a:solidFill>
                <a:effectLst/>
                <a:latin typeface="+mn-lt"/>
                <a:ea typeface="+mn-ea"/>
                <a:cs typeface="+mn-cs"/>
              </a:rPr>
              <a:t> restaurants, lobbies, ballrooms, bars and guestrooms all are designed so that the guest will be able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their time and invest in innovative thinking (</a:t>
            </a:r>
            <a:r>
              <a:rPr lang="en-US" sz="1200" kern="1200" dirty="0" err="1">
                <a:solidFill>
                  <a:schemeClr val="tx1"/>
                </a:solidFill>
                <a:effectLst/>
                <a:latin typeface="+mn-lt"/>
                <a:ea typeface="+mn-ea"/>
                <a:cs typeface="+mn-cs"/>
              </a:rPr>
              <a:t>Кравченко</a:t>
            </a:r>
            <a:r>
              <a:rPr lang="en-US" sz="1200" kern="1200" dirty="0">
                <a:solidFill>
                  <a:schemeClr val="tx1"/>
                </a:solidFill>
                <a:effectLst/>
                <a:latin typeface="+mn-lt"/>
                <a:ea typeface="+mn-ea"/>
                <a:cs typeface="+mn-cs"/>
              </a:rPr>
              <a:t>, 2021). The brand mainly focuses on the resort and urban markets worldwide.</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4</a:t>
            </a:fld>
            <a:endParaRPr lang="en-US"/>
          </a:p>
        </p:txBody>
      </p:sp>
    </p:spTree>
    <p:extLst>
      <p:ext uri="{BB962C8B-B14F-4D97-AF65-F5344CB8AC3E}">
        <p14:creationId xmlns:p14="http://schemas.microsoft.com/office/powerpoint/2010/main" val="2744350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Hilton aims at conventions business and meetings. It aims to meet the needs of the sophisticated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who aim to visit hotels for the purpose of conducting high-level meetings and business proposals and other events (Le, 2021). It aims to target those consumers who are looking for a dynamic place to conduct their business meetings. They infuse high technology and design for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to enhance their experience during their stay in the hotel. Furthermore, the brand strengthens the company's commitment to achieving innovation that will meet the changing requirement of today’s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will also convey premium experiences to top resorts and urban destinations all over the world (</a:t>
            </a:r>
            <a:r>
              <a:rPr lang="en-US" sz="1200" kern="1200" dirty="0" err="1">
                <a:solidFill>
                  <a:schemeClr val="tx1"/>
                </a:solidFill>
                <a:effectLst/>
                <a:latin typeface="+mn-lt"/>
                <a:ea typeface="+mn-ea"/>
                <a:cs typeface="+mn-cs"/>
              </a:rPr>
              <a:t>Lehto</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Lehto</a:t>
            </a:r>
            <a:r>
              <a:rPr lang="en-US" sz="1200"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5</a:t>
            </a:fld>
            <a:endParaRPr lang="en-US"/>
          </a:p>
        </p:txBody>
      </p:sp>
    </p:spTree>
    <p:extLst>
      <p:ext uri="{BB962C8B-B14F-4D97-AF65-F5344CB8AC3E}">
        <p14:creationId xmlns:p14="http://schemas.microsoft.com/office/powerpoint/2010/main" val="1024935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by Hilton is a multifaceted service that is provided to everyone, including families, but focuses mainly on business travels. Guests of every type are welcome to enjoy the various features that the hotel is sharing. The hotel greets its guests and welcomes them to enjoy the energy of the resort. It provides the guests with different activities for their leisure time, also providing them with space that boosts congregation, further providing them with the bar with an elegant design (Kim and Lin, 2021). The hotel fosters a comfortable and impressive space and various social destinations so that the guests will have a wonderful experience throughout their stay. The hotel provides modern rooms for the guests with premium design and with new technologies which matter a lot to the guests. For instance, the company provides Digital Key. From fitness classes to infinity pools the hotel offers a wide range of experiences to the guests so that they feel the best. The hotel provides large ballrooms and areas for function with high technology with smart designs to facilitate meetings. As the attendee, if the modern meeting is searching for spaces which encourage innovative thinking, the high technology and unique design of meeting rooms will bring new and fresh ideas and will eventually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collaboration and better work (Kim and Lin, 2021). This will further enhance the experience of the guests and enhance the name of the hotel.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480F0D-0AD8-49C2-8068-436D2C022250}" type="slidenum">
              <a:rPr lang="en-US" smtClean="0"/>
              <a:t>6</a:t>
            </a:fld>
            <a:endParaRPr lang="en-US"/>
          </a:p>
        </p:txBody>
      </p:sp>
    </p:spTree>
    <p:extLst>
      <p:ext uri="{BB962C8B-B14F-4D97-AF65-F5344CB8AC3E}">
        <p14:creationId xmlns:p14="http://schemas.microsoft.com/office/powerpoint/2010/main" val="1538357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 representative of the guest service should have the proper knowledge and understanding of the missions and core values of the company (</a:t>
            </a:r>
            <a:r>
              <a:rPr lang="en-US" sz="1200" kern="1200" dirty="0" err="1">
                <a:solidFill>
                  <a:schemeClr val="tx1"/>
                </a:solidFill>
                <a:effectLst/>
                <a:latin typeface="+mn-lt"/>
                <a:ea typeface="+mn-ea"/>
                <a:cs typeface="+mn-cs"/>
              </a:rPr>
              <a:t>Tesone</a:t>
            </a:r>
            <a:r>
              <a:rPr lang="en-US" sz="1200" kern="1200" dirty="0">
                <a:solidFill>
                  <a:schemeClr val="tx1"/>
                </a:solidFill>
                <a:effectLst/>
                <a:latin typeface="+mn-lt"/>
                <a:ea typeface="+mn-ea"/>
                <a:cs typeface="+mn-cs"/>
              </a:rPr>
              <a:t>, 2014) . They are entitled to perform several duties, they have to check guests in a pleasant and courteous manner (Choi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They have to make use of appropriate greetings and phrases when they interact with the guests. They should provide them with information about the available facilities and services of hotels, entertainment and interesting attractions and make reservations when required  (</a:t>
            </a:r>
            <a:r>
              <a:rPr lang="en-US" sz="1200" kern="1200" dirty="0" err="1">
                <a:solidFill>
                  <a:schemeClr val="tx1"/>
                </a:solidFill>
                <a:effectLst/>
                <a:latin typeface="+mn-lt"/>
                <a:ea typeface="+mn-ea"/>
                <a:cs typeface="+mn-cs"/>
              </a:rPr>
              <a:t>Ricca</a:t>
            </a:r>
            <a:r>
              <a:rPr lang="en-US" sz="1200" kern="1200" dirty="0">
                <a:solidFill>
                  <a:schemeClr val="tx1"/>
                </a:solidFill>
                <a:effectLst/>
                <a:latin typeface="+mn-lt"/>
                <a:ea typeface="+mn-ea"/>
                <a:cs typeface="+mn-cs"/>
              </a:rPr>
              <a:t> , 2019).</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7</a:t>
            </a:fld>
            <a:endParaRPr lang="en-US"/>
          </a:p>
        </p:txBody>
      </p:sp>
    </p:spTree>
    <p:extLst>
      <p:ext uri="{BB962C8B-B14F-4D97-AF65-F5344CB8AC3E}">
        <p14:creationId xmlns:p14="http://schemas.microsoft.com/office/powerpoint/2010/main" val="3960357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They are also entitled to offer assistance to the requests and needs of all the guests (Kim and Lin, 2021). They have to make sure that the needs of the guests are responded in the proper time and in an appropriate manner (Walker, 2013).. Furthermore, maintain the confidentiality of the guests and conduct them in an attentive and friendly manner (</a:t>
            </a:r>
            <a:r>
              <a:rPr lang="en-US" sz="1200" kern="1200" dirty="0" err="1">
                <a:solidFill>
                  <a:schemeClr val="tx1"/>
                </a:solidFill>
                <a:effectLst/>
                <a:latin typeface="+mn-lt"/>
                <a:ea typeface="+mn-ea"/>
                <a:cs typeface="+mn-cs"/>
              </a:rPr>
              <a:t>Rhou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Singal</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8</a:t>
            </a:fld>
            <a:endParaRPr lang="en-US"/>
          </a:p>
        </p:txBody>
      </p:sp>
    </p:spTree>
    <p:extLst>
      <p:ext uri="{BB962C8B-B14F-4D97-AF65-F5344CB8AC3E}">
        <p14:creationId xmlns:p14="http://schemas.microsoft.com/office/powerpoint/2010/main" val="507849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 guest service should be able to describe the hotel and book their reservation in an effective manner (</a:t>
            </a:r>
            <a:r>
              <a:rPr lang="en-US" sz="1200" kern="1200" dirty="0" err="1">
                <a:solidFill>
                  <a:schemeClr val="tx1"/>
                </a:solidFill>
                <a:effectLst/>
                <a:latin typeface="+mn-lt"/>
                <a:ea typeface="+mn-ea"/>
                <a:cs typeface="+mn-cs"/>
              </a:rPr>
              <a:t>Rhou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Singal</a:t>
            </a:r>
            <a:r>
              <a:rPr lang="en-US" sz="1200" kern="1200" dirty="0">
                <a:solidFill>
                  <a:schemeClr val="tx1"/>
                </a:solidFill>
                <a:effectLst/>
                <a:latin typeface="+mn-lt"/>
                <a:ea typeface="+mn-ea"/>
                <a:cs typeface="+mn-cs"/>
              </a:rPr>
              <a:t>, 2020). They should be able to quote a proper rate for the hotel so as to capture reservations (Le, 2021).</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9</a:t>
            </a:fld>
            <a:endParaRPr lang="en-US"/>
          </a:p>
        </p:txBody>
      </p:sp>
    </p:spTree>
    <p:extLst>
      <p:ext uri="{BB962C8B-B14F-4D97-AF65-F5344CB8AC3E}">
        <p14:creationId xmlns:p14="http://schemas.microsoft.com/office/powerpoint/2010/main" val="2019561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 guest service representative is entitled to manage the system of credit cards and also the cash drawer further operating the phone system (Bagherzadeh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Also communicating effectively and supervising. They should be able to work in a safe manner abiding by all the safety procedures (Kim and Lin, 2021).</a:t>
            </a:r>
            <a:endParaRPr lang="en-GB" sz="1200" kern="1200" dirty="0">
              <a:solidFill>
                <a:schemeClr val="tx1"/>
              </a:solidFill>
              <a:effectLst/>
              <a:latin typeface="+mn-lt"/>
              <a:ea typeface="+mn-ea"/>
              <a:cs typeface="+mn-cs"/>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10</a:t>
            </a:fld>
            <a:endParaRPr lang="en-US"/>
          </a:p>
        </p:txBody>
      </p:sp>
    </p:spTree>
    <p:extLst>
      <p:ext uri="{BB962C8B-B14F-4D97-AF65-F5344CB8AC3E}">
        <p14:creationId xmlns:p14="http://schemas.microsoft.com/office/powerpoint/2010/main" val="4194308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Hospitality is very crucial in the life of the individual as it helps to build and enhance the relationship with different people, it acts as a great way to meet new people and build positive relationships. Further boosting the individual’s point of looking at different perspectives as people are wonderfully different from each other (</a:t>
            </a:r>
            <a:r>
              <a:rPr lang="en-US" sz="1200" kern="1200" dirty="0" err="1">
                <a:solidFill>
                  <a:schemeClr val="tx1"/>
                </a:solidFill>
                <a:effectLst/>
                <a:latin typeface="+mn-lt"/>
                <a:ea typeface="+mn-ea"/>
                <a:cs typeface="+mn-cs"/>
              </a:rPr>
              <a:t>Çelik</a:t>
            </a:r>
            <a:r>
              <a:rPr lang="en-US" sz="1200" kern="1200" dirty="0">
                <a:solidFill>
                  <a:schemeClr val="tx1"/>
                </a:solidFill>
                <a:effectLst/>
                <a:latin typeface="+mn-lt"/>
                <a:ea typeface="+mn-ea"/>
                <a:cs typeface="+mn-cs"/>
              </a:rPr>
              <a:t>, 2022). They have their own way of looking at the world, by embracing hospitality the person can enhance their way of thinking.  It reminds the person of what he/she can offer to his or her family, friends and society. Further helping to build a new support network by cultivating new friendships and relationships.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hotel can meet the expectations of the guests by giving them the best experience during their stay. They can enhance their experience by providing them with various facilities like flexible check-ins, contactless experiences, keyless locks, Comfortable rooms and seamless delivery of service (Bagherzadeh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480F0D-0AD8-49C2-8068-436D2C022250}" type="slidenum">
              <a:rPr lang="en-US" smtClean="0"/>
              <a:t>11</a:t>
            </a:fld>
            <a:endParaRPr lang="en-US"/>
          </a:p>
        </p:txBody>
      </p:sp>
    </p:spTree>
    <p:extLst>
      <p:ext uri="{BB962C8B-B14F-4D97-AF65-F5344CB8AC3E}">
        <p14:creationId xmlns:p14="http://schemas.microsoft.com/office/powerpoint/2010/main" val="1198875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effectLst/>
                <a:latin typeface="+mn-lt"/>
                <a:ea typeface="+mn-ea"/>
                <a:cs typeface="+mn-cs"/>
              </a:rPr>
              <a:t>Speaker’s Note:</a:t>
            </a:r>
            <a:r>
              <a:rPr lang="en-US" sz="1200" kern="1200" dirty="0">
                <a:solidFill>
                  <a:schemeClr val="tx1"/>
                </a:solidFill>
                <a:effectLst/>
                <a:latin typeface="+mn-lt"/>
                <a:ea typeface="+mn-ea"/>
                <a:cs typeface="+mn-cs"/>
              </a:rPr>
              <a:t> The presentation provided a comprehensive knowledge of the brand of Hilton hotel which is named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It highlighted the overview of </a:t>
            </a:r>
            <a:r>
              <a:rPr lang="en-US" sz="1200" kern="1200" dirty="0" err="1">
                <a:solidFill>
                  <a:schemeClr val="tx1"/>
                </a:solidFill>
                <a:effectLst/>
                <a:latin typeface="+mn-lt"/>
                <a:ea typeface="+mn-ea"/>
                <a:cs typeface="+mn-cs"/>
              </a:rPr>
              <a:t>Signia</a:t>
            </a:r>
            <a:r>
              <a:rPr lang="en-US" sz="1200" kern="1200" dirty="0">
                <a:solidFill>
                  <a:schemeClr val="tx1"/>
                </a:solidFill>
                <a:effectLst/>
                <a:latin typeface="+mn-lt"/>
                <a:ea typeface="+mn-ea"/>
                <a:cs typeface="+mn-cs"/>
              </a:rPr>
              <a:t> Hotel further explaining the main consumers of the hotel. Furthermore, it outlined the role, scope and nature of the various facilities and services that the hotel provides. The presentation also presented the role and function of guest service further discussing the importance of hospitality and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on the ways in which the hotels meet the expectation of the guests. </a:t>
            </a:r>
            <a:endParaRPr lang="en-US" dirty="0"/>
          </a:p>
        </p:txBody>
      </p:sp>
      <p:sp>
        <p:nvSpPr>
          <p:cNvPr id="4" name="Slide Number Placeholder 3"/>
          <p:cNvSpPr>
            <a:spLocks noGrp="1"/>
          </p:cNvSpPr>
          <p:nvPr>
            <p:ph type="sldNum" sz="quarter" idx="10"/>
          </p:nvPr>
        </p:nvSpPr>
        <p:spPr/>
        <p:txBody>
          <a:bodyPr/>
          <a:lstStyle/>
          <a:p>
            <a:fld id="{69480F0D-0AD8-49C2-8068-436D2C022250}" type="slidenum">
              <a:rPr lang="en-US" smtClean="0"/>
              <a:t>12</a:t>
            </a:fld>
            <a:endParaRPr lang="en-US"/>
          </a:p>
        </p:txBody>
      </p:sp>
    </p:spTree>
    <p:extLst>
      <p:ext uri="{BB962C8B-B14F-4D97-AF65-F5344CB8AC3E}">
        <p14:creationId xmlns:p14="http://schemas.microsoft.com/office/powerpoint/2010/main" val="508131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BAD4CBE6-6313-4450-8B9B-B5B1051454B9}" type="datetimeFigureOut">
              <a:rPr lang="en-US" smtClean="0"/>
              <a:t>2/8/2023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18B8DF5-BFD3-489D-89FB-1C626B164124}"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BAD4CBE6-6313-4450-8B9B-B5B1051454B9}"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A18B8DF5-BFD3-489D-89FB-1C626B164124}"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BAD4CBE6-6313-4450-8B9B-B5B1051454B9}" type="datetimeFigureOut">
              <a:rPr lang="en-US" smtClean="0"/>
              <a:t>2/8/2023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18B8DF5-BFD3-489D-89FB-1C626B164124}"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BAD4CBE6-6313-4450-8B9B-B5B1051454B9}"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8B8DF5-BFD3-489D-89FB-1C626B164124}"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BAD4CBE6-6313-4450-8B9B-B5B1051454B9}" type="datetimeFigureOut">
              <a:rPr lang="en-US" smtClean="0"/>
              <a:t>2/8/2023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A18B8DF5-BFD3-489D-89FB-1C626B164124}"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AD4CBE6-6313-4450-8B9B-B5B1051454B9}"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A18B8DF5-BFD3-489D-89FB-1C626B16412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BAD4CBE6-6313-4450-8B9B-B5B1051454B9}"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18B8DF5-BFD3-489D-89FB-1C626B16412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18B8DF5-BFD3-489D-89FB-1C626B164124}"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BAD4CBE6-6313-4450-8B9B-B5B1051454B9}" type="datetimeFigureOut">
              <a:rPr lang="en-US" smtClean="0"/>
              <a:t>2/8/2023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A18B8DF5-BFD3-489D-89FB-1C626B164124}"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BAD4CBE6-6313-4450-8B9B-B5B1051454B9}" type="datetimeFigureOut">
              <a:rPr lang="en-US" smtClean="0"/>
              <a:t>2/8/2023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AD4CBE6-6313-4450-8B9B-B5B1051454B9}"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8B8DF5-BFD3-489D-89FB-1C626B16412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A18B8DF5-BFD3-489D-89FB-1C626B164124}"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AD4CBE6-6313-4450-8B9B-B5B1051454B9}"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BAD4CBE6-6313-4450-8B9B-B5B1051454B9}" type="datetimeFigureOut">
              <a:rPr lang="en-US" smtClean="0"/>
              <a:t>2/8/2023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18B8DF5-BFD3-489D-89FB-1C626B164124}"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3551" y="914400"/>
            <a:ext cx="8534400" cy="758952"/>
          </a:xfrm>
        </p:spPr>
        <p:txBody>
          <a:bodyPr>
            <a:normAutofit fontScale="90000"/>
          </a:bodyPr>
          <a:lstStyle/>
          <a:p>
            <a:r>
              <a:rPr lang="en-US" b="1" dirty="0">
                <a:solidFill>
                  <a:schemeClr val="tx2"/>
                </a:solidFill>
              </a:rPr>
              <a:t>The Role &amp; Importance of Hospitality &amp; Guest Services within the Hotel Industry</a:t>
            </a:r>
            <a:r>
              <a:rPr lang="en-GB" b="1" dirty="0">
                <a:solidFill>
                  <a:schemeClr val="tx2"/>
                </a:solidFill>
              </a:rPr>
              <a:t/>
            </a:r>
            <a:br>
              <a:rPr lang="en-GB" b="1" dirty="0">
                <a:solidFill>
                  <a:schemeClr val="tx2"/>
                </a:solidFill>
              </a:rPr>
            </a:br>
            <a:endParaRPr lang="en-US" b="1" dirty="0">
              <a:solidFill>
                <a:schemeClr val="tx2"/>
              </a:solidFill>
            </a:endParaRPr>
          </a:p>
        </p:txBody>
      </p:sp>
      <p:sp>
        <p:nvSpPr>
          <p:cNvPr id="3" name="Subtitle 2"/>
          <p:cNvSpPr>
            <a:spLocks noGrp="1"/>
          </p:cNvSpPr>
          <p:nvPr>
            <p:ph sz="quarter" idx="1"/>
          </p:nvPr>
        </p:nvSpPr>
        <p:spPr/>
        <p:txBody>
          <a:bodyPr>
            <a:normAutofit/>
          </a:bodyPr>
          <a:lstStyle/>
          <a:p>
            <a:pPr algn="ctr">
              <a:buNone/>
            </a:pPr>
            <a:r>
              <a:rPr lang="en-US" dirty="0" smtClean="0"/>
              <a:t>Module </a:t>
            </a:r>
            <a:r>
              <a:rPr lang="en-US" dirty="0"/>
              <a:t>Code-BMIH4003</a:t>
            </a:r>
          </a:p>
          <a:p>
            <a:pPr algn="ctr">
              <a:buNone/>
            </a:pPr>
            <a:r>
              <a:rPr lang="en-US" dirty="0"/>
              <a:t>Student’s </a:t>
            </a:r>
            <a:r>
              <a:rPr lang="en-US" dirty="0" smtClean="0"/>
              <a:t>Name- </a:t>
            </a:r>
            <a:r>
              <a:rPr lang="en-US" dirty="0" err="1" smtClean="0"/>
              <a:t>Zakia</a:t>
            </a:r>
            <a:r>
              <a:rPr lang="en-US" dirty="0" smtClean="0"/>
              <a:t> </a:t>
            </a:r>
            <a:r>
              <a:rPr lang="en-US" dirty="0" err="1" smtClean="0"/>
              <a:t>shirin</a:t>
            </a:r>
            <a:r>
              <a:rPr lang="en-US" dirty="0" smtClean="0"/>
              <a:t> </a:t>
            </a:r>
            <a:r>
              <a:rPr lang="en-US" dirty="0" err="1" smtClean="0"/>
              <a:t>nishai</a:t>
            </a:r>
            <a:endParaRPr lang="en-US" dirty="0"/>
          </a:p>
          <a:p>
            <a:pPr algn="ctr">
              <a:buNone/>
            </a:pPr>
            <a:r>
              <a:rPr lang="en-US" dirty="0"/>
              <a:t>Student’s </a:t>
            </a:r>
            <a:r>
              <a:rPr lang="en-US" dirty="0" smtClean="0"/>
              <a:t>ID- 2208336</a:t>
            </a:r>
          </a:p>
          <a:p>
            <a:pPr algn="ctr">
              <a:buNone/>
            </a:pPr>
            <a:r>
              <a:rPr lang="en-US" dirty="0" smtClean="0"/>
              <a:t>Lecturer’s name : Lisa </a:t>
            </a:r>
            <a:r>
              <a:rPr lang="en-US" dirty="0" err="1" smtClean="0"/>
              <a:t>Bassler</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533400"/>
            <a:ext cx="7467600" cy="682752"/>
          </a:xfrm>
        </p:spPr>
        <p:txBody>
          <a:bodyPr>
            <a:normAutofit fontScale="90000"/>
          </a:bodyPr>
          <a:lstStyle/>
          <a:p>
            <a:r>
              <a:rPr lang="en-US" b="1" dirty="0">
                <a:solidFill>
                  <a:schemeClr val="tx2"/>
                </a:solidFill>
              </a:rPr>
              <a:t>Contents</a:t>
            </a:r>
            <a:br>
              <a:rPr lang="en-US" b="1" dirty="0">
                <a:solidFill>
                  <a:schemeClr val="tx2"/>
                </a:solidFill>
              </a:rPr>
            </a:br>
            <a:endParaRPr lang="en-US" dirty="0">
              <a:solidFill>
                <a:schemeClr val="tx2"/>
              </a:solidFill>
            </a:endParaRPr>
          </a:p>
        </p:txBody>
      </p:sp>
      <p:sp>
        <p:nvSpPr>
          <p:cNvPr id="3" name="Content Placeholder 2"/>
          <p:cNvSpPr>
            <a:spLocks noGrp="1"/>
          </p:cNvSpPr>
          <p:nvPr>
            <p:ph sz="quarter" idx="1"/>
          </p:nvPr>
        </p:nvSpPr>
        <p:spPr/>
        <p:txBody>
          <a:bodyPr>
            <a:normAutofit/>
          </a:bodyPr>
          <a:lstStyle/>
          <a:p>
            <a:pPr marL="0" indent="0">
              <a:buNone/>
            </a:pPr>
            <a:endParaRPr lang="en-US" dirty="0"/>
          </a:p>
          <a:p>
            <a:endParaRPr lang="en-US" dirty="0"/>
          </a:p>
        </p:txBody>
      </p:sp>
      <p:sp>
        <p:nvSpPr>
          <p:cNvPr id="4" name="Rectangle 3"/>
          <p:cNvSpPr/>
          <p:nvPr/>
        </p:nvSpPr>
        <p:spPr>
          <a:xfrm>
            <a:off x="457200" y="1828800"/>
            <a:ext cx="8382000" cy="4678204"/>
          </a:xfrm>
          <a:prstGeom prst="rect">
            <a:avLst/>
          </a:prstGeom>
        </p:spPr>
        <p:txBody>
          <a:bodyPr wrap="square">
            <a:spAutoFit/>
          </a:bodyPr>
          <a:lstStyle/>
          <a:p>
            <a:r>
              <a:rPr lang="en-US" sz="2000" b="1" dirty="0"/>
              <a:t>Introduction </a:t>
            </a:r>
            <a:endParaRPr lang="en-US" sz="2000" dirty="0"/>
          </a:p>
          <a:p>
            <a:r>
              <a:rPr lang="en-US" sz="2000" b="1" dirty="0"/>
              <a:t>Introduction of the </a:t>
            </a:r>
            <a:r>
              <a:rPr lang="en-US" sz="2000" b="1" dirty="0" err="1"/>
              <a:t>Signia</a:t>
            </a:r>
            <a:r>
              <a:rPr lang="en-US" sz="2000" b="1" dirty="0"/>
              <a:t> Hilton Hotel </a:t>
            </a:r>
            <a:endParaRPr lang="en-US" sz="2000" dirty="0"/>
          </a:p>
          <a:p>
            <a:r>
              <a:rPr lang="en-US" sz="2000" b="1" dirty="0"/>
              <a:t>Main Consumers </a:t>
            </a:r>
            <a:endParaRPr lang="en-US" sz="2000" dirty="0"/>
          </a:p>
          <a:p>
            <a:r>
              <a:rPr lang="en-US" sz="2000" b="1" dirty="0"/>
              <a:t>Nature, Scope and Role of the guest service and facilities that the hotel provides</a:t>
            </a:r>
            <a:endParaRPr lang="en-US" sz="2000" dirty="0"/>
          </a:p>
          <a:p>
            <a:r>
              <a:rPr lang="en-US" sz="2000" b="1" dirty="0"/>
              <a:t>Role and Function of guest service in general -Guest Check-in and out</a:t>
            </a:r>
            <a:endParaRPr lang="en-US" sz="2000" dirty="0"/>
          </a:p>
          <a:p>
            <a:r>
              <a:rPr lang="en-US" sz="2000" b="1" dirty="0"/>
              <a:t>Guest Service</a:t>
            </a:r>
            <a:endParaRPr lang="en-US" sz="2000" dirty="0"/>
          </a:p>
          <a:p>
            <a:r>
              <a:rPr lang="en-US" sz="2000" b="1" dirty="0"/>
              <a:t>Guest Reservations</a:t>
            </a:r>
            <a:endParaRPr lang="en-US" sz="2000" dirty="0"/>
          </a:p>
          <a:p>
            <a:r>
              <a:rPr lang="en-US" sz="2000" b="1" dirty="0"/>
              <a:t>Front Office Functions</a:t>
            </a:r>
            <a:endParaRPr lang="en-US" sz="2000" dirty="0"/>
          </a:p>
          <a:p>
            <a:r>
              <a:rPr lang="en-US" sz="2000" b="1" dirty="0"/>
              <a:t>Importance of hospitality and how Hotels meet the Guest's Expectations </a:t>
            </a:r>
            <a:endParaRPr lang="en-US" sz="2000" dirty="0"/>
          </a:p>
          <a:p>
            <a:r>
              <a:rPr lang="en-US" sz="2000" b="1" dirty="0"/>
              <a:t>Conclusion </a:t>
            </a:r>
            <a:endParaRPr lang="en-US" sz="2000" dirty="0"/>
          </a:p>
          <a:p>
            <a:r>
              <a:rPr lang="en-US" sz="2000" b="1" dirty="0"/>
              <a:t>References</a:t>
            </a:r>
            <a:r>
              <a:rPr lang="en-US" dirty="0"/>
              <a:t/>
            </a: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b="1" dirty="0">
                <a:solidFill>
                  <a:schemeClr val="tx2"/>
                </a:solidFill>
              </a:rPr>
              <a:t>Introduction </a:t>
            </a:r>
            <a:endParaRPr lang="en-US" dirty="0">
              <a:solidFill>
                <a:schemeClr val="tx2"/>
              </a:solidFill>
            </a:endParaRPr>
          </a:p>
        </p:txBody>
      </p:sp>
      <p:sp>
        <p:nvSpPr>
          <p:cNvPr id="11" name="Content Placeholder 10"/>
          <p:cNvSpPr>
            <a:spLocks noGrp="1"/>
          </p:cNvSpPr>
          <p:nvPr>
            <p:ph sz="quarter" idx="1"/>
          </p:nvPr>
        </p:nvSpPr>
        <p:spPr>
          <a:xfrm>
            <a:off x="301752" y="1527048"/>
            <a:ext cx="5184648" cy="4568952"/>
          </a:xfrm>
        </p:spPr>
        <p:txBody>
          <a:bodyPr>
            <a:normAutofit fontScale="92500" lnSpcReduction="10000"/>
          </a:bodyPr>
          <a:lstStyle/>
          <a:p>
            <a:pPr fontAlgn="base"/>
            <a:r>
              <a:rPr lang="en-US" dirty="0"/>
              <a:t>The presentation provides comprehensive knowledge of the </a:t>
            </a:r>
            <a:r>
              <a:rPr lang="en-US" dirty="0" err="1"/>
              <a:t>Signia</a:t>
            </a:r>
            <a:r>
              <a:rPr lang="en-US" dirty="0"/>
              <a:t> hotel which is the brand of Hilton Hotel.</a:t>
            </a:r>
          </a:p>
          <a:p>
            <a:pPr fontAlgn="base"/>
            <a:r>
              <a:rPr lang="en-US" dirty="0"/>
              <a:t>It aims to give the overview and the consumers of the hotel.</a:t>
            </a:r>
          </a:p>
          <a:p>
            <a:pPr fontAlgn="base"/>
            <a:r>
              <a:rPr lang="en-US" dirty="0"/>
              <a:t>It also highlights the nature of the hotel also focusing on the service that it provides.</a:t>
            </a:r>
          </a:p>
          <a:p>
            <a:pPr fontAlgn="base"/>
            <a:r>
              <a:rPr lang="en-US" dirty="0"/>
              <a:t>It also </a:t>
            </a:r>
            <a:r>
              <a:rPr lang="en-US" dirty="0" err="1"/>
              <a:t>emphasises</a:t>
            </a:r>
            <a:r>
              <a:rPr lang="en-US" dirty="0"/>
              <a:t> the function of guest service and the importance of hospitality.</a:t>
            </a:r>
          </a:p>
          <a:p>
            <a:endParaRPr lang="en-US" dirty="0"/>
          </a:p>
        </p:txBody>
      </p:sp>
      <p:pic>
        <p:nvPicPr>
          <p:cNvPr id="4" name="Picture 2"/>
          <p:cNvPicPr>
            <a:picLocks noChangeAspect="1" noChangeArrowheads="1"/>
          </p:cNvPicPr>
          <p:nvPr/>
        </p:nvPicPr>
        <p:blipFill>
          <a:blip r:embed="rId3"/>
          <a:srcRect/>
          <a:stretch>
            <a:fillRect/>
          </a:stretch>
        </p:blipFill>
        <p:spPr bwMode="auto">
          <a:xfrm>
            <a:off x="5791200" y="1981200"/>
            <a:ext cx="2911823" cy="3886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chemeClr val="tx2"/>
                </a:solidFill>
              </a:rPr>
              <a:t>Introduction of the </a:t>
            </a:r>
            <a:r>
              <a:rPr lang="en-US" b="1" dirty="0" err="1">
                <a:solidFill>
                  <a:schemeClr val="tx2"/>
                </a:solidFill>
              </a:rPr>
              <a:t>Signia</a:t>
            </a:r>
            <a:r>
              <a:rPr lang="en-US" b="1" dirty="0">
                <a:solidFill>
                  <a:schemeClr val="tx2"/>
                </a:solidFill>
              </a:rPr>
              <a:t> Hilton Hotel </a:t>
            </a:r>
            <a:endParaRPr lang="en-US" dirty="0">
              <a:solidFill>
                <a:schemeClr val="tx2"/>
              </a:solidFill>
            </a:endParaRPr>
          </a:p>
        </p:txBody>
      </p:sp>
      <p:sp>
        <p:nvSpPr>
          <p:cNvPr id="3" name="Content Placeholder 2"/>
          <p:cNvSpPr>
            <a:spLocks noGrp="1"/>
          </p:cNvSpPr>
          <p:nvPr>
            <p:ph sz="quarter" idx="1"/>
          </p:nvPr>
        </p:nvSpPr>
        <p:spPr>
          <a:xfrm>
            <a:off x="301752" y="1527048"/>
            <a:ext cx="5794248" cy="5026152"/>
          </a:xfrm>
        </p:spPr>
        <p:txBody>
          <a:bodyPr/>
          <a:lstStyle/>
          <a:p>
            <a:pPr fontAlgn="base"/>
            <a:r>
              <a:rPr lang="en-US" dirty="0" err="1"/>
              <a:t>Signia</a:t>
            </a:r>
            <a:r>
              <a:rPr lang="en-US" dirty="0"/>
              <a:t> is the brand of the hotel Hilton.</a:t>
            </a:r>
          </a:p>
          <a:p>
            <a:pPr fontAlgn="base"/>
            <a:r>
              <a:rPr lang="en-US" dirty="0"/>
              <a:t>It aims to provide premium offers to their guest (Le, 2021).</a:t>
            </a:r>
          </a:p>
          <a:p>
            <a:pPr fontAlgn="base"/>
            <a:r>
              <a:rPr lang="en-US" dirty="0"/>
              <a:t>Focusing mainly on offering a place for conducting meetings and events for businessmen.</a:t>
            </a:r>
          </a:p>
          <a:p>
            <a:pPr fontAlgn="base"/>
            <a:r>
              <a:rPr lang="en-US" dirty="0"/>
              <a:t>It provides high-tech meeting rooms for innovative thinking (</a:t>
            </a:r>
            <a:r>
              <a:rPr lang="en-US" dirty="0" err="1"/>
              <a:t>Кравченко</a:t>
            </a:r>
            <a:r>
              <a:rPr lang="en-US" dirty="0"/>
              <a:t>, 2021).</a:t>
            </a:r>
          </a:p>
          <a:p>
            <a:pPr>
              <a:buNone/>
            </a:pPr>
            <a:endParaRPr lang="en-US" dirty="0"/>
          </a:p>
        </p:txBody>
      </p:sp>
      <p:pic>
        <p:nvPicPr>
          <p:cNvPr id="1026" name="Picture 2"/>
          <p:cNvPicPr>
            <a:picLocks noChangeAspect="1" noChangeArrowheads="1"/>
          </p:cNvPicPr>
          <p:nvPr/>
        </p:nvPicPr>
        <p:blipFill>
          <a:blip r:embed="rId3"/>
          <a:srcRect/>
          <a:stretch>
            <a:fillRect/>
          </a:stretch>
        </p:blipFill>
        <p:spPr bwMode="auto">
          <a:xfrm>
            <a:off x="5943600" y="1981200"/>
            <a:ext cx="2911823" cy="38862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842248" cy="1143000"/>
          </a:xfrm>
        </p:spPr>
        <p:txBody>
          <a:bodyPr>
            <a:normAutofit/>
          </a:bodyPr>
          <a:lstStyle/>
          <a:p>
            <a:r>
              <a:rPr lang="en-US" b="1" dirty="0">
                <a:solidFill>
                  <a:schemeClr val="tx2"/>
                </a:solidFill>
              </a:rPr>
              <a:t>Main Consumers </a:t>
            </a:r>
            <a:endParaRPr lang="en-US" dirty="0">
              <a:solidFill>
                <a:schemeClr val="tx2"/>
              </a:solidFill>
            </a:endParaRPr>
          </a:p>
        </p:txBody>
      </p:sp>
      <p:sp>
        <p:nvSpPr>
          <p:cNvPr id="3" name="Content Placeholder 2"/>
          <p:cNvSpPr>
            <a:spLocks noGrp="1"/>
          </p:cNvSpPr>
          <p:nvPr>
            <p:ph sz="quarter" idx="1"/>
          </p:nvPr>
        </p:nvSpPr>
        <p:spPr>
          <a:xfrm>
            <a:off x="301752" y="1527048"/>
            <a:ext cx="5870448" cy="4797552"/>
          </a:xfrm>
        </p:spPr>
        <p:txBody>
          <a:bodyPr>
            <a:normAutofit fontScale="92500" lnSpcReduction="20000"/>
          </a:bodyPr>
          <a:lstStyle/>
          <a:p>
            <a:pPr fontAlgn="base"/>
            <a:r>
              <a:rPr lang="en-US" dirty="0" err="1"/>
              <a:t>Signia</a:t>
            </a:r>
            <a:r>
              <a:rPr lang="en-US" dirty="0"/>
              <a:t> Hotel provides high-tech hotel rooms for the purpose of conducting meetings and business plans (Le, 2021).</a:t>
            </a:r>
          </a:p>
          <a:p>
            <a:pPr fontAlgn="base"/>
            <a:r>
              <a:rPr lang="en-US" dirty="0"/>
              <a:t>It targets customers searching for a dynamic place to conduct meetings.</a:t>
            </a:r>
          </a:p>
          <a:p>
            <a:pPr fontAlgn="base"/>
            <a:r>
              <a:rPr lang="en-US" dirty="0"/>
              <a:t>The hotel provides a premium experience on top urban destinations and resorts (</a:t>
            </a:r>
            <a:r>
              <a:rPr lang="en-US" dirty="0" err="1"/>
              <a:t>Lehto</a:t>
            </a:r>
            <a:r>
              <a:rPr lang="en-US" dirty="0"/>
              <a:t> and </a:t>
            </a:r>
            <a:r>
              <a:rPr lang="en-US" dirty="0" err="1"/>
              <a:t>Lehto</a:t>
            </a:r>
            <a:r>
              <a:rPr lang="en-US" dirty="0"/>
              <a:t>, 2019).</a:t>
            </a:r>
          </a:p>
          <a:p>
            <a:pPr fontAlgn="base"/>
            <a:r>
              <a:rPr lang="en-US" dirty="0"/>
              <a:t>The hotel provides a good environment for the customers to develop their innovative thoughts.</a:t>
            </a:r>
          </a:p>
          <a:p>
            <a:pPr>
              <a:buNone/>
            </a:pPr>
            <a:r>
              <a:rPr lang="en-US" dirty="0"/>
              <a:t/>
            </a:r>
            <a:br>
              <a:rPr lang="en-US" dirty="0"/>
            </a:br>
            <a:endParaRPr lang="en-US" dirty="0"/>
          </a:p>
        </p:txBody>
      </p:sp>
      <p:pic>
        <p:nvPicPr>
          <p:cNvPr id="2050" name="Picture 2"/>
          <p:cNvPicPr>
            <a:picLocks noChangeAspect="1" noChangeArrowheads="1"/>
          </p:cNvPicPr>
          <p:nvPr/>
        </p:nvPicPr>
        <p:blipFill>
          <a:blip r:embed="rId3"/>
          <a:srcRect/>
          <a:stretch>
            <a:fillRect/>
          </a:stretch>
        </p:blipFill>
        <p:spPr bwMode="auto">
          <a:xfrm>
            <a:off x="6172200" y="1676400"/>
            <a:ext cx="2590800" cy="41148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7448" cy="990600"/>
          </a:xfrm>
        </p:spPr>
        <p:txBody>
          <a:bodyPr>
            <a:noAutofit/>
          </a:bodyPr>
          <a:lstStyle/>
          <a:p>
            <a:r>
              <a:rPr lang="en-US" sz="2800" b="1" dirty="0">
                <a:solidFill>
                  <a:schemeClr val="tx2"/>
                </a:solidFill>
              </a:rPr>
              <a:t>Nature, Scope and Role of the guest service and facilities that the hotel provides</a:t>
            </a:r>
            <a:endParaRPr lang="en-US" sz="2800" dirty="0">
              <a:solidFill>
                <a:schemeClr val="tx2"/>
              </a:solidFill>
            </a:endParaRPr>
          </a:p>
        </p:txBody>
      </p:sp>
      <p:sp>
        <p:nvSpPr>
          <p:cNvPr id="3" name="Content Placeholder 2"/>
          <p:cNvSpPr>
            <a:spLocks noGrp="1"/>
          </p:cNvSpPr>
          <p:nvPr>
            <p:ph sz="quarter" idx="1"/>
          </p:nvPr>
        </p:nvSpPr>
        <p:spPr>
          <a:xfrm>
            <a:off x="301752" y="1527048"/>
            <a:ext cx="6022848" cy="5102352"/>
          </a:xfrm>
        </p:spPr>
        <p:txBody>
          <a:bodyPr/>
          <a:lstStyle/>
          <a:p>
            <a:pPr fontAlgn="base"/>
            <a:r>
              <a:rPr lang="en-US" dirty="0" err="1"/>
              <a:t>Signia</a:t>
            </a:r>
            <a:r>
              <a:rPr lang="en-US" dirty="0"/>
              <a:t> welcomes the guests in a soothing manner.</a:t>
            </a:r>
          </a:p>
          <a:p>
            <a:pPr fontAlgn="base"/>
            <a:r>
              <a:rPr lang="en-US" dirty="0"/>
              <a:t>They provide different activities for the leisure time of their guests(Kim and Lin, 2021).</a:t>
            </a:r>
          </a:p>
          <a:p>
            <a:pPr fontAlgn="base"/>
            <a:r>
              <a:rPr lang="en-US" dirty="0"/>
              <a:t>The hotel provides modern rooms with premium designs.</a:t>
            </a:r>
          </a:p>
          <a:p>
            <a:pPr fontAlgn="base"/>
            <a:r>
              <a:rPr lang="en-US" dirty="0"/>
              <a:t>They provide the area for modern meetings with high-tech to encourage their innovative ideas (Kim and Lin, 2021).</a:t>
            </a:r>
          </a:p>
          <a:p>
            <a:pPr>
              <a:buNone/>
            </a:pPr>
            <a:endParaRPr lang="en-US" dirty="0"/>
          </a:p>
        </p:txBody>
      </p:sp>
      <p:pic>
        <p:nvPicPr>
          <p:cNvPr id="3074" name="Picture 2"/>
          <p:cNvPicPr>
            <a:picLocks noChangeAspect="1" noChangeArrowheads="1"/>
          </p:cNvPicPr>
          <p:nvPr/>
        </p:nvPicPr>
        <p:blipFill>
          <a:blip r:embed="rId3"/>
          <a:srcRect/>
          <a:stretch>
            <a:fillRect/>
          </a:stretch>
        </p:blipFill>
        <p:spPr bwMode="auto">
          <a:xfrm>
            <a:off x="6096000" y="1600200"/>
            <a:ext cx="2724150" cy="42672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chemeClr val="tx2"/>
                </a:solidFill>
              </a:rPr>
              <a:t>Ro</a:t>
            </a:r>
            <a:r>
              <a:rPr lang="en-US" sz="3100" b="1" dirty="0">
                <a:solidFill>
                  <a:schemeClr val="tx2"/>
                </a:solidFill>
              </a:rPr>
              <a:t>le and Function of guest service in general -</a:t>
            </a:r>
            <a:r>
              <a:rPr lang="en-US" sz="2800" b="1" dirty="0">
                <a:solidFill>
                  <a:schemeClr val="tx2"/>
                </a:solidFill>
              </a:rPr>
              <a:t>Guest Check-in and out</a:t>
            </a:r>
            <a:endParaRPr lang="en-US" sz="3100" dirty="0">
              <a:solidFill>
                <a:schemeClr val="tx2"/>
              </a:solidFill>
            </a:endParaRPr>
          </a:p>
        </p:txBody>
      </p:sp>
      <p:sp>
        <p:nvSpPr>
          <p:cNvPr id="3" name="Content Placeholder 2"/>
          <p:cNvSpPr>
            <a:spLocks noGrp="1"/>
          </p:cNvSpPr>
          <p:nvPr>
            <p:ph sz="quarter" idx="1"/>
          </p:nvPr>
        </p:nvSpPr>
        <p:spPr>
          <a:xfrm>
            <a:off x="301752" y="1527048"/>
            <a:ext cx="5413248" cy="5102352"/>
          </a:xfrm>
        </p:spPr>
        <p:txBody>
          <a:bodyPr>
            <a:normAutofit fontScale="92500"/>
          </a:bodyPr>
          <a:lstStyle/>
          <a:p>
            <a:pPr fontAlgn="base"/>
            <a:r>
              <a:rPr lang="en-US" dirty="0"/>
              <a:t>The guest service should be entitled to the proper knowledge of the core values of the hotel (</a:t>
            </a:r>
            <a:r>
              <a:rPr lang="en-US" dirty="0" err="1"/>
              <a:t>Choi</a:t>
            </a:r>
            <a:r>
              <a:rPr lang="en-US" dirty="0"/>
              <a:t> </a:t>
            </a:r>
            <a:r>
              <a:rPr lang="en-US" i="1" dirty="0"/>
              <a:t>et al</a:t>
            </a:r>
            <a:r>
              <a:rPr lang="en-US" dirty="0"/>
              <a:t>., 2020).</a:t>
            </a:r>
          </a:p>
          <a:p>
            <a:pPr fontAlgn="base"/>
            <a:r>
              <a:rPr lang="en-US" dirty="0"/>
              <a:t>They are to perform check-ins and check-outs in a pleasant manner (</a:t>
            </a:r>
            <a:r>
              <a:rPr lang="en-US" dirty="0" err="1"/>
              <a:t>Tesone</a:t>
            </a:r>
            <a:r>
              <a:rPr lang="en-US" dirty="0"/>
              <a:t>, 2014).</a:t>
            </a:r>
          </a:p>
          <a:p>
            <a:pPr fontAlgn="base"/>
            <a:r>
              <a:rPr lang="en-US" dirty="0"/>
              <a:t>They have to make appropriate greetings to the guests.</a:t>
            </a:r>
          </a:p>
          <a:p>
            <a:r>
              <a:rPr lang="en-US" dirty="0"/>
              <a:t>They should give them knowledge of various activities and facilities of the hotel (</a:t>
            </a:r>
            <a:r>
              <a:rPr lang="en-US" dirty="0" err="1"/>
              <a:t>Ricca</a:t>
            </a:r>
            <a:r>
              <a:rPr lang="en-US" dirty="0"/>
              <a:t> , 2019).</a:t>
            </a:r>
          </a:p>
        </p:txBody>
      </p:sp>
      <p:pic>
        <p:nvPicPr>
          <p:cNvPr id="4098" name="Picture 2"/>
          <p:cNvPicPr>
            <a:picLocks noChangeAspect="1" noChangeArrowheads="1"/>
          </p:cNvPicPr>
          <p:nvPr/>
        </p:nvPicPr>
        <p:blipFill>
          <a:blip r:embed="rId3"/>
          <a:srcRect/>
          <a:stretch>
            <a:fillRect/>
          </a:stretch>
        </p:blipFill>
        <p:spPr bwMode="auto">
          <a:xfrm>
            <a:off x="5867400" y="1600200"/>
            <a:ext cx="3112914" cy="41910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2"/>
                </a:solidFill>
              </a:rPr>
              <a:t>Guest Service</a:t>
            </a:r>
            <a:endParaRPr lang="en-US" dirty="0">
              <a:solidFill>
                <a:schemeClr val="tx2"/>
              </a:solidFill>
            </a:endParaRPr>
          </a:p>
        </p:txBody>
      </p:sp>
      <p:sp>
        <p:nvSpPr>
          <p:cNvPr id="3" name="Content Placeholder 2"/>
          <p:cNvSpPr>
            <a:spLocks noGrp="1"/>
          </p:cNvSpPr>
          <p:nvPr>
            <p:ph sz="quarter" idx="1"/>
          </p:nvPr>
        </p:nvSpPr>
        <p:spPr>
          <a:xfrm>
            <a:off x="301752" y="1527048"/>
            <a:ext cx="5641848" cy="5026152"/>
          </a:xfrm>
        </p:spPr>
        <p:txBody>
          <a:bodyPr/>
          <a:lstStyle/>
          <a:p>
            <a:pPr fontAlgn="base"/>
            <a:r>
              <a:rPr lang="en-US" dirty="0"/>
              <a:t>They offer assistance to the needs of the guests (Kim and Lin, 2021).</a:t>
            </a:r>
          </a:p>
          <a:p>
            <a:pPr fontAlgn="base"/>
            <a:r>
              <a:rPr lang="en-US" dirty="0"/>
              <a:t>They have to fulfil the needs of the guests in a timely manner (Walker, 2013).</a:t>
            </a:r>
          </a:p>
          <a:p>
            <a:pPr fontAlgn="base"/>
            <a:r>
              <a:rPr lang="en-US" dirty="0"/>
              <a:t>They also have to conduct them in a friendly manner.</a:t>
            </a:r>
          </a:p>
          <a:p>
            <a:pPr fontAlgn="base"/>
            <a:r>
              <a:rPr lang="en-US" dirty="0"/>
              <a:t>Furthermore, they are also entitled to maintain the confidentiality of the guest (</a:t>
            </a:r>
            <a:r>
              <a:rPr lang="en-US" dirty="0" err="1"/>
              <a:t>Rhou</a:t>
            </a:r>
            <a:r>
              <a:rPr lang="en-US" dirty="0"/>
              <a:t> and </a:t>
            </a:r>
            <a:r>
              <a:rPr lang="en-US" dirty="0" err="1"/>
              <a:t>Singal</a:t>
            </a:r>
            <a:r>
              <a:rPr lang="en-US" dirty="0"/>
              <a:t>, 2020).</a:t>
            </a:r>
          </a:p>
        </p:txBody>
      </p:sp>
      <p:pic>
        <p:nvPicPr>
          <p:cNvPr id="5122" name="Picture 2"/>
          <p:cNvPicPr>
            <a:picLocks noChangeAspect="1" noChangeArrowheads="1"/>
          </p:cNvPicPr>
          <p:nvPr/>
        </p:nvPicPr>
        <p:blipFill>
          <a:blip r:embed="rId3"/>
          <a:srcRect/>
          <a:stretch>
            <a:fillRect/>
          </a:stretch>
        </p:blipFill>
        <p:spPr bwMode="auto">
          <a:xfrm>
            <a:off x="6072399" y="1905000"/>
            <a:ext cx="2690601" cy="38100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247" y="457201"/>
            <a:ext cx="8940268" cy="1583744"/>
          </a:xfrm>
        </p:spPr>
        <p:txBody>
          <a:bodyPr>
            <a:normAutofit/>
          </a:bodyPr>
          <a:lstStyle/>
          <a:p>
            <a:r>
              <a:rPr lang="en-US" sz="2800" b="1" dirty="0">
                <a:solidFill>
                  <a:schemeClr val="tx2"/>
                </a:solidFill>
              </a:rPr>
              <a:t>Guest Reservations</a:t>
            </a:r>
            <a:r>
              <a:rPr lang="en-US" sz="2800" dirty="0"/>
              <a:t/>
            </a:r>
            <a:br>
              <a:rPr lang="en-US" sz="2800" dirty="0"/>
            </a:br>
            <a:r>
              <a:rPr lang="en-US" sz="2800" dirty="0"/>
              <a:t/>
            </a:r>
            <a:br>
              <a:rPr lang="en-US" sz="2800" dirty="0"/>
            </a:br>
            <a:endParaRPr lang="en-US" sz="2800" dirty="0"/>
          </a:p>
        </p:txBody>
      </p:sp>
      <p:sp>
        <p:nvSpPr>
          <p:cNvPr id="3" name="Content Placeholder 2"/>
          <p:cNvSpPr>
            <a:spLocks noGrp="1"/>
          </p:cNvSpPr>
          <p:nvPr>
            <p:ph sz="quarter" idx="1"/>
          </p:nvPr>
        </p:nvSpPr>
        <p:spPr>
          <a:xfrm>
            <a:off x="301752" y="1527048"/>
            <a:ext cx="6251448" cy="4949952"/>
          </a:xfrm>
        </p:spPr>
        <p:txBody>
          <a:bodyPr/>
          <a:lstStyle/>
          <a:p>
            <a:pPr fontAlgn="base"/>
            <a:r>
              <a:rPr lang="en-US" dirty="0"/>
              <a:t>The representative of guest service should be able to give a proper description of the hotel.</a:t>
            </a:r>
          </a:p>
          <a:p>
            <a:pPr fontAlgn="base"/>
            <a:r>
              <a:rPr lang="en-US" dirty="0"/>
              <a:t>They should be able to book reservations in an effective way (</a:t>
            </a:r>
            <a:r>
              <a:rPr lang="en-US" dirty="0" err="1"/>
              <a:t>Rhou</a:t>
            </a:r>
            <a:r>
              <a:rPr lang="en-US" dirty="0"/>
              <a:t> and </a:t>
            </a:r>
            <a:r>
              <a:rPr lang="en-US" dirty="0" err="1"/>
              <a:t>Singal</a:t>
            </a:r>
            <a:r>
              <a:rPr lang="en-US" dirty="0"/>
              <a:t>, 2020).</a:t>
            </a:r>
          </a:p>
          <a:p>
            <a:pPr fontAlgn="base"/>
            <a:r>
              <a:rPr lang="en-US" dirty="0"/>
              <a:t>They should be able to capture reservations (Le, 2021).</a:t>
            </a:r>
          </a:p>
          <a:p>
            <a:pPr fontAlgn="base"/>
            <a:r>
              <a:rPr lang="en-US" dirty="0"/>
              <a:t>They should also provide proper rates for the hotel.</a:t>
            </a:r>
          </a:p>
          <a:p>
            <a:endParaRPr lang="en-US" dirty="0"/>
          </a:p>
        </p:txBody>
      </p:sp>
      <p:pic>
        <p:nvPicPr>
          <p:cNvPr id="6146" name="Picture 2"/>
          <p:cNvPicPr>
            <a:picLocks noChangeAspect="1" noChangeArrowheads="1"/>
          </p:cNvPicPr>
          <p:nvPr/>
        </p:nvPicPr>
        <p:blipFill>
          <a:blip r:embed="rId3"/>
          <a:srcRect/>
          <a:stretch>
            <a:fillRect/>
          </a:stretch>
        </p:blipFill>
        <p:spPr bwMode="auto">
          <a:xfrm>
            <a:off x="6553200" y="1942612"/>
            <a:ext cx="2286000" cy="369618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2"/>
                </a:solidFill>
              </a:rPr>
              <a:t>Front Office Functions</a:t>
            </a:r>
            <a:endParaRPr lang="en-US" dirty="0">
              <a:solidFill>
                <a:schemeClr val="tx2"/>
              </a:solidFill>
            </a:endParaRPr>
          </a:p>
        </p:txBody>
      </p:sp>
      <p:sp>
        <p:nvSpPr>
          <p:cNvPr id="3" name="Content Placeholder 2"/>
          <p:cNvSpPr>
            <a:spLocks noGrp="1"/>
          </p:cNvSpPr>
          <p:nvPr>
            <p:ph sz="quarter" idx="1"/>
          </p:nvPr>
        </p:nvSpPr>
        <p:spPr>
          <a:xfrm>
            <a:off x="301752" y="1527048"/>
            <a:ext cx="5794248" cy="4797552"/>
          </a:xfrm>
        </p:spPr>
        <p:txBody>
          <a:bodyPr>
            <a:normAutofit lnSpcReduction="10000"/>
          </a:bodyPr>
          <a:lstStyle/>
          <a:p>
            <a:pPr fontAlgn="base"/>
            <a:r>
              <a:rPr lang="en-US" dirty="0"/>
              <a:t>The guest service representative is entitled to manage the system of credit cards.</a:t>
            </a:r>
          </a:p>
          <a:p>
            <a:pPr fontAlgn="base"/>
            <a:r>
              <a:rPr lang="en-US" dirty="0"/>
              <a:t>They should also operate the phone system (</a:t>
            </a:r>
            <a:r>
              <a:rPr lang="en-US" dirty="0" err="1"/>
              <a:t>Bagherzadeh</a:t>
            </a:r>
            <a:r>
              <a:rPr lang="en-US" dirty="0"/>
              <a:t> </a:t>
            </a:r>
            <a:r>
              <a:rPr lang="en-US" i="1" dirty="0"/>
              <a:t>et al</a:t>
            </a:r>
            <a:r>
              <a:rPr lang="en-US" dirty="0"/>
              <a:t>., 2020).</a:t>
            </a:r>
          </a:p>
          <a:p>
            <a:pPr fontAlgn="base"/>
            <a:r>
              <a:rPr lang="en-US" dirty="0"/>
              <a:t>They should be able to communicate and supervise in an effective way.</a:t>
            </a:r>
          </a:p>
          <a:p>
            <a:r>
              <a:rPr lang="en-US" dirty="0"/>
              <a:t>They should abide by all the rules and safety processes (Kim and Lin, 2021).</a:t>
            </a:r>
          </a:p>
        </p:txBody>
      </p:sp>
      <p:pic>
        <p:nvPicPr>
          <p:cNvPr id="7170" name="Picture 2"/>
          <p:cNvPicPr>
            <a:picLocks noChangeAspect="1" noChangeArrowheads="1"/>
          </p:cNvPicPr>
          <p:nvPr/>
        </p:nvPicPr>
        <p:blipFill>
          <a:blip r:embed="rId3"/>
          <a:srcRect/>
          <a:stretch>
            <a:fillRect/>
          </a:stretch>
        </p:blipFill>
        <p:spPr bwMode="auto">
          <a:xfrm>
            <a:off x="6096000" y="1905000"/>
            <a:ext cx="2818534" cy="38100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385048" cy="987552"/>
          </a:xfrm>
        </p:spPr>
        <p:txBody>
          <a:bodyPr>
            <a:normAutofit fontScale="90000"/>
          </a:bodyPr>
          <a:lstStyle/>
          <a:p>
            <a:r>
              <a:rPr lang="en-US" b="1" dirty="0">
                <a:solidFill>
                  <a:schemeClr val="tx2"/>
                </a:solidFill>
              </a:rPr>
              <a:t>Importance of hospitality and how Hotels meet the Guest's Expectations </a:t>
            </a:r>
            <a:endParaRPr lang="en-US" dirty="0">
              <a:solidFill>
                <a:schemeClr val="tx2"/>
              </a:solidFill>
            </a:endParaRPr>
          </a:p>
        </p:txBody>
      </p:sp>
      <p:sp>
        <p:nvSpPr>
          <p:cNvPr id="3" name="Content Placeholder 2"/>
          <p:cNvSpPr>
            <a:spLocks noGrp="1"/>
          </p:cNvSpPr>
          <p:nvPr>
            <p:ph sz="quarter" idx="1"/>
          </p:nvPr>
        </p:nvSpPr>
        <p:spPr>
          <a:xfrm>
            <a:off x="301752" y="1527048"/>
            <a:ext cx="5870448" cy="5026152"/>
          </a:xfrm>
        </p:spPr>
        <p:txBody>
          <a:bodyPr>
            <a:normAutofit fontScale="92500"/>
          </a:bodyPr>
          <a:lstStyle/>
          <a:p>
            <a:pPr fontAlgn="base"/>
            <a:r>
              <a:rPr lang="en-US" dirty="0"/>
              <a:t>Embracing hospitality helps to build positive relationships with new people and look at different perspectives (</a:t>
            </a:r>
            <a:r>
              <a:rPr lang="en-US" dirty="0" err="1"/>
              <a:t>Çelik</a:t>
            </a:r>
            <a:r>
              <a:rPr lang="en-US" dirty="0"/>
              <a:t>, 2022).</a:t>
            </a:r>
          </a:p>
          <a:p>
            <a:pPr fontAlgn="base"/>
            <a:r>
              <a:rPr lang="en-US" dirty="0"/>
              <a:t>The person can enhance their way of thinking while adopting hospitality.</a:t>
            </a:r>
          </a:p>
          <a:p>
            <a:pPr fontAlgn="base"/>
            <a:r>
              <a:rPr lang="en-US" dirty="0"/>
              <a:t>The hotel provides its guests with all the facilities that make their stay a great remembrance.</a:t>
            </a:r>
          </a:p>
          <a:p>
            <a:pPr fontAlgn="base"/>
            <a:r>
              <a:rPr lang="en-US" dirty="0"/>
              <a:t>They can also provide good and premium rooms with great food and beverage (</a:t>
            </a:r>
            <a:r>
              <a:rPr lang="en-US" dirty="0" err="1"/>
              <a:t>Bagherzadeh</a:t>
            </a:r>
            <a:r>
              <a:rPr lang="en-US" dirty="0"/>
              <a:t> </a:t>
            </a:r>
            <a:r>
              <a:rPr lang="en-US" i="1" dirty="0"/>
              <a:t>et al</a:t>
            </a:r>
            <a:r>
              <a:rPr lang="en-US" dirty="0"/>
              <a:t>., 2020).</a:t>
            </a:r>
          </a:p>
          <a:p>
            <a:endParaRPr lang="en-US" dirty="0"/>
          </a:p>
        </p:txBody>
      </p:sp>
      <p:pic>
        <p:nvPicPr>
          <p:cNvPr id="8194" name="Picture 2"/>
          <p:cNvPicPr>
            <a:picLocks noChangeAspect="1" noChangeArrowheads="1"/>
          </p:cNvPicPr>
          <p:nvPr/>
        </p:nvPicPr>
        <p:blipFill>
          <a:blip r:embed="rId3"/>
          <a:srcRect/>
          <a:stretch>
            <a:fillRect/>
          </a:stretch>
        </p:blipFill>
        <p:spPr bwMode="auto">
          <a:xfrm flipH="1">
            <a:off x="6095998" y="1905000"/>
            <a:ext cx="2644900" cy="41910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2"/>
                </a:solidFill>
              </a:rPr>
              <a:t>Conclusion </a:t>
            </a:r>
            <a:endParaRPr lang="en-US" dirty="0">
              <a:solidFill>
                <a:schemeClr val="tx2"/>
              </a:solidFill>
            </a:endParaRPr>
          </a:p>
        </p:txBody>
      </p:sp>
      <p:sp>
        <p:nvSpPr>
          <p:cNvPr id="3" name="Content Placeholder 2"/>
          <p:cNvSpPr>
            <a:spLocks noGrp="1"/>
          </p:cNvSpPr>
          <p:nvPr>
            <p:ph sz="quarter" idx="1"/>
          </p:nvPr>
        </p:nvSpPr>
        <p:spPr>
          <a:xfrm>
            <a:off x="301752" y="1527048"/>
            <a:ext cx="6480048" cy="4949952"/>
          </a:xfrm>
        </p:spPr>
        <p:txBody>
          <a:bodyPr>
            <a:normAutofit fontScale="92500" lnSpcReduction="10000"/>
          </a:bodyPr>
          <a:lstStyle/>
          <a:p>
            <a:pPr fontAlgn="base"/>
            <a:r>
              <a:rPr lang="en-US" dirty="0"/>
              <a:t>The presentation provided an overview of </a:t>
            </a:r>
            <a:r>
              <a:rPr lang="en-US" dirty="0" err="1"/>
              <a:t>Signia</a:t>
            </a:r>
            <a:r>
              <a:rPr lang="en-US" dirty="0"/>
              <a:t> which is one of the brands of Hotel Hilton.</a:t>
            </a:r>
          </a:p>
          <a:p>
            <a:pPr fontAlgn="base"/>
            <a:r>
              <a:rPr lang="en-US" dirty="0"/>
              <a:t>Furthermore, it gave the knowledge of the main consumers of the hotel explaining the various facilities that the hotel provides.</a:t>
            </a:r>
          </a:p>
          <a:p>
            <a:pPr fontAlgn="base"/>
            <a:r>
              <a:rPr lang="en-US" dirty="0"/>
              <a:t>It also provided the function of guest service.</a:t>
            </a:r>
          </a:p>
          <a:p>
            <a:pPr fontAlgn="base"/>
            <a:r>
              <a:rPr lang="en-US" dirty="0"/>
              <a:t>Additionally, it highlighted the importance of hospitality and </a:t>
            </a:r>
            <a:r>
              <a:rPr lang="en-US" dirty="0" err="1"/>
              <a:t>emphasised</a:t>
            </a:r>
            <a:r>
              <a:rPr lang="en-US" dirty="0"/>
              <a:t> the methods by which the hotels meet the requirements of the guest.</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US" b="1" dirty="0">
                <a:solidFill>
                  <a:schemeClr val="tx2"/>
                </a:solidFill>
              </a:rPr>
              <a:t>References</a:t>
            </a:r>
            <a:r>
              <a:rPr lang="en-US" dirty="0">
                <a:solidFill>
                  <a:schemeClr val="tx2"/>
                </a:solidFill>
              </a:rPr>
              <a:t/>
            </a:r>
            <a:br>
              <a:rPr lang="en-US" dirty="0">
                <a:solidFill>
                  <a:schemeClr val="tx2"/>
                </a:solidFill>
              </a:rPr>
            </a:br>
            <a:endParaRPr lang="en-US" dirty="0">
              <a:solidFill>
                <a:schemeClr val="tx2"/>
              </a:solidFill>
            </a:endParaRPr>
          </a:p>
        </p:txBody>
      </p:sp>
      <p:sp>
        <p:nvSpPr>
          <p:cNvPr id="3" name="Content Placeholder 2"/>
          <p:cNvSpPr>
            <a:spLocks noGrp="1"/>
          </p:cNvSpPr>
          <p:nvPr>
            <p:ph sz="quarter" idx="1"/>
          </p:nvPr>
        </p:nvSpPr>
        <p:spPr/>
        <p:txBody>
          <a:bodyPr>
            <a:normAutofit fontScale="47500" lnSpcReduction="20000"/>
          </a:bodyPr>
          <a:lstStyle/>
          <a:p>
            <a:r>
              <a:rPr lang="en-US" dirty="0"/>
              <a:t>Bagherzadeh, R., Rawal, M., Wei, S. and Torres, J.L.S., 2020. The journey from customer participation in service failure to co-creation in service recovery. </a:t>
            </a:r>
            <a:r>
              <a:rPr lang="en-US" i="1" dirty="0"/>
              <a:t>Journal of Retailing and Consumer Services</a:t>
            </a:r>
            <a:r>
              <a:rPr lang="en-US" dirty="0"/>
              <a:t>, </a:t>
            </a:r>
            <a:r>
              <a:rPr lang="en-US" i="1" dirty="0"/>
              <a:t>54</a:t>
            </a:r>
            <a:r>
              <a:rPr lang="en-US" dirty="0"/>
              <a:t>, p.102058.</a:t>
            </a:r>
            <a:endParaRPr lang="en-GB" dirty="0"/>
          </a:p>
          <a:p>
            <a:r>
              <a:rPr lang="en-US" dirty="0" err="1"/>
              <a:t>Çelik</a:t>
            </a:r>
            <a:r>
              <a:rPr lang="en-US" dirty="0"/>
              <a:t>, H.O., 2022. </a:t>
            </a:r>
            <a:r>
              <a:rPr lang="en-US" i="1" dirty="0" err="1"/>
              <a:t>Tüketici</a:t>
            </a:r>
            <a:r>
              <a:rPr lang="en-US" i="1" dirty="0"/>
              <a:t> </a:t>
            </a:r>
            <a:r>
              <a:rPr lang="en-US" i="1" dirty="0" err="1"/>
              <a:t>sadakat</a:t>
            </a:r>
            <a:r>
              <a:rPr lang="en-US" i="1" dirty="0"/>
              <a:t> </a:t>
            </a:r>
            <a:r>
              <a:rPr lang="en-US" i="1" dirty="0" err="1"/>
              <a:t>programlarının</a:t>
            </a:r>
            <a:r>
              <a:rPr lang="en-US" i="1" dirty="0"/>
              <a:t> </a:t>
            </a:r>
            <a:r>
              <a:rPr lang="en-US" i="1" dirty="0" err="1"/>
              <a:t>geliştirilmesine</a:t>
            </a:r>
            <a:r>
              <a:rPr lang="en-US" i="1" dirty="0"/>
              <a:t> </a:t>
            </a:r>
            <a:r>
              <a:rPr lang="en-US" i="1" dirty="0" err="1"/>
              <a:t>yönelik</a:t>
            </a:r>
            <a:r>
              <a:rPr lang="en-US" i="1" dirty="0"/>
              <a:t> </a:t>
            </a:r>
            <a:r>
              <a:rPr lang="en-US" i="1" dirty="0" err="1"/>
              <a:t>bir</a:t>
            </a:r>
            <a:r>
              <a:rPr lang="en-US" i="1" dirty="0"/>
              <a:t> </a:t>
            </a:r>
            <a:r>
              <a:rPr lang="en-US" i="1" dirty="0" err="1"/>
              <a:t>araştırma</a:t>
            </a:r>
            <a:r>
              <a:rPr lang="en-US" i="1" dirty="0"/>
              <a:t>: Bir </a:t>
            </a:r>
            <a:r>
              <a:rPr lang="en-US" i="1" dirty="0" err="1"/>
              <a:t>otel</a:t>
            </a:r>
            <a:r>
              <a:rPr lang="en-US" i="1" dirty="0"/>
              <a:t> </a:t>
            </a:r>
            <a:r>
              <a:rPr lang="en-US" i="1" dirty="0" err="1"/>
              <a:t>işletmesi</a:t>
            </a:r>
            <a:r>
              <a:rPr lang="en-US" i="1" dirty="0"/>
              <a:t> </a:t>
            </a:r>
            <a:r>
              <a:rPr lang="en-US" i="1" dirty="0" err="1"/>
              <a:t>örneği</a:t>
            </a:r>
            <a:r>
              <a:rPr lang="en-US" dirty="0"/>
              <a:t> (Master's thesis, </a:t>
            </a:r>
            <a:r>
              <a:rPr lang="en-US" dirty="0" err="1"/>
              <a:t>Aydın</a:t>
            </a:r>
            <a:r>
              <a:rPr lang="en-US" dirty="0"/>
              <a:t> Adnan Menderes </a:t>
            </a:r>
            <a:r>
              <a:rPr lang="en-US" dirty="0" err="1"/>
              <a:t>Üniversitesi</a:t>
            </a:r>
            <a:r>
              <a:rPr lang="en-US" dirty="0"/>
              <a:t>, </a:t>
            </a:r>
            <a:r>
              <a:rPr lang="en-US" dirty="0" err="1"/>
              <a:t>Sosyal</a:t>
            </a:r>
            <a:r>
              <a:rPr lang="en-US" dirty="0"/>
              <a:t> </a:t>
            </a:r>
            <a:r>
              <a:rPr lang="en-US" dirty="0" err="1"/>
              <a:t>Bilimler</a:t>
            </a:r>
            <a:r>
              <a:rPr lang="en-US" dirty="0"/>
              <a:t> </a:t>
            </a:r>
            <a:r>
              <a:rPr lang="en-US" dirty="0" err="1"/>
              <a:t>Enstitüsü</a:t>
            </a:r>
            <a:r>
              <a:rPr lang="en-US" dirty="0"/>
              <a:t>).</a:t>
            </a:r>
            <a:endParaRPr lang="en-GB" dirty="0"/>
          </a:p>
          <a:p>
            <a:r>
              <a:rPr lang="en-US" dirty="0"/>
              <a:t>Choi, Y., Choi, M., Oh, M. and Kim, S., 2020. Service robots in hotels: understanding the service quality perceptions of human-robot interaction. </a:t>
            </a:r>
            <a:r>
              <a:rPr lang="en-US" i="1" dirty="0"/>
              <a:t>Journal of Hospitality Marketing &amp; Management</a:t>
            </a:r>
            <a:r>
              <a:rPr lang="en-US" dirty="0"/>
              <a:t>, </a:t>
            </a:r>
            <a:r>
              <a:rPr lang="en-US" i="1" dirty="0"/>
              <a:t>29</a:t>
            </a:r>
            <a:r>
              <a:rPr lang="en-US" dirty="0"/>
              <a:t>(6), pp.613-635.</a:t>
            </a:r>
            <a:endParaRPr lang="en-GB" dirty="0"/>
          </a:p>
          <a:p>
            <a:r>
              <a:rPr lang="en-US" dirty="0"/>
              <a:t>Kim, Y.R. and Lin, S.C., 2021. The non-linear relationship between brand diversification and hotel owner performance: The roles of ownership structure and location as moderators. </a:t>
            </a:r>
            <a:r>
              <a:rPr lang="en-US" i="1" dirty="0"/>
              <a:t>Journal of Hospitality and Tourism Management</a:t>
            </a:r>
            <a:r>
              <a:rPr lang="en-US" dirty="0"/>
              <a:t>, </a:t>
            </a:r>
            <a:r>
              <a:rPr lang="en-US" i="1" dirty="0"/>
              <a:t>49</a:t>
            </a:r>
            <a:r>
              <a:rPr lang="en-US" dirty="0"/>
              <a:t>, pp.235-243.</a:t>
            </a:r>
            <a:endParaRPr lang="en-GB" dirty="0"/>
          </a:p>
          <a:p>
            <a:r>
              <a:rPr lang="en-US" dirty="0"/>
              <a:t>Kim, Y.R. and Lin, S.C., 2021. The non-linear relationship between brand diversification and hotel owner performance: The roles of ownership structure and location as moderators. </a:t>
            </a:r>
            <a:r>
              <a:rPr lang="en-US" i="1" dirty="0"/>
              <a:t>Journal of Hospitality and Tourism Management</a:t>
            </a:r>
            <a:r>
              <a:rPr lang="en-US" dirty="0"/>
              <a:t>, </a:t>
            </a:r>
            <a:r>
              <a:rPr lang="en-US" i="1" dirty="0"/>
              <a:t>49</a:t>
            </a:r>
            <a:r>
              <a:rPr lang="en-US" dirty="0"/>
              <a:t>, pp.235-243.</a:t>
            </a:r>
            <a:endParaRPr lang="en-GB" dirty="0"/>
          </a:p>
          <a:p>
            <a:r>
              <a:rPr lang="en-US" dirty="0"/>
              <a:t>Le, V., 2021. Orientation plan for breakfast employees-Hilton Helsinki Airport Hotel.</a:t>
            </a:r>
            <a:endParaRPr lang="en-GB" dirty="0"/>
          </a:p>
          <a:p>
            <a:r>
              <a:rPr lang="en-US" dirty="0" err="1"/>
              <a:t>Lehto</a:t>
            </a:r>
            <a:r>
              <a:rPr lang="en-US" dirty="0"/>
              <a:t>, X.Y. and </a:t>
            </a:r>
            <a:r>
              <a:rPr lang="en-US" dirty="0" err="1"/>
              <a:t>Lehto</a:t>
            </a:r>
            <a:r>
              <a:rPr lang="en-US" dirty="0"/>
              <a:t>, M.R., 2019. Vacation as a public health resource: Toward a wellness-centered tourism design approach. </a:t>
            </a:r>
            <a:r>
              <a:rPr lang="en-US" i="1" dirty="0"/>
              <a:t>Journal of Hospitality &amp; Tourism Research</a:t>
            </a:r>
            <a:r>
              <a:rPr lang="en-US" dirty="0"/>
              <a:t>, </a:t>
            </a:r>
            <a:r>
              <a:rPr lang="en-US" i="1" dirty="0"/>
              <a:t>43</a:t>
            </a:r>
            <a:r>
              <a:rPr lang="en-US" dirty="0"/>
              <a:t>(7), pp.935-960.</a:t>
            </a:r>
            <a:endParaRPr lang="en-GB" dirty="0"/>
          </a:p>
          <a:p>
            <a:r>
              <a:rPr lang="en-US" dirty="0" err="1"/>
              <a:t>Rhou</a:t>
            </a:r>
            <a:r>
              <a:rPr lang="en-US" dirty="0"/>
              <a:t>, Y. and </a:t>
            </a:r>
            <a:r>
              <a:rPr lang="en-US" dirty="0" err="1"/>
              <a:t>Singal</a:t>
            </a:r>
            <a:r>
              <a:rPr lang="en-US" dirty="0"/>
              <a:t>, M., 2020. A review of the business case for CSR in the hospitality industry. </a:t>
            </a:r>
            <a:r>
              <a:rPr lang="en-US" i="1" dirty="0"/>
              <a:t>International Journal of Hospitality Management</a:t>
            </a:r>
            <a:r>
              <a:rPr lang="en-US" dirty="0"/>
              <a:t>, </a:t>
            </a:r>
            <a:r>
              <a:rPr lang="en-US" i="1" dirty="0"/>
              <a:t>84</a:t>
            </a:r>
            <a:r>
              <a:rPr lang="en-US" dirty="0"/>
              <a:t>, p.102330.</a:t>
            </a:r>
            <a:endParaRPr lang="en-GB" dirty="0"/>
          </a:p>
          <a:p>
            <a:r>
              <a:rPr lang="en-US" dirty="0" err="1"/>
              <a:t>Ricca</a:t>
            </a:r>
            <a:r>
              <a:rPr lang="en-US" dirty="0"/>
              <a:t>, S., 2019. Hilton banks on continued net unit growth.</a:t>
            </a:r>
            <a:endParaRPr lang="en-GB" dirty="0"/>
          </a:p>
          <a:p>
            <a:r>
              <a:rPr lang="en-US" dirty="0" err="1"/>
              <a:t>Tesone</a:t>
            </a:r>
            <a:r>
              <a:rPr lang="en-US" dirty="0"/>
              <a:t>, V. 2014. </a:t>
            </a:r>
            <a:r>
              <a:rPr lang="en-US" i="1" dirty="0"/>
              <a:t>Principles of Management for the Hospitality Industry</a:t>
            </a:r>
            <a:r>
              <a:rPr lang="en-US" dirty="0"/>
              <a:t>, Butterworth Heineman, Oxford</a:t>
            </a:r>
            <a:endParaRPr lang="en-GB" dirty="0"/>
          </a:p>
          <a:p>
            <a:r>
              <a:rPr lang="en-US" dirty="0"/>
              <a:t>Walker, J. 2013. </a:t>
            </a:r>
            <a:r>
              <a:rPr lang="en-US" i="1" dirty="0"/>
              <a:t>Introduction to Hospitality Management</a:t>
            </a:r>
            <a:r>
              <a:rPr lang="en-US" dirty="0"/>
              <a:t>, Pearson, London</a:t>
            </a:r>
            <a:endParaRPr lang="en-GB" dirty="0"/>
          </a:p>
          <a:p>
            <a:r>
              <a:rPr lang="en-US" dirty="0" err="1"/>
              <a:t>Кравченко</a:t>
            </a:r>
            <a:r>
              <a:rPr lang="en-US" dirty="0"/>
              <a:t>, П.П., 2021. </a:t>
            </a:r>
            <a:r>
              <a:rPr lang="en-US" i="1" dirty="0" err="1"/>
              <a:t>Разработка</a:t>
            </a:r>
            <a:r>
              <a:rPr lang="en-US" i="1" dirty="0"/>
              <a:t> </a:t>
            </a:r>
            <a:r>
              <a:rPr lang="en-US" i="1" dirty="0" err="1"/>
              <a:t>мероприятий</a:t>
            </a:r>
            <a:r>
              <a:rPr lang="en-US" i="1" dirty="0"/>
              <a:t> </a:t>
            </a:r>
            <a:r>
              <a:rPr lang="en-US" i="1" dirty="0" err="1"/>
              <a:t>по</a:t>
            </a:r>
            <a:r>
              <a:rPr lang="en-US" i="1" dirty="0"/>
              <a:t> </a:t>
            </a:r>
            <a:r>
              <a:rPr lang="en-US" i="1" dirty="0" err="1"/>
              <a:t>противодействию</a:t>
            </a:r>
            <a:r>
              <a:rPr lang="en-US" i="1" dirty="0"/>
              <a:t> </a:t>
            </a:r>
            <a:r>
              <a:rPr lang="en-US" i="1" dirty="0" err="1"/>
              <a:t>пандемии</a:t>
            </a:r>
            <a:r>
              <a:rPr lang="en-US" i="1" dirty="0"/>
              <a:t> в </a:t>
            </a:r>
            <a:r>
              <a:rPr lang="en-US" i="1" dirty="0" err="1"/>
              <a:t>международном</a:t>
            </a:r>
            <a:r>
              <a:rPr lang="en-US" i="1" dirty="0"/>
              <a:t> </a:t>
            </a:r>
            <a:r>
              <a:rPr lang="en-US" i="1" dirty="0" err="1"/>
              <a:t>отельном</a:t>
            </a:r>
            <a:r>
              <a:rPr lang="en-US" i="1" dirty="0"/>
              <a:t> </a:t>
            </a:r>
            <a:r>
              <a:rPr lang="en-US" i="1" dirty="0" err="1"/>
              <a:t>бизнесе</a:t>
            </a:r>
            <a:r>
              <a:rPr lang="en-US" i="1" dirty="0"/>
              <a:t> (</a:t>
            </a:r>
            <a:r>
              <a:rPr lang="en-US" i="1" dirty="0" err="1"/>
              <a:t>на</a:t>
            </a:r>
            <a:r>
              <a:rPr lang="en-US" i="1" dirty="0"/>
              <a:t> </a:t>
            </a:r>
            <a:r>
              <a:rPr lang="en-US" i="1" dirty="0" err="1"/>
              <a:t>примере</a:t>
            </a:r>
            <a:r>
              <a:rPr lang="en-US" i="1" dirty="0"/>
              <a:t> Hilton Garden Inn Krasnoyarsk)</a:t>
            </a:r>
            <a:r>
              <a:rPr lang="en-US" dirty="0"/>
              <a:t> (Doctoral dissertation, </a:t>
            </a:r>
            <a:r>
              <a:rPr lang="en-US" dirty="0" err="1"/>
              <a:t>Сибирский</a:t>
            </a:r>
            <a:r>
              <a:rPr lang="en-US" dirty="0"/>
              <a:t> </a:t>
            </a:r>
            <a:r>
              <a:rPr lang="en-US" dirty="0" err="1"/>
              <a:t>федеральный</a:t>
            </a:r>
            <a:r>
              <a:rPr lang="en-US" dirty="0"/>
              <a:t> </a:t>
            </a:r>
            <a:r>
              <a:rPr lang="en-US" dirty="0" err="1"/>
              <a:t>университет</a:t>
            </a:r>
            <a:r>
              <a:rPr lang="en-US" dirty="0"/>
              <a:t>).</a:t>
            </a:r>
            <a:endParaRPr lang="en-GB"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9219" name="Picture 3"/>
          <p:cNvPicPr>
            <a:picLocks noGrp="1" noChangeAspect="1" noChangeArrowheads="1"/>
          </p:cNvPicPr>
          <p:nvPr>
            <p:ph sz="quarter" idx="1"/>
          </p:nvPr>
        </p:nvPicPr>
        <p:blipFill>
          <a:blip r:embed="rId2"/>
          <a:srcRect/>
          <a:stretch>
            <a:fillRect/>
          </a:stretch>
        </p:blipFill>
        <p:spPr bwMode="auto">
          <a:xfrm>
            <a:off x="2057400" y="1524000"/>
            <a:ext cx="5266569" cy="4554115"/>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110</TotalTime>
  <Words>2285</Words>
  <Application>Microsoft Office PowerPoint</Application>
  <PresentationFormat>On-screen Show (4:3)</PresentationFormat>
  <Paragraphs>108</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Georgia</vt:lpstr>
      <vt:lpstr>Wingdings</vt:lpstr>
      <vt:lpstr>Wingdings 2</vt:lpstr>
      <vt:lpstr>Civic</vt:lpstr>
      <vt:lpstr>The Role &amp; Importance of Hospitality &amp; Guest Services within the Hotel Industry </vt:lpstr>
      <vt:lpstr>Contents </vt:lpstr>
      <vt:lpstr>Introduction </vt:lpstr>
      <vt:lpstr>Introduction of the Signia Hilton Hotel </vt:lpstr>
      <vt:lpstr>Main Consumers </vt:lpstr>
      <vt:lpstr>Nature, Scope and Role of the guest service and facilities that the hotel provides</vt:lpstr>
      <vt:lpstr>Role and Function of guest service in general -Guest Check-in and out</vt:lpstr>
      <vt:lpstr>Guest Service</vt:lpstr>
      <vt:lpstr>Guest Reservations  </vt:lpstr>
      <vt:lpstr>Front Office Functions</vt:lpstr>
      <vt:lpstr>Importance of hospitality and how Hotels meet the Guest's Expectations </vt:lpstr>
      <vt:lpstr>Conclusion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mac</dc:creator>
  <cp:lastModifiedBy>Mamun</cp:lastModifiedBy>
  <cp:revision>13</cp:revision>
  <dcterms:created xsi:type="dcterms:W3CDTF">2023-01-21T08:23:05Z</dcterms:created>
  <dcterms:modified xsi:type="dcterms:W3CDTF">2023-02-08T21:24:16Z</dcterms:modified>
</cp:coreProperties>
</file>