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9" r:id="rId5"/>
    <p:sldId id="285" r:id="rId6"/>
    <p:sldId id="289" r:id="rId7"/>
    <p:sldId id="287" r:id="rId8"/>
    <p:sldId id="286" r:id="rId9"/>
    <p:sldId id="290" r:id="rId10"/>
    <p:sldId id="259" r:id="rId11"/>
    <p:sldId id="261" r:id="rId12"/>
    <p:sldId id="262" r:id="rId13"/>
    <p:sldId id="263" r:id="rId14"/>
    <p:sldId id="264" r:id="rId15"/>
    <p:sldId id="265" r:id="rId16"/>
    <p:sldId id="266" r:id="rId17"/>
    <p:sldId id="270" r:id="rId18"/>
    <p:sldId id="267" r:id="rId19"/>
    <p:sldId id="271" r:id="rId20"/>
    <p:sldId id="268" r:id="rId21"/>
    <p:sldId id="288" r:id="rId22"/>
    <p:sldId id="278" r:id="rId23"/>
    <p:sldId id="293" r:id="rId24"/>
    <p:sldId id="279" r:id="rId25"/>
    <p:sldId id="291" r:id="rId26"/>
    <p:sldId id="280" r:id="rId27"/>
    <p:sldId id="281" r:id="rId28"/>
    <p:sldId id="292" r:id="rId29"/>
    <p:sldId id="282" r:id="rId30"/>
    <p:sldId id="283" r:id="rId31"/>
    <p:sldId id="276" r:id="rId32"/>
    <p:sldId id="277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4" autoAdjust="0"/>
    <p:restoredTop sz="94660"/>
  </p:normalViewPr>
  <p:slideViewPr>
    <p:cSldViewPr snapToGrid="0" snapToObjects="1">
      <p:cViewPr varScale="1">
        <p:scale>
          <a:sx n="109" d="100"/>
          <a:sy n="109" d="100"/>
        </p:scale>
        <p:origin x="1528" y="2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D728701E-CAF4-4159-9B3E-41C86DFFA30D}" type="datetimeFigureOut">
              <a:rPr lang="en-US" smtClean="0"/>
              <a:t>11/12/23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162F1D00-BD13-4404-86B0-79703945A0A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eb-s-ebscohost-com.ezproxy.uwtsd.ac.uk/ehost/detail/detail?vid=22&amp;sid=07d38483-a6e7-4011-9626-86c230f147df%40redis&amp;bdata=JnNpdGU9ZWhvc3QtbGl2ZQ%3d%3d#c35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TdZbLnQ6pI" TargetMode="External"/><Relationship Id="rId2" Type="http://schemas.openxmlformats.org/officeDocument/2006/relationships/hyperlink" Target="https://www.youtube.com/watch?v=yB1bvuNZ2I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ne4pJ9QZQMM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qJpDS8F6h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Being active – Potential Negative Effects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The Psychology of Exercise and Physical Activity</a:t>
            </a:r>
          </a:p>
          <a:p>
            <a:r>
              <a:rPr lang="en-US" dirty="0"/>
              <a:t>Week 7</a:t>
            </a:r>
          </a:p>
        </p:txBody>
      </p:sp>
    </p:spTree>
    <p:extLst>
      <p:ext uri="{BB962C8B-B14F-4D97-AF65-F5344CB8AC3E}">
        <p14:creationId xmlns:p14="http://schemas.microsoft.com/office/powerpoint/2010/main" val="4149096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Re-cap from last year…</a:t>
            </a:r>
            <a:br>
              <a:rPr lang="en-US" dirty="0"/>
            </a:br>
            <a:r>
              <a:rPr lang="en-US" dirty="0"/>
              <a:t>When is exercise related to body dissatisfaction?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2391846"/>
            <a:ext cx="7556313" cy="3734317"/>
          </a:xfrm>
        </p:spPr>
        <p:txBody>
          <a:bodyPr/>
          <a:lstStyle/>
          <a:p>
            <a:r>
              <a:rPr lang="en-US" dirty="0"/>
              <a:t>Where the individual exercises</a:t>
            </a:r>
          </a:p>
          <a:p>
            <a:r>
              <a:rPr lang="en-US" dirty="0"/>
              <a:t>The individual’s motives to exercise</a:t>
            </a:r>
          </a:p>
          <a:p>
            <a:r>
              <a:rPr lang="en-US" dirty="0"/>
              <a:t>The type of exercise the individual participates in</a:t>
            </a:r>
          </a:p>
          <a:p>
            <a:r>
              <a:rPr lang="en-US" dirty="0"/>
              <a:t>The characteristics of the exercise leader and the exercise class</a:t>
            </a:r>
          </a:p>
          <a:p>
            <a:r>
              <a:rPr lang="en-US" dirty="0"/>
              <a:t>Whether exercise is central to the individual’s lifestyle or occupation</a:t>
            </a:r>
          </a:p>
        </p:txBody>
      </p:sp>
    </p:spTree>
    <p:extLst>
      <p:ext uri="{BB962C8B-B14F-4D97-AF65-F5344CB8AC3E}">
        <p14:creationId xmlns:p14="http://schemas.microsoft.com/office/powerpoint/2010/main" val="2716959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the individual exercises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Location and type of exercise:</a:t>
            </a:r>
          </a:p>
          <a:p>
            <a:r>
              <a:rPr lang="en-US" dirty="0"/>
              <a:t>Prichard and </a:t>
            </a:r>
            <a:r>
              <a:rPr lang="en-US" dirty="0" err="1"/>
              <a:t>Tiggemann</a:t>
            </a:r>
            <a:r>
              <a:rPr lang="en-US" dirty="0"/>
              <a:t> (2008). Questionnaires to assess exercise variables in women aged 18-71 years. </a:t>
            </a:r>
          </a:p>
          <a:p>
            <a:r>
              <a:rPr lang="en-US" dirty="0"/>
              <a:t>Exercise motives, type of exercise, location most often exercised in.</a:t>
            </a:r>
          </a:p>
          <a:p>
            <a:r>
              <a:rPr lang="en-US" dirty="0"/>
              <a:t>The more time spent exercising in a fitness </a:t>
            </a:r>
            <a:r>
              <a:rPr lang="en-US" dirty="0" err="1"/>
              <a:t>centre</a:t>
            </a:r>
            <a:r>
              <a:rPr lang="en-US" dirty="0"/>
              <a:t> compared to other environments = lower body esteem.</a:t>
            </a:r>
          </a:p>
          <a:p>
            <a:r>
              <a:rPr lang="en-US" dirty="0"/>
              <a:t>Type of exercise was also linked to body esteem. </a:t>
            </a:r>
          </a:p>
          <a:p>
            <a:r>
              <a:rPr lang="en-US" dirty="0"/>
              <a:t>The more CV activities (e.g. treadmill) = lower levels of body esteem.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Why? What do you think the explanations for this could be?</a:t>
            </a:r>
          </a:p>
        </p:txBody>
      </p:sp>
    </p:spTree>
    <p:extLst>
      <p:ext uri="{BB962C8B-B14F-4D97-AF65-F5344CB8AC3E}">
        <p14:creationId xmlns:p14="http://schemas.microsoft.com/office/powerpoint/2010/main" val="1902884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Suggestions to explain findings…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1. number of mirrors</a:t>
            </a:r>
          </a:p>
          <a:p>
            <a:r>
              <a:rPr lang="en-US" dirty="0"/>
              <a:t>2. emphasis placed on weight loss at fitness </a:t>
            </a:r>
            <a:r>
              <a:rPr lang="en-US" dirty="0" err="1"/>
              <a:t>centres</a:t>
            </a:r>
            <a:endParaRPr lang="en-US" dirty="0"/>
          </a:p>
          <a:p>
            <a:r>
              <a:rPr lang="en-US" dirty="0"/>
              <a:t>3. presence of more fit / toned individuals – other exercisers and instructors</a:t>
            </a:r>
          </a:p>
          <a:p>
            <a:r>
              <a:rPr lang="en-US" dirty="0"/>
              <a:t>4. CV based activities – associated with weight and appearance related motives</a:t>
            </a:r>
          </a:p>
          <a:p>
            <a:endParaRPr lang="en-US" dirty="0"/>
          </a:p>
          <a:p>
            <a:r>
              <a:rPr lang="en-US" dirty="0"/>
              <a:t>What is the relationship? </a:t>
            </a:r>
          </a:p>
          <a:p>
            <a:r>
              <a:rPr lang="en-US" dirty="0"/>
              <a:t>Does the environment cause the increase in BD</a:t>
            </a:r>
          </a:p>
          <a:p>
            <a:pPr lvl="1"/>
            <a:r>
              <a:rPr lang="en-US" dirty="0"/>
              <a:t>OR…</a:t>
            </a:r>
          </a:p>
          <a:p>
            <a:r>
              <a:rPr lang="en-US" dirty="0"/>
              <a:t>Does increased BD leads women to exercise in a fitness </a:t>
            </a:r>
            <a:r>
              <a:rPr lang="en-US" dirty="0" err="1"/>
              <a:t>centre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83864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dirty="0"/>
              <a:t>Effects of Exercising in Mirrored Environments on Sedentary Women’s Feeling States and Self-Efficacy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7556313" cy="4622074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There are three published studies in which researchers examined the effects of exercising in front of a mirror in moderating the effects of exercise on psychological changes. </a:t>
            </a:r>
          </a:p>
          <a:p>
            <a:pPr fontAlgn="base"/>
            <a:r>
              <a:rPr lang="en-GB" dirty="0"/>
              <a:t>Study 1: (</a:t>
            </a:r>
            <a:r>
              <a:rPr lang="en-GB" dirty="0" err="1"/>
              <a:t>Katula</a:t>
            </a:r>
            <a:r>
              <a:rPr lang="en-GB" dirty="0"/>
              <a:t> et al., 1998) - exercise self-efficacy levels in mirrored versus </a:t>
            </a:r>
            <a:r>
              <a:rPr lang="en-GB" dirty="0" err="1"/>
              <a:t>unmirrored</a:t>
            </a:r>
            <a:r>
              <a:rPr lang="en-GB" dirty="0"/>
              <a:t> exercise settings were compared using a sample of moderately active men and women. </a:t>
            </a:r>
          </a:p>
          <a:p>
            <a:pPr lvl="1" fontAlgn="base"/>
            <a:r>
              <a:rPr lang="en-GB" dirty="0"/>
              <a:t>In the mirrored condition only, women’s self-efficacy was significantly lower than men’s, and body image concerns predicted self-efficacy. </a:t>
            </a:r>
          </a:p>
          <a:p>
            <a:pPr lvl="1" fontAlgn="base"/>
            <a:r>
              <a:rPr lang="en-GB" dirty="0"/>
              <a:t>The authors suggested that women’s self-focus was increased by the presence of the mirror, which in turn led to increased body image concerns that were instrumental in decreasing self-efficacy. </a:t>
            </a:r>
          </a:p>
          <a:p>
            <a:pPr fontAlgn="base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90872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382A0-F068-6A38-9D24-E931F6923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2870C-1408-1650-41D6-94AC43745F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en-GB" dirty="0"/>
              <a:t>Study 2: (</a:t>
            </a:r>
            <a:r>
              <a:rPr lang="en-GB" dirty="0" err="1"/>
              <a:t>Katula</a:t>
            </a:r>
            <a:r>
              <a:rPr lang="en-GB" dirty="0"/>
              <a:t> and McAuley, 2001) study of highly active women revealed that a bout of exercise performed in front of a mirror actually increased self-efficacy. </a:t>
            </a:r>
          </a:p>
          <a:p>
            <a:pPr lvl="1" fontAlgn="base"/>
            <a:r>
              <a:rPr lang="en-GB" dirty="0"/>
              <a:t>Suggested that for this sample of highly experienced exercisers, seeing themselves use proper technique increased their feelings of mastery and, ultimately, exercise self-efficacy.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77909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 3: </a:t>
            </a:r>
            <a:br>
              <a:rPr lang="en-GB" dirty="0"/>
            </a:br>
            <a:r>
              <a:rPr lang="en-GB" dirty="0"/>
              <a:t>(</a:t>
            </a:r>
            <a:r>
              <a:rPr lang="en-GB" dirty="0" err="1"/>
              <a:t>Focht</a:t>
            </a:r>
            <a:r>
              <a:rPr lang="en-GB" dirty="0"/>
              <a:t> and </a:t>
            </a:r>
            <a:r>
              <a:rPr lang="en-GB" dirty="0" err="1"/>
              <a:t>Hausenblas</a:t>
            </a:r>
            <a:r>
              <a:rPr lang="en-GB" dirty="0"/>
              <a:t>, 2003)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fontAlgn="base"/>
            <a:r>
              <a:rPr lang="en-GB" dirty="0"/>
              <a:t>Researchers examined the effects of exercise performed in a public, mirrored setting and a private, </a:t>
            </a:r>
            <a:r>
              <a:rPr lang="en-GB" dirty="0" err="1"/>
              <a:t>unmirrored</a:t>
            </a:r>
            <a:r>
              <a:rPr lang="en-GB" dirty="0"/>
              <a:t> setting on exercise-induced feeling states. </a:t>
            </a:r>
          </a:p>
          <a:p>
            <a:pPr lvl="1" fontAlgn="base"/>
            <a:r>
              <a:rPr lang="en-GB" dirty="0"/>
              <a:t>Participants were low-active women with high social physique anxiety. </a:t>
            </a:r>
          </a:p>
          <a:p>
            <a:pPr lvl="1" fontAlgn="base"/>
            <a:r>
              <a:rPr lang="en-GB" dirty="0"/>
              <a:t>While exercising, the women experienced negative changes in some feeling states, but only in the public mirrored condition. </a:t>
            </a:r>
          </a:p>
          <a:p>
            <a:pPr lvl="1" fontAlgn="base"/>
            <a:r>
              <a:rPr lang="en-GB" dirty="0"/>
              <a:t>Unfortunately, the mirrored exercise condition was conducted in a public gym facility, so it is impossible to determine whether the observed effects were due to:</a:t>
            </a:r>
          </a:p>
          <a:p>
            <a:pPr lvl="2" fontAlgn="base"/>
            <a:r>
              <a:rPr lang="en-GB" dirty="0"/>
              <a:t>perceived social evaluative threat (due to the presence of others), </a:t>
            </a:r>
          </a:p>
          <a:p>
            <a:pPr lvl="2" fontAlgn="base"/>
            <a:r>
              <a:rPr lang="en-GB" dirty="0"/>
              <a:t>increased self-awareness (due to the presence of the mirror), </a:t>
            </a:r>
          </a:p>
          <a:p>
            <a:pPr lvl="2" fontAlgn="base"/>
            <a:r>
              <a:rPr lang="en-GB" dirty="0"/>
              <a:t>or some combination of these factors. </a:t>
            </a:r>
          </a:p>
          <a:p>
            <a:pPr fontAlgn="base"/>
            <a:r>
              <a:rPr lang="en-GB" dirty="0"/>
              <a:t>Nonetheless, when considered along with study 1…</a:t>
            </a:r>
          </a:p>
          <a:p>
            <a:pPr lvl="1" fontAlgn="base"/>
            <a:r>
              <a:rPr lang="en-GB" dirty="0"/>
              <a:t>these results suggest that if exercise is performed in a mirrored environment, women who are highly concerned about their physical appearance may not incur the positive psychological benefits that are typically associated with exercise.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3102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Ginis</a:t>
            </a:r>
            <a:r>
              <a:rPr lang="en-GB" dirty="0"/>
              <a:t> et al. (2003)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3" y="1393370"/>
            <a:ext cx="7802973" cy="5164183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Examined the effects of a mirrored </a:t>
            </a:r>
            <a:r>
              <a:rPr lang="en-GB" b="1" dirty="0"/>
              <a:t>exercise</a:t>
            </a:r>
            <a:r>
              <a:rPr lang="en-GB" dirty="0"/>
              <a:t> environment and </a:t>
            </a:r>
            <a:r>
              <a:rPr lang="en-GB" b="1" dirty="0"/>
              <a:t>body image</a:t>
            </a:r>
            <a:r>
              <a:rPr lang="en-GB" dirty="0"/>
              <a:t> concerns on changes in </a:t>
            </a:r>
            <a:r>
              <a:rPr lang="en-GB" b="1" dirty="0"/>
              <a:t>exercise</a:t>
            </a:r>
            <a:r>
              <a:rPr lang="en-GB" dirty="0"/>
              <a:t>-induced feeling states and self-efficacy.</a:t>
            </a:r>
          </a:p>
          <a:p>
            <a:pPr lvl="1" fontAlgn="base"/>
            <a:r>
              <a:rPr lang="en-GB" dirty="0"/>
              <a:t>Sample of 58 sedentary women (mean age=20.7 years). </a:t>
            </a:r>
          </a:p>
          <a:p>
            <a:pPr lvl="1" fontAlgn="base"/>
            <a:r>
              <a:rPr lang="en-GB" dirty="0"/>
              <a:t>Participants performed a 20-min bout of </a:t>
            </a:r>
            <a:r>
              <a:rPr lang="en-GB" b="1" dirty="0"/>
              <a:t>exercise</a:t>
            </a:r>
            <a:r>
              <a:rPr lang="en-GB" dirty="0"/>
              <a:t> in front of either a mirrored or a non-mirrored wall. </a:t>
            </a:r>
          </a:p>
          <a:p>
            <a:pPr lvl="1" fontAlgn="base"/>
            <a:r>
              <a:rPr lang="en-GB" dirty="0"/>
              <a:t>Feeling states and self-efficacy were measured pre- and post-</a:t>
            </a:r>
            <a:r>
              <a:rPr lang="en-GB" b="1" dirty="0"/>
              <a:t>exercise</a:t>
            </a:r>
            <a:r>
              <a:rPr lang="en-GB" dirty="0"/>
              <a:t>. </a:t>
            </a:r>
          </a:p>
          <a:p>
            <a:pPr fontAlgn="base"/>
            <a:r>
              <a:rPr lang="en-GB" dirty="0"/>
              <a:t>Results indicated that regardless of their level of </a:t>
            </a:r>
            <a:r>
              <a:rPr lang="en-GB" b="1" dirty="0"/>
              <a:t>body image</a:t>
            </a:r>
            <a:r>
              <a:rPr lang="en-GB" dirty="0"/>
              <a:t> concern, women in the mirrored condition felt worse after exercising than women in the un-mirrored condition. </a:t>
            </a:r>
          </a:p>
          <a:p>
            <a:pPr lvl="1" fontAlgn="base"/>
            <a:r>
              <a:rPr lang="en-GB" dirty="0"/>
              <a:t>There were no effects of the environment or </a:t>
            </a:r>
            <a:r>
              <a:rPr lang="en-GB" b="1" dirty="0"/>
              <a:t>body image</a:t>
            </a:r>
            <a:r>
              <a:rPr lang="en-GB" dirty="0"/>
              <a:t> on self-efficacy.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0362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4D686-A08A-3C96-C7B6-8E72D07E0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566FF-20D1-DBAD-54A5-AA59A76F8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en-GB" dirty="0"/>
              <a:t>The findings suggest that mirrored </a:t>
            </a:r>
            <a:r>
              <a:rPr lang="en-GB" b="1" dirty="0"/>
              <a:t>exercise</a:t>
            </a:r>
            <a:r>
              <a:rPr lang="en-GB" dirty="0"/>
              <a:t> environments may not just prevent sedentary women from deriving the mood-enhancing benefits of </a:t>
            </a:r>
            <a:r>
              <a:rPr lang="en-GB" b="1" dirty="0"/>
              <a:t>exercise</a:t>
            </a:r>
            <a:r>
              <a:rPr lang="en-GB" dirty="0"/>
              <a:t> but may actually cause mood decrements. </a:t>
            </a:r>
          </a:p>
          <a:p>
            <a:pPr lvl="1" fontAlgn="base"/>
            <a:r>
              <a:rPr lang="en-GB" dirty="0"/>
              <a:t>Possibility that mirrored fitness facilities are a deterrent to </a:t>
            </a:r>
            <a:r>
              <a:rPr lang="en-GB" b="1" dirty="0"/>
              <a:t>exercise</a:t>
            </a:r>
            <a:r>
              <a:rPr lang="en-GB" dirty="0"/>
              <a:t> participation among sedentary women?</a:t>
            </a:r>
          </a:p>
          <a:p>
            <a:pPr fontAlgn="base"/>
            <a:r>
              <a:rPr lang="en-GB" dirty="0"/>
              <a:t> Certainly if a woman leaves the gym feeling even worse than when she arrived, she will not be particularly motivated to continue exercising in the future. </a:t>
            </a:r>
          </a:p>
          <a:p>
            <a:pPr fontAlgn="base"/>
            <a:r>
              <a:rPr lang="en-GB" dirty="0"/>
              <a:t>The recommended practice of placing mirrors in </a:t>
            </a:r>
            <a:r>
              <a:rPr lang="en-GB" b="1" dirty="0"/>
              <a:t>exercise</a:t>
            </a:r>
            <a:r>
              <a:rPr lang="en-GB" dirty="0"/>
              <a:t> centres may need to be reconsidered?</a:t>
            </a:r>
          </a:p>
          <a:p>
            <a:pPr lvl="1" fontAlgn="base"/>
            <a:r>
              <a:rPr lang="en-GB" dirty="0"/>
              <a:t>Particularly in gyms that are trying to attract previously sedentary individuals.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0557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individual’s motives to exercise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Exercising to control weight or improve body tone was associated with lower levels of body satisfaction (</a:t>
            </a:r>
            <a:r>
              <a:rPr lang="en-US" dirty="0" err="1"/>
              <a:t>Tiggeman</a:t>
            </a:r>
            <a:r>
              <a:rPr lang="en-US" dirty="0"/>
              <a:t> and Williamson, 2000).</a:t>
            </a:r>
          </a:p>
          <a:p>
            <a:r>
              <a:rPr lang="en-US" dirty="0"/>
              <a:t>WC motives stronger in women than men.</a:t>
            </a:r>
          </a:p>
          <a:p>
            <a:r>
              <a:rPr lang="en-US" dirty="0" err="1"/>
              <a:t>Strelan</a:t>
            </a:r>
            <a:r>
              <a:rPr lang="en-US" dirty="0"/>
              <a:t> and Hargreaves (2005) examined the role of self-objectification (focus on external appearance and evaluation by others).</a:t>
            </a:r>
          </a:p>
          <a:p>
            <a:r>
              <a:rPr lang="en-US" dirty="0"/>
              <a:t>Sample of women aged 16-25 years – those scoring high on self objectification more dissatisfied with their bodies if reported weight / appearance related motives for exercising.</a:t>
            </a:r>
          </a:p>
          <a:p>
            <a:r>
              <a:rPr lang="en-US" dirty="0"/>
              <a:t>Impact of exercising for purely body-related reasons…</a:t>
            </a:r>
          </a:p>
          <a:p>
            <a:r>
              <a:rPr lang="en-US" dirty="0"/>
              <a:t>Heightens the negative influence that self-objectification has on body esteem.</a:t>
            </a:r>
          </a:p>
        </p:txBody>
      </p:sp>
    </p:spTree>
    <p:extLst>
      <p:ext uri="{BB962C8B-B14F-4D97-AF65-F5344CB8AC3E}">
        <p14:creationId xmlns:p14="http://schemas.microsoft.com/office/powerpoint/2010/main" val="18868741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characteristics of the exercise leader and the exercise class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7556313" cy="4471851"/>
          </a:xfrm>
        </p:spPr>
        <p:txBody>
          <a:bodyPr>
            <a:normAutofit/>
          </a:bodyPr>
          <a:lstStyle/>
          <a:p>
            <a:r>
              <a:rPr lang="en-US" dirty="0"/>
              <a:t>The role of the exercise leader?</a:t>
            </a:r>
          </a:p>
          <a:p>
            <a:r>
              <a:rPr lang="en-US" dirty="0"/>
              <a:t>Clothing / attitude / social environment?</a:t>
            </a:r>
          </a:p>
          <a:p>
            <a:r>
              <a:rPr lang="en-US" dirty="0" err="1"/>
              <a:t>Ginis</a:t>
            </a:r>
            <a:r>
              <a:rPr lang="en-US" dirty="0"/>
              <a:t> et al. (2008) – women exercised to one of two 30 minute exercise videos.</a:t>
            </a:r>
          </a:p>
          <a:p>
            <a:pPr lvl="1"/>
            <a:r>
              <a:rPr lang="en-US" dirty="0"/>
              <a:t>The first – instructor with lean and toned physique – wearing tight fitting clothing emphasizing physique</a:t>
            </a:r>
          </a:p>
          <a:p>
            <a:pPr lvl="1"/>
            <a:r>
              <a:rPr lang="en-US" dirty="0"/>
              <a:t>The second - instructor with lean and toned physique – wearing baggy clothing hiding physique</a:t>
            </a:r>
          </a:p>
          <a:p>
            <a:pPr marL="0" indent="0">
              <a:buNone/>
            </a:pPr>
            <a:r>
              <a:rPr lang="en-US" dirty="0"/>
              <a:t>What do you suggest was the outcome in terms of body dissatisfaction?</a:t>
            </a:r>
          </a:p>
          <a:p>
            <a:pPr lvl="1"/>
            <a:r>
              <a:rPr lang="en-US" dirty="0"/>
              <a:t>Participants – greater body dissatisfaction after the first video!</a:t>
            </a:r>
          </a:p>
        </p:txBody>
      </p:sp>
    </p:spTree>
    <p:extLst>
      <p:ext uri="{BB962C8B-B14F-4D97-AF65-F5344CB8AC3E}">
        <p14:creationId xmlns:p14="http://schemas.microsoft.com/office/powerpoint/2010/main" val="1218769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Whether exercise is central to the individual’s lifestyle or occupation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Being an exercise leader may lead to body dissatisfaction…</a:t>
            </a:r>
          </a:p>
          <a:p>
            <a:r>
              <a:rPr lang="en-US" dirty="0"/>
              <a:t>Aerobic instructors who were motivated to exercise due to internal pressure to develop ‘ideal’ body type – more likely to have higher levels of BD (</a:t>
            </a:r>
            <a:r>
              <a:rPr lang="en-US" dirty="0" err="1"/>
              <a:t>Thogersen-Ntoumani</a:t>
            </a:r>
            <a:r>
              <a:rPr lang="en-US" dirty="0"/>
              <a:t> and </a:t>
            </a:r>
            <a:r>
              <a:rPr lang="en-US" dirty="0" err="1"/>
              <a:t>Ntoumanis</a:t>
            </a:r>
            <a:r>
              <a:rPr lang="en-US" dirty="0"/>
              <a:t>, 2007).</a:t>
            </a:r>
          </a:p>
          <a:p>
            <a:r>
              <a:rPr lang="en-US" dirty="0" err="1"/>
              <a:t>Yager</a:t>
            </a:r>
            <a:r>
              <a:rPr lang="en-US" dirty="0"/>
              <a:t> and O’Dea (2009) researched trainee teachers (health and PE teachers / other subjects) and found higher BD in those training to teach health and PE!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127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Weight of evidence of the positive effects of exercise…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Studies…</a:t>
            </a:r>
          </a:p>
          <a:p>
            <a:r>
              <a:rPr lang="en-US" dirty="0"/>
              <a:t>Physical and psychological benefits…</a:t>
            </a:r>
          </a:p>
        </p:txBody>
      </p:sp>
    </p:spTree>
    <p:extLst>
      <p:ext uri="{BB962C8B-B14F-4D97-AF65-F5344CB8AC3E}">
        <p14:creationId xmlns:p14="http://schemas.microsoft.com/office/powerpoint/2010/main" val="620200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Negative effect and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456510"/>
            <a:ext cx="7556313" cy="5022668"/>
          </a:xfrm>
        </p:spPr>
        <p:txBody>
          <a:bodyPr>
            <a:normAutofit/>
          </a:bodyPr>
          <a:lstStyle/>
          <a:p>
            <a:r>
              <a:rPr lang="en-US" dirty="0"/>
              <a:t>We know that exercise offers a number of psychological, social and physical benefits…</a:t>
            </a:r>
          </a:p>
          <a:p>
            <a:pPr lvl="1"/>
            <a:r>
              <a:rPr lang="en-US" dirty="0"/>
              <a:t>There is evidence that exercise can cause negative effect.</a:t>
            </a:r>
          </a:p>
          <a:p>
            <a:r>
              <a:rPr lang="en-US" dirty="0"/>
              <a:t>Why are more people not active? Why have we come to the simplistic conclusion that exercise makes us feel better?</a:t>
            </a:r>
          </a:p>
          <a:p>
            <a:r>
              <a:rPr lang="en-US" dirty="0"/>
              <a:t>According to Backhouse et al. (2007), several reasons exist:</a:t>
            </a:r>
          </a:p>
          <a:p>
            <a:pPr lvl="1"/>
            <a:r>
              <a:rPr lang="en-US" dirty="0"/>
              <a:t>Tendency to ignore findings that conflict with positive conclusions</a:t>
            </a:r>
          </a:p>
          <a:p>
            <a:pPr lvl="1"/>
            <a:r>
              <a:rPr lang="en-US" dirty="0"/>
              <a:t>Participants are generally healthy college students</a:t>
            </a:r>
          </a:p>
          <a:p>
            <a:pPr lvl="1"/>
            <a:r>
              <a:rPr lang="en-US" dirty="0"/>
              <a:t>Measured affect before and after – rather than during.</a:t>
            </a:r>
          </a:p>
          <a:p>
            <a:pPr lvl="1"/>
            <a:r>
              <a:rPr lang="en-US" dirty="0"/>
              <a:t>Grouped responses – average of responses. ½ positive / ½ negative effect cancel each other out. What about individual responses. </a:t>
            </a:r>
          </a:p>
        </p:txBody>
      </p:sp>
    </p:spTree>
    <p:extLst>
      <p:ext uri="{BB962C8B-B14F-4D97-AF65-F5344CB8AC3E}">
        <p14:creationId xmlns:p14="http://schemas.microsoft.com/office/powerpoint/2010/main" val="38354449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Suggested that a general response to exercise does not exist!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Instead it is an interaction between:</a:t>
            </a:r>
          </a:p>
          <a:p>
            <a:pPr marL="0" indent="0">
              <a:buNone/>
            </a:pPr>
            <a:endParaRPr lang="en-US" dirty="0"/>
          </a:p>
          <a:p>
            <a:pPr lvl="1"/>
            <a:r>
              <a:rPr lang="en-US" dirty="0"/>
              <a:t>Exercise factors – Intensity / Mode </a:t>
            </a:r>
          </a:p>
          <a:p>
            <a:pPr lvl="1"/>
            <a:r>
              <a:rPr lang="en-US" dirty="0"/>
              <a:t>Person factors – Fitness / Training Status / Self-efficacy / Personality</a:t>
            </a:r>
          </a:p>
          <a:p>
            <a:pPr lvl="1"/>
            <a:r>
              <a:rPr lang="en-US" dirty="0"/>
              <a:t>Environmental factors – Leadership Style / Mirrored Environments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21316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 factors – Intensity / Mode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Intensity</a:t>
            </a:r>
          </a:p>
          <a:p>
            <a:r>
              <a:rPr lang="en-US" dirty="0"/>
              <a:t>Rose and </a:t>
            </a:r>
            <a:r>
              <a:rPr lang="en-US" dirty="0" err="1"/>
              <a:t>Parfitt</a:t>
            </a:r>
            <a:r>
              <a:rPr lang="en-US" dirty="0"/>
              <a:t> (2007) / </a:t>
            </a:r>
            <a:r>
              <a:rPr lang="en-US" dirty="0" err="1"/>
              <a:t>kilpatrick</a:t>
            </a:r>
            <a:r>
              <a:rPr lang="en-US" dirty="0"/>
              <a:t> et al. (2007) found positive affect significantly lower at high compared to low intensities.</a:t>
            </a:r>
          </a:p>
          <a:p>
            <a:r>
              <a:rPr lang="en-US" dirty="0"/>
              <a:t>Less positive affect during hard short bout of exercise as opposed to longer moderate intensity bout.</a:t>
            </a:r>
          </a:p>
          <a:p>
            <a:r>
              <a:rPr lang="en-US" dirty="0"/>
              <a:t>Decrease not maintained afterwards…Why?</a:t>
            </a:r>
          </a:p>
          <a:p>
            <a:r>
              <a:rPr lang="en-US" dirty="0"/>
              <a:t>Inter-individual variability of responses.</a:t>
            </a:r>
          </a:p>
          <a:p>
            <a:pPr marL="0" indent="0">
              <a:buNone/>
            </a:pPr>
            <a:r>
              <a:rPr lang="en-US" dirty="0"/>
              <a:t>Unique affective experience – lost in group data?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4953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Choose a preferred activity...</a:t>
            </a:r>
          </a:p>
          <a:p>
            <a:r>
              <a:rPr lang="en-US" dirty="0" err="1"/>
              <a:t>Parfitt</a:t>
            </a:r>
            <a:r>
              <a:rPr lang="en-US" dirty="0"/>
              <a:t> and Gledhill (2004) – greater psychological distress when low active adults performed their non preferred mode of exercise.</a:t>
            </a:r>
          </a:p>
          <a:p>
            <a:r>
              <a:rPr lang="en-US" dirty="0"/>
              <a:t>Daley and Maynard (2003) – active males – greater negative affect during and after exercise which they had not chosen to do compared with when had choice.</a:t>
            </a:r>
          </a:p>
          <a:p>
            <a:r>
              <a:rPr lang="en-US" dirty="0"/>
              <a:t>Also greater increase in negative affect following non preferred exercise compared to watching TV.</a:t>
            </a:r>
          </a:p>
          <a:p>
            <a:pPr lvl="1"/>
            <a:r>
              <a:rPr lang="en-US" dirty="0"/>
              <a:t>Physical benefits – non preferred exercise </a:t>
            </a:r>
          </a:p>
          <a:p>
            <a:pPr lvl="1"/>
            <a:r>
              <a:rPr lang="en-US" dirty="0"/>
              <a:t>For increased feeling state – better off watching TV.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23191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 factors – Fitness / Training Status / Self-efficacy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b="1" dirty="0"/>
              <a:t>Fitness / Training Status</a:t>
            </a:r>
          </a:p>
          <a:p>
            <a:r>
              <a:rPr lang="en-US" dirty="0"/>
              <a:t>Backhouse et al. (2007) – less fit / untrained report more negative affect to exercise than trained. </a:t>
            </a:r>
          </a:p>
          <a:p>
            <a:r>
              <a:rPr lang="en-US" dirty="0"/>
              <a:t>Intensity – light / mod / hard – trained much more positive affect in relation to pre- exercise level than untrained.</a:t>
            </a:r>
          </a:p>
          <a:p>
            <a:r>
              <a:rPr lang="en-US" dirty="0"/>
              <a:t>Blanchard (2001) – similar results for a cycle ergometer session with unfit and highly fit females.</a:t>
            </a:r>
          </a:p>
          <a:p>
            <a:r>
              <a:rPr lang="en-US" dirty="0"/>
              <a:t>Moderate intensity exercise fine – high intensity exercise caused negative affect for unfit females.</a:t>
            </a:r>
          </a:p>
          <a:p>
            <a:r>
              <a:rPr lang="en-US" dirty="0"/>
              <a:t>Practical implications?</a:t>
            </a:r>
          </a:p>
        </p:txBody>
      </p:sp>
    </p:spTree>
    <p:extLst>
      <p:ext uri="{BB962C8B-B14F-4D97-AF65-F5344CB8AC3E}">
        <p14:creationId xmlns:p14="http://schemas.microsoft.com/office/powerpoint/2010/main" val="19692651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Self Efficacy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Manipulated low self efficacy (told performance poor) = higher levels of distress and fatigue following information and additional stepping task (</a:t>
            </a:r>
            <a:r>
              <a:rPr lang="en-US" dirty="0" err="1"/>
              <a:t>Mc</a:t>
            </a:r>
            <a:r>
              <a:rPr lang="en-US" dirty="0"/>
              <a:t> </a:t>
            </a:r>
            <a:r>
              <a:rPr lang="en-US" dirty="0" err="1"/>
              <a:t>Auley</a:t>
            </a:r>
            <a:r>
              <a:rPr lang="en-US" dirty="0"/>
              <a:t> et al. 1999).</a:t>
            </a:r>
          </a:p>
          <a:p>
            <a:r>
              <a:rPr lang="en-US" dirty="0"/>
              <a:t>Robbins et al. (2004) – adolescents with low self efficacy (not manipulated) associated with feeling worse during exercise.</a:t>
            </a:r>
          </a:p>
          <a:p>
            <a:pPr lvl="1"/>
            <a:r>
              <a:rPr lang="en-US" dirty="0"/>
              <a:t>Effects of maturation – early stages of puberty felt worse than those at the later stages.</a:t>
            </a:r>
          </a:p>
          <a:p>
            <a:endParaRPr lang="en-US" dirty="0"/>
          </a:p>
          <a:p>
            <a:r>
              <a:rPr lang="en-US" dirty="0"/>
              <a:t>Practical implications of self efficacy?</a:t>
            </a:r>
          </a:p>
        </p:txBody>
      </p:sp>
    </p:spTree>
    <p:extLst>
      <p:ext uri="{BB962C8B-B14F-4D97-AF65-F5344CB8AC3E}">
        <p14:creationId xmlns:p14="http://schemas.microsoft.com/office/powerpoint/2010/main" val="29981080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factors – Leadership Style / Mirrored Environments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Previous studies discussed….</a:t>
            </a:r>
          </a:p>
          <a:p>
            <a:r>
              <a:rPr lang="en-US" dirty="0"/>
              <a:t>Increased levels of perceived physical exhaustion when cycling with others in front of a mirror / rather than alone.</a:t>
            </a:r>
          </a:p>
          <a:p>
            <a:r>
              <a:rPr lang="en-US" dirty="0"/>
              <a:t>Social comparisons – perception of evaluation</a:t>
            </a:r>
          </a:p>
          <a:p>
            <a:r>
              <a:rPr lang="en-US" dirty="0"/>
              <a:t>Practical implications – increase SE (how?) / choice of environment – avoid mirrored.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98398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Measurement and criteria…</a:t>
            </a:r>
          </a:p>
        </p:txBody>
      </p:sp>
    </p:spTree>
    <p:extLst>
      <p:ext uri="{BB962C8B-B14F-4D97-AF65-F5344CB8AC3E}">
        <p14:creationId xmlns:p14="http://schemas.microsoft.com/office/powerpoint/2010/main" val="20610016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The Exercise Dependence Scale-Revised (</a:t>
            </a:r>
            <a:r>
              <a:rPr lang="en-GB" sz="2800" b="1" dirty="0" err="1"/>
              <a:t>Hausenblas</a:t>
            </a:r>
            <a:r>
              <a:rPr lang="en-GB" sz="2800" b="1" dirty="0"/>
              <a:t> &amp; Downs, 2002)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531" y="1685109"/>
            <a:ext cx="8070760" cy="4898572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21-itemed multidimensional measure of exercise dependence symptoms based on the </a:t>
            </a:r>
            <a:r>
              <a:rPr lang="en-GB" i="1" dirty="0"/>
              <a:t>DSM-IV</a:t>
            </a:r>
            <a:r>
              <a:rPr lang="en-GB" dirty="0"/>
              <a:t> criteria for substance dependence. </a:t>
            </a:r>
          </a:p>
          <a:p>
            <a:pPr fontAlgn="base"/>
            <a:r>
              <a:rPr lang="en-GB" i="1" dirty="0"/>
              <a:t>Exercise dependence</a:t>
            </a:r>
            <a:r>
              <a:rPr lang="en-GB" dirty="0"/>
              <a:t> is a maladaptive pattern of excessive exercise behaviour that manifests in physiological, psychosocial, and cognitive symptoms. The following seven criteria for exercise dependence were adopted from the DSM-IV criteria for substance dependence (APA, 2013; </a:t>
            </a:r>
            <a:r>
              <a:rPr lang="en-GB" dirty="0" err="1"/>
              <a:t>Hausenblas</a:t>
            </a:r>
            <a:r>
              <a:rPr lang="en-GB" dirty="0"/>
              <a:t> &amp; </a:t>
            </a:r>
            <a:r>
              <a:rPr lang="en-GB" dirty="0" err="1"/>
              <a:t>Downes</a:t>
            </a:r>
            <a:r>
              <a:rPr lang="en-GB" dirty="0"/>
              <a:t>, 2002):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60748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9DBD9A-00B0-9B9D-7586-6F41AD7C5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Criteria: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1134F-4669-3BC1-C1D6-208EA35CF3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1" fontAlgn="base"/>
            <a:r>
              <a:rPr lang="en-GB" b="1" i="1" dirty="0"/>
              <a:t>Tolerance</a:t>
            </a:r>
            <a:r>
              <a:rPr lang="en-GB" b="1" dirty="0"/>
              <a:t> </a:t>
            </a:r>
            <a:r>
              <a:rPr lang="en-GB" dirty="0"/>
              <a:t>is defined as either a need for increased amounts of exercise to achieve the desired effect or diminished effect with continued use of the same amount of exercise.</a:t>
            </a:r>
          </a:p>
          <a:p>
            <a:pPr lvl="1" fontAlgn="base"/>
            <a:r>
              <a:rPr lang="en-GB" b="1" i="1" dirty="0"/>
              <a:t>Withdrawal</a:t>
            </a:r>
            <a:r>
              <a:rPr lang="en-GB" dirty="0"/>
              <a:t> is manifested by either the characteristic withdrawal symptoms for exercise or the same amount of exercise is engaged in to relieve or avoid withdrawal symptoms.</a:t>
            </a:r>
          </a:p>
          <a:p>
            <a:pPr lvl="1" fontAlgn="base"/>
            <a:r>
              <a:rPr lang="en-GB" b="1" i="1" dirty="0"/>
              <a:t>Intention effects</a:t>
            </a:r>
            <a:r>
              <a:rPr lang="en-GB" dirty="0"/>
              <a:t> represent when exercise is taken in larger amounts or over a longer period than was intended.</a:t>
            </a:r>
          </a:p>
          <a:p>
            <a:pPr lvl="1" fontAlgn="base"/>
            <a:r>
              <a:rPr lang="en-GB" b="1" i="1" dirty="0"/>
              <a:t>Lack of control</a:t>
            </a:r>
            <a:r>
              <a:rPr lang="en-GB" dirty="0"/>
              <a:t> is defined as a desire or unsuccessful effort to cut down exercise.</a:t>
            </a:r>
          </a:p>
          <a:p>
            <a:pPr lvl="1" fontAlgn="base"/>
            <a:r>
              <a:rPr lang="en-GB" b="1" i="1" dirty="0"/>
              <a:t>Time</a:t>
            </a:r>
            <a:r>
              <a:rPr lang="en-GB" dirty="0"/>
              <a:t> represents a great deal of time spent in activities necessary to obtain exercise.</a:t>
            </a:r>
          </a:p>
          <a:p>
            <a:pPr lvl="1" fontAlgn="base"/>
            <a:r>
              <a:rPr lang="en-GB" b="1" i="1" dirty="0"/>
              <a:t>Reduction in other activities</a:t>
            </a:r>
            <a:r>
              <a:rPr lang="en-GB" b="1" dirty="0"/>
              <a:t> </a:t>
            </a:r>
            <a:r>
              <a:rPr lang="en-GB" dirty="0"/>
              <a:t>assesses social, occupational, or recreational activities which are given up or reduced because of exercise.</a:t>
            </a:r>
          </a:p>
          <a:p>
            <a:pPr lvl="1" fontAlgn="base"/>
            <a:r>
              <a:rPr lang="en-GB" b="1" i="1" dirty="0"/>
              <a:t>Continuance</a:t>
            </a:r>
            <a:r>
              <a:rPr lang="en-GB" dirty="0"/>
              <a:t> represents exercise that is continued despite knowledge of having a persistent or recurrent physical or psychological problem that is likely to have been caused or exacerbated by the exercise (e.g., continued running despite injury).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4318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888274"/>
            <a:ext cx="7556313" cy="5773783"/>
          </a:xfrm>
        </p:spPr>
        <p:txBody>
          <a:bodyPr>
            <a:normAutofit/>
          </a:bodyPr>
          <a:lstStyle/>
          <a:p>
            <a:pPr fontAlgn="base"/>
            <a:r>
              <a:rPr lang="en-GB" dirty="0"/>
              <a:t>The criterion implies that the person </a:t>
            </a:r>
            <a:r>
              <a:rPr lang="en-GB" b="1" dirty="0"/>
              <a:t>exercises</a:t>
            </a:r>
            <a:r>
              <a:rPr lang="en-GB" dirty="0"/>
              <a:t> to reduce or avoid unpleasant feelings and to upregulate their emotional state. </a:t>
            </a:r>
          </a:p>
          <a:p>
            <a:pPr lvl="1" fontAlgn="base"/>
            <a:r>
              <a:rPr lang="en-GB" dirty="0"/>
              <a:t>This incentive suggests that individuals at risk of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 may have difficulties regulating their emotions and coping with their everyday problems associated with their mental health. </a:t>
            </a:r>
          </a:p>
          <a:p>
            <a:pPr fontAlgn="base"/>
            <a:r>
              <a:rPr lang="en-GB" dirty="0"/>
              <a:t>Some earlier theories have already suggested that individuals with a high risk of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 might have difficulties in coping with stress or negative emotional states (Hamer and </a:t>
            </a:r>
            <a:r>
              <a:rPr lang="en-GB" dirty="0" err="1"/>
              <a:t>Karageorghis</a:t>
            </a:r>
            <a:r>
              <a:rPr lang="en-GB" dirty="0"/>
              <a:t>, 2007; Szabo, 1995, 2010).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955009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C594A-BEEF-B9AC-D653-DB7350C45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E928D-CC80-212B-7A7D-07D6D460E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 dirty="0"/>
              <a:t>Therefore, they might use </a:t>
            </a:r>
            <a:r>
              <a:rPr lang="en-GB" b="1" dirty="0"/>
              <a:t>exercise</a:t>
            </a:r>
            <a:r>
              <a:rPr lang="en-GB" dirty="0"/>
              <a:t> as an affect-regulating technique.</a:t>
            </a:r>
          </a:p>
          <a:p>
            <a:pPr lvl="1" fontAlgn="base"/>
            <a:r>
              <a:rPr lang="en-GB" dirty="0"/>
              <a:t>For instance, the “</a:t>
            </a:r>
            <a:r>
              <a:rPr lang="en-GB" i="1" dirty="0"/>
              <a:t>cognitive appraisal hypothesis</a:t>
            </a:r>
            <a:r>
              <a:rPr lang="en-GB" dirty="0"/>
              <a:t>” (Szabo, 1995, 2010) implies that the person learns to cope with stress by exercising in increasing amounts</a:t>
            </a:r>
          </a:p>
          <a:p>
            <a:pPr lvl="1" fontAlgn="base"/>
            <a:r>
              <a:rPr lang="en-GB" dirty="0"/>
              <a:t>Views physical activity as the chief method in coping with negative emotional states. </a:t>
            </a:r>
          </a:p>
          <a:p>
            <a:pPr lvl="1" fontAlgn="base"/>
            <a:r>
              <a:rPr lang="en-GB" dirty="0"/>
              <a:t>Excessive amount of </a:t>
            </a:r>
            <a:r>
              <a:rPr lang="en-GB" b="1" dirty="0"/>
              <a:t>exercise</a:t>
            </a:r>
            <a:r>
              <a:rPr lang="en-GB" dirty="0"/>
              <a:t> can help the person reduce stress and temporarily escape from the problems, it might hinder fulfilling their daily obligations (</a:t>
            </a:r>
            <a:r>
              <a:rPr lang="en-GB" dirty="0" err="1"/>
              <a:t>Egerov</a:t>
            </a:r>
            <a:r>
              <a:rPr lang="en-GB" dirty="0"/>
              <a:t> &amp; Szabo, 2013).  </a:t>
            </a:r>
          </a:p>
          <a:p>
            <a:pPr lvl="1" fontAlgn="base"/>
            <a:r>
              <a:rPr lang="en-GB" dirty="0"/>
              <a:t>Further, excessive </a:t>
            </a:r>
            <a:r>
              <a:rPr lang="en-GB" b="1" dirty="0"/>
              <a:t>exercise</a:t>
            </a:r>
            <a:r>
              <a:rPr lang="en-GB" dirty="0"/>
              <a:t> might generate new problems in other life areas (e.g., social relationships / work issues). </a:t>
            </a:r>
          </a:p>
          <a:p>
            <a:pPr fontAlgn="base"/>
            <a:r>
              <a:rPr lang="en-GB" dirty="0"/>
              <a:t>These “new” problems usually generate more stress, which cannot be handled adaptively but only by exercising (vicious circle).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28815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Interactional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base"/>
            <a:r>
              <a:rPr lang="en-GB" dirty="0"/>
              <a:t>Similarly, the “interactional model” (</a:t>
            </a:r>
            <a:r>
              <a:rPr lang="en-GB" u="sng" dirty="0" err="1">
                <a:hlinkClick r:id="rId2"/>
              </a:rPr>
              <a:t>Egorov</a:t>
            </a:r>
            <a:r>
              <a:rPr lang="en-GB" u="sng" dirty="0">
                <a:hlinkClick r:id="rId2"/>
              </a:rPr>
              <a:t> &amp; Szabo, 2013</a:t>
            </a:r>
            <a:r>
              <a:rPr lang="en-GB" dirty="0"/>
              <a:t>) also emphasizes that excessive </a:t>
            </a:r>
            <a:r>
              <a:rPr lang="en-GB" b="1" dirty="0"/>
              <a:t>exercise</a:t>
            </a:r>
            <a:r>
              <a:rPr lang="en-GB" dirty="0"/>
              <a:t> might be a coping strategy in dealing with psychological distress and negative emotional states. </a:t>
            </a:r>
          </a:p>
          <a:p>
            <a:pPr fontAlgn="base"/>
            <a:r>
              <a:rPr lang="en-GB" dirty="0"/>
              <a:t>The interaction between personal and situational factors influences the main motivations for </a:t>
            </a:r>
            <a:r>
              <a:rPr lang="en-GB" b="1" dirty="0"/>
              <a:t>exercise</a:t>
            </a:r>
            <a:r>
              <a:rPr lang="en-GB" dirty="0"/>
              <a:t> and might facilitate the person to use </a:t>
            </a:r>
            <a:r>
              <a:rPr lang="en-GB" b="1" dirty="0"/>
              <a:t>exercise</a:t>
            </a:r>
            <a:r>
              <a:rPr lang="en-GB" dirty="0"/>
              <a:t> for coping with stress. </a:t>
            </a:r>
          </a:p>
          <a:p>
            <a:pPr lvl="1" fontAlgn="base"/>
            <a:r>
              <a:rPr lang="en-GB" dirty="0"/>
              <a:t>Then the aim of the </a:t>
            </a:r>
            <a:r>
              <a:rPr lang="en-GB" b="1" dirty="0"/>
              <a:t>exercise</a:t>
            </a:r>
            <a:r>
              <a:rPr lang="en-GB" dirty="0"/>
              <a:t> behaviour becomes therapeutic. </a:t>
            </a:r>
          </a:p>
          <a:p>
            <a:pPr lvl="1" fontAlgn="base"/>
            <a:r>
              <a:rPr lang="en-GB" dirty="0"/>
              <a:t>The model also purports that nontherapeutic or mastery exercisers could also become addicted to </a:t>
            </a:r>
            <a:r>
              <a:rPr lang="en-GB" b="1" dirty="0"/>
              <a:t>exercises</a:t>
            </a:r>
            <a:r>
              <a:rPr lang="en-GB" dirty="0"/>
              <a:t> when they do not recognize their physical limits.</a:t>
            </a:r>
          </a:p>
          <a:p>
            <a:pPr fontAlgn="base"/>
            <a:r>
              <a:rPr lang="en-GB" dirty="0"/>
              <a:t>Therefore suggested that excessively exercising individuals have difficulty in regulating their emotions in daily life.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59722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Links to Motivation…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397726"/>
            <a:ext cx="7556313" cy="511410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Several studies investigated the motivational background of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. </a:t>
            </a:r>
          </a:p>
          <a:p>
            <a:r>
              <a:rPr lang="en-GB" dirty="0"/>
              <a:t>An early study revealed that stress reduction motives are more prevalent among people with a higher risk of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. </a:t>
            </a:r>
          </a:p>
          <a:p>
            <a:r>
              <a:rPr lang="en-GB" dirty="0"/>
              <a:t>These individuals reported more stress before </a:t>
            </a:r>
            <a:r>
              <a:rPr lang="en-GB" b="1" dirty="0"/>
              <a:t>exercise</a:t>
            </a:r>
            <a:r>
              <a:rPr lang="en-GB" dirty="0"/>
              <a:t> and more happiness after physical activity (</a:t>
            </a:r>
            <a:r>
              <a:rPr lang="en-GB" dirty="0" err="1"/>
              <a:t>Anshel</a:t>
            </a:r>
            <a:r>
              <a:rPr lang="en-GB" dirty="0"/>
              <a:t>, 1991). </a:t>
            </a:r>
          </a:p>
          <a:p>
            <a:r>
              <a:rPr lang="en-GB" dirty="0"/>
              <a:t>Based on the Self-Determination Theory (</a:t>
            </a:r>
            <a:r>
              <a:rPr lang="en-GB" dirty="0" err="1"/>
              <a:t>Deci</a:t>
            </a:r>
            <a:r>
              <a:rPr lang="en-GB" dirty="0"/>
              <a:t> and Ryan, 1995), several studies found that symptoms of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 were positively related to </a:t>
            </a:r>
            <a:r>
              <a:rPr lang="en-GB" dirty="0" err="1"/>
              <a:t>introjected</a:t>
            </a:r>
            <a:r>
              <a:rPr lang="en-GB" dirty="0"/>
              <a:t> motivation. </a:t>
            </a:r>
          </a:p>
          <a:p>
            <a:pPr lvl="1"/>
            <a:r>
              <a:rPr lang="en-GB" dirty="0"/>
              <a:t>(Downs et al., 2013; Duncan et al., 2010; Edmunds et al., 2006; González-</a:t>
            </a:r>
            <a:r>
              <a:rPr lang="en-GB" dirty="0" err="1"/>
              <a:t>Cutre</a:t>
            </a:r>
            <a:r>
              <a:rPr lang="en-GB" dirty="0"/>
              <a:t> &amp; Sicilia, 2012; </a:t>
            </a:r>
            <a:r>
              <a:rPr lang="en-GB" dirty="0" err="1"/>
              <a:t>Parastatidou</a:t>
            </a:r>
            <a:r>
              <a:rPr lang="en-GB" dirty="0"/>
              <a:t> et al., 2014)</a:t>
            </a:r>
          </a:p>
          <a:p>
            <a:r>
              <a:rPr lang="en-GB" dirty="0" err="1"/>
              <a:t>Introjected</a:t>
            </a:r>
            <a:r>
              <a:rPr lang="en-GB" dirty="0"/>
              <a:t> forms of motivation - the person </a:t>
            </a:r>
            <a:r>
              <a:rPr lang="en-GB" b="1" dirty="0"/>
              <a:t>exercises</a:t>
            </a:r>
            <a:r>
              <a:rPr lang="en-GB" dirty="0"/>
              <a:t> because it can help her/him to experience positive feelings such as pride or self-enhancement and avoid negative feelings such as anxiety, guilt, or shame (</a:t>
            </a:r>
            <a:r>
              <a:rPr lang="en-GB" dirty="0" err="1"/>
              <a:t>Vansteenkiste</a:t>
            </a:r>
            <a:r>
              <a:rPr lang="en-GB" dirty="0"/>
              <a:t> et al., 2010).  </a:t>
            </a:r>
          </a:p>
          <a:p>
            <a:r>
              <a:rPr lang="en-GB" dirty="0" err="1"/>
              <a:t>Introjected</a:t>
            </a:r>
            <a:r>
              <a:rPr lang="en-GB" dirty="0"/>
              <a:t> motivation in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 may support the affect regulation hypothesis; it is conceivable that people who are motivated to </a:t>
            </a:r>
            <a:r>
              <a:rPr lang="en-GB" b="1" dirty="0"/>
              <a:t>exercise</a:t>
            </a:r>
            <a:r>
              <a:rPr lang="en-GB" dirty="0"/>
              <a:t> to increase positive emotions or to decrease negative emotions will engage in more excessive </a:t>
            </a:r>
            <a:r>
              <a:rPr lang="en-GB" b="1" dirty="0"/>
              <a:t>exercise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3753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0C3F-062A-E3DE-9AF7-DA0EEFD7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1CA63-0A48-C328-80EC-A9E71D697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Based on the Self-Determination Theory (Deci and Ryan, 1995), several studies found that symptoms of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 were positively related to introjected motivation. </a:t>
            </a:r>
          </a:p>
          <a:p>
            <a:pPr lvl="1"/>
            <a:r>
              <a:rPr lang="en-GB" dirty="0"/>
              <a:t>(Downs et al., 2013; Duncan et al., 2010; Edmunds et al., 2006; González-</a:t>
            </a:r>
            <a:r>
              <a:rPr lang="en-GB" dirty="0" err="1"/>
              <a:t>Cutre</a:t>
            </a:r>
            <a:r>
              <a:rPr lang="en-GB" dirty="0"/>
              <a:t> &amp; Sicilia, 2012; </a:t>
            </a:r>
            <a:r>
              <a:rPr lang="en-GB" dirty="0" err="1"/>
              <a:t>Parastatidou</a:t>
            </a:r>
            <a:r>
              <a:rPr lang="en-GB" dirty="0"/>
              <a:t> et al., 2014)</a:t>
            </a:r>
          </a:p>
          <a:p>
            <a:r>
              <a:rPr lang="en-GB" dirty="0"/>
              <a:t>Introjected forms of motivation - the person </a:t>
            </a:r>
            <a:r>
              <a:rPr lang="en-GB" b="1" dirty="0"/>
              <a:t>exercises</a:t>
            </a:r>
            <a:r>
              <a:rPr lang="en-GB" dirty="0"/>
              <a:t> because it can help her/him to experience positive feelings such as pride or self-enhancement and avoid negative feelings such as anxiety, guilt, or shame (</a:t>
            </a:r>
            <a:r>
              <a:rPr lang="en-GB" dirty="0" err="1"/>
              <a:t>Vansteenkiste</a:t>
            </a:r>
            <a:r>
              <a:rPr lang="en-GB" dirty="0"/>
              <a:t> et al., 2010).  </a:t>
            </a:r>
          </a:p>
          <a:p>
            <a:r>
              <a:rPr lang="en-GB" dirty="0"/>
              <a:t>Introjected motivation in </a:t>
            </a:r>
            <a:r>
              <a:rPr lang="en-GB" b="1" dirty="0"/>
              <a:t>exercise</a:t>
            </a:r>
            <a:r>
              <a:rPr lang="en-GB" dirty="0"/>
              <a:t> </a:t>
            </a:r>
            <a:r>
              <a:rPr lang="en-GB" b="1" dirty="0"/>
              <a:t>addiction</a:t>
            </a:r>
            <a:r>
              <a:rPr lang="en-GB" dirty="0"/>
              <a:t> may support the affect regulation hypothesis; it is conceivable that people who are motivated to </a:t>
            </a:r>
            <a:r>
              <a:rPr lang="en-GB" b="1" dirty="0"/>
              <a:t>exercise</a:t>
            </a:r>
            <a:r>
              <a:rPr lang="en-GB" dirty="0"/>
              <a:t> to increase positive emotions or to decrease negative emotions will engage in more excessive </a:t>
            </a:r>
            <a:r>
              <a:rPr lang="en-GB" b="1" dirty="0"/>
              <a:t>exercise</a:t>
            </a:r>
            <a:r>
              <a:rPr lang="en-GB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4601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Task: Exercise Dependence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Handout – Exercise and body image: the dark side…</a:t>
            </a:r>
          </a:p>
          <a:p>
            <a:r>
              <a:rPr lang="en-US" dirty="0"/>
              <a:t>What is primary exercise dependence?</a:t>
            </a:r>
          </a:p>
          <a:p>
            <a:r>
              <a:rPr lang="en-US" dirty="0"/>
              <a:t>What is secondary exercise dependence?</a:t>
            </a:r>
          </a:p>
          <a:p>
            <a:r>
              <a:rPr lang="en-US" dirty="0"/>
              <a:t>What are the potential problems of a combination of body image disturbance and exercise dependence?</a:t>
            </a:r>
          </a:p>
          <a:p>
            <a:pPr lvl="1"/>
            <a:r>
              <a:rPr lang="en-US" dirty="0"/>
              <a:t>For men </a:t>
            </a:r>
          </a:p>
          <a:p>
            <a:pPr lvl="1"/>
            <a:r>
              <a:rPr lang="en-US" dirty="0"/>
              <a:t>For women</a:t>
            </a:r>
          </a:p>
        </p:txBody>
      </p:sp>
    </p:spTree>
    <p:extLst>
      <p:ext uri="{BB962C8B-B14F-4D97-AF65-F5344CB8AC3E}">
        <p14:creationId xmlns:p14="http://schemas.microsoft.com/office/powerpoint/2010/main" val="17799305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Task: Diagnostic criteria for exercise dependence…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When does this become a problem?</a:t>
            </a:r>
          </a:p>
          <a:p>
            <a:endParaRPr lang="en-US" dirty="0"/>
          </a:p>
          <a:p>
            <a:r>
              <a:rPr lang="en-US" dirty="0"/>
              <a:t>In groups, read the ‘It’s exercise or nothing’: a qualitative analysis of exercise dependence article.</a:t>
            </a:r>
          </a:p>
          <a:p>
            <a:r>
              <a:rPr lang="en-US" dirty="0"/>
              <a:t>Be prepared to discuss the differences between the attitude to exercise of the control group in comparison to the other groups. </a:t>
            </a:r>
          </a:p>
        </p:txBody>
      </p:sp>
    </p:spTree>
    <p:extLst>
      <p:ext uri="{BB962C8B-B14F-4D97-AF65-F5344CB8AC3E}">
        <p14:creationId xmlns:p14="http://schemas.microsoft.com/office/powerpoint/2010/main" val="19381276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/>
              <a:t>Task: Watch the following links</a:t>
            </a:r>
            <a:r>
              <a:rPr lang="en-US" sz="2400" dirty="0"/>
              <a:t>…Consider the exercise dependence criteria discussed previously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pl-PL" dirty="0">
                <a:hlinkClick r:id="" action="ppaction://noaction"/>
              </a:rPr>
              <a:t>Exercise Dependence</a:t>
            </a:r>
          </a:p>
          <a:p>
            <a:r>
              <a:rPr lang="pl-PL" dirty="0">
                <a:hlinkClick r:id="" action="ppaction://noaction"/>
              </a:rPr>
              <a:t>https</a:t>
            </a:r>
            <a:r>
              <a:rPr lang="pl-PL" dirty="0">
                <a:hlinkClick r:id="rId2"/>
              </a:rPr>
              <a:t>://www.youtube.com/watch?v=yB1bvuNZ2II</a:t>
            </a:r>
            <a:endParaRPr lang="pl-PL" dirty="0"/>
          </a:p>
          <a:p>
            <a:endParaRPr lang="pl-PL" dirty="0"/>
          </a:p>
          <a:p>
            <a:r>
              <a:rPr lang="pl-PL" dirty="0">
                <a:hlinkClick r:id="rId3"/>
              </a:rPr>
              <a:t>Anerexia athletica </a:t>
            </a:r>
            <a:r>
              <a:rPr lang="en-US" dirty="0">
                <a:hlinkClick r:id="rId3"/>
              </a:rPr>
              <a:t>–</a:t>
            </a:r>
            <a:r>
              <a:rPr lang="pl-PL" dirty="0">
                <a:hlinkClick r:id="" action="ppaction://noaction"/>
              </a:rPr>
              <a:t> This Morning!</a:t>
            </a:r>
          </a:p>
          <a:p>
            <a:r>
              <a:rPr lang="pl-PL" dirty="0">
                <a:hlinkClick r:id="" action="ppaction://noaction"/>
              </a:rPr>
              <a:t>https</a:t>
            </a:r>
            <a:r>
              <a:rPr lang="pl-PL" dirty="0">
                <a:hlinkClick r:id="rId3"/>
              </a:rPr>
              <a:t>://www.youtube.com/watch?v=tTdZbLnQ6pI</a:t>
            </a:r>
            <a:endParaRPr lang="pl-PL" dirty="0"/>
          </a:p>
          <a:p>
            <a:endParaRPr lang="pl-PL" dirty="0"/>
          </a:p>
          <a:p>
            <a:r>
              <a:rPr lang="pl-PL" dirty="0">
                <a:hlinkClick r:id="" action="ppaction://noaction"/>
              </a:rPr>
              <a:t>Exercise addiction</a:t>
            </a:r>
          </a:p>
          <a:p>
            <a:r>
              <a:rPr lang="pl-PL" dirty="0">
                <a:hlinkClick r:id="" action="ppaction://noaction"/>
              </a:rPr>
              <a:t>https</a:t>
            </a:r>
            <a:r>
              <a:rPr lang="pl-PL" dirty="0">
                <a:hlinkClick r:id="rId4"/>
              </a:rPr>
              <a:t>://www.youtube.com/watch?v=ne4pJ9QZQMM</a:t>
            </a:r>
            <a:endParaRPr lang="pl-PL" dirty="0"/>
          </a:p>
          <a:p>
            <a:endParaRPr lang="pl-PL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7854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Muscle </a:t>
            </a:r>
            <a:r>
              <a:rPr lang="en-GB" dirty="0" err="1"/>
              <a:t>Dysmorphia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l-PL" dirty="0">
                <a:hlinkClick r:id="rId2"/>
              </a:rPr>
              <a:t>https://www.youtube.com/watch?v=pSzzWttdFuU</a:t>
            </a:r>
          </a:p>
          <a:p>
            <a:pPr marL="0" indent="0">
              <a:buNone/>
            </a:pPr>
            <a:endParaRPr lang="pl-PL" dirty="0">
              <a:hlinkClick r:id="rId2"/>
            </a:endParaRPr>
          </a:p>
          <a:p>
            <a:r>
              <a:rPr lang="pl-PL" dirty="0">
                <a:hlinkClick r:id="rId2"/>
              </a:rPr>
              <a:t>https://www.youtube.com/watch?v=VqJpDS8F6hk</a:t>
            </a:r>
            <a:endParaRPr lang="pl-PL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132569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</a:majorFont>
      <a:minorFont>
        <a:latin typeface="Rockwell"/>
        <a:ea typeface=""/>
        <a:cs typeface=""/>
        <a:font script="Jpan" typeface="ＭＳ ゴシック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1678</TotalTime>
  <Words>2759</Words>
  <Application>Microsoft Macintosh PowerPoint</Application>
  <PresentationFormat>On-screen Show (4:3)</PresentationFormat>
  <Paragraphs>192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5" baseType="lpstr">
      <vt:lpstr>Rockwell</vt:lpstr>
      <vt:lpstr>Wingdings</vt:lpstr>
      <vt:lpstr>Advantage</vt:lpstr>
      <vt:lpstr>Being active – Potential Negative Effects</vt:lpstr>
      <vt:lpstr>Re-cap from last year… When is exercise related to body dissatisfaction?</vt:lpstr>
      <vt:lpstr>Where the individual exercises </vt:lpstr>
      <vt:lpstr>Suggestions to explain findings…</vt:lpstr>
      <vt:lpstr>Effects of Exercising in Mirrored Environments on Sedentary Women’s Feeling States and Self-Efficacy </vt:lpstr>
      <vt:lpstr>PowerPoint Presentation</vt:lpstr>
      <vt:lpstr>Study 3:  (Focht and Hausenblas, 2003) </vt:lpstr>
      <vt:lpstr>Ginis et al. (2003)  </vt:lpstr>
      <vt:lpstr>PowerPoint Presentation</vt:lpstr>
      <vt:lpstr>The individual’s motives to exercise </vt:lpstr>
      <vt:lpstr>The characteristics of the exercise leader and the exercise class </vt:lpstr>
      <vt:lpstr>Whether exercise is central to the individual’s lifestyle or occupation </vt:lpstr>
      <vt:lpstr>Weight of evidence of the positive effects of exercise…</vt:lpstr>
      <vt:lpstr>Negative effect and exercise</vt:lpstr>
      <vt:lpstr>Suggested that a general response to exercise does not exist!</vt:lpstr>
      <vt:lpstr>Exercise factors – Intensity / Mode  </vt:lpstr>
      <vt:lpstr>Mode</vt:lpstr>
      <vt:lpstr>Person factors – Fitness / Training Status / Self-efficacy  </vt:lpstr>
      <vt:lpstr>Self Efficacy</vt:lpstr>
      <vt:lpstr>Environmental factors – Leadership Style / Mirrored Environments </vt:lpstr>
      <vt:lpstr>Exercise Dependence</vt:lpstr>
      <vt:lpstr>The Exercise Dependence Scale-Revised (Hausenblas &amp; Downs, 2002) </vt:lpstr>
      <vt:lpstr>Criteria:</vt:lpstr>
      <vt:lpstr>PowerPoint Presentation</vt:lpstr>
      <vt:lpstr>PowerPoint Presentation</vt:lpstr>
      <vt:lpstr>Interactional Model</vt:lpstr>
      <vt:lpstr>Links to Motivation…</vt:lpstr>
      <vt:lpstr>PowerPoint Presentation</vt:lpstr>
      <vt:lpstr>Task: Exercise Dependence</vt:lpstr>
      <vt:lpstr>Task: Diagnostic criteria for exercise dependence…</vt:lpstr>
      <vt:lpstr>Task: Watch the following links…Consider the exercise dependence criteria discussed previously</vt:lpstr>
      <vt:lpstr>Muscle Dysmorphia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SHOE4</dc:creator>
  <cp:lastModifiedBy>Alison Connaughton</cp:lastModifiedBy>
  <cp:revision>28</cp:revision>
  <dcterms:created xsi:type="dcterms:W3CDTF">2015-10-19T19:25:47Z</dcterms:created>
  <dcterms:modified xsi:type="dcterms:W3CDTF">2023-11-13T10:10:42Z</dcterms:modified>
</cp:coreProperties>
</file>