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37"/>
  </p:notesMasterIdLst>
  <p:sldIdLst>
    <p:sldId id="256" r:id="rId5"/>
    <p:sldId id="448" r:id="rId6"/>
    <p:sldId id="259" r:id="rId7"/>
    <p:sldId id="438" r:id="rId8"/>
    <p:sldId id="303" r:id="rId9"/>
    <p:sldId id="445" r:id="rId10"/>
    <p:sldId id="447" r:id="rId11"/>
    <p:sldId id="304" r:id="rId12"/>
    <p:sldId id="422" r:id="rId13"/>
    <p:sldId id="306" r:id="rId14"/>
    <p:sldId id="423" r:id="rId15"/>
    <p:sldId id="437" r:id="rId16"/>
    <p:sldId id="413" r:id="rId17"/>
    <p:sldId id="264" r:id="rId18"/>
    <p:sldId id="424" r:id="rId19"/>
    <p:sldId id="415" r:id="rId20"/>
    <p:sldId id="305" r:id="rId21"/>
    <p:sldId id="414" r:id="rId22"/>
    <p:sldId id="416" r:id="rId23"/>
    <p:sldId id="420" r:id="rId24"/>
    <p:sldId id="429" r:id="rId25"/>
    <p:sldId id="427" r:id="rId26"/>
    <p:sldId id="430" r:id="rId27"/>
    <p:sldId id="428" r:id="rId28"/>
    <p:sldId id="431" r:id="rId29"/>
    <p:sldId id="421" r:id="rId30"/>
    <p:sldId id="446" r:id="rId31"/>
    <p:sldId id="432" r:id="rId32"/>
    <p:sldId id="436" r:id="rId33"/>
    <p:sldId id="434" r:id="rId34"/>
    <p:sldId id="433" r:id="rId35"/>
    <p:sldId id="435" r:id="rId36"/>
  </p:sldIdLst>
  <p:sldSz cx="9144000" cy="6858000" type="screen4x3"/>
  <p:notesSz cx="6858000" cy="9144000"/>
  <p:embeddedFontLst>
    <p:embeddedFont>
      <p:font typeface="Calibri" panose="020F0502020204030204" pitchFamily="34" charset="0"/>
      <p:regular r:id="rId38"/>
      <p:bold r:id="rId39"/>
      <p:italic r:id="rId40"/>
      <p:boldItalic r:id="rId41"/>
    </p:embeddedFont>
    <p:embeddedFont>
      <p:font typeface="Rockwell" panose="02060603020205020403" pitchFamily="18" charset="0"/>
      <p:regular r:id="rId42"/>
      <p:bold r:id="rId43"/>
      <p:italic r:id="rId44"/>
      <p:boldItalic r:id="rId4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FD141B-B2C5-4B93-AA8C-D9BB7FAB0C99}" v="27" dt="2022-07-12T06:01:41.4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854" autoAdjust="0"/>
    <p:restoredTop sz="69202" autoAdjust="0"/>
  </p:normalViewPr>
  <p:slideViewPr>
    <p:cSldViewPr snapToGrid="0">
      <p:cViewPr varScale="1">
        <p:scale>
          <a:sx n="79" d="100"/>
          <a:sy n="79" d="100"/>
        </p:scale>
        <p:origin x="2304" y="78"/>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2.fntdata"/><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font" Target="fonts/font5.fntdata"/><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font" Target="fonts/font3.fntdata"/><Relationship Id="rId45" Type="http://schemas.openxmlformats.org/officeDocument/2006/relationships/font" Target="fonts/font8.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font" Target="fonts/font7.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font" Target="fonts/font6.fntdata"/><Relationship Id="rId48" Type="http://schemas.openxmlformats.org/officeDocument/2006/relationships/theme" Target="theme/theme1.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font" Target="fonts/font1.fntdata"/><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font" Target="fonts/font4.fntdata"/><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Smith" userId="5f7c83a3-9acd-4e36-a883-765ff390fd1f" providerId="ADAL" clId="{2CFD141B-B2C5-4B93-AA8C-D9BB7FAB0C99}"/>
    <pc:docChg chg="custSel addSld delSld modSld">
      <pc:chgData name="Rachel Smith" userId="5f7c83a3-9acd-4e36-a883-765ff390fd1f" providerId="ADAL" clId="{2CFD141B-B2C5-4B93-AA8C-D9BB7FAB0C99}" dt="2022-08-23T10:13:47.232" v="310" actId="729"/>
      <pc:docMkLst>
        <pc:docMk/>
      </pc:docMkLst>
      <pc:sldChg chg="addSp delSp modSp mod">
        <pc:chgData name="Rachel Smith" userId="5f7c83a3-9acd-4e36-a883-765ff390fd1f" providerId="ADAL" clId="{2CFD141B-B2C5-4B93-AA8C-D9BB7FAB0C99}" dt="2022-07-06T10:51:54.717" v="305" actId="1076"/>
        <pc:sldMkLst>
          <pc:docMk/>
          <pc:sldMk cId="2967052623" sldId="259"/>
        </pc:sldMkLst>
        <pc:spChg chg="mod">
          <ac:chgData name="Rachel Smith" userId="5f7c83a3-9acd-4e36-a883-765ff390fd1f" providerId="ADAL" clId="{2CFD141B-B2C5-4B93-AA8C-D9BB7FAB0C99}" dt="2022-07-06T09:07:08.719" v="292" actId="1076"/>
          <ac:spMkLst>
            <pc:docMk/>
            <pc:sldMk cId="2967052623" sldId="259"/>
            <ac:spMk id="9" creationId="{D9BFED6F-A3C3-4474-9304-3124AA3B2AAB}"/>
          </ac:spMkLst>
        </pc:spChg>
        <pc:picChg chg="add mod">
          <ac:chgData name="Rachel Smith" userId="5f7c83a3-9acd-4e36-a883-765ff390fd1f" providerId="ADAL" clId="{2CFD141B-B2C5-4B93-AA8C-D9BB7FAB0C99}" dt="2022-07-06T10:51:54.717" v="305" actId="1076"/>
          <ac:picMkLst>
            <pc:docMk/>
            <pc:sldMk cId="2967052623" sldId="259"/>
            <ac:picMk id="2" creationId="{10C5A3AF-8F57-4438-406E-D0735E7422F0}"/>
          </ac:picMkLst>
        </pc:picChg>
        <pc:picChg chg="del">
          <ac:chgData name="Rachel Smith" userId="5f7c83a3-9acd-4e36-a883-765ff390fd1f" providerId="ADAL" clId="{2CFD141B-B2C5-4B93-AA8C-D9BB7FAB0C99}" dt="2022-07-06T10:51:44.273" v="302" actId="478"/>
          <ac:picMkLst>
            <pc:docMk/>
            <pc:sldMk cId="2967052623" sldId="259"/>
            <ac:picMk id="7" creationId="{7F998DB9-2CD3-4F0E-9710-33A12100C9D0}"/>
          </ac:picMkLst>
        </pc:picChg>
      </pc:sldChg>
      <pc:sldChg chg="modSp">
        <pc:chgData name="Rachel Smith" userId="5f7c83a3-9acd-4e36-a883-765ff390fd1f" providerId="ADAL" clId="{2CFD141B-B2C5-4B93-AA8C-D9BB7FAB0C99}" dt="2022-07-06T08:28:54.264" v="1" actId="20577"/>
        <pc:sldMkLst>
          <pc:docMk/>
          <pc:sldMk cId="770748586" sldId="304"/>
        </pc:sldMkLst>
        <pc:spChg chg="mod">
          <ac:chgData name="Rachel Smith" userId="5f7c83a3-9acd-4e36-a883-765ff390fd1f" providerId="ADAL" clId="{2CFD141B-B2C5-4B93-AA8C-D9BB7FAB0C99}" dt="2022-07-06T08:28:54.264" v="1" actId="20577"/>
          <ac:spMkLst>
            <pc:docMk/>
            <pc:sldMk cId="770748586" sldId="304"/>
            <ac:spMk id="5" creationId="{63F6DC98-F44C-4C15-9C51-4412E278F13D}"/>
          </ac:spMkLst>
        </pc:spChg>
      </pc:sldChg>
      <pc:sldChg chg="mod modShow">
        <pc:chgData name="Rachel Smith" userId="5f7c83a3-9acd-4e36-a883-765ff390fd1f" providerId="ADAL" clId="{2CFD141B-B2C5-4B93-AA8C-D9BB7FAB0C99}" dt="2022-08-23T10:13:40.183" v="308" actId="729"/>
        <pc:sldMkLst>
          <pc:docMk/>
          <pc:sldMk cId="3635152419" sldId="306"/>
        </pc:sldMkLst>
      </pc:sldChg>
      <pc:sldChg chg="modSp mod modAnim">
        <pc:chgData name="Rachel Smith" userId="5f7c83a3-9acd-4e36-a883-765ff390fd1f" providerId="ADAL" clId="{2CFD141B-B2C5-4B93-AA8C-D9BB7FAB0C99}" dt="2022-07-06T09:31:40.435" v="297" actId="1076"/>
        <pc:sldMkLst>
          <pc:docMk/>
          <pc:sldMk cId="3342485505" sldId="422"/>
        </pc:sldMkLst>
        <pc:spChg chg="mod">
          <ac:chgData name="Rachel Smith" userId="5f7c83a3-9acd-4e36-a883-765ff390fd1f" providerId="ADAL" clId="{2CFD141B-B2C5-4B93-AA8C-D9BB7FAB0C99}" dt="2022-07-06T09:31:40.435" v="297" actId="1076"/>
          <ac:spMkLst>
            <pc:docMk/>
            <pc:sldMk cId="3342485505" sldId="422"/>
            <ac:spMk id="5" creationId="{63F6DC98-F44C-4C15-9C51-4412E278F13D}"/>
          </ac:spMkLst>
        </pc:spChg>
      </pc:sldChg>
      <pc:sldChg chg="mod modShow">
        <pc:chgData name="Rachel Smith" userId="5f7c83a3-9acd-4e36-a883-765ff390fd1f" providerId="ADAL" clId="{2CFD141B-B2C5-4B93-AA8C-D9BB7FAB0C99}" dt="2022-08-23T10:13:43.566" v="309" actId="729"/>
        <pc:sldMkLst>
          <pc:docMk/>
          <pc:sldMk cId="3136651178" sldId="423"/>
        </pc:sldMkLst>
      </pc:sldChg>
      <pc:sldChg chg="modSp">
        <pc:chgData name="Rachel Smith" userId="5f7c83a3-9acd-4e36-a883-765ff390fd1f" providerId="ADAL" clId="{2CFD141B-B2C5-4B93-AA8C-D9BB7FAB0C99}" dt="2022-07-12T06:01:41.416" v="307" actId="20577"/>
        <pc:sldMkLst>
          <pc:docMk/>
          <pc:sldMk cId="1048442866" sldId="433"/>
        </pc:sldMkLst>
        <pc:spChg chg="mod">
          <ac:chgData name="Rachel Smith" userId="5f7c83a3-9acd-4e36-a883-765ff390fd1f" providerId="ADAL" clId="{2CFD141B-B2C5-4B93-AA8C-D9BB7FAB0C99}" dt="2022-07-12T06:01:41.416" v="307" actId="20577"/>
          <ac:spMkLst>
            <pc:docMk/>
            <pc:sldMk cId="1048442866" sldId="433"/>
            <ac:spMk id="4" creationId="{EABC0C3E-4111-4F02-834F-928A9DED290B}"/>
          </ac:spMkLst>
        </pc:spChg>
      </pc:sldChg>
      <pc:sldChg chg="mod modShow">
        <pc:chgData name="Rachel Smith" userId="5f7c83a3-9acd-4e36-a883-765ff390fd1f" providerId="ADAL" clId="{2CFD141B-B2C5-4B93-AA8C-D9BB7FAB0C99}" dt="2022-08-23T10:13:47.232" v="310" actId="729"/>
        <pc:sldMkLst>
          <pc:docMk/>
          <pc:sldMk cId="4217715852" sldId="437"/>
        </pc:sldMkLst>
      </pc:sldChg>
      <pc:sldChg chg="del">
        <pc:chgData name="Rachel Smith" userId="5f7c83a3-9acd-4e36-a883-765ff390fd1f" providerId="ADAL" clId="{2CFD141B-B2C5-4B93-AA8C-D9BB7FAB0C99}" dt="2022-07-06T08:30:07.494" v="15" actId="2696"/>
        <pc:sldMkLst>
          <pc:docMk/>
          <pc:sldMk cId="153229051" sldId="440"/>
        </pc:sldMkLst>
      </pc:sldChg>
      <pc:sldChg chg="del">
        <pc:chgData name="Rachel Smith" userId="5f7c83a3-9acd-4e36-a883-765ff390fd1f" providerId="ADAL" clId="{2CFD141B-B2C5-4B93-AA8C-D9BB7FAB0C99}" dt="2022-07-06T08:30:11.250" v="16" actId="2696"/>
        <pc:sldMkLst>
          <pc:docMk/>
          <pc:sldMk cId="1970267956" sldId="441"/>
        </pc:sldMkLst>
      </pc:sldChg>
      <pc:sldChg chg="del">
        <pc:chgData name="Rachel Smith" userId="5f7c83a3-9acd-4e36-a883-765ff390fd1f" providerId="ADAL" clId="{2CFD141B-B2C5-4B93-AA8C-D9BB7FAB0C99}" dt="2022-07-06T08:30:23.166" v="17" actId="2696"/>
        <pc:sldMkLst>
          <pc:docMk/>
          <pc:sldMk cId="812528304" sldId="442"/>
        </pc:sldMkLst>
      </pc:sldChg>
      <pc:sldChg chg="del">
        <pc:chgData name="Rachel Smith" userId="5f7c83a3-9acd-4e36-a883-765ff390fd1f" providerId="ADAL" clId="{2CFD141B-B2C5-4B93-AA8C-D9BB7FAB0C99}" dt="2022-07-06T08:30:28.516" v="18" actId="2696"/>
        <pc:sldMkLst>
          <pc:docMk/>
          <pc:sldMk cId="4132335420" sldId="443"/>
        </pc:sldMkLst>
      </pc:sldChg>
      <pc:sldChg chg="del">
        <pc:chgData name="Rachel Smith" userId="5f7c83a3-9acd-4e36-a883-765ff390fd1f" providerId="ADAL" clId="{2CFD141B-B2C5-4B93-AA8C-D9BB7FAB0C99}" dt="2022-07-06T08:30:34.954" v="19" actId="2696"/>
        <pc:sldMkLst>
          <pc:docMk/>
          <pc:sldMk cId="1612530071" sldId="444"/>
        </pc:sldMkLst>
      </pc:sldChg>
      <pc:sldChg chg="modSp mod">
        <pc:chgData name="Rachel Smith" userId="5f7c83a3-9acd-4e36-a883-765ff390fd1f" providerId="ADAL" clId="{2CFD141B-B2C5-4B93-AA8C-D9BB7FAB0C99}" dt="2022-07-06T09:22:40.380" v="295" actId="20577"/>
        <pc:sldMkLst>
          <pc:docMk/>
          <pc:sldMk cId="3947568946" sldId="445"/>
        </pc:sldMkLst>
        <pc:spChg chg="mod">
          <ac:chgData name="Rachel Smith" userId="5f7c83a3-9acd-4e36-a883-765ff390fd1f" providerId="ADAL" clId="{2CFD141B-B2C5-4B93-AA8C-D9BB7FAB0C99}" dt="2022-07-06T09:22:40.380" v="295" actId="20577"/>
          <ac:spMkLst>
            <pc:docMk/>
            <pc:sldMk cId="3947568946" sldId="445"/>
            <ac:spMk id="3" creationId="{AB064F1D-E738-4E4A-8D58-17777560A81A}"/>
          </ac:spMkLst>
        </pc:spChg>
      </pc:sldChg>
      <pc:sldChg chg="modSp mod">
        <pc:chgData name="Rachel Smith" userId="5f7c83a3-9acd-4e36-a883-765ff390fd1f" providerId="ADAL" clId="{2CFD141B-B2C5-4B93-AA8C-D9BB7FAB0C99}" dt="2022-07-06T08:35:02.909" v="72" actId="20577"/>
        <pc:sldMkLst>
          <pc:docMk/>
          <pc:sldMk cId="3138669952" sldId="446"/>
        </pc:sldMkLst>
        <pc:spChg chg="mod">
          <ac:chgData name="Rachel Smith" userId="5f7c83a3-9acd-4e36-a883-765ff390fd1f" providerId="ADAL" clId="{2CFD141B-B2C5-4B93-AA8C-D9BB7FAB0C99}" dt="2022-07-06T08:35:02.909" v="72" actId="20577"/>
          <ac:spMkLst>
            <pc:docMk/>
            <pc:sldMk cId="3138669952" sldId="446"/>
            <ac:spMk id="3" creationId="{72B27265-B889-4AE1-859B-1BFE0FA3F90B}"/>
          </ac:spMkLst>
        </pc:spChg>
      </pc:sldChg>
      <pc:sldChg chg="addSp delSp modSp new mod">
        <pc:chgData name="Rachel Smith" userId="5f7c83a3-9acd-4e36-a883-765ff390fd1f" providerId="ADAL" clId="{2CFD141B-B2C5-4B93-AA8C-D9BB7FAB0C99}" dt="2022-07-06T09:23:32.627" v="296" actId="122"/>
        <pc:sldMkLst>
          <pc:docMk/>
          <pc:sldMk cId="21081228" sldId="447"/>
        </pc:sldMkLst>
        <pc:spChg chg="mod">
          <ac:chgData name="Rachel Smith" userId="5f7c83a3-9acd-4e36-a883-765ff390fd1f" providerId="ADAL" clId="{2CFD141B-B2C5-4B93-AA8C-D9BB7FAB0C99}" dt="2022-07-06T08:37:22.879" v="107" actId="20577"/>
          <ac:spMkLst>
            <pc:docMk/>
            <pc:sldMk cId="21081228" sldId="447"/>
            <ac:spMk id="2" creationId="{47C3DFA0-4E61-1B25-19A6-68C46E085BF4}"/>
          </ac:spMkLst>
        </pc:spChg>
        <pc:spChg chg="del mod">
          <ac:chgData name="Rachel Smith" userId="5f7c83a3-9acd-4e36-a883-765ff390fd1f" providerId="ADAL" clId="{2CFD141B-B2C5-4B93-AA8C-D9BB7FAB0C99}" dt="2022-07-06T08:37:12.755" v="75"/>
          <ac:spMkLst>
            <pc:docMk/>
            <pc:sldMk cId="21081228" sldId="447"/>
            <ac:spMk id="3" creationId="{4219995C-31CB-9CC4-EDDB-DBEC090F64D0}"/>
          </ac:spMkLst>
        </pc:spChg>
        <pc:spChg chg="add mod">
          <ac:chgData name="Rachel Smith" userId="5f7c83a3-9acd-4e36-a883-765ff390fd1f" providerId="ADAL" clId="{2CFD141B-B2C5-4B93-AA8C-D9BB7FAB0C99}" dt="2022-07-06T09:23:32.627" v="296" actId="122"/>
          <ac:spMkLst>
            <pc:docMk/>
            <pc:sldMk cId="21081228" sldId="447"/>
            <ac:spMk id="4" creationId="{84572D28-8026-1B29-B156-104282A58290}"/>
          </ac:spMkLst>
        </pc:spChg>
      </pc:sldChg>
      <pc:sldChg chg="modSp new mod">
        <pc:chgData name="Rachel Smith" userId="5f7c83a3-9acd-4e36-a883-765ff390fd1f" providerId="ADAL" clId="{2CFD141B-B2C5-4B93-AA8C-D9BB7FAB0C99}" dt="2022-07-06T09:01:41.469" v="262" actId="1076"/>
        <pc:sldMkLst>
          <pc:docMk/>
          <pc:sldMk cId="462648731" sldId="448"/>
        </pc:sldMkLst>
        <pc:spChg chg="mod">
          <ac:chgData name="Rachel Smith" userId="5f7c83a3-9acd-4e36-a883-765ff390fd1f" providerId="ADAL" clId="{2CFD141B-B2C5-4B93-AA8C-D9BB7FAB0C99}" dt="2022-07-06T09:01:36.650" v="261" actId="20577"/>
          <ac:spMkLst>
            <pc:docMk/>
            <pc:sldMk cId="462648731" sldId="448"/>
            <ac:spMk id="2" creationId="{3E403708-343F-8F7E-4BEA-E6937844BFA0}"/>
          </ac:spMkLst>
        </pc:spChg>
        <pc:spChg chg="mod">
          <ac:chgData name="Rachel Smith" userId="5f7c83a3-9acd-4e36-a883-765ff390fd1f" providerId="ADAL" clId="{2CFD141B-B2C5-4B93-AA8C-D9BB7FAB0C99}" dt="2022-07-06T09:01:41.469" v="262" actId="1076"/>
          <ac:spMkLst>
            <pc:docMk/>
            <pc:sldMk cId="462648731" sldId="448"/>
            <ac:spMk id="3" creationId="{FD9B8CC9-2C31-8CAA-A548-57F1780594B2}"/>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9E05EC-F64B-4635-ACC2-DC603819A45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8D0E499-CF16-447A-B7C1-612DAF6BD337}">
      <dgm:prSet/>
      <dgm:spPr/>
      <dgm:t>
        <a:bodyPr/>
        <a:lstStyle/>
        <a:p>
          <a:pPr>
            <a:defRPr cap="all"/>
          </a:pPr>
          <a:r>
            <a:rPr lang="en-GB" b="1" dirty="0">
              <a:latin typeface="Rockwell" panose="02060603020205020403" pitchFamily="18" charset="0"/>
            </a:rPr>
            <a:t>Clue in the title….</a:t>
          </a:r>
          <a:endParaRPr lang="en-US" b="1" dirty="0">
            <a:latin typeface="Rockwell" panose="02060603020205020403" pitchFamily="18" charset="0"/>
          </a:endParaRPr>
        </a:p>
      </dgm:t>
    </dgm:pt>
    <dgm:pt modelId="{AA57EE5D-6C5E-406D-9F33-DDC393FDA5EE}" type="parTrans" cxnId="{1E98097A-C617-4C9D-BD80-2DAF727C54C2}">
      <dgm:prSet/>
      <dgm:spPr/>
      <dgm:t>
        <a:bodyPr/>
        <a:lstStyle/>
        <a:p>
          <a:endParaRPr lang="en-US"/>
        </a:p>
      </dgm:t>
    </dgm:pt>
    <dgm:pt modelId="{D8403F5D-506B-4E99-A7AE-E50846770B47}" type="sibTrans" cxnId="{1E98097A-C617-4C9D-BD80-2DAF727C54C2}">
      <dgm:prSet/>
      <dgm:spPr/>
      <dgm:t>
        <a:bodyPr/>
        <a:lstStyle/>
        <a:p>
          <a:endParaRPr lang="en-US"/>
        </a:p>
      </dgm:t>
    </dgm:pt>
    <dgm:pt modelId="{0AD2BA45-6424-4ACD-A0A9-2DB59303DDF3}">
      <dgm:prSet/>
      <dgm:spPr/>
      <dgm:t>
        <a:bodyPr/>
        <a:lstStyle/>
        <a:p>
          <a:pPr>
            <a:defRPr cap="all"/>
          </a:pPr>
          <a:r>
            <a:rPr lang="en-GB" b="1" dirty="0">
              <a:latin typeface="Rockwell" panose="02060603020205020403" pitchFamily="18" charset="0"/>
            </a:rPr>
            <a:t>Read the Question</a:t>
          </a:r>
          <a:r>
            <a:rPr lang="en-GB" dirty="0"/>
            <a:t>!</a:t>
          </a:r>
          <a:endParaRPr lang="en-US" dirty="0"/>
        </a:p>
      </dgm:t>
    </dgm:pt>
    <dgm:pt modelId="{196BA9BA-3DFC-4C02-A66A-D3E651F46F19}" type="parTrans" cxnId="{7AF2F814-8317-4C4B-A658-EFB5722D4439}">
      <dgm:prSet/>
      <dgm:spPr/>
      <dgm:t>
        <a:bodyPr/>
        <a:lstStyle/>
        <a:p>
          <a:endParaRPr lang="en-US"/>
        </a:p>
      </dgm:t>
    </dgm:pt>
    <dgm:pt modelId="{ABD98A0F-8768-47ED-B541-1825488928E8}" type="sibTrans" cxnId="{7AF2F814-8317-4C4B-A658-EFB5722D4439}">
      <dgm:prSet/>
      <dgm:spPr/>
      <dgm:t>
        <a:bodyPr/>
        <a:lstStyle/>
        <a:p>
          <a:endParaRPr lang="en-US"/>
        </a:p>
      </dgm:t>
    </dgm:pt>
    <dgm:pt modelId="{8B3F0EDF-B31D-4BE3-A144-C22294A888BF}">
      <dgm:prSet/>
      <dgm:spPr/>
      <dgm:t>
        <a:bodyPr/>
        <a:lstStyle/>
        <a:p>
          <a:pPr>
            <a:defRPr cap="all"/>
          </a:pPr>
          <a:r>
            <a:rPr lang="en-GB" b="1" dirty="0">
              <a:latin typeface="Rockwell" panose="02060603020205020403" pitchFamily="18" charset="0"/>
            </a:rPr>
            <a:t>Evidence your understanding…</a:t>
          </a:r>
          <a:endParaRPr lang="en-US" b="1" dirty="0">
            <a:latin typeface="Rockwell" panose="02060603020205020403" pitchFamily="18" charset="0"/>
          </a:endParaRPr>
        </a:p>
      </dgm:t>
    </dgm:pt>
    <dgm:pt modelId="{FEBDFDCC-A439-432D-910D-A725F27393D4}" type="parTrans" cxnId="{94A1A290-50E1-4ED0-A375-9FA62571B920}">
      <dgm:prSet/>
      <dgm:spPr/>
      <dgm:t>
        <a:bodyPr/>
        <a:lstStyle/>
        <a:p>
          <a:endParaRPr lang="en-US"/>
        </a:p>
      </dgm:t>
    </dgm:pt>
    <dgm:pt modelId="{EEC8EFB3-2AF7-4F7E-826F-EE113845B094}" type="sibTrans" cxnId="{94A1A290-50E1-4ED0-A375-9FA62571B920}">
      <dgm:prSet/>
      <dgm:spPr/>
      <dgm:t>
        <a:bodyPr/>
        <a:lstStyle/>
        <a:p>
          <a:endParaRPr lang="en-US"/>
        </a:p>
      </dgm:t>
    </dgm:pt>
    <dgm:pt modelId="{C8E1C788-153F-4928-8981-003A54B51CE3}" type="pres">
      <dgm:prSet presAssocID="{8F9E05EC-F64B-4635-ACC2-DC603819A452}" presName="root" presStyleCnt="0">
        <dgm:presLayoutVars>
          <dgm:dir/>
          <dgm:resizeHandles val="exact"/>
        </dgm:presLayoutVars>
      </dgm:prSet>
      <dgm:spPr/>
    </dgm:pt>
    <dgm:pt modelId="{DF1A02C1-2CC1-445F-AA49-FBBC48CA7F19}" type="pres">
      <dgm:prSet presAssocID="{C8D0E499-CF16-447A-B7C1-612DAF6BD337}" presName="compNode" presStyleCnt="0"/>
      <dgm:spPr/>
    </dgm:pt>
    <dgm:pt modelId="{BDCC3958-AF42-42AB-B502-AA0E41704686}" type="pres">
      <dgm:prSet presAssocID="{C8D0E499-CF16-447A-B7C1-612DAF6BD337}" presName="iconBgRect" presStyleLbl="bgShp" presStyleIdx="0" presStyleCnt="3"/>
      <dgm:spPr>
        <a:solidFill>
          <a:schemeClr val="accent6"/>
        </a:solidFill>
      </dgm:spPr>
    </dgm:pt>
    <dgm:pt modelId="{3F7A73BE-5F32-4C80-B6BC-CED3AA9F1FA9}" type="pres">
      <dgm:prSet presAssocID="{C8D0E499-CF16-447A-B7C1-612DAF6BD33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934E12DE-27B5-443B-BFFF-2171D8238E6D}" type="pres">
      <dgm:prSet presAssocID="{C8D0E499-CF16-447A-B7C1-612DAF6BD337}" presName="spaceRect" presStyleCnt="0"/>
      <dgm:spPr/>
    </dgm:pt>
    <dgm:pt modelId="{10E20050-4AF9-41E1-8934-F035FA8A907C}" type="pres">
      <dgm:prSet presAssocID="{C8D0E499-CF16-447A-B7C1-612DAF6BD337}" presName="textRect" presStyleLbl="revTx" presStyleIdx="0" presStyleCnt="3">
        <dgm:presLayoutVars>
          <dgm:chMax val="1"/>
          <dgm:chPref val="1"/>
        </dgm:presLayoutVars>
      </dgm:prSet>
      <dgm:spPr/>
    </dgm:pt>
    <dgm:pt modelId="{2CC07CB8-D267-4288-94C3-5435E3173C4F}" type="pres">
      <dgm:prSet presAssocID="{D8403F5D-506B-4E99-A7AE-E50846770B47}" presName="sibTrans" presStyleCnt="0"/>
      <dgm:spPr/>
    </dgm:pt>
    <dgm:pt modelId="{82EBCFCF-EEBE-4132-82DA-07F4BCB964E5}" type="pres">
      <dgm:prSet presAssocID="{0AD2BA45-6424-4ACD-A0A9-2DB59303DDF3}" presName="compNode" presStyleCnt="0"/>
      <dgm:spPr/>
    </dgm:pt>
    <dgm:pt modelId="{85F16700-EF0F-490A-B851-CBFB76CC6983}" type="pres">
      <dgm:prSet presAssocID="{0AD2BA45-6424-4ACD-A0A9-2DB59303DDF3}" presName="iconBgRect" presStyleLbl="bgShp" presStyleIdx="1" presStyleCnt="3"/>
      <dgm:spPr/>
    </dgm:pt>
    <dgm:pt modelId="{31692BAF-84A7-4F9E-9C9B-39D4829AF2F3}" type="pres">
      <dgm:prSet presAssocID="{0AD2BA45-6424-4ACD-A0A9-2DB59303DDF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56CA916E-E508-46D6-A705-8FF3C5843E5E}" type="pres">
      <dgm:prSet presAssocID="{0AD2BA45-6424-4ACD-A0A9-2DB59303DDF3}" presName="spaceRect" presStyleCnt="0"/>
      <dgm:spPr/>
    </dgm:pt>
    <dgm:pt modelId="{0C616FF1-34D3-4120-AF09-B909DD60355A}" type="pres">
      <dgm:prSet presAssocID="{0AD2BA45-6424-4ACD-A0A9-2DB59303DDF3}" presName="textRect" presStyleLbl="revTx" presStyleIdx="1" presStyleCnt="3">
        <dgm:presLayoutVars>
          <dgm:chMax val="1"/>
          <dgm:chPref val="1"/>
        </dgm:presLayoutVars>
      </dgm:prSet>
      <dgm:spPr/>
    </dgm:pt>
    <dgm:pt modelId="{20C1E56E-9755-4C3F-88D1-358AD085F738}" type="pres">
      <dgm:prSet presAssocID="{ABD98A0F-8768-47ED-B541-1825488928E8}" presName="sibTrans" presStyleCnt="0"/>
      <dgm:spPr/>
    </dgm:pt>
    <dgm:pt modelId="{7FFDBA23-69A0-419A-A7CF-9EFF41BFF797}" type="pres">
      <dgm:prSet presAssocID="{8B3F0EDF-B31D-4BE3-A144-C22294A888BF}" presName="compNode" presStyleCnt="0"/>
      <dgm:spPr/>
    </dgm:pt>
    <dgm:pt modelId="{10E781BD-DCE3-4326-9F49-9CAC8C05F180}" type="pres">
      <dgm:prSet presAssocID="{8B3F0EDF-B31D-4BE3-A144-C22294A888BF}" presName="iconBgRect" presStyleLbl="bgShp" presStyleIdx="2" presStyleCnt="3"/>
      <dgm:spPr/>
    </dgm:pt>
    <dgm:pt modelId="{CE96BA8E-F80E-492D-9DC8-3E34B238A662}" type="pres">
      <dgm:prSet presAssocID="{8B3F0EDF-B31D-4BE3-A144-C22294A888B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EC372014-2B97-4EC8-9C88-16B691F24521}" type="pres">
      <dgm:prSet presAssocID="{8B3F0EDF-B31D-4BE3-A144-C22294A888BF}" presName="spaceRect" presStyleCnt="0"/>
      <dgm:spPr/>
    </dgm:pt>
    <dgm:pt modelId="{F53A2DAB-28BB-4A16-9334-A7BCE4DC62A4}" type="pres">
      <dgm:prSet presAssocID="{8B3F0EDF-B31D-4BE3-A144-C22294A888BF}" presName="textRect" presStyleLbl="revTx" presStyleIdx="2" presStyleCnt="3">
        <dgm:presLayoutVars>
          <dgm:chMax val="1"/>
          <dgm:chPref val="1"/>
        </dgm:presLayoutVars>
      </dgm:prSet>
      <dgm:spPr/>
    </dgm:pt>
  </dgm:ptLst>
  <dgm:cxnLst>
    <dgm:cxn modelId="{9B49BB0F-244B-48C6-8A71-7E1B8E565ED2}" type="presOf" srcId="{8F9E05EC-F64B-4635-ACC2-DC603819A452}" destId="{C8E1C788-153F-4928-8981-003A54B51CE3}" srcOrd="0" destOrd="0" presId="urn:microsoft.com/office/officeart/2018/5/layout/IconCircleLabelList"/>
    <dgm:cxn modelId="{7AF2F814-8317-4C4B-A658-EFB5722D4439}" srcId="{8F9E05EC-F64B-4635-ACC2-DC603819A452}" destId="{0AD2BA45-6424-4ACD-A0A9-2DB59303DDF3}" srcOrd="1" destOrd="0" parTransId="{196BA9BA-3DFC-4C02-A66A-D3E651F46F19}" sibTransId="{ABD98A0F-8768-47ED-B541-1825488928E8}"/>
    <dgm:cxn modelId="{98566B2B-597C-491B-A71E-35AD153D87BF}" type="presOf" srcId="{C8D0E499-CF16-447A-B7C1-612DAF6BD337}" destId="{10E20050-4AF9-41E1-8934-F035FA8A907C}" srcOrd="0" destOrd="0" presId="urn:microsoft.com/office/officeart/2018/5/layout/IconCircleLabelList"/>
    <dgm:cxn modelId="{1E98097A-C617-4C9D-BD80-2DAF727C54C2}" srcId="{8F9E05EC-F64B-4635-ACC2-DC603819A452}" destId="{C8D0E499-CF16-447A-B7C1-612DAF6BD337}" srcOrd="0" destOrd="0" parTransId="{AA57EE5D-6C5E-406D-9F33-DDC393FDA5EE}" sibTransId="{D8403F5D-506B-4E99-A7AE-E50846770B47}"/>
    <dgm:cxn modelId="{0D283D86-D69B-406D-9AF4-BAC7950BB58E}" type="presOf" srcId="{0AD2BA45-6424-4ACD-A0A9-2DB59303DDF3}" destId="{0C616FF1-34D3-4120-AF09-B909DD60355A}" srcOrd="0" destOrd="0" presId="urn:microsoft.com/office/officeart/2018/5/layout/IconCircleLabelList"/>
    <dgm:cxn modelId="{94A1A290-50E1-4ED0-A375-9FA62571B920}" srcId="{8F9E05EC-F64B-4635-ACC2-DC603819A452}" destId="{8B3F0EDF-B31D-4BE3-A144-C22294A888BF}" srcOrd="2" destOrd="0" parTransId="{FEBDFDCC-A439-432D-910D-A725F27393D4}" sibTransId="{EEC8EFB3-2AF7-4F7E-826F-EE113845B094}"/>
    <dgm:cxn modelId="{271511D6-E06B-46EE-84BD-6C0A02AAA481}" type="presOf" srcId="{8B3F0EDF-B31D-4BE3-A144-C22294A888BF}" destId="{F53A2DAB-28BB-4A16-9334-A7BCE4DC62A4}" srcOrd="0" destOrd="0" presId="urn:microsoft.com/office/officeart/2018/5/layout/IconCircleLabelList"/>
    <dgm:cxn modelId="{4CE473CA-D9C7-4994-924E-8CA7A0AFF7B6}" type="presParOf" srcId="{C8E1C788-153F-4928-8981-003A54B51CE3}" destId="{DF1A02C1-2CC1-445F-AA49-FBBC48CA7F19}" srcOrd="0" destOrd="0" presId="urn:microsoft.com/office/officeart/2018/5/layout/IconCircleLabelList"/>
    <dgm:cxn modelId="{56884EC1-D951-4965-BA87-6F203467689D}" type="presParOf" srcId="{DF1A02C1-2CC1-445F-AA49-FBBC48CA7F19}" destId="{BDCC3958-AF42-42AB-B502-AA0E41704686}" srcOrd="0" destOrd="0" presId="urn:microsoft.com/office/officeart/2018/5/layout/IconCircleLabelList"/>
    <dgm:cxn modelId="{F7370C62-8A6E-424B-AEBF-DCBEBA992D16}" type="presParOf" srcId="{DF1A02C1-2CC1-445F-AA49-FBBC48CA7F19}" destId="{3F7A73BE-5F32-4C80-B6BC-CED3AA9F1FA9}" srcOrd="1" destOrd="0" presId="urn:microsoft.com/office/officeart/2018/5/layout/IconCircleLabelList"/>
    <dgm:cxn modelId="{1475A653-CB1C-4FE9-BDAC-B858B0E97579}" type="presParOf" srcId="{DF1A02C1-2CC1-445F-AA49-FBBC48CA7F19}" destId="{934E12DE-27B5-443B-BFFF-2171D8238E6D}" srcOrd="2" destOrd="0" presId="urn:microsoft.com/office/officeart/2018/5/layout/IconCircleLabelList"/>
    <dgm:cxn modelId="{6AFA4EDB-9745-4438-A0D3-B802733636E4}" type="presParOf" srcId="{DF1A02C1-2CC1-445F-AA49-FBBC48CA7F19}" destId="{10E20050-4AF9-41E1-8934-F035FA8A907C}" srcOrd="3" destOrd="0" presId="urn:microsoft.com/office/officeart/2018/5/layout/IconCircleLabelList"/>
    <dgm:cxn modelId="{24861793-DD08-42A4-B27C-A6CDB0EA7A5B}" type="presParOf" srcId="{C8E1C788-153F-4928-8981-003A54B51CE3}" destId="{2CC07CB8-D267-4288-94C3-5435E3173C4F}" srcOrd="1" destOrd="0" presId="urn:microsoft.com/office/officeart/2018/5/layout/IconCircleLabelList"/>
    <dgm:cxn modelId="{0DA6C4C1-7E4E-4DA1-BA31-259FF9EC7D00}" type="presParOf" srcId="{C8E1C788-153F-4928-8981-003A54B51CE3}" destId="{82EBCFCF-EEBE-4132-82DA-07F4BCB964E5}" srcOrd="2" destOrd="0" presId="urn:microsoft.com/office/officeart/2018/5/layout/IconCircleLabelList"/>
    <dgm:cxn modelId="{6D80500C-9DE5-4F67-AA64-31B7B0C4671D}" type="presParOf" srcId="{82EBCFCF-EEBE-4132-82DA-07F4BCB964E5}" destId="{85F16700-EF0F-490A-B851-CBFB76CC6983}" srcOrd="0" destOrd="0" presId="urn:microsoft.com/office/officeart/2018/5/layout/IconCircleLabelList"/>
    <dgm:cxn modelId="{8F7AA639-74EA-456A-B36D-F8D91A8AAA03}" type="presParOf" srcId="{82EBCFCF-EEBE-4132-82DA-07F4BCB964E5}" destId="{31692BAF-84A7-4F9E-9C9B-39D4829AF2F3}" srcOrd="1" destOrd="0" presId="urn:microsoft.com/office/officeart/2018/5/layout/IconCircleLabelList"/>
    <dgm:cxn modelId="{F1CB9FFA-C6A0-43AC-8983-89A4A68C0B03}" type="presParOf" srcId="{82EBCFCF-EEBE-4132-82DA-07F4BCB964E5}" destId="{56CA916E-E508-46D6-A705-8FF3C5843E5E}" srcOrd="2" destOrd="0" presId="urn:microsoft.com/office/officeart/2018/5/layout/IconCircleLabelList"/>
    <dgm:cxn modelId="{3C5E0411-A0D4-43D1-AFCC-5FB3DADE8237}" type="presParOf" srcId="{82EBCFCF-EEBE-4132-82DA-07F4BCB964E5}" destId="{0C616FF1-34D3-4120-AF09-B909DD60355A}" srcOrd="3" destOrd="0" presId="urn:microsoft.com/office/officeart/2018/5/layout/IconCircleLabelList"/>
    <dgm:cxn modelId="{7629ED28-E7A7-4C0A-8143-9B5363F303C9}" type="presParOf" srcId="{C8E1C788-153F-4928-8981-003A54B51CE3}" destId="{20C1E56E-9755-4C3F-88D1-358AD085F738}" srcOrd="3" destOrd="0" presId="urn:microsoft.com/office/officeart/2018/5/layout/IconCircleLabelList"/>
    <dgm:cxn modelId="{A613CD58-46EE-4AA0-81B4-1626E3E7AE6E}" type="presParOf" srcId="{C8E1C788-153F-4928-8981-003A54B51CE3}" destId="{7FFDBA23-69A0-419A-A7CF-9EFF41BFF797}" srcOrd="4" destOrd="0" presId="urn:microsoft.com/office/officeart/2018/5/layout/IconCircleLabelList"/>
    <dgm:cxn modelId="{FACDCD21-4C06-4DEF-90AE-584031F21746}" type="presParOf" srcId="{7FFDBA23-69A0-419A-A7CF-9EFF41BFF797}" destId="{10E781BD-DCE3-4326-9F49-9CAC8C05F180}" srcOrd="0" destOrd="0" presId="urn:microsoft.com/office/officeart/2018/5/layout/IconCircleLabelList"/>
    <dgm:cxn modelId="{51E8FDEA-5C97-4AFA-8E34-F79BDBE2B7B1}" type="presParOf" srcId="{7FFDBA23-69A0-419A-A7CF-9EFF41BFF797}" destId="{CE96BA8E-F80E-492D-9DC8-3E34B238A662}" srcOrd="1" destOrd="0" presId="urn:microsoft.com/office/officeart/2018/5/layout/IconCircleLabelList"/>
    <dgm:cxn modelId="{3E94D2ED-2114-421D-AD5E-05AB8BD71855}" type="presParOf" srcId="{7FFDBA23-69A0-419A-A7CF-9EFF41BFF797}" destId="{EC372014-2B97-4EC8-9C88-16B691F24521}" srcOrd="2" destOrd="0" presId="urn:microsoft.com/office/officeart/2018/5/layout/IconCircleLabelList"/>
    <dgm:cxn modelId="{8CB640C4-9F32-4765-B017-D715C2A0762C}" type="presParOf" srcId="{7FFDBA23-69A0-419A-A7CF-9EFF41BFF797}" destId="{F53A2DAB-28BB-4A16-9334-A7BCE4DC62A4}"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86BD09-F2D6-419C-A96F-816132B28B93}"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7ED2D89-B94E-47E9-8C17-87A2E9262DF8}">
      <dgm:prSet/>
      <dgm:spPr/>
      <dgm:t>
        <a:bodyPr/>
        <a:lstStyle/>
        <a:p>
          <a:r>
            <a:rPr lang="en-GB" b="1" dirty="0"/>
            <a:t>Define</a:t>
          </a:r>
          <a:r>
            <a:rPr lang="en-GB" dirty="0"/>
            <a:t> - state clearly what it is ‘word perfect’</a:t>
          </a:r>
          <a:endParaRPr lang="en-US" dirty="0"/>
        </a:p>
      </dgm:t>
    </dgm:pt>
    <dgm:pt modelId="{AC66794E-54D2-433B-A19F-1D579B4221FB}" type="parTrans" cxnId="{32E5677E-54AA-4720-97EB-7DB559EE60DA}">
      <dgm:prSet/>
      <dgm:spPr/>
      <dgm:t>
        <a:bodyPr/>
        <a:lstStyle/>
        <a:p>
          <a:endParaRPr lang="en-US"/>
        </a:p>
      </dgm:t>
    </dgm:pt>
    <dgm:pt modelId="{EEBC7D15-9F6B-4E8D-A2DE-B53A3605BE3C}" type="sibTrans" cxnId="{32E5677E-54AA-4720-97EB-7DB559EE60DA}">
      <dgm:prSet/>
      <dgm:spPr/>
      <dgm:t>
        <a:bodyPr/>
        <a:lstStyle/>
        <a:p>
          <a:endParaRPr lang="en-US"/>
        </a:p>
      </dgm:t>
    </dgm:pt>
    <dgm:pt modelId="{47CD5C3E-A4C6-4997-AE2E-918BF7F03D05}">
      <dgm:prSet/>
      <dgm:spPr/>
      <dgm:t>
        <a:bodyPr/>
        <a:lstStyle/>
        <a:p>
          <a:r>
            <a:rPr lang="en-GB" b="1" dirty="0"/>
            <a:t>Identify</a:t>
          </a:r>
          <a:r>
            <a:rPr lang="en-GB" dirty="0"/>
            <a:t> – Recognise or name, </a:t>
          </a:r>
          <a:endParaRPr lang="en-US" dirty="0"/>
        </a:p>
      </dgm:t>
    </dgm:pt>
    <dgm:pt modelId="{E9B748EF-29A5-4F77-8040-C282B1A6DAE4}" type="parTrans" cxnId="{B78EC90B-1AB3-446F-9A5A-9BEC89516C99}">
      <dgm:prSet/>
      <dgm:spPr/>
      <dgm:t>
        <a:bodyPr/>
        <a:lstStyle/>
        <a:p>
          <a:endParaRPr lang="en-US"/>
        </a:p>
      </dgm:t>
    </dgm:pt>
    <dgm:pt modelId="{B58E2E11-57D2-4AED-8D18-FEBDF7872902}" type="sibTrans" cxnId="{B78EC90B-1AB3-446F-9A5A-9BEC89516C99}">
      <dgm:prSet/>
      <dgm:spPr/>
      <dgm:t>
        <a:bodyPr/>
        <a:lstStyle/>
        <a:p>
          <a:endParaRPr lang="en-US"/>
        </a:p>
      </dgm:t>
    </dgm:pt>
    <dgm:pt modelId="{13A8FB4C-26AB-4C38-A8D3-AE63B8AAF5F2}">
      <dgm:prSet/>
      <dgm:spPr/>
      <dgm:t>
        <a:bodyPr/>
        <a:lstStyle/>
        <a:p>
          <a:r>
            <a:rPr lang="en-GB" b="1" dirty="0"/>
            <a:t>Explain</a:t>
          </a:r>
          <a:r>
            <a:rPr lang="en-GB" dirty="0"/>
            <a:t> – Describe in more detail </a:t>
          </a:r>
          <a:endParaRPr lang="en-US" dirty="0"/>
        </a:p>
      </dgm:t>
    </dgm:pt>
    <dgm:pt modelId="{13444D8E-B6D8-4926-8BBC-CD256C43391A}" type="parTrans" cxnId="{63A62D44-88B2-4312-B0A9-89DB2F6189F5}">
      <dgm:prSet/>
      <dgm:spPr/>
      <dgm:t>
        <a:bodyPr/>
        <a:lstStyle/>
        <a:p>
          <a:endParaRPr lang="en-US"/>
        </a:p>
      </dgm:t>
    </dgm:pt>
    <dgm:pt modelId="{CC31A295-8EDF-477E-BDDD-622D95E502BE}" type="sibTrans" cxnId="{63A62D44-88B2-4312-B0A9-89DB2F6189F5}">
      <dgm:prSet/>
      <dgm:spPr/>
      <dgm:t>
        <a:bodyPr/>
        <a:lstStyle/>
        <a:p>
          <a:endParaRPr lang="en-US"/>
        </a:p>
      </dgm:t>
    </dgm:pt>
    <dgm:pt modelId="{4A690A1C-6FA0-4231-997D-64CE8C2561E3}">
      <dgm:prSet/>
      <dgm:spPr/>
      <dgm:t>
        <a:bodyPr/>
        <a:lstStyle/>
        <a:p>
          <a:r>
            <a:rPr lang="en-GB" b="1" dirty="0"/>
            <a:t>Outline</a:t>
          </a:r>
          <a:r>
            <a:rPr lang="en-GB" dirty="0"/>
            <a:t> - a general description or plan showing the essential features </a:t>
          </a:r>
          <a:endParaRPr lang="en-US" dirty="0"/>
        </a:p>
      </dgm:t>
    </dgm:pt>
    <dgm:pt modelId="{B6095283-5632-4C1B-8A2E-435F3ED88994}" type="parTrans" cxnId="{E0E8D700-B78D-43DF-BA38-2CBBD1041AA9}">
      <dgm:prSet/>
      <dgm:spPr/>
      <dgm:t>
        <a:bodyPr/>
        <a:lstStyle/>
        <a:p>
          <a:endParaRPr lang="en-US"/>
        </a:p>
      </dgm:t>
    </dgm:pt>
    <dgm:pt modelId="{682B449F-2F2C-4183-9CF3-9260C7AEC405}" type="sibTrans" cxnId="{E0E8D700-B78D-43DF-BA38-2CBBD1041AA9}">
      <dgm:prSet/>
      <dgm:spPr/>
      <dgm:t>
        <a:bodyPr/>
        <a:lstStyle/>
        <a:p>
          <a:endParaRPr lang="en-US"/>
        </a:p>
      </dgm:t>
    </dgm:pt>
    <dgm:pt modelId="{E9D6C7CA-5AAA-430E-8C49-1286B5CA1D7F}">
      <dgm:prSet/>
      <dgm:spPr/>
      <dgm:t>
        <a:bodyPr/>
        <a:lstStyle/>
        <a:p>
          <a:r>
            <a:rPr lang="en-GB" b="1" dirty="0"/>
            <a:t>Specify</a:t>
          </a:r>
          <a:r>
            <a:rPr lang="en-GB" dirty="0"/>
            <a:t> - identify clearly </a:t>
          </a:r>
          <a:endParaRPr lang="en-US" dirty="0"/>
        </a:p>
      </dgm:t>
    </dgm:pt>
    <dgm:pt modelId="{91FE97E2-DA06-4EC9-B97E-314396EBBED6}" type="parTrans" cxnId="{D9E1BF99-9CF8-476A-B93D-23D34624C229}">
      <dgm:prSet/>
      <dgm:spPr/>
      <dgm:t>
        <a:bodyPr/>
        <a:lstStyle/>
        <a:p>
          <a:endParaRPr lang="en-US"/>
        </a:p>
      </dgm:t>
    </dgm:pt>
    <dgm:pt modelId="{71D5EA27-5C39-4384-9003-8197268A8702}" type="sibTrans" cxnId="{D9E1BF99-9CF8-476A-B93D-23D34624C229}">
      <dgm:prSet/>
      <dgm:spPr/>
      <dgm:t>
        <a:bodyPr/>
        <a:lstStyle/>
        <a:p>
          <a:endParaRPr lang="en-US"/>
        </a:p>
      </dgm:t>
    </dgm:pt>
    <dgm:pt modelId="{0B960749-03CF-4CFC-91CE-429293EEA56F}">
      <dgm:prSet/>
      <dgm:spPr/>
      <dgm:t>
        <a:bodyPr/>
        <a:lstStyle/>
        <a:p>
          <a:r>
            <a:rPr lang="en-GB" b="1" dirty="0"/>
            <a:t>Describe</a:t>
          </a:r>
          <a:r>
            <a:rPr lang="en-GB" dirty="0"/>
            <a:t> - give a detailed account in words of, tell of, set out</a:t>
          </a:r>
          <a:endParaRPr lang="en-US" dirty="0"/>
        </a:p>
      </dgm:t>
    </dgm:pt>
    <dgm:pt modelId="{FB711676-FBAA-4B80-B94F-50CD92F522B2}" type="parTrans" cxnId="{33366BFA-6082-4C91-9F43-70A75AD88412}">
      <dgm:prSet/>
      <dgm:spPr/>
      <dgm:t>
        <a:bodyPr/>
        <a:lstStyle/>
        <a:p>
          <a:endParaRPr lang="en-US"/>
        </a:p>
      </dgm:t>
    </dgm:pt>
    <dgm:pt modelId="{CD05D8BA-1740-4CDC-B310-6A3DA275D6FC}" type="sibTrans" cxnId="{33366BFA-6082-4C91-9F43-70A75AD88412}">
      <dgm:prSet/>
      <dgm:spPr/>
      <dgm:t>
        <a:bodyPr/>
        <a:lstStyle/>
        <a:p>
          <a:endParaRPr lang="en-US"/>
        </a:p>
      </dgm:t>
    </dgm:pt>
    <dgm:pt modelId="{FCFD9CA2-CE3B-4234-8E55-7EFB0883284E}" type="pres">
      <dgm:prSet presAssocID="{7F86BD09-F2D6-419C-A96F-816132B28B93}" presName="root" presStyleCnt="0">
        <dgm:presLayoutVars>
          <dgm:dir/>
          <dgm:resizeHandles val="exact"/>
        </dgm:presLayoutVars>
      </dgm:prSet>
      <dgm:spPr/>
    </dgm:pt>
    <dgm:pt modelId="{75DE810D-1A34-4BAE-BD5F-AE72CD000B91}" type="pres">
      <dgm:prSet presAssocID="{7F86BD09-F2D6-419C-A96F-816132B28B93}" presName="container" presStyleCnt="0">
        <dgm:presLayoutVars>
          <dgm:dir/>
          <dgm:resizeHandles val="exact"/>
        </dgm:presLayoutVars>
      </dgm:prSet>
      <dgm:spPr/>
    </dgm:pt>
    <dgm:pt modelId="{D2A567BC-8455-4596-864B-B49ADDF82662}" type="pres">
      <dgm:prSet presAssocID="{C7ED2D89-B94E-47E9-8C17-87A2E9262DF8}" presName="compNode" presStyleCnt="0"/>
      <dgm:spPr/>
    </dgm:pt>
    <dgm:pt modelId="{4BAD5656-EFAB-41F3-BB58-423053959E36}" type="pres">
      <dgm:prSet presAssocID="{C7ED2D89-B94E-47E9-8C17-87A2E9262DF8}" presName="iconBgRect" presStyleLbl="bgShp" presStyleIdx="0" presStyleCnt="6"/>
      <dgm:spPr>
        <a:solidFill>
          <a:srgbClr val="FFC000"/>
        </a:solidFill>
      </dgm:spPr>
    </dgm:pt>
    <dgm:pt modelId="{D5185791-5AB0-4BDA-BB47-2B90EF38B689}" type="pres">
      <dgm:prSet presAssocID="{C7ED2D89-B94E-47E9-8C17-87A2E9262DF8}" presName="iconRect" presStyleLbl="node1" presStyleIdx="0" presStyleCnt="6"/>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BBDF706D-60A9-405B-B73E-75262EBD8F21}" type="pres">
      <dgm:prSet presAssocID="{C7ED2D89-B94E-47E9-8C17-87A2E9262DF8}" presName="spaceRect" presStyleCnt="0"/>
      <dgm:spPr/>
    </dgm:pt>
    <dgm:pt modelId="{0CA10ECE-CB5C-4E9A-B124-3933251E3CAD}" type="pres">
      <dgm:prSet presAssocID="{C7ED2D89-B94E-47E9-8C17-87A2E9262DF8}" presName="textRect" presStyleLbl="revTx" presStyleIdx="0" presStyleCnt="6">
        <dgm:presLayoutVars>
          <dgm:chMax val="1"/>
          <dgm:chPref val="1"/>
        </dgm:presLayoutVars>
      </dgm:prSet>
      <dgm:spPr/>
    </dgm:pt>
    <dgm:pt modelId="{0FE46B11-C107-4021-BEDE-41CBB346362D}" type="pres">
      <dgm:prSet presAssocID="{EEBC7D15-9F6B-4E8D-A2DE-B53A3605BE3C}" presName="sibTrans" presStyleLbl="sibTrans2D1" presStyleIdx="0" presStyleCnt="0"/>
      <dgm:spPr/>
    </dgm:pt>
    <dgm:pt modelId="{D525357A-D868-4D04-B3AC-EC1C39882B0C}" type="pres">
      <dgm:prSet presAssocID="{47CD5C3E-A4C6-4997-AE2E-918BF7F03D05}" presName="compNode" presStyleCnt="0"/>
      <dgm:spPr/>
    </dgm:pt>
    <dgm:pt modelId="{536DB90D-FCEE-47D0-BEF5-8CCFEC2A8F8B}" type="pres">
      <dgm:prSet presAssocID="{47CD5C3E-A4C6-4997-AE2E-918BF7F03D05}" presName="iconBgRect" presStyleLbl="bgShp" presStyleIdx="1" presStyleCnt="6"/>
      <dgm:spPr/>
    </dgm:pt>
    <dgm:pt modelId="{D1C228D4-C6D5-4079-AA80-295CCC4045EA}" type="pres">
      <dgm:prSet presAssocID="{47CD5C3E-A4C6-4997-AE2E-918BF7F03D05}" presName="iconRect" presStyleLbl="node1" presStyleIdx="1" presStyleCnt="6"/>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3BE3B55E-9797-41B9-A1CA-EE93A784AB8A}" type="pres">
      <dgm:prSet presAssocID="{47CD5C3E-A4C6-4997-AE2E-918BF7F03D05}" presName="spaceRect" presStyleCnt="0"/>
      <dgm:spPr/>
    </dgm:pt>
    <dgm:pt modelId="{51D9553B-8836-4FCB-A144-FD627381D78B}" type="pres">
      <dgm:prSet presAssocID="{47CD5C3E-A4C6-4997-AE2E-918BF7F03D05}" presName="textRect" presStyleLbl="revTx" presStyleIdx="1" presStyleCnt="6">
        <dgm:presLayoutVars>
          <dgm:chMax val="1"/>
          <dgm:chPref val="1"/>
        </dgm:presLayoutVars>
      </dgm:prSet>
      <dgm:spPr/>
    </dgm:pt>
    <dgm:pt modelId="{33B42DA3-3A8B-4B18-84AD-C38E5857BDCA}" type="pres">
      <dgm:prSet presAssocID="{B58E2E11-57D2-4AED-8D18-FEBDF7872902}" presName="sibTrans" presStyleLbl="sibTrans2D1" presStyleIdx="0" presStyleCnt="0"/>
      <dgm:spPr/>
    </dgm:pt>
    <dgm:pt modelId="{21DEB3CE-96A5-4F0C-A637-43220D64EF2C}" type="pres">
      <dgm:prSet presAssocID="{13A8FB4C-26AB-4C38-A8D3-AE63B8AAF5F2}" presName="compNode" presStyleCnt="0"/>
      <dgm:spPr/>
    </dgm:pt>
    <dgm:pt modelId="{B03AE22D-8BB2-4279-B717-F95343F52A6D}" type="pres">
      <dgm:prSet presAssocID="{13A8FB4C-26AB-4C38-A8D3-AE63B8AAF5F2}" presName="iconBgRect" presStyleLbl="bgShp" presStyleIdx="2" presStyleCnt="6"/>
      <dgm:spPr/>
    </dgm:pt>
    <dgm:pt modelId="{5E16C752-71CD-4058-8D40-38CE485CA7EA}" type="pres">
      <dgm:prSet presAssocID="{13A8FB4C-26AB-4C38-A8D3-AE63B8AAF5F2}" presName="iconRect" presStyleLbl="node1" presStyleIdx="2" presStyleCnt="6"/>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ACCA35DA-D273-4DD3-ACC5-609C6A5E3132}" type="pres">
      <dgm:prSet presAssocID="{13A8FB4C-26AB-4C38-A8D3-AE63B8AAF5F2}" presName="spaceRect" presStyleCnt="0"/>
      <dgm:spPr/>
    </dgm:pt>
    <dgm:pt modelId="{147C2AD4-AF59-44C0-9C15-57A0877820B6}" type="pres">
      <dgm:prSet presAssocID="{13A8FB4C-26AB-4C38-A8D3-AE63B8AAF5F2}" presName="textRect" presStyleLbl="revTx" presStyleIdx="2" presStyleCnt="6">
        <dgm:presLayoutVars>
          <dgm:chMax val="1"/>
          <dgm:chPref val="1"/>
        </dgm:presLayoutVars>
      </dgm:prSet>
      <dgm:spPr/>
    </dgm:pt>
    <dgm:pt modelId="{30BACBC3-07F3-45D6-80E4-2145F3011DCF}" type="pres">
      <dgm:prSet presAssocID="{CC31A295-8EDF-477E-BDDD-622D95E502BE}" presName="sibTrans" presStyleLbl="sibTrans2D1" presStyleIdx="0" presStyleCnt="0"/>
      <dgm:spPr/>
    </dgm:pt>
    <dgm:pt modelId="{AA1302CE-808A-420F-B617-3BDC5ED2FA77}" type="pres">
      <dgm:prSet presAssocID="{4A690A1C-6FA0-4231-997D-64CE8C2561E3}" presName="compNode" presStyleCnt="0"/>
      <dgm:spPr/>
    </dgm:pt>
    <dgm:pt modelId="{5D4F8CDF-CA4B-4034-AAAF-A71BDA28612E}" type="pres">
      <dgm:prSet presAssocID="{4A690A1C-6FA0-4231-997D-64CE8C2561E3}" presName="iconBgRect" presStyleLbl="bgShp" presStyleIdx="3" presStyleCnt="6"/>
      <dgm:spPr/>
    </dgm:pt>
    <dgm:pt modelId="{2F495868-BE8C-4A2B-A539-C79AEFF3681B}" type="pres">
      <dgm:prSet presAssocID="{4A690A1C-6FA0-4231-997D-64CE8C2561E3}" presName="iconRect" presStyleLbl="node1" presStyleIdx="3" presStyleCnt="6"/>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AD7265AD-3923-4FB1-9B2E-15F13FC3B793}" type="pres">
      <dgm:prSet presAssocID="{4A690A1C-6FA0-4231-997D-64CE8C2561E3}" presName="spaceRect" presStyleCnt="0"/>
      <dgm:spPr/>
    </dgm:pt>
    <dgm:pt modelId="{80C03D7D-3962-4B7F-816E-853F50C35E69}" type="pres">
      <dgm:prSet presAssocID="{4A690A1C-6FA0-4231-997D-64CE8C2561E3}" presName="textRect" presStyleLbl="revTx" presStyleIdx="3" presStyleCnt="6">
        <dgm:presLayoutVars>
          <dgm:chMax val="1"/>
          <dgm:chPref val="1"/>
        </dgm:presLayoutVars>
      </dgm:prSet>
      <dgm:spPr/>
    </dgm:pt>
    <dgm:pt modelId="{6D39ACEF-0953-46D0-96C0-F9044EA19146}" type="pres">
      <dgm:prSet presAssocID="{682B449F-2F2C-4183-9CF3-9260C7AEC405}" presName="sibTrans" presStyleLbl="sibTrans2D1" presStyleIdx="0" presStyleCnt="0"/>
      <dgm:spPr/>
    </dgm:pt>
    <dgm:pt modelId="{49E457E3-7B29-4A5C-B828-8083808CC3DC}" type="pres">
      <dgm:prSet presAssocID="{E9D6C7CA-5AAA-430E-8C49-1286B5CA1D7F}" presName="compNode" presStyleCnt="0"/>
      <dgm:spPr/>
    </dgm:pt>
    <dgm:pt modelId="{E0059C25-E561-4B54-ADE1-B86E2473067C}" type="pres">
      <dgm:prSet presAssocID="{E9D6C7CA-5AAA-430E-8C49-1286B5CA1D7F}" presName="iconBgRect" presStyleLbl="bgShp" presStyleIdx="4" presStyleCnt="6"/>
      <dgm:spPr/>
    </dgm:pt>
    <dgm:pt modelId="{5CDFC8BC-4AB1-490C-AEEF-23FB7E96F788}" type="pres">
      <dgm:prSet presAssocID="{E9D6C7CA-5AAA-430E-8C49-1286B5CA1D7F}" presName="iconRect" presStyleLbl="node1" presStyleIdx="4" presStyleCnt="6"/>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gnifying glass"/>
        </a:ext>
      </dgm:extLst>
    </dgm:pt>
    <dgm:pt modelId="{432DFB50-9449-4546-8AAA-4B05F2684FD6}" type="pres">
      <dgm:prSet presAssocID="{E9D6C7CA-5AAA-430E-8C49-1286B5CA1D7F}" presName="spaceRect" presStyleCnt="0"/>
      <dgm:spPr/>
    </dgm:pt>
    <dgm:pt modelId="{01459BC0-29EA-456A-91B8-D5AE12460A97}" type="pres">
      <dgm:prSet presAssocID="{E9D6C7CA-5AAA-430E-8C49-1286B5CA1D7F}" presName="textRect" presStyleLbl="revTx" presStyleIdx="4" presStyleCnt="6">
        <dgm:presLayoutVars>
          <dgm:chMax val="1"/>
          <dgm:chPref val="1"/>
        </dgm:presLayoutVars>
      </dgm:prSet>
      <dgm:spPr/>
    </dgm:pt>
    <dgm:pt modelId="{092BF802-7BD4-427A-8B14-A771100ADABD}" type="pres">
      <dgm:prSet presAssocID="{71D5EA27-5C39-4384-9003-8197268A8702}" presName="sibTrans" presStyleLbl="sibTrans2D1" presStyleIdx="0" presStyleCnt="0"/>
      <dgm:spPr/>
    </dgm:pt>
    <dgm:pt modelId="{BC74D8B9-B83B-44B5-943F-83C50C7DDDAE}" type="pres">
      <dgm:prSet presAssocID="{0B960749-03CF-4CFC-91CE-429293EEA56F}" presName="compNode" presStyleCnt="0"/>
      <dgm:spPr/>
    </dgm:pt>
    <dgm:pt modelId="{26F4AFB0-4AFA-44AA-B129-BE1BBE70E97B}" type="pres">
      <dgm:prSet presAssocID="{0B960749-03CF-4CFC-91CE-429293EEA56F}" presName="iconBgRect" presStyleLbl="bgShp" presStyleIdx="5" presStyleCnt="6"/>
      <dgm:spPr/>
    </dgm:pt>
    <dgm:pt modelId="{8D091B49-7E21-49A7-AA86-3BDFA9E2DD1E}" type="pres">
      <dgm:prSet presAssocID="{0B960749-03CF-4CFC-91CE-429293EEA56F}"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Quotes"/>
        </a:ext>
      </dgm:extLst>
    </dgm:pt>
    <dgm:pt modelId="{F32F5A15-6D04-4BC5-806F-A70D46926778}" type="pres">
      <dgm:prSet presAssocID="{0B960749-03CF-4CFC-91CE-429293EEA56F}" presName="spaceRect" presStyleCnt="0"/>
      <dgm:spPr/>
    </dgm:pt>
    <dgm:pt modelId="{A273B748-B85E-4DCF-A514-897AD85A45A2}" type="pres">
      <dgm:prSet presAssocID="{0B960749-03CF-4CFC-91CE-429293EEA56F}" presName="textRect" presStyleLbl="revTx" presStyleIdx="5" presStyleCnt="6">
        <dgm:presLayoutVars>
          <dgm:chMax val="1"/>
          <dgm:chPref val="1"/>
        </dgm:presLayoutVars>
      </dgm:prSet>
      <dgm:spPr/>
    </dgm:pt>
  </dgm:ptLst>
  <dgm:cxnLst>
    <dgm:cxn modelId="{E0E8D700-B78D-43DF-BA38-2CBBD1041AA9}" srcId="{7F86BD09-F2D6-419C-A96F-816132B28B93}" destId="{4A690A1C-6FA0-4231-997D-64CE8C2561E3}" srcOrd="3" destOrd="0" parTransId="{B6095283-5632-4C1B-8A2E-435F3ED88994}" sibTransId="{682B449F-2F2C-4183-9CF3-9260C7AEC405}"/>
    <dgm:cxn modelId="{B78EC90B-1AB3-446F-9A5A-9BEC89516C99}" srcId="{7F86BD09-F2D6-419C-A96F-816132B28B93}" destId="{47CD5C3E-A4C6-4997-AE2E-918BF7F03D05}" srcOrd="1" destOrd="0" parTransId="{E9B748EF-29A5-4F77-8040-C282B1A6DAE4}" sibTransId="{B58E2E11-57D2-4AED-8D18-FEBDF7872902}"/>
    <dgm:cxn modelId="{5EEF1A5C-C5E3-47DB-AC5F-D79F2E3AA38D}" type="presOf" srcId="{B58E2E11-57D2-4AED-8D18-FEBDF7872902}" destId="{33B42DA3-3A8B-4B18-84AD-C38E5857BDCA}" srcOrd="0" destOrd="0" presId="urn:microsoft.com/office/officeart/2018/2/layout/IconCircleList"/>
    <dgm:cxn modelId="{63A62D44-88B2-4312-B0A9-89DB2F6189F5}" srcId="{7F86BD09-F2D6-419C-A96F-816132B28B93}" destId="{13A8FB4C-26AB-4C38-A8D3-AE63B8AAF5F2}" srcOrd="2" destOrd="0" parTransId="{13444D8E-B6D8-4926-8BBC-CD256C43391A}" sibTransId="{CC31A295-8EDF-477E-BDDD-622D95E502BE}"/>
    <dgm:cxn modelId="{DA61B768-C037-4AEF-AD58-EA4509DB0380}" type="presOf" srcId="{0B960749-03CF-4CFC-91CE-429293EEA56F}" destId="{A273B748-B85E-4DCF-A514-897AD85A45A2}" srcOrd="0" destOrd="0" presId="urn:microsoft.com/office/officeart/2018/2/layout/IconCircleList"/>
    <dgm:cxn modelId="{101DED6A-021C-467A-8611-741D5CCE67A9}" type="presOf" srcId="{EEBC7D15-9F6B-4E8D-A2DE-B53A3605BE3C}" destId="{0FE46B11-C107-4021-BEDE-41CBB346362D}" srcOrd="0" destOrd="0" presId="urn:microsoft.com/office/officeart/2018/2/layout/IconCircleList"/>
    <dgm:cxn modelId="{8F8D2557-D511-4030-9D18-EAA2F67C318D}" type="presOf" srcId="{7F86BD09-F2D6-419C-A96F-816132B28B93}" destId="{FCFD9CA2-CE3B-4234-8E55-7EFB0883284E}" srcOrd="0" destOrd="0" presId="urn:microsoft.com/office/officeart/2018/2/layout/IconCircleList"/>
    <dgm:cxn modelId="{32E5677E-54AA-4720-97EB-7DB559EE60DA}" srcId="{7F86BD09-F2D6-419C-A96F-816132B28B93}" destId="{C7ED2D89-B94E-47E9-8C17-87A2E9262DF8}" srcOrd="0" destOrd="0" parTransId="{AC66794E-54D2-433B-A19F-1D579B4221FB}" sibTransId="{EEBC7D15-9F6B-4E8D-A2DE-B53A3605BE3C}"/>
    <dgm:cxn modelId="{DE5BC086-D728-4EAC-94F3-965CB2964EFC}" type="presOf" srcId="{71D5EA27-5C39-4384-9003-8197268A8702}" destId="{092BF802-7BD4-427A-8B14-A771100ADABD}" srcOrd="0" destOrd="0" presId="urn:microsoft.com/office/officeart/2018/2/layout/IconCircleList"/>
    <dgm:cxn modelId="{D9E1BF99-9CF8-476A-B93D-23D34624C229}" srcId="{7F86BD09-F2D6-419C-A96F-816132B28B93}" destId="{E9D6C7CA-5AAA-430E-8C49-1286B5CA1D7F}" srcOrd="4" destOrd="0" parTransId="{91FE97E2-DA06-4EC9-B97E-314396EBBED6}" sibTransId="{71D5EA27-5C39-4384-9003-8197268A8702}"/>
    <dgm:cxn modelId="{FB4A9DA2-53D1-453D-893C-7CB60D4FC400}" type="presOf" srcId="{E9D6C7CA-5AAA-430E-8C49-1286B5CA1D7F}" destId="{01459BC0-29EA-456A-91B8-D5AE12460A97}" srcOrd="0" destOrd="0" presId="urn:microsoft.com/office/officeart/2018/2/layout/IconCircleList"/>
    <dgm:cxn modelId="{EC89D1AE-A124-41EB-8519-09C05795C1D0}" type="presOf" srcId="{47CD5C3E-A4C6-4997-AE2E-918BF7F03D05}" destId="{51D9553B-8836-4FCB-A144-FD627381D78B}" srcOrd="0" destOrd="0" presId="urn:microsoft.com/office/officeart/2018/2/layout/IconCircleList"/>
    <dgm:cxn modelId="{083E63B5-C0D9-4B27-A458-F3361F2C7C99}" type="presOf" srcId="{13A8FB4C-26AB-4C38-A8D3-AE63B8AAF5F2}" destId="{147C2AD4-AF59-44C0-9C15-57A0877820B6}" srcOrd="0" destOrd="0" presId="urn:microsoft.com/office/officeart/2018/2/layout/IconCircleList"/>
    <dgm:cxn modelId="{1118DABE-3463-4FD5-B4B1-F6C20AB8EA2A}" type="presOf" srcId="{682B449F-2F2C-4183-9CF3-9260C7AEC405}" destId="{6D39ACEF-0953-46D0-96C0-F9044EA19146}" srcOrd="0" destOrd="0" presId="urn:microsoft.com/office/officeart/2018/2/layout/IconCircleList"/>
    <dgm:cxn modelId="{A4061AD2-4504-4514-BD3B-BF271905069E}" type="presOf" srcId="{4A690A1C-6FA0-4231-997D-64CE8C2561E3}" destId="{80C03D7D-3962-4B7F-816E-853F50C35E69}" srcOrd="0" destOrd="0" presId="urn:microsoft.com/office/officeart/2018/2/layout/IconCircleList"/>
    <dgm:cxn modelId="{AD36D3DD-E8BA-4E76-AC3A-05B7D4834E86}" type="presOf" srcId="{CC31A295-8EDF-477E-BDDD-622D95E502BE}" destId="{30BACBC3-07F3-45D6-80E4-2145F3011DCF}" srcOrd="0" destOrd="0" presId="urn:microsoft.com/office/officeart/2018/2/layout/IconCircleList"/>
    <dgm:cxn modelId="{EAC5B5E8-5658-4E82-87F6-27DE97979CA5}" type="presOf" srcId="{C7ED2D89-B94E-47E9-8C17-87A2E9262DF8}" destId="{0CA10ECE-CB5C-4E9A-B124-3933251E3CAD}" srcOrd="0" destOrd="0" presId="urn:microsoft.com/office/officeart/2018/2/layout/IconCircleList"/>
    <dgm:cxn modelId="{33366BFA-6082-4C91-9F43-70A75AD88412}" srcId="{7F86BD09-F2D6-419C-A96F-816132B28B93}" destId="{0B960749-03CF-4CFC-91CE-429293EEA56F}" srcOrd="5" destOrd="0" parTransId="{FB711676-FBAA-4B80-B94F-50CD92F522B2}" sibTransId="{CD05D8BA-1740-4CDC-B310-6A3DA275D6FC}"/>
    <dgm:cxn modelId="{4E9DB114-17EB-4494-BF89-7A10EC67BEEB}" type="presParOf" srcId="{FCFD9CA2-CE3B-4234-8E55-7EFB0883284E}" destId="{75DE810D-1A34-4BAE-BD5F-AE72CD000B91}" srcOrd="0" destOrd="0" presId="urn:microsoft.com/office/officeart/2018/2/layout/IconCircleList"/>
    <dgm:cxn modelId="{C253DE01-0BBA-47F6-A99C-EC62BD32A178}" type="presParOf" srcId="{75DE810D-1A34-4BAE-BD5F-AE72CD000B91}" destId="{D2A567BC-8455-4596-864B-B49ADDF82662}" srcOrd="0" destOrd="0" presId="urn:microsoft.com/office/officeart/2018/2/layout/IconCircleList"/>
    <dgm:cxn modelId="{CCA89179-4D22-4C5A-8E8E-3292DE8EAD11}" type="presParOf" srcId="{D2A567BC-8455-4596-864B-B49ADDF82662}" destId="{4BAD5656-EFAB-41F3-BB58-423053959E36}" srcOrd="0" destOrd="0" presId="urn:microsoft.com/office/officeart/2018/2/layout/IconCircleList"/>
    <dgm:cxn modelId="{A8B91583-F562-4D33-AEE4-B5618D2C3B86}" type="presParOf" srcId="{D2A567BC-8455-4596-864B-B49ADDF82662}" destId="{D5185791-5AB0-4BDA-BB47-2B90EF38B689}" srcOrd="1" destOrd="0" presId="urn:microsoft.com/office/officeart/2018/2/layout/IconCircleList"/>
    <dgm:cxn modelId="{95D8A291-3D84-4CE6-9CD8-32FE1187BF65}" type="presParOf" srcId="{D2A567BC-8455-4596-864B-B49ADDF82662}" destId="{BBDF706D-60A9-405B-B73E-75262EBD8F21}" srcOrd="2" destOrd="0" presId="urn:microsoft.com/office/officeart/2018/2/layout/IconCircleList"/>
    <dgm:cxn modelId="{B91B2C8B-F768-4122-99D0-F0EDF7CCF841}" type="presParOf" srcId="{D2A567BC-8455-4596-864B-B49ADDF82662}" destId="{0CA10ECE-CB5C-4E9A-B124-3933251E3CAD}" srcOrd="3" destOrd="0" presId="urn:microsoft.com/office/officeart/2018/2/layout/IconCircleList"/>
    <dgm:cxn modelId="{FEC88FF2-BD8E-469E-A131-3C0E9F5B49EF}" type="presParOf" srcId="{75DE810D-1A34-4BAE-BD5F-AE72CD000B91}" destId="{0FE46B11-C107-4021-BEDE-41CBB346362D}" srcOrd="1" destOrd="0" presId="urn:microsoft.com/office/officeart/2018/2/layout/IconCircleList"/>
    <dgm:cxn modelId="{5EC65DB4-957E-4F4A-94A3-7BFD928251C2}" type="presParOf" srcId="{75DE810D-1A34-4BAE-BD5F-AE72CD000B91}" destId="{D525357A-D868-4D04-B3AC-EC1C39882B0C}" srcOrd="2" destOrd="0" presId="urn:microsoft.com/office/officeart/2018/2/layout/IconCircleList"/>
    <dgm:cxn modelId="{5A1825C5-4F77-474A-85EF-9A90B242C03B}" type="presParOf" srcId="{D525357A-D868-4D04-B3AC-EC1C39882B0C}" destId="{536DB90D-FCEE-47D0-BEF5-8CCFEC2A8F8B}" srcOrd="0" destOrd="0" presId="urn:microsoft.com/office/officeart/2018/2/layout/IconCircleList"/>
    <dgm:cxn modelId="{82199363-D956-49FE-B82E-D3DA87A1A88D}" type="presParOf" srcId="{D525357A-D868-4D04-B3AC-EC1C39882B0C}" destId="{D1C228D4-C6D5-4079-AA80-295CCC4045EA}" srcOrd="1" destOrd="0" presId="urn:microsoft.com/office/officeart/2018/2/layout/IconCircleList"/>
    <dgm:cxn modelId="{6677894D-B77B-4BE3-A0C1-DAD4EFDF6EF6}" type="presParOf" srcId="{D525357A-D868-4D04-B3AC-EC1C39882B0C}" destId="{3BE3B55E-9797-41B9-A1CA-EE93A784AB8A}" srcOrd="2" destOrd="0" presId="urn:microsoft.com/office/officeart/2018/2/layout/IconCircleList"/>
    <dgm:cxn modelId="{A2240B9B-41BE-4EEA-8A2D-DC3C74C51868}" type="presParOf" srcId="{D525357A-D868-4D04-B3AC-EC1C39882B0C}" destId="{51D9553B-8836-4FCB-A144-FD627381D78B}" srcOrd="3" destOrd="0" presId="urn:microsoft.com/office/officeart/2018/2/layout/IconCircleList"/>
    <dgm:cxn modelId="{B660AB45-E6BF-435E-8E59-DB9A48EAB27B}" type="presParOf" srcId="{75DE810D-1A34-4BAE-BD5F-AE72CD000B91}" destId="{33B42DA3-3A8B-4B18-84AD-C38E5857BDCA}" srcOrd="3" destOrd="0" presId="urn:microsoft.com/office/officeart/2018/2/layout/IconCircleList"/>
    <dgm:cxn modelId="{C47235B6-FCC2-4CC0-8079-860C32D2AB5D}" type="presParOf" srcId="{75DE810D-1A34-4BAE-BD5F-AE72CD000B91}" destId="{21DEB3CE-96A5-4F0C-A637-43220D64EF2C}" srcOrd="4" destOrd="0" presId="urn:microsoft.com/office/officeart/2018/2/layout/IconCircleList"/>
    <dgm:cxn modelId="{8781210F-5B24-4BFA-8F10-E57805066581}" type="presParOf" srcId="{21DEB3CE-96A5-4F0C-A637-43220D64EF2C}" destId="{B03AE22D-8BB2-4279-B717-F95343F52A6D}" srcOrd="0" destOrd="0" presId="urn:microsoft.com/office/officeart/2018/2/layout/IconCircleList"/>
    <dgm:cxn modelId="{77039B4C-49AF-43FC-ABB0-5FC0DC3EFF8B}" type="presParOf" srcId="{21DEB3CE-96A5-4F0C-A637-43220D64EF2C}" destId="{5E16C752-71CD-4058-8D40-38CE485CA7EA}" srcOrd="1" destOrd="0" presId="urn:microsoft.com/office/officeart/2018/2/layout/IconCircleList"/>
    <dgm:cxn modelId="{294B713A-1CFE-4D04-8969-E2FB97205DDD}" type="presParOf" srcId="{21DEB3CE-96A5-4F0C-A637-43220D64EF2C}" destId="{ACCA35DA-D273-4DD3-ACC5-609C6A5E3132}" srcOrd="2" destOrd="0" presId="urn:microsoft.com/office/officeart/2018/2/layout/IconCircleList"/>
    <dgm:cxn modelId="{941FD700-E14C-44A2-A358-E3A162DDCD43}" type="presParOf" srcId="{21DEB3CE-96A5-4F0C-A637-43220D64EF2C}" destId="{147C2AD4-AF59-44C0-9C15-57A0877820B6}" srcOrd="3" destOrd="0" presId="urn:microsoft.com/office/officeart/2018/2/layout/IconCircleList"/>
    <dgm:cxn modelId="{363AC82F-E356-47EA-AE0B-0F96F9AEC490}" type="presParOf" srcId="{75DE810D-1A34-4BAE-BD5F-AE72CD000B91}" destId="{30BACBC3-07F3-45D6-80E4-2145F3011DCF}" srcOrd="5" destOrd="0" presId="urn:microsoft.com/office/officeart/2018/2/layout/IconCircleList"/>
    <dgm:cxn modelId="{8E1FAAC9-1581-43B3-9AF4-B0E076320940}" type="presParOf" srcId="{75DE810D-1A34-4BAE-BD5F-AE72CD000B91}" destId="{AA1302CE-808A-420F-B617-3BDC5ED2FA77}" srcOrd="6" destOrd="0" presId="urn:microsoft.com/office/officeart/2018/2/layout/IconCircleList"/>
    <dgm:cxn modelId="{9278CB74-6366-4A2D-A5A0-A16118F79E48}" type="presParOf" srcId="{AA1302CE-808A-420F-B617-3BDC5ED2FA77}" destId="{5D4F8CDF-CA4B-4034-AAAF-A71BDA28612E}" srcOrd="0" destOrd="0" presId="urn:microsoft.com/office/officeart/2018/2/layout/IconCircleList"/>
    <dgm:cxn modelId="{2A7E950E-5E83-48AB-994C-28FF49165201}" type="presParOf" srcId="{AA1302CE-808A-420F-B617-3BDC5ED2FA77}" destId="{2F495868-BE8C-4A2B-A539-C79AEFF3681B}" srcOrd="1" destOrd="0" presId="urn:microsoft.com/office/officeart/2018/2/layout/IconCircleList"/>
    <dgm:cxn modelId="{B85CFFF8-C580-44E4-8FFA-4B1F90EE0D4D}" type="presParOf" srcId="{AA1302CE-808A-420F-B617-3BDC5ED2FA77}" destId="{AD7265AD-3923-4FB1-9B2E-15F13FC3B793}" srcOrd="2" destOrd="0" presId="urn:microsoft.com/office/officeart/2018/2/layout/IconCircleList"/>
    <dgm:cxn modelId="{970ED8C0-EE21-49E8-B3E2-8A38AF914A77}" type="presParOf" srcId="{AA1302CE-808A-420F-B617-3BDC5ED2FA77}" destId="{80C03D7D-3962-4B7F-816E-853F50C35E69}" srcOrd="3" destOrd="0" presId="urn:microsoft.com/office/officeart/2018/2/layout/IconCircleList"/>
    <dgm:cxn modelId="{62E88FF5-D319-4A6A-A5E7-047A21A0CD02}" type="presParOf" srcId="{75DE810D-1A34-4BAE-BD5F-AE72CD000B91}" destId="{6D39ACEF-0953-46D0-96C0-F9044EA19146}" srcOrd="7" destOrd="0" presId="urn:microsoft.com/office/officeart/2018/2/layout/IconCircleList"/>
    <dgm:cxn modelId="{E1B123AE-199F-4A68-A823-80503A3E3D84}" type="presParOf" srcId="{75DE810D-1A34-4BAE-BD5F-AE72CD000B91}" destId="{49E457E3-7B29-4A5C-B828-8083808CC3DC}" srcOrd="8" destOrd="0" presId="urn:microsoft.com/office/officeart/2018/2/layout/IconCircleList"/>
    <dgm:cxn modelId="{A8C39231-B787-44DD-A0C8-30863783CCA6}" type="presParOf" srcId="{49E457E3-7B29-4A5C-B828-8083808CC3DC}" destId="{E0059C25-E561-4B54-ADE1-B86E2473067C}" srcOrd="0" destOrd="0" presId="urn:microsoft.com/office/officeart/2018/2/layout/IconCircleList"/>
    <dgm:cxn modelId="{98AFF3A5-B220-4C78-B3C4-BD720AB8A23A}" type="presParOf" srcId="{49E457E3-7B29-4A5C-B828-8083808CC3DC}" destId="{5CDFC8BC-4AB1-490C-AEEF-23FB7E96F788}" srcOrd="1" destOrd="0" presId="urn:microsoft.com/office/officeart/2018/2/layout/IconCircleList"/>
    <dgm:cxn modelId="{E8756E0D-EEA2-40D5-B6DE-722F44A1FD64}" type="presParOf" srcId="{49E457E3-7B29-4A5C-B828-8083808CC3DC}" destId="{432DFB50-9449-4546-8AAA-4B05F2684FD6}" srcOrd="2" destOrd="0" presId="urn:microsoft.com/office/officeart/2018/2/layout/IconCircleList"/>
    <dgm:cxn modelId="{F1D3F0ED-531D-4030-884D-4591EB52E863}" type="presParOf" srcId="{49E457E3-7B29-4A5C-B828-8083808CC3DC}" destId="{01459BC0-29EA-456A-91B8-D5AE12460A97}" srcOrd="3" destOrd="0" presId="urn:microsoft.com/office/officeart/2018/2/layout/IconCircleList"/>
    <dgm:cxn modelId="{353CA1DC-68F5-49EE-B1FC-8396C09C14C9}" type="presParOf" srcId="{75DE810D-1A34-4BAE-BD5F-AE72CD000B91}" destId="{092BF802-7BD4-427A-8B14-A771100ADABD}" srcOrd="9" destOrd="0" presId="urn:microsoft.com/office/officeart/2018/2/layout/IconCircleList"/>
    <dgm:cxn modelId="{EA50D75F-4C1B-4662-B260-8574D8B765EB}" type="presParOf" srcId="{75DE810D-1A34-4BAE-BD5F-AE72CD000B91}" destId="{BC74D8B9-B83B-44B5-943F-83C50C7DDDAE}" srcOrd="10" destOrd="0" presId="urn:microsoft.com/office/officeart/2018/2/layout/IconCircleList"/>
    <dgm:cxn modelId="{E082B73A-F8A0-47B6-B8A6-17193352F5C8}" type="presParOf" srcId="{BC74D8B9-B83B-44B5-943F-83C50C7DDDAE}" destId="{26F4AFB0-4AFA-44AA-B129-BE1BBE70E97B}" srcOrd="0" destOrd="0" presId="urn:microsoft.com/office/officeart/2018/2/layout/IconCircleList"/>
    <dgm:cxn modelId="{2B85E915-D17E-40E5-8F8C-BBF4A618F1E1}" type="presParOf" srcId="{BC74D8B9-B83B-44B5-943F-83C50C7DDDAE}" destId="{8D091B49-7E21-49A7-AA86-3BDFA9E2DD1E}" srcOrd="1" destOrd="0" presId="urn:microsoft.com/office/officeart/2018/2/layout/IconCircleList"/>
    <dgm:cxn modelId="{25BF9BB4-5572-428E-8D75-D81FC532728A}" type="presParOf" srcId="{BC74D8B9-B83B-44B5-943F-83C50C7DDDAE}" destId="{F32F5A15-6D04-4BC5-806F-A70D46926778}" srcOrd="2" destOrd="0" presId="urn:microsoft.com/office/officeart/2018/2/layout/IconCircleList"/>
    <dgm:cxn modelId="{AC7EC8F0-03E4-4DFE-BE19-71AD40EECBBC}" type="presParOf" srcId="{BC74D8B9-B83B-44B5-943F-83C50C7DDDAE}" destId="{A273B748-B85E-4DCF-A514-897AD85A45A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CC3958-AF42-42AB-B502-AA0E41704686}">
      <dsp:nvSpPr>
        <dsp:cNvPr id="0" name=""/>
        <dsp:cNvSpPr/>
      </dsp:nvSpPr>
      <dsp:spPr>
        <a:xfrm>
          <a:off x="469632" y="247691"/>
          <a:ext cx="1338187" cy="1338187"/>
        </a:xfrm>
        <a:prstGeom prst="ellipse">
          <a:avLst/>
        </a:prstGeom>
        <a:solidFill>
          <a:schemeClr val="accent6"/>
        </a:solidFill>
        <a:ln>
          <a:noFill/>
        </a:ln>
        <a:effectLst/>
      </dsp:spPr>
      <dsp:style>
        <a:lnRef idx="0">
          <a:scrgbClr r="0" g="0" b="0"/>
        </a:lnRef>
        <a:fillRef idx="1">
          <a:scrgbClr r="0" g="0" b="0"/>
        </a:fillRef>
        <a:effectRef idx="0">
          <a:scrgbClr r="0" g="0" b="0"/>
        </a:effectRef>
        <a:fontRef idx="minor"/>
      </dsp:style>
    </dsp:sp>
    <dsp:sp modelId="{3F7A73BE-5F32-4C80-B6BC-CED3AA9F1FA9}">
      <dsp:nvSpPr>
        <dsp:cNvPr id="0" name=""/>
        <dsp:cNvSpPr/>
      </dsp:nvSpPr>
      <dsp:spPr>
        <a:xfrm>
          <a:off x="754820" y="532878"/>
          <a:ext cx="767812" cy="767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E20050-4AF9-41E1-8934-F035FA8A907C}">
      <dsp:nvSpPr>
        <dsp:cNvPr id="0" name=""/>
        <dsp:cNvSpPr/>
      </dsp:nvSpPr>
      <dsp:spPr>
        <a:xfrm>
          <a:off x="41851" y="2002691"/>
          <a:ext cx="21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b="1" kern="1200" dirty="0">
              <a:latin typeface="Rockwell" panose="02060603020205020403" pitchFamily="18" charset="0"/>
            </a:rPr>
            <a:t>Clue in the title….</a:t>
          </a:r>
          <a:endParaRPr lang="en-US" sz="1600" b="1" kern="1200" dirty="0">
            <a:latin typeface="Rockwell" panose="02060603020205020403" pitchFamily="18" charset="0"/>
          </a:endParaRPr>
        </a:p>
      </dsp:txBody>
      <dsp:txXfrm>
        <a:off x="41851" y="2002691"/>
        <a:ext cx="2193750" cy="720000"/>
      </dsp:txXfrm>
    </dsp:sp>
    <dsp:sp modelId="{85F16700-EF0F-490A-B851-CBFB76CC6983}">
      <dsp:nvSpPr>
        <dsp:cNvPr id="0" name=""/>
        <dsp:cNvSpPr/>
      </dsp:nvSpPr>
      <dsp:spPr>
        <a:xfrm>
          <a:off x="3047289" y="247691"/>
          <a:ext cx="1338187" cy="13381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692BAF-84A7-4F9E-9C9B-39D4829AF2F3}">
      <dsp:nvSpPr>
        <dsp:cNvPr id="0" name=""/>
        <dsp:cNvSpPr/>
      </dsp:nvSpPr>
      <dsp:spPr>
        <a:xfrm>
          <a:off x="3332476" y="532878"/>
          <a:ext cx="767812" cy="767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616FF1-34D3-4120-AF09-B909DD60355A}">
      <dsp:nvSpPr>
        <dsp:cNvPr id="0" name=""/>
        <dsp:cNvSpPr/>
      </dsp:nvSpPr>
      <dsp:spPr>
        <a:xfrm>
          <a:off x="2619507" y="2002691"/>
          <a:ext cx="21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b="1" kern="1200" dirty="0">
              <a:latin typeface="Rockwell" panose="02060603020205020403" pitchFamily="18" charset="0"/>
            </a:rPr>
            <a:t>Read the Question</a:t>
          </a:r>
          <a:r>
            <a:rPr lang="en-GB" sz="1600" kern="1200" dirty="0"/>
            <a:t>!</a:t>
          </a:r>
          <a:endParaRPr lang="en-US" sz="1600" kern="1200" dirty="0"/>
        </a:p>
      </dsp:txBody>
      <dsp:txXfrm>
        <a:off x="2619507" y="2002691"/>
        <a:ext cx="2193750" cy="720000"/>
      </dsp:txXfrm>
    </dsp:sp>
    <dsp:sp modelId="{10E781BD-DCE3-4326-9F49-9CAC8C05F180}">
      <dsp:nvSpPr>
        <dsp:cNvPr id="0" name=""/>
        <dsp:cNvSpPr/>
      </dsp:nvSpPr>
      <dsp:spPr>
        <a:xfrm>
          <a:off x="5624945" y="247691"/>
          <a:ext cx="1338187" cy="13381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96BA8E-F80E-492D-9DC8-3E34B238A662}">
      <dsp:nvSpPr>
        <dsp:cNvPr id="0" name=""/>
        <dsp:cNvSpPr/>
      </dsp:nvSpPr>
      <dsp:spPr>
        <a:xfrm>
          <a:off x="5910133" y="532878"/>
          <a:ext cx="767812" cy="767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53A2DAB-28BB-4A16-9334-A7BCE4DC62A4}">
      <dsp:nvSpPr>
        <dsp:cNvPr id="0" name=""/>
        <dsp:cNvSpPr/>
      </dsp:nvSpPr>
      <dsp:spPr>
        <a:xfrm>
          <a:off x="5197164" y="2002691"/>
          <a:ext cx="21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b="1" kern="1200" dirty="0">
              <a:latin typeface="Rockwell" panose="02060603020205020403" pitchFamily="18" charset="0"/>
            </a:rPr>
            <a:t>Evidence your understanding…</a:t>
          </a:r>
          <a:endParaRPr lang="en-US" sz="1600" b="1" kern="1200" dirty="0">
            <a:latin typeface="Rockwell" panose="02060603020205020403" pitchFamily="18" charset="0"/>
          </a:endParaRPr>
        </a:p>
      </dsp:txBody>
      <dsp:txXfrm>
        <a:off x="5197164" y="2002691"/>
        <a:ext cx="2193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D5656-EFAB-41F3-BB58-423053959E36}">
      <dsp:nvSpPr>
        <dsp:cNvPr id="0" name=""/>
        <dsp:cNvSpPr/>
      </dsp:nvSpPr>
      <dsp:spPr>
        <a:xfrm>
          <a:off x="98976" y="37266"/>
          <a:ext cx="831556" cy="831556"/>
        </a:xfrm>
        <a:prstGeom prst="ellipse">
          <a:avLst/>
        </a:prstGeom>
        <a:solidFill>
          <a:srgbClr val="FFC000"/>
        </a:solidFill>
        <a:ln>
          <a:noFill/>
        </a:ln>
        <a:effectLst/>
      </dsp:spPr>
      <dsp:style>
        <a:lnRef idx="0">
          <a:scrgbClr r="0" g="0" b="0"/>
        </a:lnRef>
        <a:fillRef idx="1">
          <a:scrgbClr r="0" g="0" b="0"/>
        </a:fillRef>
        <a:effectRef idx="0">
          <a:scrgbClr r="0" g="0" b="0"/>
        </a:effectRef>
        <a:fontRef idx="minor"/>
      </dsp:style>
    </dsp:sp>
    <dsp:sp modelId="{D5185791-5AB0-4BDA-BB47-2B90EF38B689}">
      <dsp:nvSpPr>
        <dsp:cNvPr id="0" name=""/>
        <dsp:cNvSpPr/>
      </dsp:nvSpPr>
      <dsp:spPr>
        <a:xfrm>
          <a:off x="273603" y="211892"/>
          <a:ext cx="482302" cy="482302"/>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A10ECE-CB5C-4E9A-B124-3933251E3CAD}">
      <dsp:nvSpPr>
        <dsp:cNvPr id="0" name=""/>
        <dsp:cNvSpPr/>
      </dsp:nvSpPr>
      <dsp:spPr>
        <a:xfrm>
          <a:off x="1108724" y="37266"/>
          <a:ext cx="1960098" cy="831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t>Define</a:t>
          </a:r>
          <a:r>
            <a:rPr lang="en-GB" sz="1300" kern="1200" dirty="0"/>
            <a:t> - state clearly what it is ‘word perfect’</a:t>
          </a:r>
          <a:endParaRPr lang="en-US" sz="1300" kern="1200" dirty="0"/>
        </a:p>
      </dsp:txBody>
      <dsp:txXfrm>
        <a:off x="1108724" y="37266"/>
        <a:ext cx="1960098" cy="831556"/>
      </dsp:txXfrm>
    </dsp:sp>
    <dsp:sp modelId="{536DB90D-FCEE-47D0-BEF5-8CCFEC2A8F8B}">
      <dsp:nvSpPr>
        <dsp:cNvPr id="0" name=""/>
        <dsp:cNvSpPr/>
      </dsp:nvSpPr>
      <dsp:spPr>
        <a:xfrm>
          <a:off x="3410354" y="37266"/>
          <a:ext cx="831556" cy="83155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C228D4-C6D5-4079-AA80-295CCC4045EA}">
      <dsp:nvSpPr>
        <dsp:cNvPr id="0" name=""/>
        <dsp:cNvSpPr/>
      </dsp:nvSpPr>
      <dsp:spPr>
        <a:xfrm>
          <a:off x="3584981" y="211892"/>
          <a:ext cx="482302" cy="482302"/>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D9553B-8836-4FCB-A144-FD627381D78B}">
      <dsp:nvSpPr>
        <dsp:cNvPr id="0" name=""/>
        <dsp:cNvSpPr/>
      </dsp:nvSpPr>
      <dsp:spPr>
        <a:xfrm>
          <a:off x="4420102" y="37266"/>
          <a:ext cx="1960098" cy="831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t>Identify</a:t>
          </a:r>
          <a:r>
            <a:rPr lang="en-GB" sz="1300" kern="1200" dirty="0"/>
            <a:t> – Recognise or name, </a:t>
          </a:r>
          <a:endParaRPr lang="en-US" sz="1300" kern="1200" dirty="0"/>
        </a:p>
      </dsp:txBody>
      <dsp:txXfrm>
        <a:off x="4420102" y="37266"/>
        <a:ext cx="1960098" cy="831556"/>
      </dsp:txXfrm>
    </dsp:sp>
    <dsp:sp modelId="{B03AE22D-8BB2-4279-B717-F95343F52A6D}">
      <dsp:nvSpPr>
        <dsp:cNvPr id="0" name=""/>
        <dsp:cNvSpPr/>
      </dsp:nvSpPr>
      <dsp:spPr>
        <a:xfrm>
          <a:off x="98976" y="1530587"/>
          <a:ext cx="831556" cy="83155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16C752-71CD-4058-8D40-38CE485CA7EA}">
      <dsp:nvSpPr>
        <dsp:cNvPr id="0" name=""/>
        <dsp:cNvSpPr/>
      </dsp:nvSpPr>
      <dsp:spPr>
        <a:xfrm>
          <a:off x="273603" y="1705214"/>
          <a:ext cx="482302" cy="482302"/>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7C2AD4-AF59-44C0-9C15-57A0877820B6}">
      <dsp:nvSpPr>
        <dsp:cNvPr id="0" name=""/>
        <dsp:cNvSpPr/>
      </dsp:nvSpPr>
      <dsp:spPr>
        <a:xfrm>
          <a:off x="1108724" y="1530587"/>
          <a:ext cx="1960098" cy="831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t>Explain</a:t>
          </a:r>
          <a:r>
            <a:rPr lang="en-GB" sz="1300" kern="1200" dirty="0"/>
            <a:t> – Describe in more detail </a:t>
          </a:r>
          <a:endParaRPr lang="en-US" sz="1300" kern="1200" dirty="0"/>
        </a:p>
      </dsp:txBody>
      <dsp:txXfrm>
        <a:off x="1108724" y="1530587"/>
        <a:ext cx="1960098" cy="831556"/>
      </dsp:txXfrm>
    </dsp:sp>
    <dsp:sp modelId="{5D4F8CDF-CA4B-4034-AAAF-A71BDA28612E}">
      <dsp:nvSpPr>
        <dsp:cNvPr id="0" name=""/>
        <dsp:cNvSpPr/>
      </dsp:nvSpPr>
      <dsp:spPr>
        <a:xfrm>
          <a:off x="3410354" y="1530587"/>
          <a:ext cx="831556" cy="83155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495868-BE8C-4A2B-A539-C79AEFF3681B}">
      <dsp:nvSpPr>
        <dsp:cNvPr id="0" name=""/>
        <dsp:cNvSpPr/>
      </dsp:nvSpPr>
      <dsp:spPr>
        <a:xfrm>
          <a:off x="3584981" y="1705214"/>
          <a:ext cx="482302" cy="482302"/>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C03D7D-3962-4B7F-816E-853F50C35E69}">
      <dsp:nvSpPr>
        <dsp:cNvPr id="0" name=""/>
        <dsp:cNvSpPr/>
      </dsp:nvSpPr>
      <dsp:spPr>
        <a:xfrm>
          <a:off x="4420102" y="1530587"/>
          <a:ext cx="1960098" cy="831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t>Outline</a:t>
          </a:r>
          <a:r>
            <a:rPr lang="en-GB" sz="1300" kern="1200" dirty="0"/>
            <a:t> - a general description or plan showing the essential features </a:t>
          </a:r>
          <a:endParaRPr lang="en-US" sz="1300" kern="1200" dirty="0"/>
        </a:p>
      </dsp:txBody>
      <dsp:txXfrm>
        <a:off x="4420102" y="1530587"/>
        <a:ext cx="1960098" cy="831556"/>
      </dsp:txXfrm>
    </dsp:sp>
    <dsp:sp modelId="{E0059C25-E561-4B54-ADE1-B86E2473067C}">
      <dsp:nvSpPr>
        <dsp:cNvPr id="0" name=""/>
        <dsp:cNvSpPr/>
      </dsp:nvSpPr>
      <dsp:spPr>
        <a:xfrm>
          <a:off x="98976" y="3023908"/>
          <a:ext cx="831556" cy="83155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DFC8BC-4AB1-490C-AEEF-23FB7E96F788}">
      <dsp:nvSpPr>
        <dsp:cNvPr id="0" name=""/>
        <dsp:cNvSpPr/>
      </dsp:nvSpPr>
      <dsp:spPr>
        <a:xfrm>
          <a:off x="273603" y="3198535"/>
          <a:ext cx="482302" cy="482302"/>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459BC0-29EA-456A-91B8-D5AE12460A97}">
      <dsp:nvSpPr>
        <dsp:cNvPr id="0" name=""/>
        <dsp:cNvSpPr/>
      </dsp:nvSpPr>
      <dsp:spPr>
        <a:xfrm>
          <a:off x="1108724" y="3023908"/>
          <a:ext cx="1960098" cy="831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t>Specify</a:t>
          </a:r>
          <a:r>
            <a:rPr lang="en-GB" sz="1300" kern="1200" dirty="0"/>
            <a:t> - identify clearly </a:t>
          </a:r>
          <a:endParaRPr lang="en-US" sz="1300" kern="1200" dirty="0"/>
        </a:p>
      </dsp:txBody>
      <dsp:txXfrm>
        <a:off x="1108724" y="3023908"/>
        <a:ext cx="1960098" cy="831556"/>
      </dsp:txXfrm>
    </dsp:sp>
    <dsp:sp modelId="{26F4AFB0-4AFA-44AA-B129-BE1BBE70E97B}">
      <dsp:nvSpPr>
        <dsp:cNvPr id="0" name=""/>
        <dsp:cNvSpPr/>
      </dsp:nvSpPr>
      <dsp:spPr>
        <a:xfrm>
          <a:off x="3410354" y="3023908"/>
          <a:ext cx="831556" cy="83155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091B49-7E21-49A7-AA86-3BDFA9E2DD1E}">
      <dsp:nvSpPr>
        <dsp:cNvPr id="0" name=""/>
        <dsp:cNvSpPr/>
      </dsp:nvSpPr>
      <dsp:spPr>
        <a:xfrm>
          <a:off x="3584981" y="3198535"/>
          <a:ext cx="482302" cy="482302"/>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273B748-B85E-4DCF-A514-897AD85A45A2}">
      <dsp:nvSpPr>
        <dsp:cNvPr id="0" name=""/>
        <dsp:cNvSpPr/>
      </dsp:nvSpPr>
      <dsp:spPr>
        <a:xfrm>
          <a:off x="4420102" y="3023908"/>
          <a:ext cx="1960098" cy="831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t>Describe</a:t>
          </a:r>
          <a:r>
            <a:rPr lang="en-GB" sz="1300" kern="1200" dirty="0"/>
            <a:t> - give a detailed account in words of, tell of, set out</a:t>
          </a:r>
          <a:endParaRPr lang="en-US" sz="1300" kern="1200" dirty="0"/>
        </a:p>
      </dsp:txBody>
      <dsp:txXfrm>
        <a:off x="4420102" y="3023908"/>
        <a:ext cx="1960098" cy="83155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23/08/2022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3</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24294880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33703255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12</a:t>
            </a:fld>
            <a:endParaRPr lang="en-GB"/>
          </a:p>
        </p:txBody>
      </p:sp>
    </p:spTree>
    <p:extLst>
      <p:ext uri="{BB962C8B-B14F-4D97-AF65-F5344CB8AC3E}">
        <p14:creationId xmlns:p14="http://schemas.microsoft.com/office/powerpoint/2010/main" val="6038433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13</a:t>
            </a:fld>
            <a:endParaRPr lang="en-GB"/>
          </a:p>
        </p:txBody>
      </p:sp>
    </p:spTree>
    <p:extLst>
      <p:ext uri="{BB962C8B-B14F-4D97-AF65-F5344CB8AC3E}">
        <p14:creationId xmlns:p14="http://schemas.microsoft.com/office/powerpoint/2010/main" val="11791681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14</a:t>
            </a:fld>
            <a:endParaRPr lang="en-US"/>
          </a:p>
        </p:txBody>
      </p:sp>
    </p:spTree>
    <p:extLst>
      <p:ext uri="{BB962C8B-B14F-4D97-AF65-F5344CB8AC3E}">
        <p14:creationId xmlns:p14="http://schemas.microsoft.com/office/powerpoint/2010/main" val="291323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15</a:t>
            </a:fld>
            <a:endParaRPr lang="en-US"/>
          </a:p>
        </p:txBody>
      </p:sp>
    </p:spTree>
    <p:extLst>
      <p:ext uri="{BB962C8B-B14F-4D97-AF65-F5344CB8AC3E}">
        <p14:creationId xmlns:p14="http://schemas.microsoft.com/office/powerpoint/2010/main" val="34498614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16</a:t>
            </a:fld>
            <a:endParaRPr lang="en-GB"/>
          </a:p>
        </p:txBody>
      </p:sp>
    </p:spTree>
    <p:extLst>
      <p:ext uri="{BB962C8B-B14F-4D97-AF65-F5344CB8AC3E}">
        <p14:creationId xmlns:p14="http://schemas.microsoft.com/office/powerpoint/2010/main" val="14928719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17</a:t>
            </a:fld>
            <a:endParaRPr lang="en-GB"/>
          </a:p>
        </p:txBody>
      </p:sp>
    </p:spTree>
    <p:extLst>
      <p:ext uri="{BB962C8B-B14F-4D97-AF65-F5344CB8AC3E}">
        <p14:creationId xmlns:p14="http://schemas.microsoft.com/office/powerpoint/2010/main" val="15429876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18</a:t>
            </a:fld>
            <a:endParaRPr lang="en-GB"/>
          </a:p>
        </p:txBody>
      </p:sp>
    </p:spTree>
    <p:extLst>
      <p:ext uri="{BB962C8B-B14F-4D97-AF65-F5344CB8AC3E}">
        <p14:creationId xmlns:p14="http://schemas.microsoft.com/office/powerpoint/2010/main" val="117211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19</a:t>
            </a:fld>
            <a:endParaRPr lang="en-GB"/>
          </a:p>
        </p:txBody>
      </p:sp>
    </p:spTree>
    <p:extLst>
      <p:ext uri="{BB962C8B-B14F-4D97-AF65-F5344CB8AC3E}">
        <p14:creationId xmlns:p14="http://schemas.microsoft.com/office/powerpoint/2010/main" val="17559792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20</a:t>
            </a:fld>
            <a:endParaRPr lang="en-GB"/>
          </a:p>
        </p:txBody>
      </p:sp>
    </p:spTree>
    <p:extLst>
      <p:ext uri="{BB962C8B-B14F-4D97-AF65-F5344CB8AC3E}">
        <p14:creationId xmlns:p14="http://schemas.microsoft.com/office/powerpoint/2010/main" val="10439585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21</a:t>
            </a:fld>
            <a:endParaRPr lang="en-GB"/>
          </a:p>
        </p:txBody>
      </p:sp>
    </p:spTree>
    <p:extLst>
      <p:ext uri="{BB962C8B-B14F-4D97-AF65-F5344CB8AC3E}">
        <p14:creationId xmlns:p14="http://schemas.microsoft.com/office/powerpoint/2010/main" val="8430296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22</a:t>
            </a:fld>
            <a:endParaRPr lang="en-GB"/>
          </a:p>
        </p:txBody>
      </p:sp>
    </p:spTree>
    <p:extLst>
      <p:ext uri="{BB962C8B-B14F-4D97-AF65-F5344CB8AC3E}">
        <p14:creationId xmlns:p14="http://schemas.microsoft.com/office/powerpoint/2010/main" val="33399147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23</a:t>
            </a:fld>
            <a:endParaRPr lang="en-GB"/>
          </a:p>
        </p:txBody>
      </p:sp>
    </p:spTree>
    <p:extLst>
      <p:ext uri="{BB962C8B-B14F-4D97-AF65-F5344CB8AC3E}">
        <p14:creationId xmlns:p14="http://schemas.microsoft.com/office/powerpoint/2010/main" val="35563856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24</a:t>
            </a:fld>
            <a:endParaRPr lang="en-GB"/>
          </a:p>
        </p:txBody>
      </p:sp>
    </p:spTree>
    <p:extLst>
      <p:ext uri="{BB962C8B-B14F-4D97-AF65-F5344CB8AC3E}">
        <p14:creationId xmlns:p14="http://schemas.microsoft.com/office/powerpoint/2010/main" val="33936163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25</a:t>
            </a:fld>
            <a:endParaRPr lang="en-GB"/>
          </a:p>
        </p:txBody>
      </p:sp>
    </p:spTree>
    <p:extLst>
      <p:ext uri="{BB962C8B-B14F-4D97-AF65-F5344CB8AC3E}">
        <p14:creationId xmlns:p14="http://schemas.microsoft.com/office/powerpoint/2010/main" val="35885056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26</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28</a:t>
            </a:fld>
            <a:endParaRPr lang="en-GB"/>
          </a:p>
        </p:txBody>
      </p:sp>
    </p:spTree>
    <p:extLst>
      <p:ext uri="{BB962C8B-B14F-4D97-AF65-F5344CB8AC3E}">
        <p14:creationId xmlns:p14="http://schemas.microsoft.com/office/powerpoint/2010/main" val="42322879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29</a:t>
            </a:fld>
            <a:endParaRPr lang="en-GB"/>
          </a:p>
        </p:txBody>
      </p:sp>
    </p:spTree>
    <p:extLst>
      <p:ext uri="{BB962C8B-B14F-4D97-AF65-F5344CB8AC3E}">
        <p14:creationId xmlns:p14="http://schemas.microsoft.com/office/powerpoint/2010/main" val="33507048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30</a:t>
            </a:fld>
            <a:endParaRPr lang="en-GB"/>
          </a:p>
        </p:txBody>
      </p:sp>
    </p:spTree>
    <p:extLst>
      <p:ext uri="{BB962C8B-B14F-4D97-AF65-F5344CB8AC3E}">
        <p14:creationId xmlns:p14="http://schemas.microsoft.com/office/powerpoint/2010/main" val="12361253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31</a:t>
            </a:fld>
            <a:endParaRPr lang="en-GB"/>
          </a:p>
        </p:txBody>
      </p:sp>
    </p:spTree>
    <p:extLst>
      <p:ext uri="{BB962C8B-B14F-4D97-AF65-F5344CB8AC3E}">
        <p14:creationId xmlns:p14="http://schemas.microsoft.com/office/powerpoint/2010/main" val="32872155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32</a:t>
            </a:fld>
            <a:endParaRPr lang="en-GB"/>
          </a:p>
        </p:txBody>
      </p:sp>
    </p:spTree>
    <p:extLst>
      <p:ext uri="{BB962C8B-B14F-4D97-AF65-F5344CB8AC3E}">
        <p14:creationId xmlns:p14="http://schemas.microsoft.com/office/powerpoint/2010/main" val="7212135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23/08/2022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23/08/2022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23/08/2022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23/08/2022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23/08/2022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23/08/2022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23/08/2022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23/08/2022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23/08/2022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23/08/2022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23/08/2022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23/08/2022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youtube.com/watch?v=gAzmlMiC6C8"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hyperlink" Target="mailto:PEQF.Team@uwtsd.ac.uk"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9.svg"/></Relationships>
</file>

<file path=ppt/slides/_rels/slide27.xml.rels><?xml version="1.0" encoding="UTF-8" standalone="yes"?>
<Relationships xmlns="http://schemas.openxmlformats.org/package/2006/relationships"><Relationship Id="rId2" Type="http://schemas.openxmlformats.org/officeDocument/2006/relationships/hyperlink" Target="mailto:PEQF.Team@uwtsd.ac.uk"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2969260" y="977920"/>
            <a:ext cx="5836920" cy="3208000"/>
          </a:xfrm>
        </p:spPr>
        <p:txBody>
          <a:bodyPr>
            <a:normAutofit/>
          </a:bodyPr>
          <a:lstStyle/>
          <a:p>
            <a:r>
              <a:rPr lang="en-GB" sz="5400" b="1" dirty="0">
                <a:solidFill>
                  <a:schemeClr val="bg1"/>
                </a:solidFill>
              </a:rPr>
              <a:t>HEI </a:t>
            </a:r>
            <a:br>
              <a:rPr lang="en-GB" sz="5400" b="1" dirty="0">
                <a:solidFill>
                  <a:schemeClr val="bg1"/>
                </a:solidFill>
              </a:rPr>
            </a:br>
            <a:r>
              <a:rPr lang="en-GB" sz="5400" b="1" dirty="0">
                <a:solidFill>
                  <a:schemeClr val="bg1"/>
                </a:solidFill>
              </a:rPr>
              <a:t>Presentation</a:t>
            </a:r>
            <a:br>
              <a:rPr lang="en-GB" sz="5400" b="1" dirty="0">
                <a:solidFill>
                  <a:schemeClr val="bg1"/>
                </a:solidFill>
              </a:rPr>
            </a:br>
            <a:br>
              <a:rPr lang="en-GB" sz="5400" b="1" dirty="0">
                <a:solidFill>
                  <a:schemeClr val="bg1"/>
                </a:solidFill>
              </a:rPr>
            </a:br>
            <a:r>
              <a:rPr lang="en-GB" sz="4000" b="1" dirty="0">
                <a:solidFill>
                  <a:schemeClr val="bg1"/>
                </a:solidFill>
              </a:rPr>
              <a:t>(PCDA)  </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03708-343F-8F7E-4BEA-E6937844BFA0}"/>
              </a:ext>
            </a:extLst>
          </p:cNvPr>
          <p:cNvSpPr>
            <a:spLocks noGrp="1"/>
          </p:cNvSpPr>
          <p:nvPr>
            <p:ph type="title"/>
          </p:nvPr>
        </p:nvSpPr>
        <p:spPr/>
        <p:txBody>
          <a:bodyPr/>
          <a:lstStyle/>
          <a:p>
            <a:r>
              <a:rPr lang="en-GB" dirty="0"/>
              <a:t>Welcome</a:t>
            </a:r>
          </a:p>
        </p:txBody>
      </p:sp>
      <p:sp>
        <p:nvSpPr>
          <p:cNvPr id="3" name="Content Placeholder 2">
            <a:extLst>
              <a:ext uri="{FF2B5EF4-FFF2-40B4-BE49-F238E27FC236}">
                <a16:creationId xmlns:a16="http://schemas.microsoft.com/office/drawing/2014/main" id="{FD9B8CC9-2C31-8CAA-A548-57F1780594B2}"/>
              </a:ext>
            </a:extLst>
          </p:cNvPr>
          <p:cNvSpPr>
            <a:spLocks noGrp="1"/>
          </p:cNvSpPr>
          <p:nvPr>
            <p:ph idx="1"/>
          </p:nvPr>
        </p:nvSpPr>
        <p:spPr>
          <a:xfrm>
            <a:off x="727023" y="2372195"/>
            <a:ext cx="8229600" cy="3917032"/>
          </a:xfrm>
        </p:spPr>
        <p:txBody>
          <a:bodyPr/>
          <a:lstStyle/>
          <a:p>
            <a:pPr marL="0" indent="0">
              <a:buNone/>
            </a:pPr>
            <a:r>
              <a:rPr lang="en-GB" dirty="0">
                <a:hlinkClick r:id="rId2"/>
              </a:rPr>
              <a:t>University of Wales Trinity Saint David | A New University Experience - YouTube</a:t>
            </a:r>
            <a:endParaRPr lang="en-GB" dirty="0"/>
          </a:p>
        </p:txBody>
      </p:sp>
    </p:spTree>
    <p:extLst>
      <p:ext uri="{BB962C8B-B14F-4D97-AF65-F5344CB8AC3E}">
        <p14:creationId xmlns:p14="http://schemas.microsoft.com/office/powerpoint/2010/main" val="4626487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0B77604-6A8D-40FA-BAF5-359AC6DB77BA}"/>
              </a:ext>
            </a:extLst>
          </p:cNvPr>
          <p:cNvPicPr>
            <a:picLocks noChangeAspect="1"/>
          </p:cNvPicPr>
          <p:nvPr/>
        </p:nvPicPr>
        <p:blipFill>
          <a:blip r:embed="rId3"/>
          <a:stretch>
            <a:fillRect/>
          </a:stretch>
        </p:blipFill>
        <p:spPr>
          <a:xfrm>
            <a:off x="2358359" y="360873"/>
            <a:ext cx="1236919" cy="1687158"/>
          </a:xfrm>
          <a:prstGeom prst="rect">
            <a:avLst/>
          </a:prstGeom>
        </p:spPr>
      </p:pic>
      <p:pic>
        <p:nvPicPr>
          <p:cNvPr id="5" name="Picture 4">
            <a:extLst>
              <a:ext uri="{FF2B5EF4-FFF2-40B4-BE49-F238E27FC236}">
                <a16:creationId xmlns:a16="http://schemas.microsoft.com/office/drawing/2014/main" id="{7FDFB8F0-5224-4A3E-A962-17830178772F}"/>
              </a:ext>
            </a:extLst>
          </p:cNvPr>
          <p:cNvPicPr>
            <a:picLocks noChangeAspect="1"/>
          </p:cNvPicPr>
          <p:nvPr/>
        </p:nvPicPr>
        <p:blipFill>
          <a:blip r:embed="rId4"/>
          <a:stretch>
            <a:fillRect/>
          </a:stretch>
        </p:blipFill>
        <p:spPr>
          <a:xfrm>
            <a:off x="1003519" y="2884908"/>
            <a:ext cx="1354840" cy="1797667"/>
          </a:xfrm>
          <a:prstGeom prst="rect">
            <a:avLst/>
          </a:prstGeom>
        </p:spPr>
      </p:pic>
      <p:sp>
        <p:nvSpPr>
          <p:cNvPr id="6" name="TextBox 5">
            <a:extLst>
              <a:ext uri="{FF2B5EF4-FFF2-40B4-BE49-F238E27FC236}">
                <a16:creationId xmlns:a16="http://schemas.microsoft.com/office/drawing/2014/main" id="{9DE9B006-26A5-49E5-94A7-AD0D4E1BB36A}"/>
              </a:ext>
            </a:extLst>
          </p:cNvPr>
          <p:cNvSpPr txBox="1"/>
          <p:nvPr/>
        </p:nvSpPr>
        <p:spPr>
          <a:xfrm>
            <a:off x="1818658" y="2133725"/>
            <a:ext cx="2206566" cy="584775"/>
          </a:xfrm>
          <a:prstGeom prst="rect">
            <a:avLst/>
          </a:prstGeom>
          <a:noFill/>
        </p:spPr>
        <p:txBody>
          <a:bodyPr wrap="none" rtlCol="0">
            <a:spAutoFit/>
          </a:bodyPr>
          <a:lstStyle/>
          <a:p>
            <a:pPr algn="ctr"/>
            <a:r>
              <a:rPr lang="en-GB" sz="1600" dirty="0"/>
              <a:t>Sarah Jones</a:t>
            </a:r>
          </a:p>
          <a:p>
            <a:pPr algn="ctr"/>
            <a:r>
              <a:rPr lang="en-GB" sz="1600" dirty="0"/>
              <a:t>Academic Coordinator</a:t>
            </a:r>
          </a:p>
        </p:txBody>
      </p:sp>
      <p:sp>
        <p:nvSpPr>
          <p:cNvPr id="8" name="TextBox 7">
            <a:extLst>
              <a:ext uri="{FF2B5EF4-FFF2-40B4-BE49-F238E27FC236}">
                <a16:creationId xmlns:a16="http://schemas.microsoft.com/office/drawing/2014/main" id="{7F1C0030-DCC9-4E87-8730-C879C26F70AB}"/>
              </a:ext>
            </a:extLst>
          </p:cNvPr>
          <p:cNvSpPr txBox="1"/>
          <p:nvPr/>
        </p:nvSpPr>
        <p:spPr>
          <a:xfrm>
            <a:off x="132021" y="4853876"/>
            <a:ext cx="3097836" cy="584775"/>
          </a:xfrm>
          <a:prstGeom prst="rect">
            <a:avLst/>
          </a:prstGeom>
          <a:noFill/>
        </p:spPr>
        <p:txBody>
          <a:bodyPr wrap="none" rtlCol="0">
            <a:spAutoFit/>
          </a:bodyPr>
          <a:lstStyle/>
          <a:p>
            <a:pPr algn="ctr"/>
            <a:r>
              <a:rPr lang="en-GB" sz="1600" dirty="0"/>
              <a:t>Kelly Andrews </a:t>
            </a:r>
          </a:p>
          <a:p>
            <a:pPr algn="ctr"/>
            <a:r>
              <a:rPr lang="en-GB" sz="1600" dirty="0"/>
              <a:t>Lecturer – Work based Learning </a:t>
            </a:r>
          </a:p>
        </p:txBody>
      </p:sp>
      <p:sp>
        <p:nvSpPr>
          <p:cNvPr id="14" name="TextBox 13">
            <a:extLst>
              <a:ext uri="{FF2B5EF4-FFF2-40B4-BE49-F238E27FC236}">
                <a16:creationId xmlns:a16="http://schemas.microsoft.com/office/drawing/2014/main" id="{99973DFA-5918-45FF-91F7-FD53DDE70E58}"/>
              </a:ext>
            </a:extLst>
          </p:cNvPr>
          <p:cNvSpPr txBox="1"/>
          <p:nvPr/>
        </p:nvSpPr>
        <p:spPr>
          <a:xfrm>
            <a:off x="5783533" y="2181949"/>
            <a:ext cx="1677190" cy="584775"/>
          </a:xfrm>
          <a:prstGeom prst="rect">
            <a:avLst/>
          </a:prstGeom>
          <a:noFill/>
        </p:spPr>
        <p:txBody>
          <a:bodyPr wrap="none" rtlCol="0">
            <a:spAutoFit/>
          </a:bodyPr>
          <a:lstStyle/>
          <a:p>
            <a:pPr algn="ctr"/>
            <a:r>
              <a:rPr lang="en-GB" sz="1600" dirty="0"/>
              <a:t>Rachel Smith  </a:t>
            </a:r>
          </a:p>
          <a:p>
            <a:pPr algn="ctr"/>
            <a:r>
              <a:rPr lang="en-GB" sz="1600" dirty="0"/>
              <a:t>Lecturer – Year 1</a:t>
            </a:r>
          </a:p>
        </p:txBody>
      </p:sp>
      <p:sp>
        <p:nvSpPr>
          <p:cNvPr id="10" name="TextBox 9">
            <a:extLst>
              <a:ext uri="{FF2B5EF4-FFF2-40B4-BE49-F238E27FC236}">
                <a16:creationId xmlns:a16="http://schemas.microsoft.com/office/drawing/2014/main" id="{7C299C3D-3860-409C-94A8-84231735A63C}"/>
              </a:ext>
            </a:extLst>
          </p:cNvPr>
          <p:cNvSpPr txBox="1"/>
          <p:nvPr/>
        </p:nvSpPr>
        <p:spPr>
          <a:xfrm>
            <a:off x="6383933" y="4853875"/>
            <a:ext cx="2142309" cy="584775"/>
          </a:xfrm>
          <a:prstGeom prst="rect">
            <a:avLst/>
          </a:prstGeom>
          <a:noFill/>
        </p:spPr>
        <p:txBody>
          <a:bodyPr wrap="square" rtlCol="0">
            <a:spAutoFit/>
          </a:bodyPr>
          <a:lstStyle/>
          <a:p>
            <a:pPr algn="ctr"/>
            <a:r>
              <a:rPr lang="en-GB" sz="1600" dirty="0"/>
              <a:t>Jane Thomas</a:t>
            </a:r>
          </a:p>
          <a:p>
            <a:pPr algn="ctr"/>
            <a:r>
              <a:rPr lang="en-GB" sz="1600" dirty="0"/>
              <a:t>Lecturer – Year 3</a:t>
            </a:r>
          </a:p>
        </p:txBody>
      </p:sp>
      <p:sp>
        <p:nvSpPr>
          <p:cNvPr id="9" name="TextBox 8">
            <a:extLst>
              <a:ext uri="{FF2B5EF4-FFF2-40B4-BE49-F238E27FC236}">
                <a16:creationId xmlns:a16="http://schemas.microsoft.com/office/drawing/2014/main" id="{D9BFED6F-A3C3-4474-9304-3124AA3B2AAB}"/>
              </a:ext>
            </a:extLst>
          </p:cNvPr>
          <p:cNvSpPr txBox="1"/>
          <p:nvPr/>
        </p:nvSpPr>
        <p:spPr>
          <a:xfrm>
            <a:off x="3706961" y="4607653"/>
            <a:ext cx="1888529" cy="830997"/>
          </a:xfrm>
          <a:prstGeom prst="rect">
            <a:avLst/>
          </a:prstGeom>
          <a:noFill/>
        </p:spPr>
        <p:txBody>
          <a:bodyPr wrap="square" rtlCol="0">
            <a:spAutoFit/>
          </a:bodyPr>
          <a:lstStyle/>
          <a:p>
            <a:pPr algn="ctr"/>
            <a:r>
              <a:rPr lang="en-GB" sz="1600" dirty="0"/>
              <a:t>Dr Rhiannon Sandy</a:t>
            </a:r>
          </a:p>
          <a:p>
            <a:pPr algn="ctr"/>
            <a:r>
              <a:rPr lang="en-GB" sz="1600" dirty="0"/>
              <a:t>Lecturer - Year 2 </a:t>
            </a:r>
          </a:p>
        </p:txBody>
      </p:sp>
      <p:pic>
        <p:nvPicPr>
          <p:cNvPr id="11" name="Picture 10">
            <a:extLst>
              <a:ext uri="{FF2B5EF4-FFF2-40B4-BE49-F238E27FC236}">
                <a16:creationId xmlns:a16="http://schemas.microsoft.com/office/drawing/2014/main" id="{922A06F2-A4AE-4DED-84F1-D50E68B92257}"/>
              </a:ext>
            </a:extLst>
          </p:cNvPr>
          <p:cNvPicPr>
            <a:picLocks noChangeAspect="1"/>
          </p:cNvPicPr>
          <p:nvPr/>
        </p:nvPicPr>
        <p:blipFill>
          <a:blip r:embed="rId5"/>
          <a:stretch>
            <a:fillRect/>
          </a:stretch>
        </p:blipFill>
        <p:spPr>
          <a:xfrm>
            <a:off x="6774685" y="2913527"/>
            <a:ext cx="1360806" cy="1769048"/>
          </a:xfrm>
          <a:prstGeom prst="rect">
            <a:avLst/>
          </a:prstGeom>
        </p:spPr>
      </p:pic>
      <p:pic>
        <p:nvPicPr>
          <p:cNvPr id="12" name="Picture 11" descr="A person with blonde hair&#10;&#10;Description automatically generated with low confidence">
            <a:extLst>
              <a:ext uri="{FF2B5EF4-FFF2-40B4-BE49-F238E27FC236}">
                <a16:creationId xmlns:a16="http://schemas.microsoft.com/office/drawing/2014/main" id="{053D4FFF-1C9C-443A-8BD0-4F8EFC5F1C6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947094" y="360873"/>
            <a:ext cx="1350069" cy="1706068"/>
          </a:xfrm>
          <a:prstGeom prst="rect">
            <a:avLst/>
          </a:prstGeom>
        </p:spPr>
      </p:pic>
      <p:pic>
        <p:nvPicPr>
          <p:cNvPr id="2" name="Picture 1">
            <a:extLst>
              <a:ext uri="{FF2B5EF4-FFF2-40B4-BE49-F238E27FC236}">
                <a16:creationId xmlns:a16="http://schemas.microsoft.com/office/drawing/2014/main" id="{10C5A3AF-8F57-4438-406E-D0735E7422F0}"/>
              </a:ext>
            </a:extLst>
          </p:cNvPr>
          <p:cNvPicPr>
            <a:picLocks noChangeAspect="1"/>
          </p:cNvPicPr>
          <p:nvPr/>
        </p:nvPicPr>
        <p:blipFill>
          <a:blip r:embed="rId7"/>
          <a:stretch>
            <a:fillRect/>
          </a:stretch>
        </p:blipFill>
        <p:spPr>
          <a:xfrm>
            <a:off x="3930344" y="2830503"/>
            <a:ext cx="1665146" cy="1665146"/>
          </a:xfrm>
          <a:prstGeom prst="rect">
            <a:avLst/>
          </a:prstGeom>
        </p:spPr>
      </p:pic>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757DE-0D37-4CA8-9A56-EEF9888C60BC}"/>
              </a:ext>
            </a:extLst>
          </p:cNvPr>
          <p:cNvSpPr>
            <a:spLocks noGrp="1"/>
          </p:cNvSpPr>
          <p:nvPr>
            <p:ph type="title"/>
          </p:nvPr>
        </p:nvSpPr>
        <p:spPr>
          <a:xfrm>
            <a:off x="457200" y="439430"/>
            <a:ext cx="8229600" cy="1143000"/>
          </a:xfrm>
        </p:spPr>
        <p:txBody>
          <a:bodyPr/>
          <a:lstStyle/>
          <a:p>
            <a:r>
              <a:rPr lang="en-GB" dirty="0"/>
              <a:t>How to contact us?</a:t>
            </a:r>
          </a:p>
        </p:txBody>
      </p:sp>
      <p:sp>
        <p:nvSpPr>
          <p:cNvPr id="3" name="Content Placeholder 2">
            <a:extLst>
              <a:ext uri="{FF2B5EF4-FFF2-40B4-BE49-F238E27FC236}">
                <a16:creationId xmlns:a16="http://schemas.microsoft.com/office/drawing/2014/main" id="{BDA7129C-543F-472A-90AA-A0358789DEEE}"/>
              </a:ext>
            </a:extLst>
          </p:cNvPr>
          <p:cNvSpPr>
            <a:spLocks noGrp="1"/>
          </p:cNvSpPr>
          <p:nvPr>
            <p:ph idx="1"/>
          </p:nvPr>
        </p:nvSpPr>
        <p:spPr>
          <a:xfrm>
            <a:off x="2194561" y="2860766"/>
            <a:ext cx="8229600" cy="3917032"/>
          </a:xfrm>
        </p:spPr>
        <p:txBody>
          <a:bodyPr/>
          <a:lstStyle/>
          <a:p>
            <a:pPr marL="0" indent="0">
              <a:buNone/>
            </a:pPr>
            <a:r>
              <a:rPr lang="en-GB" dirty="0">
                <a:hlinkClick r:id="rId2"/>
              </a:rPr>
              <a:t>PEQF.Team@uwtsd.ac.uk</a:t>
            </a:r>
            <a:endParaRPr lang="en-GB" dirty="0"/>
          </a:p>
          <a:p>
            <a:pPr marL="0" indent="0">
              <a:buNone/>
            </a:pPr>
            <a:endParaRPr lang="en-GB" dirty="0"/>
          </a:p>
        </p:txBody>
      </p:sp>
    </p:spTree>
    <p:extLst>
      <p:ext uri="{BB962C8B-B14F-4D97-AF65-F5344CB8AC3E}">
        <p14:creationId xmlns:p14="http://schemas.microsoft.com/office/powerpoint/2010/main" val="2885745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FA0E05-DAB0-42FF-A3DC-DF015A46CA24}"/>
              </a:ext>
            </a:extLst>
          </p:cNvPr>
          <p:cNvSpPr>
            <a:spLocks noGrp="1"/>
          </p:cNvSpPr>
          <p:nvPr>
            <p:ph type="title"/>
          </p:nvPr>
        </p:nvSpPr>
        <p:spPr>
          <a:xfrm>
            <a:off x="457200" y="528638"/>
            <a:ext cx="8229600" cy="1143000"/>
          </a:xfrm>
        </p:spPr>
        <p:txBody>
          <a:bodyPr>
            <a:normAutofit fontScale="90000"/>
          </a:bodyPr>
          <a:lstStyle/>
          <a:p>
            <a:r>
              <a:rPr lang="en-GB" dirty="0">
                <a:latin typeface="Rockwell" panose="02060603020205020403" pitchFamily="18" charset="0"/>
              </a:rPr>
              <a:t>What Qualification are you </a:t>
            </a:r>
            <a:br>
              <a:rPr lang="en-GB" dirty="0">
                <a:latin typeface="Rockwell" panose="02060603020205020403" pitchFamily="18" charset="0"/>
              </a:rPr>
            </a:br>
            <a:r>
              <a:rPr lang="en-GB" dirty="0">
                <a:latin typeface="Rockwell" panose="02060603020205020403" pitchFamily="18" charset="0"/>
              </a:rPr>
              <a:t>studying for? </a:t>
            </a:r>
          </a:p>
        </p:txBody>
      </p:sp>
      <p:sp>
        <p:nvSpPr>
          <p:cNvPr id="3" name="Content Placeholder 2">
            <a:extLst>
              <a:ext uri="{FF2B5EF4-FFF2-40B4-BE49-F238E27FC236}">
                <a16:creationId xmlns:a16="http://schemas.microsoft.com/office/drawing/2014/main" id="{5C28D5EF-8032-4F97-A6B2-99D5D11E68D6}"/>
              </a:ext>
            </a:extLst>
          </p:cNvPr>
          <p:cNvSpPr>
            <a:spLocks noGrp="1"/>
          </p:cNvSpPr>
          <p:nvPr>
            <p:ph idx="1"/>
          </p:nvPr>
        </p:nvSpPr>
        <p:spPr>
          <a:xfrm>
            <a:off x="1200075" y="3005138"/>
            <a:ext cx="6743845" cy="2398834"/>
          </a:xfrm>
        </p:spPr>
        <p:txBody>
          <a:bodyPr vert="horz" lIns="91440" tIns="45720" rIns="91440" bIns="45720" rtlCol="0">
            <a:normAutofit fontScale="92500" lnSpcReduction="10000"/>
          </a:bodyPr>
          <a:lstStyle/>
          <a:p>
            <a:endParaRPr lang="en-GB" sz="1800" dirty="0"/>
          </a:p>
          <a:p>
            <a:pPr marL="0" indent="0" algn="ctr">
              <a:buNone/>
            </a:pPr>
            <a:r>
              <a:rPr lang="en-GB" sz="3600" dirty="0"/>
              <a:t>Police Constable Degree Apprenticeship – PCDA</a:t>
            </a:r>
          </a:p>
          <a:p>
            <a:pPr marL="0" indent="0" algn="ctr">
              <a:buNone/>
            </a:pPr>
            <a:endParaRPr lang="en-GB" sz="3600" dirty="0"/>
          </a:p>
          <a:p>
            <a:pPr marL="0" indent="0" algn="ctr">
              <a:buNone/>
            </a:pPr>
            <a:r>
              <a:rPr lang="en-GB" sz="2200" dirty="0"/>
              <a:t>Bachelor of Science Professional Police Practice (BSc)</a:t>
            </a:r>
          </a:p>
          <a:p>
            <a:pPr marL="0" indent="0" algn="ctr">
              <a:buNone/>
            </a:pPr>
            <a:endParaRPr lang="en-GB" sz="3600" dirty="0"/>
          </a:p>
          <a:p>
            <a:endParaRPr lang="en-GB" sz="2800" dirty="0"/>
          </a:p>
        </p:txBody>
      </p:sp>
      <p:pic>
        <p:nvPicPr>
          <p:cNvPr id="4" name="Picture 3">
            <a:extLst>
              <a:ext uri="{FF2B5EF4-FFF2-40B4-BE49-F238E27FC236}">
                <a16:creationId xmlns:a16="http://schemas.microsoft.com/office/drawing/2014/main" id="{43A8CE73-3819-4C5D-AE33-01D740F33FFC}"/>
              </a:ext>
            </a:extLst>
          </p:cNvPr>
          <p:cNvPicPr>
            <a:picLocks noChangeAspect="1"/>
          </p:cNvPicPr>
          <p:nvPr/>
        </p:nvPicPr>
        <p:blipFill>
          <a:blip r:embed="rId3"/>
          <a:stretch>
            <a:fillRect/>
          </a:stretch>
        </p:blipFill>
        <p:spPr>
          <a:xfrm>
            <a:off x="3722461" y="1644528"/>
            <a:ext cx="1699075" cy="1699075"/>
          </a:xfrm>
          <a:prstGeom prst="rect">
            <a:avLst/>
          </a:prstGeom>
        </p:spPr>
      </p:pic>
    </p:spTree>
    <p:extLst>
      <p:ext uri="{BB962C8B-B14F-4D97-AF65-F5344CB8AC3E}">
        <p14:creationId xmlns:p14="http://schemas.microsoft.com/office/powerpoint/2010/main" val="1505703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266B0-3E1E-4E8A-97C8-6B53335722CB}"/>
              </a:ext>
            </a:extLst>
          </p:cNvPr>
          <p:cNvSpPr>
            <a:spLocks noGrp="1"/>
          </p:cNvSpPr>
          <p:nvPr>
            <p:ph type="title"/>
          </p:nvPr>
        </p:nvSpPr>
        <p:spPr>
          <a:xfrm>
            <a:off x="457200" y="0"/>
            <a:ext cx="8229600" cy="1143000"/>
          </a:xfrm>
        </p:spPr>
        <p:txBody>
          <a:bodyPr/>
          <a:lstStyle/>
          <a:p>
            <a:r>
              <a:rPr lang="en-GB" dirty="0"/>
              <a:t>Student ID Cards</a:t>
            </a:r>
          </a:p>
        </p:txBody>
      </p:sp>
      <p:sp>
        <p:nvSpPr>
          <p:cNvPr id="3" name="Content Placeholder 2">
            <a:extLst>
              <a:ext uri="{FF2B5EF4-FFF2-40B4-BE49-F238E27FC236}">
                <a16:creationId xmlns:a16="http://schemas.microsoft.com/office/drawing/2014/main" id="{AB064F1D-E738-4E4A-8D58-17777560A81A}"/>
              </a:ext>
            </a:extLst>
          </p:cNvPr>
          <p:cNvSpPr>
            <a:spLocks noGrp="1"/>
          </p:cNvSpPr>
          <p:nvPr>
            <p:ph idx="1"/>
          </p:nvPr>
        </p:nvSpPr>
        <p:spPr>
          <a:xfrm>
            <a:off x="535049" y="1382543"/>
            <a:ext cx="8229600" cy="3917032"/>
          </a:xfrm>
        </p:spPr>
        <p:txBody>
          <a:bodyPr>
            <a:normAutofit fontScale="70000" lnSpcReduction="20000"/>
          </a:bodyPr>
          <a:lstStyle/>
          <a:p>
            <a:r>
              <a:rPr lang="en-GB" dirty="0"/>
              <a:t>The University are encouraging more and more students to use the digital ID on the Hwb App – this form of ID works for everything – Library, printers, student discounts etc.    </a:t>
            </a:r>
          </a:p>
          <a:p>
            <a:pPr marL="0" indent="0">
              <a:buNone/>
            </a:pPr>
            <a:endParaRPr lang="en-GB" dirty="0"/>
          </a:p>
          <a:p>
            <a:r>
              <a:rPr lang="en-GB" dirty="0"/>
              <a:t>In the section “documents required prior to enrolment”, the first section, there is an option to upload a photograph.  Please do not upload any other picture than your force crest.</a:t>
            </a:r>
          </a:p>
          <a:p>
            <a:pPr marL="0" indent="0">
              <a:buNone/>
            </a:pPr>
            <a:endParaRPr lang="en-GB" dirty="0"/>
          </a:p>
          <a:p>
            <a:r>
              <a:rPr lang="en-GB" dirty="0"/>
              <a:t>Student Finance – </a:t>
            </a:r>
            <a:r>
              <a:rPr lang="en-GB" b="1" dirty="0"/>
              <a:t>do not apply</a:t>
            </a:r>
          </a:p>
          <a:p>
            <a:endParaRPr lang="en-GB" b="1" dirty="0"/>
          </a:p>
          <a:p>
            <a:r>
              <a:rPr lang="en-GB" dirty="0"/>
              <a:t>Council Tax Discount – </a:t>
            </a:r>
            <a:r>
              <a:rPr lang="en-GB" b="1" dirty="0"/>
              <a:t>do not apply</a:t>
            </a:r>
          </a:p>
          <a:p>
            <a:pPr marL="0" indent="0">
              <a:buNone/>
            </a:pPr>
            <a:endParaRPr lang="en-GB" dirty="0"/>
          </a:p>
        </p:txBody>
      </p:sp>
    </p:spTree>
    <p:extLst>
      <p:ext uri="{BB962C8B-B14F-4D97-AF65-F5344CB8AC3E}">
        <p14:creationId xmlns:p14="http://schemas.microsoft.com/office/powerpoint/2010/main" val="39475689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3DFA0-4E61-1B25-19A6-68C46E085BF4}"/>
              </a:ext>
            </a:extLst>
          </p:cNvPr>
          <p:cNvSpPr>
            <a:spLocks noGrp="1"/>
          </p:cNvSpPr>
          <p:nvPr>
            <p:ph type="title"/>
          </p:nvPr>
        </p:nvSpPr>
        <p:spPr/>
        <p:txBody>
          <a:bodyPr/>
          <a:lstStyle/>
          <a:p>
            <a:r>
              <a:rPr lang="en-GB" dirty="0"/>
              <a:t>Personal Information</a:t>
            </a:r>
          </a:p>
        </p:txBody>
      </p:sp>
      <p:sp>
        <p:nvSpPr>
          <p:cNvPr id="4" name="Rectangle 1">
            <a:extLst>
              <a:ext uri="{FF2B5EF4-FFF2-40B4-BE49-F238E27FC236}">
                <a16:creationId xmlns:a16="http://schemas.microsoft.com/office/drawing/2014/main" id="{84572D28-8026-1B29-B156-104282A58290}"/>
              </a:ext>
            </a:extLst>
          </p:cNvPr>
          <p:cNvSpPr>
            <a:spLocks noGrp="1" noChangeArrowheads="1"/>
          </p:cNvSpPr>
          <p:nvPr>
            <p:ph idx="1"/>
          </p:nvPr>
        </p:nvSpPr>
        <p:spPr bwMode="auto">
          <a:xfrm>
            <a:off x="457200" y="1459230"/>
            <a:ext cx="8357016" cy="39395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500" b="0" i="1" u="none" strike="noStrike" cap="none" normalizeH="0" baseline="0" dirty="0">
                <a:ln>
                  <a:noFill/>
                </a:ln>
                <a:solidFill>
                  <a:srgbClr val="000000"/>
                </a:solidFill>
                <a:effectLst/>
                <a:latin typeface="Calibri" panose="020F0502020204030204" pitchFamily="34" charset="0"/>
                <a:ea typeface="DengXian" panose="02010600030101010101" pitchFamily="2" charset="-122"/>
                <a:cs typeface="Calibri" panose="020F0502020204030204" pitchFamily="34" charset="0"/>
              </a:rPr>
              <a:t>When you enrol onto your program at the university, you are requested to provide only your work email address, work address and telephone number.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500" b="1" i="1" u="none" strike="noStrike" cap="none" normalizeH="0" baseline="0" dirty="0">
                <a:ln>
                  <a:noFill/>
                </a:ln>
                <a:solidFill>
                  <a:srgbClr val="000000"/>
                </a:solidFill>
                <a:effectLst/>
                <a:latin typeface="Calibri" panose="020F0502020204030204" pitchFamily="34" charset="0"/>
                <a:ea typeface="DengXian" panose="02010600030101010101" pitchFamily="2" charset="-122"/>
                <a:cs typeface="Calibri" panose="020F0502020204030204" pitchFamily="34" charset="0"/>
              </a:rPr>
              <a:t>The university are not permitted to retain personal information relating to Police Officer Students, due to Data Protection concerns.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5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lang="en-GB" altLang="en-US" sz="2500" b="1" dirty="0">
                <a:solidFill>
                  <a:srgbClr val="FF0000"/>
                </a:solidFill>
              </a:rPr>
              <a:t>Please do not add/change any information to your personal details.</a:t>
            </a:r>
            <a:endParaRPr kumimoji="0" lang="en-GB" altLang="en-US" sz="2500" b="1" i="0" u="none" strike="noStrike" cap="none" normalizeH="0" baseline="0" dirty="0">
              <a:ln>
                <a:noFill/>
              </a:ln>
              <a:solidFill>
                <a:srgbClr val="FF0000"/>
              </a:solidFill>
              <a:effectLst/>
            </a:endParaRPr>
          </a:p>
        </p:txBody>
      </p:sp>
    </p:spTree>
    <p:extLst>
      <p:ext uri="{BB962C8B-B14F-4D97-AF65-F5344CB8AC3E}">
        <p14:creationId xmlns:p14="http://schemas.microsoft.com/office/powerpoint/2010/main" val="210812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805C9-8187-4E4E-83CF-D8B86D8846D0}"/>
              </a:ext>
            </a:extLst>
          </p:cNvPr>
          <p:cNvSpPr>
            <a:spLocks noGrp="1"/>
          </p:cNvSpPr>
          <p:nvPr>
            <p:ph type="title"/>
          </p:nvPr>
        </p:nvSpPr>
        <p:spPr>
          <a:xfrm>
            <a:off x="643468" y="643466"/>
            <a:ext cx="3686312" cy="5528734"/>
          </a:xfrm>
        </p:spPr>
        <p:txBody>
          <a:bodyPr>
            <a:normAutofit/>
          </a:bodyPr>
          <a:lstStyle/>
          <a:p>
            <a:pPr algn="ctr"/>
            <a:r>
              <a:rPr lang="en-GB" dirty="0">
                <a:solidFill>
                  <a:srgbClr val="FFFFFF"/>
                </a:solidFill>
              </a:rPr>
              <a:t>Year 1</a:t>
            </a:r>
            <a:br>
              <a:rPr lang="en-GB" dirty="0">
                <a:solidFill>
                  <a:srgbClr val="FFFFFF"/>
                </a:solidFill>
              </a:rPr>
            </a:br>
            <a:br>
              <a:rPr lang="en-GB" dirty="0">
                <a:solidFill>
                  <a:srgbClr val="FFFFFF"/>
                </a:solidFill>
              </a:rPr>
            </a:br>
            <a:r>
              <a:rPr lang="en-GB" dirty="0">
                <a:solidFill>
                  <a:srgbClr val="FFFFFF"/>
                </a:solidFill>
              </a:rPr>
              <a:t> Initial </a:t>
            </a:r>
            <a:br>
              <a:rPr lang="en-GB" dirty="0">
                <a:solidFill>
                  <a:srgbClr val="FFFFFF"/>
                </a:solidFill>
              </a:rPr>
            </a:br>
            <a:r>
              <a:rPr lang="en-GB" dirty="0">
                <a:solidFill>
                  <a:srgbClr val="FFFFFF"/>
                </a:solidFill>
              </a:rPr>
              <a:t>6 months</a:t>
            </a:r>
          </a:p>
        </p:txBody>
      </p:sp>
      <p:sp>
        <p:nvSpPr>
          <p:cNvPr id="4" name="TextBox 3">
            <a:extLst>
              <a:ext uri="{FF2B5EF4-FFF2-40B4-BE49-F238E27FC236}">
                <a16:creationId xmlns:a16="http://schemas.microsoft.com/office/drawing/2014/main" id="{7EADAA0B-9157-4A49-83AC-2CE17F8A33D4}"/>
              </a:ext>
            </a:extLst>
          </p:cNvPr>
          <p:cNvSpPr txBox="1"/>
          <p:nvPr/>
        </p:nvSpPr>
        <p:spPr>
          <a:xfrm>
            <a:off x="643468" y="368300"/>
            <a:ext cx="7649632" cy="1200329"/>
          </a:xfrm>
          <a:prstGeom prst="rect">
            <a:avLst/>
          </a:prstGeom>
          <a:solidFill>
            <a:schemeClr val="accent5">
              <a:lumMod val="60000"/>
              <a:lumOff val="40000"/>
            </a:schemeClr>
          </a:solidFill>
        </p:spPr>
        <p:txBody>
          <a:bodyPr wrap="square">
            <a:spAutoFit/>
          </a:bodyPr>
          <a:lstStyle/>
          <a:p>
            <a:pPr algn="ctr"/>
            <a:r>
              <a:rPr lang="en-GB" sz="3600" dirty="0">
                <a:latin typeface="Rockwell" panose="02060603020205020403" pitchFamily="18" charset="0"/>
              </a:rPr>
              <a:t>Year 1 - Initial 6 months </a:t>
            </a:r>
          </a:p>
          <a:p>
            <a:pPr algn="ctr"/>
            <a:r>
              <a:rPr lang="en-GB" sz="3600" dirty="0">
                <a:latin typeface="Rockwell" panose="02060603020205020403" pitchFamily="18" charset="0"/>
              </a:rPr>
              <a:t>(Training School) </a:t>
            </a:r>
          </a:p>
        </p:txBody>
      </p:sp>
      <p:sp>
        <p:nvSpPr>
          <p:cNvPr id="5" name="Content Placeholder 2">
            <a:extLst>
              <a:ext uri="{FF2B5EF4-FFF2-40B4-BE49-F238E27FC236}">
                <a16:creationId xmlns:a16="http://schemas.microsoft.com/office/drawing/2014/main" id="{63F6DC98-F44C-4C15-9C51-4412E278F13D}"/>
              </a:ext>
            </a:extLst>
          </p:cNvPr>
          <p:cNvSpPr>
            <a:spLocks noGrp="1"/>
          </p:cNvSpPr>
          <p:nvPr>
            <p:ph idx="1"/>
          </p:nvPr>
        </p:nvSpPr>
        <p:spPr>
          <a:xfrm>
            <a:off x="643468" y="1843795"/>
            <a:ext cx="7988300" cy="3661834"/>
          </a:xfrm>
        </p:spPr>
        <p:txBody>
          <a:bodyPr vert="horz" lIns="91440" tIns="45720" rIns="91440" bIns="45720" rtlCol="0" anchor="ctr">
            <a:normAutofit lnSpcReduction="10000"/>
          </a:bodyPr>
          <a:lstStyle/>
          <a:p>
            <a:pPr>
              <a:lnSpc>
                <a:spcPct val="110000"/>
              </a:lnSpc>
            </a:pPr>
            <a:r>
              <a:rPr lang="en-GB" sz="2400" dirty="0">
                <a:latin typeface="Rockwell" panose="02060603020205020403" pitchFamily="18" charset="0"/>
              </a:rPr>
              <a:t>Provided by force trainers on force premises</a:t>
            </a:r>
          </a:p>
          <a:p>
            <a:pPr>
              <a:lnSpc>
                <a:spcPct val="110000"/>
              </a:lnSpc>
            </a:pPr>
            <a:r>
              <a:rPr lang="en-GB" sz="2400" dirty="0">
                <a:latin typeface="Rockwell" panose="02060603020205020403" pitchFamily="18" charset="0"/>
              </a:rPr>
              <a:t>Some input from UWTSD and ‘Guest Speakers’</a:t>
            </a:r>
          </a:p>
          <a:p>
            <a:pPr>
              <a:lnSpc>
                <a:spcPct val="110000"/>
              </a:lnSpc>
            </a:pPr>
            <a:r>
              <a:rPr lang="en-GB" sz="2400" dirty="0">
                <a:latin typeface="Rockwell" panose="02060603020205020403" pitchFamily="18" charset="0"/>
              </a:rPr>
              <a:t>Formative or ‘in class’ assessment – knowledge checks</a:t>
            </a:r>
          </a:p>
          <a:p>
            <a:pPr>
              <a:lnSpc>
                <a:spcPct val="110000"/>
              </a:lnSpc>
            </a:pPr>
            <a:r>
              <a:rPr lang="en-GB" sz="2400" dirty="0">
                <a:latin typeface="Rockwell" panose="02060603020205020403" pitchFamily="18" charset="0"/>
              </a:rPr>
              <a:t>Practical Scenario’s</a:t>
            </a:r>
          </a:p>
          <a:p>
            <a:pPr>
              <a:lnSpc>
                <a:spcPct val="110000"/>
              </a:lnSpc>
            </a:pPr>
            <a:r>
              <a:rPr lang="en-GB" sz="2400" dirty="0">
                <a:latin typeface="Rockwell" panose="02060603020205020403" pitchFamily="18" charset="0"/>
              </a:rPr>
              <a:t>Summative Assessment:</a:t>
            </a:r>
          </a:p>
          <a:p>
            <a:pPr marL="0" indent="0">
              <a:buNone/>
            </a:pPr>
            <a:r>
              <a:rPr lang="en-GB" sz="2400" dirty="0">
                <a:latin typeface="Rockwell" panose="02060603020205020403" pitchFamily="18" charset="0"/>
              </a:rPr>
              <a:t>	2 x written Exams (Pass 40%)</a:t>
            </a:r>
          </a:p>
          <a:p>
            <a:pPr marL="0" indent="0">
              <a:buNone/>
            </a:pPr>
            <a:r>
              <a:rPr lang="en-GB" sz="2400" dirty="0">
                <a:latin typeface="Rockwell" panose="02060603020205020403" pitchFamily="18" charset="0"/>
              </a:rPr>
              <a:t>	Resit Exams (Capped at 40%)</a:t>
            </a:r>
          </a:p>
        </p:txBody>
      </p:sp>
    </p:spTree>
    <p:extLst>
      <p:ext uri="{BB962C8B-B14F-4D97-AF65-F5344CB8AC3E}">
        <p14:creationId xmlns:p14="http://schemas.microsoft.com/office/powerpoint/2010/main" val="770748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500"/>
                                        <p:tgtEl>
                                          <p:spTgt spid="5">
                                            <p:txEl>
                                              <p:pRg st="4" end="4"/>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5">
                                            <p:txEl>
                                              <p:pRg st="5" end="5"/>
                                            </p:txEl>
                                          </p:spTgt>
                                        </p:tgtEl>
                                        <p:attrNameLst>
                                          <p:attrName>style.visibility</p:attrName>
                                        </p:attrNameLst>
                                      </p:cBhvr>
                                      <p:to>
                                        <p:strVal val="visible"/>
                                      </p:to>
                                    </p:set>
                                    <p:animEffect transition="in" filter="fade">
                                      <p:cBhvr>
                                        <p:cTn id="30" dur="500"/>
                                        <p:tgtEl>
                                          <p:spTgt spid="5">
                                            <p:txEl>
                                              <p:pRg st="5" end="5"/>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5">
                                            <p:txEl>
                                              <p:pRg st="6" end="6"/>
                                            </p:txEl>
                                          </p:spTgt>
                                        </p:tgtEl>
                                        <p:attrNameLst>
                                          <p:attrName>style.visibility</p:attrName>
                                        </p:attrNameLst>
                                      </p:cBhvr>
                                      <p:to>
                                        <p:strVal val="visible"/>
                                      </p:to>
                                    </p:set>
                                    <p:animEffect transition="in" filter="fade">
                                      <p:cBhvr>
                                        <p:cTn id="33"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805C9-8187-4E4E-83CF-D8B86D8846D0}"/>
              </a:ext>
            </a:extLst>
          </p:cNvPr>
          <p:cNvSpPr>
            <a:spLocks noGrp="1"/>
          </p:cNvSpPr>
          <p:nvPr>
            <p:ph type="title"/>
          </p:nvPr>
        </p:nvSpPr>
        <p:spPr>
          <a:xfrm>
            <a:off x="643468" y="643466"/>
            <a:ext cx="3686312" cy="5528734"/>
          </a:xfrm>
        </p:spPr>
        <p:txBody>
          <a:bodyPr>
            <a:normAutofit/>
          </a:bodyPr>
          <a:lstStyle/>
          <a:p>
            <a:pPr algn="ctr"/>
            <a:r>
              <a:rPr lang="en-GB" dirty="0">
                <a:solidFill>
                  <a:srgbClr val="FFFFFF"/>
                </a:solidFill>
              </a:rPr>
              <a:t>Year 1</a:t>
            </a:r>
            <a:br>
              <a:rPr lang="en-GB" dirty="0">
                <a:solidFill>
                  <a:srgbClr val="FFFFFF"/>
                </a:solidFill>
              </a:rPr>
            </a:br>
            <a:br>
              <a:rPr lang="en-GB" dirty="0">
                <a:solidFill>
                  <a:srgbClr val="FFFFFF"/>
                </a:solidFill>
              </a:rPr>
            </a:br>
            <a:r>
              <a:rPr lang="en-GB" dirty="0">
                <a:solidFill>
                  <a:srgbClr val="FFFFFF"/>
                </a:solidFill>
              </a:rPr>
              <a:t> Initial </a:t>
            </a:r>
            <a:br>
              <a:rPr lang="en-GB" dirty="0">
                <a:solidFill>
                  <a:srgbClr val="FFFFFF"/>
                </a:solidFill>
              </a:rPr>
            </a:br>
            <a:r>
              <a:rPr lang="en-GB" dirty="0">
                <a:solidFill>
                  <a:srgbClr val="FFFFFF"/>
                </a:solidFill>
              </a:rPr>
              <a:t>6 months</a:t>
            </a:r>
          </a:p>
        </p:txBody>
      </p:sp>
      <p:sp>
        <p:nvSpPr>
          <p:cNvPr id="4" name="TextBox 3">
            <a:extLst>
              <a:ext uri="{FF2B5EF4-FFF2-40B4-BE49-F238E27FC236}">
                <a16:creationId xmlns:a16="http://schemas.microsoft.com/office/drawing/2014/main" id="{7EADAA0B-9157-4A49-83AC-2CE17F8A33D4}"/>
              </a:ext>
            </a:extLst>
          </p:cNvPr>
          <p:cNvSpPr txBox="1"/>
          <p:nvPr/>
        </p:nvSpPr>
        <p:spPr>
          <a:xfrm>
            <a:off x="772706" y="554434"/>
            <a:ext cx="7729824" cy="646331"/>
          </a:xfrm>
          <a:prstGeom prst="rect">
            <a:avLst/>
          </a:prstGeom>
          <a:solidFill>
            <a:schemeClr val="accent5">
              <a:lumMod val="60000"/>
              <a:lumOff val="40000"/>
            </a:schemeClr>
          </a:solidFill>
        </p:spPr>
        <p:txBody>
          <a:bodyPr wrap="square">
            <a:spAutoFit/>
          </a:bodyPr>
          <a:lstStyle/>
          <a:p>
            <a:pPr algn="ctr"/>
            <a:r>
              <a:rPr lang="en-GB" sz="3600" dirty="0">
                <a:latin typeface="Rockwell" panose="02060603020205020403" pitchFamily="18" charset="0"/>
              </a:rPr>
              <a:t>Exams in Training School </a:t>
            </a:r>
          </a:p>
        </p:txBody>
      </p:sp>
      <p:sp>
        <p:nvSpPr>
          <p:cNvPr id="5" name="Content Placeholder 2">
            <a:extLst>
              <a:ext uri="{FF2B5EF4-FFF2-40B4-BE49-F238E27FC236}">
                <a16:creationId xmlns:a16="http://schemas.microsoft.com/office/drawing/2014/main" id="{63F6DC98-F44C-4C15-9C51-4412E278F13D}"/>
              </a:ext>
            </a:extLst>
          </p:cNvPr>
          <p:cNvSpPr>
            <a:spLocks noGrp="1"/>
          </p:cNvSpPr>
          <p:nvPr>
            <p:ph idx="1"/>
          </p:nvPr>
        </p:nvSpPr>
        <p:spPr>
          <a:xfrm>
            <a:off x="557169" y="1200765"/>
            <a:ext cx="8160898" cy="4232366"/>
          </a:xfrm>
        </p:spPr>
        <p:txBody>
          <a:bodyPr vert="horz" lIns="91440" tIns="45720" rIns="91440" bIns="45720" rtlCol="0" anchor="ctr">
            <a:normAutofit/>
          </a:bodyPr>
          <a:lstStyle/>
          <a:p>
            <a:pPr marL="0" indent="0" algn="ctr">
              <a:buNone/>
            </a:pPr>
            <a:endParaRPr lang="en-GB" sz="3600" b="1" dirty="0">
              <a:latin typeface="Rockwell" panose="02060603020205020403" pitchFamily="18" charset="0"/>
            </a:endParaRPr>
          </a:p>
          <a:p>
            <a:pPr marL="0" indent="0" algn="ctr">
              <a:buNone/>
            </a:pPr>
            <a:r>
              <a:rPr lang="en-GB" sz="3600" b="1" i="1" dirty="0">
                <a:latin typeface="Rockwell" panose="02060603020205020403" pitchFamily="18" charset="0"/>
              </a:rPr>
              <a:t>2 x short answer exams</a:t>
            </a:r>
          </a:p>
          <a:p>
            <a:pPr marL="0" indent="0" algn="ctr">
              <a:buNone/>
            </a:pPr>
            <a:endParaRPr lang="en-GB" sz="3600" b="1" i="1" dirty="0">
              <a:latin typeface="Rockwell" panose="02060603020205020403" pitchFamily="18" charset="0"/>
            </a:endParaRPr>
          </a:p>
          <a:p>
            <a:pPr marL="0" indent="0" algn="ctr">
              <a:buNone/>
            </a:pPr>
            <a:r>
              <a:rPr lang="en-GB" sz="3600" b="1" dirty="0">
                <a:latin typeface="Rockwell" panose="02060603020205020403" pitchFamily="18" charset="0"/>
              </a:rPr>
              <a:t>2 hours  </a:t>
            </a:r>
          </a:p>
          <a:p>
            <a:pPr marL="0" indent="0" algn="ctr">
              <a:buNone/>
            </a:pPr>
            <a:endParaRPr lang="en-GB" sz="3600" b="1" dirty="0">
              <a:latin typeface="Rockwell" panose="02060603020205020403" pitchFamily="18" charset="0"/>
            </a:endParaRPr>
          </a:p>
          <a:p>
            <a:pPr marL="0" indent="0" algn="ctr">
              <a:buNone/>
            </a:pPr>
            <a:r>
              <a:rPr lang="en-GB" sz="2000" b="1" dirty="0">
                <a:latin typeface="Rockwell" panose="02060603020205020403" pitchFamily="18" charset="0"/>
              </a:rPr>
              <a:t>Practice exam questions</a:t>
            </a:r>
          </a:p>
          <a:p>
            <a:pPr marL="0" indent="0" algn="ctr">
              <a:buNone/>
            </a:pPr>
            <a:r>
              <a:rPr lang="en-GB" sz="2000" b="1" dirty="0">
                <a:latin typeface="Rockwell" panose="02060603020205020403" pitchFamily="18" charset="0"/>
              </a:rPr>
              <a:t>Access to past exam questions </a:t>
            </a:r>
          </a:p>
          <a:p>
            <a:pPr marL="0" indent="0" algn="ctr">
              <a:buNone/>
            </a:pPr>
            <a:endParaRPr lang="en-GB" sz="2000" b="1" dirty="0"/>
          </a:p>
        </p:txBody>
      </p:sp>
    </p:spTree>
    <p:extLst>
      <p:ext uri="{BB962C8B-B14F-4D97-AF65-F5344CB8AC3E}">
        <p14:creationId xmlns:p14="http://schemas.microsoft.com/office/powerpoint/2010/main" val="3342485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3" end="3"/>
                                            </p:txEl>
                                          </p:spTgt>
                                        </p:tgtEl>
                                        <p:attrNameLst>
                                          <p:attrName>style.visibility</p:attrName>
                                        </p:attrNameLst>
                                      </p:cBhvr>
                                      <p:to>
                                        <p:strVal val="visible"/>
                                      </p:to>
                                    </p:set>
                                    <p:animEffect transition="in" filter="fade">
                                      <p:cBhvr>
                                        <p:cTn id="12" dur="500"/>
                                        <p:tgtEl>
                                          <p:spTgt spid="5">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animEffect transition="in" filter="fade">
                                      <p:cBhvr>
                                        <p:cTn id="17" dur="500"/>
                                        <p:tgtEl>
                                          <p:spTgt spid="5">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335F0-72F4-4448-B60D-EFF3994784B3}"/>
              </a:ext>
            </a:extLst>
          </p:cNvPr>
          <p:cNvSpPr>
            <a:spLocks noGrp="1"/>
          </p:cNvSpPr>
          <p:nvPr>
            <p:ph type="title"/>
          </p:nvPr>
        </p:nvSpPr>
        <p:spPr>
          <a:xfrm>
            <a:off x="487400" y="316894"/>
            <a:ext cx="8169200" cy="1381278"/>
          </a:xfrm>
          <a:solidFill>
            <a:schemeClr val="accent5">
              <a:lumMod val="60000"/>
              <a:lumOff val="40000"/>
            </a:schemeClr>
          </a:solidFill>
        </p:spPr>
        <p:txBody>
          <a:bodyPr>
            <a:normAutofit/>
          </a:bodyPr>
          <a:lstStyle/>
          <a:p>
            <a:pPr algn="ctr"/>
            <a:r>
              <a:rPr lang="en-GB" sz="4000" b="1" dirty="0">
                <a:latin typeface="Rockwell" panose="02060603020205020403" pitchFamily="18" charset="0"/>
              </a:rPr>
              <a:t>PCDA</a:t>
            </a:r>
            <a:br>
              <a:rPr lang="en-GB" sz="4000" b="1" dirty="0">
                <a:latin typeface="Rockwell" panose="02060603020205020403" pitchFamily="18" charset="0"/>
              </a:rPr>
            </a:br>
            <a:r>
              <a:rPr lang="en-GB" sz="4000" b="1" dirty="0">
                <a:latin typeface="Rockwell" panose="02060603020205020403" pitchFamily="18" charset="0"/>
              </a:rPr>
              <a:t>Gateways</a:t>
            </a:r>
          </a:p>
        </p:txBody>
      </p:sp>
      <p:sp>
        <p:nvSpPr>
          <p:cNvPr id="3" name="Content Placeholder 2">
            <a:extLst>
              <a:ext uri="{FF2B5EF4-FFF2-40B4-BE49-F238E27FC236}">
                <a16:creationId xmlns:a16="http://schemas.microsoft.com/office/drawing/2014/main" id="{50021105-BBA0-42C3-8CAA-285BC62DC75F}"/>
              </a:ext>
            </a:extLst>
          </p:cNvPr>
          <p:cNvSpPr>
            <a:spLocks noGrp="1"/>
          </p:cNvSpPr>
          <p:nvPr>
            <p:ph idx="1"/>
          </p:nvPr>
        </p:nvSpPr>
        <p:spPr>
          <a:xfrm>
            <a:off x="487400" y="1947346"/>
            <a:ext cx="8169200" cy="3434552"/>
          </a:xfrm>
        </p:spPr>
        <p:txBody>
          <a:bodyPr anchor="ctr">
            <a:normAutofit fontScale="77500" lnSpcReduction="20000"/>
          </a:bodyPr>
          <a:lstStyle/>
          <a:p>
            <a:pPr marL="0" indent="0">
              <a:buNone/>
            </a:pPr>
            <a:r>
              <a:rPr lang="en-GB" sz="2600" b="1" dirty="0">
                <a:latin typeface="Rockwell" panose="02060603020205020403" pitchFamily="18" charset="0"/>
              </a:rPr>
              <a:t>Year 1 </a:t>
            </a:r>
          </a:p>
          <a:p>
            <a:pPr marL="0" indent="0">
              <a:buNone/>
            </a:pPr>
            <a:r>
              <a:rPr lang="en-GB" sz="2600" dirty="0">
                <a:latin typeface="Rockwell" panose="02060603020205020403" pitchFamily="18" charset="0"/>
              </a:rPr>
              <a:t>To progress to Year 2 of the PCDA, student officers must have: </a:t>
            </a:r>
          </a:p>
          <a:p>
            <a:pPr marL="0" indent="0">
              <a:buNone/>
            </a:pPr>
            <a:endParaRPr lang="en-GB" sz="2600" dirty="0">
              <a:latin typeface="Rockwell" panose="02060603020205020403" pitchFamily="18" charset="0"/>
            </a:endParaRPr>
          </a:p>
          <a:p>
            <a:r>
              <a:rPr lang="en-GB" sz="2600" dirty="0">
                <a:latin typeface="Rockwell" panose="02060603020205020403" pitchFamily="18" charset="0"/>
              </a:rPr>
              <a:t>Demonstrated required knowledge, understanding and professional application of learning by successfully completing all first-year Diploma modules &amp; achieving the required number of academic credits (includes all examinations and work based learning workbooks &amp; practical performance learning outcomes)</a:t>
            </a:r>
          </a:p>
          <a:p>
            <a:pPr marL="0" indent="0">
              <a:buNone/>
            </a:pPr>
            <a:endParaRPr lang="en-GB" sz="2600" dirty="0">
              <a:latin typeface="Rockwell" panose="02060603020205020403" pitchFamily="18" charset="0"/>
            </a:endParaRPr>
          </a:p>
          <a:p>
            <a:r>
              <a:rPr lang="en-GB" sz="2600" dirty="0">
                <a:latin typeface="Rockwell" panose="02060603020205020403" pitchFamily="18" charset="0"/>
              </a:rPr>
              <a:t>Achieved Independent Patrol Status (IPS) no later than the end of their first year of the Programme, evidenced by a work-based Operational Competence Portfolio (OCP) </a:t>
            </a:r>
          </a:p>
          <a:p>
            <a:pPr marL="0" indent="0">
              <a:buNone/>
            </a:pPr>
            <a:endParaRPr lang="en-GB" dirty="0"/>
          </a:p>
        </p:txBody>
      </p:sp>
    </p:spTree>
    <p:extLst>
      <p:ext uri="{BB962C8B-B14F-4D97-AF65-F5344CB8AC3E}">
        <p14:creationId xmlns:p14="http://schemas.microsoft.com/office/powerpoint/2010/main" val="3635152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335F0-72F4-4448-B60D-EFF3994784B3}"/>
              </a:ext>
            </a:extLst>
          </p:cNvPr>
          <p:cNvSpPr>
            <a:spLocks noGrp="1"/>
          </p:cNvSpPr>
          <p:nvPr>
            <p:ph type="title"/>
          </p:nvPr>
        </p:nvSpPr>
        <p:spPr>
          <a:xfrm>
            <a:off x="487400" y="251580"/>
            <a:ext cx="8169200" cy="1381278"/>
          </a:xfrm>
          <a:solidFill>
            <a:schemeClr val="accent5">
              <a:lumMod val="60000"/>
              <a:lumOff val="40000"/>
            </a:schemeClr>
          </a:solidFill>
        </p:spPr>
        <p:txBody>
          <a:bodyPr>
            <a:normAutofit/>
          </a:bodyPr>
          <a:lstStyle/>
          <a:p>
            <a:pPr algn="ctr"/>
            <a:r>
              <a:rPr lang="en-GB" sz="4000" b="1" dirty="0">
                <a:latin typeface="Rockwell" panose="02060603020205020403" pitchFamily="18" charset="0"/>
              </a:rPr>
              <a:t>PCDA</a:t>
            </a:r>
            <a:br>
              <a:rPr lang="en-GB" sz="4000" b="1" dirty="0">
                <a:latin typeface="Rockwell" panose="02060603020205020403" pitchFamily="18" charset="0"/>
              </a:rPr>
            </a:br>
            <a:r>
              <a:rPr lang="en-GB" sz="4000" b="1" dirty="0">
                <a:latin typeface="Rockwell" panose="02060603020205020403" pitchFamily="18" charset="0"/>
              </a:rPr>
              <a:t>Gateways</a:t>
            </a:r>
          </a:p>
        </p:txBody>
      </p:sp>
      <p:sp>
        <p:nvSpPr>
          <p:cNvPr id="3" name="Content Placeholder 2">
            <a:extLst>
              <a:ext uri="{FF2B5EF4-FFF2-40B4-BE49-F238E27FC236}">
                <a16:creationId xmlns:a16="http://schemas.microsoft.com/office/drawing/2014/main" id="{50021105-BBA0-42C3-8CAA-285BC62DC75F}"/>
              </a:ext>
            </a:extLst>
          </p:cNvPr>
          <p:cNvSpPr>
            <a:spLocks noGrp="1"/>
          </p:cNvSpPr>
          <p:nvPr>
            <p:ph idx="1"/>
          </p:nvPr>
        </p:nvSpPr>
        <p:spPr>
          <a:xfrm>
            <a:off x="487400" y="1828801"/>
            <a:ext cx="8169200" cy="3743234"/>
          </a:xfrm>
        </p:spPr>
        <p:txBody>
          <a:bodyPr anchor="ctr">
            <a:normAutofit fontScale="70000" lnSpcReduction="20000"/>
          </a:bodyPr>
          <a:lstStyle/>
          <a:p>
            <a:pPr marL="0" indent="0">
              <a:buNone/>
            </a:pPr>
            <a:r>
              <a:rPr lang="en-GB" sz="2800" b="1" dirty="0">
                <a:latin typeface="Rockwell" panose="02060603020205020403" pitchFamily="18" charset="0"/>
              </a:rPr>
              <a:t>Year 2 </a:t>
            </a:r>
          </a:p>
          <a:p>
            <a:pPr marL="0" indent="0">
              <a:buNone/>
            </a:pPr>
            <a:endParaRPr lang="en-GB" sz="2800" b="1" dirty="0">
              <a:latin typeface="Rockwell" panose="02060603020205020403" pitchFamily="18" charset="0"/>
            </a:endParaRPr>
          </a:p>
          <a:p>
            <a:pPr marL="0" indent="0">
              <a:buNone/>
            </a:pPr>
            <a:r>
              <a:rPr lang="en-GB" sz="2600" dirty="0">
                <a:latin typeface="Rockwell" panose="02060603020205020403" pitchFamily="18" charset="0"/>
              </a:rPr>
              <a:t>To progress to Year 3 of the PCDA, student officers must have: </a:t>
            </a:r>
          </a:p>
          <a:p>
            <a:pPr marL="0" indent="0">
              <a:buNone/>
            </a:pPr>
            <a:endParaRPr lang="en-GB" sz="2600" dirty="0">
              <a:latin typeface="Rockwell" panose="02060603020205020403" pitchFamily="18" charset="0"/>
            </a:endParaRPr>
          </a:p>
          <a:p>
            <a:r>
              <a:rPr lang="en-GB" sz="2600" dirty="0">
                <a:latin typeface="Rockwell" panose="02060603020205020403" pitchFamily="18" charset="0"/>
              </a:rPr>
              <a:t>Demonstrated required knowledge, understanding and professional application of all learning undertaken during their second year (including all practical performance learning outcomes)</a:t>
            </a:r>
          </a:p>
          <a:p>
            <a:endParaRPr lang="en-GB" sz="2600" dirty="0">
              <a:latin typeface="Rockwell" panose="02060603020205020403" pitchFamily="18" charset="0"/>
            </a:endParaRPr>
          </a:p>
          <a:p>
            <a:pPr marL="0" indent="0">
              <a:buNone/>
            </a:pPr>
            <a:r>
              <a:rPr lang="en-GB" sz="2600" dirty="0">
                <a:latin typeface="Rockwell" panose="02060603020205020403" pitchFamily="18" charset="0"/>
              </a:rPr>
              <a:t>This includes:</a:t>
            </a:r>
          </a:p>
          <a:p>
            <a:pPr marL="0" indent="0">
              <a:buNone/>
            </a:pPr>
            <a:endParaRPr lang="en-GB" sz="2600" dirty="0">
              <a:latin typeface="Rockwell" panose="02060603020205020403" pitchFamily="18" charset="0"/>
            </a:endParaRPr>
          </a:p>
          <a:p>
            <a:r>
              <a:rPr lang="en-GB" sz="2600" dirty="0">
                <a:latin typeface="Rockwell" panose="02060603020205020403" pitchFamily="18" charset="0"/>
              </a:rPr>
              <a:t>Successful completion of all Work based Learning workbooks and 2 x 4000 word assignments</a:t>
            </a:r>
          </a:p>
          <a:p>
            <a:r>
              <a:rPr lang="en-GB" sz="2600" dirty="0">
                <a:latin typeface="Rockwell" panose="02060603020205020403" pitchFamily="18" charset="0"/>
              </a:rPr>
              <a:t>Achievement of Full Operational Competence (FOC), evidenced by a work-based Operational Competence Portfolio (OCP) </a:t>
            </a:r>
          </a:p>
          <a:p>
            <a:pPr marL="0" indent="0">
              <a:buNone/>
            </a:pPr>
            <a:endParaRPr lang="en-GB" dirty="0"/>
          </a:p>
        </p:txBody>
      </p:sp>
    </p:spTree>
    <p:extLst>
      <p:ext uri="{BB962C8B-B14F-4D97-AF65-F5344CB8AC3E}">
        <p14:creationId xmlns:p14="http://schemas.microsoft.com/office/powerpoint/2010/main" val="31366511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335F0-72F4-4448-B60D-EFF3994784B3}"/>
              </a:ext>
            </a:extLst>
          </p:cNvPr>
          <p:cNvSpPr>
            <a:spLocks noGrp="1"/>
          </p:cNvSpPr>
          <p:nvPr>
            <p:ph type="title"/>
          </p:nvPr>
        </p:nvSpPr>
        <p:spPr>
          <a:xfrm>
            <a:off x="487400" y="251580"/>
            <a:ext cx="8169200" cy="1381278"/>
          </a:xfrm>
          <a:solidFill>
            <a:schemeClr val="accent5">
              <a:lumMod val="60000"/>
              <a:lumOff val="40000"/>
            </a:schemeClr>
          </a:solidFill>
        </p:spPr>
        <p:txBody>
          <a:bodyPr>
            <a:normAutofit/>
          </a:bodyPr>
          <a:lstStyle/>
          <a:p>
            <a:pPr algn="ctr"/>
            <a:r>
              <a:rPr lang="en-GB" sz="4000" b="1" dirty="0">
                <a:latin typeface="Rockwell" panose="02060603020205020403" pitchFamily="18" charset="0"/>
              </a:rPr>
              <a:t>PCDA</a:t>
            </a:r>
            <a:br>
              <a:rPr lang="en-GB" sz="4000" b="1" dirty="0">
                <a:latin typeface="Rockwell" panose="02060603020205020403" pitchFamily="18" charset="0"/>
              </a:rPr>
            </a:br>
            <a:r>
              <a:rPr lang="en-GB" sz="4000" b="1" dirty="0">
                <a:latin typeface="Rockwell" panose="02060603020205020403" pitchFamily="18" charset="0"/>
              </a:rPr>
              <a:t>Gateways</a:t>
            </a:r>
          </a:p>
        </p:txBody>
      </p:sp>
      <p:sp>
        <p:nvSpPr>
          <p:cNvPr id="3" name="Content Placeholder 2">
            <a:extLst>
              <a:ext uri="{FF2B5EF4-FFF2-40B4-BE49-F238E27FC236}">
                <a16:creationId xmlns:a16="http://schemas.microsoft.com/office/drawing/2014/main" id="{50021105-BBA0-42C3-8CAA-285BC62DC75F}"/>
              </a:ext>
            </a:extLst>
          </p:cNvPr>
          <p:cNvSpPr>
            <a:spLocks noGrp="1"/>
          </p:cNvSpPr>
          <p:nvPr>
            <p:ph idx="1"/>
          </p:nvPr>
        </p:nvSpPr>
        <p:spPr>
          <a:xfrm>
            <a:off x="487400" y="1999597"/>
            <a:ext cx="8169200" cy="3617431"/>
          </a:xfrm>
        </p:spPr>
        <p:txBody>
          <a:bodyPr anchor="ctr">
            <a:normAutofit fontScale="92500" lnSpcReduction="20000"/>
          </a:bodyPr>
          <a:lstStyle/>
          <a:p>
            <a:pPr marL="0" indent="0">
              <a:buNone/>
            </a:pPr>
            <a:r>
              <a:rPr lang="en-GB" sz="1800" b="1" dirty="0">
                <a:latin typeface="Rockwell" panose="02060603020205020403" pitchFamily="18" charset="0"/>
              </a:rPr>
              <a:t>Year 3 </a:t>
            </a:r>
          </a:p>
          <a:p>
            <a:pPr marL="0" indent="0">
              <a:buNone/>
            </a:pPr>
            <a:endParaRPr lang="en-GB" sz="1800" b="1" dirty="0">
              <a:latin typeface="Rockwell" panose="02060603020205020403" pitchFamily="18" charset="0"/>
            </a:endParaRPr>
          </a:p>
          <a:p>
            <a:pPr marL="0" indent="0">
              <a:buNone/>
            </a:pPr>
            <a:r>
              <a:rPr lang="en-GB" sz="1800" dirty="0">
                <a:latin typeface="Rockwell" panose="02060603020205020403" pitchFamily="18" charset="0"/>
              </a:rPr>
              <a:t>Student officers must have: </a:t>
            </a:r>
          </a:p>
          <a:p>
            <a:pPr marL="0" indent="0">
              <a:buNone/>
            </a:pPr>
            <a:endParaRPr lang="en-GB" sz="1800" dirty="0">
              <a:latin typeface="Rockwell" panose="02060603020205020403" pitchFamily="18" charset="0"/>
            </a:endParaRPr>
          </a:p>
          <a:p>
            <a:r>
              <a:rPr lang="en-GB" sz="1800" dirty="0">
                <a:latin typeface="Rockwell" panose="02060603020205020403" pitchFamily="18" charset="0"/>
              </a:rPr>
              <a:t>Demonstrated required knowledge, understanding and professional application of all learning undertaken during their third year (including all practical performance learning outcomes)</a:t>
            </a:r>
          </a:p>
          <a:p>
            <a:pPr marL="0" indent="0">
              <a:buNone/>
            </a:pPr>
            <a:endParaRPr lang="en-GB" sz="1800" dirty="0">
              <a:latin typeface="Rockwell" panose="02060603020205020403" pitchFamily="18" charset="0"/>
            </a:endParaRPr>
          </a:p>
          <a:p>
            <a:pPr marL="0" indent="0">
              <a:buNone/>
            </a:pPr>
            <a:r>
              <a:rPr lang="en-GB" sz="1800" dirty="0">
                <a:latin typeface="Rockwell" panose="02060603020205020403" pitchFamily="18" charset="0"/>
              </a:rPr>
              <a:t>This includes:</a:t>
            </a:r>
          </a:p>
          <a:p>
            <a:pPr marL="0" indent="0">
              <a:buNone/>
            </a:pPr>
            <a:endParaRPr lang="en-GB" sz="1800" dirty="0">
              <a:latin typeface="Rockwell" panose="02060603020205020403" pitchFamily="18" charset="0"/>
            </a:endParaRPr>
          </a:p>
          <a:p>
            <a:r>
              <a:rPr lang="en-GB" sz="1800" dirty="0">
                <a:latin typeface="Rockwell" panose="02060603020205020403" pitchFamily="18" charset="0"/>
              </a:rPr>
              <a:t>Successful completion of all Work based Learning workbooks and the operational policing project (10,000 words)</a:t>
            </a:r>
          </a:p>
          <a:p>
            <a:r>
              <a:rPr lang="en-GB" sz="1800" dirty="0">
                <a:latin typeface="Rockwell" panose="02060603020205020403" pitchFamily="18" charset="0"/>
              </a:rPr>
              <a:t>Achievement of Full Operational Competence (FOC), evidenced by a work-based Operational Competence Portfolio (OCP) </a:t>
            </a:r>
          </a:p>
          <a:p>
            <a:pPr marL="0" indent="0">
              <a:buNone/>
            </a:pPr>
            <a:endParaRPr lang="en-GB" dirty="0"/>
          </a:p>
        </p:txBody>
      </p:sp>
    </p:spTree>
    <p:extLst>
      <p:ext uri="{BB962C8B-B14F-4D97-AF65-F5344CB8AC3E}">
        <p14:creationId xmlns:p14="http://schemas.microsoft.com/office/powerpoint/2010/main" val="42177158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4E75D6B-9CDC-40EE-AA0C-5B805F12872D}"/>
              </a:ext>
            </a:extLst>
          </p:cNvPr>
          <p:cNvSpPr/>
          <p:nvPr/>
        </p:nvSpPr>
        <p:spPr>
          <a:xfrm>
            <a:off x="457200" y="274638"/>
            <a:ext cx="8229600" cy="1143000"/>
          </a:xfrm>
          <a:prstGeom prst="rect">
            <a:avLst/>
          </a:prstGeom>
        </p:spPr>
        <p:txBody>
          <a:bodyPr vert="horz" lIns="91440" tIns="45720" rIns="91440" bIns="45720" rtlCol="0" anchor="ctr">
            <a:normAutofit/>
          </a:bodyPr>
          <a:lstStyle/>
          <a:p>
            <a:pPr algn="ctr">
              <a:spcBef>
                <a:spcPct val="0"/>
              </a:spcBef>
              <a:spcAft>
                <a:spcPts val="600"/>
              </a:spcAft>
            </a:pPr>
            <a:r>
              <a:rPr lang="en-US" sz="4400" b="1" cap="none" spc="0" dirty="0">
                <a:ln w="9525">
                  <a:solidFill>
                    <a:schemeClr val="bg1"/>
                  </a:solidFill>
                  <a:prstDash val="solid"/>
                </a:ln>
                <a:solidFill>
                  <a:schemeClr val="accent4">
                    <a:lumMod val="75000"/>
                  </a:schemeClr>
                </a:solidFill>
                <a:effectLst>
                  <a:outerShdw blurRad="12700" dist="38100" dir="2700000" algn="tl" rotWithShape="0">
                    <a:schemeClr val="accent5">
                      <a:lumMod val="60000"/>
                      <a:lumOff val="40000"/>
                    </a:schemeClr>
                  </a:outerShdw>
                </a:effectLst>
                <a:latin typeface="Rockwell" panose="02060603020205020403" pitchFamily="18" charset="0"/>
                <a:ea typeface="+mj-ea"/>
                <a:cs typeface="+mj-cs"/>
              </a:rPr>
              <a:t>How do we revise? </a:t>
            </a:r>
          </a:p>
        </p:txBody>
      </p:sp>
      <p:pic>
        <p:nvPicPr>
          <p:cNvPr id="3" name="Content Placeholder 5" descr="A picture containing accessory&#10;&#10;Description automatically generated">
            <a:extLst>
              <a:ext uri="{FF2B5EF4-FFF2-40B4-BE49-F238E27FC236}">
                <a16:creationId xmlns:a16="http://schemas.microsoft.com/office/drawing/2014/main" id="{BCBD888D-9E46-401B-9E67-0E5D28F4BBCE}"/>
              </a:ext>
            </a:extLst>
          </p:cNvPr>
          <p:cNvPicPr>
            <a:picLocks noChangeAspect="1"/>
          </p:cNvPicPr>
          <p:nvPr/>
        </p:nvPicPr>
        <p:blipFill rotWithShape="1">
          <a:blip r:embed="rId3">
            <a:extLst>
              <a:ext uri="{28A0092B-C50C-407E-A947-70E740481C1C}">
                <a14:useLocalDpi xmlns:a14="http://schemas.microsoft.com/office/drawing/2010/main" val="0"/>
              </a:ext>
            </a:extLst>
          </a:blip>
          <a:srcRect r="1" b="1451"/>
          <a:stretch/>
        </p:blipFill>
        <p:spPr>
          <a:xfrm>
            <a:off x="901337" y="1681879"/>
            <a:ext cx="7341326" cy="3494241"/>
          </a:xfrm>
          <a:prstGeom prst="rect">
            <a:avLst/>
          </a:prstGeom>
          <a:noFill/>
        </p:spPr>
      </p:pic>
    </p:spTree>
    <p:extLst>
      <p:ext uri="{BB962C8B-B14F-4D97-AF65-F5344CB8AC3E}">
        <p14:creationId xmlns:p14="http://schemas.microsoft.com/office/powerpoint/2010/main" val="1003286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0CD04-C3FD-4FBB-9009-20254B4B4DF1}"/>
              </a:ext>
            </a:extLst>
          </p:cNvPr>
          <p:cNvSpPr>
            <a:spLocks noGrp="1"/>
          </p:cNvSpPr>
          <p:nvPr>
            <p:ph type="title"/>
          </p:nvPr>
        </p:nvSpPr>
        <p:spPr>
          <a:xfrm>
            <a:off x="487400" y="316894"/>
            <a:ext cx="8169200" cy="1120020"/>
          </a:xfrm>
          <a:solidFill>
            <a:schemeClr val="tx2">
              <a:lumMod val="40000"/>
              <a:lumOff val="60000"/>
            </a:schemeClr>
          </a:solidFill>
        </p:spPr>
        <p:txBody>
          <a:bodyPr>
            <a:normAutofit/>
          </a:bodyPr>
          <a:lstStyle/>
          <a:p>
            <a:pPr algn="ctr"/>
            <a:r>
              <a:rPr lang="en-GB" sz="4000" b="1" dirty="0">
                <a:latin typeface="Rockwell" panose="02060603020205020403" pitchFamily="18" charset="0"/>
              </a:rPr>
              <a:t>Revision Strategies</a:t>
            </a:r>
          </a:p>
        </p:txBody>
      </p:sp>
      <p:sp>
        <p:nvSpPr>
          <p:cNvPr id="3" name="Content Placeholder 2">
            <a:extLst>
              <a:ext uri="{FF2B5EF4-FFF2-40B4-BE49-F238E27FC236}">
                <a16:creationId xmlns:a16="http://schemas.microsoft.com/office/drawing/2014/main" id="{EB8ABE17-E3CB-42E9-9FE0-0E68DB90C71E}"/>
              </a:ext>
            </a:extLst>
          </p:cNvPr>
          <p:cNvSpPr>
            <a:spLocks noGrp="1"/>
          </p:cNvSpPr>
          <p:nvPr>
            <p:ph sz="half" idx="1"/>
          </p:nvPr>
        </p:nvSpPr>
        <p:spPr>
          <a:xfrm>
            <a:off x="914400" y="1857430"/>
            <a:ext cx="7302138" cy="3498342"/>
          </a:xfrm>
        </p:spPr>
        <p:txBody>
          <a:bodyPr vert="horz" lIns="91440" tIns="45720" rIns="91440" bIns="45720" rtlCol="0">
            <a:normAutofit lnSpcReduction="10000"/>
          </a:bodyPr>
          <a:lstStyle/>
          <a:p>
            <a:pPr marL="0" indent="0" algn="ctr">
              <a:buNone/>
            </a:pPr>
            <a:r>
              <a:rPr lang="en-US" sz="2800" b="1" dirty="0">
                <a:latin typeface="Rockwell" panose="02060603020205020403" pitchFamily="18" charset="0"/>
              </a:rPr>
              <a:t>Start now!</a:t>
            </a:r>
          </a:p>
          <a:p>
            <a:pPr marL="0" indent="0" algn="ctr">
              <a:buNone/>
            </a:pPr>
            <a:r>
              <a:rPr lang="en-US" sz="2800" b="1" dirty="0">
                <a:latin typeface="Rockwell" panose="02060603020205020403" pitchFamily="18" charset="0"/>
              </a:rPr>
              <a:t>Study for understanding</a:t>
            </a:r>
          </a:p>
          <a:p>
            <a:pPr marL="0" indent="0" algn="ctr">
              <a:buNone/>
            </a:pPr>
            <a:r>
              <a:rPr lang="en-US" sz="2800" b="1" dirty="0">
                <a:latin typeface="Rockwell" panose="02060603020205020403" pitchFamily="18" charset="0"/>
              </a:rPr>
              <a:t>Key points/terms/concepts</a:t>
            </a:r>
          </a:p>
          <a:p>
            <a:pPr marL="0" indent="0" algn="ctr">
              <a:buNone/>
            </a:pPr>
            <a:r>
              <a:rPr lang="en-US" sz="2800" b="1" dirty="0">
                <a:latin typeface="Rockwell" panose="02060603020205020403" pitchFamily="18" charset="0"/>
              </a:rPr>
              <a:t>What works for you</a:t>
            </a:r>
          </a:p>
          <a:p>
            <a:pPr marL="0" indent="0" algn="ctr">
              <a:buNone/>
            </a:pPr>
            <a:r>
              <a:rPr lang="en-US" sz="2800" b="1" dirty="0">
                <a:latin typeface="Rockwell" panose="02060603020205020403" pitchFamily="18" charset="0"/>
              </a:rPr>
              <a:t>Groups</a:t>
            </a:r>
          </a:p>
          <a:p>
            <a:pPr marL="0" indent="0" algn="ctr">
              <a:buNone/>
            </a:pPr>
            <a:r>
              <a:rPr lang="en-US" sz="2800" b="1" dirty="0">
                <a:latin typeface="Rockwell" panose="02060603020205020403" pitchFamily="18" charset="0"/>
              </a:rPr>
              <a:t>Key definitions </a:t>
            </a:r>
          </a:p>
          <a:p>
            <a:pPr marL="0" indent="0" algn="ctr">
              <a:buNone/>
            </a:pPr>
            <a:r>
              <a:rPr lang="en-US" sz="2800" b="1" dirty="0">
                <a:latin typeface="Rockwell" panose="02060603020205020403" pitchFamily="18" charset="0"/>
              </a:rPr>
              <a:t>Use questions</a:t>
            </a:r>
          </a:p>
          <a:p>
            <a:endParaRPr lang="en-US" dirty="0"/>
          </a:p>
        </p:txBody>
      </p:sp>
    </p:spTree>
    <p:extLst>
      <p:ext uri="{BB962C8B-B14F-4D97-AF65-F5344CB8AC3E}">
        <p14:creationId xmlns:p14="http://schemas.microsoft.com/office/powerpoint/2010/main" val="1101257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0CD04-C3FD-4FBB-9009-20254B4B4DF1}"/>
              </a:ext>
            </a:extLst>
          </p:cNvPr>
          <p:cNvSpPr>
            <a:spLocks noGrp="1"/>
          </p:cNvSpPr>
          <p:nvPr>
            <p:ph type="title"/>
          </p:nvPr>
        </p:nvSpPr>
        <p:spPr>
          <a:xfrm>
            <a:off x="487400" y="316894"/>
            <a:ext cx="8169200" cy="1120020"/>
          </a:xfrm>
          <a:solidFill>
            <a:schemeClr val="tx2">
              <a:lumMod val="40000"/>
              <a:lumOff val="60000"/>
            </a:schemeClr>
          </a:solidFill>
        </p:spPr>
        <p:txBody>
          <a:bodyPr>
            <a:normAutofit/>
          </a:bodyPr>
          <a:lstStyle/>
          <a:p>
            <a:pPr algn="ctr"/>
            <a:r>
              <a:rPr lang="en-GB" sz="4000" b="1" dirty="0">
                <a:latin typeface="Rockwell" panose="02060603020205020403" pitchFamily="18" charset="0"/>
              </a:rPr>
              <a:t>Revision Strategies</a:t>
            </a:r>
          </a:p>
        </p:txBody>
      </p:sp>
      <p:sp>
        <p:nvSpPr>
          <p:cNvPr id="3" name="Content Placeholder 2">
            <a:extLst>
              <a:ext uri="{FF2B5EF4-FFF2-40B4-BE49-F238E27FC236}">
                <a16:creationId xmlns:a16="http://schemas.microsoft.com/office/drawing/2014/main" id="{EB8ABE17-E3CB-42E9-9FE0-0E68DB90C71E}"/>
              </a:ext>
            </a:extLst>
          </p:cNvPr>
          <p:cNvSpPr>
            <a:spLocks noGrp="1"/>
          </p:cNvSpPr>
          <p:nvPr>
            <p:ph sz="half" idx="1"/>
          </p:nvPr>
        </p:nvSpPr>
        <p:spPr>
          <a:xfrm>
            <a:off x="914400" y="1857430"/>
            <a:ext cx="7302138" cy="3498342"/>
          </a:xfrm>
        </p:spPr>
        <p:txBody>
          <a:bodyPr vert="horz" lIns="91440" tIns="45720" rIns="91440" bIns="45720" rtlCol="0">
            <a:normAutofit/>
          </a:bodyPr>
          <a:lstStyle/>
          <a:p>
            <a:pPr marL="0" indent="0" algn="ctr">
              <a:buNone/>
            </a:pPr>
            <a:r>
              <a:rPr lang="en-US" sz="2800" b="1" dirty="0">
                <a:latin typeface="Rockwell" panose="02060603020205020403" pitchFamily="18" charset="0"/>
              </a:rPr>
              <a:t>Understand definitions</a:t>
            </a:r>
          </a:p>
          <a:p>
            <a:pPr marL="0" indent="0" algn="ctr">
              <a:buNone/>
            </a:pPr>
            <a:r>
              <a:rPr lang="en-US" sz="2800" b="1" dirty="0">
                <a:latin typeface="Rockwell" panose="02060603020205020403" pitchFamily="18" charset="0"/>
              </a:rPr>
              <a:t> Q &amp; A’s on ‘Flashcards’</a:t>
            </a:r>
          </a:p>
          <a:p>
            <a:pPr marL="0" indent="0" algn="ctr">
              <a:buNone/>
            </a:pPr>
            <a:r>
              <a:rPr lang="en-US" sz="2800" b="1" dirty="0">
                <a:latin typeface="Rockwell" panose="02060603020205020403" pitchFamily="18" charset="0"/>
              </a:rPr>
              <a:t> Test yourselves</a:t>
            </a:r>
          </a:p>
          <a:p>
            <a:pPr marL="0" indent="0" algn="ctr">
              <a:buNone/>
            </a:pPr>
            <a:r>
              <a:rPr lang="en-US" sz="2800" b="1" dirty="0">
                <a:latin typeface="Rockwell" panose="02060603020205020403" pitchFamily="18" charset="0"/>
              </a:rPr>
              <a:t> Challenge yourselves</a:t>
            </a:r>
          </a:p>
          <a:p>
            <a:pPr marL="0" indent="0" algn="ctr">
              <a:buNone/>
            </a:pPr>
            <a:r>
              <a:rPr lang="en-US" sz="2800" b="1" dirty="0">
                <a:latin typeface="Rockwell" panose="02060603020205020403" pitchFamily="18" charset="0"/>
              </a:rPr>
              <a:t> Sample questions</a:t>
            </a:r>
          </a:p>
          <a:p>
            <a:pPr marL="0" indent="0" algn="ctr">
              <a:buNone/>
            </a:pPr>
            <a:r>
              <a:rPr lang="en-US" sz="2800" b="1" dirty="0">
                <a:latin typeface="Rockwell" panose="02060603020205020403" pitchFamily="18" charset="0"/>
              </a:rPr>
              <a:t> Help one another</a:t>
            </a:r>
          </a:p>
          <a:p>
            <a:pPr marL="0" indent="0" algn="ctr">
              <a:buNone/>
            </a:pPr>
            <a:endParaRPr lang="en-US" b="1" dirty="0"/>
          </a:p>
        </p:txBody>
      </p:sp>
    </p:spTree>
    <p:extLst>
      <p:ext uri="{BB962C8B-B14F-4D97-AF65-F5344CB8AC3E}">
        <p14:creationId xmlns:p14="http://schemas.microsoft.com/office/powerpoint/2010/main" val="3407714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509770"/>
            <a:ext cx="8229600" cy="953271"/>
          </a:xfrm>
          <a:solidFill>
            <a:schemeClr val="tx2">
              <a:lumMod val="40000"/>
              <a:lumOff val="60000"/>
            </a:schemeClr>
          </a:solidFill>
        </p:spPr>
        <p:txBody>
          <a:bodyPr/>
          <a:lstStyle/>
          <a:p>
            <a:r>
              <a:rPr lang="en-GB" b="1" dirty="0">
                <a:latin typeface="Rockwell" panose="02060603020205020403" pitchFamily="18" charset="0"/>
              </a:rPr>
              <a:t>Sitting the Exams </a:t>
            </a:r>
          </a:p>
        </p:txBody>
      </p:sp>
      <p:pic>
        <p:nvPicPr>
          <p:cNvPr id="3" name="Content Placeholder 5" descr="A picture containing text&#10;&#10;Description automatically generated">
            <a:extLst>
              <a:ext uri="{FF2B5EF4-FFF2-40B4-BE49-F238E27FC236}">
                <a16:creationId xmlns:a16="http://schemas.microsoft.com/office/drawing/2014/main" id="{6FE8BB01-6DFA-463B-AF8C-84A2DEF9376C}"/>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823396" y="2136059"/>
            <a:ext cx="3573675" cy="2676806"/>
          </a:xfrm>
          <a:prstGeom prst="rect">
            <a:avLst/>
          </a:prstGeom>
        </p:spPr>
      </p:pic>
      <p:sp>
        <p:nvSpPr>
          <p:cNvPr id="4" name="Content Placeholder 3">
            <a:extLst>
              <a:ext uri="{FF2B5EF4-FFF2-40B4-BE49-F238E27FC236}">
                <a16:creationId xmlns:a16="http://schemas.microsoft.com/office/drawing/2014/main" id="{2200E661-70FC-46B6-BF9C-D236C447D263}"/>
              </a:ext>
            </a:extLst>
          </p:cNvPr>
          <p:cNvSpPr txBox="1">
            <a:spLocks/>
          </p:cNvSpPr>
          <p:nvPr/>
        </p:nvSpPr>
        <p:spPr>
          <a:xfrm>
            <a:off x="4746931" y="1657667"/>
            <a:ext cx="3939869" cy="365093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000" dirty="0">
                <a:latin typeface="Rockwell" panose="02060603020205020403" pitchFamily="18" charset="0"/>
              </a:rPr>
              <a:t>5 P’s</a:t>
            </a:r>
          </a:p>
          <a:p>
            <a:r>
              <a:rPr lang="en-US" sz="2000" dirty="0">
                <a:latin typeface="Rockwell" panose="02060603020205020403" pitchFamily="18" charset="0"/>
              </a:rPr>
              <a:t>Time management</a:t>
            </a:r>
          </a:p>
          <a:p>
            <a:r>
              <a:rPr lang="en-US" sz="2000" dirty="0">
                <a:latin typeface="Rockwell" panose="02060603020205020403" pitchFamily="18" charset="0"/>
              </a:rPr>
              <a:t>Read questions carefully</a:t>
            </a:r>
          </a:p>
          <a:p>
            <a:r>
              <a:rPr lang="en-US" sz="2000" dirty="0">
                <a:latin typeface="Rockwell" panose="02060603020205020403" pitchFamily="18" charset="0"/>
              </a:rPr>
              <a:t>Be concise and precise</a:t>
            </a:r>
          </a:p>
          <a:p>
            <a:r>
              <a:rPr lang="en-US" sz="2000" dirty="0">
                <a:latin typeface="Rockwell" panose="02060603020205020403" pitchFamily="18" charset="0"/>
              </a:rPr>
              <a:t>Be clear</a:t>
            </a:r>
          </a:p>
          <a:p>
            <a:r>
              <a:rPr lang="en-US" sz="2000" dirty="0">
                <a:latin typeface="Rockwell" panose="02060603020205020403" pitchFamily="18" charset="0"/>
              </a:rPr>
              <a:t>Marking guide</a:t>
            </a:r>
          </a:p>
          <a:p>
            <a:r>
              <a:rPr lang="en-US" sz="2000" dirty="0">
                <a:latin typeface="Rockwell" panose="02060603020205020403" pitchFamily="18" charset="0"/>
              </a:rPr>
              <a:t>No waffle but - No idea = educated guess</a:t>
            </a:r>
          </a:p>
          <a:p>
            <a:r>
              <a:rPr lang="en-US" sz="2000" dirty="0">
                <a:latin typeface="Rockwell" panose="02060603020205020403" pitchFamily="18" charset="0"/>
              </a:rPr>
              <a:t>No trick Q’s</a:t>
            </a:r>
          </a:p>
          <a:p>
            <a:r>
              <a:rPr lang="en-US" sz="2000" dirty="0">
                <a:latin typeface="Rockwell" panose="02060603020205020403" pitchFamily="18" charset="0"/>
              </a:rPr>
              <a:t>MUST BE LEGIBLE</a:t>
            </a:r>
          </a:p>
          <a:p>
            <a:endParaRPr lang="en-US" dirty="0"/>
          </a:p>
          <a:p>
            <a:endParaRPr lang="en-US" dirty="0"/>
          </a:p>
        </p:txBody>
      </p:sp>
    </p:spTree>
    <p:extLst>
      <p:ext uri="{BB962C8B-B14F-4D97-AF65-F5344CB8AC3E}">
        <p14:creationId xmlns:p14="http://schemas.microsoft.com/office/powerpoint/2010/main" val="3832989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500"/>
                                        <p:tgtEl>
                                          <p:spTgt spid="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7" end="7"/>
                                            </p:txEl>
                                          </p:spTgt>
                                        </p:tgtEl>
                                        <p:attrNameLst>
                                          <p:attrName>style.visibility</p:attrName>
                                        </p:attrNameLst>
                                      </p:cBhvr>
                                      <p:to>
                                        <p:strVal val="visible"/>
                                      </p:to>
                                    </p:set>
                                    <p:animEffect transition="in" filter="fade">
                                      <p:cBhvr>
                                        <p:cTn id="42" dur="500"/>
                                        <p:tgtEl>
                                          <p:spTgt spid="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animEffect transition="in" filter="fade">
                                      <p:cBhvr>
                                        <p:cTn id="47"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0" y="437606"/>
            <a:ext cx="4180114" cy="1143000"/>
          </a:xfrm>
        </p:spPr>
        <p:txBody>
          <a:bodyPr/>
          <a:lstStyle/>
          <a:p>
            <a:r>
              <a:rPr lang="en-GB" dirty="0">
                <a:latin typeface="Rockwell" panose="02060603020205020403" pitchFamily="18" charset="0"/>
              </a:rPr>
              <a:t>Route Map </a:t>
            </a:r>
          </a:p>
        </p:txBody>
      </p:sp>
      <p:pic>
        <p:nvPicPr>
          <p:cNvPr id="3" name="Picture 2">
            <a:extLst>
              <a:ext uri="{FF2B5EF4-FFF2-40B4-BE49-F238E27FC236}">
                <a16:creationId xmlns:a16="http://schemas.microsoft.com/office/drawing/2014/main" id="{C8A74F16-FD63-447A-A5D2-844B55F2325D}"/>
              </a:ext>
            </a:extLst>
          </p:cNvPr>
          <p:cNvPicPr>
            <a:picLocks noChangeAspect="1"/>
          </p:cNvPicPr>
          <p:nvPr/>
        </p:nvPicPr>
        <p:blipFill>
          <a:blip r:embed="rId3"/>
          <a:stretch>
            <a:fillRect/>
          </a:stretch>
        </p:blipFill>
        <p:spPr>
          <a:xfrm>
            <a:off x="681370" y="1489166"/>
            <a:ext cx="3766237" cy="3422469"/>
          </a:xfrm>
          <a:prstGeom prst="rect">
            <a:avLst/>
          </a:prstGeom>
        </p:spPr>
      </p:pic>
      <p:sp>
        <p:nvSpPr>
          <p:cNvPr id="5" name="Content Placeholder 2">
            <a:extLst>
              <a:ext uri="{FF2B5EF4-FFF2-40B4-BE49-F238E27FC236}">
                <a16:creationId xmlns:a16="http://schemas.microsoft.com/office/drawing/2014/main" id="{757133B2-2537-4DEC-A1BC-2F520EB80204}"/>
              </a:ext>
            </a:extLst>
          </p:cNvPr>
          <p:cNvSpPr>
            <a:spLocks noGrp="1"/>
          </p:cNvSpPr>
          <p:nvPr>
            <p:ph sz="half" idx="1"/>
          </p:nvPr>
        </p:nvSpPr>
        <p:spPr>
          <a:xfrm>
            <a:off x="4935340" y="1886277"/>
            <a:ext cx="3816774" cy="3182113"/>
          </a:xfrm>
        </p:spPr>
        <p:txBody>
          <a:bodyPr vert="horz" lIns="91440" tIns="45720" rIns="91440" bIns="45720" rtlCol="0" anchor="t">
            <a:normAutofit/>
          </a:bodyPr>
          <a:lstStyle/>
          <a:p>
            <a:endParaRPr lang="en-US" sz="1600" dirty="0"/>
          </a:p>
          <a:p>
            <a:pPr marL="0" indent="0" algn="ctr">
              <a:buNone/>
            </a:pPr>
            <a:r>
              <a:rPr lang="en-US" sz="2400" b="1" dirty="0">
                <a:latin typeface="Rockwell" panose="02060603020205020403" pitchFamily="18" charset="0"/>
              </a:rPr>
              <a:t>What are Short Answer Questions?</a:t>
            </a:r>
          </a:p>
          <a:p>
            <a:pPr marL="0" indent="0" algn="ctr">
              <a:buNone/>
            </a:pPr>
            <a:endParaRPr lang="en-US" sz="2400" b="1" dirty="0">
              <a:latin typeface="Rockwell" panose="02060603020205020403" pitchFamily="18" charset="0"/>
            </a:endParaRPr>
          </a:p>
          <a:p>
            <a:pPr marL="0" indent="0" algn="ctr">
              <a:buNone/>
            </a:pPr>
            <a:r>
              <a:rPr lang="en-US" sz="2400" b="1" dirty="0">
                <a:latin typeface="Rockwell" panose="02060603020205020403" pitchFamily="18" charset="0"/>
              </a:rPr>
              <a:t>Question types </a:t>
            </a:r>
          </a:p>
          <a:p>
            <a:pPr marL="0" indent="0" algn="ctr">
              <a:buNone/>
            </a:pPr>
            <a:endParaRPr lang="en-US" sz="2400" b="1" dirty="0">
              <a:latin typeface="Rockwell" panose="02060603020205020403" pitchFamily="18" charset="0"/>
            </a:endParaRPr>
          </a:p>
          <a:p>
            <a:endParaRPr lang="en-US" sz="1600" dirty="0"/>
          </a:p>
        </p:txBody>
      </p:sp>
    </p:spTree>
    <p:extLst>
      <p:ext uri="{BB962C8B-B14F-4D97-AF65-F5344CB8AC3E}">
        <p14:creationId xmlns:p14="http://schemas.microsoft.com/office/powerpoint/2010/main" val="1700309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3" end="3"/>
                                            </p:txEl>
                                          </p:spTgt>
                                        </p:tgtEl>
                                        <p:attrNameLst>
                                          <p:attrName>style.visibility</p:attrName>
                                        </p:attrNameLst>
                                      </p:cBhvr>
                                      <p:to>
                                        <p:strVal val="visible"/>
                                      </p:to>
                                    </p:set>
                                    <p:animEffect transition="in" filter="fade">
                                      <p:cBhvr>
                                        <p:cTn id="12"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666524"/>
            <a:ext cx="8229600" cy="927145"/>
          </a:xfrm>
          <a:solidFill>
            <a:schemeClr val="tx2">
              <a:lumMod val="40000"/>
              <a:lumOff val="60000"/>
            </a:schemeClr>
          </a:solidFill>
        </p:spPr>
        <p:txBody>
          <a:bodyPr/>
          <a:lstStyle/>
          <a:p>
            <a:r>
              <a:rPr lang="en-GB" b="1" dirty="0">
                <a:latin typeface="Rockwell" panose="02060603020205020403" pitchFamily="18" charset="0"/>
              </a:rPr>
              <a:t>Short Answer Questions </a:t>
            </a:r>
          </a:p>
        </p:txBody>
      </p:sp>
      <p:graphicFrame>
        <p:nvGraphicFramePr>
          <p:cNvPr id="3" name="Content Placeholder 2">
            <a:extLst>
              <a:ext uri="{FF2B5EF4-FFF2-40B4-BE49-F238E27FC236}">
                <a16:creationId xmlns:a16="http://schemas.microsoft.com/office/drawing/2014/main" id="{C2F74030-68A3-431F-B8A8-B42DFA36EBE7}"/>
              </a:ext>
            </a:extLst>
          </p:cNvPr>
          <p:cNvGraphicFramePr>
            <a:graphicFrameLocks noGrp="1"/>
          </p:cNvGraphicFramePr>
          <p:nvPr>
            <p:ph sz="half" idx="1"/>
            <p:extLst>
              <p:ext uri="{D42A27DB-BD31-4B8C-83A1-F6EECF244321}">
                <p14:modId xmlns:p14="http://schemas.microsoft.com/office/powerpoint/2010/main" val="3356343010"/>
              </p:ext>
            </p:extLst>
          </p:nvPr>
        </p:nvGraphicFramePr>
        <p:xfrm>
          <a:off x="888274" y="2163322"/>
          <a:ext cx="7432766" cy="29703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988894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5">
            <a:extLst>
              <a:ext uri="{FF2B5EF4-FFF2-40B4-BE49-F238E27FC236}">
                <a16:creationId xmlns:a16="http://schemas.microsoft.com/office/drawing/2014/main" id="{B8D44881-0F4A-48AF-9936-EEF7E49BB685}"/>
              </a:ext>
            </a:extLst>
          </p:cNvPr>
          <p:cNvGraphicFramePr>
            <a:graphicFrameLocks noGrp="1"/>
          </p:cNvGraphicFramePr>
          <p:nvPr>
            <p:ph idx="1"/>
            <p:extLst>
              <p:ext uri="{D42A27DB-BD31-4B8C-83A1-F6EECF244321}">
                <p14:modId xmlns:p14="http://schemas.microsoft.com/office/powerpoint/2010/main" val="824326498"/>
              </p:ext>
            </p:extLst>
          </p:nvPr>
        </p:nvGraphicFramePr>
        <p:xfrm>
          <a:off x="1332411" y="1345474"/>
          <a:ext cx="6479177" cy="38927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4">
            <a:extLst>
              <a:ext uri="{FF2B5EF4-FFF2-40B4-BE49-F238E27FC236}">
                <a16:creationId xmlns:a16="http://schemas.microsoft.com/office/drawing/2014/main" id="{4BB75E91-6521-4B1F-8311-ED1A7C7AB4FC}"/>
              </a:ext>
            </a:extLst>
          </p:cNvPr>
          <p:cNvSpPr>
            <a:spLocks noGrp="1"/>
          </p:cNvSpPr>
          <p:nvPr>
            <p:ph type="title"/>
          </p:nvPr>
        </p:nvSpPr>
        <p:spPr>
          <a:xfrm>
            <a:off x="622300" y="339159"/>
            <a:ext cx="7899400" cy="601208"/>
          </a:xfrm>
          <a:solidFill>
            <a:schemeClr val="tx2">
              <a:lumMod val="40000"/>
              <a:lumOff val="60000"/>
            </a:schemeClr>
          </a:solidFill>
          <a:ln>
            <a:noFill/>
          </a:ln>
        </p:spPr>
        <p:txBody>
          <a:bodyPr>
            <a:normAutofit fontScale="90000"/>
          </a:bodyPr>
          <a:lstStyle/>
          <a:p>
            <a:pPr lvl="0">
              <a:spcBef>
                <a:spcPts val="1200"/>
              </a:spcBef>
            </a:pPr>
            <a:br>
              <a:rPr lang="en-GB" sz="4000" cap="none" dirty="0">
                <a:latin typeface="Rockwell" panose="02060603020205020403"/>
                <a:ea typeface="+mn-ea"/>
                <a:cs typeface="+mn-cs"/>
              </a:rPr>
            </a:br>
            <a:r>
              <a:rPr lang="en-GB" sz="4000" b="1" cap="none" dirty="0">
                <a:latin typeface="Rockwell" panose="02060603020205020403"/>
                <a:ea typeface="+mn-ea"/>
                <a:cs typeface="+mn-cs"/>
              </a:rPr>
              <a:t>Questions will ask you to…</a:t>
            </a:r>
            <a:br>
              <a:rPr lang="en-GB" sz="4000" cap="none" dirty="0">
                <a:latin typeface="Rockwell" panose="02060603020205020403"/>
                <a:ea typeface="+mn-ea"/>
                <a:cs typeface="+mn-cs"/>
              </a:rPr>
            </a:br>
            <a:endParaRPr lang="en-GB" sz="4000" dirty="0"/>
          </a:p>
        </p:txBody>
      </p:sp>
    </p:spTree>
    <p:extLst>
      <p:ext uri="{BB962C8B-B14F-4D97-AF65-F5344CB8AC3E}">
        <p14:creationId xmlns:p14="http://schemas.microsoft.com/office/powerpoint/2010/main" val="3587967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823278"/>
            <a:ext cx="8229600" cy="848768"/>
          </a:xfrm>
          <a:solidFill>
            <a:schemeClr val="accent5">
              <a:lumMod val="40000"/>
              <a:lumOff val="60000"/>
            </a:schemeClr>
          </a:solidFill>
        </p:spPr>
        <p:txBody>
          <a:bodyPr/>
          <a:lstStyle/>
          <a:p>
            <a:r>
              <a:rPr lang="en-GB" dirty="0">
                <a:latin typeface="Rockwell" panose="02060603020205020403" pitchFamily="18" charset="0"/>
              </a:rPr>
              <a:t>Question 1 </a:t>
            </a:r>
          </a:p>
        </p:txBody>
      </p:sp>
      <p:sp>
        <p:nvSpPr>
          <p:cNvPr id="3" name="Content Placeholder 2">
            <a:extLst>
              <a:ext uri="{FF2B5EF4-FFF2-40B4-BE49-F238E27FC236}">
                <a16:creationId xmlns:a16="http://schemas.microsoft.com/office/drawing/2014/main" id="{94B23DA9-6734-44B8-962A-231975162823}"/>
              </a:ext>
            </a:extLst>
          </p:cNvPr>
          <p:cNvSpPr>
            <a:spLocks noGrp="1"/>
          </p:cNvSpPr>
          <p:nvPr>
            <p:ph idx="1"/>
          </p:nvPr>
        </p:nvSpPr>
        <p:spPr>
          <a:xfrm>
            <a:off x="554518" y="2320052"/>
            <a:ext cx="8034964" cy="2217896"/>
          </a:xfrm>
        </p:spPr>
        <p:txBody>
          <a:bodyPr vert="horz" lIns="91440" tIns="45720" rIns="91440" bIns="45720" rtlCol="0">
            <a:normAutofit/>
          </a:bodyPr>
          <a:lstStyle/>
          <a:p>
            <a:pPr marL="0" indent="0">
              <a:buNone/>
            </a:pPr>
            <a:endParaRPr lang="en-US" sz="2400" dirty="0">
              <a:latin typeface="Rockwell" panose="02060603020205020403" pitchFamily="18" charset="0"/>
            </a:endParaRPr>
          </a:p>
          <a:p>
            <a:pPr marL="0" indent="0" algn="ctr">
              <a:buNone/>
            </a:pPr>
            <a:r>
              <a:rPr lang="en-US" sz="2400" b="1" dirty="0">
                <a:solidFill>
                  <a:srgbClr val="FF0000"/>
                </a:solidFill>
                <a:latin typeface="Rockwell" panose="02060603020205020403" pitchFamily="18" charset="0"/>
              </a:rPr>
              <a:t>Identify</a:t>
            </a:r>
            <a:r>
              <a:rPr lang="en-US" sz="2400" dirty="0">
                <a:latin typeface="Rockwell" panose="02060603020205020403" pitchFamily="18" charset="0"/>
              </a:rPr>
              <a:t> the Act and Section of the offence committed by Williams</a:t>
            </a:r>
          </a:p>
        </p:txBody>
      </p:sp>
    </p:spTree>
    <p:extLst>
      <p:ext uri="{BB962C8B-B14F-4D97-AF65-F5344CB8AC3E}">
        <p14:creationId xmlns:p14="http://schemas.microsoft.com/office/powerpoint/2010/main" val="42182357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96388" y="875529"/>
            <a:ext cx="8229600" cy="848768"/>
          </a:xfrm>
          <a:solidFill>
            <a:schemeClr val="accent5">
              <a:lumMod val="40000"/>
              <a:lumOff val="60000"/>
            </a:schemeClr>
          </a:solidFill>
        </p:spPr>
        <p:txBody>
          <a:bodyPr/>
          <a:lstStyle/>
          <a:p>
            <a:r>
              <a:rPr lang="en-GB" dirty="0">
                <a:latin typeface="Rockwell" panose="02060603020205020403" pitchFamily="18" charset="0"/>
              </a:rPr>
              <a:t>Question 1 answer </a:t>
            </a:r>
          </a:p>
        </p:txBody>
      </p:sp>
      <p:sp>
        <p:nvSpPr>
          <p:cNvPr id="6" name="Content Placeholder 2">
            <a:extLst>
              <a:ext uri="{FF2B5EF4-FFF2-40B4-BE49-F238E27FC236}">
                <a16:creationId xmlns:a16="http://schemas.microsoft.com/office/drawing/2014/main" id="{9138066E-E536-4F57-B4EB-A9886BE3FF6C}"/>
              </a:ext>
            </a:extLst>
          </p:cNvPr>
          <p:cNvSpPr>
            <a:spLocks noGrp="1"/>
          </p:cNvSpPr>
          <p:nvPr>
            <p:ph idx="1"/>
          </p:nvPr>
        </p:nvSpPr>
        <p:spPr>
          <a:xfrm>
            <a:off x="757646" y="1503107"/>
            <a:ext cx="7707085" cy="3604470"/>
          </a:xfrm>
        </p:spPr>
        <p:txBody>
          <a:bodyPr vert="horz" lIns="91440" tIns="45720" rIns="91440" bIns="45720" rtlCol="0" anchor="ctr">
            <a:normAutofit/>
          </a:bodyPr>
          <a:lstStyle/>
          <a:p>
            <a:pPr marL="0" indent="0" algn="ctr">
              <a:lnSpc>
                <a:spcPct val="150000"/>
              </a:lnSpc>
              <a:buNone/>
            </a:pPr>
            <a:r>
              <a:rPr lang="en-US" sz="2800" dirty="0">
                <a:latin typeface="Rockwell" panose="02060603020205020403" pitchFamily="18" charset="0"/>
              </a:rPr>
              <a:t>The offence committed by Williams is Theft contrary to Section 1 Theft Act 1968.</a:t>
            </a:r>
          </a:p>
        </p:txBody>
      </p:sp>
    </p:spTree>
    <p:extLst>
      <p:ext uri="{BB962C8B-B14F-4D97-AF65-F5344CB8AC3E}">
        <p14:creationId xmlns:p14="http://schemas.microsoft.com/office/powerpoint/2010/main" val="34092117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668280"/>
            <a:ext cx="8229600" cy="848768"/>
          </a:xfrm>
          <a:solidFill>
            <a:schemeClr val="accent5">
              <a:lumMod val="40000"/>
              <a:lumOff val="60000"/>
            </a:schemeClr>
          </a:solidFill>
        </p:spPr>
        <p:txBody>
          <a:bodyPr/>
          <a:lstStyle/>
          <a:p>
            <a:r>
              <a:rPr lang="en-GB" dirty="0">
                <a:latin typeface="Rockwell" panose="02060603020205020403" pitchFamily="18" charset="0"/>
              </a:rPr>
              <a:t>Question 2 </a:t>
            </a:r>
          </a:p>
        </p:txBody>
      </p:sp>
      <p:sp>
        <p:nvSpPr>
          <p:cNvPr id="6" name="Content Placeholder 2">
            <a:extLst>
              <a:ext uri="{FF2B5EF4-FFF2-40B4-BE49-F238E27FC236}">
                <a16:creationId xmlns:a16="http://schemas.microsoft.com/office/drawing/2014/main" id="{9138066E-E536-4F57-B4EB-A9886BE3FF6C}"/>
              </a:ext>
            </a:extLst>
          </p:cNvPr>
          <p:cNvSpPr>
            <a:spLocks noGrp="1"/>
          </p:cNvSpPr>
          <p:nvPr>
            <p:ph idx="1"/>
          </p:nvPr>
        </p:nvSpPr>
        <p:spPr>
          <a:xfrm>
            <a:off x="457200" y="1503107"/>
            <a:ext cx="8229600" cy="3604470"/>
          </a:xfrm>
        </p:spPr>
        <p:txBody>
          <a:bodyPr vert="horz" lIns="91440" tIns="45720" rIns="91440" bIns="45720" rtlCol="0" anchor="ctr">
            <a:normAutofit/>
          </a:bodyPr>
          <a:lstStyle/>
          <a:p>
            <a:pPr marL="0" indent="0" algn="ctr">
              <a:buNone/>
            </a:pPr>
            <a:r>
              <a:rPr lang="en-US" sz="2800" b="1" dirty="0">
                <a:solidFill>
                  <a:srgbClr val="FF0000"/>
                </a:solidFill>
                <a:latin typeface="Rockwell" panose="02060603020205020403" pitchFamily="18" charset="0"/>
              </a:rPr>
              <a:t>Define </a:t>
            </a:r>
            <a:r>
              <a:rPr lang="en-US" sz="2800" dirty="0">
                <a:latin typeface="Rockwell" panose="02060603020205020403" pitchFamily="18" charset="0"/>
              </a:rPr>
              <a:t>the offence committed by Williams</a:t>
            </a:r>
          </a:p>
        </p:txBody>
      </p:sp>
    </p:spTree>
    <p:extLst>
      <p:ext uri="{BB962C8B-B14F-4D97-AF65-F5344CB8AC3E}">
        <p14:creationId xmlns:p14="http://schemas.microsoft.com/office/powerpoint/2010/main" val="41094249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457518"/>
            <a:ext cx="8229600" cy="848768"/>
          </a:xfrm>
          <a:solidFill>
            <a:schemeClr val="accent5">
              <a:lumMod val="40000"/>
              <a:lumOff val="60000"/>
            </a:schemeClr>
          </a:solidFill>
        </p:spPr>
        <p:txBody>
          <a:bodyPr/>
          <a:lstStyle/>
          <a:p>
            <a:r>
              <a:rPr lang="en-GB" dirty="0">
                <a:latin typeface="Rockwell" panose="02060603020205020403" pitchFamily="18" charset="0"/>
              </a:rPr>
              <a:t>Question 2 answer </a:t>
            </a:r>
          </a:p>
        </p:txBody>
      </p:sp>
      <p:sp>
        <p:nvSpPr>
          <p:cNvPr id="6" name="Content Placeholder 2">
            <a:extLst>
              <a:ext uri="{FF2B5EF4-FFF2-40B4-BE49-F238E27FC236}">
                <a16:creationId xmlns:a16="http://schemas.microsoft.com/office/drawing/2014/main" id="{9138066E-E536-4F57-B4EB-A9886BE3FF6C}"/>
              </a:ext>
            </a:extLst>
          </p:cNvPr>
          <p:cNvSpPr>
            <a:spLocks noGrp="1"/>
          </p:cNvSpPr>
          <p:nvPr>
            <p:ph idx="1"/>
          </p:nvPr>
        </p:nvSpPr>
        <p:spPr>
          <a:xfrm>
            <a:off x="757646" y="1503107"/>
            <a:ext cx="7707085" cy="3604470"/>
          </a:xfrm>
        </p:spPr>
        <p:txBody>
          <a:bodyPr vert="horz" lIns="91440" tIns="45720" rIns="91440" bIns="45720" rtlCol="0" anchor="ctr">
            <a:normAutofit/>
          </a:bodyPr>
          <a:lstStyle/>
          <a:p>
            <a:pPr marL="0" indent="0" algn="ctr">
              <a:buNone/>
            </a:pPr>
            <a:r>
              <a:rPr lang="en-GB" sz="2800" dirty="0">
                <a:latin typeface="Rockwell" panose="02060603020205020403" pitchFamily="18" charset="0"/>
              </a:rPr>
              <a:t>Theft contrary to Section 1 Theft Act 1968 is defined as:</a:t>
            </a:r>
          </a:p>
          <a:p>
            <a:pPr marL="0" indent="0" algn="ctr">
              <a:buNone/>
            </a:pPr>
            <a:endParaRPr lang="en-GB" sz="2800" dirty="0">
              <a:latin typeface="Rockwell" panose="02060603020205020403" pitchFamily="18" charset="0"/>
            </a:endParaRPr>
          </a:p>
          <a:p>
            <a:pPr marL="0" indent="0" algn="ctr">
              <a:buNone/>
            </a:pPr>
            <a:r>
              <a:rPr lang="en-GB" sz="2800" dirty="0">
                <a:latin typeface="Rockwell" panose="02060603020205020403" pitchFamily="18" charset="0"/>
              </a:rPr>
              <a:t>"a person is guilty of theft if he/she dishonestly appropriates property belonging to another with the intention of permanently depriving the other of it". </a:t>
            </a:r>
          </a:p>
        </p:txBody>
      </p:sp>
    </p:spTree>
    <p:extLst>
      <p:ext uri="{BB962C8B-B14F-4D97-AF65-F5344CB8AC3E}">
        <p14:creationId xmlns:p14="http://schemas.microsoft.com/office/powerpoint/2010/main" val="26250413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274638"/>
            <a:ext cx="8229600" cy="848768"/>
          </a:xfrm>
          <a:solidFill>
            <a:schemeClr val="accent5">
              <a:lumMod val="40000"/>
              <a:lumOff val="60000"/>
            </a:schemeClr>
          </a:solidFill>
        </p:spPr>
        <p:txBody>
          <a:bodyPr/>
          <a:lstStyle/>
          <a:p>
            <a:r>
              <a:rPr lang="en-GB" dirty="0">
                <a:latin typeface="Rockwell" panose="02060603020205020403" pitchFamily="18" charset="0"/>
              </a:rPr>
              <a:t>Question 3 </a:t>
            </a:r>
          </a:p>
        </p:txBody>
      </p:sp>
      <p:sp>
        <p:nvSpPr>
          <p:cNvPr id="6" name="Content Placeholder 2">
            <a:extLst>
              <a:ext uri="{FF2B5EF4-FFF2-40B4-BE49-F238E27FC236}">
                <a16:creationId xmlns:a16="http://schemas.microsoft.com/office/drawing/2014/main" id="{9138066E-E536-4F57-B4EB-A9886BE3FF6C}"/>
              </a:ext>
            </a:extLst>
          </p:cNvPr>
          <p:cNvSpPr>
            <a:spLocks noGrp="1"/>
          </p:cNvSpPr>
          <p:nvPr>
            <p:ph idx="1"/>
          </p:nvPr>
        </p:nvSpPr>
        <p:spPr>
          <a:xfrm>
            <a:off x="757646" y="1503107"/>
            <a:ext cx="7707085" cy="3604470"/>
          </a:xfrm>
        </p:spPr>
        <p:txBody>
          <a:bodyPr vert="horz" lIns="91440" tIns="45720" rIns="91440" bIns="45720" rtlCol="0" anchor="ctr">
            <a:normAutofit/>
          </a:bodyPr>
          <a:lstStyle/>
          <a:p>
            <a:pPr marL="0" indent="0" algn="ctr">
              <a:buNone/>
            </a:pPr>
            <a:r>
              <a:rPr lang="en-US" sz="2800" b="1" dirty="0">
                <a:solidFill>
                  <a:srgbClr val="FF0000"/>
                </a:solidFill>
                <a:latin typeface="Rockwell" panose="02060603020205020403" pitchFamily="18" charset="0"/>
                <a:ea typeface="+mn-lt"/>
                <a:cs typeface="+mn-lt"/>
              </a:rPr>
              <a:t>Explain</a:t>
            </a:r>
            <a:r>
              <a:rPr lang="en-US" sz="2800" dirty="0">
                <a:latin typeface="Rockwell" panose="02060603020205020403" pitchFamily="18" charset="0"/>
                <a:ea typeface="+mn-lt"/>
                <a:cs typeface="+mn-lt"/>
              </a:rPr>
              <a:t> what other offence(s) Williams may have committed. </a:t>
            </a:r>
            <a:endParaRPr lang="en-US" sz="2800" dirty="0">
              <a:latin typeface="Rockwell" panose="02060603020205020403" pitchFamily="18" charset="0"/>
            </a:endParaRPr>
          </a:p>
        </p:txBody>
      </p:sp>
    </p:spTree>
    <p:extLst>
      <p:ext uri="{BB962C8B-B14F-4D97-AF65-F5344CB8AC3E}">
        <p14:creationId xmlns:p14="http://schemas.microsoft.com/office/powerpoint/2010/main" val="29570377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457518"/>
            <a:ext cx="8229600" cy="848768"/>
          </a:xfrm>
          <a:solidFill>
            <a:schemeClr val="accent5">
              <a:lumMod val="40000"/>
              <a:lumOff val="60000"/>
            </a:schemeClr>
          </a:solidFill>
        </p:spPr>
        <p:txBody>
          <a:bodyPr/>
          <a:lstStyle/>
          <a:p>
            <a:r>
              <a:rPr lang="en-GB" dirty="0">
                <a:latin typeface="Rockwell" panose="02060603020205020403" pitchFamily="18" charset="0"/>
              </a:rPr>
              <a:t>Question 3 answer </a:t>
            </a:r>
          </a:p>
        </p:txBody>
      </p:sp>
      <p:sp>
        <p:nvSpPr>
          <p:cNvPr id="6" name="Content Placeholder 2">
            <a:extLst>
              <a:ext uri="{FF2B5EF4-FFF2-40B4-BE49-F238E27FC236}">
                <a16:creationId xmlns:a16="http://schemas.microsoft.com/office/drawing/2014/main" id="{9138066E-E536-4F57-B4EB-A9886BE3FF6C}"/>
              </a:ext>
            </a:extLst>
          </p:cNvPr>
          <p:cNvSpPr>
            <a:spLocks noGrp="1"/>
          </p:cNvSpPr>
          <p:nvPr>
            <p:ph idx="1"/>
          </p:nvPr>
        </p:nvSpPr>
        <p:spPr>
          <a:xfrm>
            <a:off x="757646" y="1503107"/>
            <a:ext cx="7707085" cy="3604470"/>
          </a:xfrm>
        </p:spPr>
        <p:txBody>
          <a:bodyPr vert="horz" lIns="91440" tIns="45720" rIns="91440" bIns="45720" rtlCol="0" anchor="ctr">
            <a:normAutofit fontScale="92500"/>
          </a:bodyPr>
          <a:lstStyle/>
          <a:p>
            <a:pPr marL="0" indent="0" algn="ctr">
              <a:lnSpc>
                <a:spcPct val="150000"/>
              </a:lnSpc>
              <a:buNone/>
            </a:pPr>
            <a:r>
              <a:rPr lang="en-US" sz="2800" dirty="0">
                <a:latin typeface="Rockwell" panose="02060603020205020403" pitchFamily="18" charset="0"/>
                <a:ea typeface="+mn-lt"/>
                <a:cs typeface="+mn-lt"/>
              </a:rPr>
              <a:t>Williams may have committed the offence of handling stolen goods contrary to section 22 Theft Act 1968 if  it was proved that Williams was not the thief but dishonestly retained the property knowing or believing them to be stolen. </a:t>
            </a:r>
            <a:endParaRPr lang="en-US" sz="2800" dirty="0">
              <a:latin typeface="Rockwell" panose="02060603020205020403" pitchFamily="18" charset="0"/>
            </a:endParaRPr>
          </a:p>
        </p:txBody>
      </p:sp>
    </p:spTree>
    <p:extLst>
      <p:ext uri="{BB962C8B-B14F-4D97-AF65-F5344CB8AC3E}">
        <p14:creationId xmlns:p14="http://schemas.microsoft.com/office/powerpoint/2010/main" val="24163847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062548" y="436930"/>
            <a:ext cx="4624251" cy="692013"/>
          </a:xfrm>
          <a:solidFill>
            <a:schemeClr val="tx2">
              <a:lumMod val="40000"/>
              <a:lumOff val="60000"/>
            </a:schemeClr>
          </a:solidFill>
        </p:spPr>
        <p:txBody>
          <a:bodyPr>
            <a:normAutofit fontScale="90000"/>
          </a:bodyPr>
          <a:lstStyle/>
          <a:p>
            <a:r>
              <a:rPr lang="en-GB" b="1" dirty="0">
                <a:latin typeface="Rockwell" panose="02060603020205020403" pitchFamily="18" charset="0"/>
              </a:rPr>
              <a:t>Extra Assistance </a:t>
            </a:r>
          </a:p>
        </p:txBody>
      </p:sp>
      <p:pic>
        <p:nvPicPr>
          <p:cNvPr id="2" name="Graphic 1" descr="Classroom">
            <a:extLst>
              <a:ext uri="{FF2B5EF4-FFF2-40B4-BE49-F238E27FC236}">
                <a16:creationId xmlns:a16="http://schemas.microsoft.com/office/drawing/2014/main" id="{2911592A-4BF2-40E2-BCE4-BE0470526A7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7201" y="1128943"/>
            <a:ext cx="3722101" cy="3722101"/>
          </a:xfrm>
          <a:prstGeom prst="rect">
            <a:avLst/>
          </a:prstGeom>
        </p:spPr>
      </p:pic>
      <p:sp>
        <p:nvSpPr>
          <p:cNvPr id="5" name="Content Placeholder 2">
            <a:extLst>
              <a:ext uri="{FF2B5EF4-FFF2-40B4-BE49-F238E27FC236}">
                <a16:creationId xmlns:a16="http://schemas.microsoft.com/office/drawing/2014/main" id="{20B2C271-47D3-4380-827B-2236EE11B1B3}"/>
              </a:ext>
            </a:extLst>
          </p:cNvPr>
          <p:cNvSpPr>
            <a:spLocks noGrp="1"/>
          </p:cNvSpPr>
          <p:nvPr>
            <p:ph idx="1"/>
          </p:nvPr>
        </p:nvSpPr>
        <p:spPr>
          <a:xfrm>
            <a:off x="4346105" y="1297142"/>
            <a:ext cx="4173891" cy="4050792"/>
          </a:xfrm>
        </p:spPr>
        <p:txBody>
          <a:bodyPr vert="horz" lIns="91440" tIns="45720" rIns="91440" bIns="45720" rtlCol="0">
            <a:normAutofit fontScale="92500" lnSpcReduction="20000"/>
          </a:bodyPr>
          <a:lstStyle/>
          <a:p>
            <a:pPr marL="0" indent="0" algn="ctr">
              <a:buNone/>
            </a:pPr>
            <a:r>
              <a:rPr lang="en-US" sz="2800" dirty="0">
                <a:latin typeface="Rockwell" panose="02060603020205020403" pitchFamily="18" charset="0"/>
              </a:rPr>
              <a:t>Students are reminded to approach their police trainers to discuss their needs and any requirements they may have if they have. </a:t>
            </a:r>
          </a:p>
          <a:p>
            <a:pPr marL="0" indent="0" algn="ctr">
              <a:buNone/>
            </a:pPr>
            <a:endParaRPr lang="en-US" sz="2800" dirty="0">
              <a:latin typeface="Rockwell" panose="02060603020205020403" pitchFamily="18" charset="0"/>
            </a:endParaRPr>
          </a:p>
          <a:p>
            <a:pPr marL="0" indent="0" algn="ctr">
              <a:buNone/>
            </a:pPr>
            <a:r>
              <a:rPr lang="en-US" sz="2800" dirty="0">
                <a:latin typeface="Rockwell" panose="02060603020205020403" pitchFamily="18" charset="0"/>
              </a:rPr>
              <a:t>The University offers support for these students by online study skills and drop in sessions. </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430630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EF38D-D25F-4433-945F-B39598D002B4}"/>
              </a:ext>
            </a:extLst>
          </p:cNvPr>
          <p:cNvSpPr>
            <a:spLocks noGrp="1"/>
          </p:cNvSpPr>
          <p:nvPr>
            <p:ph type="title"/>
          </p:nvPr>
        </p:nvSpPr>
        <p:spPr>
          <a:xfrm>
            <a:off x="457200" y="124262"/>
            <a:ext cx="8229600" cy="1143000"/>
          </a:xfrm>
        </p:spPr>
        <p:txBody>
          <a:bodyPr/>
          <a:lstStyle/>
          <a:p>
            <a:r>
              <a:rPr lang="en-GB" dirty="0"/>
              <a:t>Sessions</a:t>
            </a:r>
          </a:p>
        </p:txBody>
      </p:sp>
      <p:sp>
        <p:nvSpPr>
          <p:cNvPr id="3" name="Content Placeholder 2">
            <a:extLst>
              <a:ext uri="{FF2B5EF4-FFF2-40B4-BE49-F238E27FC236}">
                <a16:creationId xmlns:a16="http://schemas.microsoft.com/office/drawing/2014/main" id="{72B27265-B889-4AE1-859B-1BFE0FA3F90B}"/>
              </a:ext>
            </a:extLst>
          </p:cNvPr>
          <p:cNvSpPr>
            <a:spLocks noGrp="1"/>
          </p:cNvSpPr>
          <p:nvPr>
            <p:ph idx="1"/>
          </p:nvPr>
        </p:nvSpPr>
        <p:spPr>
          <a:xfrm>
            <a:off x="457200" y="1356361"/>
            <a:ext cx="8229600" cy="3917032"/>
          </a:xfrm>
        </p:spPr>
        <p:txBody>
          <a:bodyPr>
            <a:normAutofit lnSpcReduction="10000"/>
          </a:bodyPr>
          <a:lstStyle/>
          <a:p>
            <a:r>
              <a:rPr lang="en-GB" dirty="0"/>
              <a:t>Wednesdays: Online Sessions</a:t>
            </a:r>
          </a:p>
          <a:p>
            <a:pPr marL="0" indent="0">
              <a:buNone/>
            </a:pPr>
            <a:endParaRPr lang="en-GB" dirty="0"/>
          </a:p>
          <a:p>
            <a:r>
              <a:rPr lang="en-GB" dirty="0"/>
              <a:t>Email: </a:t>
            </a:r>
            <a:r>
              <a:rPr lang="en-GB" dirty="0">
                <a:hlinkClick r:id="rId2"/>
              </a:rPr>
              <a:t>PEQF.Team@uwtsd.ac.uk</a:t>
            </a:r>
            <a:endParaRPr lang="en-GB" dirty="0"/>
          </a:p>
          <a:p>
            <a:pPr marL="0" indent="0">
              <a:buNone/>
            </a:pPr>
            <a:endParaRPr lang="en-GB" dirty="0"/>
          </a:p>
          <a:p>
            <a:r>
              <a:rPr lang="en-GB" dirty="0"/>
              <a:t>Locations: Kingsway, Bridgend</a:t>
            </a:r>
          </a:p>
          <a:p>
            <a:pPr marL="0" indent="0">
              <a:buNone/>
            </a:pPr>
            <a:r>
              <a:rPr lang="en-GB" dirty="0"/>
              <a:t>                    </a:t>
            </a:r>
            <a:r>
              <a:rPr lang="en-GB" dirty="0" err="1"/>
              <a:t>Mamhilad</a:t>
            </a:r>
            <a:r>
              <a:rPr lang="en-GB" dirty="0"/>
              <a:t>, Gwent</a:t>
            </a:r>
          </a:p>
          <a:p>
            <a:pPr marL="0" indent="0">
              <a:buNone/>
            </a:pPr>
            <a:r>
              <a:rPr lang="en-GB" dirty="0"/>
              <a:t>                    SBC, Swansea </a:t>
            </a:r>
          </a:p>
          <a:p>
            <a:pPr marL="0" indent="0">
              <a:buNone/>
            </a:pPr>
            <a:endParaRPr lang="en-GB" dirty="0"/>
          </a:p>
        </p:txBody>
      </p:sp>
    </p:spTree>
    <p:extLst>
      <p:ext uri="{BB962C8B-B14F-4D97-AF65-F5344CB8AC3E}">
        <p14:creationId xmlns:p14="http://schemas.microsoft.com/office/powerpoint/2010/main" val="31386699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See the source image">
            <a:extLst>
              <a:ext uri="{FF2B5EF4-FFF2-40B4-BE49-F238E27FC236}">
                <a16:creationId xmlns:a16="http://schemas.microsoft.com/office/drawing/2014/main" id="{98DCAE18-11C3-4608-96E7-7E4BB6622FD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2430080" y="316188"/>
            <a:ext cx="4283839" cy="1145926"/>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1">
            <a:extLst>
              <a:ext uri="{FF2B5EF4-FFF2-40B4-BE49-F238E27FC236}">
                <a16:creationId xmlns:a16="http://schemas.microsoft.com/office/drawing/2014/main" id="{A3C41088-705F-4171-87D2-479731F09295}"/>
              </a:ext>
            </a:extLst>
          </p:cNvPr>
          <p:cNvPicPr/>
          <p:nvPr/>
        </p:nvPicPr>
        <p:blipFill rotWithShape="1">
          <a:blip r:embed="rId4"/>
          <a:srcRect l="36295" t="32466" r="37115" b="27137"/>
          <a:stretch/>
        </p:blipFill>
        <p:spPr bwMode="auto">
          <a:xfrm>
            <a:off x="2421891" y="2072640"/>
            <a:ext cx="1972308" cy="1762760"/>
          </a:xfrm>
          <a:prstGeom prst="rect">
            <a:avLst/>
          </a:prstGeom>
          <a:ln>
            <a:noFill/>
          </a:ln>
          <a:extLst>
            <a:ext uri="{53640926-AAD7-44D8-BBD7-CCE9431645EC}">
              <a14:shadowObscured xmlns:a14="http://schemas.microsoft.com/office/drawing/2010/main"/>
            </a:ext>
          </a:extLst>
        </p:spPr>
      </p:pic>
      <p:pic>
        <p:nvPicPr>
          <p:cNvPr id="23" name="Picture 22">
            <a:extLst>
              <a:ext uri="{FF2B5EF4-FFF2-40B4-BE49-F238E27FC236}">
                <a16:creationId xmlns:a16="http://schemas.microsoft.com/office/drawing/2014/main" id="{73961FD5-E5C2-4B3A-9FD4-4C0408171160}"/>
              </a:ext>
            </a:extLst>
          </p:cNvPr>
          <p:cNvPicPr/>
          <p:nvPr/>
        </p:nvPicPr>
        <p:blipFill rotWithShape="1">
          <a:blip r:embed="rId4"/>
          <a:srcRect l="62885" t="31723" r="10392" b="27137"/>
          <a:stretch/>
        </p:blipFill>
        <p:spPr bwMode="auto">
          <a:xfrm>
            <a:off x="250190" y="2113280"/>
            <a:ext cx="1972308" cy="1762760"/>
          </a:xfrm>
          <a:prstGeom prst="rect">
            <a:avLst/>
          </a:prstGeom>
          <a:ln>
            <a:noFill/>
          </a:ln>
          <a:extLst>
            <a:ext uri="{53640926-AAD7-44D8-BBD7-CCE9431645EC}">
              <a14:shadowObscured xmlns:a14="http://schemas.microsoft.com/office/drawing/2010/main"/>
            </a:ext>
          </a:extLst>
        </p:spPr>
      </p:pic>
      <p:pic>
        <p:nvPicPr>
          <p:cNvPr id="24" name="Picture 23">
            <a:extLst>
              <a:ext uri="{FF2B5EF4-FFF2-40B4-BE49-F238E27FC236}">
                <a16:creationId xmlns:a16="http://schemas.microsoft.com/office/drawing/2014/main" id="{51763C69-EA79-46FF-896E-72FD973C9EC0}"/>
              </a:ext>
            </a:extLst>
          </p:cNvPr>
          <p:cNvPicPr/>
          <p:nvPr/>
        </p:nvPicPr>
        <p:blipFill rotWithShape="1">
          <a:blip r:embed="rId5"/>
          <a:srcRect l="63151" t="25030" r="11190" b="33086"/>
          <a:stretch/>
        </p:blipFill>
        <p:spPr bwMode="auto">
          <a:xfrm>
            <a:off x="4724403" y="2019300"/>
            <a:ext cx="1816097" cy="1816100"/>
          </a:xfrm>
          <a:prstGeom prst="rect">
            <a:avLst/>
          </a:prstGeom>
          <a:ln>
            <a:noFill/>
          </a:ln>
          <a:extLst>
            <a:ext uri="{53640926-AAD7-44D8-BBD7-CCE9431645EC}">
              <a14:shadowObscured xmlns:a14="http://schemas.microsoft.com/office/drawing/2010/main"/>
            </a:ext>
          </a:extLst>
        </p:spPr>
      </p:pic>
      <p:pic>
        <p:nvPicPr>
          <p:cNvPr id="25" name="Picture 24">
            <a:extLst>
              <a:ext uri="{FF2B5EF4-FFF2-40B4-BE49-F238E27FC236}">
                <a16:creationId xmlns:a16="http://schemas.microsoft.com/office/drawing/2014/main" id="{0A633945-5AD6-4074-A8B6-56ABFC7D4177}"/>
              </a:ext>
            </a:extLst>
          </p:cNvPr>
          <p:cNvPicPr/>
          <p:nvPr/>
        </p:nvPicPr>
        <p:blipFill rotWithShape="1">
          <a:blip r:embed="rId6"/>
          <a:srcRect l="9705" t="32218" r="63572" b="26642"/>
          <a:stretch/>
        </p:blipFill>
        <p:spPr bwMode="auto">
          <a:xfrm>
            <a:off x="6896104" y="2019300"/>
            <a:ext cx="1816097" cy="1816100"/>
          </a:xfrm>
          <a:prstGeom prst="rect">
            <a:avLst/>
          </a:prstGeom>
          <a:ln>
            <a:noFill/>
          </a:ln>
          <a:extLst>
            <a:ext uri="{53640926-AAD7-44D8-BBD7-CCE9431645EC}">
              <a14:shadowObscured xmlns:a14="http://schemas.microsoft.com/office/drawing/2010/main"/>
            </a:ext>
          </a:extLst>
        </p:spPr>
      </p:pic>
      <p:pic>
        <p:nvPicPr>
          <p:cNvPr id="26" name="Picture 25">
            <a:extLst>
              <a:ext uri="{FF2B5EF4-FFF2-40B4-BE49-F238E27FC236}">
                <a16:creationId xmlns:a16="http://schemas.microsoft.com/office/drawing/2014/main" id="{E59D461F-7564-4C04-912A-F0E9FFED9C40}"/>
              </a:ext>
            </a:extLst>
          </p:cNvPr>
          <p:cNvPicPr/>
          <p:nvPr/>
        </p:nvPicPr>
        <p:blipFill rotWithShape="1">
          <a:blip r:embed="rId5"/>
          <a:srcRect l="36029" t="25279" r="37116" b="34076"/>
          <a:stretch/>
        </p:blipFill>
        <p:spPr bwMode="auto">
          <a:xfrm>
            <a:off x="3585846" y="3876040"/>
            <a:ext cx="1972308" cy="176276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106691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500"/>
                                        <p:tgtEl>
                                          <p:spTgt spid="2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fade">
                                      <p:cBhvr>
                                        <p:cTn id="22" dur="500"/>
                                        <p:tgtEl>
                                          <p:spTgt spid="2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6"/>
                                        </p:tgtEl>
                                        <p:attrNameLst>
                                          <p:attrName>style.visibility</p:attrName>
                                        </p:attrNameLst>
                                      </p:cBhvr>
                                      <p:to>
                                        <p:strVal val="visible"/>
                                      </p:to>
                                    </p:set>
                                    <p:animEffect transition="in" filter="fade">
                                      <p:cBhvr>
                                        <p:cTn id="2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See the source image">
            <a:extLst>
              <a:ext uri="{FF2B5EF4-FFF2-40B4-BE49-F238E27FC236}">
                <a16:creationId xmlns:a16="http://schemas.microsoft.com/office/drawing/2014/main" id="{98DCAE18-11C3-4608-96E7-7E4BB6622FD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2430080" y="151216"/>
            <a:ext cx="4283839" cy="1145926"/>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5">
            <a:extLst>
              <a:ext uri="{FF2B5EF4-FFF2-40B4-BE49-F238E27FC236}">
                <a16:creationId xmlns:a16="http://schemas.microsoft.com/office/drawing/2014/main" id="{E59D461F-7564-4C04-912A-F0E9FFED9C40}"/>
              </a:ext>
            </a:extLst>
          </p:cNvPr>
          <p:cNvPicPr/>
          <p:nvPr/>
        </p:nvPicPr>
        <p:blipFill rotWithShape="1">
          <a:blip r:embed="rId4"/>
          <a:srcRect l="36029" t="25279" r="37116" b="34076"/>
          <a:stretch/>
        </p:blipFill>
        <p:spPr bwMode="auto">
          <a:xfrm>
            <a:off x="857503" y="1806702"/>
            <a:ext cx="2814954" cy="2870200"/>
          </a:xfrm>
          <a:prstGeom prst="rect">
            <a:avLst/>
          </a:prstGeom>
          <a:ln>
            <a:noFill/>
          </a:ln>
          <a:extLst>
            <a:ext uri="{53640926-AAD7-44D8-BBD7-CCE9431645EC}">
              <a14:shadowObscured xmlns:a14="http://schemas.microsoft.com/office/drawing/2010/main"/>
            </a:ext>
          </a:extLst>
        </p:spPr>
      </p:pic>
      <p:sp>
        <p:nvSpPr>
          <p:cNvPr id="8" name="Content Placeholder 2">
            <a:extLst>
              <a:ext uri="{FF2B5EF4-FFF2-40B4-BE49-F238E27FC236}">
                <a16:creationId xmlns:a16="http://schemas.microsoft.com/office/drawing/2014/main" id="{C474D185-DA41-472E-8B6A-3EA427B7E511}"/>
              </a:ext>
            </a:extLst>
          </p:cNvPr>
          <p:cNvSpPr>
            <a:spLocks noGrp="1"/>
          </p:cNvSpPr>
          <p:nvPr>
            <p:ph idx="1"/>
          </p:nvPr>
        </p:nvSpPr>
        <p:spPr>
          <a:xfrm>
            <a:off x="4295305" y="1806702"/>
            <a:ext cx="4173891" cy="3244596"/>
          </a:xfrm>
        </p:spPr>
        <p:txBody>
          <a:bodyPr vert="horz" lIns="91440" tIns="45720" rIns="91440" bIns="45720" rtlCol="0">
            <a:normAutofit fontScale="70000" lnSpcReduction="20000"/>
          </a:bodyPr>
          <a:lstStyle/>
          <a:p>
            <a:pPr lvl="0"/>
            <a:r>
              <a:rPr lang="en-GB" sz="2300" dirty="0">
                <a:latin typeface="Rockwell" panose="02060603020205020403" pitchFamily="18" charset="0"/>
              </a:rPr>
              <a:t>University Staff contacts</a:t>
            </a:r>
          </a:p>
          <a:p>
            <a:pPr lvl="0"/>
            <a:r>
              <a:rPr lang="en-GB" sz="2300" dirty="0">
                <a:latin typeface="Rockwell" panose="02060603020205020403" pitchFamily="18" charset="0"/>
              </a:rPr>
              <a:t>Frequently asked questions (please read) </a:t>
            </a:r>
          </a:p>
          <a:p>
            <a:pPr lvl="0"/>
            <a:r>
              <a:rPr lang="en-GB" sz="2300" dirty="0">
                <a:latin typeface="Rockwell" panose="02060603020205020403" pitchFamily="18" charset="0"/>
              </a:rPr>
              <a:t>Overview of Modules and academic year</a:t>
            </a:r>
          </a:p>
          <a:p>
            <a:pPr lvl="0"/>
            <a:r>
              <a:rPr lang="en-GB" sz="2300" dirty="0">
                <a:latin typeface="Rockwell" panose="02060603020205020403" pitchFamily="18" charset="0"/>
              </a:rPr>
              <a:t>Student handbooks (please read)</a:t>
            </a:r>
          </a:p>
          <a:p>
            <a:pPr lvl="0"/>
            <a:r>
              <a:rPr lang="en-GB" sz="2300" dirty="0">
                <a:latin typeface="Rockwell" panose="02060603020205020403" pitchFamily="18" charset="0"/>
              </a:rPr>
              <a:t>Qualification handbooks </a:t>
            </a:r>
          </a:p>
          <a:p>
            <a:pPr lvl="0"/>
            <a:r>
              <a:rPr lang="en-GB" sz="2300" dirty="0">
                <a:latin typeface="Rockwell" panose="02060603020205020403" pitchFamily="18" charset="0"/>
              </a:rPr>
              <a:t>Internet links to university support sites</a:t>
            </a:r>
          </a:p>
          <a:p>
            <a:pPr lvl="0"/>
            <a:r>
              <a:rPr lang="en-GB" sz="2300" dirty="0">
                <a:latin typeface="Rockwell" panose="02060603020205020403" pitchFamily="18" charset="0"/>
              </a:rPr>
              <a:t>Forums for your cohort.</a:t>
            </a:r>
          </a:p>
          <a:p>
            <a:pPr lvl="0"/>
            <a:endParaRPr lang="en-GB" sz="2300" dirty="0">
              <a:latin typeface="Rockwell" panose="02060603020205020403" pitchFamily="18" charset="0"/>
            </a:endParaRPr>
          </a:p>
          <a:p>
            <a:pPr lvl="0"/>
            <a:r>
              <a:rPr lang="en-GB" sz="2300" b="1" dirty="0">
                <a:latin typeface="Rockwell" panose="02060603020205020403" pitchFamily="18" charset="0"/>
              </a:rPr>
              <a:t>MUST</a:t>
            </a:r>
            <a:r>
              <a:rPr lang="en-GB" sz="2300" dirty="0">
                <a:latin typeface="Rockwell" panose="02060603020205020403" pitchFamily="18" charset="0"/>
              </a:rPr>
              <a:t> regularly access student email accounts</a:t>
            </a:r>
            <a:endParaRPr lang="en-US" sz="2800" dirty="0">
              <a:latin typeface="Rockwell" panose="02060603020205020403" pitchFamily="18" charset="0"/>
            </a:endParaRP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2685716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fade">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1" end="1"/>
                                            </p:txEl>
                                          </p:spTgt>
                                        </p:tgtEl>
                                        <p:attrNameLst>
                                          <p:attrName>style.visibility</p:attrName>
                                        </p:attrNameLst>
                                      </p:cBhvr>
                                      <p:to>
                                        <p:strVal val="visible"/>
                                      </p:to>
                                    </p:set>
                                    <p:animEffect transition="in" filter="fade">
                                      <p:cBhvr>
                                        <p:cTn id="17" dur="500"/>
                                        <p:tgtEl>
                                          <p:spTgt spid="8">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2" end="2"/>
                                            </p:txEl>
                                          </p:spTgt>
                                        </p:tgtEl>
                                        <p:attrNameLst>
                                          <p:attrName>style.visibility</p:attrName>
                                        </p:attrNameLst>
                                      </p:cBhvr>
                                      <p:to>
                                        <p:strVal val="visible"/>
                                      </p:to>
                                    </p:set>
                                    <p:animEffect transition="in" filter="fade">
                                      <p:cBhvr>
                                        <p:cTn id="22" dur="500"/>
                                        <p:tgtEl>
                                          <p:spTgt spid="8">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xEl>
                                              <p:pRg st="3" end="3"/>
                                            </p:txEl>
                                          </p:spTgt>
                                        </p:tgtEl>
                                        <p:attrNameLst>
                                          <p:attrName>style.visibility</p:attrName>
                                        </p:attrNameLst>
                                      </p:cBhvr>
                                      <p:to>
                                        <p:strVal val="visible"/>
                                      </p:to>
                                    </p:set>
                                    <p:animEffect transition="in" filter="fade">
                                      <p:cBhvr>
                                        <p:cTn id="27" dur="500"/>
                                        <p:tgtEl>
                                          <p:spTgt spid="8">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xEl>
                                              <p:pRg st="4" end="4"/>
                                            </p:txEl>
                                          </p:spTgt>
                                        </p:tgtEl>
                                        <p:attrNameLst>
                                          <p:attrName>style.visibility</p:attrName>
                                        </p:attrNameLst>
                                      </p:cBhvr>
                                      <p:to>
                                        <p:strVal val="visible"/>
                                      </p:to>
                                    </p:set>
                                    <p:animEffect transition="in" filter="fade">
                                      <p:cBhvr>
                                        <p:cTn id="32" dur="500"/>
                                        <p:tgtEl>
                                          <p:spTgt spid="8">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xEl>
                                              <p:pRg st="5" end="5"/>
                                            </p:txEl>
                                          </p:spTgt>
                                        </p:tgtEl>
                                        <p:attrNameLst>
                                          <p:attrName>style.visibility</p:attrName>
                                        </p:attrNameLst>
                                      </p:cBhvr>
                                      <p:to>
                                        <p:strVal val="visible"/>
                                      </p:to>
                                    </p:set>
                                    <p:animEffect transition="in" filter="fade">
                                      <p:cBhvr>
                                        <p:cTn id="37" dur="500"/>
                                        <p:tgtEl>
                                          <p:spTgt spid="8">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8">
                                            <p:txEl>
                                              <p:pRg st="6" end="6"/>
                                            </p:txEl>
                                          </p:spTgt>
                                        </p:tgtEl>
                                        <p:attrNameLst>
                                          <p:attrName>style.visibility</p:attrName>
                                        </p:attrNameLst>
                                      </p:cBhvr>
                                      <p:to>
                                        <p:strVal val="visible"/>
                                      </p:to>
                                    </p:set>
                                    <p:animEffect transition="in" filter="fade">
                                      <p:cBhvr>
                                        <p:cTn id="42" dur="500"/>
                                        <p:tgtEl>
                                          <p:spTgt spid="8">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8">
                                            <p:txEl>
                                              <p:pRg st="8" end="8"/>
                                            </p:txEl>
                                          </p:spTgt>
                                        </p:tgtEl>
                                        <p:attrNameLst>
                                          <p:attrName>style.visibility</p:attrName>
                                        </p:attrNameLst>
                                      </p:cBhvr>
                                      <p:to>
                                        <p:strVal val="visible"/>
                                      </p:to>
                                    </p:set>
                                    <p:animEffect transition="in" filter="fade">
                                      <p:cBhvr>
                                        <p:cTn id="47" dur="500"/>
                                        <p:tgtEl>
                                          <p:spTgt spid="8">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DCE7F-4965-4E0D-9E9B-B442404C9A36}"/>
              </a:ext>
            </a:extLst>
          </p:cNvPr>
          <p:cNvSpPr>
            <a:spLocks noGrp="1"/>
          </p:cNvSpPr>
          <p:nvPr>
            <p:ph type="title"/>
          </p:nvPr>
        </p:nvSpPr>
        <p:spPr>
          <a:xfrm>
            <a:off x="457200" y="692649"/>
            <a:ext cx="8229600" cy="1143000"/>
          </a:xfrm>
          <a:solidFill>
            <a:schemeClr val="tx2">
              <a:lumMod val="40000"/>
              <a:lumOff val="60000"/>
            </a:schemeClr>
          </a:solidFill>
        </p:spPr>
        <p:txBody>
          <a:bodyPr/>
          <a:lstStyle/>
          <a:p>
            <a:r>
              <a:rPr lang="en-GB" b="1" dirty="0">
                <a:latin typeface="Rockwell" panose="02060603020205020403" pitchFamily="18" charset="0"/>
              </a:rPr>
              <a:t>Navigating Around Moodle </a:t>
            </a:r>
          </a:p>
        </p:txBody>
      </p:sp>
      <p:pic>
        <p:nvPicPr>
          <p:cNvPr id="5" name="Picture 4">
            <a:extLst>
              <a:ext uri="{FF2B5EF4-FFF2-40B4-BE49-F238E27FC236}">
                <a16:creationId xmlns:a16="http://schemas.microsoft.com/office/drawing/2014/main" id="{D7C02CAB-7A40-4975-8F73-469A7B57C06C}"/>
              </a:ext>
            </a:extLst>
          </p:cNvPr>
          <p:cNvPicPr>
            <a:picLocks noChangeAspect="1"/>
          </p:cNvPicPr>
          <p:nvPr/>
        </p:nvPicPr>
        <p:blipFill rotWithShape="1">
          <a:blip r:embed="rId3"/>
          <a:srcRect l="3756" t="31034" r="4379" b="24335"/>
          <a:stretch/>
        </p:blipFill>
        <p:spPr>
          <a:xfrm>
            <a:off x="522476" y="2519466"/>
            <a:ext cx="8164324" cy="2326854"/>
          </a:xfrm>
          <a:prstGeom prst="rect">
            <a:avLst/>
          </a:prstGeom>
          <a:ln>
            <a:solidFill>
              <a:schemeClr val="tx1"/>
            </a:solidFill>
          </a:ln>
        </p:spPr>
      </p:pic>
    </p:spTree>
    <p:extLst>
      <p:ext uri="{BB962C8B-B14F-4D97-AF65-F5344CB8AC3E}">
        <p14:creationId xmlns:p14="http://schemas.microsoft.com/office/powerpoint/2010/main" val="30699207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29FE2-313F-43E5-A080-D48A669CA07D}"/>
              </a:ext>
            </a:extLst>
          </p:cNvPr>
          <p:cNvSpPr>
            <a:spLocks noGrp="1"/>
          </p:cNvSpPr>
          <p:nvPr>
            <p:ph type="title"/>
          </p:nvPr>
        </p:nvSpPr>
        <p:spPr>
          <a:solidFill>
            <a:schemeClr val="tx2">
              <a:lumMod val="40000"/>
              <a:lumOff val="60000"/>
            </a:schemeClr>
          </a:solidFill>
        </p:spPr>
        <p:txBody>
          <a:bodyPr/>
          <a:lstStyle/>
          <a:p>
            <a:r>
              <a:rPr lang="en-GB" b="1" dirty="0"/>
              <a:t>Student Reminder ….. </a:t>
            </a:r>
          </a:p>
        </p:txBody>
      </p:sp>
      <p:sp>
        <p:nvSpPr>
          <p:cNvPr id="4" name="Content Placeholder 2">
            <a:extLst>
              <a:ext uri="{FF2B5EF4-FFF2-40B4-BE49-F238E27FC236}">
                <a16:creationId xmlns:a16="http://schemas.microsoft.com/office/drawing/2014/main" id="{EABC0C3E-4111-4F02-834F-928A9DED290B}"/>
              </a:ext>
            </a:extLst>
          </p:cNvPr>
          <p:cNvSpPr>
            <a:spLocks noGrp="1"/>
          </p:cNvSpPr>
          <p:nvPr>
            <p:ph idx="1"/>
          </p:nvPr>
        </p:nvSpPr>
        <p:spPr>
          <a:xfrm>
            <a:off x="457200" y="1822078"/>
            <a:ext cx="8334103" cy="3638196"/>
          </a:xfrm>
        </p:spPr>
        <p:txBody>
          <a:bodyPr vert="horz" lIns="91440" tIns="45720" rIns="91440" bIns="45720" rtlCol="0">
            <a:normAutofit fontScale="62500" lnSpcReduction="20000"/>
          </a:bodyPr>
          <a:lstStyle/>
          <a:p>
            <a:pPr marL="0" indent="0">
              <a:lnSpc>
                <a:spcPct val="120000"/>
              </a:lnSpc>
              <a:buNone/>
            </a:pPr>
            <a:r>
              <a:rPr lang="en-US" sz="2900" dirty="0">
                <a:latin typeface="Rockwell" panose="02060603020205020403" pitchFamily="18" charset="0"/>
              </a:rPr>
              <a:t>To aid your studies, you are advised to: </a:t>
            </a:r>
          </a:p>
          <a:p>
            <a:pPr marL="514350" indent="-514350">
              <a:lnSpc>
                <a:spcPct val="120000"/>
              </a:lnSpc>
              <a:buAutoNum type="arabicPeriod"/>
            </a:pPr>
            <a:r>
              <a:rPr lang="en-US" sz="2900" dirty="0">
                <a:latin typeface="Rockwell" panose="02060603020205020403" pitchFamily="18" charset="0"/>
              </a:rPr>
              <a:t>Purchase </a:t>
            </a:r>
            <a:r>
              <a:rPr lang="en-US" sz="2900" dirty="0" err="1">
                <a:latin typeface="Rockwell" panose="02060603020205020403" pitchFamily="18" charset="0"/>
              </a:rPr>
              <a:t>Blackstones</a:t>
            </a:r>
            <a:r>
              <a:rPr lang="en-US" sz="2900" dirty="0">
                <a:latin typeface="Rockwell" panose="02060603020205020403" pitchFamily="18" charset="0"/>
              </a:rPr>
              <a:t> (Handbook for Policing </a:t>
            </a:r>
            <a:r>
              <a:rPr lang="en-US" sz="2900">
                <a:latin typeface="Rockwell" panose="02060603020205020403" pitchFamily="18" charset="0"/>
              </a:rPr>
              <a:t>Students 2022) </a:t>
            </a:r>
            <a:r>
              <a:rPr lang="en-US" sz="2900" dirty="0">
                <a:latin typeface="Rockwell" panose="02060603020205020403" pitchFamily="18" charset="0"/>
              </a:rPr>
              <a:t>and read the relevant chapters in conjunction with your lessons</a:t>
            </a:r>
          </a:p>
          <a:p>
            <a:pPr marL="514350" indent="-514350">
              <a:lnSpc>
                <a:spcPct val="120000"/>
              </a:lnSpc>
              <a:buAutoNum type="arabicPeriod"/>
            </a:pPr>
            <a:r>
              <a:rPr lang="en-US" sz="2900" dirty="0">
                <a:latin typeface="Rockwell" panose="02060603020205020403" pitchFamily="18" charset="0"/>
              </a:rPr>
              <a:t>Read the General Information Page on Moodle including Frequently Asked Questions</a:t>
            </a:r>
          </a:p>
          <a:p>
            <a:pPr marL="514350" indent="-514350">
              <a:lnSpc>
                <a:spcPct val="120000"/>
              </a:lnSpc>
              <a:buFont typeface="Wingdings" pitchFamily="2" charset="2"/>
              <a:buAutoNum type="arabicPeriod"/>
            </a:pPr>
            <a:r>
              <a:rPr lang="en-US" sz="2900" dirty="0">
                <a:latin typeface="Rockwell" panose="02060603020205020403" pitchFamily="18" charset="0"/>
              </a:rPr>
              <a:t>Read your student handbook found on the General Information Page </a:t>
            </a:r>
          </a:p>
          <a:p>
            <a:pPr marL="514350" indent="-514350">
              <a:lnSpc>
                <a:spcPct val="120000"/>
              </a:lnSpc>
              <a:buFont typeface="Wingdings" pitchFamily="2" charset="2"/>
              <a:buAutoNum type="arabicPeriod"/>
            </a:pPr>
            <a:r>
              <a:rPr lang="en-US" sz="2900" dirty="0">
                <a:latin typeface="Rockwell" panose="02060603020205020403" pitchFamily="18" charset="0"/>
              </a:rPr>
              <a:t>View Moodle (daily) as announcements will be made regarding further reading, exam preparation &amp; questions. </a:t>
            </a:r>
          </a:p>
          <a:p>
            <a:pPr marL="514350" indent="-514350">
              <a:lnSpc>
                <a:spcPct val="120000"/>
              </a:lnSpc>
              <a:buFont typeface="Wingdings" pitchFamily="2" charset="2"/>
              <a:buAutoNum type="arabicPeriod"/>
            </a:pPr>
            <a:r>
              <a:rPr lang="en-US" sz="2900" dirty="0">
                <a:latin typeface="Rockwell" panose="02060603020205020403" pitchFamily="18" charset="0"/>
              </a:rPr>
              <a:t>Approach your trainers if you require extra assistance with learning and revision</a:t>
            </a:r>
          </a:p>
          <a:p>
            <a:pPr marL="514350" indent="-514350">
              <a:lnSpc>
                <a:spcPct val="120000"/>
              </a:lnSpc>
              <a:buFont typeface="Wingdings" pitchFamily="2" charset="2"/>
              <a:buAutoNum type="arabicPeriod"/>
            </a:pPr>
            <a:r>
              <a:rPr lang="en-US" sz="2900" dirty="0">
                <a:latin typeface="Rockwell" panose="02060603020205020403" pitchFamily="18" charset="0"/>
              </a:rPr>
              <a:t>Be mindful of plagiarism</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048442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fade">
                                      <p:cBhvr>
                                        <p:cTn id="27" dur="500"/>
                                        <p:tgtEl>
                                          <p:spTgt spid="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animEffect transition="in" filter="fade">
                                      <p:cBhvr>
                                        <p:cTn id="32"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7">
            <a:extLst>
              <a:ext uri="{FF2B5EF4-FFF2-40B4-BE49-F238E27FC236}">
                <a16:creationId xmlns:a16="http://schemas.microsoft.com/office/drawing/2014/main" id="{24F64640-E884-485E-830E-F9AA17A886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35698" y="829810"/>
            <a:ext cx="5272604" cy="4110140"/>
          </a:xfrm>
          <a:prstGeom prst="rect">
            <a:avLst/>
          </a:prstGeom>
        </p:spPr>
      </p:pic>
    </p:spTree>
    <p:extLst>
      <p:ext uri="{BB962C8B-B14F-4D97-AF65-F5344CB8AC3E}">
        <p14:creationId xmlns:p14="http://schemas.microsoft.com/office/powerpoint/2010/main" val="35988202"/>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A0CDED-E7C0-4778-89DC-F75DE928FF50}">
  <ds:schemaRefs>
    <ds:schemaRef ds:uri="http://schemas.microsoft.com/office/2006/metadata/properties"/>
    <ds:schemaRef ds:uri="http://purl.org/dc/terms/"/>
    <ds:schemaRef ds:uri="085339e8-869b-4c3a-a446-745e05ea898f"/>
    <ds:schemaRef ds:uri="http://schemas.microsoft.com/office/2006/documentManagement/types"/>
    <ds:schemaRef ds:uri="http://schemas.microsoft.com/office/infopath/2007/PartnerControls"/>
    <ds:schemaRef ds:uri="5cce672a-2249-4bca-ab09-8f7b37c30eb2"/>
    <ds:schemaRef ds:uri="http://purl.org/dc/elements/1.1/"/>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3.xml><?xml version="1.0" encoding="utf-8"?>
<ds:datastoreItem xmlns:ds="http://schemas.openxmlformats.org/officeDocument/2006/customXml" ds:itemID="{9F9697DB-5CA7-41C9-83BD-DAA45911AE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1111</Words>
  <Application>Microsoft Office PowerPoint</Application>
  <PresentationFormat>On-screen Show (4:3)</PresentationFormat>
  <Paragraphs>209</Paragraphs>
  <Slides>32</Slides>
  <Notes>27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Myriad Pro</vt:lpstr>
      <vt:lpstr>Calibri</vt:lpstr>
      <vt:lpstr>Rockwell</vt:lpstr>
      <vt:lpstr>Arial</vt:lpstr>
      <vt:lpstr>Wingdings</vt:lpstr>
      <vt:lpstr>Theme1.thmx first page pp</vt:lpstr>
      <vt:lpstr>HEI  Presentation  (PCDA)  </vt:lpstr>
      <vt:lpstr>Welcome</vt:lpstr>
      <vt:lpstr>PowerPoint Presentation</vt:lpstr>
      <vt:lpstr>How to contact us?</vt:lpstr>
      <vt:lpstr>What Qualification are you  studying for? </vt:lpstr>
      <vt:lpstr>Student ID Cards</vt:lpstr>
      <vt:lpstr>Personal Information</vt:lpstr>
      <vt:lpstr>Year 1   Initial  6 months</vt:lpstr>
      <vt:lpstr>Year 1   Initial  6 months</vt:lpstr>
      <vt:lpstr>PCDA Gateways</vt:lpstr>
      <vt:lpstr>PCDA Gateways</vt:lpstr>
      <vt:lpstr>PCDA Gateways</vt:lpstr>
      <vt:lpstr>PowerPoint Presentation</vt:lpstr>
      <vt:lpstr>Revision Strategies</vt:lpstr>
      <vt:lpstr>Revision Strategies</vt:lpstr>
      <vt:lpstr>Sitting the Exams </vt:lpstr>
      <vt:lpstr>Route Map </vt:lpstr>
      <vt:lpstr>Short Answer Questions </vt:lpstr>
      <vt:lpstr> Questions will ask you to… </vt:lpstr>
      <vt:lpstr>Question 1 </vt:lpstr>
      <vt:lpstr>Question 1 answer </vt:lpstr>
      <vt:lpstr>Question 2 </vt:lpstr>
      <vt:lpstr>Question 2 answer </vt:lpstr>
      <vt:lpstr>Question 3 </vt:lpstr>
      <vt:lpstr>Question 3 answer </vt:lpstr>
      <vt:lpstr>Extra Assistance </vt:lpstr>
      <vt:lpstr>Sessions</vt:lpstr>
      <vt:lpstr>PowerPoint Presentation</vt:lpstr>
      <vt:lpstr>PowerPoint Presentation</vt:lpstr>
      <vt:lpstr>Navigating Around Moodle </vt:lpstr>
      <vt:lpstr>Student Reminder …..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HEI  Presentation  </dc:title>
  <dc:creator>Sarah Jones (IMH)</dc:creator>
  <cp:lastModifiedBy>Rachel Smith</cp:lastModifiedBy>
  <cp:revision>39</cp:revision>
  <dcterms:created xsi:type="dcterms:W3CDTF">2020-09-07T13:22:32Z</dcterms:created>
  <dcterms:modified xsi:type="dcterms:W3CDTF">2022-08-23T10:13:50Z</dcterms:modified>
</cp:coreProperties>
</file>