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AD12B-EBDF-4642-921A-AF65BAFBDFEC}" v="14" dt="2026-07-13T08:44:08.5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estus Ssebunya" userId="d87632a901505b66" providerId="LiveId" clId="{053FFE56-132B-4D89-AB74-B7BDDEFB2942}"/>
    <pc:docChg chg="undo custSel addSld modSld">
      <pc:chgData name="Festus Ssebunya" userId="d87632a901505b66" providerId="LiveId" clId="{053FFE56-132B-4D89-AB74-B7BDDEFB2942}" dt="2026-07-13T08:44:08.508" v="64"/>
      <pc:docMkLst>
        <pc:docMk/>
      </pc:docMkLst>
      <pc:sldChg chg="modTransition">
        <pc:chgData name="Festus Ssebunya" userId="d87632a901505b66" providerId="LiveId" clId="{053FFE56-132B-4D89-AB74-B7BDDEFB2942}" dt="2026-07-13T08:42:41.848" v="59"/>
        <pc:sldMkLst>
          <pc:docMk/>
          <pc:sldMk cId="3937281663" sldId="257"/>
        </pc:sldMkLst>
      </pc:sldChg>
      <pc:sldChg chg="modSp new mod">
        <pc:chgData name="Festus Ssebunya" userId="d87632a901505b66" providerId="LiveId" clId="{053FFE56-132B-4D89-AB74-B7BDDEFB2942}" dt="2026-07-13T08:32:37.774" v="7" actId="27636"/>
        <pc:sldMkLst>
          <pc:docMk/>
          <pc:sldMk cId="3989199424" sldId="262"/>
        </pc:sldMkLst>
        <pc:spChg chg="mod">
          <ac:chgData name="Festus Ssebunya" userId="d87632a901505b66" providerId="LiveId" clId="{053FFE56-132B-4D89-AB74-B7BDDEFB2942}" dt="2026-07-13T08:32:06.744" v="2"/>
          <ac:spMkLst>
            <pc:docMk/>
            <pc:sldMk cId="3989199424" sldId="262"/>
            <ac:spMk id="2" creationId="{708732A8-4631-2622-CD9F-73C86729C551}"/>
          </ac:spMkLst>
        </pc:spChg>
        <pc:spChg chg="mod">
          <ac:chgData name="Festus Ssebunya" userId="d87632a901505b66" providerId="LiveId" clId="{053FFE56-132B-4D89-AB74-B7BDDEFB2942}" dt="2026-07-13T08:32:37.774" v="7" actId="27636"/>
          <ac:spMkLst>
            <pc:docMk/>
            <pc:sldMk cId="3989199424" sldId="262"/>
            <ac:spMk id="3" creationId="{CCDACCD6-84EA-4764-08EA-1C0BFA91CBAD}"/>
          </ac:spMkLst>
        </pc:spChg>
      </pc:sldChg>
      <pc:sldChg chg="modSp new mod">
        <pc:chgData name="Festus Ssebunya" userId="d87632a901505b66" providerId="LiveId" clId="{053FFE56-132B-4D89-AB74-B7BDDEFB2942}" dt="2026-07-13T08:34:15.545" v="16" actId="27636"/>
        <pc:sldMkLst>
          <pc:docMk/>
          <pc:sldMk cId="1678155735" sldId="263"/>
        </pc:sldMkLst>
        <pc:spChg chg="mod">
          <ac:chgData name="Festus Ssebunya" userId="d87632a901505b66" providerId="LiveId" clId="{053FFE56-132B-4D89-AB74-B7BDDEFB2942}" dt="2026-07-13T08:33:36.918" v="10"/>
          <ac:spMkLst>
            <pc:docMk/>
            <pc:sldMk cId="1678155735" sldId="263"/>
            <ac:spMk id="2" creationId="{D9127088-1BE5-3D34-C1FD-F4C43AA66C1C}"/>
          </ac:spMkLst>
        </pc:spChg>
        <pc:spChg chg="mod">
          <ac:chgData name="Festus Ssebunya" userId="d87632a901505b66" providerId="LiveId" clId="{053FFE56-132B-4D89-AB74-B7BDDEFB2942}" dt="2026-07-13T08:34:15.545" v="16" actId="27636"/>
          <ac:spMkLst>
            <pc:docMk/>
            <pc:sldMk cId="1678155735" sldId="263"/>
            <ac:spMk id="3" creationId="{E7EFAE8B-9C4C-EEF8-3D02-A9CEEEA89993}"/>
          </ac:spMkLst>
        </pc:spChg>
      </pc:sldChg>
      <pc:sldChg chg="addSp delSp modSp new mod modTransition">
        <pc:chgData name="Festus Ssebunya" userId="d87632a901505b66" providerId="LiveId" clId="{053FFE56-132B-4D89-AB74-B7BDDEFB2942}" dt="2026-07-13T08:43:39.772" v="62"/>
        <pc:sldMkLst>
          <pc:docMk/>
          <pc:sldMk cId="1489192747" sldId="264"/>
        </pc:sldMkLst>
        <pc:spChg chg="mod">
          <ac:chgData name="Festus Ssebunya" userId="d87632a901505b66" providerId="LiveId" clId="{053FFE56-132B-4D89-AB74-B7BDDEFB2942}" dt="2026-07-13T08:38:43.727" v="35" actId="1076"/>
          <ac:spMkLst>
            <pc:docMk/>
            <pc:sldMk cId="1489192747" sldId="264"/>
            <ac:spMk id="2" creationId="{C0C6016C-7E7D-ECC5-AD4C-94EF07AF6F7A}"/>
          </ac:spMkLst>
        </pc:spChg>
        <pc:spChg chg="del mod">
          <ac:chgData name="Festus Ssebunya" userId="d87632a901505b66" providerId="LiveId" clId="{053FFE56-132B-4D89-AB74-B7BDDEFB2942}" dt="2026-07-13T08:37:32.506" v="29" actId="22"/>
          <ac:spMkLst>
            <pc:docMk/>
            <pc:sldMk cId="1489192747" sldId="264"/>
            <ac:spMk id="3" creationId="{D19AA9FD-DCF7-E10B-9760-3C782A7C72C1}"/>
          </ac:spMkLst>
        </pc:spChg>
        <pc:picChg chg="add mod ord">
          <ac:chgData name="Festus Ssebunya" userId="d87632a901505b66" providerId="LiveId" clId="{053FFE56-132B-4D89-AB74-B7BDDEFB2942}" dt="2026-07-13T08:38:55.946" v="36" actId="14100"/>
          <ac:picMkLst>
            <pc:docMk/>
            <pc:sldMk cId="1489192747" sldId="264"/>
            <ac:picMk id="5" creationId="{9754E5E3-3F8D-B079-FC6E-A9CCEF65B4D7}"/>
          </ac:picMkLst>
        </pc:picChg>
      </pc:sldChg>
      <pc:sldChg chg="modSp new mod modTransition">
        <pc:chgData name="Festus Ssebunya" userId="d87632a901505b66" providerId="LiveId" clId="{053FFE56-132B-4D89-AB74-B7BDDEFB2942}" dt="2026-07-13T08:43:53.694" v="63"/>
        <pc:sldMkLst>
          <pc:docMk/>
          <pc:sldMk cId="2525497696" sldId="265"/>
        </pc:sldMkLst>
        <pc:spChg chg="mod">
          <ac:chgData name="Festus Ssebunya" userId="d87632a901505b66" providerId="LiveId" clId="{053FFE56-132B-4D89-AB74-B7BDDEFB2942}" dt="2026-07-13T08:39:46.637" v="38"/>
          <ac:spMkLst>
            <pc:docMk/>
            <pc:sldMk cId="2525497696" sldId="265"/>
            <ac:spMk id="2" creationId="{A8F756BB-11CD-DFD0-9ACF-3EA594F58043}"/>
          </ac:spMkLst>
        </pc:spChg>
        <pc:spChg chg="mod">
          <ac:chgData name="Festus Ssebunya" userId="d87632a901505b66" providerId="LiveId" clId="{053FFE56-132B-4D89-AB74-B7BDDEFB2942}" dt="2026-07-13T08:40:12.967" v="40" actId="207"/>
          <ac:spMkLst>
            <pc:docMk/>
            <pc:sldMk cId="2525497696" sldId="265"/>
            <ac:spMk id="3" creationId="{F0A6EB67-0E1D-5EE1-88F8-5F8656004E55}"/>
          </ac:spMkLst>
        </pc:spChg>
      </pc:sldChg>
      <pc:sldChg chg="modSp new mod modTransition">
        <pc:chgData name="Festus Ssebunya" userId="d87632a901505b66" providerId="LiveId" clId="{053FFE56-132B-4D89-AB74-B7BDDEFB2942}" dt="2026-07-13T08:44:08.508" v="64"/>
        <pc:sldMkLst>
          <pc:docMk/>
          <pc:sldMk cId="258739309" sldId="266"/>
        </pc:sldMkLst>
        <pc:spChg chg="mod">
          <ac:chgData name="Festus Ssebunya" userId="d87632a901505b66" providerId="LiveId" clId="{053FFE56-132B-4D89-AB74-B7BDDEFB2942}" dt="2026-07-13T08:40:40.453" v="45" actId="27636"/>
          <ac:spMkLst>
            <pc:docMk/>
            <pc:sldMk cId="258739309" sldId="266"/>
            <ac:spMk id="2" creationId="{4DE11E18-B36B-7ABA-52C8-01225ABFFE37}"/>
          </ac:spMkLst>
        </pc:spChg>
        <pc:spChg chg="mod">
          <ac:chgData name="Festus Ssebunya" userId="d87632a901505b66" providerId="LiveId" clId="{053FFE56-132B-4D89-AB74-B7BDDEFB2942}" dt="2026-07-13T08:41:34.300" v="52" actId="27636"/>
          <ac:spMkLst>
            <pc:docMk/>
            <pc:sldMk cId="258739309" sldId="266"/>
            <ac:spMk id="3" creationId="{3CC16978-0CEA-5EAE-1F68-8E3B289ABA3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7/13/2026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7/13/2026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7/13/2026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atlassian.com/itsm/change-management/roles-and-responsibilities" TargetMode="External"/><Relationship Id="rId7" Type="http://schemas.openxmlformats.org/officeDocument/2006/relationships/hyperlink" Target="https://online-learning-college.com/knowledge-hub/gcses/gcse-psychology-help/types-of-interviews/#h-strengths-of-closed-ended-questions-nbsp-include" TargetMode="External"/><Relationship Id="rId2" Type="http://schemas.openxmlformats.org/officeDocument/2006/relationships/hyperlink" Target="https://www.argos.co.uk/m/static/StaticDisplay/include-Name/customer_services_aboutus_waste_m.htm" TargetMode="External"/><Relationship Id="rId1" Type="http://schemas.openxmlformats.org/officeDocument/2006/relationships/slideLayout" Target="../slideLayouts/slideLayout2.xml"/><Relationship Id="rId6" Type="http://schemas.openxmlformats.org/officeDocument/2006/relationships/hyperlink" Target="https://uk.indeed.com/hire/job-description/change-manager-job-description" TargetMode="External"/><Relationship Id="rId5" Type="http://schemas.openxmlformats.org/officeDocument/2006/relationships/hyperlink" Target="https://uk.indeed.com/career-advice/career-development/open-ended-question-vs-closed" TargetMode="External"/><Relationship Id="rId4" Type="http://schemas.openxmlformats.org/officeDocument/2006/relationships/hyperlink" Target="https://www.gov.uk/government/publications/use-fair-and-structured-interview-techniques/use-fair-and-structured-interview-techniqu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C0C0806-3537-77DE-7833-18E32DBA0152}"/>
              </a:ext>
            </a:extLst>
          </p:cNvPr>
          <p:cNvSpPr>
            <a:spLocks noGrp="1"/>
          </p:cNvSpPr>
          <p:nvPr>
            <p:ph type="subTitle" idx="1"/>
          </p:nvPr>
        </p:nvSpPr>
        <p:spPr>
          <a:xfrm>
            <a:off x="1507067" y="1106425"/>
            <a:ext cx="7766936" cy="4041308"/>
          </a:xfrm>
        </p:spPr>
        <p:txBody>
          <a:bodyPr>
            <a:normAutofit/>
          </a:bodyPr>
          <a:lstStyle/>
          <a:p>
            <a:pPr algn="l">
              <a:lnSpc>
                <a:spcPct val="150000"/>
              </a:lnSpc>
            </a:pPr>
            <a:r>
              <a:rPr lang="en-GB" sz="1200" b="1" dirty="0">
                <a:solidFill>
                  <a:schemeClr val="tx1"/>
                </a:solidFill>
                <a:latin typeface="Arial" panose="020B0604020202020204" pitchFamily="34" charset="0"/>
                <a:cs typeface="Arial" panose="020B0604020202020204" pitchFamily="34" charset="0"/>
              </a:rPr>
              <a:t>Module: </a:t>
            </a:r>
            <a:r>
              <a:rPr lang="en-GB" sz="1200" dirty="0">
                <a:solidFill>
                  <a:schemeClr val="tx1"/>
                </a:solidFill>
                <a:latin typeface="Arial" panose="020B0604020202020204" pitchFamily="34" charset="0"/>
                <a:cs typeface="Arial" panose="020B0604020202020204" pitchFamily="34" charset="0"/>
              </a:rPr>
              <a:t>Developing and Managing Individuals and Teams </a:t>
            </a:r>
            <a:br>
              <a:rPr lang="en-GB" sz="1200" dirty="0">
                <a:solidFill>
                  <a:schemeClr val="tx1"/>
                </a:solidFill>
                <a:latin typeface="Arial" panose="020B0604020202020204" pitchFamily="34" charset="0"/>
                <a:cs typeface="Arial" panose="020B0604020202020204" pitchFamily="34" charset="0"/>
              </a:rPr>
            </a:br>
            <a:r>
              <a:rPr lang="en-GB" sz="1200" b="1" dirty="0">
                <a:solidFill>
                  <a:schemeClr val="tx1"/>
                </a:solidFill>
                <a:latin typeface="Arial" panose="020B0604020202020204" pitchFamily="34" charset="0"/>
                <a:cs typeface="Arial" panose="020B0604020202020204" pitchFamily="34" charset="0"/>
              </a:rPr>
              <a:t>Module Code: </a:t>
            </a:r>
            <a:r>
              <a:rPr lang="en-GB" sz="1200" dirty="0">
                <a:solidFill>
                  <a:schemeClr val="tx1"/>
                </a:solidFill>
                <a:latin typeface="Arial" panose="020B0604020202020204" pitchFamily="34" charset="0"/>
                <a:cs typeface="Arial" panose="020B0604020202020204" pitchFamily="34" charset="0"/>
              </a:rPr>
              <a:t>LCLM5002 </a:t>
            </a:r>
            <a:br>
              <a:rPr lang="en-GB" sz="1200" dirty="0">
                <a:solidFill>
                  <a:schemeClr val="tx1"/>
                </a:solidFill>
                <a:latin typeface="Arial" panose="020B0604020202020204" pitchFamily="34" charset="0"/>
                <a:cs typeface="Arial" panose="020B0604020202020204" pitchFamily="34" charset="0"/>
              </a:rPr>
            </a:br>
            <a:r>
              <a:rPr lang="en-GB" sz="1200" b="1" dirty="0">
                <a:solidFill>
                  <a:schemeClr val="tx1"/>
                </a:solidFill>
                <a:latin typeface="Arial" panose="020B0604020202020204" pitchFamily="34" charset="0"/>
                <a:cs typeface="Arial" panose="020B0604020202020204" pitchFamily="34" charset="0"/>
              </a:rPr>
              <a:t>Assignment 1: </a:t>
            </a:r>
            <a:r>
              <a:rPr lang="en-GB" sz="1200" dirty="0">
                <a:solidFill>
                  <a:schemeClr val="tx1"/>
                </a:solidFill>
                <a:latin typeface="Arial" panose="020B0604020202020204" pitchFamily="34" charset="0"/>
                <a:cs typeface="Arial" panose="020B0604020202020204" pitchFamily="34" charset="0"/>
              </a:rPr>
              <a:t>Individual Presentation </a:t>
            </a:r>
            <a:br>
              <a:rPr lang="en-GB" sz="1200" dirty="0">
                <a:solidFill>
                  <a:schemeClr val="tx1"/>
                </a:solidFill>
                <a:latin typeface="Arial" panose="020B0604020202020204" pitchFamily="34" charset="0"/>
                <a:cs typeface="Arial" panose="020B0604020202020204" pitchFamily="34" charset="0"/>
              </a:rPr>
            </a:br>
            <a:r>
              <a:rPr lang="en-GB" sz="1200" b="1" dirty="0">
                <a:solidFill>
                  <a:schemeClr val="tx1"/>
                </a:solidFill>
                <a:latin typeface="Arial" panose="020B0604020202020204" pitchFamily="34" charset="0"/>
                <a:cs typeface="Arial" panose="020B0604020202020204" pitchFamily="34" charset="0"/>
              </a:rPr>
              <a:t>Student Name: </a:t>
            </a:r>
            <a:r>
              <a:rPr lang="en-GB" sz="1200" dirty="0">
                <a:solidFill>
                  <a:schemeClr val="tx1"/>
                </a:solidFill>
                <a:latin typeface="Arial" panose="020B0604020202020204" pitchFamily="34" charset="0"/>
                <a:cs typeface="Arial" panose="020B0604020202020204" pitchFamily="34" charset="0"/>
              </a:rPr>
              <a:t>Festus Ssebunya</a:t>
            </a:r>
            <a:br>
              <a:rPr lang="en-GB" sz="1200" dirty="0">
                <a:solidFill>
                  <a:schemeClr val="tx1"/>
                </a:solidFill>
                <a:latin typeface="Arial" panose="020B0604020202020204" pitchFamily="34" charset="0"/>
                <a:cs typeface="Arial" panose="020B0604020202020204" pitchFamily="34" charset="0"/>
              </a:rPr>
            </a:br>
            <a:r>
              <a:rPr lang="en-GB" sz="1200" b="1" dirty="0">
                <a:solidFill>
                  <a:schemeClr val="tx1"/>
                </a:solidFill>
                <a:latin typeface="Arial" panose="020B0604020202020204" pitchFamily="34" charset="0"/>
                <a:cs typeface="Arial" panose="020B0604020202020204" pitchFamily="34" charset="0"/>
              </a:rPr>
              <a:t>Student ID: </a:t>
            </a:r>
            <a:r>
              <a:rPr lang="en-GB" sz="1200" dirty="0">
                <a:solidFill>
                  <a:schemeClr val="tx1"/>
                </a:solidFill>
                <a:latin typeface="Arial" panose="020B0604020202020204" pitchFamily="34" charset="0"/>
                <a:cs typeface="Arial" panose="020B0604020202020204" pitchFamily="34" charset="0"/>
              </a:rPr>
              <a:t>2442547</a:t>
            </a:r>
            <a:br>
              <a:rPr lang="en-GB" sz="1200" dirty="0">
                <a:solidFill>
                  <a:schemeClr val="tx1"/>
                </a:solidFill>
                <a:latin typeface="Arial" panose="020B0604020202020204" pitchFamily="34" charset="0"/>
                <a:cs typeface="Arial" panose="020B0604020202020204" pitchFamily="34" charset="0"/>
              </a:rPr>
            </a:br>
            <a:r>
              <a:rPr lang="en-GB" sz="1200" b="1" dirty="0">
                <a:solidFill>
                  <a:schemeClr val="tx1"/>
                </a:solidFill>
                <a:latin typeface="Arial" panose="020B0604020202020204" pitchFamily="34" charset="0"/>
                <a:cs typeface="Arial" panose="020B0604020202020204" pitchFamily="34" charset="0"/>
              </a:rPr>
              <a:t>Submission Date: </a:t>
            </a:r>
            <a:r>
              <a:rPr lang="en-GB" sz="1200" dirty="0">
                <a:solidFill>
                  <a:schemeClr val="tx1"/>
                </a:solidFill>
                <a:latin typeface="Arial" panose="020B0604020202020204" pitchFamily="34" charset="0"/>
                <a:cs typeface="Arial" panose="020B0604020202020204" pitchFamily="34" charset="0"/>
              </a:rPr>
              <a:t>13th July 2026</a:t>
            </a:r>
            <a:br>
              <a:rPr lang="en-GB" sz="1200" dirty="0">
                <a:solidFill>
                  <a:schemeClr val="tx1"/>
                </a:solidFill>
                <a:latin typeface="Arial" panose="020B0604020202020204" pitchFamily="34" charset="0"/>
                <a:cs typeface="Arial" panose="020B0604020202020204" pitchFamily="34" charset="0"/>
              </a:rPr>
            </a:br>
            <a:r>
              <a:rPr lang="en-GB" sz="1200" b="1" dirty="0">
                <a:solidFill>
                  <a:schemeClr val="tx1"/>
                </a:solidFill>
                <a:latin typeface="Arial" panose="020B0604020202020204" pitchFamily="34" charset="0"/>
                <a:cs typeface="Arial" panose="020B0604020202020204" pitchFamily="34" charset="0"/>
              </a:rPr>
              <a:t>Lecturer: </a:t>
            </a:r>
            <a:r>
              <a:rPr lang="en-GB" sz="1200" dirty="0">
                <a:solidFill>
                  <a:schemeClr val="tx1"/>
                </a:solidFill>
                <a:latin typeface="Arial" panose="020B0604020202020204" pitchFamily="34" charset="0"/>
                <a:cs typeface="Arial" panose="020B0604020202020204" pitchFamily="34" charset="0"/>
              </a:rPr>
              <a:t>Amer Kareem</a:t>
            </a:r>
          </a:p>
        </p:txBody>
      </p:sp>
    </p:spTree>
    <p:extLst>
      <p:ext uri="{BB962C8B-B14F-4D97-AF65-F5344CB8AC3E}">
        <p14:creationId xmlns:p14="http://schemas.microsoft.com/office/powerpoint/2010/main" val="3458769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64CBD-7585-4F53-B03A-82411C761932}"/>
              </a:ext>
            </a:extLst>
          </p:cNvPr>
          <p:cNvSpPr>
            <a:spLocks noGrp="1"/>
          </p:cNvSpPr>
          <p:nvPr>
            <p:ph type="title"/>
          </p:nvPr>
        </p:nvSpPr>
        <p:spPr/>
        <p:txBody>
          <a:bodyPr>
            <a:normAutofit/>
          </a:bodyPr>
          <a:lstStyle/>
          <a:p>
            <a:r>
              <a:rPr lang="en-GB" sz="1200" b="1" dirty="0">
                <a:solidFill>
                  <a:schemeClr val="tx1"/>
                </a:solidFill>
                <a:latin typeface="Arial" panose="020B0604020202020204" pitchFamily="34" charset="0"/>
                <a:cs typeface="Arial" panose="020B0604020202020204" pitchFamily="34" charset="0"/>
              </a:rPr>
              <a:t>Table of Contents:</a:t>
            </a:r>
          </a:p>
        </p:txBody>
      </p:sp>
      <p:sp>
        <p:nvSpPr>
          <p:cNvPr id="3" name="Content Placeholder 2">
            <a:extLst>
              <a:ext uri="{FF2B5EF4-FFF2-40B4-BE49-F238E27FC236}">
                <a16:creationId xmlns:a16="http://schemas.microsoft.com/office/drawing/2014/main" id="{760D9C74-2A3C-F4E9-DA18-467BD6D93A30}"/>
              </a:ext>
            </a:extLst>
          </p:cNvPr>
          <p:cNvSpPr>
            <a:spLocks noGrp="1"/>
          </p:cNvSpPr>
          <p:nvPr>
            <p:ph idx="1"/>
          </p:nvPr>
        </p:nvSpPr>
        <p:spPr/>
        <p:txBody>
          <a:bodyPr/>
          <a:lstStyle/>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Page</a:t>
            </a:r>
            <a:b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Introduction……………………………………………………………………… ………. 3</a:t>
            </a:r>
            <a:b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Recruitment process (Overview)……………………………………………………...... 4</a:t>
            </a:r>
            <a:b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Job analysis</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Job description</a:t>
            </a:r>
            <a:b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Person specification</a:t>
            </a:r>
            <a:b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Advertisement platform</a:t>
            </a:r>
            <a:b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Types of interviews…………………………………. ……………………………………5 -7</a:t>
            </a:r>
            <a:b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Justification of appropriate questioning techniques ……………………………………8</a:t>
            </a:r>
            <a:b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Comparison and contrast between face-to-face and virtual interviews …………...…9</a:t>
            </a:r>
            <a:b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Conclusion and key recommendations ………………………………………………….10</a:t>
            </a:r>
            <a:b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References………………………………………………………………………………… 11</a:t>
            </a:r>
            <a:b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br>
            <a:endParaRPr lang="en-GB" dirty="0">
              <a:solidFill>
                <a:schemeClr val="tx1"/>
              </a:solidFill>
            </a:endParaRPr>
          </a:p>
        </p:txBody>
      </p:sp>
    </p:spTree>
    <p:extLst>
      <p:ext uri="{BB962C8B-B14F-4D97-AF65-F5344CB8AC3E}">
        <p14:creationId xmlns:p14="http://schemas.microsoft.com/office/powerpoint/2010/main" val="39372816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500">
        <p15:prstTrans prst="drap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0E892-DB89-286B-A8BA-13090A003789}"/>
              </a:ext>
            </a:extLst>
          </p:cNvPr>
          <p:cNvSpPr>
            <a:spLocks noGrp="1"/>
          </p:cNvSpPr>
          <p:nvPr>
            <p:ph type="title"/>
          </p:nvPr>
        </p:nvSpPr>
        <p:spPr>
          <a:xfrm>
            <a:off x="677334" y="493776"/>
            <a:ext cx="8596668" cy="420624"/>
          </a:xfrm>
        </p:spPr>
        <p:txBody>
          <a:bodyPr/>
          <a:lstStyle/>
          <a:p>
            <a: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Introduction.</a:t>
            </a:r>
            <a:endParaRPr lang="en-GB" dirty="0">
              <a:solidFill>
                <a:schemeClr val="tx1"/>
              </a:solidFill>
            </a:endParaRPr>
          </a:p>
        </p:txBody>
      </p:sp>
      <p:sp>
        <p:nvSpPr>
          <p:cNvPr id="3" name="Content Placeholder 2">
            <a:extLst>
              <a:ext uri="{FF2B5EF4-FFF2-40B4-BE49-F238E27FC236}">
                <a16:creationId xmlns:a16="http://schemas.microsoft.com/office/drawing/2014/main" id="{7895B28D-017F-7739-C2B6-9AA09B56B8CA}"/>
              </a:ext>
            </a:extLst>
          </p:cNvPr>
          <p:cNvSpPr>
            <a:spLocks noGrp="1"/>
          </p:cNvSpPr>
          <p:nvPr>
            <p:ph idx="1"/>
          </p:nvPr>
        </p:nvSpPr>
        <p:spPr>
          <a:xfrm>
            <a:off x="677334" y="914400"/>
            <a:ext cx="8596668" cy="5449824"/>
          </a:xfrm>
        </p:spPr>
        <p:txBody>
          <a:bodyPr>
            <a:normAutofit fontScale="92500" lnSpcReduction="20000"/>
          </a:bodyPr>
          <a:lstStyle/>
          <a:p>
            <a:pPr marL="0" marR="0" lvl="0" indent="0" algn="l" defTabSz="914400" rtl="0" eaLnBrk="1" fontAlgn="auto" latinLnBrk="0" hangingPunct="1">
              <a:lnSpc>
                <a:spcPct val="160000"/>
              </a:lnSpc>
              <a:spcBef>
                <a:spcPts val="1000"/>
              </a:spcBef>
              <a:spcAft>
                <a:spcPts val="0"/>
              </a:spcAft>
              <a:buClrTx/>
              <a:buSzTx/>
              <a:buFont typeface="Arial" panose="020B0604020202020204" pitchFamily="34" charset="0"/>
              <a:buNone/>
              <a:tabLst/>
              <a:defRPr/>
            </a:pPr>
            <a:r>
              <a:rPr kumimoji="0" lang="en-GB" sz="1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Company: </a:t>
            </a:r>
            <a:r>
              <a:rPr kumimoji="0" lang="en-GB" sz="13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Argos, formerly, Green Shield savings (stamp loyalty scheme). </a:t>
            </a:r>
          </a:p>
          <a:p>
            <a:pPr marL="228600" marR="0" lvl="0" indent="-228600" algn="l" defTabSz="914400" rtl="0" eaLnBrk="1" fontAlgn="auto" latinLnBrk="0" hangingPunct="1">
              <a:lnSpc>
                <a:spcPct val="160000"/>
              </a:lnSpc>
              <a:spcBef>
                <a:spcPts val="1000"/>
              </a:spcBef>
              <a:spcAft>
                <a:spcPts val="0"/>
              </a:spcAft>
              <a:buClrTx/>
              <a:buSzTx/>
              <a:buFont typeface="Wingdings" panose="05000000000000000000" pitchFamily="2" charset="2"/>
              <a:buChar char="Ø"/>
              <a:tabLst/>
              <a:defRPr/>
            </a:pPr>
            <a:r>
              <a:rPr kumimoji="0" lang="en-GB" sz="1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Founder: </a:t>
            </a:r>
            <a:r>
              <a:rPr kumimoji="0" lang="en-GB" sz="13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Richard Tomkins in 1973.</a:t>
            </a:r>
          </a:p>
          <a:p>
            <a:pPr marL="228600" marR="0" lvl="0" indent="-228600" algn="l" defTabSz="914400" rtl="0" eaLnBrk="1" fontAlgn="auto" latinLnBrk="0" hangingPunct="1">
              <a:lnSpc>
                <a:spcPct val="160000"/>
              </a:lnSpc>
              <a:spcBef>
                <a:spcPts val="1000"/>
              </a:spcBef>
              <a:spcAft>
                <a:spcPts val="0"/>
              </a:spcAft>
              <a:buClrTx/>
              <a:buSzTx/>
              <a:buFont typeface="Wingdings" panose="05000000000000000000" pitchFamily="2" charset="2"/>
              <a:buChar char="Ø"/>
              <a:tabLst/>
              <a:defRPr/>
            </a:pPr>
            <a:r>
              <a:rPr kumimoji="0" lang="en-GB" sz="1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Transformation Idea: </a:t>
            </a:r>
            <a:r>
              <a:rPr kumimoji="0" lang="en-GB" sz="13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Increase profit by selling shop catalogue items for cash instead of stamps. </a:t>
            </a:r>
          </a:p>
          <a:p>
            <a:pPr marL="228600" marR="0" lvl="0" indent="-228600" algn="l" defTabSz="914400" rtl="0" eaLnBrk="1" fontAlgn="auto" latinLnBrk="0" hangingPunct="1">
              <a:lnSpc>
                <a:spcPct val="160000"/>
              </a:lnSpc>
              <a:spcBef>
                <a:spcPts val="1000"/>
              </a:spcBef>
              <a:spcAft>
                <a:spcPts val="0"/>
              </a:spcAft>
              <a:buClrTx/>
              <a:buSzTx/>
              <a:buFont typeface="Wingdings" panose="05000000000000000000" pitchFamily="2" charset="2"/>
              <a:buChar char="Ø"/>
              <a:tabLst/>
              <a:defRPr/>
            </a:pPr>
            <a:r>
              <a:rPr kumimoji="0" lang="en-GB" sz="13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High street launch with 17 stores with 1,000s of employees.</a:t>
            </a:r>
          </a:p>
          <a:p>
            <a:pPr marL="228600" marR="0" lvl="0" indent="-228600" algn="l" defTabSz="914400" rtl="0" eaLnBrk="1" fontAlgn="auto" latinLnBrk="0" hangingPunct="1">
              <a:lnSpc>
                <a:spcPct val="160000"/>
              </a:lnSpc>
              <a:spcBef>
                <a:spcPts val="1000"/>
              </a:spcBef>
              <a:spcAft>
                <a:spcPts val="0"/>
              </a:spcAft>
              <a:buClrTx/>
              <a:buSzTx/>
              <a:buFont typeface="Wingdings" panose="05000000000000000000" pitchFamily="2" charset="2"/>
              <a:buChar char="Ø"/>
              <a:tabLst/>
              <a:defRPr/>
            </a:pPr>
            <a:r>
              <a:rPr kumimoji="0" lang="en-GB" sz="1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1979: </a:t>
            </a:r>
            <a:r>
              <a:rPr kumimoji="0" lang="en-GB" sz="13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Business sold to tobacco giant BAT (£32m).</a:t>
            </a:r>
          </a:p>
          <a:p>
            <a:pPr marL="228600" marR="0" lvl="0" indent="-228600" algn="l" defTabSz="914400" rtl="0" eaLnBrk="1" fontAlgn="auto" latinLnBrk="0" hangingPunct="1">
              <a:lnSpc>
                <a:spcPct val="160000"/>
              </a:lnSpc>
              <a:spcBef>
                <a:spcPts val="1000"/>
              </a:spcBef>
              <a:spcAft>
                <a:spcPts val="0"/>
              </a:spcAft>
              <a:buClrTx/>
              <a:buSzTx/>
              <a:buFont typeface="Wingdings" panose="05000000000000000000" pitchFamily="2" charset="2"/>
              <a:buChar char="Ø"/>
              <a:tabLst/>
              <a:defRPr/>
            </a:pPr>
            <a:r>
              <a:rPr kumimoji="0" lang="en-GB" sz="1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After listing on LSE in 1990, </a:t>
            </a:r>
            <a:r>
              <a:rPr kumimoji="0" lang="en-GB" sz="13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in 1998 sold to catalogue retailer, GUS.</a:t>
            </a:r>
          </a:p>
          <a:p>
            <a:pPr marL="228600" marR="0" lvl="0" indent="-228600" algn="l" defTabSz="914400" rtl="0" eaLnBrk="1" fontAlgn="auto" latinLnBrk="0" hangingPunct="1">
              <a:lnSpc>
                <a:spcPct val="160000"/>
              </a:lnSpc>
              <a:spcBef>
                <a:spcPts val="1000"/>
              </a:spcBef>
              <a:spcAft>
                <a:spcPts val="0"/>
              </a:spcAft>
              <a:buClrTx/>
              <a:buSzTx/>
              <a:buFont typeface="Wingdings" panose="05000000000000000000" pitchFamily="2" charset="2"/>
              <a:buChar char="Ø"/>
              <a:tabLst/>
              <a:defRPr/>
            </a:pPr>
            <a:r>
              <a:rPr kumimoji="0" lang="en-GB" sz="1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2006: </a:t>
            </a:r>
            <a:r>
              <a:rPr kumimoji="0" lang="en-GB" sz="13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Demerged by Home Retail group.  </a:t>
            </a:r>
          </a:p>
          <a:p>
            <a:pPr marL="228600" marR="0" lvl="0" indent="-228600" algn="l" defTabSz="914400" rtl="0" eaLnBrk="1" fontAlgn="auto" latinLnBrk="0" hangingPunct="1">
              <a:lnSpc>
                <a:spcPct val="160000"/>
              </a:lnSpc>
              <a:spcBef>
                <a:spcPts val="1000"/>
              </a:spcBef>
              <a:spcAft>
                <a:spcPts val="0"/>
              </a:spcAft>
              <a:buClrTx/>
              <a:buSzTx/>
              <a:buFont typeface="Wingdings" panose="05000000000000000000" pitchFamily="2" charset="2"/>
              <a:buChar char="Ø"/>
              <a:tabLst/>
              <a:defRPr/>
            </a:pPr>
            <a:r>
              <a:rPr kumimoji="0" lang="en-GB" sz="1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2016: </a:t>
            </a:r>
            <a:r>
              <a:rPr kumimoji="0" lang="en-GB" sz="13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J Sainsbury’s PLC acquired Home Retail group to present.  </a:t>
            </a:r>
          </a:p>
          <a:p>
            <a:pPr marL="228600" marR="0" lvl="0" indent="-228600" algn="l" defTabSz="914400" rtl="0" eaLnBrk="1" fontAlgn="auto" latinLnBrk="0" hangingPunct="1">
              <a:lnSpc>
                <a:spcPct val="160000"/>
              </a:lnSpc>
              <a:spcBef>
                <a:spcPts val="1000"/>
              </a:spcBef>
              <a:spcAft>
                <a:spcPts val="0"/>
              </a:spcAft>
              <a:buClrTx/>
              <a:buSzTx/>
              <a:buFont typeface="Wingdings" panose="05000000000000000000" pitchFamily="2" charset="2"/>
              <a:buChar char="Ø"/>
              <a:tabLst/>
              <a:defRPr/>
            </a:pPr>
            <a:r>
              <a:rPr kumimoji="0" lang="en-GB" sz="1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USP: </a:t>
            </a:r>
            <a:r>
              <a:rPr kumimoji="0" lang="en-GB" sz="13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Offer wide range of goods at competitive prices compared to rivals.   </a:t>
            </a:r>
          </a:p>
          <a:p>
            <a:pPr marL="0" marR="0" lvl="0" indent="0" algn="l" defTabSz="914400" rtl="0" eaLnBrk="1" fontAlgn="auto" latinLnBrk="0" hangingPunct="1">
              <a:lnSpc>
                <a:spcPct val="160000"/>
              </a:lnSpc>
              <a:spcBef>
                <a:spcPts val="1000"/>
              </a:spcBef>
              <a:spcAft>
                <a:spcPts val="0"/>
              </a:spcAft>
              <a:buClrTx/>
              <a:buSzTx/>
              <a:buFont typeface="Arial" panose="020B0604020202020204" pitchFamily="34" charset="0"/>
              <a:buNone/>
              <a:tabLst/>
              <a:defRPr/>
            </a:pPr>
            <a:r>
              <a:rPr kumimoji="0" lang="en-GB" sz="13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(Management Today 2010) </a:t>
            </a:r>
          </a:p>
          <a:p>
            <a:pPr marL="0" marR="0" lvl="0" indent="0" algn="l" defTabSz="914400" rtl="0" eaLnBrk="1" fontAlgn="auto" latinLnBrk="0" hangingPunct="1">
              <a:lnSpc>
                <a:spcPct val="160000"/>
              </a:lnSpc>
              <a:spcBef>
                <a:spcPts val="1000"/>
              </a:spcBef>
              <a:spcAft>
                <a:spcPts val="0"/>
              </a:spcAft>
              <a:buClrTx/>
              <a:buSzTx/>
              <a:buFont typeface="Arial" panose="020B0604020202020204" pitchFamily="34" charset="0"/>
              <a:buNone/>
              <a:tabLst/>
              <a:defRPr/>
            </a:pPr>
            <a:r>
              <a:rPr kumimoji="0" lang="en-GB" sz="13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(Argos 2021)  </a:t>
            </a:r>
          </a:p>
          <a:p>
            <a:pPr marL="0" marR="0" lvl="0" indent="0" algn="l" defTabSz="914400" rtl="0" eaLnBrk="1" fontAlgn="auto" latinLnBrk="0" hangingPunct="1">
              <a:lnSpc>
                <a:spcPct val="160000"/>
              </a:lnSpc>
              <a:spcBef>
                <a:spcPts val="1000"/>
              </a:spcBef>
              <a:spcAft>
                <a:spcPts val="0"/>
              </a:spcAft>
              <a:buClrTx/>
              <a:buSzTx/>
              <a:buFont typeface="Arial" panose="020B0604020202020204" pitchFamily="34" charset="0"/>
              <a:buNone/>
              <a:tabLst/>
              <a:defRPr/>
            </a:pPr>
            <a:r>
              <a:rPr kumimoji="0" lang="en-GB" sz="13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60000"/>
              </a:lnSpc>
              <a:spcBef>
                <a:spcPts val="1000"/>
              </a:spcBef>
              <a:spcAft>
                <a:spcPts val="0"/>
              </a:spcAft>
              <a:buClrTx/>
              <a:buSzTx/>
              <a:buFont typeface="Arial" panose="020B0604020202020204" pitchFamily="34" charset="0"/>
              <a:buNone/>
              <a:tabLst/>
              <a:defRPr/>
            </a:pPr>
            <a:r>
              <a:rPr kumimoji="0" lang="en-GB" sz="13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Changing customer shopping trends and expectations necessitates digital transformation, hence Change manager recruitment. </a:t>
            </a:r>
          </a:p>
          <a:p>
            <a:endParaRPr lang="en-GB" dirty="0"/>
          </a:p>
        </p:txBody>
      </p:sp>
    </p:spTree>
    <p:extLst>
      <p:ext uri="{BB962C8B-B14F-4D97-AF65-F5344CB8AC3E}">
        <p14:creationId xmlns:p14="http://schemas.microsoft.com/office/powerpoint/2010/main" val="4087293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330B1-C58D-6A07-F86C-7B810B35D480}"/>
              </a:ext>
            </a:extLst>
          </p:cNvPr>
          <p:cNvSpPr>
            <a:spLocks noGrp="1"/>
          </p:cNvSpPr>
          <p:nvPr>
            <p:ph type="title"/>
          </p:nvPr>
        </p:nvSpPr>
        <p:spPr>
          <a:xfrm>
            <a:off x="677334" y="338329"/>
            <a:ext cx="8596668" cy="722375"/>
          </a:xfrm>
        </p:spPr>
        <p:txBody>
          <a:bodyPr>
            <a:noAutofit/>
          </a:bodyPr>
          <a:lstStyle/>
          <a:p>
            <a:pPr>
              <a:lnSpc>
                <a:spcPct val="150000"/>
              </a:lnSpc>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Change manager recruitment process. </a:t>
            </a:r>
            <a:b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b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Change manager. Takes charge of change management initiatives, guiding their implementation in an organisation. (Atlassian </a:t>
            </a:r>
            <a:r>
              <a:rPr kumimoji="0" lang="en-GB" sz="1200" b="0" i="0" u="none" strike="noStrike" kern="1200" cap="none" spc="0" normalizeH="0" baseline="0" noProof="0" dirty="0" err="1">
                <a:ln>
                  <a:noFill/>
                </a:ln>
                <a:solidFill>
                  <a:prstClr val="black"/>
                </a:solidFill>
                <a:effectLst/>
                <a:uLnTx/>
                <a:uFillTx/>
                <a:latin typeface="Arial" panose="020B0604020202020204" pitchFamily="34" charset="0"/>
                <a:ea typeface="+mj-ea"/>
                <a:cs typeface="Arial" panose="020B0604020202020204" pitchFamily="34" charset="0"/>
              </a:rPr>
              <a:t>n.d</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a:t>
            </a:r>
            <a:endParaRPr lang="en-GB" sz="1200" dirty="0"/>
          </a:p>
        </p:txBody>
      </p:sp>
      <p:sp>
        <p:nvSpPr>
          <p:cNvPr id="3" name="Content Placeholder 2">
            <a:extLst>
              <a:ext uri="{FF2B5EF4-FFF2-40B4-BE49-F238E27FC236}">
                <a16:creationId xmlns:a16="http://schemas.microsoft.com/office/drawing/2014/main" id="{CA8B6AA5-E716-9705-341A-8943E55277CB}"/>
              </a:ext>
            </a:extLst>
          </p:cNvPr>
          <p:cNvSpPr>
            <a:spLocks noGrp="1"/>
          </p:cNvSpPr>
          <p:nvPr>
            <p:ph idx="1"/>
          </p:nvPr>
        </p:nvSpPr>
        <p:spPr>
          <a:xfrm>
            <a:off x="677334" y="1298448"/>
            <a:ext cx="8596668" cy="5221223"/>
          </a:xfrm>
        </p:spPr>
        <p:txBody>
          <a:bodyPr>
            <a:normAutofit lnSpcReduction="10000"/>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3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Job Analysis. </a:t>
            </a: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Is a systematic process that identifies the responsibilities and competencies associated with a specific job.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It helps create an accurate job description and specification for recruiting a suitable person. (</a:t>
            </a:r>
            <a:r>
              <a:rPr kumimoji="0" lang="en-GB" sz="13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Kivak</a:t>
            </a: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3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Job description.</a:t>
            </a:r>
            <a:endPar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Guide stakeholders through business transformation.</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Provide support and resources to stakeholders.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Monitor and address change-related issues and impact.</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Identify and mitigate potential risks.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Ensure effective communication among stakeholder.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3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Person specification.</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Essential- Bachelor’s degree.</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Advantageous- LBTC course certification.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3-year professional retail change manager experience.</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Retail-related soft skills.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3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Advertisement platforms.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Internal recruitment Memo.</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LinkedIn.</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Microsoft Advertising.     (Indeed 2026)</a:t>
            </a:r>
          </a:p>
          <a:p>
            <a:endParaRPr lang="en-GB" dirty="0"/>
          </a:p>
        </p:txBody>
      </p:sp>
    </p:spTree>
    <p:extLst>
      <p:ext uri="{BB962C8B-B14F-4D97-AF65-F5344CB8AC3E}">
        <p14:creationId xmlns:p14="http://schemas.microsoft.com/office/powerpoint/2010/main" val="1352135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6C36E-398F-3A79-D776-04035270C82A}"/>
              </a:ext>
            </a:extLst>
          </p:cNvPr>
          <p:cNvSpPr>
            <a:spLocks noGrp="1"/>
          </p:cNvSpPr>
          <p:nvPr>
            <p:ph type="title"/>
          </p:nvPr>
        </p:nvSpPr>
        <p:spPr>
          <a:xfrm>
            <a:off x="677334" y="609600"/>
            <a:ext cx="8596668" cy="643128"/>
          </a:xfrm>
        </p:spPr>
        <p:txBody>
          <a:bodyPr/>
          <a:lstStyle/>
          <a:p>
            <a:pPr>
              <a:lnSpc>
                <a:spcPct val="150000"/>
              </a:lnSpc>
            </a:pPr>
            <a: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Types of interviews- Selection process.</a:t>
            </a:r>
            <a:b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br>
            <a: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Interview: </a:t>
            </a: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j-ea"/>
                <a:cs typeface="Arial" panose="020B0604020202020204" pitchFamily="34" charset="0"/>
              </a:rPr>
              <a:t>A conversation between a potential employer and a applicant. (Indeed 2026).</a:t>
            </a:r>
            <a:endParaRPr lang="en-GB" dirty="0">
              <a:solidFill>
                <a:schemeClr val="tx1"/>
              </a:solidFill>
            </a:endParaRPr>
          </a:p>
        </p:txBody>
      </p:sp>
      <p:sp>
        <p:nvSpPr>
          <p:cNvPr id="3" name="Content Placeholder 2">
            <a:extLst>
              <a:ext uri="{FF2B5EF4-FFF2-40B4-BE49-F238E27FC236}">
                <a16:creationId xmlns:a16="http://schemas.microsoft.com/office/drawing/2014/main" id="{649570E8-F7E0-3A8C-F47A-C6FCB322C36A}"/>
              </a:ext>
            </a:extLst>
          </p:cNvPr>
          <p:cNvSpPr>
            <a:spLocks noGrp="1"/>
          </p:cNvSpPr>
          <p:nvPr>
            <p:ph idx="1"/>
          </p:nvPr>
        </p:nvSpPr>
        <p:spPr>
          <a:xfrm>
            <a:off x="677334" y="1472184"/>
            <a:ext cx="8596668" cy="5029199"/>
          </a:xfrm>
        </p:spPr>
        <p:txBody>
          <a:bodyPr/>
          <a:lstStyle/>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Structured Interview.</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Decide what information to be gathered from applicants.</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Arrange questions in best and most logical order. </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Fixed set of questions- No deviation.</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Use clear scoring.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Advantages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Better hiring decisions due to reduced biasness.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Easily compare applicants’ responses to questions.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Makes process more transparent to interviewees.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Makes process more efficient- less time to prepare interviews and score applicants.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Disadvantages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Not easy determining applicant’s honesty</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Expensive- skilling up interviewers and data analysists to perform unbiasedly</a:t>
            </a:r>
            <a: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     (GOV.UK 2026)</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     (Online Learning College 2022)</a:t>
            </a:r>
          </a:p>
          <a:p>
            <a:endParaRPr lang="en-GB" dirty="0"/>
          </a:p>
        </p:txBody>
      </p:sp>
    </p:spTree>
    <p:extLst>
      <p:ext uri="{BB962C8B-B14F-4D97-AF65-F5344CB8AC3E}">
        <p14:creationId xmlns:p14="http://schemas.microsoft.com/office/powerpoint/2010/main" val="707779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2A444-9D2C-6114-0A29-484326C90FDA}"/>
              </a:ext>
            </a:extLst>
          </p:cNvPr>
          <p:cNvSpPr>
            <a:spLocks noGrp="1"/>
          </p:cNvSpPr>
          <p:nvPr>
            <p:ph type="title"/>
          </p:nvPr>
        </p:nvSpPr>
        <p:spPr>
          <a:xfrm>
            <a:off x="677334" y="228600"/>
            <a:ext cx="8596668" cy="722376"/>
          </a:xfrm>
        </p:spPr>
        <p:txBody>
          <a:bodyPr>
            <a:normAutofit/>
          </a:bodyPr>
          <a:lstStyle/>
          <a:p>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Types of interviews- Selection process. Continued………</a:t>
            </a:r>
            <a:endParaRPr lang="en-GB" dirty="0"/>
          </a:p>
        </p:txBody>
      </p:sp>
      <p:sp>
        <p:nvSpPr>
          <p:cNvPr id="3" name="Content Placeholder 2">
            <a:extLst>
              <a:ext uri="{FF2B5EF4-FFF2-40B4-BE49-F238E27FC236}">
                <a16:creationId xmlns:a16="http://schemas.microsoft.com/office/drawing/2014/main" id="{6FBD8B7B-71E4-FFC7-EF88-5520F0FCD720}"/>
              </a:ext>
            </a:extLst>
          </p:cNvPr>
          <p:cNvSpPr>
            <a:spLocks noGrp="1"/>
          </p:cNvSpPr>
          <p:nvPr>
            <p:ph idx="1"/>
          </p:nvPr>
        </p:nvSpPr>
        <p:spPr>
          <a:xfrm>
            <a:off x="677334" y="1115567"/>
            <a:ext cx="8596668" cy="4925795"/>
          </a:xfrm>
        </p:spPr>
        <p:txBody>
          <a:bodyPr/>
          <a:lstStyle/>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Semi-structured Interview.</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Have characteristics of both structured and unstructured interviews.</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Question structure pre-planned.</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More flexible than structured interview.</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Open-ended questions asked.</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Advantages</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Open-ended questions- more data.</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Better insight into applicants abilities and feelings.</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Disadvantages.</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Time-consuming- data collection and analysation.</a:t>
            </a:r>
          </a:p>
          <a:p>
            <a:endParaRPr lang="en-GB" dirty="0"/>
          </a:p>
        </p:txBody>
      </p:sp>
    </p:spTree>
    <p:extLst>
      <p:ext uri="{BB962C8B-B14F-4D97-AF65-F5344CB8AC3E}">
        <p14:creationId xmlns:p14="http://schemas.microsoft.com/office/powerpoint/2010/main" val="12274388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732A8-4631-2622-CD9F-73C86729C551}"/>
              </a:ext>
            </a:extLst>
          </p:cNvPr>
          <p:cNvSpPr>
            <a:spLocks noGrp="1"/>
          </p:cNvSpPr>
          <p:nvPr>
            <p:ph type="title"/>
          </p:nvPr>
        </p:nvSpPr>
        <p:spPr>
          <a:xfrm>
            <a:off x="677334" y="609600"/>
            <a:ext cx="8596668" cy="743712"/>
          </a:xfrm>
        </p:spPr>
        <p:txBody>
          <a:bodyPr/>
          <a:lstStyle/>
          <a:p>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Types of interviews- Selection process. Continued………</a:t>
            </a:r>
            <a:endParaRPr lang="en-GB" dirty="0"/>
          </a:p>
        </p:txBody>
      </p:sp>
      <p:sp>
        <p:nvSpPr>
          <p:cNvPr id="3" name="Content Placeholder 2">
            <a:extLst>
              <a:ext uri="{FF2B5EF4-FFF2-40B4-BE49-F238E27FC236}">
                <a16:creationId xmlns:a16="http://schemas.microsoft.com/office/drawing/2014/main" id="{CCDACCD6-84EA-4764-08EA-1C0BFA91CBAD}"/>
              </a:ext>
            </a:extLst>
          </p:cNvPr>
          <p:cNvSpPr>
            <a:spLocks noGrp="1"/>
          </p:cNvSpPr>
          <p:nvPr>
            <p:ph idx="1"/>
          </p:nvPr>
        </p:nvSpPr>
        <p:spPr>
          <a:xfrm>
            <a:off x="677334" y="1289305"/>
            <a:ext cx="8596668" cy="4752058"/>
          </a:xfrm>
        </p:spPr>
        <p:txBody>
          <a:bodyPr>
            <a:normAutofit fontScale="92500" lnSpcReduction="10000"/>
          </a:bodyPr>
          <a:lstStyle/>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Unstructured Interview.</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Question format not predetermined.</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Questions differ between applicants.</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Allows more flexibility- Interviewer and interviewee.</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Questions- Open-ended. </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Advantages.</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Allows qualitative data collection due to amount gathered.</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Gives deeper insight into applicant’s overall abilities and understanding. </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Encourages thoughtful answers.</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Disadvantages.</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Time-consuming- data gathering and evaluation.</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Unrestructured nature may introduce biasness. </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Hard to compare data between applicants.  </a:t>
            </a:r>
          </a:p>
          <a:p>
            <a:endParaRPr lang="en-GB" dirty="0"/>
          </a:p>
        </p:txBody>
      </p:sp>
    </p:spTree>
    <p:extLst>
      <p:ext uri="{BB962C8B-B14F-4D97-AF65-F5344CB8AC3E}">
        <p14:creationId xmlns:p14="http://schemas.microsoft.com/office/powerpoint/2010/main" val="39891994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127088-1BE5-3D34-C1FD-F4C43AA66C1C}"/>
              </a:ext>
            </a:extLst>
          </p:cNvPr>
          <p:cNvSpPr>
            <a:spLocks noGrp="1"/>
          </p:cNvSpPr>
          <p:nvPr>
            <p:ph type="title"/>
          </p:nvPr>
        </p:nvSpPr>
        <p:spPr>
          <a:xfrm>
            <a:off x="677334" y="609600"/>
            <a:ext cx="8596668" cy="853440"/>
          </a:xfrm>
        </p:spPr>
        <p:txBody>
          <a:bodyPr/>
          <a:lstStyle/>
          <a:p>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Justification of appropriate questioning technique.</a:t>
            </a:r>
            <a:endParaRPr lang="en-GB" dirty="0"/>
          </a:p>
        </p:txBody>
      </p:sp>
      <p:sp>
        <p:nvSpPr>
          <p:cNvPr id="3" name="Content Placeholder 2">
            <a:extLst>
              <a:ext uri="{FF2B5EF4-FFF2-40B4-BE49-F238E27FC236}">
                <a16:creationId xmlns:a16="http://schemas.microsoft.com/office/drawing/2014/main" id="{E7EFAE8B-9C4C-EEF8-3D02-A9CEEEA89993}"/>
              </a:ext>
            </a:extLst>
          </p:cNvPr>
          <p:cNvSpPr>
            <a:spLocks noGrp="1"/>
          </p:cNvSpPr>
          <p:nvPr>
            <p:ph idx="1"/>
          </p:nvPr>
        </p:nvSpPr>
        <p:spPr>
          <a:xfrm>
            <a:off x="677334" y="1152144"/>
            <a:ext cx="8596668" cy="5096256"/>
          </a:xfrm>
        </p:spPr>
        <p:txBody>
          <a:bodyPr>
            <a:norm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Closed question technique.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Advantages.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Quickly offer clarity, direction and structure.</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Easily provide factual data.</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Provide useful quantitative data.</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Disadvantages.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Limit deep insight into applicant’s knowledge and feelings.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Open question technique.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Advantages.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Offer deep insight into applicants feelings.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Give opportunity to discover applicant’s soft skills.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Disadvantages.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Time-consuming</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Data hard to analyse.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Situational question technique.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Advantage</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Give deep insight into applicant’s soft skills and personality.  (Indeed 2025)</a:t>
            </a:r>
          </a:p>
          <a:p>
            <a:endParaRPr lang="en-GB" dirty="0"/>
          </a:p>
        </p:txBody>
      </p:sp>
    </p:spTree>
    <p:extLst>
      <p:ext uri="{BB962C8B-B14F-4D97-AF65-F5344CB8AC3E}">
        <p14:creationId xmlns:p14="http://schemas.microsoft.com/office/powerpoint/2010/main" val="1678155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6016C-7E7D-ECC5-AD4C-94EF07AF6F7A}"/>
              </a:ext>
            </a:extLst>
          </p:cNvPr>
          <p:cNvSpPr>
            <a:spLocks noGrp="1"/>
          </p:cNvSpPr>
          <p:nvPr>
            <p:ph type="title"/>
          </p:nvPr>
        </p:nvSpPr>
        <p:spPr>
          <a:xfrm>
            <a:off x="677862" y="509016"/>
            <a:ext cx="8596668" cy="661416"/>
          </a:xfrm>
        </p:spPr>
        <p:txBody>
          <a:bodyPr/>
          <a:lstStyle/>
          <a:p>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Comparison and contrast between face-to-face and virtual interviews </a:t>
            </a:r>
            <a:endParaRPr lang="en-GB" dirty="0"/>
          </a:p>
        </p:txBody>
      </p:sp>
      <p:pic>
        <p:nvPicPr>
          <p:cNvPr id="5" name="Content Placeholder 4">
            <a:extLst>
              <a:ext uri="{FF2B5EF4-FFF2-40B4-BE49-F238E27FC236}">
                <a16:creationId xmlns:a16="http://schemas.microsoft.com/office/drawing/2014/main" id="{9754E5E3-3F8D-B079-FC6E-A9CCEF65B4D7}"/>
              </a:ext>
            </a:extLst>
          </p:cNvPr>
          <p:cNvPicPr>
            <a:picLocks noGrp="1" noChangeAspect="1"/>
          </p:cNvPicPr>
          <p:nvPr>
            <p:ph idx="1"/>
          </p:nvPr>
        </p:nvPicPr>
        <p:blipFill>
          <a:blip r:embed="rId2"/>
          <a:stretch>
            <a:fillRect/>
          </a:stretch>
        </p:blipFill>
        <p:spPr>
          <a:xfrm>
            <a:off x="677862" y="1097280"/>
            <a:ext cx="8683305" cy="5251704"/>
          </a:xfrm>
          <a:prstGeom prst="rect">
            <a:avLst/>
          </a:prstGeom>
        </p:spPr>
      </p:pic>
    </p:spTree>
    <p:extLst>
      <p:ext uri="{BB962C8B-B14F-4D97-AF65-F5344CB8AC3E}">
        <p14:creationId xmlns:p14="http://schemas.microsoft.com/office/powerpoint/2010/main" val="14891927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500">
        <p15:prstTrans prst="drap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F756BB-11CD-DFD0-9ACF-3EA594F58043}"/>
              </a:ext>
            </a:extLst>
          </p:cNvPr>
          <p:cNvSpPr>
            <a:spLocks noGrp="1"/>
          </p:cNvSpPr>
          <p:nvPr>
            <p:ph type="title"/>
          </p:nvPr>
        </p:nvSpPr>
        <p:spPr/>
        <p:txBody>
          <a:bodyPr/>
          <a:lstStyle/>
          <a:p>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Conclusion.</a:t>
            </a:r>
            <a:endParaRPr lang="en-GB" dirty="0"/>
          </a:p>
        </p:txBody>
      </p:sp>
      <p:sp>
        <p:nvSpPr>
          <p:cNvPr id="3" name="Content Placeholder 2">
            <a:extLst>
              <a:ext uri="{FF2B5EF4-FFF2-40B4-BE49-F238E27FC236}">
                <a16:creationId xmlns:a16="http://schemas.microsoft.com/office/drawing/2014/main" id="{F0A6EB67-0E1D-5EE1-88F8-5F8656004E55}"/>
              </a:ext>
            </a:extLst>
          </p:cNvPr>
          <p:cNvSpPr>
            <a:spLocks noGrp="1"/>
          </p:cNvSpPr>
          <p:nvPr>
            <p:ph idx="1"/>
          </p:nvPr>
        </p:nvSpPr>
        <p:spPr/>
        <p:txBody>
          <a:bodyPr/>
          <a:lstStyle/>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Given that recruitment is a process, deciding on what best interview type or question techniques to use may highly depend many factors. For example, level of position, time and resources available.</a:t>
            </a:r>
          </a:p>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However, organisation transformation is an important initiative, therefore, recruiting the right change manager to lead the transition may not be rushed, hence the need to collect all necessary data in order to make informed decision. On that basis,  a semi-structured interview type and a hybrid face-to-face and virtual interviews would be recommended because of their associated benefits. </a:t>
            </a:r>
          </a:p>
          <a:p>
            <a:endParaRPr lang="en-GB" dirty="0"/>
          </a:p>
        </p:txBody>
      </p:sp>
    </p:spTree>
    <p:extLst>
      <p:ext uri="{BB962C8B-B14F-4D97-AF65-F5344CB8AC3E}">
        <p14:creationId xmlns:p14="http://schemas.microsoft.com/office/powerpoint/2010/main" val="25254976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E11E18-B36B-7ABA-52C8-01225ABFFE37}"/>
              </a:ext>
            </a:extLst>
          </p:cNvPr>
          <p:cNvSpPr>
            <a:spLocks noGrp="1"/>
          </p:cNvSpPr>
          <p:nvPr>
            <p:ph type="title"/>
          </p:nvPr>
        </p:nvSpPr>
        <p:spPr>
          <a:xfrm>
            <a:off x="677334" y="609600"/>
            <a:ext cx="8596668" cy="579120"/>
          </a:xfrm>
        </p:spPr>
        <p:txBody>
          <a:bodyPr>
            <a:normAutofit/>
          </a:bodyPr>
          <a:lstStyle/>
          <a:p>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References:</a:t>
            </a:r>
            <a:endParaRPr lang="en-GB" dirty="0"/>
          </a:p>
        </p:txBody>
      </p:sp>
      <p:sp>
        <p:nvSpPr>
          <p:cNvPr id="3" name="Content Placeholder 2">
            <a:extLst>
              <a:ext uri="{FF2B5EF4-FFF2-40B4-BE49-F238E27FC236}">
                <a16:creationId xmlns:a16="http://schemas.microsoft.com/office/drawing/2014/main" id="{3CC16978-0CEA-5EAE-1F68-8E3B289ABA33}"/>
              </a:ext>
            </a:extLst>
          </p:cNvPr>
          <p:cNvSpPr>
            <a:spLocks noGrp="1"/>
          </p:cNvSpPr>
          <p:nvPr>
            <p:ph idx="1"/>
          </p:nvPr>
        </p:nvSpPr>
        <p:spPr>
          <a:xfrm>
            <a:off x="677334" y="1097280"/>
            <a:ext cx="8596668" cy="5532120"/>
          </a:xfrm>
        </p:spPr>
        <p:txBody>
          <a:bodyPr>
            <a:normAutofit fontScale="85000" lnSpcReduction="20000"/>
          </a:bodyPr>
          <a:lstStyle/>
          <a:p>
            <a:pPr marL="0" marR="0" lvl="0" indent="0" algn="l" defTabSz="914400" rtl="0" eaLnBrk="1" fontAlgn="auto" latinLnBrk="0" hangingPunct="1">
              <a:lnSpc>
                <a:spcPct val="17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Argos (2021) About us [Online] Available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2">
                  <a:extLst>
                    <a:ext uri="{A12FA001-AC4F-418D-AE19-62706E023703}">
                      <ahyp:hlinkClr xmlns:ahyp="http://schemas.microsoft.com/office/drawing/2018/hyperlinkcolor" val="tx"/>
                    </a:ext>
                  </a:extLst>
                </a:hlinkClick>
              </a:rPr>
              <a:t>https://www.argos.co.uk/m/static/StaticDisplay/include-Name/customer_services_aboutus_waste_m.htm</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6 July 2026).</a:t>
            </a:r>
          </a:p>
          <a:p>
            <a:pPr marL="0" marR="0" lvl="0" indent="0" algn="l" defTabSz="914400" rtl="0" eaLnBrk="1" fontAlgn="auto" latinLnBrk="0" hangingPunct="1">
              <a:lnSpc>
                <a:spcPct val="17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Atlassian (</a:t>
            </a:r>
            <a:r>
              <a:rPr kumimoji="0" lang="en-GB" sz="11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[Online] Available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3">
                  <a:extLst>
                    <a:ext uri="{A12FA001-AC4F-418D-AE19-62706E023703}">
                      <ahyp:hlinkClr xmlns:ahyp="http://schemas.microsoft.com/office/drawing/2018/hyperlinkcolor" val="tx"/>
                    </a:ext>
                  </a:extLst>
                </a:hlinkClick>
              </a:rPr>
              <a:t>https://www.atlassian.com/itsm/change-management/roles-and-responsibilities</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11 July 2026).</a:t>
            </a:r>
          </a:p>
          <a:p>
            <a:pPr marL="0" marR="0" lvl="0" indent="0" algn="l" defTabSz="914400" rtl="0" eaLnBrk="1" fontAlgn="auto" latinLnBrk="0" hangingPunct="1">
              <a:lnSpc>
                <a:spcPct val="17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GOV.UK (2026) Use fair and structured interview techniques [Online] Available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extLst>
                    <a:ext uri="{A12FA001-AC4F-418D-AE19-62706E023703}">
                      <ahyp:hlinkClr xmlns:ahyp="http://schemas.microsoft.com/office/drawing/2018/hyperlinkcolor" val="tx"/>
                    </a:ext>
                  </a:extLst>
                </a:hlinkClick>
              </a:rPr>
              <a:t>https://www.gov.uk/government/publications/use-fair-and-structured-interview-techniques/use-fair-and-structured-interview-techniques</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12 July 2026).</a:t>
            </a:r>
          </a:p>
          <a:p>
            <a:pPr marL="0" marR="0" lvl="0" indent="0" algn="l" defTabSz="914400" rtl="0" eaLnBrk="1" fontAlgn="auto" latinLnBrk="0" hangingPunct="1">
              <a:lnSpc>
                <a:spcPct val="17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Indeed (2025) The differences between open-ended questions vs closed [Online] Available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extLst>
                    <a:ext uri="{A12FA001-AC4F-418D-AE19-62706E023703}">
                      <ahyp:hlinkClr xmlns:ahyp="http://schemas.microsoft.com/office/drawing/2018/hyperlinkcolor" val="tx"/>
                    </a:ext>
                  </a:extLst>
                </a:hlinkClick>
              </a:rPr>
              <a:t>https://uk.indeed.com/career-advice/career-development/open-ended-question-vs-closed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7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(Accessed 13 July 2026)</a:t>
            </a:r>
          </a:p>
          <a:p>
            <a:pPr marL="0" marR="0" lvl="0" indent="0" algn="l" defTabSz="914400" rtl="0" eaLnBrk="1" fontAlgn="auto" latinLnBrk="0" hangingPunct="1">
              <a:lnSpc>
                <a:spcPct val="17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Indeed (2026) Change Manager Job Description: Top Duties and Qualifications [Online] Available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extLst>
                    <a:ext uri="{A12FA001-AC4F-418D-AE19-62706E023703}">
                      <ahyp:hlinkClr xmlns:ahyp="http://schemas.microsoft.com/office/drawing/2018/hyperlinkcolor" val="tx"/>
                    </a:ext>
                  </a:extLst>
                </a:hlinkClick>
              </a:rPr>
              <a:t>https://uk.indeed.com/hire/job-description/change-manager-job-description</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11 July 2026). </a:t>
            </a:r>
          </a:p>
          <a:p>
            <a:pPr marL="0" marR="0" lvl="0" indent="0" algn="l" defTabSz="914400" rtl="0" eaLnBrk="1" fontAlgn="auto" latinLnBrk="0" hangingPunct="1">
              <a:lnSpc>
                <a:spcPct val="17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Indeed (2026) What Is An Interview: Types Of Interviews And Formats [Online] Available at: </a:t>
            </a:r>
            <a:r>
              <a:rPr kumimoji="0" lang="en-GB" sz="11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https://in.indeed.com/career-advice/interviewing/what-is-interview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(Accessed 2026).</a:t>
            </a:r>
          </a:p>
          <a:p>
            <a:pPr marL="0" marR="0" lvl="0" indent="0" algn="l" defTabSz="914400" rtl="0" eaLnBrk="1" fontAlgn="auto" latinLnBrk="0" hangingPunct="1">
              <a:lnSpc>
                <a:spcPct val="17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Kivak</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R. (2020) Job analysis [Online] Available at: </a:t>
            </a:r>
            <a:r>
              <a:rPr kumimoji="0" lang="en-GB" sz="11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https://www.ebsco.com/research-starters/business-and-management/job-analysis</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11 July 2026).</a:t>
            </a:r>
          </a:p>
          <a:p>
            <a:pPr marL="0" marR="0" lvl="0" indent="0" algn="l" defTabSz="914400" rtl="0" eaLnBrk="1" fontAlgn="auto" latinLnBrk="0" hangingPunct="1">
              <a:lnSpc>
                <a:spcPct val="17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Leighton, P. and Proctor, G.(2009) Effective Recruitment: A Practical Guide to Staying Within the Law (Thorogood Reports) [Online] Available at: </a:t>
            </a:r>
            <a:r>
              <a:rPr kumimoji="0" lang="en-GB" sz="11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https://books.google.co.uk/books?hl=en&amp;lr=&amp;id=EipTS9ofTv4C&amp;oi=fnd&amp;pg=PR3&amp;dq=Effective+recruitment+process+UK&amp;ots=craAR9QE6m&amp;sig=IhxCgtPfKPYt-VqAh8W-YuAM9bo&amp;redir_esc=y#v=onepage&amp;q=Effective%20recruitment%20process%20UK&amp;f=false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(Accessed 6 July 2026).</a:t>
            </a:r>
          </a:p>
          <a:p>
            <a:pPr marL="0" marR="0" lvl="0" indent="0" algn="l" defTabSz="914400" rtl="0" eaLnBrk="1" fontAlgn="auto" latinLnBrk="0" hangingPunct="1">
              <a:lnSpc>
                <a:spcPct val="17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Management Today, Company Vitae: Argos [Online] Available at:   </a:t>
            </a:r>
            <a:r>
              <a:rPr kumimoji="0" lang="en-GB" sz="11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https://www.managementtoday.co.uk/company-vitae-argos/article/1042685</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6 July 2026).</a:t>
            </a:r>
          </a:p>
          <a:p>
            <a:pPr marL="0" marR="0" lvl="0" indent="0" algn="l" defTabSz="914400" rtl="0" eaLnBrk="1" fontAlgn="auto" latinLnBrk="0" hangingPunct="1">
              <a:lnSpc>
                <a:spcPct val="17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Online Learning College (2022) Types of interviews [Online] Available at: </a:t>
            </a:r>
            <a:r>
              <a:rPr kumimoji="0" lang="en-GB" sz="11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extLst>
                    <a:ext uri="{A12FA001-AC4F-418D-AE19-62706E023703}">
                      <ahyp:hlinkClr xmlns:ahyp="http://schemas.microsoft.com/office/drawing/2018/hyperlinkcolor" val="tx"/>
                    </a:ext>
                  </a:extLst>
                </a:hlinkClick>
              </a:rPr>
              <a:t>https://online-learning-college.com/knowledge-hub/gcses/gcse-psychology-help/types-of-interviews/#h-strengths-of-closed-ended-questions-nbsp-include</a:t>
            </a:r>
            <a:r>
              <a:rPr kumimoji="0" lang="en-GB" sz="11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(Accessed 12 July 2026).</a:t>
            </a:r>
          </a:p>
          <a:p>
            <a:endParaRPr lang="en-GB" dirty="0"/>
          </a:p>
        </p:txBody>
      </p:sp>
    </p:spTree>
    <p:extLst>
      <p:ext uri="{BB962C8B-B14F-4D97-AF65-F5344CB8AC3E}">
        <p14:creationId xmlns:p14="http://schemas.microsoft.com/office/powerpoint/2010/main" val="2587393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TM02900688[[fn=Facet]]</Template>
  <TotalTime>52</TotalTime>
  <Words>1289</Words>
  <Application>Microsoft Office PowerPoint</Application>
  <PresentationFormat>Widescreen</PresentationFormat>
  <Paragraphs>111</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Trebuchet MS</vt:lpstr>
      <vt:lpstr>Wingdings</vt:lpstr>
      <vt:lpstr>Wingdings 3</vt:lpstr>
      <vt:lpstr>Facet</vt:lpstr>
      <vt:lpstr>PowerPoint Presentation</vt:lpstr>
      <vt:lpstr>Table of Contents:</vt:lpstr>
      <vt:lpstr>Introduction.</vt:lpstr>
      <vt:lpstr>Change manager recruitment process.  Change manager. Takes charge of change management initiatives, guiding their implementation in an organisation. (Atlassian n.d).</vt:lpstr>
      <vt:lpstr>Types of interviews- Selection process. Interview: A conversation between a potential employer and a applicant. (Indeed 2026).</vt:lpstr>
      <vt:lpstr>Types of interviews- Selection process. Continued………</vt:lpstr>
      <vt:lpstr>Types of interviews- Selection process. Continued………</vt:lpstr>
      <vt:lpstr>Justification of appropriate questioning technique.</vt:lpstr>
      <vt:lpstr>Comparison and contrast between face-to-face and virtual interviews </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Festus Ssebunya</dc:creator>
  <cp:lastModifiedBy>Festus Ssebunya</cp:lastModifiedBy>
  <cp:revision>1</cp:revision>
  <dcterms:created xsi:type="dcterms:W3CDTF">2026-07-13T08:00:21Z</dcterms:created>
  <dcterms:modified xsi:type="dcterms:W3CDTF">2026-07-13T08:52:31Z</dcterms:modified>
</cp:coreProperties>
</file>