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17"/>
  </p:notesMasterIdLst>
  <p:sldIdLst>
    <p:sldId id="256" r:id="rId2"/>
    <p:sldId id="257" r:id="rId3"/>
    <p:sldId id="258" r:id="rId4"/>
    <p:sldId id="259" r:id="rId5"/>
    <p:sldId id="262" r:id="rId6"/>
    <p:sldId id="260" r:id="rId7"/>
    <p:sldId id="261" r:id="rId8"/>
    <p:sldId id="264" r:id="rId9"/>
    <p:sldId id="265" r:id="rId10"/>
    <p:sldId id="266" r:id="rId11"/>
    <p:sldId id="267" r:id="rId12"/>
    <p:sldId id="270" r:id="rId13"/>
    <p:sldId id="268" r:id="rId14"/>
    <p:sldId id="263"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4B67"/>
    <a:srgbClr val="C7939F"/>
    <a:srgbClr val="660066"/>
    <a:srgbClr val="FF3399"/>
    <a:srgbClr val="CC0099"/>
    <a:srgbClr val="800080"/>
    <a:srgbClr val="CC99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295" autoAdjust="0"/>
    <p:restoredTop sz="95020" autoAdjust="0"/>
  </p:normalViewPr>
  <p:slideViewPr>
    <p:cSldViewPr snapToGrid="0">
      <p:cViewPr varScale="1">
        <p:scale>
          <a:sx n="50" d="100"/>
          <a:sy n="50" d="100"/>
        </p:scale>
        <p:origin x="67" y="7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Caraian" userId="fb2e8205ed95b0bb" providerId="LiveId" clId="{C48D041A-0732-4D04-A6A2-EA9E7C31C472}"/>
    <pc:docChg chg="undo custSel addSld delSld modSld sldOrd">
      <pc:chgData name="Monica Caraian" userId="fb2e8205ed95b0bb" providerId="LiveId" clId="{C48D041A-0732-4D04-A6A2-EA9E7C31C472}" dt="2026-02-15T17:56:27.530" v="4328" actId="20577"/>
      <pc:docMkLst>
        <pc:docMk/>
      </pc:docMkLst>
      <pc:sldChg chg="addSp delSp modSp mod modTransition modAnim">
        <pc:chgData name="Monica Caraian" userId="fb2e8205ed95b0bb" providerId="LiveId" clId="{C48D041A-0732-4D04-A6A2-EA9E7C31C472}" dt="2026-02-15T12:37:20.389" v="1604" actId="20577"/>
        <pc:sldMkLst>
          <pc:docMk/>
          <pc:sldMk cId="3830058820" sldId="256"/>
        </pc:sldMkLst>
        <pc:spChg chg="mod">
          <ac:chgData name="Monica Caraian" userId="fb2e8205ed95b0bb" providerId="LiveId" clId="{C48D041A-0732-4D04-A6A2-EA9E7C31C472}" dt="2026-02-15T12:37:20.389" v="1604" actId="20577"/>
          <ac:spMkLst>
            <pc:docMk/>
            <pc:sldMk cId="3830058820" sldId="256"/>
            <ac:spMk id="2" creationId="{412D273F-7979-F135-1074-3A85A6B8602D}"/>
          </ac:spMkLst>
        </pc:spChg>
        <pc:spChg chg="add">
          <ac:chgData name="Monica Caraian" userId="fb2e8205ed95b0bb" providerId="LiveId" clId="{C48D041A-0732-4D04-A6A2-EA9E7C31C472}" dt="2026-02-10T11:12:03.207" v="377" actId="26606"/>
          <ac:spMkLst>
            <pc:docMk/>
            <pc:sldMk cId="3830058820" sldId="256"/>
            <ac:spMk id="3106" creationId="{33E93247-6229-44AB-A550-739E971E690B}"/>
          </ac:spMkLst>
        </pc:spChg>
        <pc:picChg chg="add mod">
          <ac:chgData name="Monica Caraian" userId="fb2e8205ed95b0bb" providerId="LiveId" clId="{C48D041A-0732-4D04-A6A2-EA9E7C31C472}" dt="2026-02-10T11:12:17.281" v="380" actId="732"/>
          <ac:picMkLst>
            <pc:docMk/>
            <pc:sldMk cId="3830058820" sldId="256"/>
            <ac:picMk id="3076" creationId="{24FE43C9-2F9B-01A5-8FCF-A5AE568D008D}"/>
          </ac:picMkLst>
        </pc:picChg>
        <pc:cxnChg chg="add">
          <ac:chgData name="Monica Caraian" userId="fb2e8205ed95b0bb" providerId="LiveId" clId="{C48D041A-0732-4D04-A6A2-EA9E7C31C472}" dt="2026-02-10T11:12:03.207" v="377" actId="26606"/>
          <ac:cxnSpMkLst>
            <pc:docMk/>
            <pc:sldMk cId="3830058820" sldId="256"/>
            <ac:cxnSpMk id="3108" creationId="{EE2E603F-4A95-4FE8-BB06-211DFD75DBEF}"/>
          </ac:cxnSpMkLst>
        </pc:cxnChg>
      </pc:sldChg>
      <pc:sldChg chg="addSp modSp mod modTransition setBg modAnim modNotesTx">
        <pc:chgData name="Monica Caraian" userId="fb2e8205ed95b0bb" providerId="LiveId" clId="{C48D041A-0732-4D04-A6A2-EA9E7C31C472}" dt="2026-02-15T12:45:57.682" v="2179" actId="33524"/>
        <pc:sldMkLst>
          <pc:docMk/>
          <pc:sldMk cId="2885179327" sldId="257"/>
        </pc:sldMkLst>
        <pc:spChg chg="mod">
          <ac:chgData name="Monica Caraian" userId="fb2e8205ed95b0bb" providerId="LiveId" clId="{C48D041A-0732-4D04-A6A2-EA9E7C31C472}" dt="2026-02-10T11:11:06.728" v="367" actId="14100"/>
          <ac:spMkLst>
            <pc:docMk/>
            <pc:sldMk cId="2885179327" sldId="257"/>
            <ac:spMk id="2" creationId="{733C2646-A1E6-F5A6-B59C-9E42ABD32ACC}"/>
          </ac:spMkLst>
        </pc:spChg>
        <pc:spChg chg="mod ord">
          <ac:chgData name="Monica Caraian" userId="fb2e8205ed95b0bb" providerId="LiveId" clId="{C48D041A-0732-4D04-A6A2-EA9E7C31C472}" dt="2026-02-15T12:45:57.682" v="2179" actId="33524"/>
          <ac:spMkLst>
            <pc:docMk/>
            <pc:sldMk cId="2885179327" sldId="257"/>
            <ac:spMk id="3" creationId="{077EC17A-E6E9-3CEF-19B4-4B994B39E08D}"/>
          </ac:spMkLst>
        </pc:spChg>
        <pc:spChg chg="add">
          <ac:chgData name="Monica Caraian" userId="fb2e8205ed95b0bb" providerId="LiveId" clId="{C48D041A-0732-4D04-A6A2-EA9E7C31C472}" dt="2026-02-10T10:06:44.292" v="244" actId="26606"/>
          <ac:spMkLst>
            <pc:docMk/>
            <pc:sldMk cId="2885179327" sldId="257"/>
            <ac:spMk id="9" creationId="{E49D7415-2F11-44C2-B6AA-13A25B6814B9}"/>
          </ac:spMkLst>
        </pc:spChg>
        <pc:picChg chg="add mod">
          <ac:chgData name="Monica Caraian" userId="fb2e8205ed95b0bb" providerId="LiveId" clId="{C48D041A-0732-4D04-A6A2-EA9E7C31C472}" dt="2026-02-10T10:06:50.501" v="245" actId="27614"/>
          <ac:picMkLst>
            <pc:docMk/>
            <pc:sldMk cId="2885179327" sldId="257"/>
            <ac:picMk id="4" creationId="{B49A199B-5084-1B3C-56B2-59E0CDC948B2}"/>
          </ac:picMkLst>
        </pc:picChg>
        <pc:cxnChg chg="add">
          <ac:chgData name="Monica Caraian" userId="fb2e8205ed95b0bb" providerId="LiveId" clId="{C48D041A-0732-4D04-A6A2-EA9E7C31C472}" dt="2026-02-10T10:06:44.292" v="244" actId="26606"/>
          <ac:cxnSpMkLst>
            <pc:docMk/>
            <pc:sldMk cId="2885179327" sldId="257"/>
            <ac:cxnSpMk id="11" creationId="{511FC409-B3C2-4F68-865C-C5333D6F2710}"/>
          </ac:cxnSpMkLst>
        </pc:cxnChg>
        <pc:cxnChg chg="add">
          <ac:chgData name="Monica Caraian" userId="fb2e8205ed95b0bb" providerId="LiveId" clId="{C48D041A-0732-4D04-A6A2-EA9E7C31C472}" dt="2026-02-10T10:06:44.292" v="244" actId="26606"/>
          <ac:cxnSpMkLst>
            <pc:docMk/>
            <pc:sldMk cId="2885179327" sldId="257"/>
            <ac:cxnSpMk id="13" creationId="{B810270D-76A7-44B3-9746-7EDF5788602E}"/>
          </ac:cxnSpMkLst>
        </pc:cxnChg>
      </pc:sldChg>
      <pc:sldChg chg="addSp delSp modSp mod modTransition setBg modAnim modNotesTx">
        <pc:chgData name="Monica Caraian" userId="fb2e8205ed95b0bb" providerId="LiveId" clId="{C48D041A-0732-4D04-A6A2-EA9E7C31C472}" dt="2026-02-15T17:24:49.636" v="3188" actId="1076"/>
        <pc:sldMkLst>
          <pc:docMk/>
          <pc:sldMk cId="1694460616" sldId="258"/>
        </pc:sldMkLst>
        <pc:spChg chg="mod">
          <ac:chgData name="Monica Caraian" userId="fb2e8205ed95b0bb" providerId="LiveId" clId="{C48D041A-0732-4D04-A6A2-EA9E7C31C472}" dt="2026-02-15T17:24:49.636" v="3188" actId="1076"/>
          <ac:spMkLst>
            <pc:docMk/>
            <pc:sldMk cId="1694460616" sldId="258"/>
            <ac:spMk id="2" creationId="{C34E48E4-683C-140C-A1FD-39DB71D6CEEB}"/>
          </ac:spMkLst>
        </pc:spChg>
        <pc:spChg chg="mod ord">
          <ac:chgData name="Monica Caraian" userId="fb2e8205ed95b0bb" providerId="LiveId" clId="{C48D041A-0732-4D04-A6A2-EA9E7C31C472}" dt="2026-02-15T17:24:34.932" v="3187" actId="20577"/>
          <ac:spMkLst>
            <pc:docMk/>
            <pc:sldMk cId="1694460616" sldId="258"/>
            <ac:spMk id="3" creationId="{400937CE-5BF1-152F-FA54-61AF2F959EB4}"/>
          </ac:spMkLst>
        </pc:spChg>
        <pc:spChg chg="add">
          <ac:chgData name="Monica Caraian" userId="fb2e8205ed95b0bb" providerId="LiveId" clId="{C48D041A-0732-4D04-A6A2-EA9E7C31C472}" dt="2026-02-10T09:55:32.691" v="177" actId="26606"/>
          <ac:spMkLst>
            <pc:docMk/>
            <pc:sldMk cId="1694460616" sldId="258"/>
            <ac:spMk id="15" creationId="{E49D7415-2F11-44C2-B6AA-13A25B6814B9}"/>
          </ac:spMkLst>
        </pc:spChg>
        <pc:picChg chg="add mod">
          <ac:chgData name="Monica Caraian" userId="fb2e8205ed95b0bb" providerId="LiveId" clId="{C48D041A-0732-4D04-A6A2-EA9E7C31C472}" dt="2026-02-10T09:55:38.823" v="178" actId="27614"/>
          <ac:picMkLst>
            <pc:docMk/>
            <pc:sldMk cId="1694460616" sldId="258"/>
            <ac:picMk id="4" creationId="{28B7150B-5C21-C95E-A45D-481E36C1EB36}"/>
          </ac:picMkLst>
        </pc:picChg>
        <pc:cxnChg chg="add">
          <ac:chgData name="Monica Caraian" userId="fb2e8205ed95b0bb" providerId="LiveId" clId="{C48D041A-0732-4D04-A6A2-EA9E7C31C472}" dt="2026-02-10T09:55:32.691" v="177" actId="26606"/>
          <ac:cxnSpMkLst>
            <pc:docMk/>
            <pc:sldMk cId="1694460616" sldId="258"/>
            <ac:cxnSpMk id="16" creationId="{3815BE95-1337-20E2-B2EF-5DA486F72FCB}"/>
          </ac:cxnSpMkLst>
        </pc:cxnChg>
      </pc:sldChg>
      <pc:sldChg chg="addSp delSp modSp mod modTransition modAnim">
        <pc:chgData name="Monica Caraian" userId="fb2e8205ed95b0bb" providerId="LiveId" clId="{C48D041A-0732-4D04-A6A2-EA9E7C31C472}" dt="2026-02-11T23:31:54.568" v="1307" actId="27636"/>
        <pc:sldMkLst>
          <pc:docMk/>
          <pc:sldMk cId="2597342569" sldId="259"/>
        </pc:sldMkLst>
        <pc:spChg chg="mod">
          <ac:chgData name="Monica Caraian" userId="fb2e8205ed95b0bb" providerId="LiveId" clId="{C48D041A-0732-4D04-A6A2-EA9E7C31C472}" dt="2026-02-10T10:02:56.868" v="223" actId="27636"/>
          <ac:spMkLst>
            <pc:docMk/>
            <pc:sldMk cId="2597342569" sldId="259"/>
            <ac:spMk id="2" creationId="{985199D9-7E09-27CC-D41C-1D512FA09076}"/>
          </ac:spMkLst>
        </pc:spChg>
        <pc:spChg chg="mod">
          <ac:chgData name="Monica Caraian" userId="fb2e8205ed95b0bb" providerId="LiveId" clId="{C48D041A-0732-4D04-A6A2-EA9E7C31C472}" dt="2026-02-11T23:31:54.568" v="1307" actId="27636"/>
          <ac:spMkLst>
            <pc:docMk/>
            <pc:sldMk cId="2597342569" sldId="259"/>
            <ac:spMk id="3" creationId="{8AAA6B2C-C414-50B1-13B2-7FB62A2FC156}"/>
          </ac:spMkLst>
        </pc:spChg>
      </pc:sldChg>
      <pc:sldChg chg="modSp mod modTransition modAnim">
        <pc:chgData name="Monica Caraian" userId="fb2e8205ed95b0bb" providerId="LiveId" clId="{C48D041A-0732-4D04-A6A2-EA9E7C31C472}" dt="2026-02-15T17:26:53.566" v="3394" actId="20577"/>
        <pc:sldMkLst>
          <pc:docMk/>
          <pc:sldMk cId="3903756930" sldId="260"/>
        </pc:sldMkLst>
        <pc:graphicFrameChg chg="mod modGraphic">
          <ac:chgData name="Monica Caraian" userId="fb2e8205ed95b0bb" providerId="LiveId" clId="{C48D041A-0732-4D04-A6A2-EA9E7C31C472}" dt="2026-02-15T17:26:53.566" v="3394" actId="20577"/>
          <ac:graphicFrameMkLst>
            <pc:docMk/>
            <pc:sldMk cId="3903756930" sldId="260"/>
            <ac:graphicFrameMk id="4" creationId="{B6682615-123E-FA1E-1E8F-8CD30DEA6300}"/>
          </ac:graphicFrameMkLst>
        </pc:graphicFrameChg>
      </pc:sldChg>
      <pc:sldChg chg="addSp modSp mod modTransition modAnim">
        <pc:chgData name="Monica Caraian" userId="fb2e8205ed95b0bb" providerId="LiveId" clId="{C48D041A-0732-4D04-A6A2-EA9E7C31C472}" dt="2026-02-14T15:30:28.586" v="1393" actId="113"/>
        <pc:sldMkLst>
          <pc:docMk/>
          <pc:sldMk cId="2981945057" sldId="261"/>
        </pc:sldMkLst>
        <pc:spChg chg="mod">
          <ac:chgData name="Monica Caraian" userId="fb2e8205ed95b0bb" providerId="LiveId" clId="{C48D041A-0732-4D04-A6A2-EA9E7C31C472}" dt="2026-02-10T10:03:43.235" v="229" actId="207"/>
          <ac:spMkLst>
            <pc:docMk/>
            <pc:sldMk cId="2981945057" sldId="261"/>
            <ac:spMk id="2" creationId="{0FF7D6D8-2DC5-A951-60B2-8AA8B9967A97}"/>
          </ac:spMkLst>
        </pc:spChg>
        <pc:spChg chg="add mod">
          <ac:chgData name="Monica Caraian" userId="fb2e8205ed95b0bb" providerId="LiveId" clId="{C48D041A-0732-4D04-A6A2-EA9E7C31C472}" dt="2026-02-14T14:42:16.994" v="1351" actId="1076"/>
          <ac:spMkLst>
            <pc:docMk/>
            <pc:sldMk cId="2981945057" sldId="261"/>
            <ac:spMk id="3" creationId="{CD738E21-7130-B9A8-7F7A-8C461A0F9A54}"/>
          </ac:spMkLst>
        </pc:spChg>
        <pc:graphicFrameChg chg="mod modGraphic">
          <ac:chgData name="Monica Caraian" userId="fb2e8205ed95b0bb" providerId="LiveId" clId="{C48D041A-0732-4D04-A6A2-EA9E7C31C472}" dt="2026-02-14T15:30:28.586" v="1393" actId="113"/>
          <ac:graphicFrameMkLst>
            <pc:docMk/>
            <pc:sldMk cId="2981945057" sldId="261"/>
            <ac:graphicFrameMk id="4" creationId="{A615976A-B4F8-E987-77BA-BAD3FA70BB4E}"/>
          </ac:graphicFrameMkLst>
        </pc:graphicFrameChg>
      </pc:sldChg>
      <pc:sldChg chg="modSp mod modTransition modAnim">
        <pc:chgData name="Monica Caraian" userId="fb2e8205ed95b0bb" providerId="LiveId" clId="{C48D041A-0732-4D04-A6A2-EA9E7C31C472}" dt="2026-02-15T17:54:56.489" v="4264" actId="20577"/>
        <pc:sldMkLst>
          <pc:docMk/>
          <pc:sldMk cId="2011593202" sldId="262"/>
        </pc:sldMkLst>
        <pc:spChg chg="mod">
          <ac:chgData name="Monica Caraian" userId="fb2e8205ed95b0bb" providerId="LiveId" clId="{C48D041A-0732-4D04-A6A2-EA9E7C31C472}" dt="2026-02-10T10:03:38.167" v="228" actId="207"/>
          <ac:spMkLst>
            <pc:docMk/>
            <pc:sldMk cId="2011593202" sldId="262"/>
            <ac:spMk id="2" creationId="{A75B78C5-F951-461B-D3DB-64027A57179E}"/>
          </ac:spMkLst>
        </pc:spChg>
        <pc:spChg chg="mod">
          <ac:chgData name="Monica Caraian" userId="fb2e8205ed95b0bb" providerId="LiveId" clId="{C48D041A-0732-4D04-A6A2-EA9E7C31C472}" dt="2026-02-15T17:54:56.489" v="4264" actId="20577"/>
          <ac:spMkLst>
            <pc:docMk/>
            <pc:sldMk cId="2011593202" sldId="262"/>
            <ac:spMk id="3" creationId="{FD9CF7F5-9D02-B5C1-625C-70D1AE4EDFBE}"/>
          </ac:spMkLst>
        </pc:spChg>
      </pc:sldChg>
      <pc:sldChg chg="modSp mod ord modTransition modAnim">
        <pc:chgData name="Monica Caraian" userId="fb2e8205ed95b0bb" providerId="LiveId" clId="{C48D041A-0732-4D04-A6A2-EA9E7C31C472}" dt="2026-02-14T15:28:56.756" v="1371" actId="1076"/>
        <pc:sldMkLst>
          <pc:docMk/>
          <pc:sldMk cId="2611119177" sldId="263"/>
        </pc:sldMkLst>
        <pc:spChg chg="mod">
          <ac:chgData name="Monica Caraian" userId="fb2e8205ed95b0bb" providerId="LiveId" clId="{C48D041A-0732-4D04-A6A2-EA9E7C31C472}" dt="2026-02-14T15:28:48.520" v="1370" actId="1076"/>
          <ac:spMkLst>
            <pc:docMk/>
            <pc:sldMk cId="2611119177" sldId="263"/>
            <ac:spMk id="2" creationId="{C9252694-7D8B-9126-36BD-D72FF0B83565}"/>
          </ac:spMkLst>
        </pc:spChg>
        <pc:spChg chg="mod">
          <ac:chgData name="Monica Caraian" userId="fb2e8205ed95b0bb" providerId="LiveId" clId="{C48D041A-0732-4D04-A6A2-EA9E7C31C472}" dt="2026-02-14T15:28:56.756" v="1371" actId="1076"/>
          <ac:spMkLst>
            <pc:docMk/>
            <pc:sldMk cId="2611119177" sldId="263"/>
            <ac:spMk id="3" creationId="{E4E5FF93-12AB-4727-6AB5-65FCC8FE7E84}"/>
          </ac:spMkLst>
        </pc:spChg>
      </pc:sldChg>
      <pc:sldChg chg="addSp delSp modSp mod modTransition setBg modAnim">
        <pc:chgData name="Monica Caraian" userId="fb2e8205ed95b0bb" providerId="LiveId" clId="{C48D041A-0732-4D04-A6A2-EA9E7C31C472}" dt="2026-02-15T17:29:44.919" v="3591" actId="1076"/>
        <pc:sldMkLst>
          <pc:docMk/>
          <pc:sldMk cId="1505492145" sldId="264"/>
        </pc:sldMkLst>
        <pc:spChg chg="mod">
          <ac:chgData name="Monica Caraian" userId="fb2e8205ed95b0bb" providerId="LiveId" clId="{C48D041A-0732-4D04-A6A2-EA9E7C31C472}" dt="2026-02-10T10:02:00.946" v="216" actId="2711"/>
          <ac:spMkLst>
            <pc:docMk/>
            <pc:sldMk cId="1505492145" sldId="264"/>
            <ac:spMk id="2" creationId="{BCEB793E-BF2C-A89C-9E21-D2C54BECE1EE}"/>
          </ac:spMkLst>
        </pc:spChg>
        <pc:spChg chg="add del mod ord">
          <ac:chgData name="Monica Caraian" userId="fb2e8205ed95b0bb" providerId="LiveId" clId="{C48D041A-0732-4D04-A6A2-EA9E7C31C472}" dt="2026-02-15T17:29:44.919" v="3591" actId="1076"/>
          <ac:spMkLst>
            <pc:docMk/>
            <pc:sldMk cId="1505492145" sldId="264"/>
            <ac:spMk id="3" creationId="{57EA765D-1E3A-F50E-E553-00DEC9503A9A}"/>
          </ac:spMkLst>
        </pc:spChg>
        <pc:spChg chg="add">
          <ac:chgData name="Monica Caraian" userId="fb2e8205ed95b0bb" providerId="LiveId" clId="{C48D041A-0732-4D04-A6A2-EA9E7C31C472}" dt="2026-02-10T09:51:12.963" v="155" actId="26606"/>
          <ac:spMkLst>
            <pc:docMk/>
            <pc:sldMk cId="1505492145" sldId="264"/>
            <ac:spMk id="2066" creationId="{E49D7415-2F11-44C2-B6AA-13A25B6814B9}"/>
          </ac:spMkLst>
        </pc:spChg>
        <pc:picChg chg="add mod">
          <ac:chgData name="Monica Caraian" userId="fb2e8205ed95b0bb" providerId="LiveId" clId="{C48D041A-0732-4D04-A6A2-EA9E7C31C472}" dt="2026-02-10T09:51:31.093" v="158" actId="1076"/>
          <ac:picMkLst>
            <pc:docMk/>
            <pc:sldMk cId="1505492145" sldId="264"/>
            <ac:picMk id="2052" creationId="{E49D11FF-4F27-4F04-6646-54128EE57D67}"/>
          </ac:picMkLst>
        </pc:picChg>
        <pc:cxnChg chg="add">
          <ac:chgData name="Monica Caraian" userId="fb2e8205ed95b0bb" providerId="LiveId" clId="{C48D041A-0732-4D04-A6A2-EA9E7C31C472}" dt="2026-02-10T09:51:12.963" v="155" actId="26606"/>
          <ac:cxnSpMkLst>
            <pc:docMk/>
            <pc:sldMk cId="1505492145" sldId="264"/>
            <ac:cxnSpMk id="2067" creationId="{511FC409-B3C2-4F68-865C-C5333D6F2710}"/>
          </ac:cxnSpMkLst>
        </pc:cxnChg>
        <pc:cxnChg chg="add">
          <ac:chgData name="Monica Caraian" userId="fb2e8205ed95b0bb" providerId="LiveId" clId="{C48D041A-0732-4D04-A6A2-EA9E7C31C472}" dt="2026-02-10T09:51:12.963" v="155" actId="26606"/>
          <ac:cxnSpMkLst>
            <pc:docMk/>
            <pc:sldMk cId="1505492145" sldId="264"/>
            <ac:cxnSpMk id="2068" creationId="{B810270D-76A7-44B3-9746-7EDF5788602E}"/>
          </ac:cxnSpMkLst>
        </pc:cxnChg>
      </pc:sldChg>
      <pc:sldChg chg="addSp delSp modSp mod modTransition modAnim modNotesTx">
        <pc:chgData name="Monica Caraian" userId="fb2e8205ed95b0bb" providerId="LiveId" clId="{C48D041A-0732-4D04-A6A2-EA9E7C31C472}" dt="2026-02-15T17:55:29.688" v="4288" actId="20577"/>
        <pc:sldMkLst>
          <pc:docMk/>
          <pc:sldMk cId="4110832092" sldId="265"/>
        </pc:sldMkLst>
        <pc:spChg chg="add mod">
          <ac:chgData name="Monica Caraian" userId="fb2e8205ed95b0bb" providerId="LiveId" clId="{C48D041A-0732-4D04-A6A2-EA9E7C31C472}" dt="2026-02-11T23:35:35.937" v="1317"/>
          <ac:spMkLst>
            <pc:docMk/>
            <pc:sldMk cId="4110832092" sldId="265"/>
            <ac:spMk id="3" creationId="{F1A5898F-F2CD-A8AA-1097-154BF2C942EC}"/>
          </ac:spMkLst>
        </pc:spChg>
        <pc:spChg chg="mod">
          <ac:chgData name="Monica Caraian" userId="fb2e8205ed95b0bb" providerId="LiveId" clId="{C48D041A-0732-4D04-A6A2-EA9E7C31C472}" dt="2026-02-15T17:55:29.688" v="4288" actId="20577"/>
          <ac:spMkLst>
            <pc:docMk/>
            <pc:sldMk cId="4110832092" sldId="265"/>
            <ac:spMk id="5" creationId="{12CF6B1D-BBCF-F046-D8A5-2083AAB6B051}"/>
          </ac:spMkLst>
        </pc:spChg>
        <pc:graphicFrameChg chg="mod modGraphic">
          <ac:chgData name="Monica Caraian" userId="fb2e8205ed95b0bb" providerId="LiveId" clId="{C48D041A-0732-4D04-A6A2-EA9E7C31C472}" dt="2026-02-15T17:30:53.910" v="3618" actId="20577"/>
          <ac:graphicFrameMkLst>
            <pc:docMk/>
            <pc:sldMk cId="4110832092" sldId="265"/>
            <ac:graphicFrameMk id="4" creationId="{C3988700-0956-59F5-56F8-B0FA42B7A85E}"/>
          </ac:graphicFrameMkLst>
        </pc:graphicFrameChg>
      </pc:sldChg>
      <pc:sldChg chg="modSp mod modTransition modAnim">
        <pc:chgData name="Monica Caraian" userId="fb2e8205ed95b0bb" providerId="LiveId" clId="{C48D041A-0732-4D04-A6A2-EA9E7C31C472}" dt="2026-02-15T17:55:57.820" v="4310" actId="20577"/>
        <pc:sldMkLst>
          <pc:docMk/>
          <pc:sldMk cId="348388316" sldId="266"/>
        </pc:sldMkLst>
        <pc:spChg chg="mod">
          <ac:chgData name="Monica Caraian" userId="fb2e8205ed95b0bb" providerId="LiveId" clId="{C48D041A-0732-4D04-A6A2-EA9E7C31C472}" dt="2026-02-15T17:55:57.820" v="4310" actId="20577"/>
          <ac:spMkLst>
            <pc:docMk/>
            <pc:sldMk cId="348388316" sldId="266"/>
            <ac:spMk id="2" creationId="{88C46010-54EC-229E-E045-EE430534BBD1}"/>
          </ac:spMkLst>
        </pc:spChg>
        <pc:spChg chg="mod">
          <ac:chgData name="Monica Caraian" userId="fb2e8205ed95b0bb" providerId="LiveId" clId="{C48D041A-0732-4D04-A6A2-EA9E7C31C472}" dt="2026-02-15T17:35:11.006" v="3990" actId="313"/>
          <ac:spMkLst>
            <pc:docMk/>
            <pc:sldMk cId="348388316" sldId="266"/>
            <ac:spMk id="3" creationId="{91FCC1EA-2F73-7542-1969-30CE1763935A}"/>
          </ac:spMkLst>
        </pc:spChg>
        <pc:picChg chg="mod">
          <ac:chgData name="Monica Caraian" userId="fb2e8205ed95b0bb" providerId="LiveId" clId="{C48D041A-0732-4D04-A6A2-EA9E7C31C472}" dt="2026-02-10T10:08:44.154" v="267" actId="1076"/>
          <ac:picMkLst>
            <pc:docMk/>
            <pc:sldMk cId="348388316" sldId="266"/>
            <ac:picMk id="4" creationId="{5235F7FC-EC8A-D249-E3AD-89DBBA7ADC59}"/>
          </ac:picMkLst>
        </pc:picChg>
      </pc:sldChg>
      <pc:sldChg chg="addSp modSp mod ord modTransition modAnim">
        <pc:chgData name="Monica Caraian" userId="fb2e8205ed95b0bb" providerId="LiveId" clId="{C48D041A-0732-4D04-A6A2-EA9E7C31C472}" dt="2026-02-15T17:56:27.530" v="4328" actId="20577"/>
        <pc:sldMkLst>
          <pc:docMk/>
          <pc:sldMk cId="1273861840" sldId="267"/>
        </pc:sldMkLst>
        <pc:spChg chg="add mod">
          <ac:chgData name="Monica Caraian" userId="fb2e8205ed95b0bb" providerId="LiveId" clId="{C48D041A-0732-4D04-A6A2-EA9E7C31C472}" dt="2026-02-14T15:35:27.177" v="1428" actId="1076"/>
          <ac:spMkLst>
            <pc:docMk/>
            <pc:sldMk cId="1273861840" sldId="267"/>
            <ac:spMk id="2" creationId="{16C005E7-9293-4543-F771-5E8BE5EB3F7B}"/>
          </ac:spMkLst>
        </pc:spChg>
        <pc:spChg chg="mod">
          <ac:chgData name="Monica Caraian" userId="fb2e8205ed95b0bb" providerId="LiveId" clId="{C48D041A-0732-4D04-A6A2-EA9E7C31C472}" dt="2026-02-15T17:56:27.530" v="4328" actId="20577"/>
          <ac:spMkLst>
            <pc:docMk/>
            <pc:sldMk cId="1273861840" sldId="267"/>
            <ac:spMk id="9" creationId="{6A9BCA32-491F-699D-C117-F7ED41A4AD2A}"/>
          </ac:spMkLst>
        </pc:spChg>
        <pc:graphicFrameChg chg="mod modGraphic">
          <ac:chgData name="Monica Caraian" userId="fb2e8205ed95b0bb" providerId="LiveId" clId="{C48D041A-0732-4D04-A6A2-EA9E7C31C472}" dt="2026-02-14T15:34:49.825" v="1424" actId="1076"/>
          <ac:graphicFrameMkLst>
            <pc:docMk/>
            <pc:sldMk cId="1273861840" sldId="267"/>
            <ac:graphicFrameMk id="8" creationId="{67B04C8F-2752-9BBD-5B6B-A858FF738B2D}"/>
          </ac:graphicFrameMkLst>
        </pc:graphicFrameChg>
      </pc:sldChg>
      <pc:sldChg chg="addSp modSp mod modTransition modAnim">
        <pc:chgData name="Monica Caraian" userId="fb2e8205ed95b0bb" providerId="LiveId" clId="{C48D041A-0732-4D04-A6A2-EA9E7C31C472}" dt="2026-02-15T17:36:36.137" v="4059" actId="20577"/>
        <pc:sldMkLst>
          <pc:docMk/>
          <pc:sldMk cId="2873568540" sldId="268"/>
        </pc:sldMkLst>
        <pc:spChg chg="mod">
          <ac:chgData name="Monica Caraian" userId="fb2e8205ed95b0bb" providerId="LiveId" clId="{C48D041A-0732-4D04-A6A2-EA9E7C31C472}" dt="2026-02-10T10:02:33.555" v="220" actId="2711"/>
          <ac:spMkLst>
            <pc:docMk/>
            <pc:sldMk cId="2873568540" sldId="268"/>
            <ac:spMk id="2" creationId="{775B4860-D14E-ED73-9FA2-9923E7847D1F}"/>
          </ac:spMkLst>
        </pc:spChg>
        <pc:spChg chg="mod">
          <ac:chgData name="Monica Caraian" userId="fb2e8205ed95b0bb" providerId="LiveId" clId="{C48D041A-0732-4D04-A6A2-EA9E7C31C472}" dt="2026-02-15T17:36:36.137" v="4059" actId="20577"/>
          <ac:spMkLst>
            <pc:docMk/>
            <pc:sldMk cId="2873568540" sldId="268"/>
            <ac:spMk id="3" creationId="{094FB905-2C5E-4EF5-0AD9-83C56D53478D}"/>
          </ac:spMkLst>
        </pc:spChg>
        <pc:spChg chg="add mod">
          <ac:chgData name="Monica Caraian" userId="fb2e8205ed95b0bb" providerId="LiveId" clId="{C48D041A-0732-4D04-A6A2-EA9E7C31C472}" dt="2026-02-14T15:26:50.763" v="1366" actId="1076"/>
          <ac:spMkLst>
            <pc:docMk/>
            <pc:sldMk cId="2873568540" sldId="268"/>
            <ac:spMk id="4" creationId="{916E4F0E-F3AE-5B84-D1E1-0737CC644429}"/>
          </ac:spMkLst>
        </pc:spChg>
      </pc:sldChg>
      <pc:sldChg chg="addSp delSp modSp new mod setBg modAnim setClrOvrMap">
        <pc:chgData name="Monica Caraian" userId="fb2e8205ed95b0bb" providerId="LiveId" clId="{C48D041A-0732-4D04-A6A2-EA9E7C31C472}" dt="2026-02-10T10:12:17.350" v="339"/>
        <pc:sldMkLst>
          <pc:docMk/>
          <pc:sldMk cId="2918530834" sldId="269"/>
        </pc:sldMkLst>
        <pc:spChg chg="add mod ord">
          <ac:chgData name="Monica Caraian" userId="fb2e8205ed95b0bb" providerId="LiveId" clId="{C48D041A-0732-4D04-A6A2-EA9E7C31C472}" dt="2026-02-10T09:41:25.538" v="32" actId="26606"/>
          <ac:spMkLst>
            <pc:docMk/>
            <pc:sldMk cId="2918530834" sldId="269"/>
            <ac:spMk id="7" creationId="{B584F163-C57C-0E40-EB80-CE0F02CE745D}"/>
          </ac:spMkLst>
        </pc:spChg>
        <pc:spChg chg="add">
          <ac:chgData name="Monica Caraian" userId="fb2e8205ed95b0bb" providerId="LiveId" clId="{C48D041A-0732-4D04-A6A2-EA9E7C31C472}" dt="2026-02-10T09:42:01.816" v="42" actId="26606"/>
          <ac:spMkLst>
            <pc:docMk/>
            <pc:sldMk cId="2918530834" sldId="269"/>
            <ac:spMk id="77" creationId="{B9C0E6AB-EAB6-41E0-9D49-369643E873A7}"/>
          </ac:spMkLst>
        </pc:spChg>
        <pc:picChg chg="add mod modCrop">
          <ac:chgData name="Monica Caraian" userId="fb2e8205ed95b0bb" providerId="LiveId" clId="{C48D041A-0732-4D04-A6A2-EA9E7C31C472}" dt="2026-02-10T09:42:16.342" v="46" actId="18131"/>
          <ac:picMkLst>
            <pc:docMk/>
            <pc:sldMk cId="2918530834" sldId="269"/>
            <ac:picMk id="8" creationId="{335B6DC4-076F-2EDE-47BB-D40802263A92}"/>
          </ac:picMkLst>
        </pc:picChg>
        <pc:cxnChg chg="add">
          <ac:chgData name="Monica Caraian" userId="fb2e8205ed95b0bb" providerId="LiveId" clId="{C48D041A-0732-4D04-A6A2-EA9E7C31C472}" dt="2026-02-10T09:42:01.816" v="42" actId="26606"/>
          <ac:cxnSpMkLst>
            <pc:docMk/>
            <pc:sldMk cId="2918530834" sldId="269"/>
            <ac:cxnSpMk id="75" creationId="{F64F9B95-9045-48D2-B9F3-2927E98F54AA}"/>
          </ac:cxnSpMkLst>
        </pc:cxnChg>
        <pc:cxnChg chg="add">
          <ac:chgData name="Monica Caraian" userId="fb2e8205ed95b0bb" providerId="LiveId" clId="{C48D041A-0732-4D04-A6A2-EA9E7C31C472}" dt="2026-02-10T09:42:01.816" v="42" actId="26606"/>
          <ac:cxnSpMkLst>
            <pc:docMk/>
            <pc:sldMk cId="2918530834" sldId="269"/>
            <ac:cxnSpMk id="76" creationId="{085AA86F-6A4D-4BCB-A045-D992CDC2959B}"/>
          </ac:cxnSpMkLst>
        </pc:cxnChg>
        <pc:cxnChg chg="add">
          <ac:chgData name="Monica Caraian" userId="fb2e8205ed95b0bb" providerId="LiveId" clId="{C48D041A-0732-4D04-A6A2-EA9E7C31C472}" dt="2026-02-10T09:42:01.816" v="42" actId="26606"/>
          <ac:cxnSpMkLst>
            <pc:docMk/>
            <pc:sldMk cId="2918530834" sldId="269"/>
            <ac:cxnSpMk id="79" creationId="{8ED41C16-52CF-47AA-A5C9-95D10CB80DEE}"/>
          </ac:cxnSpMkLst>
        </pc:cxnChg>
      </pc:sldChg>
      <pc:sldChg chg="addSp delSp modSp new add del mod ord modTransition modAnim">
        <pc:chgData name="Monica Caraian" userId="fb2e8205ed95b0bb" providerId="LiveId" clId="{C48D041A-0732-4D04-A6A2-EA9E7C31C472}" dt="2026-02-14T15:25:51.688" v="1363"/>
        <pc:sldMkLst>
          <pc:docMk/>
          <pc:sldMk cId="4225273262" sldId="270"/>
        </pc:sldMkLst>
        <pc:spChg chg="add mod">
          <ac:chgData name="Monica Caraian" userId="fb2e8205ed95b0bb" providerId="LiveId" clId="{C48D041A-0732-4D04-A6A2-EA9E7C31C472}" dt="2026-02-14T15:25:51.688" v="1363"/>
          <ac:spMkLst>
            <pc:docMk/>
            <pc:sldMk cId="4225273262" sldId="270"/>
            <ac:spMk id="2" creationId="{E4BED6CD-BE9F-A2B1-4B21-F0476C26F0E3}"/>
          </ac:spMkLst>
        </pc:spChg>
        <pc:spChg chg="add mod">
          <ac:chgData name="Monica Caraian" userId="fb2e8205ed95b0bb" providerId="LiveId" clId="{C48D041A-0732-4D04-A6A2-EA9E7C31C472}" dt="2026-02-10T10:11:02.544" v="311" actId="1076"/>
          <ac:spMkLst>
            <pc:docMk/>
            <pc:sldMk cId="4225273262" sldId="270"/>
            <ac:spMk id="5" creationId="{755FFD37-99AC-3725-FFBB-69A855AA5837}"/>
          </ac:spMkLst>
        </pc:spChg>
        <pc:graphicFrameChg chg="add mod ord modGraphic">
          <ac:chgData name="Monica Caraian" userId="fb2e8205ed95b0bb" providerId="LiveId" clId="{C48D041A-0732-4D04-A6A2-EA9E7C31C472}" dt="2026-02-10T10:11:33.172" v="328" actId="20577"/>
          <ac:graphicFrameMkLst>
            <pc:docMk/>
            <pc:sldMk cId="4225273262" sldId="270"/>
            <ac:graphicFrameMk id="4" creationId="{3AC782B6-63C3-2DD8-9B8A-E71FE79386F3}"/>
          </ac:graphicFrameMkLst>
        </pc:graphicFrameChg>
      </pc:sldChg>
      <pc:sldChg chg="new del">
        <pc:chgData name="Monica Caraian" userId="fb2e8205ed95b0bb" providerId="LiveId" clId="{C48D041A-0732-4D04-A6A2-EA9E7C31C472}" dt="2026-02-14T15:29:06.633" v="1372" actId="47"/>
        <pc:sldMkLst>
          <pc:docMk/>
          <pc:sldMk cId="1644080801"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3537A8-3A66-4CC6-9FC6-706C1A65F5AE}"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2B81C1-158B-4F08-A60D-2E0177ED0DCE}" type="slidenum">
              <a:rPr lang="en-GB" smtClean="0"/>
              <a:t>‹#›</a:t>
            </a:fld>
            <a:endParaRPr lang="en-GB"/>
          </a:p>
        </p:txBody>
      </p:sp>
    </p:spTree>
    <p:extLst>
      <p:ext uri="{BB962C8B-B14F-4D97-AF65-F5344CB8AC3E}">
        <p14:creationId xmlns:p14="http://schemas.microsoft.com/office/powerpoint/2010/main" val="4252942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2B81C1-158B-4F08-A60D-2E0177ED0DCE}" type="slidenum">
              <a:rPr lang="en-GB" smtClean="0"/>
              <a:t>1</a:t>
            </a:fld>
            <a:endParaRPr lang="en-GB"/>
          </a:p>
        </p:txBody>
      </p:sp>
    </p:spTree>
    <p:extLst>
      <p:ext uri="{BB962C8B-B14F-4D97-AF65-F5344CB8AC3E}">
        <p14:creationId xmlns:p14="http://schemas.microsoft.com/office/powerpoint/2010/main" val="3632857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Monica and I will be talking about Green Haven Florist. In this presentation I will be talking about the problem they are encountering . I will be providing a 5W2H table summarise the problem as well as a PESTEL framework. I will be also including a cause-and-effect diagram. </a:t>
            </a:r>
          </a:p>
          <a:p>
            <a:r>
              <a:rPr lang="en-GB" dirty="0"/>
              <a:t>To conclude my presentation, I will be providing some key finding about Green Haven Florist. </a:t>
            </a:r>
          </a:p>
        </p:txBody>
      </p:sp>
      <p:sp>
        <p:nvSpPr>
          <p:cNvPr id="4" name="Slide Number Placeholder 3"/>
          <p:cNvSpPr>
            <a:spLocks noGrp="1"/>
          </p:cNvSpPr>
          <p:nvPr>
            <p:ph type="sldNum" sz="quarter" idx="5"/>
          </p:nvPr>
        </p:nvSpPr>
        <p:spPr/>
        <p:txBody>
          <a:bodyPr/>
          <a:lstStyle/>
          <a:p>
            <a:fld id="{A72B81C1-158B-4F08-A60D-2E0177ED0DCE}" type="slidenum">
              <a:rPr lang="en-GB" smtClean="0"/>
              <a:t>2</a:t>
            </a:fld>
            <a:endParaRPr lang="en-GB"/>
          </a:p>
        </p:txBody>
      </p:sp>
    </p:spTree>
    <p:extLst>
      <p:ext uri="{BB962C8B-B14F-4D97-AF65-F5344CB8AC3E}">
        <p14:creationId xmlns:p14="http://schemas.microsoft.com/office/powerpoint/2010/main" val="2180291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Haveen Florist is a small business rounded by Liam and Priya, they provide a range of flower arrangements, eco-friendly packing and also have a strong community ties. </a:t>
            </a:r>
          </a:p>
          <a:p>
            <a:r>
              <a:rPr lang="en-GB" dirty="0"/>
              <a:t>Over the last 12 months, they have been facing a 30% decline in instore sales, which </a:t>
            </a:r>
            <a:r>
              <a:rPr lang="en-GB" dirty="0" err="1"/>
              <a:t>ut</a:t>
            </a:r>
            <a:r>
              <a:rPr lang="en-GB" dirty="0"/>
              <a:t> the business at a risk of possibly closing. </a:t>
            </a:r>
          </a:p>
        </p:txBody>
      </p:sp>
      <p:sp>
        <p:nvSpPr>
          <p:cNvPr id="4" name="Slide Number Placeholder 3"/>
          <p:cNvSpPr>
            <a:spLocks noGrp="1"/>
          </p:cNvSpPr>
          <p:nvPr>
            <p:ph type="sldNum" sz="quarter" idx="5"/>
          </p:nvPr>
        </p:nvSpPr>
        <p:spPr/>
        <p:txBody>
          <a:bodyPr/>
          <a:lstStyle/>
          <a:p>
            <a:fld id="{A72B81C1-158B-4F08-A60D-2E0177ED0DCE}" type="slidenum">
              <a:rPr lang="en-GB" smtClean="0"/>
              <a:t>3</a:t>
            </a:fld>
            <a:endParaRPr lang="en-GB"/>
          </a:p>
        </p:txBody>
      </p:sp>
    </p:spTree>
    <p:extLst>
      <p:ext uri="{BB962C8B-B14F-4D97-AF65-F5344CB8AC3E}">
        <p14:creationId xmlns:p14="http://schemas.microsoft.com/office/powerpoint/2010/main" val="2377281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2B81C1-158B-4F08-A60D-2E0177ED0DCE}" type="slidenum">
              <a:rPr lang="en-GB" smtClean="0"/>
              <a:t>8</a:t>
            </a:fld>
            <a:endParaRPr lang="en-GB"/>
          </a:p>
        </p:txBody>
      </p:sp>
    </p:spTree>
    <p:extLst>
      <p:ext uri="{BB962C8B-B14F-4D97-AF65-F5344CB8AC3E}">
        <p14:creationId xmlns:p14="http://schemas.microsoft.com/office/powerpoint/2010/main" val="1997904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add reference </a:t>
            </a:r>
            <a:r>
              <a:rPr lang="en-GB" dirty="0" err="1"/>
              <a:t>shortv</a:t>
            </a:r>
            <a:endParaRPr lang="en-GB" dirty="0"/>
          </a:p>
        </p:txBody>
      </p:sp>
      <p:sp>
        <p:nvSpPr>
          <p:cNvPr id="4" name="Slide Number Placeholder 3"/>
          <p:cNvSpPr>
            <a:spLocks noGrp="1"/>
          </p:cNvSpPr>
          <p:nvPr>
            <p:ph type="sldNum" sz="quarter" idx="5"/>
          </p:nvPr>
        </p:nvSpPr>
        <p:spPr/>
        <p:txBody>
          <a:bodyPr/>
          <a:lstStyle/>
          <a:p>
            <a:fld id="{A72B81C1-158B-4F08-A60D-2E0177ED0DCE}" type="slidenum">
              <a:rPr lang="en-GB" smtClean="0"/>
              <a:t>9</a:t>
            </a:fld>
            <a:endParaRPr lang="en-GB"/>
          </a:p>
        </p:txBody>
      </p:sp>
    </p:spTree>
    <p:extLst>
      <p:ext uri="{BB962C8B-B14F-4D97-AF65-F5344CB8AC3E}">
        <p14:creationId xmlns:p14="http://schemas.microsoft.com/office/powerpoint/2010/main" val="2419569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2930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022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2445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7175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5595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7253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83180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52480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3598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44790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26880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89849"/>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38" r:id="rId6"/>
    <p:sldLayoutId id="2147483734" r:id="rId7"/>
    <p:sldLayoutId id="2147483735" r:id="rId8"/>
    <p:sldLayoutId id="2147483736" r:id="rId9"/>
    <p:sldLayoutId id="2147483737" r:id="rId10"/>
    <p:sldLayoutId id="214748373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trategypunk.com/the-5w2h-method-a-simple-framework-for-asking-the-right-questions-free-pp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mindtools.com/aqa3q37/pest-analysis/" TargetMode="External"/><Relationship Id="rId5" Type="http://schemas.openxmlformats.org/officeDocument/2006/relationships/hyperlink" Target="https://www.harvard.com/search/author/%22Perera%2C%20Rashain%22" TargetMode="External"/><Relationship Id="rId4" Type="http://schemas.openxmlformats.org/officeDocument/2006/relationships/hyperlink" Target="https://www.harvard.com/book/9781790845323#about"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rowritingaid.com/cause-and-effect" TargetMode="External"/><Relationship Id="rId2" Type="http://schemas.openxmlformats.org/officeDocument/2006/relationships/hyperlink" Target="https://qi.elft.nhs.uk/resource/cause-and-effect-diagram-fish-bone"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qi.elft.nhs.uk/resource/cause-and-effect-diagram-fish-bone" TargetMode="External"/><Relationship Id="rId3" Type="http://schemas.openxmlformats.org/officeDocument/2006/relationships/hyperlink" Target="https://r4-vlebooks-com.uwtsd.idm.oclc.org/EpubReader?ean=1781136365874" TargetMode="External"/><Relationship Id="rId7" Type="http://schemas.openxmlformats.org/officeDocument/2006/relationships/hyperlink" Target="https://spines.com/cause-and-effect/" TargetMode="External"/><Relationship Id="rId2" Type="http://schemas.openxmlformats.org/officeDocument/2006/relationships/hyperlink" Target="https://www.freshproduce.com/siteassets/files/floral/2025-floral-consumer-trends-mid-year-update.pdf?utm_source=chatgpt.com" TargetMode="External"/><Relationship Id="rId1" Type="http://schemas.openxmlformats.org/officeDocument/2006/relationships/slideLayout" Target="../slideLayouts/slideLayout2.xml"/><Relationship Id="rId6" Type="http://schemas.openxmlformats.org/officeDocument/2006/relationships/hyperlink" Target="https://www.strategypunk.com/the-5w2h-method-a-simple-framework-for-asking-the-right-questions-free-ppt/" TargetMode="External"/><Relationship Id="rId11" Type="http://schemas.openxmlformats.org/officeDocument/2006/relationships/hyperlink" Target="https://www.profitableventure.com/risk-threat-flower-shop-business/" TargetMode="External"/><Relationship Id="rId5" Type="http://schemas.openxmlformats.org/officeDocument/2006/relationships/hyperlink" Target="https://www.studocu.com/en-gb/messages/question/14170067/green-haven-florists-pestel-analiys" TargetMode="External"/><Relationship Id="rId10" Type="http://schemas.openxmlformats.org/officeDocument/2006/relationships/hyperlink" Target="https://www.eflorist.co.uk/flower-experts/floriography/floral-trends-2025" TargetMode="External"/><Relationship Id="rId4" Type="http://schemas.openxmlformats.org/officeDocument/2006/relationships/hyperlink" Target="https://www.mindtools.com/aqa3q37/pest-analysis/" TargetMode="External"/><Relationship Id="rId9" Type="http://schemas.openxmlformats.org/officeDocument/2006/relationships/hyperlink" Target="https://prowritingaid.com/cause-and-effect"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6" name="Rectangle 310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D273F-7979-F135-1074-3A85A6B8602D}"/>
              </a:ext>
            </a:extLst>
          </p:cNvPr>
          <p:cNvSpPr>
            <a:spLocks noGrp="1"/>
          </p:cNvSpPr>
          <p:nvPr>
            <p:ph type="ctrTitle"/>
          </p:nvPr>
        </p:nvSpPr>
        <p:spPr>
          <a:xfrm>
            <a:off x="176981" y="908650"/>
            <a:ext cx="5791199" cy="5796947"/>
          </a:xfrm>
        </p:spPr>
        <p:txBody>
          <a:bodyPr anchor="t">
            <a:noAutofit/>
          </a:bodyPr>
          <a:lstStyle/>
          <a:p>
            <a:pPr>
              <a:lnSpc>
                <a:spcPct val="90000"/>
              </a:lnSpc>
            </a:pPr>
            <a:r>
              <a:rPr lang="en-GB" sz="2000" b="1" dirty="0"/>
              <a:t>Student name: </a:t>
            </a:r>
            <a:r>
              <a:rPr lang="en-GB" sz="2000" dirty="0"/>
              <a:t>MONICA CARAIAN</a:t>
            </a:r>
            <a:br>
              <a:rPr lang="en-GB" sz="2000" b="1" dirty="0"/>
            </a:br>
            <a:br>
              <a:rPr lang="en-GB" sz="2000" b="1" dirty="0"/>
            </a:br>
            <a:br>
              <a:rPr lang="en-GB" sz="2000" b="1" dirty="0"/>
            </a:br>
            <a:br>
              <a:rPr lang="en-GB" sz="2000" b="1" dirty="0"/>
            </a:br>
            <a:r>
              <a:rPr lang="en-GB" sz="2000" b="1" dirty="0"/>
              <a:t>student ID: </a:t>
            </a:r>
            <a:r>
              <a:rPr lang="en-GB" sz="2000" dirty="0"/>
              <a:t>2512836</a:t>
            </a:r>
            <a:br>
              <a:rPr lang="en-GB" sz="2000" dirty="0"/>
            </a:br>
            <a:br>
              <a:rPr lang="en-GB" sz="2000" dirty="0"/>
            </a:br>
            <a:br>
              <a:rPr lang="en-GB" sz="2000" dirty="0"/>
            </a:br>
            <a:br>
              <a:rPr lang="en-GB" sz="2000" b="1" dirty="0"/>
            </a:br>
            <a:r>
              <a:rPr lang="en-GB" sz="2000" b="1" dirty="0"/>
              <a:t>LECTURES NAMES:</a:t>
            </a:r>
            <a:br>
              <a:rPr lang="en-GB" sz="2000" b="1" dirty="0"/>
            </a:br>
            <a:br>
              <a:rPr lang="en-GB" sz="2000" b="1" dirty="0"/>
            </a:br>
            <a:br>
              <a:rPr lang="en-GB" sz="2000" b="1" dirty="0"/>
            </a:br>
            <a:br>
              <a:rPr lang="en-GB" sz="2000" b="1" dirty="0"/>
            </a:br>
            <a:r>
              <a:rPr lang="en-GB" sz="2000" b="1" dirty="0"/>
              <a:t>module code: </a:t>
            </a:r>
            <a:r>
              <a:rPr lang="en-GB" sz="2000" dirty="0" err="1"/>
              <a:t>Lclm</a:t>
            </a:r>
            <a:r>
              <a:rPr lang="en-GB" sz="2000" dirty="0"/>
              <a:t> 4004</a:t>
            </a:r>
            <a:br>
              <a:rPr lang="en-GB" sz="2000" dirty="0"/>
            </a:br>
            <a:br>
              <a:rPr lang="en-GB" sz="2000" b="1" dirty="0"/>
            </a:br>
            <a:br>
              <a:rPr lang="en-GB" sz="2000" b="1" dirty="0"/>
            </a:br>
            <a:r>
              <a:rPr lang="en-GB" sz="2000" b="1" dirty="0"/>
              <a:t>module name: </a:t>
            </a:r>
            <a:r>
              <a:rPr lang="en-GB" sz="2000" dirty="0"/>
              <a:t>problem solving and decision making </a:t>
            </a:r>
            <a:br>
              <a:rPr lang="en-GB" sz="2000" dirty="0"/>
            </a:br>
            <a:br>
              <a:rPr lang="en-GB" sz="2000" dirty="0"/>
            </a:br>
            <a:br>
              <a:rPr lang="en-GB" sz="2000" dirty="0"/>
            </a:br>
            <a:r>
              <a:rPr lang="en-GB" sz="2000" b="1" dirty="0"/>
              <a:t>component 1: </a:t>
            </a:r>
            <a:r>
              <a:rPr lang="en-GB" sz="2000" dirty="0"/>
              <a:t>green haven florist</a:t>
            </a:r>
            <a:br>
              <a:rPr lang="en-GB" sz="2000" dirty="0"/>
            </a:br>
            <a:br>
              <a:rPr lang="en-GB" sz="2000" dirty="0"/>
            </a:br>
            <a:endParaRPr lang="en-GB" sz="2000" dirty="0"/>
          </a:p>
        </p:txBody>
      </p:sp>
      <p:cxnSp>
        <p:nvCxnSpPr>
          <p:cNvPr id="3108" name="Straight Connector 310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076" name="Picture 4">
            <a:extLst>
              <a:ext uri="{FF2B5EF4-FFF2-40B4-BE49-F238E27FC236}">
                <a16:creationId xmlns:a16="http://schemas.microsoft.com/office/drawing/2014/main" id="{24FE43C9-2F9B-01A5-8FCF-A5AE568D00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8" r="2093"/>
          <a:stretch>
            <a:fillRect/>
          </a:stretch>
        </p:blipFill>
        <p:spPr bwMode="auto">
          <a:xfrm>
            <a:off x="5640404" y="10"/>
            <a:ext cx="6551595"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00588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C2646-A1E6-F5A6-B59C-9E42ABD32ACC}"/>
              </a:ext>
            </a:extLst>
          </p:cNvPr>
          <p:cNvSpPr>
            <a:spLocks noGrp="1"/>
          </p:cNvSpPr>
          <p:nvPr>
            <p:ph type="title"/>
          </p:nvPr>
        </p:nvSpPr>
        <p:spPr>
          <a:xfrm>
            <a:off x="6696186" y="909637"/>
            <a:ext cx="4800600" cy="781511"/>
          </a:xfrm>
        </p:spPr>
        <p:txBody>
          <a:bodyPr>
            <a:normAutofit/>
          </a:bodyPr>
          <a:lstStyle/>
          <a:p>
            <a:pPr>
              <a:lnSpc>
                <a:spcPct val="90000"/>
              </a:lnSpc>
            </a:pPr>
            <a:r>
              <a:rPr lang="en-GB" sz="3700" b="1" dirty="0">
                <a:solidFill>
                  <a:srgbClr val="660066"/>
                </a:solidFill>
                <a:latin typeface="Kristen ITC" panose="03050502040202030202" pitchFamily="66" charset="0"/>
              </a:rPr>
              <a:t>Introduction:</a:t>
            </a:r>
          </a:p>
        </p:txBody>
      </p:sp>
      <p:pic>
        <p:nvPicPr>
          <p:cNvPr id="4" name="Picture 3" descr="A close-up of a purple flower&#10;&#10;AI-generated content may be incorrect.">
            <a:extLst>
              <a:ext uri="{FF2B5EF4-FFF2-40B4-BE49-F238E27FC236}">
                <a16:creationId xmlns:a16="http://schemas.microsoft.com/office/drawing/2014/main" id="{B49A199B-5084-1B3C-56B2-59E0CDC948B2}"/>
              </a:ext>
            </a:extLst>
          </p:cNvPr>
          <p:cNvPicPr>
            <a:picLocks noChangeAspect="1"/>
          </p:cNvPicPr>
          <p:nvPr/>
        </p:nvPicPr>
        <p:blipFill>
          <a:blip r:embed="rId3"/>
          <a:srcRect l="5224" r="36168"/>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7EC17A-E6E9-3CEF-19B4-4B994B39E08D}"/>
              </a:ext>
            </a:extLst>
          </p:cNvPr>
          <p:cNvSpPr>
            <a:spLocks noGrp="1"/>
          </p:cNvSpPr>
          <p:nvPr>
            <p:ph idx="1"/>
          </p:nvPr>
        </p:nvSpPr>
        <p:spPr>
          <a:xfrm>
            <a:off x="6853502" y="1691148"/>
            <a:ext cx="4800600" cy="3739896"/>
          </a:xfrm>
        </p:spPr>
        <p:txBody>
          <a:bodyPr>
            <a:normAutofit/>
          </a:bodyPr>
          <a:lstStyle/>
          <a:p>
            <a:pPr marL="0" indent="0">
              <a:lnSpc>
                <a:spcPct val="100000"/>
              </a:lnSpc>
              <a:buNone/>
            </a:pPr>
            <a:r>
              <a:rPr lang="en-GB" sz="1600" dirty="0"/>
              <a:t>Greetings, my name is Monica Caraian, and today I’ll be discussing Green Haven Florists and the range of issues they face.</a:t>
            </a:r>
          </a:p>
          <a:p>
            <a:pPr marL="0" indent="0">
              <a:lnSpc>
                <a:spcPct val="100000"/>
              </a:lnSpc>
              <a:buNone/>
            </a:pPr>
            <a:r>
              <a:rPr lang="en-GB" sz="1600" dirty="0"/>
              <a:t>I will be summarising the problems Green Haven Florist is having by applying the 5W2H model. To help my audience comprehend Green Haven business, I will also incorporate a Cause-and-Effect model and a PESTEL framework. </a:t>
            </a:r>
          </a:p>
          <a:p>
            <a:pPr marL="0" indent="0">
              <a:lnSpc>
                <a:spcPct val="100000"/>
              </a:lnSpc>
              <a:buNone/>
            </a:pPr>
            <a:r>
              <a:rPr lang="en-GB" sz="1600" dirty="0"/>
              <a:t>Finally, I will share some important information regarding Green Haven Florist. </a:t>
            </a:r>
          </a:p>
          <a:p>
            <a:pPr marL="0" indent="0">
              <a:lnSpc>
                <a:spcPct val="100000"/>
              </a:lnSpc>
              <a:buNone/>
            </a:pPr>
            <a:r>
              <a:rPr lang="en-GB" sz="1600" b="1" dirty="0"/>
              <a:t>LCLM4004 - Problem Solving and Decision Making - Jan Term 2026 - Component 1 Assessment Specification - Birmingham (1)</a:t>
            </a:r>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51793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E48E4-683C-140C-A1FD-39DB71D6CEEB}"/>
              </a:ext>
            </a:extLst>
          </p:cNvPr>
          <p:cNvSpPr>
            <a:spLocks noGrp="1"/>
          </p:cNvSpPr>
          <p:nvPr>
            <p:ph type="title"/>
          </p:nvPr>
        </p:nvSpPr>
        <p:spPr>
          <a:xfrm>
            <a:off x="704089" y="1080959"/>
            <a:ext cx="6239599" cy="1307590"/>
          </a:xfrm>
        </p:spPr>
        <p:txBody>
          <a:bodyPr>
            <a:normAutofit/>
          </a:bodyPr>
          <a:lstStyle/>
          <a:p>
            <a:r>
              <a:rPr lang="en-GB" sz="3200" b="1" dirty="0">
                <a:solidFill>
                  <a:srgbClr val="C7939F"/>
                </a:solidFill>
                <a:latin typeface="Kristen ITC" panose="03050502040202030202" pitchFamily="66" charset="0"/>
              </a:rPr>
              <a:t>Green haven florist:</a:t>
            </a:r>
          </a:p>
        </p:txBody>
      </p:sp>
      <p:cxnSp>
        <p:nvCxnSpPr>
          <p:cNvPr id="16" name="Straight Connector 15">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0937CE-5BF1-152F-FA54-61AF2F959EB4}"/>
              </a:ext>
            </a:extLst>
          </p:cNvPr>
          <p:cNvSpPr>
            <a:spLocks noGrp="1"/>
          </p:cNvSpPr>
          <p:nvPr>
            <p:ph idx="1"/>
          </p:nvPr>
        </p:nvSpPr>
        <p:spPr>
          <a:xfrm>
            <a:off x="704089" y="1666172"/>
            <a:ext cx="6117626" cy="4469451"/>
          </a:xfrm>
        </p:spPr>
        <p:txBody>
          <a:bodyPr>
            <a:normAutofit fontScale="70000" lnSpcReduction="20000"/>
          </a:bodyPr>
          <a:lstStyle/>
          <a:p>
            <a:pPr>
              <a:lnSpc>
                <a:spcPct val="100000"/>
              </a:lnSpc>
            </a:pPr>
            <a:endParaRPr lang="en-GB" sz="1400" b="1" dirty="0"/>
          </a:p>
          <a:p>
            <a:pPr>
              <a:lnSpc>
                <a:spcPct val="100000"/>
              </a:lnSpc>
            </a:pPr>
            <a:r>
              <a:rPr lang="en-GB" sz="1400" dirty="0"/>
              <a:t>Liam and Priya Patel decided to open a tiny , independent flower shop called Green Haven Florist in Norwich in 2016. The business is </a:t>
            </a:r>
            <a:r>
              <a:rPr lang="en-GB" sz="2200" dirty="0"/>
              <a:t>well known for it flower arrangement therefore this has built them a good reputation around the street. Green Haven Florist has made a name for itself as a reliable and well-liked local florist by providing individualised services to walk-in customers, corporate clients, and wedding parties. </a:t>
            </a:r>
          </a:p>
          <a:p>
            <a:pPr>
              <a:lnSpc>
                <a:spcPct val="100000"/>
              </a:lnSpc>
            </a:pPr>
            <a:endParaRPr lang="en-GB" sz="2200" dirty="0"/>
          </a:p>
          <a:p>
            <a:pPr>
              <a:lnSpc>
                <a:spcPct val="100000"/>
              </a:lnSpc>
            </a:pPr>
            <a:r>
              <a:rPr lang="en-GB" sz="2200" dirty="0"/>
              <a:t>The company's performance has significantly decline over the last 12 months, within-store sales dropping by almost 30%. This dramatic drop in revenue, along with mounting expenses and competition, has led to significant difficulties and underscores the need of comprehending the elements of comprehending the element influencing the company. </a:t>
            </a:r>
          </a:p>
          <a:p>
            <a:pPr marL="0" indent="0">
              <a:lnSpc>
                <a:spcPct val="100000"/>
              </a:lnSpc>
              <a:buNone/>
            </a:pPr>
            <a:endParaRPr lang="en-GB" sz="2200" dirty="0"/>
          </a:p>
          <a:p>
            <a:pPr>
              <a:lnSpc>
                <a:spcPct val="100000"/>
              </a:lnSpc>
            </a:pPr>
            <a:r>
              <a:rPr lang="en-GB" sz="2200" b="1" dirty="0"/>
              <a:t>LCLM4004 - Problem Solving and Decision Making - Jan Term 2026 - Component 1 Assessment Specification - Birmingham (1)</a:t>
            </a:r>
          </a:p>
          <a:p>
            <a:pPr>
              <a:lnSpc>
                <a:spcPct val="100000"/>
              </a:lnSpc>
            </a:pPr>
            <a:endParaRPr lang="en-GB" sz="1400" dirty="0"/>
          </a:p>
        </p:txBody>
      </p:sp>
      <p:pic>
        <p:nvPicPr>
          <p:cNvPr id="4" name="Picture 3" descr="A bouquet of flowers on a table&#10;&#10;AI-generated content may be incorrect.">
            <a:extLst>
              <a:ext uri="{FF2B5EF4-FFF2-40B4-BE49-F238E27FC236}">
                <a16:creationId xmlns:a16="http://schemas.microsoft.com/office/drawing/2014/main" id="{28B7150B-5C21-C95E-A45D-481E36C1EB36}"/>
              </a:ext>
            </a:extLst>
          </p:cNvPr>
          <p:cNvPicPr>
            <a:picLocks noChangeAspect="1"/>
          </p:cNvPicPr>
          <p:nvPr/>
        </p:nvPicPr>
        <p:blipFill>
          <a:blip r:embed="rId3"/>
          <a:srcRect r="1898"/>
          <a:stretch>
            <a:fillRect/>
          </a:stretch>
        </p:blipFill>
        <p:spPr>
          <a:xfrm>
            <a:off x="7583424" y="10"/>
            <a:ext cx="4608576" cy="6857990"/>
          </a:xfrm>
          <a:prstGeom prst="rect">
            <a:avLst/>
          </a:prstGeom>
        </p:spPr>
      </p:pic>
    </p:spTree>
    <p:extLst>
      <p:ext uri="{BB962C8B-B14F-4D97-AF65-F5344CB8AC3E}">
        <p14:creationId xmlns:p14="http://schemas.microsoft.com/office/powerpoint/2010/main" val="16944606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99D9-7E09-27CC-D41C-1D512FA09076}"/>
              </a:ext>
            </a:extLst>
          </p:cNvPr>
          <p:cNvSpPr>
            <a:spLocks noGrp="1"/>
          </p:cNvSpPr>
          <p:nvPr>
            <p:ph type="title"/>
          </p:nvPr>
        </p:nvSpPr>
        <p:spPr/>
        <p:txBody>
          <a:bodyPr>
            <a:normAutofit/>
          </a:bodyPr>
          <a:lstStyle/>
          <a:p>
            <a:r>
              <a:rPr lang="en-GB" sz="4800" b="1" dirty="0">
                <a:latin typeface="Kristen ITC" panose="03050502040202030202" pitchFamily="66" charset="0"/>
              </a:rPr>
              <a:t>The green haven problem:</a:t>
            </a:r>
          </a:p>
        </p:txBody>
      </p:sp>
      <p:sp>
        <p:nvSpPr>
          <p:cNvPr id="3" name="Content Placeholder 2">
            <a:extLst>
              <a:ext uri="{FF2B5EF4-FFF2-40B4-BE49-F238E27FC236}">
                <a16:creationId xmlns:a16="http://schemas.microsoft.com/office/drawing/2014/main" id="{8AAA6B2C-C414-50B1-13B2-7FB62A2FC156}"/>
              </a:ext>
            </a:extLst>
          </p:cNvPr>
          <p:cNvSpPr>
            <a:spLocks noGrp="1"/>
          </p:cNvSpPr>
          <p:nvPr>
            <p:ph idx="1"/>
          </p:nvPr>
        </p:nvSpPr>
        <p:spPr>
          <a:xfrm>
            <a:off x="740535" y="1956520"/>
            <a:ext cx="10691265" cy="4808174"/>
          </a:xfrm>
        </p:spPr>
        <p:txBody>
          <a:bodyPr numCol="2">
            <a:normAutofit fontScale="77500" lnSpcReduction="20000"/>
          </a:bodyPr>
          <a:lstStyle/>
          <a:p>
            <a:pPr marL="0" indent="0">
              <a:buNone/>
            </a:pPr>
            <a:r>
              <a:rPr lang="en-GB" sz="1500" b="1" dirty="0"/>
              <a:t>Main problem:</a:t>
            </a:r>
          </a:p>
          <a:p>
            <a:r>
              <a:rPr lang="en-GB" sz="1500" dirty="0"/>
              <a:t>There s a 30% decline instore over 12 months. This has reduced foot traffic on the hight street and online sales are not enough to cover the losses the business is facing. </a:t>
            </a:r>
          </a:p>
          <a:p>
            <a:pPr marL="0" indent="0">
              <a:buNone/>
            </a:pPr>
            <a:r>
              <a:rPr lang="en-GB" sz="1500" b="1" dirty="0"/>
              <a:t>External Problem:</a:t>
            </a:r>
          </a:p>
          <a:p>
            <a:r>
              <a:rPr lang="en-GB" sz="1500" dirty="0"/>
              <a:t> growth of online flower retail, this means that customer prefer convenience and lower prices.</a:t>
            </a:r>
          </a:p>
          <a:p>
            <a:r>
              <a:rPr lang="en-GB" sz="1500" dirty="0"/>
              <a:t>Rising supplier coat due to inflation rising. </a:t>
            </a:r>
          </a:p>
          <a:p>
            <a:r>
              <a:rPr lang="en-GB" sz="1500" dirty="0"/>
              <a:t>New local competitors entering the market. </a:t>
            </a:r>
          </a:p>
          <a:p>
            <a:pPr marL="0" indent="0">
              <a:buNone/>
            </a:pPr>
            <a:r>
              <a:rPr lang="en-GB" sz="1500" b="1" dirty="0"/>
              <a:t>Internal problem:</a:t>
            </a:r>
          </a:p>
          <a:p>
            <a:r>
              <a:rPr lang="en-GB" sz="1500" dirty="0"/>
              <a:t>Outdated website has led the business into losing customers </a:t>
            </a:r>
          </a:p>
          <a:p>
            <a:r>
              <a:rPr lang="en-GB" sz="1500" dirty="0"/>
              <a:t>Weak digital marketing created many problem for the business and has lost many customer due to this.</a:t>
            </a:r>
          </a:p>
          <a:p>
            <a:endParaRPr lang="en-GB" sz="1500" dirty="0"/>
          </a:p>
          <a:p>
            <a:endParaRPr lang="en-GB" sz="1500" dirty="0"/>
          </a:p>
          <a:p>
            <a:endParaRPr lang="en-GB" sz="1500" dirty="0"/>
          </a:p>
          <a:p>
            <a:endParaRPr lang="en-GB" sz="1500" dirty="0"/>
          </a:p>
          <a:p>
            <a:endParaRPr lang="en-GB" sz="1500" dirty="0"/>
          </a:p>
          <a:p>
            <a:r>
              <a:rPr lang="en-GB" sz="1500" dirty="0"/>
              <a:t>Limited delivery and subscription options</a:t>
            </a:r>
          </a:p>
          <a:p>
            <a:r>
              <a:rPr lang="en-GB" sz="1500" dirty="0"/>
              <a:t>Over-reliance on word-of-month promotion and slow adaptation to industry changes. </a:t>
            </a:r>
          </a:p>
          <a:p>
            <a:pPr marL="0" indent="0">
              <a:buNone/>
            </a:pPr>
            <a:r>
              <a:rPr lang="en-GB" sz="1500" b="1" dirty="0"/>
              <a:t>Financial: </a:t>
            </a:r>
          </a:p>
          <a:p>
            <a:r>
              <a:rPr lang="en-GB" sz="1500" dirty="0"/>
              <a:t>Increased operating costs</a:t>
            </a:r>
          </a:p>
          <a:p>
            <a:r>
              <a:rPr lang="en-GB" sz="1500" dirty="0"/>
              <a:t>Reduced profit margins and pressure on cash flow and a risk to long term survival. </a:t>
            </a:r>
          </a:p>
          <a:p>
            <a:pPr marL="0" indent="0">
              <a:buNone/>
            </a:pPr>
            <a:r>
              <a:rPr lang="en-GB" sz="1500" dirty="0"/>
              <a:t>Overall, Green Haven Florist is facing declining in-store sales due to strong online competition, rising cost, and weak digital presence. External market changes combined with internal weaknesses are reducing customers numbers and threatening business sustainability. </a:t>
            </a:r>
          </a:p>
          <a:p>
            <a:pPr marL="0" indent="0">
              <a:buNone/>
            </a:pPr>
            <a:endParaRPr lang="en-GB" sz="1500" dirty="0"/>
          </a:p>
          <a:p>
            <a:pPr marL="0" indent="0">
              <a:buNone/>
            </a:pPr>
            <a:r>
              <a:rPr lang="en-GB" sz="1400" b="1" dirty="0"/>
              <a:t>LCLM4004 - Problem Solving and Decision Making - Jan Term 2026 - Component 1 Assessment Specification - Birmingham (1)</a:t>
            </a:r>
          </a:p>
          <a:p>
            <a:pPr marL="0" indent="0">
              <a:buNone/>
            </a:pPr>
            <a:endParaRPr lang="en-GB" sz="1500" dirty="0"/>
          </a:p>
          <a:p>
            <a:endParaRPr lang="en-GB" sz="15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973425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 calcmode="lin" valueType="num">
                                      <p:cBhvr additive="base">
                                        <p:cTn id="6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5" end="15"/>
                                            </p:txEl>
                                          </p:spTgt>
                                        </p:tgtEl>
                                        <p:attrNameLst>
                                          <p:attrName>style.visibility</p:attrName>
                                        </p:attrNameLst>
                                      </p:cBhvr>
                                      <p:to>
                                        <p:strVal val="visible"/>
                                      </p:to>
                                    </p:set>
                                    <p:anim calcmode="lin" valueType="num">
                                      <p:cBhvr additive="base">
                                        <p:cTn id="73"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6" end="16"/>
                                            </p:txEl>
                                          </p:spTgt>
                                        </p:tgtEl>
                                        <p:attrNameLst>
                                          <p:attrName>style.visibility</p:attrName>
                                        </p:attrNameLst>
                                      </p:cBhvr>
                                      <p:to>
                                        <p:strVal val="visible"/>
                                      </p:to>
                                    </p:set>
                                    <p:anim calcmode="lin" valueType="num">
                                      <p:cBhvr additive="base">
                                        <p:cTn id="7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7" end="17"/>
                                            </p:txEl>
                                          </p:spTgt>
                                        </p:tgtEl>
                                        <p:attrNameLst>
                                          <p:attrName>style.visibility</p:attrName>
                                        </p:attrNameLst>
                                      </p:cBhvr>
                                      <p:to>
                                        <p:strVal val="visible"/>
                                      </p:to>
                                    </p:set>
                                    <p:anim calcmode="lin" valueType="num">
                                      <p:cBhvr additive="base">
                                        <p:cTn id="8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18" end="18"/>
                                            </p:txEl>
                                          </p:spTgt>
                                        </p:tgtEl>
                                        <p:attrNameLst>
                                          <p:attrName>style.visibility</p:attrName>
                                        </p:attrNameLst>
                                      </p:cBhvr>
                                      <p:to>
                                        <p:strVal val="visible"/>
                                      </p:to>
                                    </p:set>
                                    <p:anim calcmode="lin" valueType="num">
                                      <p:cBhvr additive="base">
                                        <p:cTn id="9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19" end="19"/>
                                            </p:txEl>
                                          </p:spTgt>
                                        </p:tgtEl>
                                        <p:attrNameLst>
                                          <p:attrName>style.visibility</p:attrName>
                                        </p:attrNameLst>
                                      </p:cBhvr>
                                      <p:to>
                                        <p:strVal val="visible"/>
                                      </p:to>
                                    </p:set>
                                    <p:anim calcmode="lin" valueType="num">
                                      <p:cBhvr additive="base">
                                        <p:cTn id="97"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9" end="19"/>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
                                            <p:txEl>
                                              <p:pRg st="21" end="21"/>
                                            </p:txEl>
                                          </p:spTgt>
                                        </p:tgtEl>
                                        <p:attrNameLst>
                                          <p:attrName>style.visibility</p:attrName>
                                        </p:attrNameLst>
                                      </p:cBhvr>
                                      <p:to>
                                        <p:strVal val="visible"/>
                                      </p:to>
                                    </p:set>
                                    <p:anim calcmode="lin" valueType="num">
                                      <p:cBhvr additive="base">
                                        <p:cTn id="103" dur="500" fill="hold"/>
                                        <p:tgtEl>
                                          <p:spTgt spid="3">
                                            <p:txEl>
                                              <p:pRg st="21" end="21"/>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3">
                                            <p:txEl>
                                              <p:pRg st="21" end="2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B78C5-F951-461B-D3DB-64027A57179E}"/>
              </a:ext>
            </a:extLst>
          </p:cNvPr>
          <p:cNvSpPr>
            <a:spLocks noGrp="1"/>
          </p:cNvSpPr>
          <p:nvPr>
            <p:ph type="title"/>
          </p:nvPr>
        </p:nvSpPr>
        <p:spPr/>
        <p:txBody>
          <a:bodyPr>
            <a:normAutofit/>
          </a:bodyPr>
          <a:lstStyle/>
          <a:p>
            <a:r>
              <a:rPr lang="en-GB" sz="7200" b="1" dirty="0">
                <a:solidFill>
                  <a:schemeClr val="accent6">
                    <a:lumMod val="75000"/>
                  </a:schemeClr>
                </a:solidFill>
                <a:latin typeface="Kristen ITC" panose="03050502040202030202" pitchFamily="66" charset="0"/>
              </a:rPr>
              <a:t>The </a:t>
            </a:r>
            <a:r>
              <a:rPr lang="en-GB" sz="7200" b="1" dirty="0">
                <a:solidFill>
                  <a:schemeClr val="accent6">
                    <a:lumMod val="50000"/>
                  </a:schemeClr>
                </a:solidFill>
                <a:latin typeface="Kristen ITC" panose="03050502040202030202" pitchFamily="66" charset="0"/>
              </a:rPr>
              <a:t>5W2H</a:t>
            </a:r>
            <a:r>
              <a:rPr lang="en-GB" sz="7200" b="1" dirty="0">
                <a:latin typeface="Kristen ITC" panose="03050502040202030202" pitchFamily="66" charset="0"/>
              </a:rPr>
              <a:t>:</a:t>
            </a:r>
          </a:p>
        </p:txBody>
      </p:sp>
      <p:sp>
        <p:nvSpPr>
          <p:cNvPr id="3" name="Content Placeholder 2">
            <a:extLst>
              <a:ext uri="{FF2B5EF4-FFF2-40B4-BE49-F238E27FC236}">
                <a16:creationId xmlns:a16="http://schemas.microsoft.com/office/drawing/2014/main" id="{FD9CF7F5-9D02-B5C1-625C-70D1AE4EDFBE}"/>
              </a:ext>
            </a:extLst>
          </p:cNvPr>
          <p:cNvSpPr>
            <a:spLocks noGrp="1"/>
          </p:cNvSpPr>
          <p:nvPr>
            <p:ph idx="1"/>
          </p:nvPr>
        </p:nvSpPr>
        <p:spPr>
          <a:xfrm>
            <a:off x="700635" y="2203704"/>
            <a:ext cx="10691265" cy="3739896"/>
          </a:xfrm>
        </p:spPr>
        <p:txBody>
          <a:bodyPr>
            <a:normAutofit fontScale="70000" lnSpcReduction="20000"/>
          </a:bodyPr>
          <a:lstStyle/>
          <a:p>
            <a:r>
              <a:rPr lang="en-GB" dirty="0"/>
              <a:t>The 5W2H it encourages structured thinking by asking the questions, </a:t>
            </a:r>
            <a:r>
              <a:rPr lang="en-GB" b="1" dirty="0"/>
              <a:t>What, Where, When, Who, Why, How, and How much ?</a:t>
            </a:r>
            <a:r>
              <a:rPr lang="en-GB" dirty="0"/>
              <a:t> This ensures that no important details are not missed and make the problem easier to define and analyse. </a:t>
            </a:r>
          </a:p>
          <a:p>
            <a:r>
              <a:rPr lang="en-GB" dirty="0"/>
              <a:t>The 5W2H it also supports better decision making. It’s a </a:t>
            </a:r>
            <a:r>
              <a:rPr lang="en-GB" dirty="0" err="1"/>
              <a:t>powefull</a:t>
            </a:r>
            <a:r>
              <a:rPr lang="en-GB" dirty="0"/>
              <a:t> </a:t>
            </a:r>
            <a:r>
              <a:rPr lang="en-GB" dirty="0" err="1"/>
              <a:t>framwork</a:t>
            </a:r>
            <a:r>
              <a:rPr lang="en-GB" dirty="0"/>
              <a:t> for answering question and fully understanding the root cause of the issue Green Haven Florists is having.</a:t>
            </a:r>
          </a:p>
          <a:p>
            <a:r>
              <a:rPr lang="en-GB" dirty="0"/>
              <a:t>This method has been used since 1960s and still being used today. </a:t>
            </a:r>
          </a:p>
          <a:p>
            <a:r>
              <a:rPr lang="en-GB" dirty="0"/>
              <a:t>It allow Green Haven Florist map out the existing problem they are currently facing and investigate the roots problem using the 7questions. </a:t>
            </a:r>
          </a:p>
          <a:p>
            <a:r>
              <a:rPr lang="en-GB" b="1" dirty="0">
                <a:hlinkClick r:id="rId2"/>
              </a:rPr>
              <a:t>The 5W2H Method: A Simple Framework for Asking the Right Questions (Free PPT)</a:t>
            </a:r>
            <a:endParaRPr lang="en-GB" b="1" dirty="0"/>
          </a:p>
          <a:p>
            <a:r>
              <a:rPr lang="en-GB" b="1" dirty="0" err="1"/>
              <a:t>StrategyPunk</a:t>
            </a:r>
            <a:r>
              <a:rPr lang="en-GB" b="1" dirty="0"/>
              <a:t>. (2023). </a:t>
            </a:r>
            <a:r>
              <a:rPr lang="en-GB" b="1" i="1" dirty="0"/>
              <a:t>The 5W2H Method: A Simple Framework for Asking the Right Questions (Free PPT)</a:t>
            </a:r>
            <a:r>
              <a:rPr lang="en-GB" b="1" dirty="0"/>
              <a:t>. [online] Available at: https://www.strategypunk.com/the-5w2h-method-a-simple-framework-for-asking-the-right-questions-free-ppt/.</a:t>
            </a:r>
          </a:p>
          <a:p>
            <a:br>
              <a:rPr lang="en-GB" b="1" dirty="0"/>
            </a:br>
            <a:r>
              <a:rPr lang="en-GB" b="1" dirty="0"/>
              <a:t>Huber, Z. (2024). </a:t>
            </a:r>
            <a:r>
              <a:rPr lang="en-GB" b="1" i="1" dirty="0"/>
              <a:t>5W2H - How to describe a problem in a clear and effective way?</a:t>
            </a:r>
            <a:r>
              <a:rPr lang="en-GB" b="1" dirty="0"/>
              <a:t> [online] Superengineer.net. Available at: https://www.superengineer.net/blog/tools-5w2h</a:t>
            </a:r>
          </a:p>
          <a:p>
            <a:endParaRPr lang="en-GB" dirty="0"/>
          </a:p>
        </p:txBody>
      </p:sp>
    </p:spTree>
    <p:extLst>
      <p:ext uri="{BB962C8B-B14F-4D97-AF65-F5344CB8AC3E}">
        <p14:creationId xmlns:p14="http://schemas.microsoft.com/office/powerpoint/2010/main" val="201159320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6682615-123E-FA1E-1E8F-8CD30DEA6300}"/>
              </a:ext>
            </a:extLst>
          </p:cNvPr>
          <p:cNvGraphicFramePr>
            <a:graphicFrameLocks noGrp="1"/>
          </p:cNvGraphicFramePr>
          <p:nvPr>
            <p:ph idx="1"/>
            <p:extLst>
              <p:ext uri="{D42A27DB-BD31-4B8C-83A1-F6EECF244321}">
                <p14:modId xmlns:p14="http://schemas.microsoft.com/office/powerpoint/2010/main" val="146567665"/>
              </p:ext>
            </p:extLst>
          </p:nvPr>
        </p:nvGraphicFramePr>
        <p:xfrm>
          <a:off x="202478" y="311132"/>
          <a:ext cx="11787044" cy="6479576"/>
        </p:xfrm>
        <a:graphic>
          <a:graphicData uri="http://schemas.openxmlformats.org/drawingml/2006/table">
            <a:tbl>
              <a:tblPr firstRow="1" bandRow="1">
                <a:tableStyleId>{5C22544A-7EE6-4342-B048-85BDC9FD1C3A}</a:tableStyleId>
              </a:tblPr>
              <a:tblGrid>
                <a:gridCol w="2750872">
                  <a:extLst>
                    <a:ext uri="{9D8B030D-6E8A-4147-A177-3AD203B41FA5}">
                      <a16:colId xmlns:a16="http://schemas.microsoft.com/office/drawing/2014/main" val="46546348"/>
                    </a:ext>
                  </a:extLst>
                </a:gridCol>
                <a:gridCol w="2259043">
                  <a:extLst>
                    <a:ext uri="{9D8B030D-6E8A-4147-A177-3AD203B41FA5}">
                      <a16:colId xmlns:a16="http://schemas.microsoft.com/office/drawing/2014/main" val="3632106066"/>
                    </a:ext>
                  </a:extLst>
                </a:gridCol>
                <a:gridCol w="2259043">
                  <a:extLst>
                    <a:ext uri="{9D8B030D-6E8A-4147-A177-3AD203B41FA5}">
                      <a16:colId xmlns:a16="http://schemas.microsoft.com/office/drawing/2014/main" val="3805945836"/>
                    </a:ext>
                  </a:extLst>
                </a:gridCol>
                <a:gridCol w="2259043">
                  <a:extLst>
                    <a:ext uri="{9D8B030D-6E8A-4147-A177-3AD203B41FA5}">
                      <a16:colId xmlns:a16="http://schemas.microsoft.com/office/drawing/2014/main" val="4094967222"/>
                    </a:ext>
                  </a:extLst>
                </a:gridCol>
                <a:gridCol w="2259043">
                  <a:extLst>
                    <a:ext uri="{9D8B030D-6E8A-4147-A177-3AD203B41FA5}">
                      <a16:colId xmlns:a16="http://schemas.microsoft.com/office/drawing/2014/main" val="47922457"/>
                    </a:ext>
                  </a:extLst>
                </a:gridCol>
              </a:tblGrid>
              <a:tr h="309171">
                <a:tc>
                  <a:txBody>
                    <a:bodyPr/>
                    <a:lstStyle/>
                    <a:p>
                      <a:r>
                        <a:rPr lang="en-GB" sz="1200" dirty="0"/>
                        <a:t>What?</a:t>
                      </a:r>
                    </a:p>
                  </a:txBody>
                  <a:tcPr/>
                </a:tc>
                <a:tc>
                  <a:txBody>
                    <a:bodyPr/>
                    <a:lstStyle/>
                    <a:p>
                      <a:r>
                        <a:rPr lang="en-GB" sz="1200" dirty="0"/>
                        <a:t>Where?</a:t>
                      </a:r>
                    </a:p>
                  </a:txBody>
                  <a:tcPr/>
                </a:tc>
                <a:tc>
                  <a:txBody>
                    <a:bodyPr/>
                    <a:lstStyle/>
                    <a:p>
                      <a:r>
                        <a:rPr lang="en-GB" sz="1200" dirty="0"/>
                        <a:t>When? </a:t>
                      </a:r>
                    </a:p>
                  </a:txBody>
                  <a:tcPr/>
                </a:tc>
                <a:tc>
                  <a:txBody>
                    <a:bodyPr/>
                    <a:lstStyle/>
                    <a:p>
                      <a:r>
                        <a:rPr lang="en-GB" sz="1200" dirty="0"/>
                        <a:t>Who?</a:t>
                      </a:r>
                    </a:p>
                  </a:txBody>
                  <a:tcPr/>
                </a:tc>
                <a:tc>
                  <a:txBody>
                    <a:bodyPr/>
                    <a:lstStyle/>
                    <a:p>
                      <a:r>
                        <a:rPr lang="en-GB" sz="1200" dirty="0"/>
                        <a:t>Why?</a:t>
                      </a:r>
                    </a:p>
                  </a:txBody>
                  <a:tcPr/>
                </a:tc>
                <a:extLst>
                  <a:ext uri="{0D108BD9-81ED-4DB2-BD59-A6C34878D82A}">
                    <a16:rowId xmlns:a16="http://schemas.microsoft.com/office/drawing/2014/main" val="1417651840"/>
                  </a:ext>
                </a:extLst>
              </a:tr>
              <a:tr h="531605">
                <a:tc>
                  <a:txBody>
                    <a:bodyPr/>
                    <a:lstStyle/>
                    <a:p>
                      <a:r>
                        <a:rPr lang="en-GB" sz="1200" b="1" dirty="0"/>
                        <a:t>What effect is it having?</a:t>
                      </a:r>
                    </a:p>
                  </a:txBody>
                  <a:tcPr/>
                </a:tc>
                <a:tc>
                  <a:txBody>
                    <a:bodyPr/>
                    <a:lstStyle/>
                    <a:p>
                      <a:r>
                        <a:rPr lang="en-GB" sz="1200" b="1" dirty="0"/>
                        <a:t>Where is the problem occurring?</a:t>
                      </a:r>
                    </a:p>
                  </a:txBody>
                  <a:tcPr/>
                </a:tc>
                <a:tc>
                  <a:txBody>
                    <a:bodyPr/>
                    <a:lstStyle/>
                    <a:p>
                      <a:r>
                        <a:rPr lang="en-GB" sz="1200" b="1" dirty="0"/>
                        <a:t>When was the problem first noticed?</a:t>
                      </a:r>
                    </a:p>
                  </a:txBody>
                  <a:tcPr/>
                </a:tc>
                <a:tc>
                  <a:txBody>
                    <a:bodyPr/>
                    <a:lstStyle/>
                    <a:p>
                      <a:r>
                        <a:rPr lang="en-GB" sz="1200" b="1" dirty="0"/>
                        <a:t>Why is the problem happening?</a:t>
                      </a:r>
                    </a:p>
                  </a:txBody>
                  <a:tcPr/>
                </a:tc>
                <a:tc>
                  <a:txBody>
                    <a:bodyPr/>
                    <a:lstStyle/>
                    <a:p>
                      <a:r>
                        <a:rPr lang="en-GB" sz="1200" b="1" dirty="0"/>
                        <a:t>Why is the problem happening?</a:t>
                      </a:r>
                    </a:p>
                  </a:txBody>
                  <a:tcPr/>
                </a:tc>
                <a:extLst>
                  <a:ext uri="{0D108BD9-81ED-4DB2-BD59-A6C34878D82A}">
                    <a16:rowId xmlns:a16="http://schemas.microsoft.com/office/drawing/2014/main" val="3567439298"/>
                  </a:ext>
                </a:extLst>
              </a:tr>
              <a:tr h="1192695">
                <a:tc>
                  <a:txBody>
                    <a:bodyPr/>
                    <a:lstStyle/>
                    <a:p>
                      <a:r>
                        <a:rPr lang="en-GB" sz="1200" dirty="0"/>
                        <a:t>Due to reduce profitability there has been a 30% decline in in-store sales and this has lowered the overall revenue, making it harder for the business to cover rising cost and maintain good reputation and healthy profit margin. </a:t>
                      </a:r>
                    </a:p>
                    <a:p>
                      <a:endParaRPr lang="en-GB" sz="1100" b="1" i="0" kern="1200" dirty="0">
                        <a:solidFill>
                          <a:schemeClr val="dk1"/>
                        </a:solidFill>
                        <a:effectLst/>
                        <a:latin typeface="+mn-lt"/>
                        <a:ea typeface="+mn-ea"/>
                        <a:cs typeface="+mn-cs"/>
                      </a:endParaRPr>
                    </a:p>
                    <a:p>
                      <a:endParaRPr lang="en-GB" sz="1100" b="1" i="0" kern="1200" dirty="0">
                        <a:solidFill>
                          <a:schemeClr val="dk1"/>
                        </a:solidFill>
                        <a:effectLst/>
                        <a:latin typeface="+mn-lt"/>
                        <a:ea typeface="+mn-ea"/>
                        <a:cs typeface="+mn-cs"/>
                      </a:endParaRPr>
                    </a:p>
                    <a:p>
                      <a:r>
                        <a:rPr lang="en-GB" sz="1100" b="1" i="0" kern="1200" dirty="0" err="1">
                          <a:solidFill>
                            <a:schemeClr val="dk1"/>
                          </a:solidFill>
                          <a:effectLst/>
                          <a:latin typeface="+mn-lt"/>
                          <a:ea typeface="+mn-ea"/>
                          <a:cs typeface="+mn-cs"/>
                        </a:rPr>
                        <a:t>StrategyPunk</a:t>
                      </a:r>
                      <a:r>
                        <a:rPr lang="en-GB" sz="1100" b="1" i="0" kern="1200" dirty="0">
                          <a:solidFill>
                            <a:schemeClr val="dk1"/>
                          </a:solidFill>
                          <a:effectLst/>
                          <a:latin typeface="+mn-lt"/>
                          <a:ea typeface="+mn-ea"/>
                          <a:cs typeface="+mn-cs"/>
                        </a:rPr>
                        <a:t>. (2023). </a:t>
                      </a:r>
                      <a:r>
                        <a:rPr lang="en-GB" sz="1100" b="1" i="1" kern="1200" dirty="0">
                          <a:solidFill>
                            <a:schemeClr val="dk1"/>
                          </a:solidFill>
                          <a:effectLst/>
                          <a:latin typeface="+mn-lt"/>
                          <a:ea typeface="+mn-ea"/>
                          <a:cs typeface="+mn-cs"/>
                        </a:rPr>
                        <a:t>The 5W2H Method: A Simple Framework for Asking the Right Questions (Free PPT)</a:t>
                      </a:r>
                      <a:r>
                        <a:rPr lang="en-GB" sz="1100" b="1" i="0" kern="1200" dirty="0">
                          <a:solidFill>
                            <a:schemeClr val="dk1"/>
                          </a:solidFill>
                          <a:effectLst/>
                          <a:latin typeface="+mn-lt"/>
                          <a:ea typeface="+mn-ea"/>
                          <a:cs typeface="+mn-cs"/>
                        </a:rPr>
                        <a:t>. [online] Available at: https://www.strategypunk.com/the-5w2h-method-a-simple-framework-for-asking-the-right-questions-free-ppt/.</a:t>
                      </a:r>
                    </a:p>
                    <a:p>
                      <a:br>
                        <a:rPr lang="en-GB" sz="1200" dirty="0"/>
                      </a:br>
                      <a:endParaRPr lang="en-GB" sz="1200" dirty="0"/>
                    </a:p>
                  </a:txBody>
                  <a:tcPr/>
                </a:tc>
                <a:tc>
                  <a:txBody>
                    <a:bodyPr/>
                    <a:lstStyle/>
                    <a:p>
                      <a:r>
                        <a:rPr lang="en-GB" sz="1200" dirty="0"/>
                        <a:t>The main problem is happening in the Green Haven Norwich shop, where there has been a significant decrease in walk-in customer and foot traffic. </a:t>
                      </a:r>
                    </a:p>
                  </a:txBody>
                  <a:tcPr/>
                </a:tc>
                <a:tc>
                  <a:txBody>
                    <a:bodyPr/>
                    <a:lstStyle/>
                    <a:p>
                      <a:r>
                        <a:rPr lang="en-GB" sz="1200" dirty="0"/>
                        <a:t>The problem was first noticed when Green Haven florist has noticed a 30% decline in sales. This frit occurred in the last 12 months and has affect the business massively and due to this they have lost a significant number of walk-in customers. </a:t>
                      </a:r>
                    </a:p>
                  </a:txBody>
                  <a:tcPr/>
                </a:tc>
                <a:tc>
                  <a:txBody>
                    <a:bodyPr/>
                    <a:lstStyle/>
                    <a:p>
                      <a:r>
                        <a:rPr lang="en-GB" sz="1200" dirty="0"/>
                        <a:t>Due to purchasing flowers online is quicker, more convenient, and frequently less expensive than going to a real store, more consumers are choosing to do so these days. Also due to enhance rivalry customer find large online merchants and new local competitors more appealing because they provide regular discounts, reduce prices, and effective social media marketing. </a:t>
                      </a:r>
                    </a:p>
                  </a:txBody>
                  <a:tcPr/>
                </a:tc>
                <a:tc>
                  <a:txBody>
                    <a:bodyPr/>
                    <a:lstStyle/>
                    <a:p>
                      <a:r>
                        <a:rPr lang="en-GB" sz="1200" dirty="0"/>
                        <a:t>Older websites are extremely challenging to use and comprehend, which restricts the availability of online ordering and lowers their presence on social media. </a:t>
                      </a:r>
                    </a:p>
                  </a:txBody>
                  <a:tcPr/>
                </a:tc>
                <a:extLst>
                  <a:ext uri="{0D108BD9-81ED-4DB2-BD59-A6C34878D82A}">
                    <a16:rowId xmlns:a16="http://schemas.microsoft.com/office/drawing/2014/main" val="2443402146"/>
                  </a:ext>
                </a:extLst>
              </a:tr>
              <a:tr h="1339742">
                <a:tc>
                  <a:txBody>
                    <a:bodyPr/>
                    <a:lstStyle/>
                    <a:p>
                      <a:r>
                        <a:rPr lang="en-GB" sz="1200" dirty="0"/>
                        <a:t>An increase in financial pressure has caused for the cost of packaging and flower to rise in price and fewer customer visit the flower shop. The cash flow has become tighter, increasing risk of financial instability. </a:t>
                      </a:r>
                    </a:p>
                  </a:txBody>
                  <a:tcPr/>
                </a:tc>
                <a:tc>
                  <a:txBody>
                    <a:bodyPr/>
                    <a:lstStyle/>
                    <a:p>
                      <a:r>
                        <a:rPr lang="en-GB" sz="1200" dirty="0"/>
                        <a:t>The main problem is occurring within the local are, where new competitors and national chains are attracting customer away from Green Haven . </a:t>
                      </a:r>
                    </a:p>
                  </a:txBody>
                  <a:tcPr/>
                </a:tc>
                <a:tc>
                  <a:txBody>
                    <a:bodyPr/>
                    <a:lstStyle/>
                    <a:p>
                      <a:r>
                        <a:rPr lang="en-GB" sz="1200" dirty="0"/>
                        <a:t>Also, the problem with the shop location was quite noticeable at first, this reduced the activity due other businesses closing and customer moving towards online shopping. . </a:t>
                      </a:r>
                    </a:p>
                  </a:txBody>
                  <a:tcPr/>
                </a:tc>
                <a:tc>
                  <a:txBody>
                    <a:bodyPr/>
                    <a:lstStyle/>
                    <a:p>
                      <a:r>
                        <a:rPr lang="en-GB" sz="1200" dirty="0"/>
                        <a:t>Green Haven has a lack of online presence and  limited online marketing and an antiquated website lower exposure and make it difficult to draw in contemporary clients. </a:t>
                      </a:r>
                    </a:p>
                  </a:txBody>
                  <a:tcPr/>
                </a:tc>
                <a:tc>
                  <a:txBody>
                    <a:bodyPr/>
                    <a:lstStyle/>
                    <a:p>
                      <a:r>
                        <a:rPr lang="en-GB" sz="1200" dirty="0"/>
                        <a:t>Online florists offer same day delivery, national businesses provide cheaper rate and discounts, while local rivals are more active on social media</a:t>
                      </a:r>
                    </a:p>
                  </a:txBody>
                  <a:tcPr/>
                </a:tc>
                <a:extLst>
                  <a:ext uri="{0D108BD9-81ED-4DB2-BD59-A6C34878D82A}">
                    <a16:rowId xmlns:a16="http://schemas.microsoft.com/office/drawing/2014/main" val="1937000998"/>
                  </a:ext>
                </a:extLst>
              </a:tr>
              <a:tr h="443055">
                <a:tc>
                  <a:txBody>
                    <a:bodyPr/>
                    <a:lstStyle/>
                    <a:p>
                      <a:r>
                        <a:rPr lang="en-GB" sz="1200" dirty="0"/>
                        <a:t>The continue loss of customer and growing competition puts the future of the business at risk, potentially leading to closing if the situation does not improve.. </a:t>
                      </a:r>
                    </a:p>
                  </a:txBody>
                  <a:tcPr/>
                </a:tc>
                <a:tc>
                  <a:txBody>
                    <a:bodyPr/>
                    <a:lstStyle/>
                    <a:p>
                      <a:r>
                        <a:rPr lang="en-GB" sz="1200" dirty="0"/>
                        <a:t>Green Haven digital presence is weak and outdate, therefore this has limited Green Haven digital ability to compete with online retailers and reach customer effectively. </a:t>
                      </a:r>
                    </a:p>
                  </a:txBody>
                  <a:tcPr/>
                </a:tc>
                <a:tc>
                  <a:txBody>
                    <a:bodyPr/>
                    <a:lstStyle/>
                    <a:p>
                      <a:r>
                        <a:rPr lang="en-GB" sz="1200" dirty="0"/>
                        <a:t>During the last 12 months, Green Haven Florist has experience mixed feedback from customers and made the business look bad in other customers eyes. </a:t>
                      </a:r>
                    </a:p>
                  </a:txBody>
                  <a:tcPr/>
                </a:tc>
                <a:tc>
                  <a:txBody>
                    <a:bodyPr/>
                    <a:lstStyle/>
                    <a:p>
                      <a:r>
                        <a:rPr lang="en-GB" sz="1200" dirty="0"/>
                        <a:t>A growing operating expenses has a profitability has decreased as a result of higher cost brought on by more costly ecofriendly products and higher flower prices. </a:t>
                      </a:r>
                    </a:p>
                  </a:txBody>
                  <a:tcPr/>
                </a:tc>
                <a:tc>
                  <a:txBody>
                    <a:bodyPr/>
                    <a:lstStyle/>
                    <a:p>
                      <a:r>
                        <a:rPr lang="en-GB" sz="1200" dirty="0"/>
                        <a:t>The business tries to move more people to </a:t>
                      </a:r>
                      <a:r>
                        <a:rPr lang="en-GB" sz="1200" dirty="0" err="1"/>
                        <a:t>noline</a:t>
                      </a:r>
                      <a:r>
                        <a:rPr lang="en-GB" sz="1200" dirty="0"/>
                        <a:t> purchasing since it’s easier to get flower online, and online merchants provide quicker delivery and more convenience than going to real store. </a:t>
                      </a:r>
                    </a:p>
                  </a:txBody>
                  <a:tcPr/>
                </a:tc>
                <a:extLst>
                  <a:ext uri="{0D108BD9-81ED-4DB2-BD59-A6C34878D82A}">
                    <a16:rowId xmlns:a16="http://schemas.microsoft.com/office/drawing/2014/main" val="722589719"/>
                  </a:ext>
                </a:extLst>
              </a:tr>
            </a:tbl>
          </a:graphicData>
        </a:graphic>
      </p:graphicFrame>
    </p:spTree>
    <p:extLst>
      <p:ext uri="{BB962C8B-B14F-4D97-AF65-F5344CB8AC3E}">
        <p14:creationId xmlns:p14="http://schemas.microsoft.com/office/powerpoint/2010/main" val="390375693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7D6D8-2DC5-A951-60B2-8AA8B9967A97}"/>
              </a:ext>
            </a:extLst>
          </p:cNvPr>
          <p:cNvSpPr>
            <a:spLocks noGrp="1"/>
          </p:cNvSpPr>
          <p:nvPr>
            <p:ph type="title"/>
          </p:nvPr>
        </p:nvSpPr>
        <p:spPr/>
        <p:txBody>
          <a:bodyPr>
            <a:normAutofit/>
          </a:bodyPr>
          <a:lstStyle/>
          <a:p>
            <a:r>
              <a:rPr lang="en-GB" sz="7200" b="1" dirty="0">
                <a:solidFill>
                  <a:schemeClr val="accent6">
                    <a:lumMod val="50000"/>
                  </a:schemeClr>
                </a:solidFill>
                <a:latin typeface="Kristen ITC" panose="03050502040202030202" pitchFamily="66" charset="0"/>
              </a:rPr>
              <a:t>5W2H:</a:t>
            </a:r>
          </a:p>
        </p:txBody>
      </p:sp>
      <p:graphicFrame>
        <p:nvGraphicFramePr>
          <p:cNvPr id="4" name="Content Placeholder 3">
            <a:extLst>
              <a:ext uri="{FF2B5EF4-FFF2-40B4-BE49-F238E27FC236}">
                <a16:creationId xmlns:a16="http://schemas.microsoft.com/office/drawing/2014/main" id="{A615976A-B4F8-E987-77BA-BAD3FA70BB4E}"/>
              </a:ext>
            </a:extLst>
          </p:cNvPr>
          <p:cNvGraphicFramePr>
            <a:graphicFrameLocks noGrp="1"/>
          </p:cNvGraphicFramePr>
          <p:nvPr>
            <p:ph idx="1"/>
            <p:extLst>
              <p:ext uri="{D42A27DB-BD31-4B8C-83A1-F6EECF244321}">
                <p14:modId xmlns:p14="http://schemas.microsoft.com/office/powerpoint/2010/main" val="1094454330"/>
              </p:ext>
            </p:extLst>
          </p:nvPr>
        </p:nvGraphicFramePr>
        <p:xfrm>
          <a:off x="700635" y="2110532"/>
          <a:ext cx="10691812" cy="4307840"/>
        </p:xfrm>
        <a:graphic>
          <a:graphicData uri="http://schemas.openxmlformats.org/drawingml/2006/table">
            <a:tbl>
              <a:tblPr firstRow="1" bandRow="1">
                <a:tableStyleId>{5C22544A-7EE6-4342-B048-85BDC9FD1C3A}</a:tableStyleId>
              </a:tblPr>
              <a:tblGrid>
                <a:gridCol w="5345906">
                  <a:extLst>
                    <a:ext uri="{9D8B030D-6E8A-4147-A177-3AD203B41FA5}">
                      <a16:colId xmlns:a16="http://schemas.microsoft.com/office/drawing/2014/main" val="602874785"/>
                    </a:ext>
                  </a:extLst>
                </a:gridCol>
                <a:gridCol w="5345906">
                  <a:extLst>
                    <a:ext uri="{9D8B030D-6E8A-4147-A177-3AD203B41FA5}">
                      <a16:colId xmlns:a16="http://schemas.microsoft.com/office/drawing/2014/main" val="389706444"/>
                    </a:ext>
                  </a:extLst>
                </a:gridCol>
              </a:tblGrid>
              <a:tr h="370840">
                <a:tc>
                  <a:txBody>
                    <a:bodyPr/>
                    <a:lstStyle/>
                    <a:p>
                      <a:r>
                        <a:rPr lang="en-GB" dirty="0"/>
                        <a:t>How?</a:t>
                      </a:r>
                    </a:p>
                  </a:txBody>
                  <a:tcPr/>
                </a:tc>
                <a:tc>
                  <a:txBody>
                    <a:bodyPr/>
                    <a:lstStyle/>
                    <a:p>
                      <a:r>
                        <a:rPr lang="en-GB" dirty="0"/>
                        <a:t>How much?</a:t>
                      </a:r>
                    </a:p>
                  </a:txBody>
                  <a:tcPr/>
                </a:tc>
                <a:extLst>
                  <a:ext uri="{0D108BD9-81ED-4DB2-BD59-A6C34878D82A}">
                    <a16:rowId xmlns:a16="http://schemas.microsoft.com/office/drawing/2014/main" val="2377606698"/>
                  </a:ext>
                </a:extLst>
              </a:tr>
              <a:tr h="370840">
                <a:tc>
                  <a:txBody>
                    <a:bodyPr/>
                    <a:lstStyle/>
                    <a:p>
                      <a:r>
                        <a:rPr lang="en-GB" b="1" dirty="0"/>
                        <a:t>How serious is the problem?</a:t>
                      </a:r>
                    </a:p>
                  </a:txBody>
                  <a:tcPr/>
                </a:tc>
                <a:tc>
                  <a:txBody>
                    <a:bodyPr/>
                    <a:lstStyle/>
                    <a:p>
                      <a:r>
                        <a:rPr lang="en-GB" b="1" dirty="0"/>
                        <a:t>How much money is being lost ?</a:t>
                      </a:r>
                    </a:p>
                  </a:txBody>
                  <a:tcPr/>
                </a:tc>
                <a:extLst>
                  <a:ext uri="{0D108BD9-81ED-4DB2-BD59-A6C34878D82A}">
                    <a16:rowId xmlns:a16="http://schemas.microsoft.com/office/drawing/2014/main" val="3884421436"/>
                  </a:ext>
                </a:extLst>
              </a:tr>
              <a:tr h="370840">
                <a:tc>
                  <a:txBody>
                    <a:bodyPr/>
                    <a:lstStyle/>
                    <a:p>
                      <a:r>
                        <a:rPr lang="en-GB" dirty="0"/>
                        <a:t>In the last 12 months , the overall 30% drop at Green Haven Florists was caused by a gradual drop in in- store sales over the years and previous 12 months. </a:t>
                      </a:r>
                    </a:p>
                  </a:txBody>
                  <a:tcPr/>
                </a:tc>
                <a:tc>
                  <a:txBody>
                    <a:bodyPr/>
                    <a:lstStyle/>
                    <a:p>
                      <a:r>
                        <a:rPr lang="en-GB" dirty="0"/>
                        <a:t>Due to increasing cost of supplies, the profit margin has decreased because of inflation and supply constraints driving up the price of fresh flowers and eco-friendly packaging. </a:t>
                      </a:r>
                    </a:p>
                  </a:txBody>
                  <a:tcPr/>
                </a:tc>
                <a:extLst>
                  <a:ext uri="{0D108BD9-81ED-4DB2-BD59-A6C34878D82A}">
                    <a16:rowId xmlns:a16="http://schemas.microsoft.com/office/drawing/2014/main" val="1761692934"/>
                  </a:ext>
                </a:extLst>
              </a:tr>
              <a:tr h="370840">
                <a:tc>
                  <a:txBody>
                    <a:bodyPr/>
                    <a:lstStyle/>
                    <a:p>
                      <a:r>
                        <a:rPr lang="en-GB" dirty="0"/>
                        <a:t>Due to less foot traffic, local businesses shuttered and fewer people went to the high street, the problem became more apparent. </a:t>
                      </a:r>
                    </a:p>
                  </a:txBody>
                  <a:tcPr/>
                </a:tc>
                <a:tc>
                  <a:txBody>
                    <a:bodyPr/>
                    <a:lstStyle/>
                    <a:p>
                      <a:r>
                        <a:rPr lang="en-GB" dirty="0"/>
                        <a:t>Inadequate online presence has left Green Haven Florist losing out on potential internet clients due to an antiquated website and inadequate online promotions. </a:t>
                      </a:r>
                    </a:p>
                  </a:txBody>
                  <a:tcPr/>
                </a:tc>
                <a:extLst>
                  <a:ext uri="{0D108BD9-81ED-4DB2-BD59-A6C34878D82A}">
                    <a16:rowId xmlns:a16="http://schemas.microsoft.com/office/drawing/2014/main" val="3665581375"/>
                  </a:ext>
                </a:extLst>
              </a:tr>
              <a:tr h="370840">
                <a:tc>
                  <a:txBody>
                    <a:bodyPr/>
                    <a:lstStyle/>
                    <a:p>
                      <a:r>
                        <a:rPr lang="en-GB" dirty="0"/>
                        <a:t>While internet rival are growing, the flower sellers also expand their reach and drew in Green Haven loyal clients with quicker delivery and cheaper cost, the issue became more apparent. </a:t>
                      </a:r>
                    </a:p>
                  </a:txBody>
                  <a:tcPr/>
                </a:tc>
                <a:tc>
                  <a:txBody>
                    <a:bodyPr/>
                    <a:lstStyle/>
                    <a:p>
                      <a:r>
                        <a:rPr lang="en-GB" dirty="0"/>
                        <a:t>New local rival are starting to appear , and there is now more competition for the same clients due to the entry of a national chain and a </a:t>
                      </a:r>
                      <a:r>
                        <a:rPr lang="en-GB" dirty="0" err="1"/>
                        <a:t>stlylish</a:t>
                      </a:r>
                      <a:r>
                        <a:rPr lang="en-GB" dirty="0"/>
                        <a:t> boutique florist.</a:t>
                      </a:r>
                    </a:p>
                  </a:txBody>
                  <a:tcPr/>
                </a:tc>
                <a:extLst>
                  <a:ext uri="{0D108BD9-81ED-4DB2-BD59-A6C34878D82A}">
                    <a16:rowId xmlns:a16="http://schemas.microsoft.com/office/drawing/2014/main" val="2898790271"/>
                  </a:ext>
                </a:extLst>
              </a:tr>
            </a:tbl>
          </a:graphicData>
        </a:graphic>
      </p:graphicFrame>
      <p:sp>
        <p:nvSpPr>
          <p:cNvPr id="3" name="TextBox 2">
            <a:extLst>
              <a:ext uri="{FF2B5EF4-FFF2-40B4-BE49-F238E27FC236}">
                <a16:creationId xmlns:a16="http://schemas.microsoft.com/office/drawing/2014/main" id="{CD738E21-7130-B9A8-7F7A-8C461A0F9A54}"/>
              </a:ext>
            </a:extLst>
          </p:cNvPr>
          <p:cNvSpPr txBox="1"/>
          <p:nvPr/>
        </p:nvSpPr>
        <p:spPr>
          <a:xfrm>
            <a:off x="3849328" y="910203"/>
            <a:ext cx="7403691" cy="1200329"/>
          </a:xfrm>
          <a:prstGeom prst="rect">
            <a:avLst/>
          </a:prstGeom>
          <a:noFill/>
        </p:spPr>
        <p:txBody>
          <a:bodyPr wrap="square" rtlCol="0">
            <a:spAutoFit/>
          </a:bodyPr>
          <a:lstStyle/>
          <a:p>
            <a:r>
              <a:rPr lang="en-GB" dirty="0" err="1"/>
              <a:t>StrategyPunk</a:t>
            </a:r>
            <a:r>
              <a:rPr lang="en-GB" dirty="0"/>
              <a:t>. (2023). </a:t>
            </a:r>
            <a:r>
              <a:rPr lang="en-GB" i="1" dirty="0"/>
              <a:t>The 5W2H Method: A Simple Framework for Asking the Right Questions (Free PPT)</a:t>
            </a:r>
            <a:r>
              <a:rPr lang="en-GB" dirty="0"/>
              <a:t>. [online] Available at: https://www.strategypunk.com/the-5w2h-method-a-simple-framework-for-asking-the-right-questions-free-ppt/.</a:t>
            </a:r>
          </a:p>
        </p:txBody>
      </p:sp>
    </p:spTree>
    <p:extLst>
      <p:ext uri="{BB962C8B-B14F-4D97-AF65-F5344CB8AC3E}">
        <p14:creationId xmlns:p14="http://schemas.microsoft.com/office/powerpoint/2010/main" val="298194505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6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EB793E-BF2C-A89C-9E21-D2C54BECE1EE}"/>
              </a:ext>
            </a:extLst>
          </p:cNvPr>
          <p:cNvSpPr>
            <a:spLocks noGrp="1"/>
          </p:cNvSpPr>
          <p:nvPr>
            <p:ph type="title"/>
          </p:nvPr>
        </p:nvSpPr>
        <p:spPr>
          <a:xfrm>
            <a:off x="6696186" y="909637"/>
            <a:ext cx="4800600" cy="1307592"/>
          </a:xfrm>
        </p:spPr>
        <p:txBody>
          <a:bodyPr>
            <a:normAutofit/>
          </a:bodyPr>
          <a:lstStyle/>
          <a:p>
            <a:r>
              <a:rPr lang="en-GB" sz="7200" b="1" dirty="0">
                <a:solidFill>
                  <a:srgbClr val="FF3300"/>
                </a:solidFill>
                <a:latin typeface="Kristen ITC" panose="03050502040202030202" pitchFamily="66" charset="0"/>
              </a:rPr>
              <a:t>P</a:t>
            </a:r>
            <a:r>
              <a:rPr lang="en-GB" sz="7200" b="1" dirty="0">
                <a:solidFill>
                  <a:srgbClr val="FFC000"/>
                </a:solidFill>
                <a:latin typeface="Kristen ITC" panose="03050502040202030202" pitchFamily="66" charset="0"/>
              </a:rPr>
              <a:t>E</a:t>
            </a:r>
            <a:r>
              <a:rPr lang="en-GB" sz="7200" b="1" dirty="0">
                <a:solidFill>
                  <a:srgbClr val="FFFF00"/>
                </a:solidFill>
                <a:latin typeface="Kristen ITC" panose="03050502040202030202" pitchFamily="66" charset="0"/>
              </a:rPr>
              <a:t>S</a:t>
            </a:r>
            <a:r>
              <a:rPr lang="en-GB" sz="7200" b="1" dirty="0">
                <a:solidFill>
                  <a:srgbClr val="92D050"/>
                </a:solidFill>
                <a:latin typeface="Kristen ITC" panose="03050502040202030202" pitchFamily="66" charset="0"/>
              </a:rPr>
              <a:t>T</a:t>
            </a:r>
            <a:r>
              <a:rPr lang="en-GB" sz="7200" b="1" dirty="0">
                <a:solidFill>
                  <a:srgbClr val="00B0F0"/>
                </a:solidFill>
                <a:latin typeface="Kristen ITC" panose="03050502040202030202" pitchFamily="66" charset="0"/>
              </a:rPr>
              <a:t>E</a:t>
            </a:r>
            <a:r>
              <a:rPr lang="en-GB" sz="7200" b="1" dirty="0">
                <a:solidFill>
                  <a:srgbClr val="CC99FF"/>
                </a:solidFill>
                <a:latin typeface="Kristen ITC" panose="03050502040202030202" pitchFamily="66" charset="0"/>
              </a:rPr>
              <a:t>L:</a:t>
            </a:r>
          </a:p>
        </p:txBody>
      </p:sp>
      <p:pic>
        <p:nvPicPr>
          <p:cNvPr id="2052" name="Picture 4" descr="pestel business analysis tool framework infographic with circle pie ...">
            <a:extLst>
              <a:ext uri="{FF2B5EF4-FFF2-40B4-BE49-F238E27FC236}">
                <a16:creationId xmlns:a16="http://schemas.microsoft.com/office/drawing/2014/main" id="{E49D11FF-4F27-4F04-6646-54128EE57D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5" t="-1098" r="4105" b="8235"/>
          <a:stretch>
            <a:fillRect/>
          </a:stretch>
        </p:blipFill>
        <p:spPr bwMode="auto">
          <a:xfrm>
            <a:off x="204415" y="0"/>
            <a:ext cx="6044164" cy="6368517"/>
          </a:xfrm>
          <a:prstGeom prst="rect">
            <a:avLst/>
          </a:prstGeom>
          <a:noFill/>
          <a:extLst>
            <a:ext uri="{909E8E84-426E-40DD-AFC4-6F175D3DCCD1}">
              <a14:hiddenFill xmlns:a14="http://schemas.microsoft.com/office/drawing/2010/main">
                <a:solidFill>
                  <a:srgbClr val="FFFFFF"/>
                </a:solidFill>
              </a14:hiddenFill>
            </a:ext>
          </a:extLst>
        </p:spPr>
      </p:pic>
      <p:cxnSp>
        <p:nvCxnSpPr>
          <p:cNvPr id="2067" name="Straight Connector 206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EA765D-1E3A-F50E-E553-00DEC9503A9A}"/>
              </a:ext>
            </a:extLst>
          </p:cNvPr>
          <p:cNvSpPr>
            <a:spLocks noGrp="1"/>
          </p:cNvSpPr>
          <p:nvPr>
            <p:ph idx="1"/>
          </p:nvPr>
        </p:nvSpPr>
        <p:spPr>
          <a:xfrm>
            <a:off x="6696186" y="2044565"/>
            <a:ext cx="4800600" cy="4323952"/>
          </a:xfrm>
        </p:spPr>
        <p:txBody>
          <a:bodyPr>
            <a:normAutofit fontScale="92500" lnSpcReduction="20000"/>
          </a:bodyPr>
          <a:lstStyle/>
          <a:p>
            <a:pPr>
              <a:lnSpc>
                <a:spcPct val="100000"/>
              </a:lnSpc>
            </a:pPr>
            <a:r>
              <a:rPr lang="en-GB" sz="1400" dirty="0"/>
              <a:t>Pestel is one of the most popular models for assessing the external factors, which is utilised as a situational analysis toll for business evaluation reason. The PESTEL model is an essential tool for creating a range of business strategies and offers a comprehensive grasp of the external business environment in which the organization operates. . In addition, it also used to access risks and opportunities, allowing one to take advantages of the former business to gain a competitive edge and improve one’s strategic standing in the market. </a:t>
            </a:r>
          </a:p>
          <a:p>
            <a:pPr>
              <a:lnSpc>
                <a:spcPct val="100000"/>
              </a:lnSpc>
            </a:pPr>
            <a:r>
              <a:rPr lang="en-GB" sz="1400" dirty="0">
                <a:hlinkClick r:id="rId4"/>
              </a:rPr>
              <a:t>The PESTLE Analysis (Paperback) | Harvard Book Store</a:t>
            </a:r>
            <a:endParaRPr lang="en-GB" sz="1400" dirty="0"/>
          </a:p>
          <a:p>
            <a:pPr>
              <a:lnSpc>
                <a:spcPct val="100000"/>
              </a:lnSpc>
            </a:pPr>
            <a:r>
              <a:rPr lang="en-GB" sz="1400" b="1" dirty="0"/>
              <a:t>The PESTLE Analysis (Paperback)</a:t>
            </a:r>
          </a:p>
          <a:p>
            <a:pPr>
              <a:lnSpc>
                <a:spcPct val="100000"/>
              </a:lnSpc>
            </a:pPr>
            <a:r>
              <a:rPr lang="en-GB" sz="1400" dirty="0"/>
              <a:t>By </a:t>
            </a:r>
            <a:r>
              <a:rPr lang="en-GB" sz="1400" dirty="0" err="1">
                <a:hlinkClick r:id="rId5"/>
              </a:rPr>
              <a:t>Rashain</a:t>
            </a:r>
            <a:r>
              <a:rPr lang="en-GB" sz="1400" dirty="0">
                <a:hlinkClick r:id="rId5"/>
              </a:rPr>
              <a:t> Perera</a:t>
            </a:r>
            <a:endParaRPr lang="en-GB" sz="1400" dirty="0"/>
          </a:p>
          <a:p>
            <a:r>
              <a:rPr lang="en-GB" sz="1500" dirty="0"/>
              <a:t>Mindtools. (2024). </a:t>
            </a:r>
            <a:r>
              <a:rPr lang="en-GB" sz="1500" i="1" dirty="0"/>
              <a:t>PEST Analysis</a:t>
            </a:r>
            <a:r>
              <a:rPr lang="en-GB" sz="1500" dirty="0"/>
              <a:t>. [online] Available at: </a:t>
            </a:r>
            <a:r>
              <a:rPr lang="en-GB" sz="1500" dirty="0">
                <a:hlinkClick r:id="rId6"/>
              </a:rPr>
              <a:t>https://www.mindtools.com/aqa3q37/pest-analysis/</a:t>
            </a:r>
            <a:r>
              <a:rPr lang="en-GB" sz="1500" dirty="0"/>
              <a:t>.</a:t>
            </a:r>
          </a:p>
          <a:p>
            <a:r>
              <a:rPr lang="en-GB" sz="1500" dirty="0" err="1"/>
              <a:t>Studocu</a:t>
            </a:r>
            <a:r>
              <a:rPr lang="en-GB" sz="1500" dirty="0"/>
              <a:t>. (2025). </a:t>
            </a:r>
            <a:r>
              <a:rPr lang="en-GB" sz="1500" i="1" dirty="0"/>
              <a:t>[Solved] green haven Florists </a:t>
            </a:r>
            <a:r>
              <a:rPr lang="en-GB" sz="1500" i="1" dirty="0" err="1"/>
              <a:t>pestel</a:t>
            </a:r>
            <a:r>
              <a:rPr lang="en-GB" sz="1500" i="1" dirty="0"/>
              <a:t> </a:t>
            </a:r>
            <a:r>
              <a:rPr lang="en-GB" sz="1500" i="1" dirty="0" err="1"/>
              <a:t>analiys</a:t>
            </a:r>
            <a:r>
              <a:rPr lang="en-GB" sz="1500" i="1" dirty="0"/>
              <a:t> - Academic Study Skills - </a:t>
            </a:r>
            <a:r>
              <a:rPr lang="en-GB" sz="1500" i="1" dirty="0" err="1"/>
              <a:t>Studocu</a:t>
            </a:r>
            <a:r>
              <a:rPr lang="en-GB" sz="1500" dirty="0"/>
              <a:t>. [online] Available at: https://www.studocu.com/en-gb/messages/question/14170067/green-haven-florists-pestel-analiys [Accessed 12 Feb. 2026].</a:t>
            </a:r>
          </a:p>
          <a:p>
            <a:pPr marL="0" indent="0">
              <a:buNone/>
            </a:pPr>
            <a:endParaRPr lang="en-GB" sz="1500" dirty="0"/>
          </a:p>
          <a:p>
            <a:pPr>
              <a:lnSpc>
                <a:spcPct val="100000"/>
              </a:lnSpc>
            </a:pPr>
            <a:endParaRPr lang="en-GB" sz="1400" dirty="0"/>
          </a:p>
        </p:txBody>
      </p:sp>
      <p:cxnSp>
        <p:nvCxnSpPr>
          <p:cNvPr id="2068" name="Straight Connector 2067">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54921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3988700-0956-59F5-56F8-B0FA42B7A85E}"/>
              </a:ext>
            </a:extLst>
          </p:cNvPr>
          <p:cNvGraphicFramePr>
            <a:graphicFrameLocks noGrp="1"/>
          </p:cNvGraphicFramePr>
          <p:nvPr>
            <p:ph idx="1"/>
            <p:extLst>
              <p:ext uri="{D42A27DB-BD31-4B8C-83A1-F6EECF244321}">
                <p14:modId xmlns:p14="http://schemas.microsoft.com/office/powerpoint/2010/main" val="3215182389"/>
              </p:ext>
            </p:extLst>
          </p:nvPr>
        </p:nvGraphicFramePr>
        <p:xfrm>
          <a:off x="396240" y="861100"/>
          <a:ext cx="11460480" cy="5427980"/>
        </p:xfrm>
        <a:graphic>
          <a:graphicData uri="http://schemas.openxmlformats.org/drawingml/2006/table">
            <a:tbl>
              <a:tblPr firstRow="1" bandRow="1">
                <a:tableStyleId>{5C22544A-7EE6-4342-B048-85BDC9FD1C3A}</a:tableStyleId>
              </a:tblPr>
              <a:tblGrid>
                <a:gridCol w="1985940">
                  <a:extLst>
                    <a:ext uri="{9D8B030D-6E8A-4147-A177-3AD203B41FA5}">
                      <a16:colId xmlns:a16="http://schemas.microsoft.com/office/drawing/2014/main" val="167032707"/>
                    </a:ext>
                  </a:extLst>
                </a:gridCol>
                <a:gridCol w="1894908">
                  <a:extLst>
                    <a:ext uri="{9D8B030D-6E8A-4147-A177-3AD203B41FA5}">
                      <a16:colId xmlns:a16="http://schemas.microsoft.com/office/drawing/2014/main" val="2175822381"/>
                    </a:ext>
                  </a:extLst>
                </a:gridCol>
                <a:gridCol w="1894908">
                  <a:extLst>
                    <a:ext uri="{9D8B030D-6E8A-4147-A177-3AD203B41FA5}">
                      <a16:colId xmlns:a16="http://schemas.microsoft.com/office/drawing/2014/main" val="3792042535"/>
                    </a:ext>
                  </a:extLst>
                </a:gridCol>
                <a:gridCol w="1894908">
                  <a:extLst>
                    <a:ext uri="{9D8B030D-6E8A-4147-A177-3AD203B41FA5}">
                      <a16:colId xmlns:a16="http://schemas.microsoft.com/office/drawing/2014/main" val="1316263356"/>
                    </a:ext>
                  </a:extLst>
                </a:gridCol>
                <a:gridCol w="1894908">
                  <a:extLst>
                    <a:ext uri="{9D8B030D-6E8A-4147-A177-3AD203B41FA5}">
                      <a16:colId xmlns:a16="http://schemas.microsoft.com/office/drawing/2014/main" val="2822888964"/>
                    </a:ext>
                  </a:extLst>
                </a:gridCol>
                <a:gridCol w="1894908">
                  <a:extLst>
                    <a:ext uri="{9D8B030D-6E8A-4147-A177-3AD203B41FA5}">
                      <a16:colId xmlns:a16="http://schemas.microsoft.com/office/drawing/2014/main" val="1346334099"/>
                    </a:ext>
                  </a:extLst>
                </a:gridCol>
              </a:tblGrid>
              <a:tr h="779780">
                <a:tc>
                  <a:txBody>
                    <a:bodyPr/>
                    <a:lstStyle/>
                    <a:p>
                      <a:r>
                        <a:rPr lang="en-GB" dirty="0"/>
                        <a:t>Political Factors:</a:t>
                      </a:r>
                    </a:p>
                  </a:txBody>
                  <a:tcPr/>
                </a:tc>
                <a:tc>
                  <a:txBody>
                    <a:bodyPr/>
                    <a:lstStyle/>
                    <a:p>
                      <a:r>
                        <a:rPr lang="en-GB" dirty="0"/>
                        <a:t>Economic Factors:</a:t>
                      </a:r>
                    </a:p>
                  </a:txBody>
                  <a:tcPr/>
                </a:tc>
                <a:tc>
                  <a:txBody>
                    <a:bodyPr/>
                    <a:lstStyle/>
                    <a:p>
                      <a:r>
                        <a:rPr lang="en-GB" dirty="0"/>
                        <a:t>Social Factors:</a:t>
                      </a:r>
                    </a:p>
                  </a:txBody>
                  <a:tcPr/>
                </a:tc>
                <a:tc>
                  <a:txBody>
                    <a:bodyPr/>
                    <a:lstStyle/>
                    <a:p>
                      <a:r>
                        <a:rPr lang="en-GB" dirty="0"/>
                        <a:t>Technological Factors:</a:t>
                      </a:r>
                    </a:p>
                  </a:txBody>
                  <a:tcPr/>
                </a:tc>
                <a:tc>
                  <a:txBody>
                    <a:bodyPr/>
                    <a:lstStyle/>
                    <a:p>
                      <a:r>
                        <a:rPr lang="en-GB" dirty="0"/>
                        <a:t>Legal Factors </a:t>
                      </a:r>
                    </a:p>
                  </a:txBody>
                  <a:tcPr/>
                </a:tc>
                <a:tc>
                  <a:txBody>
                    <a:bodyPr/>
                    <a:lstStyle/>
                    <a:p>
                      <a:r>
                        <a:rPr lang="en-GB" dirty="0"/>
                        <a:t>Environmental Factors:</a:t>
                      </a:r>
                    </a:p>
                  </a:txBody>
                  <a:tcPr/>
                </a:tc>
                <a:extLst>
                  <a:ext uri="{0D108BD9-81ED-4DB2-BD59-A6C34878D82A}">
                    <a16:rowId xmlns:a16="http://schemas.microsoft.com/office/drawing/2014/main" val="2413375123"/>
                  </a:ext>
                </a:extLst>
              </a:tr>
              <a:tr h="2478499">
                <a:tc>
                  <a:txBody>
                    <a:bodyPr/>
                    <a:lstStyle/>
                    <a:p>
                      <a:r>
                        <a:rPr lang="en-GB" sz="1300" b="1" dirty="0"/>
                        <a:t>Government policies: </a:t>
                      </a:r>
                      <a:r>
                        <a:rPr lang="en-GB" sz="1300" dirty="0"/>
                        <a:t>cand affect Green Haven Florist as changes in the trade policies have changes , such as importing flowers from different country can have a he impact on pricing and availability. </a:t>
                      </a:r>
                    </a:p>
                    <a:p>
                      <a:endParaRPr lang="en-GB" sz="1300" dirty="0"/>
                    </a:p>
                    <a:p>
                      <a:r>
                        <a:rPr lang="en-GB" sz="1300" b="1" dirty="0"/>
                        <a:t>Taxes</a:t>
                      </a:r>
                      <a:r>
                        <a:rPr lang="en-GB" sz="1300" dirty="0"/>
                        <a:t> can have a huge impact on a business as the government tax policies cand influence costs and profitability, affecting how flower shop operate. </a:t>
                      </a:r>
                    </a:p>
                    <a:p>
                      <a:r>
                        <a:rPr lang="en-GB" sz="900" b="0" i="0" kern="1200" dirty="0" err="1">
                          <a:solidFill>
                            <a:schemeClr val="dk1"/>
                          </a:solidFill>
                          <a:effectLst/>
                          <a:latin typeface="+mn-lt"/>
                          <a:ea typeface="+mn-ea"/>
                          <a:cs typeface="+mn-cs"/>
                        </a:rPr>
                        <a:t>Studocu</a:t>
                      </a:r>
                      <a:r>
                        <a:rPr lang="en-GB" sz="900" b="0" i="0" kern="1200" dirty="0">
                          <a:solidFill>
                            <a:schemeClr val="dk1"/>
                          </a:solidFill>
                          <a:effectLst/>
                          <a:latin typeface="+mn-lt"/>
                          <a:ea typeface="+mn-ea"/>
                          <a:cs typeface="+mn-cs"/>
                        </a:rPr>
                        <a:t>. (2025). </a:t>
                      </a:r>
                      <a:r>
                        <a:rPr lang="en-GB" sz="900" b="0" i="1" kern="1200" dirty="0">
                          <a:solidFill>
                            <a:schemeClr val="dk1"/>
                          </a:solidFill>
                          <a:effectLst/>
                          <a:latin typeface="+mn-lt"/>
                          <a:ea typeface="+mn-ea"/>
                          <a:cs typeface="+mn-cs"/>
                        </a:rPr>
                        <a:t>[Solved] green haven Florists </a:t>
                      </a:r>
                      <a:r>
                        <a:rPr lang="en-GB" sz="900" b="0" i="1" kern="1200" dirty="0" err="1">
                          <a:solidFill>
                            <a:schemeClr val="dk1"/>
                          </a:solidFill>
                          <a:effectLst/>
                          <a:latin typeface="+mn-lt"/>
                          <a:ea typeface="+mn-ea"/>
                          <a:cs typeface="+mn-cs"/>
                        </a:rPr>
                        <a:t>pestel</a:t>
                      </a:r>
                      <a:r>
                        <a:rPr lang="en-GB" sz="900" b="0" i="1" kern="1200" dirty="0">
                          <a:solidFill>
                            <a:schemeClr val="dk1"/>
                          </a:solidFill>
                          <a:effectLst/>
                          <a:latin typeface="+mn-lt"/>
                          <a:ea typeface="+mn-ea"/>
                          <a:cs typeface="+mn-cs"/>
                        </a:rPr>
                        <a:t> </a:t>
                      </a:r>
                      <a:r>
                        <a:rPr lang="en-GB" sz="900" b="0" i="1" kern="1200" dirty="0" err="1">
                          <a:solidFill>
                            <a:schemeClr val="dk1"/>
                          </a:solidFill>
                          <a:effectLst/>
                          <a:latin typeface="+mn-lt"/>
                          <a:ea typeface="+mn-ea"/>
                          <a:cs typeface="+mn-cs"/>
                        </a:rPr>
                        <a:t>analiys</a:t>
                      </a:r>
                      <a:r>
                        <a:rPr lang="en-GB" sz="900" b="0" i="1" kern="1200" dirty="0">
                          <a:solidFill>
                            <a:schemeClr val="dk1"/>
                          </a:solidFill>
                          <a:effectLst/>
                          <a:latin typeface="+mn-lt"/>
                          <a:ea typeface="+mn-ea"/>
                          <a:cs typeface="+mn-cs"/>
                        </a:rPr>
                        <a:t> - Academic Study Skills - </a:t>
                      </a:r>
                      <a:r>
                        <a:rPr lang="en-GB" sz="900" b="0" i="1" kern="1200" dirty="0" err="1">
                          <a:solidFill>
                            <a:schemeClr val="dk1"/>
                          </a:solidFill>
                          <a:effectLst/>
                          <a:latin typeface="+mn-lt"/>
                          <a:ea typeface="+mn-ea"/>
                          <a:cs typeface="+mn-cs"/>
                        </a:rPr>
                        <a:t>Studocu</a:t>
                      </a:r>
                      <a:r>
                        <a:rPr lang="en-GB" sz="900" b="0" i="0" kern="1200" dirty="0">
                          <a:solidFill>
                            <a:schemeClr val="dk1"/>
                          </a:solidFill>
                          <a:effectLst/>
                          <a:latin typeface="+mn-lt"/>
                          <a:ea typeface="+mn-ea"/>
                          <a:cs typeface="+mn-cs"/>
                        </a:rPr>
                        <a:t>. [online] Available at: https://www.studocu.com/en-gb/messages/question/14170067/green-haven-florists-pestel-analiys [Accessed 12 Feb. 2026].</a:t>
                      </a:r>
                      <a:endParaRPr lang="en-GB" sz="900" dirty="0"/>
                    </a:p>
                  </a:txBody>
                  <a:tcPr/>
                </a:tc>
                <a:tc>
                  <a:txBody>
                    <a:bodyPr/>
                    <a:lstStyle/>
                    <a:p>
                      <a:r>
                        <a:rPr lang="en-GB" sz="1300" dirty="0"/>
                        <a:t>Customer spending money on flowers may decline during economic downturn. Changes in disposable income can have a direct impact on sales of flowers because they are seen as nonessential item that consumer choose to buy based o personal preference rather tan necessity. </a:t>
                      </a:r>
                    </a:p>
                    <a:p>
                      <a:endParaRPr lang="en-GB" sz="1300" dirty="0"/>
                    </a:p>
                    <a:p>
                      <a:r>
                        <a:rPr lang="en-GB" sz="1300" dirty="0"/>
                        <a:t>Due to the season changing, demand for flowers often peaks during holidays and special occasions. This requires strategical planning to manage inventory and staffing effectively. </a:t>
                      </a:r>
                    </a:p>
                  </a:txBody>
                  <a:tcPr/>
                </a:tc>
                <a:tc>
                  <a:txBody>
                    <a:bodyPr/>
                    <a:lstStyle/>
                    <a:p>
                      <a:r>
                        <a:rPr lang="en-GB" sz="1300" dirty="0"/>
                        <a:t> There are many culture today, and many have specific floral traditional arrangements, in which cand influence product offering. Being able to understanding these cultural nuances cand help business adapt their marketing strategies and product lines</a:t>
                      </a:r>
                    </a:p>
                  </a:txBody>
                  <a:tcPr/>
                </a:tc>
                <a:tc>
                  <a:txBody>
                    <a:bodyPr/>
                    <a:lstStyle/>
                    <a:p>
                      <a:r>
                        <a:rPr lang="en-GB" sz="1300" dirty="0"/>
                        <a:t>The rise of online shopping has increased over the years and a strong online presence and digital marketing strategies. operations. </a:t>
                      </a:r>
                    </a:p>
                    <a:p>
                      <a:endParaRPr lang="en-GB" sz="1300" dirty="0"/>
                    </a:p>
                    <a:p>
                      <a:r>
                        <a:rPr lang="en-GB" sz="1300" dirty="0"/>
                        <a:t>Without modern systems, Geen Haven has lost many customer due to their systems being old-fashioned.</a:t>
                      </a:r>
                    </a:p>
                    <a:p>
                      <a:endParaRPr lang="en-GB" sz="13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kern="1200" dirty="0" err="1">
                          <a:solidFill>
                            <a:schemeClr val="dk1"/>
                          </a:solidFill>
                          <a:effectLst/>
                          <a:latin typeface="+mn-lt"/>
                          <a:ea typeface="+mn-ea"/>
                          <a:cs typeface="+mn-cs"/>
                        </a:rPr>
                        <a:t>Studocu</a:t>
                      </a:r>
                      <a:r>
                        <a:rPr lang="en-GB" sz="1050" b="0" i="0" kern="1200" dirty="0">
                          <a:solidFill>
                            <a:schemeClr val="dk1"/>
                          </a:solidFill>
                          <a:effectLst/>
                          <a:latin typeface="+mn-lt"/>
                          <a:ea typeface="+mn-ea"/>
                          <a:cs typeface="+mn-cs"/>
                        </a:rPr>
                        <a:t>. (2025). </a:t>
                      </a:r>
                      <a:r>
                        <a:rPr lang="en-GB" sz="1050" b="0" i="1" kern="1200" dirty="0">
                          <a:solidFill>
                            <a:schemeClr val="dk1"/>
                          </a:solidFill>
                          <a:effectLst/>
                          <a:latin typeface="+mn-lt"/>
                          <a:ea typeface="+mn-ea"/>
                          <a:cs typeface="+mn-cs"/>
                        </a:rPr>
                        <a:t>[Solved] green haven Florists </a:t>
                      </a:r>
                      <a:r>
                        <a:rPr lang="en-GB" sz="1050" b="0" i="1" kern="1200" dirty="0" err="1">
                          <a:solidFill>
                            <a:schemeClr val="dk1"/>
                          </a:solidFill>
                          <a:effectLst/>
                          <a:latin typeface="+mn-lt"/>
                          <a:ea typeface="+mn-ea"/>
                          <a:cs typeface="+mn-cs"/>
                        </a:rPr>
                        <a:t>pestel</a:t>
                      </a:r>
                      <a:r>
                        <a:rPr lang="en-GB" sz="1050" b="0" i="1" kern="1200" dirty="0">
                          <a:solidFill>
                            <a:schemeClr val="dk1"/>
                          </a:solidFill>
                          <a:effectLst/>
                          <a:latin typeface="+mn-lt"/>
                          <a:ea typeface="+mn-ea"/>
                          <a:cs typeface="+mn-cs"/>
                        </a:rPr>
                        <a:t> </a:t>
                      </a:r>
                      <a:r>
                        <a:rPr lang="en-GB" sz="1050" b="0" i="1" kern="1200" dirty="0" err="1">
                          <a:solidFill>
                            <a:schemeClr val="dk1"/>
                          </a:solidFill>
                          <a:effectLst/>
                          <a:latin typeface="+mn-lt"/>
                          <a:ea typeface="+mn-ea"/>
                          <a:cs typeface="+mn-cs"/>
                        </a:rPr>
                        <a:t>analiys</a:t>
                      </a:r>
                      <a:r>
                        <a:rPr lang="en-GB" sz="1050" b="0" i="1" kern="1200" dirty="0">
                          <a:solidFill>
                            <a:schemeClr val="dk1"/>
                          </a:solidFill>
                          <a:effectLst/>
                          <a:latin typeface="+mn-lt"/>
                          <a:ea typeface="+mn-ea"/>
                          <a:cs typeface="+mn-cs"/>
                        </a:rPr>
                        <a:t> - Academic Study Skills - </a:t>
                      </a:r>
                      <a:r>
                        <a:rPr lang="en-GB" sz="1050" b="0" i="1" kern="1200" dirty="0" err="1">
                          <a:solidFill>
                            <a:schemeClr val="dk1"/>
                          </a:solidFill>
                          <a:effectLst/>
                          <a:latin typeface="+mn-lt"/>
                          <a:ea typeface="+mn-ea"/>
                          <a:cs typeface="+mn-cs"/>
                        </a:rPr>
                        <a:t>Studocu</a:t>
                      </a:r>
                      <a:r>
                        <a:rPr lang="en-GB" sz="1050" b="0" i="0" kern="1200" dirty="0">
                          <a:solidFill>
                            <a:schemeClr val="dk1"/>
                          </a:solidFill>
                          <a:effectLst/>
                          <a:latin typeface="+mn-lt"/>
                          <a:ea typeface="+mn-ea"/>
                          <a:cs typeface="+mn-cs"/>
                        </a:rPr>
                        <a:t>. [online] Available at: https://www.studocu.com/engb/messages/question/14170067/green-haven-florists-pestel-analiys [Accessed 12 Feb. 2026].</a:t>
                      </a:r>
                      <a:endParaRPr lang="en-GB" sz="1050" dirty="0"/>
                    </a:p>
                    <a:p>
                      <a:r>
                        <a:rPr lang="en-GB" sz="1050" dirty="0"/>
                        <a:t> </a:t>
                      </a:r>
                    </a:p>
                  </a:txBody>
                  <a:tcPr/>
                </a:tc>
                <a:tc>
                  <a:txBody>
                    <a:bodyPr/>
                    <a:lstStyle/>
                    <a:p>
                      <a:r>
                        <a:rPr lang="en-GB" sz="1300" b="1" dirty="0"/>
                        <a:t>Employment Laws</a:t>
                      </a:r>
                      <a:r>
                        <a:rPr lang="en-GB" sz="1300" dirty="0"/>
                        <a:t>: the minimum salary, working hours, vacations, and employee rights are governed by employment law. Green Haven Florists is required to pay greater salaries and offer better benefits </a:t>
                      </a:r>
                    </a:p>
                    <a:p>
                      <a:r>
                        <a:rPr lang="en-GB" sz="1300" b="1" dirty="0"/>
                        <a:t>Consumer protection laws</a:t>
                      </a:r>
                      <a:r>
                        <a:rPr lang="en-GB" sz="1300" dirty="0"/>
                        <a:t>: refunds and price policies need to be carefully managed and may result in more administrative work. </a:t>
                      </a:r>
                    </a:p>
                  </a:txBody>
                  <a:tcPr/>
                </a:tc>
                <a:tc>
                  <a:txBody>
                    <a:bodyPr/>
                    <a:lstStyle/>
                    <a:p>
                      <a:r>
                        <a:rPr lang="en-GB" sz="1300" b="1" dirty="0"/>
                        <a:t>Environmental Aspects</a:t>
                      </a:r>
                      <a:r>
                        <a:rPr lang="en-GB" sz="1300" dirty="0"/>
                        <a:t>: as people become more conscious of environmental issues, there may be a demand for eco-friendly goods and methods. By using sustainable sourcing and packaging methods, florists may profit from this trend.</a:t>
                      </a:r>
                    </a:p>
                    <a:p>
                      <a:endParaRPr lang="en-GB" sz="1300" dirty="0"/>
                    </a:p>
                    <a:p>
                      <a:r>
                        <a:rPr lang="en-GB" sz="1300" b="1" dirty="0"/>
                        <a:t>Climate changes: </a:t>
                      </a:r>
                      <a:r>
                        <a:rPr lang="en-GB" sz="1300" dirty="0"/>
                        <a:t>variations in the climate can have an impact on flower availability and output, making it more difficult to maintain a steady supply and set prices. </a:t>
                      </a:r>
                    </a:p>
                  </a:txBody>
                  <a:tcPr/>
                </a:tc>
                <a:extLst>
                  <a:ext uri="{0D108BD9-81ED-4DB2-BD59-A6C34878D82A}">
                    <a16:rowId xmlns:a16="http://schemas.microsoft.com/office/drawing/2014/main" val="3602198833"/>
                  </a:ext>
                </a:extLst>
              </a:tr>
            </a:tbl>
          </a:graphicData>
        </a:graphic>
      </p:graphicFrame>
      <p:sp>
        <p:nvSpPr>
          <p:cNvPr id="5" name="TextBox 4">
            <a:extLst>
              <a:ext uri="{FF2B5EF4-FFF2-40B4-BE49-F238E27FC236}">
                <a16:creationId xmlns:a16="http://schemas.microsoft.com/office/drawing/2014/main" id="{12CF6B1D-BBCF-F046-D8A5-2083AAB6B051}"/>
              </a:ext>
            </a:extLst>
          </p:cNvPr>
          <p:cNvSpPr txBox="1"/>
          <p:nvPr/>
        </p:nvSpPr>
        <p:spPr>
          <a:xfrm>
            <a:off x="853440" y="-62230"/>
            <a:ext cx="10942320" cy="923330"/>
          </a:xfrm>
          <a:prstGeom prst="rect">
            <a:avLst/>
          </a:prstGeom>
          <a:noFill/>
        </p:spPr>
        <p:txBody>
          <a:bodyPr wrap="square" rtlCol="0">
            <a:spAutoFit/>
          </a:bodyPr>
          <a:lstStyle/>
          <a:p>
            <a:r>
              <a:rPr lang="en-GB" sz="5400" b="1" dirty="0">
                <a:solidFill>
                  <a:srgbClr val="FF3300"/>
                </a:solidFill>
                <a:latin typeface="Kristen ITC" panose="03050502040202030202" pitchFamily="66" charset="0"/>
              </a:rPr>
              <a:t>P</a:t>
            </a:r>
            <a:r>
              <a:rPr lang="en-GB" sz="5400" b="1" dirty="0">
                <a:solidFill>
                  <a:srgbClr val="FFC000"/>
                </a:solidFill>
                <a:latin typeface="Kristen ITC" panose="03050502040202030202" pitchFamily="66" charset="0"/>
              </a:rPr>
              <a:t>E</a:t>
            </a:r>
            <a:r>
              <a:rPr lang="en-GB" sz="5400" b="1" dirty="0">
                <a:solidFill>
                  <a:srgbClr val="FFFF00"/>
                </a:solidFill>
                <a:latin typeface="Kristen ITC" panose="03050502040202030202" pitchFamily="66" charset="0"/>
              </a:rPr>
              <a:t>S</a:t>
            </a:r>
            <a:r>
              <a:rPr lang="en-GB" sz="5400" b="1" dirty="0">
                <a:solidFill>
                  <a:srgbClr val="92D050"/>
                </a:solidFill>
                <a:latin typeface="Kristen ITC" panose="03050502040202030202" pitchFamily="66" charset="0"/>
              </a:rPr>
              <a:t>T</a:t>
            </a:r>
            <a:r>
              <a:rPr lang="en-GB" sz="5400" b="1" dirty="0">
                <a:solidFill>
                  <a:srgbClr val="00B0F0"/>
                </a:solidFill>
                <a:latin typeface="Kristen ITC" panose="03050502040202030202" pitchFamily="66" charset="0"/>
              </a:rPr>
              <a:t>E</a:t>
            </a:r>
            <a:r>
              <a:rPr lang="en-GB" sz="5400" b="1" dirty="0">
                <a:solidFill>
                  <a:srgbClr val="CC99FF"/>
                </a:solidFill>
                <a:latin typeface="Kristen ITC" panose="03050502040202030202" pitchFamily="66" charset="0"/>
              </a:rPr>
              <a:t>L: </a:t>
            </a:r>
            <a:r>
              <a:rPr lang="en-GB" sz="5400" b="1" dirty="0">
                <a:latin typeface="Kristen ITC" panose="03050502040202030202" pitchFamily="66" charset="0"/>
              </a:rPr>
              <a:t>FRAMEWORK:</a:t>
            </a:r>
          </a:p>
        </p:txBody>
      </p:sp>
      <p:sp>
        <p:nvSpPr>
          <p:cNvPr id="3" name="TextBox 2">
            <a:extLst>
              <a:ext uri="{FF2B5EF4-FFF2-40B4-BE49-F238E27FC236}">
                <a16:creationId xmlns:a16="http://schemas.microsoft.com/office/drawing/2014/main" id="{F1A5898F-F2CD-A8AA-1097-154BF2C942EC}"/>
              </a:ext>
            </a:extLst>
          </p:cNvPr>
          <p:cNvSpPr txBox="1"/>
          <p:nvPr/>
        </p:nvSpPr>
        <p:spPr>
          <a:xfrm>
            <a:off x="494522" y="6298411"/>
            <a:ext cx="11301238" cy="1200329"/>
          </a:xfrm>
          <a:prstGeom prst="rect">
            <a:avLst/>
          </a:prstGeom>
          <a:noFill/>
        </p:spPr>
        <p:txBody>
          <a:bodyPr wrap="square" rtlCol="0">
            <a:spAutoFit/>
          </a:bodyPr>
          <a:lstStyle/>
          <a:p>
            <a:r>
              <a:rPr lang="en-GB"/>
              <a:t>Makos, J. (2022). </a:t>
            </a:r>
            <a:r>
              <a:rPr lang="en-GB" i="1"/>
              <a:t>PESTEL Framework: The 6 Factors of PESTEL Analysis</a:t>
            </a:r>
            <a:r>
              <a:rPr lang="en-GB"/>
              <a:t>. [online] PESTLE Analysis. Available at: https://pestleanalysis.com/pestel-framework/.</a:t>
            </a:r>
          </a:p>
          <a:p>
            <a:br>
              <a:rPr lang="en-GB"/>
            </a:br>
            <a:endParaRPr lang="en-GB"/>
          </a:p>
        </p:txBody>
      </p:sp>
    </p:spTree>
    <p:extLst>
      <p:ext uri="{BB962C8B-B14F-4D97-AF65-F5344CB8AC3E}">
        <p14:creationId xmlns:p14="http://schemas.microsoft.com/office/powerpoint/2010/main" val="411083209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46010-54EC-229E-E045-EE430534BBD1}"/>
              </a:ext>
            </a:extLst>
          </p:cNvPr>
          <p:cNvSpPr>
            <a:spLocks noGrp="1"/>
          </p:cNvSpPr>
          <p:nvPr>
            <p:ph type="title"/>
          </p:nvPr>
        </p:nvSpPr>
        <p:spPr>
          <a:xfrm>
            <a:off x="700087" y="909637"/>
            <a:ext cx="6283419" cy="1316736"/>
          </a:xfrm>
        </p:spPr>
        <p:txBody>
          <a:bodyPr>
            <a:normAutofit/>
          </a:bodyPr>
          <a:lstStyle/>
          <a:p>
            <a:r>
              <a:rPr lang="en-GB" b="1" dirty="0">
                <a:solidFill>
                  <a:srgbClr val="0070C0"/>
                </a:solidFill>
                <a:latin typeface="Kristen ITC" panose="03050502040202030202" pitchFamily="66" charset="0"/>
              </a:rPr>
              <a:t>Cause</a:t>
            </a:r>
            <a:r>
              <a:rPr lang="en-GB" b="1" dirty="0">
                <a:latin typeface="Kristen ITC" panose="03050502040202030202" pitchFamily="66" charset="0"/>
              </a:rPr>
              <a:t>-</a:t>
            </a:r>
            <a:r>
              <a:rPr lang="en-GB" b="1" dirty="0">
                <a:solidFill>
                  <a:srgbClr val="002060"/>
                </a:solidFill>
                <a:latin typeface="Kristen ITC" panose="03050502040202030202" pitchFamily="66" charset="0"/>
              </a:rPr>
              <a:t>AND</a:t>
            </a:r>
            <a:r>
              <a:rPr lang="en-GB" b="1" dirty="0">
                <a:latin typeface="Kristen ITC" panose="03050502040202030202" pitchFamily="66" charset="0"/>
              </a:rPr>
              <a:t>-</a:t>
            </a:r>
            <a:r>
              <a:rPr lang="en-GB" b="1" dirty="0">
                <a:solidFill>
                  <a:srgbClr val="7030A0"/>
                </a:solidFill>
                <a:latin typeface="Kristen ITC" panose="03050502040202030202" pitchFamily="66" charset="0"/>
              </a:rPr>
              <a:t>EFFECT:</a:t>
            </a:r>
          </a:p>
        </p:txBody>
      </p:sp>
      <p:cxnSp>
        <p:nvCxnSpPr>
          <p:cNvPr id="24" name="Straight Connector 23">
            <a:extLst>
              <a:ext uri="{FF2B5EF4-FFF2-40B4-BE49-F238E27FC236}">
                <a16:creationId xmlns:a16="http://schemas.microsoft.com/office/drawing/2014/main" id="{9AEDDB4C-6582-43D5-AF25-99F4AD3A1B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FCC1EA-2F73-7542-1969-30CE1763935A}"/>
              </a:ext>
            </a:extLst>
          </p:cNvPr>
          <p:cNvSpPr>
            <a:spLocks noGrp="1"/>
          </p:cNvSpPr>
          <p:nvPr>
            <p:ph idx="1"/>
          </p:nvPr>
        </p:nvSpPr>
        <p:spPr>
          <a:xfrm>
            <a:off x="700087" y="1633538"/>
            <a:ext cx="6283419" cy="4314825"/>
          </a:xfrm>
        </p:spPr>
        <p:txBody>
          <a:bodyPr>
            <a:normAutofit fontScale="92500" lnSpcReduction="10000"/>
          </a:bodyPr>
          <a:lstStyle/>
          <a:p>
            <a:pPr>
              <a:lnSpc>
                <a:spcPct val="100000"/>
              </a:lnSpc>
            </a:pPr>
            <a:r>
              <a:rPr lang="en-GB" sz="1000" dirty="0"/>
              <a:t>Cause-and-effect diagram also know as a fishbone or Ishikawa Diagram {. It encourages creative and insightful thinking during the brainstorming session. </a:t>
            </a:r>
          </a:p>
          <a:p>
            <a:pPr>
              <a:lnSpc>
                <a:spcPct val="100000"/>
              </a:lnSpc>
            </a:pPr>
            <a:r>
              <a:rPr lang="en-GB" sz="1000" dirty="0"/>
              <a:t>The causes that the team has determined are shown graphically in a cause-and-effect diagram</a:t>
            </a:r>
          </a:p>
          <a:p>
            <a:pPr>
              <a:lnSpc>
                <a:spcPct val="100000"/>
              </a:lnSpc>
            </a:pPr>
            <a:r>
              <a:rPr lang="en-GB" sz="1000" dirty="0"/>
              <a:t>One toll that might assist you in determining the main reason and highlighting the most promising topics for additional research is a causse-and-effect diagram.</a:t>
            </a:r>
          </a:p>
          <a:p>
            <a:pPr>
              <a:lnSpc>
                <a:spcPct val="100000"/>
              </a:lnSpc>
            </a:pPr>
            <a:r>
              <a:rPr lang="en-GB" sz="1000" dirty="0"/>
              <a:t>It enables you to pinpoint all potential causes and have a deeper understanding of the problem.</a:t>
            </a:r>
          </a:p>
          <a:p>
            <a:pPr marL="0" indent="0">
              <a:lnSpc>
                <a:spcPct val="100000"/>
              </a:lnSpc>
              <a:buNone/>
            </a:pPr>
            <a:r>
              <a:rPr lang="en-GB" sz="1000" b="1" dirty="0"/>
              <a:t>Where/How is it used?</a:t>
            </a:r>
          </a:p>
          <a:p>
            <a:pPr>
              <a:lnSpc>
                <a:spcPct val="100000"/>
              </a:lnSpc>
            </a:pPr>
            <a:r>
              <a:rPr lang="en-GB" sz="1000" dirty="0"/>
              <a:t>Businesses, all uses the Cause-and-Effect model to analyse issue. It is frequently used to determine the underlying reason of problem in team meeting and quality management sessions. </a:t>
            </a:r>
          </a:p>
          <a:p>
            <a:pPr marL="0" indent="0">
              <a:lnSpc>
                <a:spcPct val="100000"/>
              </a:lnSpc>
              <a:buNone/>
            </a:pPr>
            <a:r>
              <a:rPr lang="en-GB" sz="1000" b="1" dirty="0"/>
              <a:t>Criticisms of the model:</a:t>
            </a:r>
          </a:p>
          <a:p>
            <a:pPr>
              <a:lnSpc>
                <a:spcPct val="100000"/>
              </a:lnSpc>
            </a:pPr>
            <a:r>
              <a:rPr lang="en-GB" sz="1000" dirty="0"/>
              <a:t>It heavily relies on opinions, which sometime cand be biased or incorrect</a:t>
            </a:r>
          </a:p>
          <a:p>
            <a:pPr>
              <a:lnSpc>
                <a:spcPct val="100000"/>
              </a:lnSpc>
            </a:pPr>
            <a:r>
              <a:rPr lang="en-GB" sz="1000" dirty="0"/>
              <a:t>A Cause-and-Effect diagram can sometime be too complex to understand, and important information may be missed or limited. </a:t>
            </a:r>
          </a:p>
          <a:p>
            <a:pPr>
              <a:lnSpc>
                <a:spcPct val="100000"/>
              </a:lnSpc>
            </a:pPr>
            <a:r>
              <a:rPr lang="en-GB" sz="1200" dirty="0"/>
              <a:t>Hessing, T. (2014). </a:t>
            </a:r>
            <a:r>
              <a:rPr lang="en-GB" sz="1200" i="1" dirty="0"/>
              <a:t>Cause and Effect Diagram (aka Ishikawa, Fishbone)</a:t>
            </a:r>
            <a:r>
              <a:rPr lang="en-GB" sz="1200" dirty="0"/>
              <a:t>. [online] Six Sigma Study Guide. Available at: https://sixsigmastudyguide.com/cause-effect-diagram-aka-ishikawa-fishbone-herringbone-fishikawa/.</a:t>
            </a:r>
          </a:p>
          <a:p>
            <a:pPr>
              <a:lnSpc>
                <a:spcPct val="100000"/>
              </a:lnSpc>
            </a:pPr>
            <a:r>
              <a:rPr lang="en-GB" sz="1000" dirty="0">
                <a:hlinkClick r:id="rId2"/>
              </a:rPr>
              <a:t>Cause and Effect Diagram (Fish Bone) - Quality Improvement – ELFT</a:t>
            </a:r>
            <a:endParaRPr lang="en-GB" sz="1000" dirty="0"/>
          </a:p>
          <a:p>
            <a:pPr>
              <a:lnSpc>
                <a:spcPct val="100000"/>
              </a:lnSpc>
            </a:pPr>
            <a:r>
              <a:rPr lang="en-GB" sz="1000" dirty="0">
                <a:hlinkClick r:id="rId3"/>
              </a:rPr>
              <a:t>Cause and Effect: Definition, Meaning, and Examples</a:t>
            </a:r>
            <a:r>
              <a:rPr lang="en-GB" sz="1000" dirty="0"/>
              <a:t> </a:t>
            </a:r>
          </a:p>
          <a:p>
            <a:pPr>
              <a:lnSpc>
                <a:spcPct val="100000"/>
              </a:lnSpc>
            </a:pPr>
            <a:r>
              <a:rPr lang="en-GB" sz="1000" dirty="0"/>
              <a:t>East London NHS Foundation Trust (2025). </a:t>
            </a:r>
            <a:r>
              <a:rPr lang="en-GB" sz="1000" i="1" dirty="0"/>
              <a:t>Cause and Effect Diagram (Fish Bone)</a:t>
            </a:r>
            <a:r>
              <a:rPr lang="en-GB" sz="1000" dirty="0"/>
              <a:t>. [online] Quality Improvement - East London NHS Foundation Trust. Available at: https://qi.elft.nhs.uk/resource/cause-and-effect-diagram-fish-bone</a:t>
            </a:r>
          </a:p>
        </p:txBody>
      </p:sp>
      <p:pic>
        <p:nvPicPr>
          <p:cNvPr id="4" name="Picture 4" descr="What is a Fishbone Diagram? A Guide to Problem-Solving – HKMLC Smart Board">
            <a:extLst>
              <a:ext uri="{FF2B5EF4-FFF2-40B4-BE49-F238E27FC236}">
                <a16:creationId xmlns:a16="http://schemas.microsoft.com/office/drawing/2014/main" id="{5235F7FC-EC8A-D249-E3AD-89DBBA7ADC5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86" r="1899"/>
          <a:stretch>
            <a:fillRect/>
          </a:stretch>
        </p:blipFill>
        <p:spPr bwMode="auto">
          <a:xfrm>
            <a:off x="7542488" y="1455972"/>
            <a:ext cx="3949425" cy="1819070"/>
          </a:xfrm>
          <a:prstGeom prst="rect">
            <a:avLst/>
          </a:prstGeom>
          <a:extLst>
            <a:ext uri="{909E8E84-426E-40DD-AFC4-6F175D3DCCD1}">
              <a14:hiddenFill xmlns:a14="http://schemas.microsoft.com/office/drawing/2010/main">
                <a:solidFill>
                  <a:srgbClr val="FFFFFF"/>
                </a:solidFill>
              </a14:hiddenFill>
            </a:ext>
          </a:extLst>
        </p:spPr>
      </p:pic>
      <p:pic>
        <p:nvPicPr>
          <p:cNvPr id="5" name="Picture 4" descr="What is a Fishbone Diagram? A Guide to Problem-Solving – HKMLC Smart Board">
            <a:extLst>
              <a:ext uri="{FF2B5EF4-FFF2-40B4-BE49-F238E27FC236}">
                <a16:creationId xmlns:a16="http://schemas.microsoft.com/office/drawing/2014/main" id="{28CC2A73-ECDF-9107-D56A-1327F39E45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86" r="1899"/>
          <a:stretch>
            <a:fillRect/>
          </a:stretch>
        </p:blipFill>
        <p:spPr bwMode="auto">
          <a:xfrm>
            <a:off x="7542488" y="4051955"/>
            <a:ext cx="3949425" cy="1819070"/>
          </a:xfrm>
          <a:prstGeom prst="rect">
            <a:avLst/>
          </a:prstGeom>
          <a:extLst>
            <a:ext uri="{909E8E84-426E-40DD-AFC4-6F175D3DCCD1}">
              <a14:hiddenFill xmlns:a14="http://schemas.microsoft.com/office/drawing/2010/main">
                <a:solidFill>
                  <a:srgbClr val="FFFFFF"/>
                </a:solidFill>
              </a14:hiddenFill>
            </a:ext>
          </a:extLst>
        </p:spPr>
      </p:pic>
      <p:cxnSp>
        <p:nvCxnSpPr>
          <p:cNvPr id="26" name="Straight Connector 25">
            <a:extLst>
              <a:ext uri="{FF2B5EF4-FFF2-40B4-BE49-F238E27FC236}">
                <a16:creationId xmlns:a16="http://schemas.microsoft.com/office/drawing/2014/main" id="{AB152A91-2920-4848-A8BC-B15DA324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3883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additive="base">
                                        <p:cTn id="5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 calcmode="lin" valueType="num">
                                      <p:cBhvr additive="base">
                                        <p:cTn id="6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anim calcmode="lin" valueType="num">
                                      <p:cBhvr additive="base">
                                        <p:cTn id="6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 calcmode="lin" valueType="num">
                                      <p:cBhvr additive="base">
                                        <p:cTn id="7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 calcmode="lin" valueType="num">
                                      <p:cBhvr additive="base">
                                        <p:cTn id="7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0" end="10"/>
                                            </p:txEl>
                                          </p:spTgt>
                                        </p:tgtEl>
                                        <p:attrNameLst>
                                          <p:attrName>style.visibility</p:attrName>
                                        </p:attrNameLst>
                                      </p:cBhvr>
                                      <p:to>
                                        <p:strVal val="visible"/>
                                      </p:to>
                                    </p:set>
                                    <p:anim calcmode="lin" valueType="num">
                                      <p:cBhvr additive="base">
                                        <p:cTn id="8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 calcmode="lin" valueType="num">
                                      <p:cBhvr additive="base">
                                        <p:cTn id="9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12" end="12"/>
                                            </p:txEl>
                                          </p:spTgt>
                                        </p:tgtEl>
                                        <p:attrNameLst>
                                          <p:attrName>style.visibility</p:attrName>
                                        </p:attrNameLst>
                                      </p:cBhvr>
                                      <p:to>
                                        <p:strVal val="visible"/>
                                      </p:to>
                                    </p:set>
                                    <p:anim calcmode="lin" valueType="num">
                                      <p:cBhvr additive="base">
                                        <p:cTn id="9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67B04C8F-2752-9BBD-5B6B-A858FF738B2D}"/>
              </a:ext>
            </a:extLst>
          </p:cNvPr>
          <p:cNvGraphicFramePr>
            <a:graphicFrameLocks noGrp="1"/>
          </p:cNvGraphicFramePr>
          <p:nvPr>
            <p:extLst>
              <p:ext uri="{D42A27DB-BD31-4B8C-83A1-F6EECF244321}">
                <p14:modId xmlns:p14="http://schemas.microsoft.com/office/powerpoint/2010/main" val="3094641029"/>
              </p:ext>
            </p:extLst>
          </p:nvPr>
        </p:nvGraphicFramePr>
        <p:xfrm>
          <a:off x="683096" y="1441606"/>
          <a:ext cx="10825808" cy="3974788"/>
        </p:xfrm>
        <a:graphic>
          <a:graphicData uri="http://schemas.openxmlformats.org/drawingml/2006/table">
            <a:tbl>
              <a:tblPr firstRow="1" bandRow="1">
                <a:tableStyleId>{5C22544A-7EE6-4342-B048-85BDC9FD1C3A}</a:tableStyleId>
              </a:tblPr>
              <a:tblGrid>
                <a:gridCol w="3712213">
                  <a:extLst>
                    <a:ext uri="{9D8B030D-6E8A-4147-A177-3AD203B41FA5}">
                      <a16:colId xmlns:a16="http://schemas.microsoft.com/office/drawing/2014/main" val="1605093849"/>
                    </a:ext>
                  </a:extLst>
                </a:gridCol>
                <a:gridCol w="3312573">
                  <a:extLst>
                    <a:ext uri="{9D8B030D-6E8A-4147-A177-3AD203B41FA5}">
                      <a16:colId xmlns:a16="http://schemas.microsoft.com/office/drawing/2014/main" val="201240923"/>
                    </a:ext>
                  </a:extLst>
                </a:gridCol>
                <a:gridCol w="3801022">
                  <a:extLst>
                    <a:ext uri="{9D8B030D-6E8A-4147-A177-3AD203B41FA5}">
                      <a16:colId xmlns:a16="http://schemas.microsoft.com/office/drawing/2014/main" val="4257595950"/>
                    </a:ext>
                  </a:extLst>
                </a:gridCol>
              </a:tblGrid>
              <a:tr h="638221">
                <a:tc>
                  <a:txBody>
                    <a:bodyPr/>
                    <a:lstStyle/>
                    <a:p>
                      <a:r>
                        <a:rPr lang="en-GB" sz="1400" b="1" dirty="0"/>
                        <a:t>Methods</a:t>
                      </a:r>
                      <a:r>
                        <a:rPr lang="en-GB" sz="1400" b="0" dirty="0"/>
                        <a:t> </a:t>
                      </a:r>
                    </a:p>
                  </a:txBody>
                  <a:tcPr/>
                </a:tc>
                <a:tc>
                  <a:txBody>
                    <a:bodyPr/>
                    <a:lstStyle/>
                    <a:p>
                      <a:r>
                        <a:rPr lang="en-GB" sz="1400" b="1" dirty="0"/>
                        <a:t>Machines </a:t>
                      </a:r>
                    </a:p>
                  </a:txBody>
                  <a:tcPr/>
                </a:tc>
                <a:tc>
                  <a:txBody>
                    <a:bodyPr/>
                    <a:lstStyle/>
                    <a:p>
                      <a:r>
                        <a:rPr lang="en-GB" sz="1400" b="1" dirty="0"/>
                        <a:t>People </a:t>
                      </a:r>
                    </a:p>
                  </a:txBody>
                  <a:tcPr/>
                </a:tc>
                <a:extLst>
                  <a:ext uri="{0D108BD9-81ED-4DB2-BD59-A6C34878D82A}">
                    <a16:rowId xmlns:a16="http://schemas.microsoft.com/office/drawing/2014/main" val="3413951372"/>
                  </a:ext>
                </a:extLst>
              </a:tr>
              <a:tr h="1416327">
                <a:tc>
                  <a:txBody>
                    <a:bodyPr/>
                    <a:lstStyle/>
                    <a:p>
                      <a:r>
                        <a:rPr lang="en-GB" sz="1200" dirty="0"/>
                        <a:t>Lack of structed marketing plan: green Haven does not have a clear and organised strategy for promoting their business and enhancing in-store sales. Green haven florist mostly rely on word of month and occasional social media post. </a:t>
                      </a:r>
                    </a:p>
                  </a:txBody>
                  <a:tcPr/>
                </a:tc>
                <a:tc>
                  <a:txBody>
                    <a:bodyPr/>
                    <a:lstStyle/>
                    <a:p>
                      <a:r>
                        <a:rPr lang="en-GB" sz="1200" dirty="0"/>
                        <a:t>Out date website: can significantly impact Green Haven Florists in stores sale by making customer have a bad first impression, and loss of credibility and trust. </a:t>
                      </a:r>
                    </a:p>
                  </a:txBody>
                  <a:tcPr/>
                </a:tc>
                <a:tc>
                  <a:txBody>
                    <a:bodyPr/>
                    <a:lstStyle/>
                    <a:p>
                      <a:r>
                        <a:rPr lang="en-GB" sz="1200" dirty="0"/>
                        <a:t>There is a lack of training among the staff, this means that the business is limited to digital marketing skills. </a:t>
                      </a:r>
                    </a:p>
                  </a:txBody>
                  <a:tcPr/>
                </a:tc>
                <a:extLst>
                  <a:ext uri="{0D108BD9-81ED-4DB2-BD59-A6C34878D82A}">
                    <a16:rowId xmlns:a16="http://schemas.microsoft.com/office/drawing/2014/main" val="1686281388"/>
                  </a:ext>
                </a:extLst>
              </a:tr>
              <a:tr h="1731066">
                <a:tc>
                  <a:txBody>
                    <a:bodyPr/>
                    <a:lstStyle/>
                    <a:p>
                      <a:r>
                        <a:rPr lang="en-GB" sz="1200" dirty="0"/>
                        <a:t>No clear system for online orders and deliveries: this affect the online order and deliverer. Customer experience poor service, such as late or incorrect deliveries.  </a:t>
                      </a:r>
                    </a:p>
                    <a:p>
                      <a:endParaRPr lang="en-GB" sz="1200" dirty="0"/>
                    </a:p>
                    <a:p>
                      <a:r>
                        <a:rPr lang="en-GB" sz="1200" b="0" i="0" kern="1200" dirty="0">
                          <a:solidFill>
                            <a:schemeClr val="dk1"/>
                          </a:solidFill>
                          <a:effectLst/>
                          <a:latin typeface="+mn-lt"/>
                          <a:ea typeface="+mn-ea"/>
                          <a:cs typeface="+mn-cs"/>
                        </a:rPr>
                        <a:t>ASQ (2024). </a:t>
                      </a:r>
                      <a:r>
                        <a:rPr lang="en-GB" sz="1200" b="0" i="1" kern="1200" dirty="0">
                          <a:solidFill>
                            <a:schemeClr val="dk1"/>
                          </a:solidFill>
                          <a:effectLst/>
                          <a:latin typeface="+mn-lt"/>
                          <a:ea typeface="+mn-ea"/>
                          <a:cs typeface="+mn-cs"/>
                        </a:rPr>
                        <a:t>What Is a Fishbone diagram? Ishikawa Cause &amp; Effect Diagram</a:t>
                      </a:r>
                      <a:r>
                        <a:rPr lang="en-GB" sz="1200" b="0" i="0" kern="1200" dirty="0">
                          <a:solidFill>
                            <a:schemeClr val="dk1"/>
                          </a:solidFill>
                          <a:effectLst/>
                          <a:latin typeface="+mn-lt"/>
                          <a:ea typeface="+mn-ea"/>
                          <a:cs typeface="+mn-cs"/>
                        </a:rPr>
                        <a:t>. [online] ASQ. Available at: https://asq.org/quality-resources/fishbone.</a:t>
                      </a:r>
                    </a:p>
                    <a:p>
                      <a:br>
                        <a:rPr lang="en-GB" sz="1200" dirty="0"/>
                      </a:br>
                      <a:endParaRPr lang="en-GB" sz="1200" dirty="0"/>
                    </a:p>
                  </a:txBody>
                  <a:tcPr/>
                </a:tc>
                <a:tc>
                  <a:txBody>
                    <a:bodyPr/>
                    <a:lstStyle/>
                    <a:p>
                      <a:r>
                        <a:rPr lang="en-GB" sz="1200" dirty="0"/>
                        <a:t>Low social media activity: cand significantly impact the shops flower reputation and sales. Inactive social media accounts cand lead to missed branding opportunities and losing customer as their social media is boring and inactive. </a:t>
                      </a:r>
                    </a:p>
                  </a:txBody>
                  <a:tcPr/>
                </a:tc>
                <a:tc>
                  <a:txBody>
                    <a:bodyPr/>
                    <a:lstStyle/>
                    <a:p>
                      <a:r>
                        <a:rPr lang="en-GB" sz="1200" dirty="0"/>
                        <a:t>Customer prefer new prices and large online retails can provide this, they offer same-day delivery and discounts. </a:t>
                      </a:r>
                    </a:p>
                  </a:txBody>
                  <a:tcPr/>
                </a:tc>
                <a:extLst>
                  <a:ext uri="{0D108BD9-81ED-4DB2-BD59-A6C34878D82A}">
                    <a16:rowId xmlns:a16="http://schemas.microsoft.com/office/drawing/2014/main" val="2562556769"/>
                  </a:ext>
                </a:extLst>
              </a:tr>
            </a:tbl>
          </a:graphicData>
        </a:graphic>
      </p:graphicFrame>
      <p:sp>
        <p:nvSpPr>
          <p:cNvPr id="9" name="TextBox 8">
            <a:extLst>
              <a:ext uri="{FF2B5EF4-FFF2-40B4-BE49-F238E27FC236}">
                <a16:creationId xmlns:a16="http://schemas.microsoft.com/office/drawing/2014/main" id="{6A9BCA32-491F-699D-C117-F7ED41A4AD2A}"/>
              </a:ext>
            </a:extLst>
          </p:cNvPr>
          <p:cNvSpPr txBox="1"/>
          <p:nvPr/>
        </p:nvSpPr>
        <p:spPr>
          <a:xfrm>
            <a:off x="1005840" y="983225"/>
            <a:ext cx="10350418" cy="369332"/>
          </a:xfrm>
          <a:prstGeom prst="rect">
            <a:avLst/>
          </a:prstGeom>
          <a:noFill/>
        </p:spPr>
        <p:txBody>
          <a:bodyPr wrap="square" rtlCol="0">
            <a:spAutoFit/>
          </a:bodyPr>
          <a:lstStyle/>
          <a:p>
            <a:r>
              <a:rPr lang="en-GB" b="1" dirty="0"/>
              <a:t>Root Problem:  </a:t>
            </a:r>
            <a:r>
              <a:rPr lang="en-GB" dirty="0"/>
              <a:t>30% </a:t>
            </a:r>
            <a:r>
              <a:rPr lang="en-GB" dirty="0" err="1"/>
              <a:t>decreasse</a:t>
            </a:r>
            <a:r>
              <a:rPr lang="en-GB" dirty="0"/>
              <a:t> in revenue {in-store sales decreased}explain </a:t>
            </a:r>
          </a:p>
        </p:txBody>
      </p:sp>
      <p:sp>
        <p:nvSpPr>
          <p:cNvPr id="2" name="TextBox 1">
            <a:extLst>
              <a:ext uri="{FF2B5EF4-FFF2-40B4-BE49-F238E27FC236}">
                <a16:creationId xmlns:a16="http://schemas.microsoft.com/office/drawing/2014/main" id="{16C005E7-9293-4543-F771-5E8BE5EB3F7B}"/>
              </a:ext>
            </a:extLst>
          </p:cNvPr>
          <p:cNvSpPr txBox="1"/>
          <p:nvPr/>
        </p:nvSpPr>
        <p:spPr>
          <a:xfrm>
            <a:off x="683096" y="5442228"/>
            <a:ext cx="10753124" cy="1415772"/>
          </a:xfrm>
          <a:prstGeom prst="rect">
            <a:avLst/>
          </a:prstGeom>
          <a:noFill/>
        </p:spPr>
        <p:txBody>
          <a:bodyPr wrap="square" rtlCol="0">
            <a:spAutoFit/>
          </a:bodyPr>
          <a:lstStyle/>
          <a:p>
            <a:r>
              <a:rPr lang="en-GB" sz="1600" dirty="0">
                <a:solidFill>
                  <a:schemeClr val="dk1"/>
                </a:solidFill>
              </a:rPr>
              <a:t>ASQ (2024). </a:t>
            </a:r>
            <a:r>
              <a:rPr lang="en-GB" sz="1600" i="1" dirty="0">
                <a:solidFill>
                  <a:schemeClr val="dk1"/>
                </a:solidFill>
              </a:rPr>
              <a:t>What Is a Fishbone diagram? Ishikawa Cause &amp; Effect Diagram</a:t>
            </a:r>
            <a:r>
              <a:rPr lang="en-GB" sz="1600" dirty="0">
                <a:solidFill>
                  <a:schemeClr val="dk1"/>
                </a:solidFill>
              </a:rPr>
              <a:t>. [online] ASQ. Available at: https://asq.org/quality-resources/fishbone.</a:t>
            </a:r>
          </a:p>
          <a:p>
            <a:br>
              <a:rPr lang="en-GB" dirty="0"/>
            </a:br>
            <a:endParaRPr lang="en-GB" dirty="0"/>
          </a:p>
          <a:p>
            <a:endParaRPr lang="en-GB" dirty="0"/>
          </a:p>
        </p:txBody>
      </p:sp>
    </p:spTree>
    <p:extLst>
      <p:ext uri="{BB962C8B-B14F-4D97-AF65-F5344CB8AC3E}">
        <p14:creationId xmlns:p14="http://schemas.microsoft.com/office/powerpoint/2010/main" val="127386184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AC782B6-63C3-2DD8-9B8A-E71FE79386F3}"/>
              </a:ext>
            </a:extLst>
          </p:cNvPr>
          <p:cNvGraphicFramePr>
            <a:graphicFrameLocks noGrp="1"/>
          </p:cNvGraphicFramePr>
          <p:nvPr>
            <p:ph idx="1"/>
            <p:extLst>
              <p:ext uri="{D42A27DB-BD31-4B8C-83A1-F6EECF244321}">
                <p14:modId xmlns:p14="http://schemas.microsoft.com/office/powerpoint/2010/main" val="1020276948"/>
              </p:ext>
            </p:extLst>
          </p:nvPr>
        </p:nvGraphicFramePr>
        <p:xfrm>
          <a:off x="750094" y="1851004"/>
          <a:ext cx="10691811" cy="3383280"/>
        </p:xfrm>
        <a:graphic>
          <a:graphicData uri="http://schemas.openxmlformats.org/drawingml/2006/table">
            <a:tbl>
              <a:tblPr firstRow="1" bandRow="1">
                <a:tableStyleId>{5C22544A-7EE6-4342-B048-85BDC9FD1C3A}</a:tableStyleId>
              </a:tblPr>
              <a:tblGrid>
                <a:gridCol w="3563937">
                  <a:extLst>
                    <a:ext uri="{9D8B030D-6E8A-4147-A177-3AD203B41FA5}">
                      <a16:colId xmlns:a16="http://schemas.microsoft.com/office/drawing/2014/main" val="3932178696"/>
                    </a:ext>
                  </a:extLst>
                </a:gridCol>
                <a:gridCol w="3563937">
                  <a:extLst>
                    <a:ext uri="{9D8B030D-6E8A-4147-A177-3AD203B41FA5}">
                      <a16:colId xmlns:a16="http://schemas.microsoft.com/office/drawing/2014/main" val="1583192640"/>
                    </a:ext>
                  </a:extLst>
                </a:gridCol>
                <a:gridCol w="3563937">
                  <a:extLst>
                    <a:ext uri="{9D8B030D-6E8A-4147-A177-3AD203B41FA5}">
                      <a16:colId xmlns:a16="http://schemas.microsoft.com/office/drawing/2014/main" val="3884641332"/>
                    </a:ext>
                  </a:extLst>
                </a:gridCol>
              </a:tblGrid>
              <a:tr h="0">
                <a:tc>
                  <a:txBody>
                    <a:bodyPr/>
                    <a:lstStyle/>
                    <a:p>
                      <a:r>
                        <a:rPr lang="en-GB" dirty="0"/>
                        <a:t>Materials: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chemeClr val="bg1"/>
                          </a:solidFill>
                        </a:rPr>
                        <a:t>Measurement:</a:t>
                      </a:r>
                    </a:p>
                    <a:p>
                      <a:endParaRPr lang="en-GB" dirty="0"/>
                    </a:p>
                  </a:txBody>
                  <a:tcPr/>
                </a:tc>
                <a:tc>
                  <a:txBody>
                    <a:bodyPr/>
                    <a:lstStyle/>
                    <a:p>
                      <a:r>
                        <a:rPr lang="en-GB" sz="1800" b="1" dirty="0">
                          <a:solidFill>
                            <a:schemeClr val="bg1"/>
                          </a:solidFill>
                        </a:rPr>
                        <a:t>Environment:</a:t>
                      </a:r>
                      <a:endParaRPr lang="en-GB" dirty="0"/>
                    </a:p>
                  </a:txBody>
                  <a:tcPr/>
                </a:tc>
                <a:extLst>
                  <a:ext uri="{0D108BD9-81ED-4DB2-BD59-A6C34878D82A}">
                    <a16:rowId xmlns:a16="http://schemas.microsoft.com/office/drawing/2014/main" val="1999921433"/>
                  </a:ext>
                </a:extLst>
              </a:tr>
              <a:tr h="370840">
                <a:tc>
                  <a:txBody>
                    <a:bodyPr/>
                    <a:lstStyle/>
                    <a:p>
                      <a:r>
                        <a:rPr lang="en-GB" sz="1200" dirty="0"/>
                        <a:t>Due to inflations, getting fresh flowers has become more difficult the price of orchids and tulips has increased. </a:t>
                      </a:r>
                    </a:p>
                  </a:txBody>
                  <a:tcPr/>
                </a:tc>
                <a:tc>
                  <a:txBody>
                    <a:bodyPr/>
                    <a:lstStyle/>
                    <a:p>
                      <a:r>
                        <a:rPr lang="en-GB" sz="1200" dirty="0"/>
                        <a:t>Limited monitoring of customer behaviour: without strong measurement , Liam and Priya cannot clearly see what is working and what is failing, making problem harder to fix. </a:t>
                      </a:r>
                    </a:p>
                  </a:txBody>
                  <a:tcPr/>
                </a:tc>
                <a:tc>
                  <a:txBody>
                    <a:bodyPr/>
                    <a:lstStyle/>
                    <a:p>
                      <a:r>
                        <a:rPr lang="en-GB" sz="1200" dirty="0"/>
                        <a:t>Season changing: Green Haven lack staff and therefore during busy periods they can’t take as many order as they would of like. </a:t>
                      </a:r>
                    </a:p>
                  </a:txBody>
                  <a:tcPr/>
                </a:tc>
                <a:extLst>
                  <a:ext uri="{0D108BD9-81ED-4DB2-BD59-A6C34878D82A}">
                    <a16:rowId xmlns:a16="http://schemas.microsoft.com/office/drawing/2014/main" val="4214216365"/>
                  </a:ext>
                </a:extLst>
              </a:tr>
              <a:tr h="370840">
                <a:tc>
                  <a:txBody>
                    <a:bodyPr/>
                    <a:lstStyle/>
                    <a:p>
                      <a:r>
                        <a:rPr lang="en-GB" sz="1200" dirty="0"/>
                        <a:t>Customer prefer fresh flowers, eco-friendly packaging and cheap price, therefore customer will choose the business that offer this alternatives , as a result Green Haven Florist will lose customer as their prices have increased due to the rising cost in materials. </a:t>
                      </a:r>
                    </a:p>
                  </a:txBody>
                  <a:tcPr/>
                </a:tc>
                <a:tc>
                  <a:txBody>
                    <a:bodyPr/>
                    <a:lstStyle/>
                    <a:p>
                      <a:r>
                        <a:rPr lang="en-GB" sz="1200" dirty="0"/>
                        <a:t>Green Haven Florist lack a clear sales target and have weak tracking of marketing performance; therefore, Green Haven does not properly measure how its marketing activities are working , this means that they do not track how customers come from social media, promotion or online adverts. This mean the business does not have a specific goal for how much it want to sell . Without a clear target, staff management have no clear direction and motivation to do their work. </a:t>
                      </a:r>
                    </a:p>
                  </a:txBody>
                  <a:tcPr/>
                </a:tc>
                <a:tc>
                  <a:txBody>
                    <a:bodyPr/>
                    <a:lstStyle/>
                    <a:p>
                      <a:r>
                        <a:rPr lang="en-GB" sz="1200" dirty="0"/>
                        <a:t>Reduce in high street foot traffic: fewer customer are visiting and walking past the flower shop. Due to nearby shop closing and the growth in online shopping made the high street less busy and affect in store sales. </a:t>
                      </a:r>
                    </a:p>
                  </a:txBody>
                  <a:tcPr/>
                </a:tc>
                <a:extLst>
                  <a:ext uri="{0D108BD9-81ED-4DB2-BD59-A6C34878D82A}">
                    <a16:rowId xmlns:a16="http://schemas.microsoft.com/office/drawing/2014/main" val="4123166485"/>
                  </a:ext>
                </a:extLst>
              </a:tr>
            </a:tbl>
          </a:graphicData>
        </a:graphic>
      </p:graphicFrame>
      <p:sp>
        <p:nvSpPr>
          <p:cNvPr id="5" name="TextBox 4">
            <a:extLst>
              <a:ext uri="{FF2B5EF4-FFF2-40B4-BE49-F238E27FC236}">
                <a16:creationId xmlns:a16="http://schemas.microsoft.com/office/drawing/2014/main" id="{755FFD37-99AC-3725-FFBB-69A855AA5837}"/>
              </a:ext>
            </a:extLst>
          </p:cNvPr>
          <p:cNvSpPr txBox="1"/>
          <p:nvPr/>
        </p:nvSpPr>
        <p:spPr>
          <a:xfrm>
            <a:off x="700089" y="1043613"/>
            <a:ext cx="10019071" cy="646331"/>
          </a:xfrm>
          <a:prstGeom prst="rect">
            <a:avLst/>
          </a:prstGeom>
          <a:noFill/>
        </p:spPr>
        <p:txBody>
          <a:bodyPr wrap="square" rtlCol="0">
            <a:spAutoFit/>
          </a:bodyPr>
          <a:lstStyle/>
          <a:p>
            <a:r>
              <a:rPr lang="en-GB" b="1" dirty="0"/>
              <a:t>Root Problem: </a:t>
            </a:r>
            <a:r>
              <a:rPr lang="en-GB" dirty="0"/>
              <a:t>30% decline in revenue {in-store sales decreased}explain </a:t>
            </a:r>
          </a:p>
          <a:p>
            <a:endParaRPr lang="en-GB" dirty="0"/>
          </a:p>
        </p:txBody>
      </p:sp>
      <p:sp>
        <p:nvSpPr>
          <p:cNvPr id="2" name="TextBox 1">
            <a:extLst>
              <a:ext uri="{FF2B5EF4-FFF2-40B4-BE49-F238E27FC236}">
                <a16:creationId xmlns:a16="http://schemas.microsoft.com/office/drawing/2014/main" id="{E4BED6CD-BE9F-A2B1-4B21-F0476C26F0E3}"/>
              </a:ext>
            </a:extLst>
          </p:cNvPr>
          <p:cNvSpPr txBox="1"/>
          <p:nvPr/>
        </p:nvSpPr>
        <p:spPr>
          <a:xfrm>
            <a:off x="750094" y="5486400"/>
            <a:ext cx="10691811" cy="923330"/>
          </a:xfrm>
          <a:prstGeom prst="rect">
            <a:avLst/>
          </a:prstGeom>
          <a:noFill/>
        </p:spPr>
        <p:txBody>
          <a:bodyPr wrap="square" rtlCol="0">
            <a:spAutoFit/>
          </a:bodyPr>
          <a:lstStyle/>
          <a:p>
            <a:r>
              <a:rPr lang="en-GB" dirty="0"/>
              <a:t>Spines. (2025). </a:t>
            </a:r>
            <a:r>
              <a:rPr lang="en-GB" i="1" dirty="0"/>
              <a:t>Cause and Effect: Definition, Meaning &amp; Examples | Diagram Explained</a:t>
            </a:r>
            <a:r>
              <a:rPr lang="en-GB" dirty="0"/>
              <a:t>. [online] Available at: https://spines.com/cause-and-effect/.</a:t>
            </a:r>
          </a:p>
          <a:p>
            <a:endParaRPr lang="en-GB" dirty="0"/>
          </a:p>
        </p:txBody>
      </p:sp>
    </p:spTree>
    <p:extLst>
      <p:ext uri="{BB962C8B-B14F-4D97-AF65-F5344CB8AC3E}">
        <p14:creationId xmlns:p14="http://schemas.microsoft.com/office/powerpoint/2010/main" val="422527326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B4860-D14E-ED73-9FA2-9923E7847D1F}"/>
              </a:ext>
            </a:extLst>
          </p:cNvPr>
          <p:cNvSpPr>
            <a:spLocks noGrp="1"/>
          </p:cNvSpPr>
          <p:nvPr>
            <p:ph type="title"/>
          </p:nvPr>
        </p:nvSpPr>
        <p:spPr/>
        <p:txBody>
          <a:bodyPr>
            <a:normAutofit/>
          </a:bodyPr>
          <a:lstStyle/>
          <a:p>
            <a:r>
              <a:rPr lang="en-GB" sz="7200" b="1" dirty="0">
                <a:latin typeface="Kristen ITC" panose="03050502040202030202" pitchFamily="66" charset="0"/>
              </a:rPr>
              <a:t>Key findings: </a:t>
            </a:r>
          </a:p>
        </p:txBody>
      </p:sp>
      <p:sp>
        <p:nvSpPr>
          <p:cNvPr id="3" name="Content Placeholder 2">
            <a:extLst>
              <a:ext uri="{FF2B5EF4-FFF2-40B4-BE49-F238E27FC236}">
                <a16:creationId xmlns:a16="http://schemas.microsoft.com/office/drawing/2014/main" id="{094FB905-2C5E-4EF5-0AD9-83C56D53478D}"/>
              </a:ext>
            </a:extLst>
          </p:cNvPr>
          <p:cNvSpPr>
            <a:spLocks noGrp="1"/>
          </p:cNvSpPr>
          <p:nvPr>
            <p:ph idx="1"/>
          </p:nvPr>
        </p:nvSpPr>
        <p:spPr>
          <a:xfrm>
            <a:off x="700635" y="2221992"/>
            <a:ext cx="10691265" cy="4468368"/>
          </a:xfrm>
        </p:spPr>
        <p:txBody>
          <a:bodyPr>
            <a:noAutofit/>
          </a:bodyPr>
          <a:lstStyle/>
          <a:p>
            <a:pPr marL="0" indent="0">
              <a:buNone/>
            </a:pPr>
            <a:r>
              <a:rPr lang="en-GB" sz="1600" b="1" dirty="0"/>
              <a:t>Key finding 1:</a:t>
            </a:r>
          </a:p>
          <a:p>
            <a:r>
              <a:rPr lang="en-GB" sz="1600" dirty="0"/>
              <a:t>The business has seen a  30% decrease in in-store sale in the last 12 months. </a:t>
            </a:r>
          </a:p>
          <a:p>
            <a:pPr marL="0" indent="0">
              <a:buNone/>
            </a:pPr>
            <a:r>
              <a:rPr lang="en-GB" sz="1600" b="1" dirty="0"/>
              <a:t>Key finding 2:</a:t>
            </a:r>
          </a:p>
          <a:p>
            <a:r>
              <a:rPr lang="en-GB" sz="1600" dirty="0"/>
              <a:t>There has been a shift from in-store to online shopping as it easier and can be done from home.</a:t>
            </a:r>
          </a:p>
          <a:p>
            <a:pPr marL="0" indent="0">
              <a:buNone/>
            </a:pPr>
            <a:r>
              <a:rPr lang="en-GB" sz="1600" b="1" dirty="0"/>
              <a:t>Key finding 3:</a:t>
            </a:r>
          </a:p>
          <a:p>
            <a:r>
              <a:rPr lang="en-GB" sz="1600" dirty="0"/>
              <a:t>Has been a rise in cost of material over the years for flowers and other material, therefore prices have changed and many customer have mixed view on this. </a:t>
            </a:r>
          </a:p>
          <a:p>
            <a:pPr marL="0" indent="0">
              <a:buNone/>
            </a:pPr>
            <a:r>
              <a:rPr lang="en-GB" sz="1600" b="1" dirty="0"/>
              <a:t>Key finding 4:</a:t>
            </a:r>
          </a:p>
          <a:p>
            <a:r>
              <a:rPr lang="en-GB" sz="1600" dirty="0"/>
              <a:t>The business has a weak online presence, this means that they aren’t as active as they supposed to be on social media, and they mostly relay on word of moth to attract more customers. </a:t>
            </a:r>
          </a:p>
        </p:txBody>
      </p:sp>
      <p:sp>
        <p:nvSpPr>
          <p:cNvPr id="4" name="TextBox 3">
            <a:extLst>
              <a:ext uri="{FF2B5EF4-FFF2-40B4-BE49-F238E27FC236}">
                <a16:creationId xmlns:a16="http://schemas.microsoft.com/office/drawing/2014/main" id="{916E4F0E-F3AE-5B84-D1E1-0737CC644429}"/>
              </a:ext>
            </a:extLst>
          </p:cNvPr>
          <p:cNvSpPr txBox="1"/>
          <p:nvPr/>
        </p:nvSpPr>
        <p:spPr>
          <a:xfrm>
            <a:off x="8535014" y="914400"/>
            <a:ext cx="3097162" cy="1477328"/>
          </a:xfrm>
          <a:prstGeom prst="rect">
            <a:avLst/>
          </a:prstGeom>
          <a:noFill/>
        </p:spPr>
        <p:txBody>
          <a:bodyPr wrap="square" rtlCol="0">
            <a:spAutoFit/>
          </a:bodyPr>
          <a:lstStyle/>
          <a:p>
            <a:r>
              <a:rPr lang="en-GB" dirty="0"/>
              <a:t>LCLM4004 - Problem Solving and Decision Making - Jan Term 2026 - Component 1 Assessment Specification - Birmingham (1)</a:t>
            </a:r>
          </a:p>
        </p:txBody>
      </p:sp>
    </p:spTree>
    <p:extLst>
      <p:ext uri="{BB962C8B-B14F-4D97-AF65-F5344CB8AC3E}">
        <p14:creationId xmlns:p14="http://schemas.microsoft.com/office/powerpoint/2010/main" val="287356854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52694-7D8B-9126-36BD-D72FF0B83565}"/>
              </a:ext>
            </a:extLst>
          </p:cNvPr>
          <p:cNvSpPr>
            <a:spLocks noGrp="1"/>
          </p:cNvSpPr>
          <p:nvPr>
            <p:ph type="title"/>
          </p:nvPr>
        </p:nvSpPr>
        <p:spPr>
          <a:xfrm>
            <a:off x="700635" y="737419"/>
            <a:ext cx="10691265" cy="1307592"/>
          </a:xfrm>
        </p:spPr>
        <p:txBody>
          <a:bodyPr>
            <a:normAutofit/>
          </a:bodyPr>
          <a:lstStyle/>
          <a:p>
            <a:r>
              <a:rPr lang="en-GB" sz="6600" b="1" dirty="0">
                <a:latin typeface="Kristen ITC" panose="03050502040202030202" pitchFamily="66" charset="0"/>
              </a:rPr>
              <a:t>References:</a:t>
            </a:r>
          </a:p>
        </p:txBody>
      </p:sp>
      <p:sp>
        <p:nvSpPr>
          <p:cNvPr id="3" name="Content Placeholder 2">
            <a:extLst>
              <a:ext uri="{FF2B5EF4-FFF2-40B4-BE49-F238E27FC236}">
                <a16:creationId xmlns:a16="http://schemas.microsoft.com/office/drawing/2014/main" id="{E4E5FF93-12AB-4727-6AB5-65FCC8FE7E84}"/>
              </a:ext>
            </a:extLst>
          </p:cNvPr>
          <p:cNvSpPr>
            <a:spLocks noGrp="1"/>
          </p:cNvSpPr>
          <p:nvPr>
            <p:ph idx="1"/>
          </p:nvPr>
        </p:nvSpPr>
        <p:spPr>
          <a:xfrm>
            <a:off x="617220" y="1800287"/>
            <a:ext cx="10874145" cy="4914900"/>
          </a:xfrm>
        </p:spPr>
        <p:txBody>
          <a:bodyPr numCol="2">
            <a:normAutofit fontScale="25000" lnSpcReduction="20000"/>
          </a:bodyPr>
          <a:lstStyle/>
          <a:p>
            <a:r>
              <a:rPr lang="en-GB" sz="4200" b="1" dirty="0"/>
              <a:t>International Fresh Produce Association (2025)</a:t>
            </a:r>
            <a:r>
              <a:rPr lang="en-GB" sz="4200" dirty="0"/>
              <a:t> </a:t>
            </a:r>
            <a:r>
              <a:rPr lang="en-GB" sz="4200" i="1" dirty="0"/>
              <a:t>2025 Floral Consumer Trends Mid-Year Update</a:t>
            </a:r>
            <a:r>
              <a:rPr lang="en-GB" sz="4200" dirty="0"/>
              <a:t>. International Fresh Produce Association. Available at: </a:t>
            </a:r>
            <a:r>
              <a:rPr lang="en-GB" sz="4200" u="sng" dirty="0">
                <a:hlinkClick r:id="rId2"/>
              </a:rPr>
              <a:t>https://www.freshproduce.com/siteassets/files/floral/2025-floral-consumer-trends-mid-year-update.pdf</a:t>
            </a:r>
            <a:r>
              <a:rPr lang="en-GB" sz="4200" dirty="0"/>
              <a:t> (Accessed: 6 February 2026).</a:t>
            </a:r>
          </a:p>
          <a:p>
            <a:r>
              <a:rPr lang="en-GB" sz="4200" dirty="0"/>
              <a:t>2025 Floral Industry Trends</a:t>
            </a:r>
          </a:p>
          <a:p>
            <a:r>
              <a:rPr lang="en-GB" sz="4200" dirty="0" err="1">
                <a:hlinkClick r:id="rId3"/>
              </a:rPr>
              <a:t>EpubReader</a:t>
            </a:r>
            <a:endParaRPr lang="en-GB" sz="4200" dirty="0"/>
          </a:p>
          <a:p>
            <a:r>
              <a:rPr lang="en-GB" sz="4200" dirty="0" err="1"/>
              <a:t>SolvingProblems</a:t>
            </a:r>
            <a:r>
              <a:rPr lang="en-GB" sz="4200" dirty="0"/>
              <a:t> </a:t>
            </a:r>
            <a:r>
              <a:rPr lang="en-GB" sz="4200" dirty="0" err="1"/>
              <a:t>andMakingDecisionsFIFTH</a:t>
            </a:r>
            <a:r>
              <a:rPr lang="en-GB" sz="4200" dirty="0"/>
              <a:t> </a:t>
            </a:r>
            <a:r>
              <a:rPr lang="en-GB" sz="4200" dirty="0" err="1"/>
              <a:t>EDITIONPublished</a:t>
            </a:r>
            <a:r>
              <a:rPr lang="en-GB" sz="4200" dirty="0"/>
              <a:t> for </a:t>
            </a:r>
            <a:r>
              <a:rPr lang="en-GB" sz="4200" dirty="0" err="1"/>
              <a:t>theInstitute</a:t>
            </a:r>
            <a:r>
              <a:rPr lang="en-GB" sz="4200" dirty="0"/>
              <a:t> of Leadership &amp; Management</a:t>
            </a:r>
          </a:p>
          <a:p>
            <a:r>
              <a:rPr lang="en-GB" sz="4200" dirty="0"/>
              <a:t>The international business environment : challenges and changes</a:t>
            </a:r>
          </a:p>
          <a:p>
            <a:r>
              <a:rPr lang="en-GB" sz="4200" dirty="0"/>
              <a:t>Cut Flowers Market Size and Share</a:t>
            </a:r>
          </a:p>
          <a:p>
            <a:r>
              <a:rPr lang="en-GB" sz="4200" b="1" dirty="0"/>
              <a:t>Principles of Marketing </a:t>
            </a:r>
            <a:r>
              <a:rPr lang="en-GB" sz="4200" dirty="0"/>
              <a:t>By Philip Kotler, Gary Armstrong, Lloyd C. Harris</a:t>
            </a:r>
          </a:p>
          <a:p>
            <a:r>
              <a:rPr lang="en-GB" sz="4200" dirty="0">
                <a:hlinkClick r:id="rId4"/>
              </a:rPr>
              <a:t>PEST Analysis</a:t>
            </a:r>
            <a:endParaRPr lang="en-GB" sz="4200" dirty="0"/>
          </a:p>
          <a:p>
            <a:r>
              <a:rPr lang="en-GB" sz="4200" dirty="0"/>
              <a:t>LCLM4004 - Problem Solving and Decision Making - Jan Term 2026 - Component 1 Assessment Specification - Birmingham (1)</a:t>
            </a:r>
          </a:p>
          <a:p>
            <a:r>
              <a:rPr lang="en-GB" sz="4200" dirty="0">
                <a:hlinkClick r:id="rId5"/>
              </a:rPr>
              <a:t>[Solved] green haven Florists </a:t>
            </a:r>
            <a:r>
              <a:rPr lang="en-GB" sz="4200" dirty="0" err="1">
                <a:hlinkClick r:id="rId5"/>
              </a:rPr>
              <a:t>pestel</a:t>
            </a:r>
            <a:r>
              <a:rPr lang="en-GB" sz="4200" dirty="0">
                <a:hlinkClick r:id="rId5"/>
              </a:rPr>
              <a:t> </a:t>
            </a:r>
            <a:r>
              <a:rPr lang="en-GB" sz="4200" dirty="0" err="1">
                <a:hlinkClick r:id="rId5"/>
              </a:rPr>
              <a:t>analiys</a:t>
            </a:r>
            <a:r>
              <a:rPr lang="en-GB" sz="4200" dirty="0">
                <a:hlinkClick r:id="rId5"/>
              </a:rPr>
              <a:t> - Academic Study Skills - </a:t>
            </a:r>
            <a:r>
              <a:rPr lang="en-GB" sz="4200" dirty="0" err="1">
                <a:hlinkClick r:id="rId5"/>
              </a:rPr>
              <a:t>Studocu</a:t>
            </a:r>
            <a:endParaRPr lang="en-GB" sz="4200" dirty="0"/>
          </a:p>
          <a:p>
            <a:r>
              <a:rPr lang="en-GB" sz="4200" dirty="0">
                <a:hlinkClick r:id="rId6"/>
              </a:rPr>
              <a:t>The 5W2H Method: A Simple Framework for Asking the Right Questions (Free PPT)</a:t>
            </a:r>
            <a:endParaRPr lang="en-GB" sz="4200" dirty="0"/>
          </a:p>
          <a:p>
            <a:r>
              <a:rPr lang="en-GB" sz="4200" dirty="0">
                <a:hlinkClick r:id="rId7"/>
              </a:rPr>
              <a:t>Cause and Effect: Definition, Meaning &amp; Examples | Diagram Explained</a:t>
            </a:r>
            <a:endParaRPr lang="en-GB" sz="4200" dirty="0"/>
          </a:p>
          <a:p>
            <a:r>
              <a:rPr lang="en-GB" sz="4200" dirty="0">
                <a:hlinkClick r:id="rId8"/>
              </a:rPr>
              <a:t>Cause and Effect Diagram (Fish Bone) - Quality Improvement – ELFT</a:t>
            </a:r>
            <a:endParaRPr lang="en-GB" sz="4200" dirty="0"/>
          </a:p>
          <a:p>
            <a:r>
              <a:rPr lang="en-GB" sz="4200" dirty="0">
                <a:hlinkClick r:id="rId9"/>
              </a:rPr>
              <a:t>Cause and Effect: Definition, Meaning, and Examples</a:t>
            </a:r>
            <a:r>
              <a:rPr lang="en-GB" sz="4200" dirty="0"/>
              <a:t> </a:t>
            </a:r>
          </a:p>
          <a:p>
            <a:endParaRPr lang="en-GB" sz="4200" dirty="0"/>
          </a:p>
          <a:p>
            <a:endParaRPr lang="en-GB" sz="4200" dirty="0"/>
          </a:p>
          <a:p>
            <a:endParaRPr lang="en-GB" sz="4200" dirty="0"/>
          </a:p>
          <a:p>
            <a:endParaRPr lang="en-GB" sz="4200" dirty="0"/>
          </a:p>
          <a:p>
            <a:r>
              <a:rPr lang="en-GB" sz="4200" dirty="0" err="1"/>
              <a:t>eFlorist</a:t>
            </a:r>
            <a:r>
              <a:rPr lang="en-GB" sz="4200" dirty="0"/>
              <a:t>. (2025). </a:t>
            </a:r>
            <a:r>
              <a:rPr lang="en-GB" sz="4200" i="1" dirty="0"/>
              <a:t>Floral Trends of 2025</a:t>
            </a:r>
            <a:r>
              <a:rPr lang="en-GB" sz="4200" dirty="0"/>
              <a:t>. [online] Available at: </a:t>
            </a:r>
            <a:r>
              <a:rPr lang="en-GB" sz="4200" dirty="0">
                <a:hlinkClick r:id="rId10"/>
              </a:rPr>
              <a:t>https://www.eflorist.co.uk/flower-experts/floriography/floral-trends-2025</a:t>
            </a:r>
            <a:r>
              <a:rPr lang="en-GB" sz="4200" dirty="0"/>
              <a:t>?</a:t>
            </a:r>
          </a:p>
          <a:p>
            <a:r>
              <a:rPr lang="en-GB" sz="4200" dirty="0"/>
              <a:t>Brooks, I., Weatherston, J. and Wilkinson, G. (2018). </a:t>
            </a:r>
            <a:r>
              <a:rPr lang="en-GB" sz="4200" i="1" dirty="0"/>
              <a:t>The international business environment</a:t>
            </a:r>
            <a:r>
              <a:rPr lang="en-GB" sz="4200" dirty="0"/>
              <a:t>. Harlow Financial Times Prentice Hall.</a:t>
            </a:r>
          </a:p>
          <a:p>
            <a:r>
              <a:rPr lang="en-GB" sz="4200" dirty="0"/>
              <a:t>Brooks, I., Weatherston, J. and Wilkinson, G. (2004). </a:t>
            </a:r>
            <a:r>
              <a:rPr lang="en-GB" sz="4200" i="1" dirty="0"/>
              <a:t>The international business environment</a:t>
            </a:r>
            <a:r>
              <a:rPr lang="en-GB" sz="4200" dirty="0"/>
              <a:t>. Harlow: Ft/ Prentice Hall.</a:t>
            </a:r>
          </a:p>
          <a:p>
            <a:r>
              <a:rPr lang="en-GB" sz="4200" dirty="0"/>
              <a:t>Vaughn, R.H. (2000). </a:t>
            </a:r>
            <a:r>
              <a:rPr lang="en-GB" sz="4200" i="1" dirty="0"/>
              <a:t>Decision-Making and Problem-Solving in Management</a:t>
            </a:r>
            <a:r>
              <a:rPr lang="en-GB" sz="4200" dirty="0"/>
              <a:t>. Williams Custom Publishing.</a:t>
            </a:r>
          </a:p>
          <a:p>
            <a:br>
              <a:rPr lang="en-GB" sz="4200" dirty="0"/>
            </a:br>
            <a:r>
              <a:rPr lang="en-GB" sz="4200" dirty="0"/>
              <a:t>www.grandviewresearch.com. (n.d.). </a:t>
            </a:r>
            <a:r>
              <a:rPr lang="en-GB" sz="4200" i="1" dirty="0"/>
              <a:t>Cut Flowers Market Size, Share And Growth Report, 2030</a:t>
            </a:r>
            <a:r>
              <a:rPr lang="en-GB" sz="4200" dirty="0"/>
              <a:t>. [online] Available at: https://www.grandviewresearch.com/industry-analysis/cut-flowers-market-report.</a:t>
            </a:r>
          </a:p>
          <a:p>
            <a:br>
              <a:rPr lang="en-GB" sz="4200" dirty="0"/>
            </a:br>
            <a:r>
              <a:rPr lang="en-GB" sz="4200" dirty="0" err="1">
                <a:solidFill>
                  <a:schemeClr val="dk1"/>
                </a:solidFill>
              </a:rPr>
              <a:t>O’Chucks</a:t>
            </a:r>
            <a:r>
              <a:rPr lang="en-GB" sz="4200" dirty="0">
                <a:solidFill>
                  <a:schemeClr val="dk1"/>
                </a:solidFill>
              </a:rPr>
              <a:t>, S. (2024). </a:t>
            </a:r>
            <a:r>
              <a:rPr lang="en-GB" sz="4200" i="1" dirty="0">
                <a:solidFill>
                  <a:schemeClr val="dk1"/>
                </a:solidFill>
              </a:rPr>
              <a:t>6 Biggest Risks and Threats in the Flower Shop Business - </a:t>
            </a:r>
            <a:r>
              <a:rPr lang="en-GB" sz="4200" i="1" dirty="0" err="1">
                <a:solidFill>
                  <a:schemeClr val="dk1"/>
                </a:solidFill>
              </a:rPr>
              <a:t>ProfitableVenture</a:t>
            </a:r>
            <a:r>
              <a:rPr lang="en-GB" sz="4200" dirty="0">
                <a:solidFill>
                  <a:schemeClr val="dk1"/>
                </a:solidFill>
              </a:rPr>
              <a:t>. [online] </a:t>
            </a:r>
            <a:r>
              <a:rPr lang="en-GB" sz="4200" dirty="0" err="1">
                <a:solidFill>
                  <a:schemeClr val="dk1"/>
                </a:solidFill>
              </a:rPr>
              <a:t>ProfitableVenture</a:t>
            </a:r>
            <a:r>
              <a:rPr lang="en-GB" sz="4200" dirty="0">
                <a:solidFill>
                  <a:schemeClr val="dk1"/>
                </a:solidFill>
              </a:rPr>
              <a:t>. Available at: </a:t>
            </a:r>
            <a:r>
              <a:rPr lang="en-GB" sz="4200" dirty="0">
                <a:solidFill>
                  <a:schemeClr val="dk1"/>
                </a:solidFill>
                <a:hlinkClick r:id="rId11"/>
              </a:rPr>
              <a:t>https://www.profitableventure.com/risk-threat-flower-shop-business/</a:t>
            </a:r>
            <a:r>
              <a:rPr lang="en-GB" sz="4200" dirty="0">
                <a:solidFill>
                  <a:schemeClr val="dk1"/>
                </a:solidFill>
              </a:rPr>
              <a:t>.</a:t>
            </a:r>
          </a:p>
          <a:p>
            <a:br>
              <a:rPr lang="en-GB" sz="4200" dirty="0"/>
            </a:br>
            <a:r>
              <a:rPr lang="en-GB" sz="4200" b="1" dirty="0" err="1"/>
              <a:t>StrategyPunk</a:t>
            </a:r>
            <a:r>
              <a:rPr lang="en-GB" sz="4200" b="1" dirty="0"/>
              <a:t>. (2023). </a:t>
            </a:r>
            <a:r>
              <a:rPr lang="en-GB" sz="4200" b="1" i="1" dirty="0"/>
              <a:t>The 5W2H Method: A Simple Framework for Asking the Right Questions (Free PPT)</a:t>
            </a:r>
            <a:r>
              <a:rPr lang="en-GB" sz="4200" b="1" dirty="0"/>
              <a:t>. [online] Available at: </a:t>
            </a:r>
            <a:r>
              <a:rPr lang="en-GB" sz="4200" b="1" dirty="0">
                <a:hlinkClick r:id="rId6"/>
              </a:rPr>
              <a:t>https://www.strategypunk.com/the-5w2h-method-a-simple-framework-for-asking-the-right-questions-free-ppt/</a:t>
            </a:r>
            <a:r>
              <a:rPr lang="en-GB" sz="4200" b="1" dirty="0"/>
              <a:t>.</a:t>
            </a:r>
          </a:p>
          <a:p>
            <a:r>
              <a:rPr lang="en-GB" sz="4400" dirty="0"/>
              <a:t>Spines. (2025). </a:t>
            </a:r>
            <a:r>
              <a:rPr lang="en-GB" sz="4400" i="1" dirty="0"/>
              <a:t>Cause and Effect: Definition, Meaning &amp; Examples | Diagram Explained</a:t>
            </a:r>
            <a:r>
              <a:rPr lang="en-GB" sz="4400" dirty="0"/>
              <a:t>. [online] Available at: https://spines.com/cause-and-effect/.</a:t>
            </a:r>
            <a:endParaRPr lang="en-GB" sz="4400" b="1" dirty="0"/>
          </a:p>
          <a:p>
            <a:endParaRPr lang="en-GB" sz="4200" dirty="0"/>
          </a:p>
          <a:p>
            <a:endParaRPr lang="en-GB" sz="4200" dirty="0"/>
          </a:p>
          <a:p>
            <a:br>
              <a:rPr lang="en-GB" sz="4200" dirty="0"/>
            </a:br>
            <a:endParaRPr lang="en-GB" sz="4200" dirty="0"/>
          </a:p>
          <a:p>
            <a:endParaRPr lang="en-GB" sz="4200" dirty="0"/>
          </a:p>
          <a:p>
            <a:endParaRPr lang="en-GB" dirty="0"/>
          </a:p>
        </p:txBody>
      </p:sp>
    </p:spTree>
    <p:extLst>
      <p:ext uri="{BB962C8B-B14F-4D97-AF65-F5344CB8AC3E}">
        <p14:creationId xmlns:p14="http://schemas.microsoft.com/office/powerpoint/2010/main" val="26111191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 calcmode="lin" valueType="num">
                                      <p:cBhvr additive="base">
                                        <p:cTn id="7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2" end="12"/>
                                            </p:txEl>
                                          </p:spTgt>
                                        </p:tgtEl>
                                        <p:attrNameLst>
                                          <p:attrName>style.visibility</p:attrName>
                                        </p:attrNameLst>
                                      </p:cBhvr>
                                      <p:to>
                                        <p:strVal val="visible"/>
                                      </p:to>
                                    </p:set>
                                    <p:anim calcmode="lin" valueType="num">
                                      <p:cBhvr additive="base">
                                        <p:cTn id="8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13" end="13"/>
                                            </p:txEl>
                                          </p:spTgt>
                                        </p:tgtEl>
                                        <p:attrNameLst>
                                          <p:attrName>style.visibility</p:attrName>
                                        </p:attrNameLst>
                                      </p:cBhvr>
                                      <p:to>
                                        <p:strVal val="visible"/>
                                      </p:to>
                                    </p:set>
                                    <p:anim calcmode="lin" valueType="num">
                                      <p:cBhvr additive="base">
                                        <p:cTn id="9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18" end="18"/>
                                            </p:txEl>
                                          </p:spTgt>
                                        </p:tgtEl>
                                        <p:attrNameLst>
                                          <p:attrName>style.visibility</p:attrName>
                                        </p:attrNameLst>
                                      </p:cBhvr>
                                      <p:to>
                                        <p:strVal val="visible"/>
                                      </p:to>
                                    </p:set>
                                    <p:anim calcmode="lin" valueType="num">
                                      <p:cBhvr additive="base">
                                        <p:cTn id="97"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
                                            <p:txEl>
                                              <p:pRg st="19" end="19"/>
                                            </p:txEl>
                                          </p:spTgt>
                                        </p:tgtEl>
                                        <p:attrNameLst>
                                          <p:attrName>style.visibility</p:attrName>
                                        </p:attrNameLst>
                                      </p:cBhvr>
                                      <p:to>
                                        <p:strVal val="visible"/>
                                      </p:to>
                                    </p:set>
                                    <p:anim calcmode="lin" valueType="num">
                                      <p:cBhvr additive="base">
                                        <p:cTn id="103"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3">
                                            <p:txEl>
                                              <p:pRg st="19" end="19"/>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
                                            <p:txEl>
                                              <p:pRg st="20" end="20"/>
                                            </p:txEl>
                                          </p:spTgt>
                                        </p:tgtEl>
                                        <p:attrNameLst>
                                          <p:attrName>style.visibility</p:attrName>
                                        </p:attrNameLst>
                                      </p:cBhvr>
                                      <p:to>
                                        <p:strVal val="visible"/>
                                      </p:to>
                                    </p:set>
                                    <p:anim calcmode="lin" valueType="num">
                                      <p:cBhvr additive="base">
                                        <p:cTn id="109" dur="500" fill="hold"/>
                                        <p:tgtEl>
                                          <p:spTgt spid="3">
                                            <p:txEl>
                                              <p:pRg st="20" end="20"/>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3">
                                            <p:txEl>
                                              <p:pRg st="20" end="20"/>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3">
                                            <p:txEl>
                                              <p:pRg st="21" end="21"/>
                                            </p:txEl>
                                          </p:spTgt>
                                        </p:tgtEl>
                                        <p:attrNameLst>
                                          <p:attrName>style.visibility</p:attrName>
                                        </p:attrNameLst>
                                      </p:cBhvr>
                                      <p:to>
                                        <p:strVal val="visible"/>
                                      </p:to>
                                    </p:set>
                                    <p:anim calcmode="lin" valueType="num">
                                      <p:cBhvr additive="base">
                                        <p:cTn id="115" dur="500" fill="hold"/>
                                        <p:tgtEl>
                                          <p:spTgt spid="3">
                                            <p:txEl>
                                              <p:pRg st="21" end="21"/>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3">
                                            <p:txEl>
                                              <p:pRg st="21" end="21"/>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
                                            <p:txEl>
                                              <p:pRg st="22" end="22"/>
                                            </p:txEl>
                                          </p:spTgt>
                                        </p:tgtEl>
                                        <p:attrNameLst>
                                          <p:attrName>style.visibility</p:attrName>
                                        </p:attrNameLst>
                                      </p:cBhvr>
                                      <p:to>
                                        <p:strVal val="visible"/>
                                      </p:to>
                                    </p:set>
                                    <p:anim calcmode="lin" valueType="num">
                                      <p:cBhvr additive="base">
                                        <p:cTn id="121" dur="500" fill="hold"/>
                                        <p:tgtEl>
                                          <p:spTgt spid="3">
                                            <p:txEl>
                                              <p:pRg st="22" end="22"/>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3">
                                            <p:txEl>
                                              <p:pRg st="22" end="22"/>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3">
                                            <p:txEl>
                                              <p:pRg st="23" end="23"/>
                                            </p:txEl>
                                          </p:spTgt>
                                        </p:tgtEl>
                                        <p:attrNameLst>
                                          <p:attrName>style.visibility</p:attrName>
                                        </p:attrNameLst>
                                      </p:cBhvr>
                                      <p:to>
                                        <p:strVal val="visible"/>
                                      </p:to>
                                    </p:set>
                                    <p:anim calcmode="lin" valueType="num">
                                      <p:cBhvr additive="base">
                                        <p:cTn id="127" dur="500" fill="hold"/>
                                        <p:tgtEl>
                                          <p:spTgt spid="3">
                                            <p:txEl>
                                              <p:pRg st="23" end="23"/>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3">
                                            <p:txEl>
                                              <p:pRg st="23" end="23"/>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3">
                                            <p:txEl>
                                              <p:pRg st="24" end="24"/>
                                            </p:txEl>
                                          </p:spTgt>
                                        </p:tgtEl>
                                        <p:attrNameLst>
                                          <p:attrName>style.visibility</p:attrName>
                                        </p:attrNameLst>
                                      </p:cBhvr>
                                      <p:to>
                                        <p:strVal val="visible"/>
                                      </p:to>
                                    </p:set>
                                    <p:anim calcmode="lin" valueType="num">
                                      <p:cBhvr additive="base">
                                        <p:cTn id="133" dur="500" fill="hold"/>
                                        <p:tgtEl>
                                          <p:spTgt spid="3">
                                            <p:txEl>
                                              <p:pRg st="24" end="24"/>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3">
                                            <p:txEl>
                                              <p:pRg st="24" end="24"/>
                                            </p:txEl>
                                          </p:spTgt>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3">
                                            <p:txEl>
                                              <p:pRg st="25" end="25"/>
                                            </p:txEl>
                                          </p:spTgt>
                                        </p:tgtEl>
                                        <p:attrNameLst>
                                          <p:attrName>style.visibility</p:attrName>
                                        </p:attrNameLst>
                                      </p:cBhvr>
                                      <p:to>
                                        <p:strVal val="visible"/>
                                      </p:to>
                                    </p:set>
                                    <p:anim calcmode="lin" valueType="num">
                                      <p:cBhvr additive="base">
                                        <p:cTn id="139" dur="500" fill="hold"/>
                                        <p:tgtEl>
                                          <p:spTgt spid="3">
                                            <p:txEl>
                                              <p:pRg st="25" end="25"/>
                                            </p:txEl>
                                          </p:spTgt>
                                        </p:tgtEl>
                                        <p:attrNameLst>
                                          <p:attrName>ppt_x</p:attrName>
                                        </p:attrNameLst>
                                      </p:cBhvr>
                                      <p:tavLst>
                                        <p:tav tm="0">
                                          <p:val>
                                            <p:strVal val="#ppt_x"/>
                                          </p:val>
                                        </p:tav>
                                        <p:tav tm="100000">
                                          <p:val>
                                            <p:strVal val="#ppt_x"/>
                                          </p:val>
                                        </p:tav>
                                      </p:tavLst>
                                    </p:anim>
                                    <p:anim calcmode="lin" valueType="num">
                                      <p:cBhvr additive="base">
                                        <p:cTn id="140" dur="500" fill="hold"/>
                                        <p:tgtEl>
                                          <p:spTgt spid="3">
                                            <p:txEl>
                                              <p:pRg st="25" end="25"/>
                                            </p:txEl>
                                          </p:spTgt>
                                        </p:tgtEl>
                                        <p:attrNameLst>
                                          <p:attrName>ppt_y</p:attrName>
                                        </p:attrNameLst>
                                      </p:cBhvr>
                                      <p:tavLst>
                                        <p:tav tm="0">
                                          <p:val>
                                            <p:strVal val="1+#ppt_h/2"/>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presetID="2" presetClass="entr" presetSubtype="4" fill="hold" grpId="0" nodeType="clickEffect">
                                  <p:stCondLst>
                                    <p:cond delay="0"/>
                                  </p:stCondLst>
                                  <p:childTnLst>
                                    <p:set>
                                      <p:cBhvr>
                                        <p:cTn id="144" dur="1" fill="hold">
                                          <p:stCondLst>
                                            <p:cond delay="0"/>
                                          </p:stCondLst>
                                        </p:cTn>
                                        <p:tgtEl>
                                          <p:spTgt spid="3">
                                            <p:txEl>
                                              <p:pRg st="28" end="28"/>
                                            </p:txEl>
                                          </p:spTgt>
                                        </p:tgtEl>
                                        <p:attrNameLst>
                                          <p:attrName>style.visibility</p:attrName>
                                        </p:attrNameLst>
                                      </p:cBhvr>
                                      <p:to>
                                        <p:strVal val="visible"/>
                                      </p:to>
                                    </p:set>
                                    <p:anim calcmode="lin" valueType="num">
                                      <p:cBhvr additive="base">
                                        <p:cTn id="145" dur="500" fill="hold"/>
                                        <p:tgtEl>
                                          <p:spTgt spid="3">
                                            <p:txEl>
                                              <p:pRg st="28" end="28"/>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3">
                                            <p:txEl>
                                              <p:pRg st="28" end="2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5" name="Straight Connector 7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B9C0E6AB-EAB6-41E0-9D49-369643E87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8" name="Straight Connector 77">
            <a:extLst>
              <a:ext uri="{FF2B5EF4-FFF2-40B4-BE49-F238E27FC236}">
                <a16:creationId xmlns:a16="http://schemas.microsoft.com/office/drawing/2014/main" id="{1A1FADC9-A0F4-4689-9608-959F3C23DD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335B6DC4-076F-2EDE-47BB-D40802263A92}"/>
              </a:ext>
            </a:extLst>
          </p:cNvPr>
          <p:cNvPicPr>
            <a:picLocks noChangeAspect="1"/>
          </p:cNvPicPr>
          <p:nvPr/>
        </p:nvPicPr>
        <p:blipFill>
          <a:blip r:embed="rId2"/>
          <a:srcRect l="3620" t="9517" b="12201"/>
          <a:stretch>
            <a:fillRect/>
          </a:stretch>
        </p:blipFill>
        <p:spPr>
          <a:xfrm>
            <a:off x="1183340" y="843117"/>
            <a:ext cx="10208559" cy="5493136"/>
          </a:xfrm>
          <a:prstGeom prst="rect">
            <a:avLst/>
          </a:prstGeom>
        </p:spPr>
      </p:pic>
      <p:cxnSp>
        <p:nvCxnSpPr>
          <p:cNvPr id="79" name="Straight Connector 78">
            <a:extLst>
              <a:ext uri="{FF2B5EF4-FFF2-40B4-BE49-F238E27FC236}">
                <a16:creationId xmlns:a16="http://schemas.microsoft.com/office/drawing/2014/main" id="{8ED41C16-52CF-47AA-A5C9-95D10CB80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AutoShape 2" descr="Q&amp;A - question and answer Stock 일러스트레이션 | Adobe Stock">
            <a:extLst>
              <a:ext uri="{FF2B5EF4-FFF2-40B4-BE49-F238E27FC236}">
                <a16:creationId xmlns:a16="http://schemas.microsoft.com/office/drawing/2014/main" id="{B584F163-C57C-0E40-EB80-CE0F02CE745D}"/>
              </a:ext>
            </a:extLst>
          </p:cNvPr>
          <p:cNvSpPr>
            <a:spLocks noChangeAspect="1" noChangeArrowheads="1"/>
          </p:cNvSpPr>
          <p:nvPr/>
        </p:nvSpPr>
        <p:spPr bwMode="auto">
          <a:xfrm>
            <a:off x="3510116" y="843116"/>
            <a:ext cx="2738284" cy="273828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91853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0</TotalTime>
  <Words>3737</Words>
  <Application>Microsoft Office PowerPoint</Application>
  <PresentationFormat>Widescreen</PresentationFormat>
  <Paragraphs>212</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Calisto MT</vt:lpstr>
      <vt:lpstr>Kristen ITC</vt:lpstr>
      <vt:lpstr>Univers Condensed</vt:lpstr>
      <vt:lpstr>ChronicleVTI</vt:lpstr>
      <vt:lpstr>Student name: MONICA CARAIAN    student ID: 2512836    LECTURES NAMES:    module code: Lclm 4004   module name: problem solving and decision making    component 1: green haven florist  </vt:lpstr>
      <vt:lpstr>Introduction:</vt:lpstr>
      <vt:lpstr>Green haven florist:</vt:lpstr>
      <vt:lpstr>The green haven problem:</vt:lpstr>
      <vt:lpstr>The 5W2H:</vt:lpstr>
      <vt:lpstr>PowerPoint Presentation</vt:lpstr>
      <vt:lpstr>5W2H:</vt:lpstr>
      <vt:lpstr>PESTEL:</vt:lpstr>
      <vt:lpstr>PowerPoint Presentation</vt:lpstr>
      <vt:lpstr>Cause-AND-EFFECT:</vt:lpstr>
      <vt:lpstr>PowerPoint Presentation</vt:lpstr>
      <vt:lpstr>PowerPoint Presentation</vt:lpstr>
      <vt:lpstr>Key findings: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Monica-Eva Caraian (2512836)</dc:creator>
  <cp:lastModifiedBy>Monica Caraian</cp:lastModifiedBy>
  <cp:revision>12</cp:revision>
  <dcterms:created xsi:type="dcterms:W3CDTF">2026-02-05T22:04:43Z</dcterms:created>
  <dcterms:modified xsi:type="dcterms:W3CDTF">2026-02-15T17:56:44Z</dcterms:modified>
</cp:coreProperties>
</file>