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56" r:id="rId5"/>
    <p:sldId id="257" r:id="rId6"/>
    <p:sldId id="258" r:id="rId7"/>
    <p:sldId id="312" r:id="rId8"/>
    <p:sldId id="310" r:id="rId9"/>
    <p:sldId id="313" r:id="rId10"/>
    <p:sldId id="311" r:id="rId11"/>
    <p:sldId id="314" r:id="rId12"/>
    <p:sldId id="279" r:id="rId13"/>
    <p:sldId id="297" r:id="rId14"/>
    <p:sldId id="295" r:id="rId15"/>
    <p:sldId id="265" r:id="rId16"/>
    <p:sldId id="264" r:id="rId17"/>
    <p:sldId id="315" r:id="rId18"/>
    <p:sldId id="316" r:id="rId19"/>
    <p:sldId id="262" r:id="rId20"/>
    <p:sldId id="294" r:id="rId21"/>
    <p:sldId id="317" r:id="rId22"/>
    <p:sldId id="27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922" autoAdjust="0"/>
  </p:normalViewPr>
  <p:slideViewPr>
    <p:cSldViewPr>
      <p:cViewPr varScale="1">
        <p:scale>
          <a:sx n="106" d="100"/>
          <a:sy n="106" d="100"/>
        </p:scale>
        <p:origin x="708" y="64"/>
      </p:cViewPr>
      <p:guideLst>
        <p:guide orient="horz" pos="2160"/>
        <p:guide pos="2880"/>
      </p:guideLst>
    </p:cSldViewPr>
  </p:slideViewPr>
  <p:notesTextViewPr>
    <p:cViewPr>
      <p:scale>
        <a:sx n="1" d="1"/>
        <a:sy n="1" d="1"/>
      </p:scale>
      <p:origin x="0" y="0"/>
    </p:cViewPr>
  </p:notesTextViewPr>
  <p:sorterViewPr>
    <p:cViewPr>
      <p:scale>
        <a:sx n="100" d="100"/>
        <a:sy n="100" d="100"/>
      </p:scale>
      <p:origin x="0" y="-33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8DA63990-3A5D-4BF2-BF5B-5EE404B13AB2}"/>
    <pc:docChg chg="undo custSel addSld delSld modSld modMainMaster">
      <pc:chgData name="Helen A Griffiths" userId="970ac652-efaf-451a-9e9c-3191bf6940a9" providerId="ADAL" clId="{8DA63990-3A5D-4BF2-BF5B-5EE404B13AB2}" dt="2025-02-14T18:53:49.029" v="499" actId="20577"/>
      <pc:docMkLst>
        <pc:docMk/>
      </pc:docMkLst>
      <pc:sldChg chg="setBg">
        <pc:chgData name="Helen A Griffiths" userId="970ac652-efaf-451a-9e9c-3191bf6940a9" providerId="ADAL" clId="{8DA63990-3A5D-4BF2-BF5B-5EE404B13AB2}" dt="2025-02-14T18:47:59.652" v="73"/>
        <pc:sldMkLst>
          <pc:docMk/>
          <pc:sldMk cId="2831396244" sldId="256"/>
        </pc:sldMkLst>
      </pc:sldChg>
      <pc:sldChg chg="modSp add del mod">
        <pc:chgData name="Helen A Griffiths" userId="970ac652-efaf-451a-9e9c-3191bf6940a9" providerId="ADAL" clId="{8DA63990-3A5D-4BF2-BF5B-5EE404B13AB2}" dt="2025-02-14T18:52:39.152" v="373" actId="20577"/>
        <pc:sldMkLst>
          <pc:docMk/>
          <pc:sldMk cId="2368163544" sldId="262"/>
        </pc:sldMkLst>
        <pc:spChg chg="mod">
          <ac:chgData name="Helen A Griffiths" userId="970ac652-efaf-451a-9e9c-3191bf6940a9" providerId="ADAL" clId="{8DA63990-3A5D-4BF2-BF5B-5EE404B13AB2}" dt="2025-02-14T18:52:30.496" v="360" actId="20577"/>
          <ac:spMkLst>
            <pc:docMk/>
            <pc:sldMk cId="2368163544" sldId="262"/>
            <ac:spMk id="3" creationId="{5C3398CC-0E3B-7A3A-CF31-494F2C2B9156}"/>
          </ac:spMkLst>
        </pc:spChg>
        <pc:spChg chg="mod">
          <ac:chgData name="Helen A Griffiths" userId="970ac652-efaf-451a-9e9c-3191bf6940a9" providerId="ADAL" clId="{8DA63990-3A5D-4BF2-BF5B-5EE404B13AB2}" dt="2025-02-14T18:52:39.152" v="373" actId="20577"/>
          <ac:spMkLst>
            <pc:docMk/>
            <pc:sldMk cId="2368163544" sldId="262"/>
            <ac:spMk id="6" creationId="{7E070B09-1665-7DFF-5567-96D691C4F961}"/>
          </ac:spMkLst>
        </pc:spChg>
      </pc:sldChg>
      <pc:sldChg chg="del">
        <pc:chgData name="Helen A Griffiths" userId="970ac652-efaf-451a-9e9c-3191bf6940a9" providerId="ADAL" clId="{8DA63990-3A5D-4BF2-BF5B-5EE404B13AB2}" dt="2025-02-03T13:15:35.399" v="6" actId="47"/>
        <pc:sldMkLst>
          <pc:docMk/>
          <pc:sldMk cId="3256970951" sldId="268"/>
        </pc:sldMkLst>
      </pc:sldChg>
      <pc:sldChg chg="del">
        <pc:chgData name="Helen A Griffiths" userId="970ac652-efaf-451a-9e9c-3191bf6940a9" providerId="ADAL" clId="{8DA63990-3A5D-4BF2-BF5B-5EE404B13AB2}" dt="2025-02-03T13:15:38.855" v="14" actId="47"/>
        <pc:sldMkLst>
          <pc:docMk/>
          <pc:sldMk cId="2447937018" sldId="269"/>
        </pc:sldMkLst>
      </pc:sldChg>
      <pc:sldChg chg="add del">
        <pc:chgData name="Helen A Griffiths" userId="970ac652-efaf-451a-9e9c-3191bf6940a9" providerId="ADAL" clId="{8DA63990-3A5D-4BF2-BF5B-5EE404B13AB2}" dt="2025-02-03T13:15:51.190" v="27" actId="47"/>
        <pc:sldMkLst>
          <pc:docMk/>
          <pc:sldMk cId="2822935454" sldId="276"/>
        </pc:sldMkLst>
      </pc:sldChg>
      <pc:sldChg chg="del">
        <pc:chgData name="Helen A Griffiths" userId="970ac652-efaf-451a-9e9c-3191bf6940a9" providerId="ADAL" clId="{8DA63990-3A5D-4BF2-BF5B-5EE404B13AB2}" dt="2025-02-03T13:15:28.557" v="0" actId="47"/>
        <pc:sldMkLst>
          <pc:docMk/>
          <pc:sldMk cId="3115629890" sldId="278"/>
        </pc:sldMkLst>
      </pc:sldChg>
      <pc:sldChg chg="del">
        <pc:chgData name="Helen A Griffiths" userId="970ac652-efaf-451a-9e9c-3191bf6940a9" providerId="ADAL" clId="{8DA63990-3A5D-4BF2-BF5B-5EE404B13AB2}" dt="2025-02-03T13:15:31.104" v="1" actId="47"/>
        <pc:sldMkLst>
          <pc:docMk/>
          <pc:sldMk cId="3633832035" sldId="281"/>
        </pc:sldMkLst>
      </pc:sldChg>
      <pc:sldChg chg="del">
        <pc:chgData name="Helen A Griffiths" userId="970ac652-efaf-451a-9e9c-3191bf6940a9" providerId="ADAL" clId="{8DA63990-3A5D-4BF2-BF5B-5EE404B13AB2}" dt="2025-02-03T13:15:37.991" v="12" actId="47"/>
        <pc:sldMkLst>
          <pc:docMk/>
          <pc:sldMk cId="0" sldId="283"/>
        </pc:sldMkLst>
      </pc:sldChg>
      <pc:sldChg chg="del">
        <pc:chgData name="Helen A Griffiths" userId="970ac652-efaf-451a-9e9c-3191bf6940a9" providerId="ADAL" clId="{8DA63990-3A5D-4BF2-BF5B-5EE404B13AB2}" dt="2025-02-03T13:15:39.293" v="15" actId="47"/>
        <pc:sldMkLst>
          <pc:docMk/>
          <pc:sldMk cId="3905331346" sldId="288"/>
        </pc:sldMkLst>
      </pc:sldChg>
      <pc:sldChg chg="del">
        <pc:chgData name="Helen A Griffiths" userId="970ac652-efaf-451a-9e9c-3191bf6940a9" providerId="ADAL" clId="{8DA63990-3A5D-4BF2-BF5B-5EE404B13AB2}" dt="2025-02-03T13:15:34.886" v="5" actId="47"/>
        <pc:sldMkLst>
          <pc:docMk/>
          <pc:sldMk cId="0" sldId="289"/>
        </pc:sldMkLst>
      </pc:sldChg>
      <pc:sldChg chg="del">
        <pc:chgData name="Helen A Griffiths" userId="970ac652-efaf-451a-9e9c-3191bf6940a9" providerId="ADAL" clId="{8DA63990-3A5D-4BF2-BF5B-5EE404B13AB2}" dt="2025-02-03T13:15:36.689" v="9" actId="47"/>
        <pc:sldMkLst>
          <pc:docMk/>
          <pc:sldMk cId="0" sldId="290"/>
        </pc:sldMkLst>
      </pc:sldChg>
      <pc:sldChg chg="add del">
        <pc:chgData name="Helen A Griffiths" userId="970ac652-efaf-451a-9e9c-3191bf6940a9" providerId="ADAL" clId="{8DA63990-3A5D-4BF2-BF5B-5EE404B13AB2}" dt="2025-02-03T13:15:49.064" v="25" actId="47"/>
        <pc:sldMkLst>
          <pc:docMk/>
          <pc:sldMk cId="3671743955" sldId="294"/>
        </pc:sldMkLst>
      </pc:sldChg>
      <pc:sldChg chg="del">
        <pc:chgData name="Helen A Griffiths" userId="970ac652-efaf-451a-9e9c-3191bf6940a9" providerId="ADAL" clId="{8DA63990-3A5D-4BF2-BF5B-5EE404B13AB2}" dt="2025-02-03T13:15:32.757" v="2" actId="47"/>
        <pc:sldMkLst>
          <pc:docMk/>
          <pc:sldMk cId="0" sldId="298"/>
        </pc:sldMkLst>
      </pc:sldChg>
      <pc:sldChg chg="del">
        <pc:chgData name="Helen A Griffiths" userId="970ac652-efaf-451a-9e9c-3191bf6940a9" providerId="ADAL" clId="{8DA63990-3A5D-4BF2-BF5B-5EE404B13AB2}" dt="2025-02-03T13:15:33.523" v="3" actId="47"/>
        <pc:sldMkLst>
          <pc:docMk/>
          <pc:sldMk cId="0" sldId="299"/>
        </pc:sldMkLst>
      </pc:sldChg>
      <pc:sldChg chg="del">
        <pc:chgData name="Helen A Griffiths" userId="970ac652-efaf-451a-9e9c-3191bf6940a9" providerId="ADAL" clId="{8DA63990-3A5D-4BF2-BF5B-5EE404B13AB2}" dt="2025-02-03T13:15:40.474" v="18" actId="47"/>
        <pc:sldMkLst>
          <pc:docMk/>
          <pc:sldMk cId="1088170331" sldId="300"/>
        </pc:sldMkLst>
      </pc:sldChg>
      <pc:sldChg chg="del">
        <pc:chgData name="Helen A Griffiths" userId="970ac652-efaf-451a-9e9c-3191bf6940a9" providerId="ADAL" clId="{8DA63990-3A5D-4BF2-BF5B-5EE404B13AB2}" dt="2025-02-03T13:15:34.240" v="4" actId="47"/>
        <pc:sldMkLst>
          <pc:docMk/>
          <pc:sldMk cId="1398669095" sldId="301"/>
        </pc:sldMkLst>
      </pc:sldChg>
      <pc:sldChg chg="del">
        <pc:chgData name="Helen A Griffiths" userId="970ac652-efaf-451a-9e9c-3191bf6940a9" providerId="ADAL" clId="{8DA63990-3A5D-4BF2-BF5B-5EE404B13AB2}" dt="2025-02-03T13:15:36.346" v="8" actId="47"/>
        <pc:sldMkLst>
          <pc:docMk/>
          <pc:sldMk cId="0" sldId="302"/>
        </pc:sldMkLst>
      </pc:sldChg>
      <pc:sldChg chg="del">
        <pc:chgData name="Helen A Griffiths" userId="970ac652-efaf-451a-9e9c-3191bf6940a9" providerId="ADAL" clId="{8DA63990-3A5D-4BF2-BF5B-5EE404B13AB2}" dt="2025-02-03T13:15:37.253" v="10" actId="47"/>
        <pc:sldMkLst>
          <pc:docMk/>
          <pc:sldMk cId="2672462666" sldId="303"/>
        </pc:sldMkLst>
      </pc:sldChg>
      <pc:sldChg chg="del">
        <pc:chgData name="Helen A Griffiths" userId="970ac652-efaf-451a-9e9c-3191bf6940a9" providerId="ADAL" clId="{8DA63990-3A5D-4BF2-BF5B-5EE404B13AB2}" dt="2025-02-03T13:15:39.631" v="16" actId="47"/>
        <pc:sldMkLst>
          <pc:docMk/>
          <pc:sldMk cId="1001701470" sldId="304"/>
        </pc:sldMkLst>
      </pc:sldChg>
      <pc:sldChg chg="del">
        <pc:chgData name="Helen A Griffiths" userId="970ac652-efaf-451a-9e9c-3191bf6940a9" providerId="ADAL" clId="{8DA63990-3A5D-4BF2-BF5B-5EE404B13AB2}" dt="2025-02-03T13:15:39.987" v="17" actId="47"/>
        <pc:sldMkLst>
          <pc:docMk/>
          <pc:sldMk cId="355272504" sldId="305"/>
        </pc:sldMkLst>
      </pc:sldChg>
      <pc:sldChg chg="del">
        <pc:chgData name="Helen A Griffiths" userId="970ac652-efaf-451a-9e9c-3191bf6940a9" providerId="ADAL" clId="{8DA63990-3A5D-4BF2-BF5B-5EE404B13AB2}" dt="2025-02-03T13:15:38.455" v="13" actId="47"/>
        <pc:sldMkLst>
          <pc:docMk/>
          <pc:sldMk cId="4055426121" sldId="306"/>
        </pc:sldMkLst>
      </pc:sldChg>
      <pc:sldChg chg="del">
        <pc:chgData name="Helen A Griffiths" userId="970ac652-efaf-451a-9e9c-3191bf6940a9" providerId="ADAL" clId="{8DA63990-3A5D-4BF2-BF5B-5EE404B13AB2}" dt="2025-02-03T13:15:35.988" v="7" actId="47"/>
        <pc:sldMkLst>
          <pc:docMk/>
          <pc:sldMk cId="3856953100" sldId="307"/>
        </pc:sldMkLst>
      </pc:sldChg>
      <pc:sldChg chg="add del">
        <pc:chgData name="Helen A Griffiths" userId="970ac652-efaf-451a-9e9c-3191bf6940a9" providerId="ADAL" clId="{8DA63990-3A5D-4BF2-BF5B-5EE404B13AB2}" dt="2025-02-03T13:15:56.090" v="29" actId="47"/>
        <pc:sldMkLst>
          <pc:docMk/>
          <pc:sldMk cId="886718530" sldId="308"/>
        </pc:sldMkLst>
      </pc:sldChg>
      <pc:sldChg chg="del">
        <pc:chgData name="Helen A Griffiths" userId="970ac652-efaf-451a-9e9c-3191bf6940a9" providerId="ADAL" clId="{8DA63990-3A5D-4BF2-BF5B-5EE404B13AB2}" dt="2025-02-03T13:15:37.621" v="11" actId="47"/>
        <pc:sldMkLst>
          <pc:docMk/>
          <pc:sldMk cId="3626494110" sldId="309"/>
        </pc:sldMkLst>
      </pc:sldChg>
      <pc:sldChg chg="modSp mod">
        <pc:chgData name="Helen A Griffiths" userId="970ac652-efaf-451a-9e9c-3191bf6940a9" providerId="ADAL" clId="{8DA63990-3A5D-4BF2-BF5B-5EE404B13AB2}" dt="2025-02-14T18:49:05.361" v="78" actId="20577"/>
        <pc:sldMkLst>
          <pc:docMk/>
          <pc:sldMk cId="3016175282" sldId="311"/>
        </pc:sldMkLst>
        <pc:spChg chg="mod">
          <ac:chgData name="Helen A Griffiths" userId="970ac652-efaf-451a-9e9c-3191bf6940a9" providerId="ADAL" clId="{8DA63990-3A5D-4BF2-BF5B-5EE404B13AB2}" dt="2025-02-14T18:49:05.361" v="78" actId="20577"/>
          <ac:spMkLst>
            <pc:docMk/>
            <pc:sldMk cId="3016175282" sldId="311"/>
            <ac:spMk id="4" creationId="{7FEC2273-ADB5-9DD2-F648-DE7ACDBA2754}"/>
          </ac:spMkLst>
        </pc:spChg>
      </pc:sldChg>
      <pc:sldChg chg="modSp mod">
        <pc:chgData name="Helen A Griffiths" userId="970ac652-efaf-451a-9e9c-3191bf6940a9" providerId="ADAL" clId="{8DA63990-3A5D-4BF2-BF5B-5EE404B13AB2}" dt="2025-02-14T18:50:54.274" v="235" actId="20577"/>
        <pc:sldMkLst>
          <pc:docMk/>
          <pc:sldMk cId="921910814" sldId="316"/>
        </pc:sldMkLst>
        <pc:spChg chg="mod">
          <ac:chgData name="Helen A Griffiths" userId="970ac652-efaf-451a-9e9c-3191bf6940a9" providerId="ADAL" clId="{8DA63990-3A5D-4BF2-BF5B-5EE404B13AB2}" dt="2025-02-14T18:50:37.124" v="182" actId="20577"/>
          <ac:spMkLst>
            <pc:docMk/>
            <pc:sldMk cId="921910814" sldId="316"/>
            <ac:spMk id="3" creationId="{954B855F-8EBA-5746-CC61-493A1B8A6299}"/>
          </ac:spMkLst>
        </pc:spChg>
        <pc:spChg chg="mod">
          <ac:chgData name="Helen A Griffiths" userId="970ac652-efaf-451a-9e9c-3191bf6940a9" providerId="ADAL" clId="{8DA63990-3A5D-4BF2-BF5B-5EE404B13AB2}" dt="2025-02-14T18:50:54.274" v="235" actId="20577"/>
          <ac:spMkLst>
            <pc:docMk/>
            <pc:sldMk cId="921910814" sldId="316"/>
            <ac:spMk id="4" creationId="{3711BA72-C502-B4A5-B2B2-602DCB13EA1A}"/>
          </ac:spMkLst>
        </pc:spChg>
      </pc:sldChg>
      <pc:sldChg chg="modSp add del mod">
        <pc:chgData name="Helen A Griffiths" userId="970ac652-efaf-451a-9e9c-3191bf6940a9" providerId="ADAL" clId="{8DA63990-3A5D-4BF2-BF5B-5EE404B13AB2}" dt="2025-02-14T18:53:49.029" v="499" actId="20577"/>
        <pc:sldMkLst>
          <pc:docMk/>
          <pc:sldMk cId="2108425337" sldId="317"/>
        </pc:sldMkLst>
        <pc:spChg chg="mod">
          <ac:chgData name="Helen A Griffiths" userId="970ac652-efaf-451a-9e9c-3191bf6940a9" providerId="ADAL" clId="{8DA63990-3A5D-4BF2-BF5B-5EE404B13AB2}" dt="2025-02-14T18:53:26.758" v="436" actId="1076"/>
          <ac:spMkLst>
            <pc:docMk/>
            <pc:sldMk cId="2108425337" sldId="317"/>
            <ac:spMk id="4" creationId="{0695DA28-CE26-2250-D04A-CF62BA35B07D}"/>
          </ac:spMkLst>
        </pc:spChg>
        <pc:spChg chg="mod">
          <ac:chgData name="Helen A Griffiths" userId="970ac652-efaf-451a-9e9c-3191bf6940a9" providerId="ADAL" clId="{8DA63990-3A5D-4BF2-BF5B-5EE404B13AB2}" dt="2025-02-14T18:53:49.029" v="499" actId="20577"/>
          <ac:spMkLst>
            <pc:docMk/>
            <pc:sldMk cId="2108425337" sldId="317"/>
            <ac:spMk id="5" creationId="{19193720-3501-8D0C-7295-B46DDBE99B38}"/>
          </ac:spMkLst>
        </pc:spChg>
      </pc:sldChg>
      <pc:sldMasterChg chg="setBg modSldLayout">
        <pc:chgData name="Helen A Griffiths" userId="970ac652-efaf-451a-9e9c-3191bf6940a9" providerId="ADAL" clId="{8DA63990-3A5D-4BF2-BF5B-5EE404B13AB2}" dt="2025-02-14T18:47:59.652" v="73"/>
        <pc:sldMasterMkLst>
          <pc:docMk/>
          <pc:sldMasterMk cId="2392222051" sldId="2147483648"/>
        </pc:sldMasterMkLst>
        <pc:sldLayoutChg chg="setBg">
          <pc:chgData name="Helen A Griffiths" userId="970ac652-efaf-451a-9e9c-3191bf6940a9" providerId="ADAL" clId="{8DA63990-3A5D-4BF2-BF5B-5EE404B13AB2}" dt="2025-02-14T18:47:59.652" v="73"/>
          <pc:sldLayoutMkLst>
            <pc:docMk/>
            <pc:sldMasterMk cId="2392222051" sldId="2147483648"/>
            <pc:sldLayoutMk cId="2341256847" sldId="2147483649"/>
          </pc:sldLayoutMkLst>
        </pc:sldLayoutChg>
        <pc:sldLayoutChg chg="setBg">
          <pc:chgData name="Helen A Griffiths" userId="970ac652-efaf-451a-9e9c-3191bf6940a9" providerId="ADAL" clId="{8DA63990-3A5D-4BF2-BF5B-5EE404B13AB2}" dt="2025-02-14T18:47:59.652" v="73"/>
          <pc:sldLayoutMkLst>
            <pc:docMk/>
            <pc:sldMasterMk cId="2392222051" sldId="2147483648"/>
            <pc:sldLayoutMk cId="3844043338" sldId="2147483650"/>
          </pc:sldLayoutMkLst>
        </pc:sldLayoutChg>
        <pc:sldLayoutChg chg="setBg">
          <pc:chgData name="Helen A Griffiths" userId="970ac652-efaf-451a-9e9c-3191bf6940a9" providerId="ADAL" clId="{8DA63990-3A5D-4BF2-BF5B-5EE404B13AB2}" dt="2025-02-14T18:47:59.652" v="73"/>
          <pc:sldLayoutMkLst>
            <pc:docMk/>
            <pc:sldMasterMk cId="2392222051" sldId="2147483648"/>
            <pc:sldLayoutMk cId="2340189475" sldId="2147483651"/>
          </pc:sldLayoutMkLst>
        </pc:sldLayoutChg>
        <pc:sldLayoutChg chg="setBg">
          <pc:chgData name="Helen A Griffiths" userId="970ac652-efaf-451a-9e9c-3191bf6940a9" providerId="ADAL" clId="{8DA63990-3A5D-4BF2-BF5B-5EE404B13AB2}" dt="2025-02-14T18:47:59.652" v="73"/>
          <pc:sldLayoutMkLst>
            <pc:docMk/>
            <pc:sldMasterMk cId="2392222051" sldId="2147483648"/>
            <pc:sldLayoutMk cId="3090770393" sldId="2147483652"/>
          </pc:sldLayoutMkLst>
        </pc:sldLayoutChg>
        <pc:sldLayoutChg chg="setBg">
          <pc:chgData name="Helen A Griffiths" userId="970ac652-efaf-451a-9e9c-3191bf6940a9" providerId="ADAL" clId="{8DA63990-3A5D-4BF2-BF5B-5EE404B13AB2}" dt="2025-02-14T18:47:59.652" v="73"/>
          <pc:sldLayoutMkLst>
            <pc:docMk/>
            <pc:sldMasterMk cId="2392222051" sldId="2147483648"/>
            <pc:sldLayoutMk cId="3044743812" sldId="2147483653"/>
          </pc:sldLayoutMkLst>
        </pc:sldLayoutChg>
        <pc:sldLayoutChg chg="setBg">
          <pc:chgData name="Helen A Griffiths" userId="970ac652-efaf-451a-9e9c-3191bf6940a9" providerId="ADAL" clId="{8DA63990-3A5D-4BF2-BF5B-5EE404B13AB2}" dt="2025-02-14T18:47:59.652" v="73"/>
          <pc:sldLayoutMkLst>
            <pc:docMk/>
            <pc:sldMasterMk cId="2392222051" sldId="2147483648"/>
            <pc:sldLayoutMk cId="1264775021" sldId="2147483654"/>
          </pc:sldLayoutMkLst>
        </pc:sldLayoutChg>
        <pc:sldLayoutChg chg="setBg">
          <pc:chgData name="Helen A Griffiths" userId="970ac652-efaf-451a-9e9c-3191bf6940a9" providerId="ADAL" clId="{8DA63990-3A5D-4BF2-BF5B-5EE404B13AB2}" dt="2025-02-14T18:47:59.652" v="73"/>
          <pc:sldLayoutMkLst>
            <pc:docMk/>
            <pc:sldMasterMk cId="2392222051" sldId="2147483648"/>
            <pc:sldLayoutMk cId="1387232151" sldId="2147483655"/>
          </pc:sldLayoutMkLst>
        </pc:sldLayoutChg>
        <pc:sldLayoutChg chg="setBg">
          <pc:chgData name="Helen A Griffiths" userId="970ac652-efaf-451a-9e9c-3191bf6940a9" providerId="ADAL" clId="{8DA63990-3A5D-4BF2-BF5B-5EE404B13AB2}" dt="2025-02-14T18:47:59.652" v="73"/>
          <pc:sldLayoutMkLst>
            <pc:docMk/>
            <pc:sldMasterMk cId="2392222051" sldId="2147483648"/>
            <pc:sldLayoutMk cId="2562511930" sldId="2147483656"/>
          </pc:sldLayoutMkLst>
        </pc:sldLayoutChg>
        <pc:sldLayoutChg chg="setBg">
          <pc:chgData name="Helen A Griffiths" userId="970ac652-efaf-451a-9e9c-3191bf6940a9" providerId="ADAL" clId="{8DA63990-3A5D-4BF2-BF5B-5EE404B13AB2}" dt="2025-02-14T18:47:59.652" v="73"/>
          <pc:sldLayoutMkLst>
            <pc:docMk/>
            <pc:sldMasterMk cId="2392222051" sldId="2147483648"/>
            <pc:sldLayoutMk cId="1346024644" sldId="2147483657"/>
          </pc:sldLayoutMkLst>
        </pc:sldLayoutChg>
        <pc:sldLayoutChg chg="setBg">
          <pc:chgData name="Helen A Griffiths" userId="970ac652-efaf-451a-9e9c-3191bf6940a9" providerId="ADAL" clId="{8DA63990-3A5D-4BF2-BF5B-5EE404B13AB2}" dt="2025-02-14T18:47:59.652" v="73"/>
          <pc:sldLayoutMkLst>
            <pc:docMk/>
            <pc:sldMasterMk cId="2392222051" sldId="2147483648"/>
            <pc:sldLayoutMk cId="3596110470" sldId="2147483658"/>
          </pc:sldLayoutMkLst>
        </pc:sldLayoutChg>
        <pc:sldLayoutChg chg="setBg">
          <pc:chgData name="Helen A Griffiths" userId="970ac652-efaf-451a-9e9c-3191bf6940a9" providerId="ADAL" clId="{8DA63990-3A5D-4BF2-BF5B-5EE404B13AB2}" dt="2025-02-14T18:47:59.652" v="73"/>
          <pc:sldLayoutMkLst>
            <pc:docMk/>
            <pc:sldMasterMk cId="2392222051" sldId="2147483648"/>
            <pc:sldLayoutMk cId="1633666958"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2D418B-F2BE-4232-9925-DF8BABD14753}" type="datetimeFigureOut">
              <a:rPr lang="en-GB" smtClean="0"/>
              <a:pPr/>
              <a:t>14/02/2025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D34C8D-7B3A-44E8-96E0-EF5C0B618739}" type="slidenum">
              <a:rPr lang="en-GB" smtClean="0"/>
              <a:pPr/>
              <a:t>‹#›</a:t>
            </a:fld>
            <a:endParaRPr lang="en-GB"/>
          </a:p>
        </p:txBody>
      </p:sp>
    </p:spTree>
    <p:extLst>
      <p:ext uri="{BB962C8B-B14F-4D97-AF65-F5344CB8AC3E}">
        <p14:creationId xmlns:p14="http://schemas.microsoft.com/office/powerpoint/2010/main" val="3747257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ctr">
              <a:spcAft>
                <a:spcPts val="1500"/>
              </a:spcAft>
            </a:pPr>
            <a:r>
              <a:rPr lang="en-GB" b="0" i="0" dirty="0">
                <a:solidFill>
                  <a:srgbClr val="001D35"/>
                </a:solidFill>
                <a:effectLst/>
                <a:latin typeface="Google Sans"/>
              </a:rPr>
              <a:t>The main barriers to learning for primary-aged children include: socioeconomic disadvantages (like poverty or unstable housing), language barriers, learning disabilities, lack of family support for education, emotional and </a:t>
            </a:r>
            <a:r>
              <a:rPr lang="en-GB" b="0" i="0" dirty="0" err="1">
                <a:solidFill>
                  <a:srgbClr val="001D35"/>
                </a:solidFill>
                <a:effectLst/>
                <a:latin typeface="Google Sans"/>
              </a:rPr>
              <a:t>behavioral</a:t>
            </a:r>
            <a:r>
              <a:rPr lang="en-GB" b="0" i="0" dirty="0">
                <a:solidFill>
                  <a:srgbClr val="001D35"/>
                </a:solidFill>
                <a:effectLst/>
                <a:latin typeface="Google Sans"/>
              </a:rPr>
              <a:t> issues, low self-esteem, poor attendance, inadequate access to learning materials at home, and a lack of engagement with the curriculum due to factors like learning style mismatch or lack of interest; all of which can significantly impact their ability to learn and participate in school. </a:t>
            </a:r>
          </a:p>
          <a:p>
            <a:pPr algn="l" fontAlgn="ctr">
              <a:spcAft>
                <a:spcPts val="1500"/>
              </a:spcAft>
            </a:pPr>
            <a:endParaRPr lang="en-GB" b="0" i="0" dirty="0">
              <a:solidFill>
                <a:srgbClr val="001D35"/>
              </a:solidFill>
              <a:effectLst/>
              <a:latin typeface="Google Sans"/>
            </a:endParaRPr>
          </a:p>
          <a:p>
            <a:pPr algn="l">
              <a:spcBef>
                <a:spcPts val="1500"/>
              </a:spcBef>
              <a:spcAft>
                <a:spcPts val="750"/>
              </a:spcAft>
            </a:pPr>
            <a:r>
              <a:rPr lang="en-GB" b="0" i="0" dirty="0">
                <a:solidFill>
                  <a:srgbClr val="001D35"/>
                </a:solidFill>
                <a:effectLst/>
                <a:latin typeface="Google Sans"/>
              </a:rPr>
              <a:t>Key points to consider:</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Home environment:</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Lack of access to books, quiet study space, or parental involvement in education can significantly hinder learning.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Social and emotional factors:</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Anxiety, depression, bullying, or family stress can negatively impact a child's focus and concentration in the classroom.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Learning disabilities:</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Conditions like dyslexia, ADHD, or auditory processing disorders can make it difficult to learn without proper support.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Language barriers:</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Children from non-English speaking backgrounds may struggle to understand instructions or participate in class discussions.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Developmental delays:</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Some children might have developmental delays that impact their ability to grasp concepts at their age level.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Poor attendance:</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Frequent absences from school due to illness or family circumstances can disrupt learning continuity. </a:t>
            </a:r>
          </a:p>
          <a:p>
            <a:pPr algn="l">
              <a:spcBef>
                <a:spcPts val="750"/>
              </a:spcBef>
              <a:spcAft>
                <a:spcPts val="1500"/>
              </a:spcAft>
              <a:buFont typeface="Arial" panose="020B0604020202020204" pitchFamily="34" charset="0"/>
              <a:buChar char="•"/>
            </a:pPr>
            <a:r>
              <a:rPr lang="en-GB" b="1" i="0" dirty="0">
                <a:solidFill>
                  <a:srgbClr val="001D35"/>
                </a:solidFill>
                <a:effectLst/>
                <a:latin typeface="Google Sans"/>
              </a:rPr>
              <a:t>Teacher factors:</a:t>
            </a:r>
            <a:endParaRPr lang="en-GB" b="0" i="0" dirty="0">
              <a:solidFill>
                <a:srgbClr val="001D35"/>
              </a:solidFill>
              <a:effectLst/>
              <a:latin typeface="Google Sans"/>
            </a:endParaRPr>
          </a:p>
          <a:p>
            <a:pPr algn="l">
              <a:spcBef>
                <a:spcPts val="750"/>
              </a:spcBef>
              <a:spcAft>
                <a:spcPts val="1500"/>
              </a:spcAft>
              <a:buFont typeface="Arial" panose="020B0604020202020204" pitchFamily="34" charset="0"/>
              <a:buChar char="•"/>
            </a:pPr>
            <a:r>
              <a:rPr lang="en-GB" b="0" i="0" dirty="0">
                <a:solidFill>
                  <a:srgbClr val="001D35"/>
                </a:solidFill>
                <a:effectLst/>
                <a:latin typeface="Google Sans"/>
              </a:rPr>
              <a:t>Lack of differentiation in instruction or an unsupportive classroom environment can create barriers for certain students. </a:t>
            </a:r>
          </a:p>
          <a:p>
            <a:pPr algn="l" fontAlgn="ctr">
              <a:spcAft>
                <a:spcPts val="1500"/>
              </a:spcAft>
            </a:pPr>
            <a:endParaRPr lang="en-GB" b="0" i="0" dirty="0">
              <a:solidFill>
                <a:srgbClr val="001D35"/>
              </a:solidFill>
              <a:effectLst/>
              <a:latin typeface="Google Sans"/>
            </a:endParaRPr>
          </a:p>
          <a:p>
            <a:br>
              <a:rPr lang="en-GB" b="0" i="0" dirty="0">
                <a:solidFill>
                  <a:srgbClr val="001D35"/>
                </a:solidFill>
                <a:effectLst/>
                <a:latin typeface="Google Sans"/>
              </a:rPr>
            </a:br>
            <a:endParaRPr lang="en-GB" dirty="0"/>
          </a:p>
        </p:txBody>
      </p:sp>
      <p:sp>
        <p:nvSpPr>
          <p:cNvPr id="4" name="Slide Number Placeholder 3"/>
          <p:cNvSpPr>
            <a:spLocks noGrp="1"/>
          </p:cNvSpPr>
          <p:nvPr>
            <p:ph type="sldNum" sz="quarter" idx="5"/>
          </p:nvPr>
        </p:nvSpPr>
        <p:spPr/>
        <p:txBody>
          <a:bodyPr/>
          <a:lstStyle/>
          <a:p>
            <a:fld id="{AAD34C8D-7B3A-44E8-96E0-EF5C0B618739}" type="slidenum">
              <a:rPr lang="en-GB" smtClean="0"/>
              <a:pPr/>
              <a:t>8</a:t>
            </a:fld>
            <a:endParaRPr lang="en-GB"/>
          </a:p>
        </p:txBody>
      </p:sp>
    </p:spTree>
    <p:extLst>
      <p:ext uri="{BB962C8B-B14F-4D97-AF65-F5344CB8AC3E}">
        <p14:creationId xmlns:p14="http://schemas.microsoft.com/office/powerpoint/2010/main" val="1674389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take some minutes</a:t>
            </a:r>
            <a:r>
              <a:rPr lang="en-GB" baseline="0" dirty="0"/>
              <a:t> to discuss the first two columns and then feedback as a class. </a:t>
            </a:r>
          </a:p>
          <a:p>
            <a:endParaRPr lang="en-GB" baseline="0" dirty="0"/>
          </a:p>
          <a:p>
            <a:r>
              <a:rPr lang="en-GB" baseline="0" dirty="0"/>
              <a:t>KWL grid. </a:t>
            </a:r>
          </a:p>
          <a:p>
            <a:endParaRPr lang="en-GB" baseline="0" dirty="0"/>
          </a:p>
          <a:p>
            <a:r>
              <a:rPr lang="en-GB" baseline="0" dirty="0"/>
              <a:t>The third column can be returned to at a later date, in preparation for assignments. </a:t>
            </a:r>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12</a:t>
            </a:fld>
            <a:endParaRPr lang="en-GB"/>
          </a:p>
        </p:txBody>
      </p:sp>
    </p:spTree>
    <p:extLst>
      <p:ext uri="{BB962C8B-B14F-4D97-AF65-F5344CB8AC3E}">
        <p14:creationId xmlns:p14="http://schemas.microsoft.com/office/powerpoint/2010/main" val="2035573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13</a:t>
            </a:fld>
            <a:endParaRPr lang="en-GB"/>
          </a:p>
        </p:txBody>
      </p:sp>
    </p:spTree>
    <p:extLst>
      <p:ext uri="{BB962C8B-B14F-4D97-AF65-F5344CB8AC3E}">
        <p14:creationId xmlns:p14="http://schemas.microsoft.com/office/powerpoint/2010/main" val="2763842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341256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844043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A2D791-CC8F-4DFF-9C61-B100C55EE8C1}" type="datetimeFigureOut">
              <a:rPr lang="en-GB" smtClean="0"/>
              <a:pPr/>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340189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A2D791-CC8F-4DFF-9C61-B100C55EE8C1}" type="datetimeFigureOut">
              <a:rPr lang="en-GB" smtClean="0"/>
              <a:pPr/>
              <a:t>14/02/2025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090770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A2D791-CC8F-4DFF-9C61-B100C55EE8C1}" type="datetimeFigureOut">
              <a:rPr lang="en-GB" smtClean="0"/>
              <a:pPr/>
              <a:t>14/02/2025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044743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A2D791-CC8F-4DFF-9C61-B100C55EE8C1}" type="datetimeFigureOut">
              <a:rPr lang="en-GB" smtClean="0"/>
              <a:pPr/>
              <a:t>14/02/2025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264775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A2D791-CC8F-4DFF-9C61-B100C55EE8C1}" type="datetimeFigureOut">
              <a:rPr lang="en-GB" smtClean="0"/>
              <a:pPr/>
              <a:t>14/02/2025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387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14/02/2025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562511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14/02/2025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346024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596110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63366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6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A2D791-CC8F-4DFF-9C61-B100C55EE8C1}" type="datetimeFigureOut">
              <a:rPr lang="en-GB" smtClean="0"/>
              <a:pPr/>
              <a:t>14/02/2025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2392222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eejmYz0O3YE"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youtu.be/kEyjlqixq9c"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www.un.org/esa/socdev/rwss/2016/full-report.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www.littlepassports.com/blog/2015/06/summer-reading-list-kids/" TargetMode="External"/><Relationship Id="rId7" Type="http://schemas.openxmlformats.org/officeDocument/2006/relationships/hyperlink" Target="https://www.reddit.com/r/bayarea/comments/h7bkxs/defund_san_leandro_police_invest_in_our/" TargetMode="External"/><Relationship Id="rId2" Type="http://schemas.openxmlformats.org/officeDocument/2006/relationships/image" Target="../media/image5.jpeg"/><Relationship Id="rId1" Type="http://schemas.openxmlformats.org/officeDocument/2006/relationships/slideLayout" Target="../slideLayouts/slideLayout4.xml"/><Relationship Id="rId6" Type="http://schemas.openxmlformats.org/officeDocument/2006/relationships/image" Target="../media/image7.jpeg"/><Relationship Id="rId5" Type="http://schemas.openxmlformats.org/officeDocument/2006/relationships/hyperlink" Target="https://njmom.com/things-to-do/rwjbarnabas-health-events-for-kids-tweens-and-young-athletes-this-april/" TargetMode="Externa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3" Type="http://schemas.openxmlformats.org/officeDocument/2006/relationships/hyperlink" Target="https://chathamchatlist.com/2020/10/22/question-for-jimmy-pharr/" TargetMode="External"/><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researchschool.org.uk/news/diversity-and-inclusion-whos-at-the-table-matter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un.org/esa/socdev/rwss/2016/full-repor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a:t>ECES4013C</a:t>
            </a:r>
          </a:p>
        </p:txBody>
      </p:sp>
      <p:sp>
        <p:nvSpPr>
          <p:cNvPr id="3" name="Subtitle 2"/>
          <p:cNvSpPr>
            <a:spLocks noGrp="1"/>
          </p:cNvSpPr>
          <p:nvPr>
            <p:ph type="subTitle" idx="1"/>
          </p:nvPr>
        </p:nvSpPr>
        <p:spPr>
          <a:xfrm>
            <a:off x="1259632" y="4581128"/>
            <a:ext cx="7088832" cy="1752600"/>
          </a:xfrm>
        </p:spPr>
        <p:txBody>
          <a:bodyPr>
            <a:normAutofit/>
          </a:bodyPr>
          <a:lstStyle/>
          <a:p>
            <a:r>
              <a:rPr lang="en-GB" i="1" dirty="0" err="1">
                <a:solidFill>
                  <a:schemeClr val="tx1"/>
                </a:solidFill>
              </a:rPr>
              <a:t>Cydraddoldeb</a:t>
            </a:r>
            <a:r>
              <a:rPr lang="en-GB" i="1" dirty="0">
                <a:solidFill>
                  <a:schemeClr val="tx1"/>
                </a:solidFill>
              </a:rPr>
              <a:t> </a:t>
            </a:r>
            <a:r>
              <a:rPr lang="en-GB" i="1" dirty="0" err="1">
                <a:solidFill>
                  <a:schemeClr val="tx1"/>
                </a:solidFill>
              </a:rPr>
              <a:t>i</a:t>
            </a:r>
            <a:r>
              <a:rPr lang="en-GB" i="1" dirty="0">
                <a:solidFill>
                  <a:schemeClr val="tx1"/>
                </a:solidFill>
              </a:rPr>
              <a:t> </a:t>
            </a:r>
            <a:r>
              <a:rPr lang="en-GB" i="1" dirty="0" err="1">
                <a:solidFill>
                  <a:schemeClr val="tx1"/>
                </a:solidFill>
              </a:rPr>
              <a:t>Bawb</a:t>
            </a:r>
            <a:r>
              <a:rPr lang="en-GB" i="1" dirty="0">
                <a:solidFill>
                  <a:schemeClr val="tx1"/>
                </a:solidFill>
              </a:rPr>
              <a:t>? </a:t>
            </a:r>
          </a:p>
          <a:p>
            <a:r>
              <a:rPr lang="en-GB" i="1" dirty="0">
                <a:solidFill>
                  <a:schemeClr val="tx1"/>
                </a:solidFill>
              </a:rPr>
              <a:t>All Things Being Equal? </a:t>
            </a:r>
          </a:p>
          <a:p>
            <a:r>
              <a:rPr lang="en-GB" dirty="0" err="1">
                <a:solidFill>
                  <a:schemeClr val="tx1"/>
                </a:solidFill>
              </a:rPr>
              <a:t>Sesiwn</a:t>
            </a:r>
            <a:r>
              <a:rPr lang="en-GB" dirty="0">
                <a:solidFill>
                  <a:schemeClr val="tx1"/>
                </a:solidFill>
              </a:rPr>
              <a:t> / Session 1</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13962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Amcan</a:t>
            </a:r>
            <a:r>
              <a:rPr lang="en-GB" dirty="0">
                <a:solidFill>
                  <a:schemeClr val="accent4">
                    <a:lumMod val="75000"/>
                  </a:schemeClr>
                </a:solidFill>
              </a:rPr>
              <a:t> </a:t>
            </a:r>
            <a:br>
              <a:rPr lang="en-GB" dirty="0">
                <a:solidFill>
                  <a:schemeClr val="accent4">
                    <a:lumMod val="75000"/>
                  </a:schemeClr>
                </a:solidFill>
              </a:rPr>
            </a:br>
            <a:r>
              <a:rPr lang="en-GB" dirty="0">
                <a:solidFill>
                  <a:schemeClr val="accent5"/>
                </a:solidFill>
              </a:rPr>
              <a:t>Aim</a:t>
            </a:r>
            <a:endParaRPr lang="en-GB" dirty="0"/>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cy-GB" sz="2800" dirty="0"/>
              <a:t>Datblygu dealltwriaeth o ddeddfwriaeth a pholisi cyfredol sy'n ymwneud ag arfer cynhwysol ac ystyried y dulliau a'r strategaethau ar gyfer datblygu arfer cynhwysol effeithiol mewn cyd-destunau addysgol.</a:t>
            </a:r>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sz="2800" dirty="0"/>
              <a:t>To develop an understanding of current legislation and policy concerning inclusive practice and to consider the approaches and strategies for developing effective inclusive practice in educational contexts.</a:t>
            </a:r>
          </a:p>
          <a:p>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deall effaith </a:t>
            </a:r>
            <a:r>
              <a:rPr lang="cy-GB" sz="2800" dirty="0" err="1"/>
              <a:t>allgáu</a:t>
            </a:r>
            <a:r>
              <a:rPr lang="cy-GB" sz="2800" dirty="0"/>
              <a:t> cymdeithasol ar blant, eu teuluoedd a'r gymuned ehangach;</a:t>
            </a:r>
          </a:p>
          <a:p>
            <a:pPr lvl="0" fontAlgn="base" hangingPunct="0"/>
            <a:endParaRPr lang="en-GB" dirty="0">
              <a:effectLst/>
            </a:endParaRPr>
          </a:p>
        </p:txBody>
      </p:sp>
      <p:sp>
        <p:nvSpPr>
          <p:cNvPr id="5" name="Content Placeholder 4"/>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understand the impact of social exclusion on children, their families and the wider community;</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DDA95-302B-2E31-9F3D-AA20DE5CD59A}"/>
              </a:ext>
            </a:extLst>
          </p:cNvPr>
          <p:cNvSpPr>
            <a:spLocks noGrp="1"/>
          </p:cNvSpPr>
          <p:nvPr>
            <p:ph type="title"/>
          </p:nvPr>
        </p:nvSpPr>
        <p:spPr/>
        <p:txBody>
          <a:bodyPr>
            <a:normAutofit fontScale="90000"/>
          </a:bodyPr>
          <a:lstStyle/>
          <a:p>
            <a:r>
              <a:rPr lang="en-GB" dirty="0" err="1"/>
              <a:t>Allgau</a:t>
            </a:r>
            <a:r>
              <a:rPr lang="en-GB" dirty="0"/>
              <a:t> </a:t>
            </a:r>
            <a:r>
              <a:rPr lang="en-GB" dirty="0" err="1"/>
              <a:t>cymdeithasol</a:t>
            </a:r>
            <a:r>
              <a:rPr lang="en-GB" dirty="0"/>
              <a:t>/Social exclusion</a:t>
            </a:r>
          </a:p>
        </p:txBody>
      </p:sp>
      <p:sp>
        <p:nvSpPr>
          <p:cNvPr id="3" name="Content Placeholder 2">
            <a:extLst>
              <a:ext uri="{FF2B5EF4-FFF2-40B4-BE49-F238E27FC236}">
                <a16:creationId xmlns:a16="http://schemas.microsoft.com/office/drawing/2014/main" id="{AA744CA0-27B1-720D-C219-576B0CB038D8}"/>
              </a:ext>
            </a:extLst>
          </p:cNvPr>
          <p:cNvSpPr>
            <a:spLocks noGrp="1"/>
          </p:cNvSpPr>
          <p:nvPr>
            <p:ph sz="half" idx="1"/>
          </p:nvPr>
        </p:nvSpPr>
        <p:spPr/>
        <p:txBody>
          <a:bodyPr/>
          <a:lstStyle/>
          <a:p>
            <a:r>
              <a:rPr lang="en-GB" dirty="0"/>
              <a:t>Beth </a:t>
            </a:r>
            <a:r>
              <a:rPr lang="en-GB" dirty="0" err="1"/>
              <a:t>yw</a:t>
            </a:r>
            <a:r>
              <a:rPr lang="en-GB" dirty="0"/>
              <a:t> eich </a:t>
            </a:r>
            <a:r>
              <a:rPr lang="en-GB" dirty="0" err="1"/>
              <a:t>dealltwriaeth</a:t>
            </a:r>
            <a:r>
              <a:rPr lang="en-GB" dirty="0"/>
              <a:t> o </a:t>
            </a:r>
            <a:r>
              <a:rPr lang="en-GB" dirty="0" err="1"/>
              <a:t>allgau</a:t>
            </a:r>
            <a:r>
              <a:rPr lang="en-GB" dirty="0"/>
              <a:t> </a:t>
            </a:r>
            <a:r>
              <a:rPr lang="en-GB" dirty="0" err="1"/>
              <a:t>cymdeithasol</a:t>
            </a:r>
            <a:r>
              <a:rPr lang="en-GB" dirty="0"/>
              <a:t>?</a:t>
            </a:r>
          </a:p>
          <a:p>
            <a:r>
              <a:rPr lang="en-GB" dirty="0"/>
              <a:t>Beth am ei </a:t>
            </a:r>
            <a:r>
              <a:rPr lang="en-GB" dirty="0" err="1"/>
              <a:t>effaith</a:t>
            </a:r>
            <a:endParaRPr lang="en-GB" dirty="0"/>
          </a:p>
          <a:p>
            <a:r>
              <a:rPr lang="en-GB" dirty="0" err="1"/>
              <a:t>ar</a:t>
            </a:r>
            <a:r>
              <a:rPr lang="en-GB" dirty="0"/>
              <a:t> </a:t>
            </a:r>
            <a:r>
              <a:rPr lang="en-GB" dirty="0" err="1"/>
              <a:t>blant</a:t>
            </a:r>
            <a:r>
              <a:rPr lang="en-GB" dirty="0"/>
              <a:t>?</a:t>
            </a:r>
          </a:p>
          <a:p>
            <a:r>
              <a:rPr lang="en-GB" dirty="0" err="1"/>
              <a:t>ar</a:t>
            </a:r>
            <a:r>
              <a:rPr lang="en-GB" dirty="0"/>
              <a:t> </a:t>
            </a:r>
            <a:r>
              <a:rPr lang="en-GB" dirty="0" err="1"/>
              <a:t>deuluoedd</a:t>
            </a:r>
            <a:r>
              <a:rPr lang="en-GB" dirty="0"/>
              <a:t>?</a:t>
            </a:r>
          </a:p>
          <a:p>
            <a:r>
              <a:rPr lang="en-GB" dirty="0" err="1"/>
              <a:t>ar</a:t>
            </a:r>
            <a:r>
              <a:rPr lang="en-GB" dirty="0"/>
              <a:t> </a:t>
            </a:r>
            <a:r>
              <a:rPr lang="en-GB" dirty="0" err="1"/>
              <a:t>gymunedau</a:t>
            </a:r>
            <a:r>
              <a:rPr lang="en-GB" dirty="0"/>
              <a:t> </a:t>
            </a:r>
            <a:r>
              <a:rPr lang="en-GB" dirty="0" err="1"/>
              <a:t>ehangach</a:t>
            </a:r>
            <a:r>
              <a:rPr lang="en-GB" dirty="0"/>
              <a:t>?</a:t>
            </a:r>
          </a:p>
        </p:txBody>
      </p:sp>
      <p:sp>
        <p:nvSpPr>
          <p:cNvPr id="4" name="Content Placeholder 3">
            <a:extLst>
              <a:ext uri="{FF2B5EF4-FFF2-40B4-BE49-F238E27FC236}">
                <a16:creationId xmlns:a16="http://schemas.microsoft.com/office/drawing/2014/main" id="{4E587BF3-B4AA-8CF9-53CB-37D5E33E9EEB}"/>
              </a:ext>
            </a:extLst>
          </p:cNvPr>
          <p:cNvSpPr>
            <a:spLocks noGrp="1"/>
          </p:cNvSpPr>
          <p:nvPr>
            <p:ph sz="half" idx="2"/>
          </p:nvPr>
        </p:nvSpPr>
        <p:spPr/>
        <p:txBody>
          <a:bodyPr/>
          <a:lstStyle/>
          <a:p>
            <a:r>
              <a:rPr lang="en-GB" dirty="0"/>
              <a:t>What is your understanding of social exclusion?</a:t>
            </a:r>
          </a:p>
          <a:p>
            <a:r>
              <a:rPr lang="en-GB" dirty="0"/>
              <a:t>How can it affect</a:t>
            </a:r>
          </a:p>
          <a:p>
            <a:r>
              <a:rPr lang="en-GB" dirty="0"/>
              <a:t>individuals?</a:t>
            </a:r>
          </a:p>
          <a:p>
            <a:r>
              <a:rPr lang="en-GB" dirty="0"/>
              <a:t>families?</a:t>
            </a:r>
          </a:p>
          <a:p>
            <a:r>
              <a:rPr lang="en-GB" dirty="0"/>
              <a:t>the wider community?</a:t>
            </a:r>
          </a:p>
        </p:txBody>
      </p:sp>
      <p:sp>
        <p:nvSpPr>
          <p:cNvPr id="6" name="TextBox 5">
            <a:extLst>
              <a:ext uri="{FF2B5EF4-FFF2-40B4-BE49-F238E27FC236}">
                <a16:creationId xmlns:a16="http://schemas.microsoft.com/office/drawing/2014/main" id="{E2E806CD-BBE7-B3D5-B871-2B6FBCA8572A}"/>
              </a:ext>
            </a:extLst>
          </p:cNvPr>
          <p:cNvSpPr txBox="1"/>
          <p:nvPr/>
        </p:nvSpPr>
        <p:spPr>
          <a:xfrm>
            <a:off x="1547664" y="5877272"/>
            <a:ext cx="6696744" cy="461665"/>
          </a:xfrm>
          <a:prstGeom prst="rect">
            <a:avLst/>
          </a:prstGeom>
          <a:noFill/>
        </p:spPr>
        <p:txBody>
          <a:bodyPr wrap="square">
            <a:spAutoFit/>
          </a:bodyPr>
          <a:lstStyle/>
          <a:p>
            <a:r>
              <a:rPr lang="en-GB" sz="2400" dirty="0">
                <a:hlinkClick r:id="rId2"/>
              </a:rPr>
              <a:t>Social exclusion (segregation and social isolation)</a:t>
            </a:r>
            <a:endParaRPr lang="en-GB" sz="2400" dirty="0"/>
          </a:p>
        </p:txBody>
      </p:sp>
    </p:spTree>
    <p:extLst>
      <p:ext uri="{BB962C8B-B14F-4D97-AF65-F5344CB8AC3E}">
        <p14:creationId xmlns:p14="http://schemas.microsoft.com/office/powerpoint/2010/main" val="1026737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034D5-299E-E516-B510-699C222406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F0201-9AA3-C1E7-CCFE-A56C797C23AB}"/>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D7BD973F-EFDE-F168-C4F0-21C508836089}"/>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gwerthuso rôl yr ymarferydd wrth weithredu strategaethau i gefnogi arfer cynhwysol</a:t>
            </a:r>
            <a:r>
              <a:rPr lang="cy-GB" sz="32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1FCC7F5-B653-3323-3891-026814C7B9F7}"/>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evaluate the role of the practitioner in implementing strategies to support inclusive practice</a:t>
            </a:r>
            <a:r>
              <a:rPr lang="en-GB" sz="3200" dirty="0"/>
              <a:t>;</a:t>
            </a:r>
          </a:p>
          <a:p>
            <a:pPr marL="0" indent="0">
              <a:buNone/>
            </a:pPr>
            <a:endParaRPr lang="en-GB" dirty="0"/>
          </a:p>
        </p:txBody>
      </p:sp>
      <p:pic>
        <p:nvPicPr>
          <p:cNvPr id="3074" name="Picture 2">
            <a:extLst>
              <a:ext uri="{FF2B5EF4-FFF2-40B4-BE49-F238E27FC236}">
                <a16:creationId xmlns:a16="http://schemas.microsoft.com/office/drawing/2014/main" id="{D3575E30-E6C3-8D28-DFE4-505AC66BA5B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1766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08E51-E580-F2DF-35DB-9C11D157C2D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FB052AB-0B77-E145-2FEF-A3B546FA7731}"/>
              </a:ext>
            </a:extLst>
          </p:cNvPr>
          <p:cNvSpPr>
            <a:spLocks noGrp="1"/>
          </p:cNvSpPr>
          <p:nvPr>
            <p:ph sz="half" idx="1"/>
          </p:nvPr>
        </p:nvSpPr>
        <p:spPr/>
        <p:txBody>
          <a:bodyPr/>
          <a:lstStyle/>
          <a:p>
            <a:r>
              <a:rPr lang="en-GB" dirty="0"/>
              <a:t>Beth </a:t>
            </a:r>
            <a:r>
              <a:rPr lang="en-GB" dirty="0" err="1"/>
              <a:t>yw</a:t>
            </a:r>
            <a:r>
              <a:rPr lang="en-GB" dirty="0"/>
              <a:t> eich  </a:t>
            </a:r>
            <a:r>
              <a:rPr lang="en-GB" dirty="0" err="1"/>
              <a:t>dealltwriaeth</a:t>
            </a:r>
            <a:r>
              <a:rPr lang="en-GB" dirty="0"/>
              <a:t> o </a:t>
            </a:r>
            <a:r>
              <a:rPr lang="en-GB" dirty="0" err="1"/>
              <a:t>addysg</a:t>
            </a:r>
            <a:r>
              <a:rPr lang="en-GB" dirty="0"/>
              <a:t> </a:t>
            </a:r>
            <a:r>
              <a:rPr lang="en-GB" dirty="0" err="1"/>
              <a:t>gynhwysol</a:t>
            </a:r>
            <a:r>
              <a:rPr lang="en-GB" dirty="0"/>
              <a:t>?</a:t>
            </a:r>
          </a:p>
          <a:p>
            <a:r>
              <a:rPr lang="en-GB" dirty="0"/>
              <a:t>Beth </a:t>
            </a:r>
            <a:r>
              <a:rPr lang="en-GB" dirty="0" err="1"/>
              <a:t>mae’n</a:t>
            </a:r>
            <a:r>
              <a:rPr lang="en-GB" dirty="0"/>
              <a:t> </a:t>
            </a:r>
            <a:r>
              <a:rPr lang="en-GB" dirty="0" err="1"/>
              <a:t>feddwl</a:t>
            </a:r>
            <a:r>
              <a:rPr lang="en-GB" dirty="0"/>
              <a:t> i </a:t>
            </a:r>
            <a:r>
              <a:rPr lang="en-GB" dirty="0" err="1"/>
              <a:t>ddisgyblion</a:t>
            </a:r>
            <a:r>
              <a:rPr lang="en-GB" dirty="0"/>
              <a:t>?</a:t>
            </a:r>
          </a:p>
          <a:p>
            <a:r>
              <a:rPr lang="en-GB" dirty="0"/>
              <a:t>Beth </a:t>
            </a:r>
            <a:r>
              <a:rPr lang="en-GB" dirty="0" err="1"/>
              <a:t>mae’n</a:t>
            </a:r>
            <a:r>
              <a:rPr lang="en-GB" dirty="0"/>
              <a:t> </a:t>
            </a:r>
            <a:r>
              <a:rPr lang="en-GB" dirty="0" err="1"/>
              <a:t>feddwl</a:t>
            </a:r>
            <a:r>
              <a:rPr lang="en-GB" dirty="0"/>
              <a:t> </a:t>
            </a:r>
            <a:r>
              <a:rPr lang="en-GB" dirty="0" err="1"/>
              <a:t>i</a:t>
            </a:r>
            <a:r>
              <a:rPr lang="en-GB" dirty="0"/>
              <a:t> </a:t>
            </a:r>
            <a:r>
              <a:rPr lang="en-GB" dirty="0" err="1"/>
              <a:t>addysgwyr</a:t>
            </a:r>
            <a:r>
              <a:rPr lang="en-GB" dirty="0"/>
              <a:t>?</a:t>
            </a:r>
          </a:p>
        </p:txBody>
      </p:sp>
      <p:sp>
        <p:nvSpPr>
          <p:cNvPr id="4" name="Content Placeholder 3">
            <a:extLst>
              <a:ext uri="{FF2B5EF4-FFF2-40B4-BE49-F238E27FC236}">
                <a16:creationId xmlns:a16="http://schemas.microsoft.com/office/drawing/2014/main" id="{70B6DDED-ED9E-86BE-A307-3B8573305FB8}"/>
              </a:ext>
            </a:extLst>
          </p:cNvPr>
          <p:cNvSpPr>
            <a:spLocks noGrp="1"/>
          </p:cNvSpPr>
          <p:nvPr>
            <p:ph sz="half" idx="2"/>
          </p:nvPr>
        </p:nvSpPr>
        <p:spPr/>
        <p:txBody>
          <a:bodyPr/>
          <a:lstStyle/>
          <a:p>
            <a:pPr marL="0" indent="0">
              <a:buNone/>
            </a:pPr>
            <a:r>
              <a:rPr lang="en-GB" dirty="0"/>
              <a:t>What is your understanding of inclusive education?</a:t>
            </a:r>
          </a:p>
          <a:p>
            <a:pPr marL="0" indent="0">
              <a:buNone/>
            </a:pPr>
            <a:r>
              <a:rPr lang="en-GB" dirty="0"/>
              <a:t>What does it mean for pupils?</a:t>
            </a:r>
          </a:p>
          <a:p>
            <a:pPr marL="0" indent="0">
              <a:buNone/>
            </a:pPr>
            <a:r>
              <a:rPr lang="en-GB" dirty="0"/>
              <a:t>What does it mean for educators?</a:t>
            </a:r>
          </a:p>
        </p:txBody>
      </p:sp>
      <p:sp>
        <p:nvSpPr>
          <p:cNvPr id="6" name="TextBox 5">
            <a:extLst>
              <a:ext uri="{FF2B5EF4-FFF2-40B4-BE49-F238E27FC236}">
                <a16:creationId xmlns:a16="http://schemas.microsoft.com/office/drawing/2014/main" id="{82728DD7-37B9-6553-CA1F-6D0F6AEF737F}"/>
              </a:ext>
            </a:extLst>
          </p:cNvPr>
          <p:cNvSpPr txBox="1"/>
          <p:nvPr/>
        </p:nvSpPr>
        <p:spPr>
          <a:xfrm>
            <a:off x="1691680" y="5589240"/>
            <a:ext cx="5868144" cy="523220"/>
          </a:xfrm>
          <a:prstGeom prst="rect">
            <a:avLst/>
          </a:prstGeom>
          <a:noFill/>
        </p:spPr>
        <p:txBody>
          <a:bodyPr wrap="square">
            <a:spAutoFit/>
          </a:bodyPr>
          <a:lstStyle/>
          <a:p>
            <a:r>
              <a:rPr lang="en-GB" sz="2800" dirty="0">
                <a:hlinkClick r:id="rId2"/>
              </a:rPr>
              <a:t>Inclusion and Education #AllmeansALL</a:t>
            </a:r>
            <a:endParaRPr lang="en-GB" sz="2800" dirty="0"/>
          </a:p>
        </p:txBody>
      </p:sp>
    </p:spTree>
    <p:extLst>
      <p:ext uri="{BB962C8B-B14F-4D97-AF65-F5344CB8AC3E}">
        <p14:creationId xmlns:p14="http://schemas.microsoft.com/office/powerpoint/2010/main" val="475954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A7B27-A455-4C47-FCB7-281FEA112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124182-F1DB-5907-B6FE-6735B5876B77}"/>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7FEC2273-ADB5-9DD2-F648-DE7ACDBA2754}"/>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Nodi rhwystrau i addysg gynhwysol i ddysgwyr</a:t>
            </a:r>
            <a:r>
              <a:rPr lang="en-GB" sz="28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45BF906-4087-72B5-C3C9-07697CFA1F83}"/>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Identify barriers to inclusive education for learners.</a:t>
            </a:r>
          </a:p>
        </p:txBody>
      </p:sp>
      <p:pic>
        <p:nvPicPr>
          <p:cNvPr id="3074" name="Picture 2">
            <a:extLst>
              <a:ext uri="{FF2B5EF4-FFF2-40B4-BE49-F238E27FC236}">
                <a16:creationId xmlns:a16="http://schemas.microsoft.com/office/drawing/2014/main" id="{E13AA904-F89E-C2DB-F82B-97695EA9D76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6175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3AF5A-D3AF-1A91-A584-C3471E5797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E7F46C4-ECEA-BBB0-1D51-ABF9C122CA60}"/>
              </a:ext>
            </a:extLst>
          </p:cNvPr>
          <p:cNvSpPr>
            <a:spLocks noGrp="1"/>
          </p:cNvSpPr>
          <p:nvPr>
            <p:ph sz="half" idx="1"/>
          </p:nvPr>
        </p:nvSpPr>
        <p:spPr/>
        <p:txBody>
          <a:bodyPr>
            <a:normAutofit lnSpcReduction="10000"/>
          </a:bodyPr>
          <a:lstStyle/>
          <a:p>
            <a:r>
              <a:rPr lang="en-GB" dirty="0" err="1"/>
              <a:t>Rhestrwch</a:t>
            </a:r>
            <a:r>
              <a:rPr lang="en-GB" dirty="0"/>
              <a:t> </a:t>
            </a:r>
            <a:r>
              <a:rPr lang="en-GB" dirty="0" err="1"/>
              <a:t>cymaint</a:t>
            </a:r>
            <a:r>
              <a:rPr lang="en-GB" dirty="0"/>
              <a:t> o </a:t>
            </a:r>
            <a:r>
              <a:rPr lang="en-GB" dirty="0" err="1"/>
              <a:t>rwystrau</a:t>
            </a:r>
            <a:r>
              <a:rPr lang="en-GB" dirty="0"/>
              <a:t> </a:t>
            </a:r>
            <a:r>
              <a:rPr lang="en-GB" dirty="0" err="1"/>
              <a:t>i</a:t>
            </a:r>
            <a:r>
              <a:rPr lang="en-GB" dirty="0"/>
              <a:t> </a:t>
            </a:r>
            <a:r>
              <a:rPr lang="en-GB" dirty="0" err="1"/>
              <a:t>addysg</a:t>
            </a:r>
            <a:r>
              <a:rPr lang="en-GB" dirty="0"/>
              <a:t> </a:t>
            </a:r>
            <a:r>
              <a:rPr lang="en-GB" dirty="0" err="1"/>
              <a:t>gynhwysol</a:t>
            </a:r>
            <a:r>
              <a:rPr lang="en-GB" dirty="0"/>
              <a:t> ag y </a:t>
            </a:r>
            <a:r>
              <a:rPr lang="en-GB" dirty="0" err="1"/>
              <a:t>medrwch</a:t>
            </a:r>
            <a:r>
              <a:rPr lang="en-GB" dirty="0"/>
              <a:t>. </a:t>
            </a:r>
          </a:p>
          <a:p>
            <a:r>
              <a:rPr lang="en-GB" dirty="0" err="1"/>
              <a:t>Cymharwch</a:t>
            </a:r>
            <a:r>
              <a:rPr lang="en-GB" dirty="0"/>
              <a:t> eich </a:t>
            </a:r>
            <a:r>
              <a:rPr lang="en-GB" dirty="0" err="1"/>
              <a:t>rhestr</a:t>
            </a:r>
            <a:r>
              <a:rPr lang="en-GB" dirty="0"/>
              <a:t> gyda </a:t>
            </a:r>
            <a:r>
              <a:rPr lang="en-GB" dirty="0" err="1"/>
              <a:t>phartner</a:t>
            </a:r>
            <a:r>
              <a:rPr lang="en-GB" dirty="0"/>
              <a:t>.</a:t>
            </a:r>
          </a:p>
          <a:p>
            <a:r>
              <a:rPr lang="en-GB" dirty="0"/>
              <a:t>Beth sy’n </a:t>
            </a:r>
            <a:r>
              <a:rPr lang="en-GB" dirty="0" err="1"/>
              <a:t>debyg</a:t>
            </a:r>
            <a:r>
              <a:rPr lang="en-GB" dirty="0"/>
              <a:t>?</a:t>
            </a:r>
          </a:p>
          <a:p>
            <a:r>
              <a:rPr lang="en-GB" dirty="0"/>
              <a:t>Beth sy’n </a:t>
            </a:r>
            <a:r>
              <a:rPr lang="en-GB" dirty="0" err="1"/>
              <a:t>wahanol</a:t>
            </a:r>
            <a:r>
              <a:rPr lang="en-GB" dirty="0"/>
              <a:t>?</a:t>
            </a:r>
          </a:p>
          <a:p>
            <a:r>
              <a:rPr lang="en-GB" dirty="0" err="1"/>
              <a:t>Os</a:t>
            </a:r>
            <a:r>
              <a:rPr lang="en-GB" dirty="0"/>
              <a:t> </a:t>
            </a:r>
            <a:r>
              <a:rPr lang="en-GB" dirty="0" err="1"/>
              <a:t>modd</a:t>
            </a:r>
            <a:r>
              <a:rPr lang="en-GB" dirty="0"/>
              <a:t> </a:t>
            </a:r>
            <a:r>
              <a:rPr lang="en-GB" dirty="0" err="1"/>
              <a:t>eu</a:t>
            </a:r>
            <a:r>
              <a:rPr lang="en-GB" dirty="0"/>
              <a:t> </a:t>
            </a:r>
            <a:r>
              <a:rPr lang="en-GB" dirty="0" err="1"/>
              <a:t>grwpio</a:t>
            </a:r>
            <a:r>
              <a:rPr lang="en-GB" dirty="0"/>
              <a:t> </a:t>
            </a:r>
            <a:r>
              <a:rPr lang="en-GB" dirty="0" err="1"/>
              <a:t>mewn</a:t>
            </a:r>
            <a:r>
              <a:rPr lang="en-GB" dirty="0"/>
              <a:t> </a:t>
            </a:r>
            <a:r>
              <a:rPr lang="en-GB" dirty="0" err="1"/>
              <a:t>rhyw</a:t>
            </a:r>
            <a:r>
              <a:rPr lang="en-GB" dirty="0"/>
              <a:t> </a:t>
            </a:r>
            <a:r>
              <a:rPr lang="en-GB" dirty="0" err="1"/>
              <a:t>ffordd</a:t>
            </a:r>
            <a:r>
              <a:rPr lang="en-GB" dirty="0"/>
              <a:t>?</a:t>
            </a:r>
          </a:p>
        </p:txBody>
      </p:sp>
      <p:sp>
        <p:nvSpPr>
          <p:cNvPr id="4" name="Content Placeholder 3">
            <a:extLst>
              <a:ext uri="{FF2B5EF4-FFF2-40B4-BE49-F238E27FC236}">
                <a16:creationId xmlns:a16="http://schemas.microsoft.com/office/drawing/2014/main" id="{5F135C6C-761C-2688-BC3E-86CAB535F93A}"/>
              </a:ext>
            </a:extLst>
          </p:cNvPr>
          <p:cNvSpPr>
            <a:spLocks noGrp="1"/>
          </p:cNvSpPr>
          <p:nvPr>
            <p:ph sz="half" idx="2"/>
          </p:nvPr>
        </p:nvSpPr>
        <p:spPr/>
        <p:txBody>
          <a:bodyPr>
            <a:normAutofit lnSpcReduction="10000"/>
          </a:bodyPr>
          <a:lstStyle/>
          <a:p>
            <a:r>
              <a:rPr lang="en-GB" dirty="0"/>
              <a:t>List as many barriers to inclusive education as you are able.</a:t>
            </a:r>
          </a:p>
          <a:p>
            <a:r>
              <a:rPr lang="en-GB" dirty="0"/>
              <a:t>Compare your list with partner.</a:t>
            </a:r>
          </a:p>
          <a:p>
            <a:r>
              <a:rPr lang="en-GB" dirty="0"/>
              <a:t>Any similarities?</a:t>
            </a:r>
          </a:p>
          <a:p>
            <a:r>
              <a:rPr lang="en-GB" dirty="0"/>
              <a:t>Any differences?</a:t>
            </a:r>
          </a:p>
          <a:p>
            <a:r>
              <a:rPr lang="en-GB" dirty="0"/>
              <a:t>Any way of grouping these together?</a:t>
            </a:r>
          </a:p>
        </p:txBody>
      </p:sp>
      <p:pic>
        <p:nvPicPr>
          <p:cNvPr id="1026" name="Picture 2" descr="Image result for List Clipart. Size: 150 x 152. Source: cliparts.co">
            <a:extLst>
              <a:ext uri="{FF2B5EF4-FFF2-40B4-BE49-F238E27FC236}">
                <a16:creationId xmlns:a16="http://schemas.microsoft.com/office/drawing/2014/main" id="{D7D9437A-5979-B3F4-5E30-2C4AE65857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8921" y="5661248"/>
            <a:ext cx="1006157" cy="1019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6509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Eithrio</a:t>
            </a:r>
            <a:r>
              <a:rPr lang="en-GB" dirty="0"/>
              <a:t> </a:t>
            </a:r>
            <a:r>
              <a:rPr lang="en-GB" dirty="0" err="1"/>
              <a:t>Cymdeithasol</a:t>
            </a:r>
            <a:r>
              <a:rPr lang="en-GB" dirty="0"/>
              <a:t>/Social Exclusion </a:t>
            </a:r>
          </a:p>
        </p:txBody>
      </p:sp>
      <p:sp>
        <p:nvSpPr>
          <p:cNvPr id="5" name="Rounded Rectangle 4"/>
          <p:cNvSpPr/>
          <p:nvPr/>
        </p:nvSpPr>
        <p:spPr>
          <a:xfrm>
            <a:off x="497834" y="3645024"/>
            <a:ext cx="8424936" cy="208823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‘Social exclusion is a complex and multi-dimensional process. It involves the lack or denial of resources, rights, goods and services, and the inability to participate in the normal relationships and activities, available to the majority of people in a society, whether in economic, social, cultural or political arenas. It affects both the quality of life of individuals and the equity and cohesion of society as a whole.’ </a:t>
            </a:r>
          </a:p>
          <a:p>
            <a:pPr algn="r"/>
            <a:r>
              <a:rPr lang="en-GB" dirty="0"/>
              <a:t>(</a:t>
            </a:r>
            <a:r>
              <a:rPr lang="en-GB" dirty="0" err="1"/>
              <a:t>Levitas</a:t>
            </a:r>
            <a:r>
              <a:rPr lang="en-GB" dirty="0"/>
              <a:t> et al, 2007:9) </a:t>
            </a:r>
          </a:p>
        </p:txBody>
      </p:sp>
      <p:sp>
        <p:nvSpPr>
          <p:cNvPr id="6" name="Rounded Rectangle 5"/>
          <p:cNvSpPr/>
          <p:nvPr/>
        </p:nvSpPr>
        <p:spPr>
          <a:xfrm>
            <a:off x="497834" y="1844824"/>
            <a:ext cx="8280920" cy="144016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r>
              <a:rPr lang="en-GB" altLang="en-US" b="1" i="1" dirty="0">
                <a:ea typeface="ＭＳ Ｐゴシック" pitchFamily="34" charset="-128"/>
              </a:rPr>
              <a:t>‘A process that deprives individuals and families, groups and neighbourhoods of the resources required for participation in the social, economic and political activity of society as a whole.’ </a:t>
            </a:r>
          </a:p>
          <a:p>
            <a:pPr algn="r"/>
            <a:r>
              <a:rPr lang="en-GB" altLang="en-US" dirty="0">
                <a:ea typeface="ＭＳ Ｐゴシック" pitchFamily="34" charset="-128"/>
              </a:rPr>
              <a:t>(Pierson, 2005:7)</a:t>
            </a:r>
          </a:p>
        </p:txBody>
      </p:sp>
    </p:spTree>
    <p:extLst>
      <p:ext uri="{BB962C8B-B14F-4D97-AF65-F5344CB8AC3E}">
        <p14:creationId xmlns:p14="http://schemas.microsoft.com/office/powerpoint/2010/main" val="4134555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EFA9380-9D03-49A1-B234-991245023D36}"/>
              </a:ext>
            </a:extLst>
          </p:cNvPr>
          <p:cNvSpPr>
            <a:spLocks noGrp="1"/>
          </p:cNvSpPr>
          <p:nvPr>
            <p:ph type="title"/>
          </p:nvPr>
        </p:nvSpPr>
        <p:spPr/>
        <p:txBody>
          <a:bodyPr>
            <a:normAutofit fontScale="90000"/>
          </a:bodyPr>
          <a:lstStyle/>
          <a:p>
            <a:r>
              <a:rPr lang="en-GB" dirty="0" err="1"/>
              <a:t>Eithrio</a:t>
            </a:r>
            <a:r>
              <a:rPr lang="en-GB" dirty="0"/>
              <a:t> </a:t>
            </a:r>
            <a:r>
              <a:rPr lang="en-GB" dirty="0" err="1"/>
              <a:t>Cymdeithasol</a:t>
            </a:r>
            <a:r>
              <a:rPr lang="en-GB" dirty="0"/>
              <a:t>/Social Exclusion </a:t>
            </a:r>
          </a:p>
        </p:txBody>
      </p:sp>
      <p:sp>
        <p:nvSpPr>
          <p:cNvPr id="6" name="Content Placeholder 5">
            <a:extLst>
              <a:ext uri="{FF2B5EF4-FFF2-40B4-BE49-F238E27FC236}">
                <a16:creationId xmlns:a16="http://schemas.microsoft.com/office/drawing/2014/main" id="{4C4D1F14-3F52-4952-A09B-E2202958D1E6}"/>
              </a:ext>
            </a:extLst>
          </p:cNvPr>
          <p:cNvSpPr>
            <a:spLocks noGrp="1"/>
          </p:cNvSpPr>
          <p:nvPr>
            <p:ph idx="1"/>
          </p:nvPr>
        </p:nvSpPr>
        <p:spPr/>
        <p:txBody>
          <a:bodyPr>
            <a:normAutofit fontScale="92500"/>
          </a:bodyPr>
          <a:lstStyle/>
          <a:p>
            <a:r>
              <a:rPr lang="en-GB" dirty="0"/>
              <a:t>‘social inclusion is defined as the process of improving the terms of participation in society for people who are disadvantaged on the basis of age, sex, disability, race, ethnicity, origin, religion, or economic or other status, through enhanced opportunities, access to resources, voice and respect for rights’ (United Nations, 2016: 20)</a:t>
            </a:r>
          </a:p>
          <a:p>
            <a:r>
              <a:rPr lang="en-GB" dirty="0" err="1"/>
              <a:t>Darllenwch</a:t>
            </a:r>
            <a:r>
              <a:rPr lang="en-GB" dirty="0"/>
              <a:t> yr </a:t>
            </a:r>
            <a:r>
              <a:rPr lang="en-GB" dirty="0" err="1"/>
              <a:t>adroddiad</a:t>
            </a:r>
            <a:r>
              <a:rPr lang="en-GB" dirty="0"/>
              <a:t> </a:t>
            </a:r>
            <a:r>
              <a:rPr lang="en-GB" dirty="0" err="1"/>
              <a:t>llawn</a:t>
            </a:r>
            <a:r>
              <a:rPr lang="en-GB" dirty="0"/>
              <a:t> </a:t>
            </a:r>
            <a:r>
              <a:rPr lang="en-GB" dirty="0" err="1"/>
              <a:t>isod</a:t>
            </a:r>
            <a:endParaRPr lang="en-GB" dirty="0"/>
          </a:p>
          <a:p>
            <a:r>
              <a:rPr lang="en-GB" dirty="0"/>
              <a:t>Read the full report </a:t>
            </a:r>
            <a:r>
              <a:rPr lang="en-GB" dirty="0">
                <a:hlinkClick r:id="rId2"/>
              </a:rPr>
              <a:t>here</a:t>
            </a:r>
            <a:r>
              <a:rPr lang="en-GB" dirty="0"/>
              <a:t> </a:t>
            </a:r>
          </a:p>
        </p:txBody>
      </p:sp>
    </p:spTree>
    <p:extLst>
      <p:ext uri="{BB962C8B-B14F-4D97-AF65-F5344CB8AC3E}">
        <p14:creationId xmlns:p14="http://schemas.microsoft.com/office/powerpoint/2010/main" val="3110895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0C6DE-A23F-44E7-A46D-548DFFC4A5CB}"/>
              </a:ext>
            </a:extLst>
          </p:cNvPr>
          <p:cNvSpPr>
            <a:spLocks noGrp="1"/>
          </p:cNvSpPr>
          <p:nvPr>
            <p:ph type="title"/>
          </p:nvPr>
        </p:nvSpPr>
        <p:spPr>
          <a:xfrm>
            <a:off x="-540568" y="361070"/>
            <a:ext cx="8229600" cy="1143000"/>
          </a:xfrm>
        </p:spPr>
        <p:txBody>
          <a:bodyPr/>
          <a:lstStyle/>
          <a:p>
            <a:r>
              <a:rPr lang="en-GB" dirty="0" err="1"/>
              <a:t>Adfyfyriad</a:t>
            </a:r>
            <a:r>
              <a:rPr lang="en-GB" dirty="0"/>
              <a:t>/Reflection</a:t>
            </a:r>
          </a:p>
        </p:txBody>
      </p:sp>
      <p:sp>
        <p:nvSpPr>
          <p:cNvPr id="3" name="Content Placeholder 2">
            <a:extLst>
              <a:ext uri="{FF2B5EF4-FFF2-40B4-BE49-F238E27FC236}">
                <a16:creationId xmlns:a16="http://schemas.microsoft.com/office/drawing/2014/main" id="{F3EE2B91-E20F-4D14-A87E-C09F05A64C27}"/>
              </a:ext>
            </a:extLst>
          </p:cNvPr>
          <p:cNvSpPr>
            <a:spLocks noGrp="1"/>
          </p:cNvSpPr>
          <p:nvPr>
            <p:ph sz="half" idx="1"/>
          </p:nvPr>
        </p:nvSpPr>
        <p:spPr>
          <a:xfrm>
            <a:off x="4788023" y="2276872"/>
            <a:ext cx="3846421" cy="4175110"/>
          </a:xfrm>
        </p:spPr>
        <p:txBody>
          <a:bodyPr/>
          <a:lstStyle/>
          <a:p>
            <a:r>
              <a:rPr lang="en-GB" dirty="0"/>
              <a:t>What barriers have you come across in your individual journey through the education system?</a:t>
            </a:r>
          </a:p>
        </p:txBody>
      </p:sp>
      <p:pic>
        <p:nvPicPr>
          <p:cNvPr id="6" name="Content Placeholder 5" descr="A picture containing wire&#10;&#10;Description automatically generated">
            <a:extLst>
              <a:ext uri="{FF2B5EF4-FFF2-40B4-BE49-F238E27FC236}">
                <a16:creationId xmlns:a16="http://schemas.microsoft.com/office/drawing/2014/main" id="{4B46AF41-97B1-4FED-8393-CA4964D614E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32240" y="406018"/>
            <a:ext cx="1152128" cy="1189209"/>
          </a:xfrm>
        </p:spPr>
      </p:pic>
      <p:sp>
        <p:nvSpPr>
          <p:cNvPr id="5" name="TextBox 4">
            <a:extLst>
              <a:ext uri="{FF2B5EF4-FFF2-40B4-BE49-F238E27FC236}">
                <a16:creationId xmlns:a16="http://schemas.microsoft.com/office/drawing/2014/main" id="{19D2EBDF-5352-1098-6879-9819A7EFC151}"/>
              </a:ext>
            </a:extLst>
          </p:cNvPr>
          <p:cNvSpPr txBox="1"/>
          <p:nvPr/>
        </p:nvSpPr>
        <p:spPr>
          <a:xfrm>
            <a:off x="755576" y="2304380"/>
            <a:ext cx="3312368" cy="2246769"/>
          </a:xfrm>
          <a:prstGeom prst="rect">
            <a:avLst/>
          </a:prstGeom>
          <a:noFill/>
        </p:spPr>
        <p:txBody>
          <a:bodyPr wrap="square">
            <a:spAutoFit/>
          </a:bodyPr>
          <a:lstStyle/>
          <a:p>
            <a:r>
              <a:rPr lang="en-GB" sz="2800" b="0" i="0" u="none" strike="noStrike" dirty="0">
                <a:effectLst/>
                <a:latin typeface="-apple-system"/>
              </a:rPr>
              <a:t>Pa </a:t>
            </a:r>
            <a:r>
              <a:rPr lang="en-GB" sz="2800" b="0" i="0" u="none" strike="noStrike" dirty="0" err="1">
                <a:effectLst/>
                <a:latin typeface="-apple-system"/>
              </a:rPr>
              <a:t>rwystrau</a:t>
            </a:r>
            <a:r>
              <a:rPr lang="en-GB" sz="2800" b="0" i="0" u="none" strike="noStrike" dirty="0">
                <a:effectLst/>
                <a:latin typeface="-apple-system"/>
              </a:rPr>
              <a:t> </a:t>
            </a:r>
            <a:r>
              <a:rPr lang="en-GB" sz="2800" b="0" i="0" u="none" strike="noStrike" dirty="0" err="1">
                <a:effectLst/>
                <a:latin typeface="-apple-system"/>
              </a:rPr>
              <a:t>i</a:t>
            </a:r>
            <a:r>
              <a:rPr lang="en-GB" sz="2800" b="0" i="0" u="none" strike="noStrike" dirty="0">
                <a:effectLst/>
                <a:latin typeface="-apple-system"/>
              </a:rPr>
              <a:t> chi </a:t>
            </a:r>
            <a:r>
              <a:rPr lang="en-GB" sz="2800" b="0" i="0" u="none" strike="noStrike" dirty="0" err="1">
                <a:effectLst/>
                <a:latin typeface="-apple-system"/>
              </a:rPr>
              <a:t>wedi</a:t>
            </a:r>
            <a:r>
              <a:rPr lang="en-GB" sz="2800" b="0" i="0" u="none" strike="noStrike" dirty="0">
                <a:effectLst/>
                <a:latin typeface="-apple-system"/>
              </a:rPr>
              <a:t> </a:t>
            </a:r>
            <a:r>
              <a:rPr lang="en-GB" sz="2800" b="0" i="0" u="none" strike="noStrike" dirty="0" err="1">
                <a:effectLst/>
                <a:latin typeface="-apple-system"/>
              </a:rPr>
              <a:t>dod</a:t>
            </a:r>
            <a:r>
              <a:rPr lang="en-GB" sz="2800" b="0" i="0" u="none" strike="noStrike" dirty="0">
                <a:effectLst/>
                <a:latin typeface="-apple-system"/>
              </a:rPr>
              <a:t> </a:t>
            </a:r>
            <a:r>
              <a:rPr lang="en-GB" sz="2800" b="0" i="0" u="none" strike="noStrike" dirty="0" err="1">
                <a:effectLst/>
                <a:latin typeface="-apple-system"/>
              </a:rPr>
              <a:t>ar</a:t>
            </a:r>
            <a:r>
              <a:rPr lang="en-GB" sz="2800" b="0" i="0" u="none" strike="noStrike" dirty="0">
                <a:effectLst/>
                <a:latin typeface="-apple-system"/>
              </a:rPr>
              <a:t> </a:t>
            </a:r>
            <a:r>
              <a:rPr lang="en-GB" sz="2800" b="0" i="0" u="none" strike="noStrike" dirty="0" err="1">
                <a:effectLst/>
                <a:latin typeface="-apple-system"/>
              </a:rPr>
              <a:t>eu</a:t>
            </a:r>
            <a:r>
              <a:rPr lang="en-GB" sz="2800" b="0" i="0" u="none" strike="noStrike" dirty="0">
                <a:effectLst/>
                <a:latin typeface="-apple-system"/>
              </a:rPr>
              <a:t> </a:t>
            </a:r>
            <a:r>
              <a:rPr lang="en-GB" sz="2800" b="0" i="0" u="none" strike="noStrike" dirty="0" err="1">
                <a:effectLst/>
                <a:latin typeface="-apple-system"/>
              </a:rPr>
              <a:t>traws</a:t>
            </a:r>
            <a:r>
              <a:rPr lang="en-GB" sz="2800" b="0" i="0" u="none" strike="noStrike" dirty="0">
                <a:effectLst/>
                <a:latin typeface="-apple-system"/>
              </a:rPr>
              <a:t> </a:t>
            </a:r>
            <a:r>
              <a:rPr lang="en-GB" sz="2800" b="0" i="0" u="none" strike="noStrike" dirty="0" err="1">
                <a:effectLst/>
                <a:latin typeface="-apple-system"/>
              </a:rPr>
              <a:t>ar</a:t>
            </a:r>
            <a:r>
              <a:rPr lang="en-GB" sz="2800" b="0" i="0" u="none" strike="noStrike" dirty="0">
                <a:effectLst/>
                <a:latin typeface="-apple-system"/>
              </a:rPr>
              <a:t> eich </a:t>
            </a:r>
            <a:r>
              <a:rPr lang="en-GB" sz="2800" b="0" i="0" u="none" strike="noStrike" dirty="0" err="1">
                <a:effectLst/>
                <a:latin typeface="-apple-system"/>
              </a:rPr>
              <a:t>taith</a:t>
            </a:r>
            <a:r>
              <a:rPr lang="en-GB" sz="2800" b="0" i="0" u="none" strike="noStrike" dirty="0">
                <a:effectLst/>
                <a:latin typeface="-apple-system"/>
              </a:rPr>
              <a:t> </a:t>
            </a:r>
            <a:r>
              <a:rPr lang="en-GB" sz="2800" b="0" i="0" u="none" strike="noStrike" dirty="0" err="1">
                <a:effectLst/>
                <a:latin typeface="-apple-system"/>
              </a:rPr>
              <a:t>unigol</a:t>
            </a:r>
            <a:r>
              <a:rPr lang="en-GB" sz="2800" b="0" i="0" u="none" strike="noStrike" dirty="0">
                <a:effectLst/>
                <a:latin typeface="-apple-system"/>
              </a:rPr>
              <a:t> chi </a:t>
            </a:r>
            <a:r>
              <a:rPr lang="en-GB" sz="2800" b="0" i="0" u="none" strike="noStrike" dirty="0" err="1">
                <a:effectLst/>
                <a:latin typeface="-apple-system"/>
              </a:rPr>
              <a:t>trwy’r</a:t>
            </a:r>
            <a:r>
              <a:rPr lang="en-GB" sz="2800" b="0" i="0" u="none" strike="noStrike" dirty="0">
                <a:effectLst/>
                <a:latin typeface="-apple-system"/>
              </a:rPr>
              <a:t> system </a:t>
            </a:r>
            <a:r>
              <a:rPr lang="en-GB" sz="2800" b="0" i="0" u="none" strike="noStrike" dirty="0" err="1">
                <a:effectLst/>
                <a:latin typeface="-apple-system"/>
              </a:rPr>
              <a:t>addysg</a:t>
            </a:r>
            <a:r>
              <a:rPr lang="en-GB" sz="2800" b="0" i="0" u="none" strike="noStrike" dirty="0">
                <a:effectLst/>
                <a:latin typeface="-apple-system"/>
              </a:rPr>
              <a:t>?</a:t>
            </a:r>
            <a:endParaRPr lang="en-GB" sz="2800" dirty="0"/>
          </a:p>
        </p:txBody>
      </p:sp>
    </p:spTree>
    <p:extLst>
      <p:ext uri="{BB962C8B-B14F-4D97-AF65-F5344CB8AC3E}">
        <p14:creationId xmlns:p14="http://schemas.microsoft.com/office/powerpoint/2010/main" val="3012325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2800" dirty="0"/>
            </a:br>
            <a:br>
              <a:rPr lang="en-GB" sz="2800" i="1" dirty="0">
                <a:solidFill>
                  <a:schemeClr val="accent5"/>
                </a:solidFill>
              </a:rPr>
            </a:br>
            <a:r>
              <a:rPr lang="en-GB" sz="2800" dirty="0"/>
              <a:t> </a:t>
            </a:r>
            <a:br>
              <a:rPr lang="en-GB" sz="2800" dirty="0">
                <a:solidFill>
                  <a:schemeClr val="accent5"/>
                </a:solidFill>
              </a:rPr>
            </a:br>
            <a:endParaRPr lang="en-GB" sz="2800" dirty="0">
              <a:solidFill>
                <a:schemeClr val="accent5"/>
              </a:solidFill>
            </a:endParaRPr>
          </a:p>
        </p:txBody>
      </p:sp>
      <p:sp>
        <p:nvSpPr>
          <p:cNvPr id="5" name="Content Placeholder 4"/>
          <p:cNvSpPr>
            <a:spLocks noGrp="1"/>
          </p:cNvSpPr>
          <p:nvPr>
            <p:ph idx="1"/>
          </p:nvPr>
        </p:nvSpPr>
        <p:spPr/>
        <p:txBody>
          <a:bodyPr/>
          <a:lstStyle/>
          <a:p>
            <a:endParaRPr lang="en-GB"/>
          </a:p>
        </p:txBody>
      </p:sp>
      <p:graphicFrame>
        <p:nvGraphicFramePr>
          <p:cNvPr id="3" name="Table 2"/>
          <p:cNvGraphicFramePr>
            <a:graphicFrameLocks noGrp="1"/>
          </p:cNvGraphicFramePr>
          <p:nvPr>
            <p:extLst>
              <p:ext uri="{D42A27DB-BD31-4B8C-83A1-F6EECF244321}">
                <p14:modId xmlns:p14="http://schemas.microsoft.com/office/powerpoint/2010/main" val="3267516363"/>
              </p:ext>
            </p:extLst>
          </p:nvPr>
        </p:nvGraphicFramePr>
        <p:xfrm>
          <a:off x="457199" y="1600200"/>
          <a:ext cx="8291265" cy="4525963"/>
        </p:xfrm>
        <a:graphic>
          <a:graphicData uri="http://schemas.openxmlformats.org/drawingml/2006/table">
            <a:tbl>
              <a:tblPr firstRow="1" bandRow="1">
                <a:tableStyleId>{F5AB1C69-6EDB-4FF4-983F-18BD219EF322}</a:tableStyleId>
              </a:tblPr>
              <a:tblGrid>
                <a:gridCol w="2763755">
                  <a:extLst>
                    <a:ext uri="{9D8B030D-6E8A-4147-A177-3AD203B41FA5}">
                      <a16:colId xmlns:a16="http://schemas.microsoft.com/office/drawing/2014/main" val="20000"/>
                    </a:ext>
                  </a:extLst>
                </a:gridCol>
                <a:gridCol w="2763755">
                  <a:extLst>
                    <a:ext uri="{9D8B030D-6E8A-4147-A177-3AD203B41FA5}">
                      <a16:colId xmlns:a16="http://schemas.microsoft.com/office/drawing/2014/main" val="20001"/>
                    </a:ext>
                  </a:extLst>
                </a:gridCol>
                <a:gridCol w="2763755">
                  <a:extLst>
                    <a:ext uri="{9D8B030D-6E8A-4147-A177-3AD203B41FA5}">
                      <a16:colId xmlns:a16="http://schemas.microsoft.com/office/drawing/2014/main" val="20002"/>
                    </a:ext>
                  </a:extLst>
                </a:gridCol>
              </a:tblGrid>
              <a:tr h="1185372">
                <a:tc>
                  <a:txBody>
                    <a:bodyPr/>
                    <a:lstStyle/>
                    <a:p>
                      <a:pPr algn="ctr"/>
                      <a:r>
                        <a:rPr lang="en-GB" sz="2000" dirty="0" err="1"/>
                        <a:t>Yn</a:t>
                      </a:r>
                      <a:r>
                        <a:rPr lang="en-GB" sz="2000" dirty="0"/>
                        <a:t> </a:t>
                      </a:r>
                      <a:r>
                        <a:rPr lang="en-GB" sz="2000" dirty="0" err="1"/>
                        <a:t>gwybod</a:t>
                      </a:r>
                      <a:r>
                        <a:rPr lang="en-GB" sz="2000" dirty="0"/>
                        <a:t>?</a:t>
                      </a:r>
                      <a:r>
                        <a:rPr lang="en-GB" sz="2000" baseline="0" dirty="0"/>
                        <a:t> </a:t>
                      </a:r>
                    </a:p>
                    <a:p>
                      <a:pPr algn="ctr"/>
                      <a:endParaRPr lang="en-GB" sz="2000" baseline="0"/>
                    </a:p>
                    <a:p>
                      <a:pPr algn="ctr"/>
                      <a:r>
                        <a:rPr lang="en-GB" sz="2000" baseline="0" dirty="0"/>
                        <a:t>Know? </a:t>
                      </a:r>
                      <a:endParaRPr lang="en-GB" sz="2000" dirty="0">
                        <a:latin typeface="Bradley Hand ITC" panose="03070402050302030203" pitchFamily="66" charset="0"/>
                      </a:endParaRPr>
                    </a:p>
                  </a:txBody>
                  <a:tcPr/>
                </a:tc>
                <a:tc>
                  <a:txBody>
                    <a:bodyPr/>
                    <a:lstStyle/>
                    <a:p>
                      <a:pPr algn="ctr"/>
                      <a:r>
                        <a:rPr lang="en-GB" sz="2000" dirty="0" err="1"/>
                        <a:t>Eisiau</a:t>
                      </a:r>
                      <a:r>
                        <a:rPr lang="en-GB" sz="2000" baseline="0" dirty="0"/>
                        <a:t> </a:t>
                      </a:r>
                      <a:r>
                        <a:rPr lang="en-GB" sz="2000" baseline="0" dirty="0" err="1"/>
                        <a:t>Gwybod</a:t>
                      </a:r>
                      <a:r>
                        <a:rPr lang="en-GB" sz="2000" baseline="0" dirty="0"/>
                        <a:t>?</a:t>
                      </a:r>
                    </a:p>
                    <a:p>
                      <a:pPr algn="ctr"/>
                      <a:endParaRPr lang="en-GB" sz="2000" baseline="0"/>
                    </a:p>
                    <a:p>
                      <a:pPr algn="ctr"/>
                      <a:r>
                        <a:rPr lang="en-GB" sz="2000" baseline="0" dirty="0"/>
                        <a:t>Want to Know?  </a:t>
                      </a:r>
                      <a:endParaRPr lang="en-GB" sz="2000" dirty="0">
                        <a:latin typeface="Bradley Hand ITC" panose="03070402050302030203" pitchFamily="66" charset="0"/>
                      </a:endParaRPr>
                    </a:p>
                  </a:txBody>
                  <a:tcPr/>
                </a:tc>
                <a:tc>
                  <a:txBody>
                    <a:bodyPr/>
                    <a:lstStyle/>
                    <a:p>
                      <a:pPr algn="ctr"/>
                      <a:r>
                        <a:rPr lang="en-GB" sz="2000" dirty="0"/>
                        <a:t>Wedi </a:t>
                      </a:r>
                      <a:r>
                        <a:rPr lang="en-GB" sz="2000" dirty="0" err="1"/>
                        <a:t>dysgu</a:t>
                      </a:r>
                      <a:r>
                        <a:rPr lang="en-GB" sz="2000" dirty="0"/>
                        <a:t>? </a:t>
                      </a:r>
                    </a:p>
                    <a:p>
                      <a:pPr algn="ctr"/>
                      <a:endParaRPr lang="en-GB" sz="2000"/>
                    </a:p>
                    <a:p>
                      <a:pPr algn="ctr"/>
                      <a:r>
                        <a:rPr lang="en-GB" sz="2000" dirty="0"/>
                        <a:t>Learnt? </a:t>
                      </a:r>
                      <a:endParaRPr lang="en-GB" sz="2000" dirty="0">
                        <a:latin typeface="Bradley Hand ITC" panose="03070402050302030203" pitchFamily="66" charset="0"/>
                      </a:endParaRPr>
                    </a:p>
                  </a:txBody>
                  <a:tcPr/>
                </a:tc>
                <a:extLst>
                  <a:ext uri="{0D108BD9-81ED-4DB2-BD59-A6C34878D82A}">
                    <a16:rowId xmlns:a16="http://schemas.microsoft.com/office/drawing/2014/main" val="10000"/>
                  </a:ext>
                </a:extLst>
              </a:tr>
              <a:tr h="3340591">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822935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Asesiad</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Math: </a:t>
            </a:r>
            <a:r>
              <a:rPr lang="en-GB" dirty="0" err="1"/>
              <a:t>Taflen</a:t>
            </a:r>
            <a:r>
              <a:rPr lang="en-GB" dirty="0"/>
              <a:t>/</a:t>
            </a:r>
            <a:r>
              <a:rPr lang="en-GB" dirty="0" err="1"/>
              <a:t>Pamffled</a:t>
            </a:r>
            <a:endParaRPr lang="en-GB" dirty="0"/>
          </a:p>
          <a:p>
            <a:r>
              <a:rPr lang="en-GB" dirty="0" err="1"/>
              <a:t>Geiriau</a:t>
            </a:r>
            <a:r>
              <a:rPr lang="en-GB" dirty="0"/>
              <a:t>: 3,000 (+/- 10%)</a:t>
            </a:r>
          </a:p>
          <a:p>
            <a:r>
              <a:rPr lang="en-GB" dirty="0" err="1"/>
              <a:t>Pryd</a:t>
            </a:r>
            <a:r>
              <a:rPr lang="en-GB" dirty="0"/>
              <a:t>?  </a:t>
            </a:r>
            <a:r>
              <a:rPr lang="en-GB" dirty="0">
                <a:solidFill>
                  <a:srgbClr val="FF0000"/>
                </a:solidFill>
              </a:rPr>
              <a:t>31.3.25</a:t>
            </a:r>
          </a:p>
          <a:p>
            <a:r>
              <a:rPr lang="cy-GB" sz="2800" dirty="0"/>
              <a:t>Mae'r aseiniad hwn yn gofyn i chi ddylunio taflen/pamffled addysgiadol sy'n hyrwyddo arferion cynhwysol mewn lleoliad addysgol penodol.</a:t>
            </a:r>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i="1" dirty="0"/>
              <a:t>Type: Leaflet/Pamphlet</a:t>
            </a:r>
          </a:p>
          <a:p>
            <a:r>
              <a:rPr lang="en-GB" i="1" dirty="0"/>
              <a:t>Word count: 3,000 </a:t>
            </a:r>
            <a:r>
              <a:rPr lang="en-GB" dirty="0"/>
              <a:t>(+/- 10%)</a:t>
            </a:r>
            <a:endParaRPr lang="en-GB" i="1" dirty="0"/>
          </a:p>
          <a:p>
            <a:r>
              <a:rPr lang="en-GB" i="1" dirty="0"/>
              <a:t>When? </a:t>
            </a:r>
            <a:r>
              <a:rPr lang="en-GB" i="1" dirty="0">
                <a:solidFill>
                  <a:srgbClr val="FF0000"/>
                </a:solidFill>
              </a:rPr>
              <a:t>31.3.25</a:t>
            </a:r>
          </a:p>
          <a:p>
            <a:r>
              <a:rPr lang="en-GB" sz="2800" dirty="0"/>
              <a:t>This assignment requires you to design an informative leaflet/pamphlet promoting inclusive practices in a specific educational setting.</a:t>
            </a:r>
            <a:endParaRPr lang="en-GB" dirty="0"/>
          </a:p>
          <a:p>
            <a:endParaRPr lang="en-GB" dirty="0"/>
          </a:p>
          <a:p>
            <a:endParaRPr lang="en-GB" dirty="0"/>
          </a:p>
        </p:txBody>
      </p:sp>
    </p:spTree>
    <p:extLst>
      <p:ext uri="{BB962C8B-B14F-4D97-AF65-F5344CB8AC3E}">
        <p14:creationId xmlns:p14="http://schemas.microsoft.com/office/powerpoint/2010/main" val="1882682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CE550-CEC1-4304-85C7-177A9B0735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AB4D4C-0DEF-CCF9-AA4C-25CEE9B7AACC}"/>
              </a:ext>
            </a:extLst>
          </p:cNvPr>
          <p:cNvSpPr>
            <a:spLocks noGrp="1"/>
          </p:cNvSpPr>
          <p:nvPr>
            <p:ph sz="half" idx="1"/>
          </p:nvPr>
        </p:nvSpPr>
        <p:spPr/>
        <p:txBody>
          <a:bodyPr>
            <a:normAutofit/>
          </a:bodyPr>
          <a:lstStyle/>
          <a:p>
            <a:r>
              <a:rPr lang="cy-GB" sz="2800" dirty="0"/>
              <a:t>Byddwch yn canolbwyntio ar grŵp dethol o ddysgwyr ac yn teilwra eich argymhellion ar gyfer grŵp o ymarferwyr yn y lleoliad a ddewiswyd.</a:t>
            </a:r>
          </a:p>
          <a:p>
            <a:endParaRPr lang="cy-GB" sz="2800" dirty="0"/>
          </a:p>
          <a:p>
            <a:endParaRPr lang="en-GB" dirty="0"/>
          </a:p>
        </p:txBody>
      </p:sp>
      <p:sp>
        <p:nvSpPr>
          <p:cNvPr id="4" name="Content Placeholder 3">
            <a:extLst>
              <a:ext uri="{FF2B5EF4-FFF2-40B4-BE49-F238E27FC236}">
                <a16:creationId xmlns:a16="http://schemas.microsoft.com/office/drawing/2014/main" id="{97ED31D6-9F5D-5C19-05C8-F1A6A7A7871E}"/>
              </a:ext>
            </a:extLst>
          </p:cNvPr>
          <p:cNvSpPr>
            <a:spLocks noGrp="1"/>
          </p:cNvSpPr>
          <p:nvPr>
            <p:ph sz="half" idx="2"/>
          </p:nvPr>
        </p:nvSpPr>
        <p:spPr/>
        <p:txBody>
          <a:bodyPr>
            <a:normAutofit/>
          </a:bodyPr>
          <a:lstStyle/>
          <a:p>
            <a:r>
              <a:rPr lang="en-GB" sz="2800" dirty="0"/>
              <a:t>You will focus on a selected group of learners and tailor your recommendations to a group of practitioners within the chosen setting.</a:t>
            </a:r>
          </a:p>
          <a:p>
            <a:endParaRPr lang="en-GB" dirty="0"/>
          </a:p>
        </p:txBody>
      </p:sp>
      <p:pic>
        <p:nvPicPr>
          <p:cNvPr id="6" name="Picture 5" descr="Two boys lying on the grass reading a book&#10;&#10;Description automatically generated">
            <a:extLst>
              <a:ext uri="{FF2B5EF4-FFF2-40B4-BE49-F238E27FC236}">
                <a16:creationId xmlns:a16="http://schemas.microsoft.com/office/drawing/2014/main" id="{CB0CE309-F47F-3605-7CD5-CB226775364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59632" y="4768340"/>
            <a:ext cx="1944216" cy="1629902"/>
          </a:xfrm>
          <a:prstGeom prst="rect">
            <a:avLst/>
          </a:prstGeom>
        </p:spPr>
      </p:pic>
      <p:pic>
        <p:nvPicPr>
          <p:cNvPr id="10" name="Picture 9" descr="A group of kids making a cake&#10;&#10;Description automatically generated">
            <a:extLst>
              <a:ext uri="{FF2B5EF4-FFF2-40B4-BE49-F238E27FC236}">
                <a16:creationId xmlns:a16="http://schemas.microsoft.com/office/drawing/2014/main" id="{F07A8ECD-F706-EAAC-C2F5-5A6CABA35F28}"/>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660547" y="4894911"/>
            <a:ext cx="2196140" cy="1450868"/>
          </a:xfrm>
          <a:prstGeom prst="rect">
            <a:avLst/>
          </a:prstGeom>
        </p:spPr>
      </p:pic>
      <p:pic>
        <p:nvPicPr>
          <p:cNvPr id="12" name="Picture 11" descr="A group of students in a hallway&#10;&#10;Description automatically generated">
            <a:extLst>
              <a:ext uri="{FF2B5EF4-FFF2-40B4-BE49-F238E27FC236}">
                <a16:creationId xmlns:a16="http://schemas.microsoft.com/office/drawing/2014/main" id="{D09FBF59-FC72-D657-381F-5FFD187C8F33}"/>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268040" y="4920139"/>
            <a:ext cx="2262965" cy="1507421"/>
          </a:xfrm>
          <a:prstGeom prst="rect">
            <a:avLst/>
          </a:prstGeom>
        </p:spPr>
      </p:pic>
    </p:spTree>
    <p:extLst>
      <p:ext uri="{BB962C8B-B14F-4D97-AF65-F5344CB8AC3E}">
        <p14:creationId xmlns:p14="http://schemas.microsoft.com/office/powerpoint/2010/main" val="3964684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7CEE3-1BCF-8AB9-9210-3D30884F63EC}"/>
              </a:ext>
            </a:extLst>
          </p:cNvPr>
          <p:cNvSpPr>
            <a:spLocks noGrp="1"/>
          </p:cNvSpPr>
          <p:nvPr>
            <p:ph type="title"/>
          </p:nvPr>
        </p:nvSpPr>
        <p:spPr/>
        <p:txBody>
          <a:bodyPr>
            <a:noAutofit/>
          </a:bodyPr>
          <a:lstStyle/>
          <a:p>
            <a:r>
              <a:rPr lang="en-GB" sz="3600" dirty="0" err="1"/>
              <a:t>Manyleb</a:t>
            </a:r>
            <a:r>
              <a:rPr lang="en-GB" sz="3600" dirty="0"/>
              <a:t> </a:t>
            </a:r>
            <a:r>
              <a:rPr lang="en-GB" sz="3600" dirty="0" err="1"/>
              <a:t>Asesiad</a:t>
            </a:r>
            <a:r>
              <a:rPr lang="en-GB" sz="3600" dirty="0"/>
              <a:t>/Assessment Specification</a:t>
            </a:r>
          </a:p>
        </p:txBody>
      </p:sp>
      <p:sp>
        <p:nvSpPr>
          <p:cNvPr id="3" name="Content Placeholder 2">
            <a:extLst>
              <a:ext uri="{FF2B5EF4-FFF2-40B4-BE49-F238E27FC236}">
                <a16:creationId xmlns:a16="http://schemas.microsoft.com/office/drawing/2014/main" id="{954B855F-8EBA-5746-CC61-493A1B8A6299}"/>
              </a:ext>
            </a:extLst>
          </p:cNvPr>
          <p:cNvSpPr>
            <a:spLocks noGrp="1"/>
          </p:cNvSpPr>
          <p:nvPr>
            <p:ph sz="half" idx="1"/>
          </p:nvPr>
        </p:nvSpPr>
        <p:spPr/>
        <p:txBody>
          <a:bodyPr/>
          <a:lstStyle/>
          <a:p>
            <a:r>
              <a:rPr lang="en-GB" dirty="0" err="1"/>
              <a:t>Darllenwch</a:t>
            </a:r>
            <a:r>
              <a:rPr lang="en-GB" dirty="0"/>
              <a:t> y </a:t>
            </a:r>
            <a:r>
              <a:rPr lang="en-GB" dirty="0" err="1"/>
              <a:t>fanyleb</a:t>
            </a:r>
            <a:r>
              <a:rPr lang="en-GB" dirty="0"/>
              <a:t> </a:t>
            </a:r>
            <a:r>
              <a:rPr lang="en-GB" dirty="0" err="1"/>
              <a:t>asesiad</a:t>
            </a:r>
            <a:r>
              <a:rPr lang="en-GB" dirty="0"/>
              <a:t> </a:t>
            </a:r>
            <a:r>
              <a:rPr lang="en-GB" dirty="0" err="1"/>
              <a:t>ar</a:t>
            </a:r>
            <a:r>
              <a:rPr lang="en-GB" dirty="0"/>
              <a:t> gyfer y </a:t>
            </a:r>
            <a:r>
              <a:rPr lang="en-GB" dirty="0" err="1"/>
              <a:t>modiwl</a:t>
            </a:r>
            <a:r>
              <a:rPr lang="en-GB" dirty="0"/>
              <a:t>.</a:t>
            </a:r>
          </a:p>
          <a:p>
            <a:r>
              <a:rPr lang="en-GB" dirty="0" err="1"/>
              <a:t>Fel</a:t>
            </a:r>
            <a:r>
              <a:rPr lang="en-GB" dirty="0"/>
              <a:t> </a:t>
            </a:r>
            <a:r>
              <a:rPr lang="en-GB" dirty="0" err="1"/>
              <a:t>grwp</a:t>
            </a:r>
            <a:r>
              <a:rPr lang="en-GB" dirty="0"/>
              <a:t> </a:t>
            </a:r>
            <a:r>
              <a:rPr lang="en-GB" dirty="0" err="1"/>
              <a:t>cynlluniwch</a:t>
            </a:r>
            <a:r>
              <a:rPr lang="en-GB" dirty="0"/>
              <a:t> 3 </a:t>
            </a:r>
            <a:r>
              <a:rPr lang="en-GB" dirty="0" err="1"/>
              <a:t>cwestiwn</a:t>
            </a:r>
            <a:r>
              <a:rPr lang="en-GB" dirty="0"/>
              <a:t> </a:t>
            </a:r>
            <a:r>
              <a:rPr lang="en-GB" dirty="0" err="1"/>
              <a:t>i</a:t>
            </a:r>
            <a:r>
              <a:rPr lang="en-GB" dirty="0"/>
              <a:t> </a:t>
            </a:r>
            <a:r>
              <a:rPr lang="en-GB" dirty="0" err="1"/>
              <a:t>ofyn</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3711BA72-C502-B4A5-B2B2-602DCB13EA1A}"/>
              </a:ext>
            </a:extLst>
          </p:cNvPr>
          <p:cNvSpPr>
            <a:spLocks noGrp="1"/>
          </p:cNvSpPr>
          <p:nvPr>
            <p:ph sz="half" idx="2"/>
          </p:nvPr>
        </p:nvSpPr>
        <p:spPr/>
        <p:txBody>
          <a:bodyPr/>
          <a:lstStyle/>
          <a:p>
            <a:r>
              <a:rPr lang="en-GB" dirty="0"/>
              <a:t>Read the assessment specification for the module.</a:t>
            </a:r>
          </a:p>
          <a:p>
            <a:r>
              <a:rPr lang="en-GB" dirty="0"/>
              <a:t>As a group plan 3 questions to ask?</a:t>
            </a:r>
          </a:p>
        </p:txBody>
      </p:sp>
      <p:pic>
        <p:nvPicPr>
          <p:cNvPr id="6" name="Picture 5" descr="A group of colorful papers with question marks&#10;&#10;Description automatically generated">
            <a:extLst>
              <a:ext uri="{FF2B5EF4-FFF2-40B4-BE49-F238E27FC236}">
                <a16:creationId xmlns:a16="http://schemas.microsoft.com/office/drawing/2014/main" id="{88D40B3D-2DB5-9E7F-BB2C-F998F06CB6C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59832" y="4524146"/>
            <a:ext cx="2209800" cy="1467307"/>
          </a:xfrm>
          <a:prstGeom prst="rect">
            <a:avLst/>
          </a:prstGeom>
        </p:spPr>
      </p:pic>
    </p:spTree>
    <p:extLst>
      <p:ext uri="{BB962C8B-B14F-4D97-AF65-F5344CB8AC3E}">
        <p14:creationId xmlns:p14="http://schemas.microsoft.com/office/powerpoint/2010/main" val="921910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Pen placed on top of a signature line">
            <a:extLst>
              <a:ext uri="{FF2B5EF4-FFF2-40B4-BE49-F238E27FC236}">
                <a16:creationId xmlns:a16="http://schemas.microsoft.com/office/drawing/2014/main" id="{55F304D0-8A9F-7FBC-513D-0F89B0DC419B}"/>
              </a:ext>
            </a:extLst>
          </p:cNvPr>
          <p:cNvPicPr>
            <a:picLocks noChangeAspect="1"/>
          </p:cNvPicPr>
          <p:nvPr/>
        </p:nvPicPr>
        <p:blipFill rotWithShape="1">
          <a:blip r:embed="rId2"/>
          <a:srcRect l="50879" r="1121" b="-1"/>
          <a:stretch/>
        </p:blipFill>
        <p:spPr>
          <a:xfrm>
            <a:off x="6588224" y="332656"/>
            <a:ext cx="1977299" cy="2749690"/>
          </a:xfrm>
          <a:prstGeom prst="rect">
            <a:avLst/>
          </a:prstGeom>
        </p:spPr>
      </p:pic>
      <p:sp>
        <p:nvSpPr>
          <p:cNvPr id="5" name="Title 4">
            <a:extLst>
              <a:ext uri="{FF2B5EF4-FFF2-40B4-BE49-F238E27FC236}">
                <a16:creationId xmlns:a16="http://schemas.microsoft.com/office/drawing/2014/main" id="{EA787604-82B3-3E2E-995E-0E934DCFBA92}"/>
              </a:ext>
            </a:extLst>
          </p:cNvPr>
          <p:cNvSpPr>
            <a:spLocks noGrp="1"/>
          </p:cNvSpPr>
          <p:nvPr>
            <p:ph type="title"/>
          </p:nvPr>
        </p:nvSpPr>
        <p:spPr>
          <a:xfrm>
            <a:off x="323528" y="-531440"/>
            <a:ext cx="6901360" cy="2520280"/>
          </a:xfrm>
        </p:spPr>
        <p:txBody>
          <a:bodyPr vert="horz" lIns="68580" tIns="34290" rIns="68580" bIns="34290" rtlCol="0" anchor="b">
            <a:noAutofit/>
          </a:bodyPr>
          <a:lstStyle/>
          <a:p>
            <a:r>
              <a:rPr lang="cy-GB" sz="4400" dirty="0"/>
              <a:t>Meini Prawf Marcio/</a:t>
            </a:r>
            <a:br>
              <a:rPr lang="cy-GB" sz="4400" dirty="0"/>
            </a:br>
            <a:r>
              <a:rPr lang="cy-GB" sz="4400" dirty="0" err="1"/>
              <a:t>assessment</a:t>
            </a:r>
            <a:r>
              <a:rPr lang="cy-GB" sz="4400" dirty="0"/>
              <a:t> criteria</a:t>
            </a:r>
          </a:p>
        </p:txBody>
      </p:sp>
      <p:sp>
        <p:nvSpPr>
          <p:cNvPr id="6" name="Text Placeholder 5">
            <a:extLst>
              <a:ext uri="{FF2B5EF4-FFF2-40B4-BE49-F238E27FC236}">
                <a16:creationId xmlns:a16="http://schemas.microsoft.com/office/drawing/2014/main" id="{7E070B09-1665-7DFF-5567-96D691C4F961}"/>
              </a:ext>
            </a:extLst>
          </p:cNvPr>
          <p:cNvSpPr>
            <a:spLocks noGrp="1"/>
          </p:cNvSpPr>
          <p:nvPr>
            <p:ph type="body" idx="1"/>
          </p:nvPr>
        </p:nvSpPr>
        <p:spPr>
          <a:xfrm>
            <a:off x="499392" y="2587556"/>
            <a:ext cx="4058916" cy="3888432"/>
          </a:xfrm>
        </p:spPr>
        <p:txBody>
          <a:bodyPr vert="horz" lIns="68580" tIns="34290" rIns="68580" bIns="34290" rtlCol="0" anchor="t">
            <a:normAutofit lnSpcReduction="10000"/>
          </a:bodyPr>
          <a:lstStyle/>
          <a:p>
            <a:r>
              <a:rPr lang="en-GB" sz="2400" dirty="0" err="1">
                <a:solidFill>
                  <a:schemeClr val="tx1"/>
                </a:solidFill>
              </a:rPr>
              <a:t>Edrychwch</a:t>
            </a:r>
            <a:r>
              <a:rPr lang="en-GB" sz="2400" dirty="0">
                <a:solidFill>
                  <a:schemeClr val="tx1"/>
                </a:solidFill>
              </a:rPr>
              <a:t> </a:t>
            </a:r>
            <a:r>
              <a:rPr lang="en-GB" sz="2400" dirty="0" err="1">
                <a:solidFill>
                  <a:schemeClr val="tx1"/>
                </a:solidFill>
              </a:rPr>
              <a:t>ar</a:t>
            </a:r>
            <a:r>
              <a:rPr lang="en-GB" sz="2400" dirty="0">
                <a:solidFill>
                  <a:schemeClr val="tx1"/>
                </a:solidFill>
              </a:rPr>
              <a:t> eich </a:t>
            </a:r>
            <a:r>
              <a:rPr lang="en-GB" sz="2400" dirty="0" err="1">
                <a:solidFill>
                  <a:schemeClr val="tx1"/>
                </a:solidFill>
              </a:rPr>
              <a:t>adborth</a:t>
            </a:r>
            <a:r>
              <a:rPr lang="en-GB" sz="2400" dirty="0">
                <a:solidFill>
                  <a:schemeClr val="tx1"/>
                </a:solidFill>
              </a:rPr>
              <a:t> </a:t>
            </a:r>
            <a:r>
              <a:rPr lang="en-GB" sz="2400" dirty="0" err="1">
                <a:solidFill>
                  <a:schemeClr val="tx1"/>
                </a:solidFill>
              </a:rPr>
              <a:t>diweddaraf</a:t>
            </a:r>
            <a:r>
              <a:rPr lang="en-GB" sz="2400" dirty="0">
                <a:solidFill>
                  <a:schemeClr val="tx1"/>
                </a:solidFill>
              </a:rPr>
              <a:t>?</a:t>
            </a:r>
          </a:p>
          <a:p>
            <a:r>
              <a:rPr lang="en-GB" sz="2400" dirty="0">
                <a:solidFill>
                  <a:schemeClr val="tx1"/>
                </a:solidFill>
              </a:rPr>
              <a:t>Tua </a:t>
            </a:r>
            <a:r>
              <a:rPr lang="en-GB" sz="2400" dirty="0" err="1">
                <a:solidFill>
                  <a:schemeClr val="tx1"/>
                </a:solidFill>
              </a:rPr>
              <a:t>ble</a:t>
            </a:r>
            <a:r>
              <a:rPr lang="en-GB" sz="2400" dirty="0">
                <a:solidFill>
                  <a:schemeClr val="tx1"/>
                </a:solidFill>
              </a:rPr>
              <a:t> </a:t>
            </a:r>
            <a:r>
              <a:rPr lang="en-GB" sz="2400" dirty="0" err="1">
                <a:solidFill>
                  <a:schemeClr val="tx1"/>
                </a:solidFill>
              </a:rPr>
              <a:t>i</a:t>
            </a:r>
            <a:r>
              <a:rPr lang="en-GB" sz="2400" dirty="0">
                <a:solidFill>
                  <a:schemeClr val="tx1"/>
                </a:solidFill>
              </a:rPr>
              <a:t> chi </a:t>
            </a:r>
            <a:r>
              <a:rPr lang="en-GB" sz="2400" dirty="0" err="1">
                <a:solidFill>
                  <a:schemeClr val="tx1"/>
                </a:solidFill>
              </a:rPr>
              <a:t>nawr</a:t>
            </a:r>
            <a:r>
              <a:rPr lang="en-GB" sz="2400" dirty="0">
                <a:solidFill>
                  <a:schemeClr val="tx1"/>
                </a:solidFill>
              </a:rPr>
              <a:t> </a:t>
            </a:r>
            <a:r>
              <a:rPr lang="en-GB" sz="2400" dirty="0" err="1">
                <a:solidFill>
                  <a:schemeClr val="tx1"/>
                </a:solidFill>
              </a:rPr>
              <a:t>ar</a:t>
            </a:r>
            <a:r>
              <a:rPr lang="en-GB" sz="2400" dirty="0">
                <a:solidFill>
                  <a:schemeClr val="tx1"/>
                </a:solidFill>
              </a:rPr>
              <a:t> y grid </a:t>
            </a:r>
            <a:r>
              <a:rPr lang="en-GB" sz="2400" dirty="0" err="1">
                <a:solidFill>
                  <a:schemeClr val="tx1"/>
                </a:solidFill>
              </a:rPr>
              <a:t>meini</a:t>
            </a:r>
            <a:r>
              <a:rPr lang="en-GB" sz="2400" dirty="0">
                <a:solidFill>
                  <a:schemeClr val="tx1"/>
                </a:solidFill>
              </a:rPr>
              <a:t> </a:t>
            </a:r>
            <a:r>
              <a:rPr lang="en-GB" sz="2400" dirty="0" err="1">
                <a:solidFill>
                  <a:schemeClr val="tx1"/>
                </a:solidFill>
              </a:rPr>
              <a:t>prawf</a:t>
            </a:r>
            <a:r>
              <a:rPr lang="en-GB" sz="2400" dirty="0">
                <a:solidFill>
                  <a:schemeClr val="tx1"/>
                </a:solidFill>
              </a:rPr>
              <a:t> </a:t>
            </a:r>
            <a:r>
              <a:rPr lang="en-GB" sz="2400" dirty="0" err="1">
                <a:solidFill>
                  <a:schemeClr val="tx1"/>
                </a:solidFill>
              </a:rPr>
              <a:t>marcio</a:t>
            </a:r>
            <a:r>
              <a:rPr lang="en-GB" sz="2400" dirty="0">
                <a:solidFill>
                  <a:schemeClr val="tx1"/>
                </a:solidFill>
              </a:rPr>
              <a:t>?</a:t>
            </a:r>
          </a:p>
          <a:p>
            <a:r>
              <a:rPr lang="en-GB" sz="2400" dirty="0">
                <a:solidFill>
                  <a:schemeClr val="tx1"/>
                </a:solidFill>
              </a:rPr>
              <a:t>Beth </a:t>
            </a:r>
            <a:r>
              <a:rPr lang="en-GB" sz="2400" dirty="0" err="1">
                <a:solidFill>
                  <a:schemeClr val="tx1"/>
                </a:solidFill>
              </a:rPr>
              <a:t>sydd</a:t>
            </a:r>
            <a:r>
              <a:rPr lang="en-GB" sz="2400" dirty="0">
                <a:solidFill>
                  <a:schemeClr val="tx1"/>
                </a:solidFill>
              </a:rPr>
              <a:t> </a:t>
            </a:r>
            <a:r>
              <a:rPr lang="en-GB" sz="2400" dirty="0" err="1">
                <a:solidFill>
                  <a:schemeClr val="tx1"/>
                </a:solidFill>
              </a:rPr>
              <a:t>angen</a:t>
            </a:r>
            <a:r>
              <a:rPr lang="en-GB" sz="2400" dirty="0">
                <a:solidFill>
                  <a:schemeClr val="tx1"/>
                </a:solidFill>
              </a:rPr>
              <a:t> </a:t>
            </a:r>
            <a:r>
              <a:rPr lang="en-GB" sz="2400" dirty="0" err="1">
                <a:solidFill>
                  <a:schemeClr val="tx1"/>
                </a:solidFill>
              </a:rPr>
              <a:t>i</a:t>
            </a:r>
            <a:r>
              <a:rPr lang="en-GB" sz="2400" dirty="0">
                <a:solidFill>
                  <a:schemeClr val="tx1"/>
                </a:solidFill>
              </a:rPr>
              <a:t> chi </a:t>
            </a:r>
            <a:r>
              <a:rPr lang="en-GB" sz="2400" dirty="0" err="1">
                <a:solidFill>
                  <a:schemeClr val="tx1"/>
                </a:solidFill>
              </a:rPr>
              <a:t>wneud</a:t>
            </a:r>
            <a:r>
              <a:rPr lang="en-GB" sz="2400" dirty="0">
                <a:solidFill>
                  <a:schemeClr val="tx1"/>
                </a:solidFill>
              </a:rPr>
              <a:t> er mwyn </a:t>
            </a:r>
            <a:r>
              <a:rPr lang="en-GB" sz="2400" dirty="0" err="1">
                <a:solidFill>
                  <a:schemeClr val="tx1"/>
                </a:solidFill>
              </a:rPr>
              <a:t>gweithio</a:t>
            </a:r>
            <a:r>
              <a:rPr lang="en-GB" sz="2400" dirty="0">
                <a:solidFill>
                  <a:schemeClr val="tx1"/>
                </a:solidFill>
              </a:rPr>
              <a:t> </a:t>
            </a:r>
            <a:r>
              <a:rPr lang="en-GB" sz="2400" dirty="0" err="1">
                <a:solidFill>
                  <a:schemeClr val="tx1"/>
                </a:solidFill>
              </a:rPr>
              <a:t>tuag</a:t>
            </a:r>
            <a:r>
              <a:rPr lang="en-GB" sz="2400" dirty="0">
                <a:solidFill>
                  <a:schemeClr val="tx1"/>
                </a:solidFill>
              </a:rPr>
              <a:t> at y </a:t>
            </a:r>
            <a:r>
              <a:rPr lang="en-GB" sz="2400" dirty="0" err="1">
                <a:solidFill>
                  <a:schemeClr val="tx1"/>
                </a:solidFill>
              </a:rPr>
              <a:t>meini</a:t>
            </a:r>
            <a:r>
              <a:rPr lang="en-GB" sz="2400" dirty="0">
                <a:solidFill>
                  <a:schemeClr val="tx1"/>
                </a:solidFill>
              </a:rPr>
              <a:t> prawf </a:t>
            </a:r>
            <a:r>
              <a:rPr lang="en-GB" sz="2400" dirty="0" err="1">
                <a:solidFill>
                  <a:schemeClr val="tx1"/>
                </a:solidFill>
              </a:rPr>
              <a:t>nesaf</a:t>
            </a:r>
            <a:r>
              <a:rPr lang="en-GB" sz="2400" dirty="0">
                <a:solidFill>
                  <a:schemeClr val="tx1"/>
                </a:solidFill>
              </a:rPr>
              <a:t>?</a:t>
            </a:r>
          </a:p>
          <a:p>
            <a:r>
              <a:rPr lang="en-GB" sz="2400" dirty="0" err="1">
                <a:solidFill>
                  <a:schemeClr val="tx1"/>
                </a:solidFill>
              </a:rPr>
              <a:t>Gwnewch</a:t>
            </a:r>
            <a:r>
              <a:rPr lang="en-GB" sz="2400" dirty="0">
                <a:solidFill>
                  <a:schemeClr val="tx1"/>
                </a:solidFill>
              </a:rPr>
              <a:t> </a:t>
            </a:r>
            <a:r>
              <a:rPr lang="en-GB" sz="2400" dirty="0" err="1">
                <a:solidFill>
                  <a:schemeClr val="tx1"/>
                </a:solidFill>
              </a:rPr>
              <a:t>nodyn</a:t>
            </a:r>
            <a:r>
              <a:rPr lang="en-GB" sz="2400" dirty="0">
                <a:solidFill>
                  <a:schemeClr val="tx1"/>
                </a:solidFill>
              </a:rPr>
              <a:t>.</a:t>
            </a:r>
          </a:p>
          <a:p>
            <a:r>
              <a:rPr lang="en-GB" sz="2400" dirty="0" err="1">
                <a:solidFill>
                  <a:schemeClr val="tx1"/>
                </a:solidFill>
              </a:rPr>
              <a:t>Os</a:t>
            </a:r>
            <a:r>
              <a:rPr lang="en-GB" sz="2400" dirty="0">
                <a:solidFill>
                  <a:schemeClr val="tx1"/>
                </a:solidFill>
              </a:rPr>
              <a:t> </a:t>
            </a:r>
            <a:r>
              <a:rPr lang="en-GB" sz="2400" dirty="0" err="1">
                <a:solidFill>
                  <a:schemeClr val="tx1"/>
                </a:solidFill>
              </a:rPr>
              <a:t>nad</a:t>
            </a:r>
            <a:r>
              <a:rPr lang="en-GB" sz="2400" dirty="0">
                <a:solidFill>
                  <a:schemeClr val="tx1"/>
                </a:solidFill>
              </a:rPr>
              <a:t> </a:t>
            </a:r>
            <a:r>
              <a:rPr lang="en-GB" sz="2400" dirty="0" err="1">
                <a:solidFill>
                  <a:schemeClr val="tx1"/>
                </a:solidFill>
              </a:rPr>
              <a:t>yw</a:t>
            </a:r>
            <a:r>
              <a:rPr lang="en-GB" sz="2400" dirty="0">
                <a:solidFill>
                  <a:schemeClr val="tx1"/>
                </a:solidFill>
              </a:rPr>
              <a:t> </a:t>
            </a:r>
            <a:r>
              <a:rPr lang="en-GB" sz="2400" dirty="0" err="1">
                <a:solidFill>
                  <a:schemeClr val="tx1"/>
                </a:solidFill>
              </a:rPr>
              <a:t>sut</a:t>
            </a:r>
            <a:r>
              <a:rPr lang="en-GB" sz="2400" dirty="0">
                <a:solidFill>
                  <a:schemeClr val="tx1"/>
                </a:solidFill>
              </a:rPr>
              <a:t> </a:t>
            </a:r>
            <a:r>
              <a:rPr lang="en-GB" sz="2400" dirty="0" err="1">
                <a:solidFill>
                  <a:schemeClr val="tx1"/>
                </a:solidFill>
              </a:rPr>
              <a:t>i</a:t>
            </a:r>
            <a:r>
              <a:rPr lang="en-GB" sz="2400" dirty="0">
                <a:solidFill>
                  <a:schemeClr val="tx1"/>
                </a:solidFill>
              </a:rPr>
              <a:t> </a:t>
            </a:r>
            <a:r>
              <a:rPr lang="en-GB" sz="2400" dirty="0" err="1">
                <a:solidFill>
                  <a:schemeClr val="tx1"/>
                </a:solidFill>
              </a:rPr>
              <a:t>wneud</a:t>
            </a:r>
            <a:r>
              <a:rPr lang="en-GB" sz="2400" dirty="0">
                <a:solidFill>
                  <a:schemeClr val="tx1"/>
                </a:solidFill>
              </a:rPr>
              <a:t> </a:t>
            </a:r>
            <a:r>
              <a:rPr lang="en-GB" sz="2400" dirty="0" err="1">
                <a:solidFill>
                  <a:schemeClr val="tx1"/>
                </a:solidFill>
              </a:rPr>
              <a:t>yn</a:t>
            </a:r>
            <a:r>
              <a:rPr lang="en-GB" sz="2400" dirty="0">
                <a:solidFill>
                  <a:schemeClr val="tx1"/>
                </a:solidFill>
              </a:rPr>
              <a:t> </a:t>
            </a:r>
            <a:r>
              <a:rPr lang="en-GB" sz="2400" dirty="0" err="1">
                <a:solidFill>
                  <a:schemeClr val="tx1"/>
                </a:solidFill>
              </a:rPr>
              <a:t>glir</a:t>
            </a:r>
            <a:r>
              <a:rPr lang="en-GB" sz="2400" dirty="0">
                <a:solidFill>
                  <a:schemeClr val="tx1"/>
                </a:solidFill>
              </a:rPr>
              <a:t> </a:t>
            </a:r>
            <a:r>
              <a:rPr lang="en-GB" sz="2400" dirty="0" err="1">
                <a:solidFill>
                  <a:schemeClr val="tx1"/>
                </a:solidFill>
              </a:rPr>
              <a:t>i</a:t>
            </a:r>
            <a:r>
              <a:rPr lang="en-GB" sz="2400" dirty="0">
                <a:solidFill>
                  <a:schemeClr val="tx1"/>
                </a:solidFill>
              </a:rPr>
              <a:t> chi </a:t>
            </a:r>
            <a:r>
              <a:rPr lang="en-GB" sz="2400" dirty="0" err="1">
                <a:solidFill>
                  <a:schemeClr val="tx1"/>
                </a:solidFill>
              </a:rPr>
              <a:t>holwch</a:t>
            </a:r>
            <a:r>
              <a:rPr lang="en-GB" sz="2400" dirty="0">
                <a:solidFill>
                  <a:schemeClr val="tx1"/>
                </a:solidFill>
              </a:rPr>
              <a:t> am </a:t>
            </a:r>
            <a:r>
              <a:rPr lang="en-GB" sz="2400" dirty="0" err="1">
                <a:solidFill>
                  <a:schemeClr val="tx1"/>
                </a:solidFill>
              </a:rPr>
              <a:t>arweiniad</a:t>
            </a:r>
            <a:r>
              <a:rPr lang="en-GB" sz="2400" dirty="0">
                <a:solidFill>
                  <a:schemeClr val="tx1"/>
                </a:solidFill>
              </a:rPr>
              <a:t>.</a:t>
            </a:r>
            <a:endParaRPr lang="en-US" sz="2400" dirty="0">
              <a:solidFill>
                <a:schemeClr val="tx1"/>
              </a:solidFill>
            </a:endParaRPr>
          </a:p>
        </p:txBody>
      </p:sp>
      <p:sp>
        <p:nvSpPr>
          <p:cNvPr id="3" name="TextBox 2">
            <a:extLst>
              <a:ext uri="{FF2B5EF4-FFF2-40B4-BE49-F238E27FC236}">
                <a16:creationId xmlns:a16="http://schemas.microsoft.com/office/drawing/2014/main" id="{5C3398CC-0E3B-7A3A-CF31-494F2C2B9156}"/>
              </a:ext>
            </a:extLst>
          </p:cNvPr>
          <p:cNvSpPr txBox="1"/>
          <p:nvPr/>
        </p:nvSpPr>
        <p:spPr>
          <a:xfrm>
            <a:off x="5109138" y="3094378"/>
            <a:ext cx="4143381" cy="3416320"/>
          </a:xfrm>
          <a:prstGeom prst="rect">
            <a:avLst/>
          </a:prstGeom>
          <a:noFill/>
        </p:spPr>
        <p:txBody>
          <a:bodyPr wrap="square">
            <a:spAutoFit/>
          </a:bodyPr>
          <a:lstStyle/>
          <a:p>
            <a:r>
              <a:rPr lang="en-GB" sz="2400" b="0" i="0" u="none" strike="noStrike" dirty="0">
                <a:effectLst/>
                <a:latin typeface="-apple-system"/>
              </a:rPr>
              <a:t>Check out your latest feedback?</a:t>
            </a:r>
            <a:br>
              <a:rPr lang="en-GB" sz="2400" dirty="0"/>
            </a:br>
            <a:r>
              <a:rPr lang="en-GB" sz="2400" b="0" i="0" u="none" strike="noStrike" dirty="0">
                <a:effectLst/>
                <a:latin typeface="-apple-system"/>
              </a:rPr>
              <a:t>Approximately where </a:t>
            </a:r>
            <a:r>
              <a:rPr lang="en-GB" sz="2400" dirty="0">
                <a:latin typeface="-apple-system"/>
              </a:rPr>
              <a:t>are</a:t>
            </a:r>
            <a:r>
              <a:rPr lang="en-GB" sz="2400" b="0" i="0" u="none" strike="noStrike" dirty="0">
                <a:effectLst/>
                <a:latin typeface="-apple-system"/>
              </a:rPr>
              <a:t> you now on the marking criteria grid?</a:t>
            </a:r>
            <a:br>
              <a:rPr lang="en-GB" sz="2400" dirty="0"/>
            </a:br>
            <a:r>
              <a:rPr lang="en-GB" sz="2400" b="0" i="0" u="none" strike="noStrike" dirty="0">
                <a:effectLst/>
                <a:latin typeface="-apple-system"/>
              </a:rPr>
              <a:t>What do you need to do to </a:t>
            </a:r>
            <a:r>
              <a:rPr lang="en-GB" sz="2400" dirty="0">
                <a:latin typeface="-apple-system"/>
              </a:rPr>
              <a:t>work towards</a:t>
            </a:r>
            <a:r>
              <a:rPr lang="en-GB" sz="2400" b="0" i="0" u="none" strike="noStrike" dirty="0">
                <a:effectLst/>
                <a:latin typeface="-apple-system"/>
              </a:rPr>
              <a:t> the next criteria?</a:t>
            </a:r>
          </a:p>
          <a:p>
            <a:r>
              <a:rPr lang="en-GB" sz="2400" dirty="0">
                <a:latin typeface="-apple-system"/>
              </a:rPr>
              <a:t>Make a note.</a:t>
            </a:r>
          </a:p>
          <a:p>
            <a:r>
              <a:rPr lang="en-GB" sz="2400" dirty="0">
                <a:latin typeface="-apple-system"/>
              </a:rPr>
              <a:t>If not clear then please ask for guidance.</a:t>
            </a:r>
            <a:endParaRPr lang="en-GB" sz="2400" dirty="0"/>
          </a:p>
        </p:txBody>
      </p:sp>
    </p:spTree>
    <p:extLst>
      <p:ext uri="{BB962C8B-B14F-4D97-AF65-F5344CB8AC3E}">
        <p14:creationId xmlns:p14="http://schemas.microsoft.com/office/powerpoint/2010/main" val="23681635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B26B1-C243-4326-A592-9107078221E8}"/>
              </a:ext>
            </a:extLst>
          </p:cNvPr>
          <p:cNvSpPr>
            <a:spLocks noGrp="1"/>
          </p:cNvSpPr>
          <p:nvPr>
            <p:ph type="title"/>
          </p:nvPr>
        </p:nvSpPr>
        <p:spPr/>
        <p:txBody>
          <a:bodyPr>
            <a:normAutofit fontScale="90000"/>
          </a:bodyPr>
          <a:lstStyle/>
          <a:p>
            <a:r>
              <a:rPr lang="en-GB" dirty="0"/>
              <a:t>What do we mean by the term diversity?</a:t>
            </a:r>
          </a:p>
        </p:txBody>
      </p:sp>
      <p:pic>
        <p:nvPicPr>
          <p:cNvPr id="7" name="Content Placeholder 6" descr="A picture containing decorated, colorful&#10;&#10;Description automatically generated">
            <a:extLst>
              <a:ext uri="{FF2B5EF4-FFF2-40B4-BE49-F238E27FC236}">
                <a16:creationId xmlns:a16="http://schemas.microsoft.com/office/drawing/2014/main" id="{6974BF62-EC1E-4243-82D5-C8CFF1FB356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5886" y="1600200"/>
            <a:ext cx="6352228" cy="4525963"/>
          </a:xfrm>
        </p:spPr>
      </p:pic>
    </p:spTree>
    <p:extLst>
      <p:ext uri="{BB962C8B-B14F-4D97-AF65-F5344CB8AC3E}">
        <p14:creationId xmlns:p14="http://schemas.microsoft.com/office/powerpoint/2010/main" val="3671743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3203F-C352-5793-AB96-78F0231B4434}"/>
              </a:ext>
            </a:extLst>
          </p:cNvPr>
          <p:cNvSpPr>
            <a:spLocks noGrp="1"/>
          </p:cNvSpPr>
          <p:nvPr>
            <p:ph type="title"/>
          </p:nvPr>
        </p:nvSpPr>
        <p:spPr/>
        <p:txBody>
          <a:bodyPr/>
          <a:lstStyle/>
          <a:p>
            <a:r>
              <a:rPr lang="en-GB" dirty="0" err="1"/>
              <a:t>Darllen</a:t>
            </a:r>
            <a:r>
              <a:rPr lang="en-GB" dirty="0"/>
              <a:t> </a:t>
            </a:r>
            <a:r>
              <a:rPr lang="en-GB" dirty="0" err="1"/>
              <a:t>pellach</a:t>
            </a:r>
            <a:r>
              <a:rPr lang="en-GB" dirty="0"/>
              <a:t> / Further reading</a:t>
            </a:r>
          </a:p>
        </p:txBody>
      </p:sp>
      <p:sp>
        <p:nvSpPr>
          <p:cNvPr id="3" name="Content Placeholder 2">
            <a:extLst>
              <a:ext uri="{FF2B5EF4-FFF2-40B4-BE49-F238E27FC236}">
                <a16:creationId xmlns:a16="http://schemas.microsoft.com/office/drawing/2014/main" id="{48DA1CF6-1380-F6E6-6823-FF988C3B8C77}"/>
              </a:ext>
            </a:extLst>
          </p:cNvPr>
          <p:cNvSpPr>
            <a:spLocks noGrp="1"/>
          </p:cNvSpPr>
          <p:nvPr>
            <p:ph idx="1"/>
          </p:nvPr>
        </p:nvSpPr>
        <p:spPr>
          <a:xfrm>
            <a:off x="457200" y="1600201"/>
            <a:ext cx="8229600" cy="1324744"/>
          </a:xfrm>
        </p:spPr>
        <p:txBody>
          <a:bodyPr/>
          <a:lstStyle/>
          <a:p>
            <a:r>
              <a:rPr lang="en-GB" dirty="0">
                <a:hlinkClick r:id="rId2"/>
              </a:rPr>
              <a:t>Diversity and Inclusion: Who’s at the… | Research Schools Network</a:t>
            </a:r>
            <a:endParaRPr lang="en-GB" dirty="0"/>
          </a:p>
        </p:txBody>
      </p:sp>
      <p:sp>
        <p:nvSpPr>
          <p:cNvPr id="4" name="TextBox 3">
            <a:extLst>
              <a:ext uri="{FF2B5EF4-FFF2-40B4-BE49-F238E27FC236}">
                <a16:creationId xmlns:a16="http://schemas.microsoft.com/office/drawing/2014/main" id="{0695DA28-CE26-2250-D04A-CF62BA35B07D}"/>
              </a:ext>
            </a:extLst>
          </p:cNvPr>
          <p:cNvSpPr txBox="1"/>
          <p:nvPr/>
        </p:nvSpPr>
        <p:spPr>
          <a:xfrm>
            <a:off x="899592" y="3107508"/>
            <a:ext cx="2376264" cy="3416320"/>
          </a:xfrm>
          <a:prstGeom prst="rect">
            <a:avLst/>
          </a:prstGeom>
          <a:noFill/>
        </p:spPr>
        <p:txBody>
          <a:bodyPr wrap="square" rtlCol="0">
            <a:spAutoFit/>
          </a:bodyPr>
          <a:lstStyle/>
          <a:p>
            <a:r>
              <a:rPr lang="en-GB" dirty="0" err="1"/>
              <a:t>Ystyriwch</a:t>
            </a:r>
            <a:r>
              <a:rPr lang="en-GB" dirty="0"/>
              <a:t> rhai </a:t>
            </a:r>
            <a:r>
              <a:rPr lang="en-GB" dirty="0" err="1"/>
              <a:t>o’r</a:t>
            </a:r>
            <a:r>
              <a:rPr lang="en-GB" dirty="0"/>
              <a:t> </a:t>
            </a:r>
            <a:r>
              <a:rPr lang="en-GB" dirty="0" err="1"/>
              <a:t>negeseuon</a:t>
            </a:r>
            <a:r>
              <a:rPr lang="en-GB" dirty="0"/>
              <a:t> </a:t>
            </a:r>
            <a:r>
              <a:rPr lang="en-GB" dirty="0" err="1"/>
              <a:t>pwysig</a:t>
            </a:r>
            <a:r>
              <a:rPr lang="en-GB" dirty="0"/>
              <a:t> </a:t>
            </a:r>
            <a:r>
              <a:rPr lang="en-GB" dirty="0" err="1"/>
              <a:t>yn</a:t>
            </a:r>
            <a:r>
              <a:rPr lang="en-GB" dirty="0"/>
              <a:t> y blog </a:t>
            </a:r>
            <a:r>
              <a:rPr lang="en-GB" dirty="0" err="1"/>
              <a:t>yma</a:t>
            </a:r>
            <a:r>
              <a:rPr lang="en-GB" dirty="0"/>
              <a:t> ac </a:t>
            </a:r>
            <a:r>
              <a:rPr lang="en-GB" dirty="0" err="1"/>
              <a:t>adfyfyriwch</a:t>
            </a:r>
            <a:r>
              <a:rPr lang="en-GB" dirty="0"/>
              <a:t> </a:t>
            </a:r>
            <a:r>
              <a:rPr lang="en-GB" dirty="0" err="1"/>
              <a:t>ar</a:t>
            </a:r>
            <a:r>
              <a:rPr lang="en-GB" dirty="0"/>
              <a:t> eich </a:t>
            </a:r>
            <a:r>
              <a:rPr lang="en-GB" dirty="0" err="1"/>
              <a:t>profiadau</a:t>
            </a:r>
            <a:r>
              <a:rPr lang="en-GB" dirty="0"/>
              <a:t> eich </a:t>
            </a:r>
            <a:r>
              <a:rPr lang="en-GB" dirty="0" err="1"/>
              <a:t>hun</a:t>
            </a:r>
            <a:r>
              <a:rPr lang="en-GB" dirty="0"/>
              <a:t> o </a:t>
            </a:r>
            <a:r>
              <a:rPr lang="en-GB" dirty="0" err="1"/>
              <a:t>ysgol</a:t>
            </a:r>
            <a:r>
              <a:rPr lang="en-GB" dirty="0"/>
              <a:t>/</a:t>
            </a:r>
            <a:r>
              <a:rPr lang="en-GB" dirty="0" err="1"/>
              <a:t>gweithio</a:t>
            </a:r>
            <a:r>
              <a:rPr lang="en-GB" dirty="0"/>
              <a:t> </a:t>
            </a:r>
            <a:r>
              <a:rPr lang="en-GB" dirty="0" err="1"/>
              <a:t>mewn</a:t>
            </a:r>
            <a:r>
              <a:rPr lang="en-GB" dirty="0"/>
              <a:t> </a:t>
            </a:r>
            <a:r>
              <a:rPr lang="en-GB" dirty="0" err="1"/>
              <a:t>ysgol</a:t>
            </a:r>
            <a:r>
              <a:rPr lang="en-GB" dirty="0"/>
              <a:t>. Beth </a:t>
            </a:r>
            <a:r>
              <a:rPr lang="en-GB" dirty="0" err="1"/>
              <a:t>sydd</a:t>
            </a:r>
            <a:r>
              <a:rPr lang="en-GB" dirty="0"/>
              <a:t> </a:t>
            </a:r>
            <a:r>
              <a:rPr lang="en-GB" dirty="0" err="1"/>
              <a:t>angen</a:t>
            </a:r>
            <a:r>
              <a:rPr lang="en-GB" dirty="0"/>
              <a:t> </a:t>
            </a:r>
            <a:r>
              <a:rPr lang="en-GB" dirty="0" err="1"/>
              <a:t>digwydd</a:t>
            </a:r>
            <a:r>
              <a:rPr lang="en-GB" dirty="0"/>
              <a:t>?</a:t>
            </a:r>
          </a:p>
          <a:p>
            <a:endParaRPr lang="en-GB" dirty="0"/>
          </a:p>
          <a:p>
            <a:r>
              <a:rPr lang="en-GB" dirty="0" err="1"/>
              <a:t>Unrhyw</a:t>
            </a:r>
            <a:r>
              <a:rPr lang="en-GB" dirty="0"/>
              <a:t> </a:t>
            </a:r>
            <a:r>
              <a:rPr lang="en-GB" dirty="0" err="1"/>
              <a:t>arferion</a:t>
            </a:r>
            <a:r>
              <a:rPr lang="en-GB" dirty="0"/>
              <a:t> </a:t>
            </a:r>
            <a:r>
              <a:rPr lang="en-GB" dirty="0" err="1"/>
              <a:t>effeithiol</a:t>
            </a:r>
            <a:r>
              <a:rPr lang="en-GB" dirty="0"/>
              <a:t> </a:t>
            </a:r>
            <a:r>
              <a:rPr lang="en-GB" dirty="0" err="1"/>
              <a:t>i</a:t>
            </a:r>
            <a:r>
              <a:rPr lang="en-GB" dirty="0"/>
              <a:t> </a:t>
            </a:r>
            <a:r>
              <a:rPr lang="en-GB" dirty="0" err="1"/>
              <a:t>chi’n</a:t>
            </a:r>
            <a:r>
              <a:rPr lang="en-GB" dirty="0"/>
              <a:t> </a:t>
            </a:r>
            <a:r>
              <a:rPr lang="en-GB" dirty="0" err="1"/>
              <a:t>gyfarwydd</a:t>
            </a:r>
            <a:r>
              <a:rPr lang="en-GB" dirty="0"/>
              <a:t> gyda </a:t>
            </a:r>
            <a:r>
              <a:rPr lang="en-GB" dirty="0" err="1"/>
              <a:t>nhw</a:t>
            </a:r>
            <a:r>
              <a:rPr lang="en-GB" dirty="0"/>
              <a:t>?</a:t>
            </a:r>
          </a:p>
        </p:txBody>
      </p:sp>
      <p:sp>
        <p:nvSpPr>
          <p:cNvPr id="5" name="TextBox 4">
            <a:extLst>
              <a:ext uri="{FF2B5EF4-FFF2-40B4-BE49-F238E27FC236}">
                <a16:creationId xmlns:a16="http://schemas.microsoft.com/office/drawing/2014/main" id="{19193720-3501-8D0C-7295-B46DDBE99B38}"/>
              </a:ext>
            </a:extLst>
          </p:cNvPr>
          <p:cNvSpPr txBox="1"/>
          <p:nvPr/>
        </p:nvSpPr>
        <p:spPr>
          <a:xfrm>
            <a:off x="4788024" y="3429000"/>
            <a:ext cx="2736304" cy="2862322"/>
          </a:xfrm>
          <a:prstGeom prst="rect">
            <a:avLst/>
          </a:prstGeom>
          <a:noFill/>
        </p:spPr>
        <p:txBody>
          <a:bodyPr wrap="square" rtlCol="0">
            <a:spAutoFit/>
          </a:bodyPr>
          <a:lstStyle/>
          <a:p>
            <a:r>
              <a:rPr lang="en-GB" dirty="0"/>
              <a:t>Consider some of the messages in this blog and reflect on your own experiences of school/working in schools. What needs to happen?</a:t>
            </a:r>
          </a:p>
          <a:p>
            <a:endParaRPr lang="en-GB" dirty="0"/>
          </a:p>
          <a:p>
            <a:r>
              <a:rPr lang="en-GB" dirty="0"/>
              <a:t>Any effective practices that you are familiar with?</a:t>
            </a:r>
          </a:p>
          <a:p>
            <a:endParaRPr lang="en-GB" dirty="0"/>
          </a:p>
        </p:txBody>
      </p:sp>
    </p:spTree>
    <p:extLst>
      <p:ext uri="{BB962C8B-B14F-4D97-AF65-F5344CB8AC3E}">
        <p14:creationId xmlns:p14="http://schemas.microsoft.com/office/powerpoint/2010/main" val="2108425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Reference list</a:t>
            </a:r>
          </a:p>
        </p:txBody>
      </p:sp>
      <p:sp>
        <p:nvSpPr>
          <p:cNvPr id="3" name="Content Placeholder 2"/>
          <p:cNvSpPr>
            <a:spLocks noGrp="1"/>
          </p:cNvSpPr>
          <p:nvPr>
            <p:ph idx="1"/>
          </p:nvPr>
        </p:nvSpPr>
        <p:spPr/>
        <p:txBody>
          <a:bodyPr>
            <a:normAutofit fontScale="85000" lnSpcReduction="10000"/>
          </a:bodyPr>
          <a:lstStyle/>
          <a:p>
            <a:pPr marL="565150" indent="-457200"/>
            <a:r>
              <a:rPr lang="en-GB" dirty="0" err="1"/>
              <a:t>Levitas</a:t>
            </a:r>
            <a:r>
              <a:rPr lang="en-GB" dirty="0"/>
              <a:t>, R., </a:t>
            </a:r>
            <a:r>
              <a:rPr lang="en-GB" dirty="0" err="1"/>
              <a:t>Pantazis</a:t>
            </a:r>
            <a:r>
              <a:rPr lang="en-GB" dirty="0"/>
              <a:t>, C., Fahmy, E., Gordon, D., Lloyd, E. and </a:t>
            </a:r>
            <a:r>
              <a:rPr lang="en-GB" dirty="0" err="1"/>
              <a:t>Patsios</a:t>
            </a:r>
            <a:r>
              <a:rPr lang="en-GB" dirty="0"/>
              <a:t>, D. (2007) </a:t>
            </a:r>
            <a:r>
              <a:rPr lang="en-GB" i="1" dirty="0"/>
              <a:t>The Multi-dimensional Analysis of Social Exclusion</a:t>
            </a:r>
            <a:r>
              <a:rPr lang="en-GB" dirty="0"/>
              <a:t>, London, Department for Communities and Local Government (DCLG)</a:t>
            </a:r>
            <a:endParaRPr lang="en-GB" altLang="en-US" dirty="0">
              <a:ea typeface="ＭＳ Ｐゴシック" pitchFamily="34" charset="-128"/>
            </a:endParaRPr>
          </a:p>
          <a:p>
            <a:pPr marL="565150" indent="-457200"/>
            <a:r>
              <a:rPr lang="en-GB" altLang="en-US" dirty="0">
                <a:ea typeface="ＭＳ Ｐゴシック" pitchFamily="34" charset="-128"/>
              </a:rPr>
              <a:t>Pierson, J. (2010) </a:t>
            </a:r>
            <a:r>
              <a:rPr lang="en-GB" altLang="en-US" i="1" dirty="0">
                <a:ea typeface="ＭＳ Ｐゴシック" pitchFamily="34" charset="-128"/>
              </a:rPr>
              <a:t>Tackling Social Exclusion. 2</a:t>
            </a:r>
            <a:r>
              <a:rPr lang="en-GB" altLang="en-US" i="1" baseline="30000" dirty="0">
                <a:ea typeface="ＭＳ Ｐゴシック" pitchFamily="34" charset="-128"/>
              </a:rPr>
              <a:t>nd</a:t>
            </a:r>
            <a:r>
              <a:rPr lang="en-GB" altLang="en-US" i="1" dirty="0">
                <a:ea typeface="ＭＳ Ｐゴシック" pitchFamily="34" charset="-128"/>
              </a:rPr>
              <a:t> Edition, </a:t>
            </a:r>
            <a:r>
              <a:rPr lang="en-GB" altLang="en-US" dirty="0">
                <a:ea typeface="ＭＳ Ｐゴシック" pitchFamily="34" charset="-128"/>
              </a:rPr>
              <a:t>London: Routledge.</a:t>
            </a:r>
          </a:p>
          <a:p>
            <a:pPr marL="565150" indent="-457200"/>
            <a:r>
              <a:rPr lang="en-GB" dirty="0"/>
              <a:t>United Nations (2016) Leaving no one behind: the imperative of inclusive development. Available at </a:t>
            </a:r>
            <a:r>
              <a:rPr lang="en-GB" dirty="0">
                <a:hlinkClick r:id="rId2"/>
              </a:rPr>
              <a:t>https://www.un.org/esa/socdev/rwss/2016/full-report.pdf</a:t>
            </a:r>
            <a:r>
              <a:rPr lang="en-GB" dirty="0"/>
              <a:t> [Accessed 23.3.21)</a:t>
            </a:r>
            <a:endParaRPr lang="en-GB" altLang="en-US" dirty="0">
              <a:ea typeface="ＭＳ Ｐゴシック" pitchFamily="34" charset="-128"/>
            </a:endParaRPr>
          </a:p>
          <a:p>
            <a:pPr marL="450850"/>
            <a:endParaRPr lang="en-GB" altLang="en-US" dirty="0">
              <a:ea typeface="ＭＳ Ｐゴシック" pitchFamily="34" charset="-128"/>
            </a:endParaRPr>
          </a:p>
          <a:p>
            <a:pPr marL="109537" indent="0">
              <a:lnSpc>
                <a:spcPct val="80000"/>
              </a:lnSpc>
              <a:buNone/>
              <a:defRPr/>
            </a:pPr>
            <a:endParaRPr lang="en-GB" dirty="0"/>
          </a:p>
          <a:p>
            <a:endParaRPr lang="en-GB" dirty="0"/>
          </a:p>
        </p:txBody>
      </p:sp>
    </p:spTree>
    <p:extLst>
      <p:ext uri="{BB962C8B-B14F-4D97-AF65-F5344CB8AC3E}">
        <p14:creationId xmlns:p14="http://schemas.microsoft.com/office/powerpoint/2010/main" val="28229354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7CB04B-B9EB-4E67-A70B-232A91A1F90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2FE92AF-EB28-4EFE-A5EF-480C02ED01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68264B9-3FE0-4D81-8E6F-F80A61E1CB3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515</TotalTime>
  <Words>1341</Words>
  <Application>Microsoft Office PowerPoint</Application>
  <PresentationFormat>On-screen Show (4:3)</PresentationFormat>
  <Paragraphs>141</Paragraphs>
  <Slides>19</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-apple-system</vt:lpstr>
      <vt:lpstr>Google Sans</vt:lpstr>
      <vt:lpstr>ＭＳ Ｐゴシック</vt:lpstr>
      <vt:lpstr>Arial</vt:lpstr>
      <vt:lpstr>Bradley Hand ITC</vt:lpstr>
      <vt:lpstr>Calibri</vt:lpstr>
      <vt:lpstr>Office Theme</vt:lpstr>
      <vt:lpstr>ECES4013C</vt:lpstr>
      <vt:lpstr>Amcan  Aim</vt:lpstr>
      <vt:lpstr>Deilliannau Dysgu  Learning Outcomes </vt:lpstr>
      <vt:lpstr>Allgau cymdeithasol/Social exclusion</vt:lpstr>
      <vt:lpstr>Deilliannau Dysgu  Learning Outcomes </vt:lpstr>
      <vt:lpstr>PowerPoint Presentation</vt:lpstr>
      <vt:lpstr>Deilliannau Dysgu  Learning Outcomes </vt:lpstr>
      <vt:lpstr>PowerPoint Presentation</vt:lpstr>
      <vt:lpstr>Eithrio Cymdeithasol/Social Exclusion </vt:lpstr>
      <vt:lpstr>Eithrio Cymdeithasol/Social Exclusion </vt:lpstr>
      <vt:lpstr>Adfyfyriad/Reflection</vt:lpstr>
      <vt:lpstr>    </vt:lpstr>
      <vt:lpstr>Asesiad  Assessment </vt:lpstr>
      <vt:lpstr>PowerPoint Presentation</vt:lpstr>
      <vt:lpstr>Manyleb Asesiad/Assessment Specification</vt:lpstr>
      <vt:lpstr>Meini Prawf Marcio/ assessment criteria</vt:lpstr>
      <vt:lpstr>What do we mean by the term diversity?</vt:lpstr>
      <vt:lpstr>Darllen pellach / Further reading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dc:title>
  <dc:creator>Sarah Stewart</dc:creator>
  <cp:lastModifiedBy>Helen A Griffiths</cp:lastModifiedBy>
  <cp:revision>38</cp:revision>
  <dcterms:created xsi:type="dcterms:W3CDTF">2017-01-19T14:09:26Z</dcterms:created>
  <dcterms:modified xsi:type="dcterms:W3CDTF">2025-02-14T18:53:58Z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