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33" r:id="rId1"/>
  </p:sldMasterIdLst>
  <p:sldIdLst>
    <p:sldId id="302" r:id="rId2"/>
    <p:sldId id="288" r:id="rId3"/>
    <p:sldId id="258" r:id="rId4"/>
    <p:sldId id="259" r:id="rId5"/>
    <p:sldId id="286" r:id="rId6"/>
    <p:sldId id="287" r:id="rId7"/>
    <p:sldId id="306" r:id="rId8"/>
    <p:sldId id="269" r:id="rId9"/>
    <p:sldId id="261" r:id="rId10"/>
    <p:sldId id="271" r:id="rId11"/>
    <p:sldId id="270" r:id="rId12"/>
    <p:sldId id="284" r:id="rId13"/>
    <p:sldId id="283" r:id="rId14"/>
    <p:sldId id="285" r:id="rId15"/>
    <p:sldId id="281" r:id="rId16"/>
    <p:sldId id="290" r:id="rId17"/>
    <p:sldId id="276" r:id="rId18"/>
    <p:sldId id="307" r:id="rId19"/>
    <p:sldId id="264" r:id="rId20"/>
    <p:sldId id="312" r:id="rId21"/>
    <p:sldId id="313" r:id="rId22"/>
    <p:sldId id="267" r:id="rId23"/>
    <p:sldId id="308" r:id="rId24"/>
    <p:sldId id="296" r:id="rId25"/>
    <p:sldId id="297" r:id="rId26"/>
    <p:sldId id="291" r:id="rId27"/>
    <p:sldId id="301" r:id="rId2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B78C9E-4D4E-7D2D-B7E0-DD41953F6CBF}" v="18" dt="2019-02-17T19:14:36.453"/>
    <p1510:client id="{FCBAFB81-F5A2-5629-54ED-F098CFA56751}" v="566" dt="2019-02-17T18:12:42.607"/>
    <p1510:client id="{52FBADED-B4B7-EFD2-8241-EEC97C4D810C}" v="50" dt="2019-02-17T23:14:26.417"/>
    <p1510:client id="{DCEC5CDE-B120-85E9-4CD6-5B58BD22D7E4}" v="3" dt="2019-02-18T00:16:09.393"/>
    <p1510:client id="{B46ECA5A-0523-4B28-9511-84C403FC1AA8}" v="144" dt="2019-02-18T14:39:06.4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9527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696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68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114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8372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3368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969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402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637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6967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8397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2782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870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9396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5941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164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547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46CE7D5-CF57-46EF-B807-FDD0502418D4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021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34" r:id="rId1"/>
    <p:sldLayoutId id="2147484435" r:id="rId2"/>
    <p:sldLayoutId id="2147484436" r:id="rId3"/>
    <p:sldLayoutId id="2147484437" r:id="rId4"/>
    <p:sldLayoutId id="2147484438" r:id="rId5"/>
    <p:sldLayoutId id="2147484439" r:id="rId6"/>
    <p:sldLayoutId id="2147484440" r:id="rId7"/>
    <p:sldLayoutId id="2147484441" r:id="rId8"/>
    <p:sldLayoutId id="2147484442" r:id="rId9"/>
    <p:sldLayoutId id="2147484443" r:id="rId10"/>
    <p:sldLayoutId id="2147484444" r:id="rId11"/>
    <p:sldLayoutId id="2147484445" r:id="rId12"/>
    <p:sldLayoutId id="2147484446" r:id="rId13"/>
    <p:sldLayoutId id="2147484447" r:id="rId14"/>
    <p:sldLayoutId id="2147484448" r:id="rId15"/>
    <p:sldLayoutId id="2147484449" r:id="rId16"/>
    <p:sldLayoutId id="2147484450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s://gov.wales/docs/dsjlg/publications/cyp/181218-families-first-pcpmf-data-2017-18-en.pdf" TargetMode="External"/><Relationship Id="rId3" Type="http://schemas.openxmlformats.org/officeDocument/2006/relationships/hyperlink" Target="https://dev2.academy/wp-content/uploads/poverty-cycle.jpg" TargetMode="External"/><Relationship Id="rId7" Type="http://schemas.openxmlformats.org/officeDocument/2006/relationships/hyperlink" Target="https://gov.wales/docs/dsjlg/publications/cyp/170419-families-first-programme-guidance-en.pdf" TargetMode="External"/><Relationship Id="rId2" Type="http://schemas.openxmlformats.org/officeDocument/2006/relationships/hyperlink" Target="https://dera.ioe.ac.uk/19092/1/131219-national-evaluation-families-first-year-1-report-en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ducba.com/economics/wp-content/uploads/2014/04/macroeconomics-Accessed" TargetMode="External"/><Relationship Id="rId5" Type="http://schemas.openxmlformats.org/officeDocument/2006/relationships/hyperlink" Target="https://gov.wales/docs/dhss/publications/110802ffprogguidance201en.pdf" TargetMode="External"/><Relationship Id="rId4" Type="http://schemas.openxmlformats.org/officeDocument/2006/relationships/hyperlink" Target="https://dictionary.cambridge.org/dictionary/english/attainment" TargetMode="External"/><Relationship Id="rId9" Type="http://schemas.openxmlformats.org/officeDocument/2006/relationships/hyperlink" Target="https://gov.wales/newsroom/people-and-communities/2018/families-firstis-supporting-1000s-welsh-families/?lang=en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s://gov.wales/docs/caecd/research/2015/150930-evaluation-families-first-year-3-appendices-en.pdf" TargetMode="External"/><Relationship Id="rId3" Type="http://schemas.openxmlformats.org/officeDocument/2006/relationships/hyperlink" Target="https://lawschooli.com/wp-content/uploads/2013/07/LSAT-focus-o.jpg" TargetMode="External"/><Relationship Id="rId7" Type="http://schemas.openxmlformats.org/officeDocument/2006/relationships/hyperlink" Target="https://gov.wales/docs/caecd/research/2017/170509-families-first-evaluability-assessment-en.pdf" TargetMode="External"/><Relationship Id="rId2" Type="http://schemas.openxmlformats.org/officeDocument/2006/relationships/hyperlink" Target="https://www.forskills.co.uk/wp-content/uploads/2016/10/Principl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3-eu-central-1.amazonaws.com/centaur-wp/moneymarketing/prod/content/uploads/2019/01/14094957/2019-fertile-ground-investments.jpg" TargetMode="External"/><Relationship Id="rId5" Type="http://schemas.openxmlformats.org/officeDocument/2006/relationships/hyperlink" Target="https://i.ytimg.com/vi/7mKiESZnmxg/maxresdefault.jpg" TargetMode="External"/><Relationship Id="rId4" Type="http://schemas.openxmlformats.org/officeDocument/2006/relationships/hyperlink" Target="https://thumbs.dreamstime.com/z/d-laptop-statistics-white-background-image-50872711.jpg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i.pinimg.com/originals/6f/2d/c0/6f2dc05655dde90f2d27d6767517d03e.jpg" TargetMode="External"/><Relationship Id="rId3" Type="http://schemas.openxmlformats.org/officeDocument/2006/relationships/hyperlink" Target="https://gov.wales/topics/people-and-communities/people/children-and-young-people/parenting-support-guidance/help/families-first/?lang=en" TargetMode="External"/><Relationship Id="rId7" Type="http://schemas.openxmlformats.org/officeDocument/2006/relationships/hyperlink" Target="http://thegenusixproject.com/breaking-the-poverty-cycle/" TargetMode="External"/><Relationship Id="rId2" Type="http://schemas.openxmlformats.org/officeDocument/2006/relationships/hyperlink" Target="https://gov.wales/statistics-and-research/national-evaluation-families-first/?lang=e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oreprofitlesstime.com/wp-content/uploads/2017/10/possible.jpg" TargetMode="External"/><Relationship Id="rId5" Type="http://schemas.openxmlformats.org/officeDocument/2006/relationships/hyperlink" Target="https://www.jrf.org.uk/our-work/what-is-poverty" TargetMode="External"/><Relationship Id="rId4" Type="http://schemas.openxmlformats.org/officeDocument/2006/relationships/hyperlink" Target="http://oumclive.org/wp-content/uploads/2015/10/goal.jpg" TargetMode="External"/><Relationship Id="rId9" Type="http://schemas.openxmlformats.org/officeDocument/2006/relationships/hyperlink" Target="http://thumbs.dreamstime.com/z/goals-objective-16614401.jpgAccessed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topics/people-and-communities/people/children-and-young-people/parenting-support-guidance/help/families-first/?lang=en" TargetMode="External"/><Relationship Id="rId2" Type="http://schemas.openxmlformats.org/officeDocument/2006/relationships/hyperlink" Target="https://www.swansea.gov.uk/taf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gov.wales/topics/people-and-communities/people/children-and-young-people/parenting-support-guidance/help/families-first/how-does-it-work/?lang=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8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75044F80-A805-4CC7-990A-1FCC6AACB32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357" r="16195" b="-1"/>
          <a:stretch/>
        </p:blipFill>
        <p:spPr>
          <a:xfrm>
            <a:off x="6892924" y="10"/>
            <a:ext cx="5299077" cy="6857990"/>
          </a:xfrm>
          <a:custGeom>
            <a:avLst/>
            <a:gdLst>
              <a:gd name="connsiteX0" fmla="*/ 836871 w 5299077"/>
              <a:gd name="connsiteY0" fmla="*/ 0 h 6858000"/>
              <a:gd name="connsiteX1" fmla="*/ 5299077 w 5299077"/>
              <a:gd name="connsiteY1" fmla="*/ 0 h 6858000"/>
              <a:gd name="connsiteX2" fmla="*/ 5299077 w 5299077"/>
              <a:gd name="connsiteY2" fmla="*/ 6858000 h 6858000"/>
              <a:gd name="connsiteX3" fmla="*/ 1911312 w 5299077"/>
              <a:gd name="connsiteY3" fmla="*/ 6858000 h 6858000"/>
              <a:gd name="connsiteX4" fmla="*/ 0 w 5299077"/>
              <a:gd name="connsiteY4" fmla="*/ 5333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8" name="Group 10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A7741A6-F803-447D-ABE4-2FEC07D44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8226" y="131758"/>
            <a:ext cx="3693548" cy="818071"/>
          </a:xfrm>
        </p:spPr>
        <p:txBody>
          <a:bodyPr>
            <a:normAutofit/>
          </a:bodyPr>
          <a:lstStyle/>
          <a:p>
            <a:pPr algn="l"/>
            <a:r>
              <a:rPr lang="en-GB" b="1" u="none" strike="noStrike">
                <a:latin typeface="Calibri"/>
              </a:rPr>
              <a:t>Families First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26082-4731-4DED-B944-F217CD148E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512" y="1056735"/>
            <a:ext cx="6166452" cy="5525219"/>
          </a:xfrm>
        </p:spPr>
        <p:txBody>
          <a:bodyPr vert="horz" lIns="91440" tIns="45720" rIns="91440" bIns="45720" rtlCol="0" anchor="ctr">
            <a:noAutofit/>
          </a:bodyPr>
          <a:lstStyle/>
          <a:p>
            <a:pPr lvl="0" rtl="0">
              <a:lnSpc>
                <a:spcPct val="90000"/>
              </a:lnSpc>
              <a:buChar char="•"/>
            </a:pPr>
            <a:r>
              <a:rPr lang="en-GB" sz="2800" b="1" i="0" u="none" strike="noStrike">
                <a:latin typeface="Calibri"/>
                <a:ea typeface="Arial"/>
                <a:cs typeface="Arial"/>
              </a:rPr>
              <a:t>An initiative introduced by the Welsh Government and its local authorities to try and reduce the gap between poverty and attainment in Wales. </a:t>
            </a:r>
            <a:r>
              <a:rPr lang="en-US" sz="2800" b="1" i="0" u="none" strike="noStrike">
                <a:latin typeface="Calibri"/>
                <a:ea typeface="Arial"/>
                <a:cs typeface="Arial"/>
              </a:rPr>
              <a:t>​</a:t>
            </a:r>
            <a:r>
              <a:rPr lang="en-US" sz="2800" b="0" i="0">
                <a:latin typeface="Calibri"/>
                <a:ea typeface="Arial"/>
                <a:cs typeface="Arial"/>
              </a:rPr>
              <a:t>​</a:t>
            </a:r>
          </a:p>
          <a:p>
            <a:pPr marL="0" indent="0" rtl="0">
              <a:lnSpc>
                <a:spcPct val="90000"/>
              </a:lnSpc>
              <a:buNone/>
            </a:pPr>
            <a:endParaRPr lang="en-US" sz="2800" b="0" i="0">
              <a:latin typeface="Calibri"/>
              <a:cs typeface="Calibri"/>
            </a:endParaRPr>
          </a:p>
          <a:p>
            <a:pPr lvl="0" rtl="0">
              <a:lnSpc>
                <a:spcPct val="90000"/>
              </a:lnSpc>
              <a:buChar char="•"/>
            </a:pPr>
            <a:r>
              <a:rPr lang="en-GB" sz="2800" b="1" i="0" u="none" strike="noStrike">
                <a:latin typeface="Calibri"/>
                <a:ea typeface="Arial"/>
                <a:cs typeface="Arial"/>
              </a:rPr>
              <a:t>Key to their Child Poverty Strategy.</a:t>
            </a:r>
            <a:r>
              <a:rPr lang="en-US" sz="2800" b="1" i="0" u="none" strike="noStrike">
                <a:latin typeface="Calibri"/>
                <a:ea typeface="Arial"/>
                <a:cs typeface="Arial"/>
              </a:rPr>
              <a:t>​</a:t>
            </a:r>
            <a:r>
              <a:rPr lang="en-US" sz="2800" b="0" i="0">
                <a:latin typeface="Calibri"/>
                <a:ea typeface="Arial"/>
                <a:cs typeface="Arial"/>
              </a:rPr>
              <a:t>​</a:t>
            </a:r>
          </a:p>
          <a:p>
            <a:pPr marL="0" lvl="0" indent="0" rtl="0">
              <a:lnSpc>
                <a:spcPct val="90000"/>
              </a:lnSpc>
              <a:buNone/>
            </a:pPr>
            <a:endParaRPr lang="en-US" sz="2800" b="0" i="0">
              <a:latin typeface="Calibri"/>
              <a:ea typeface="Arial"/>
              <a:cs typeface="Arial"/>
            </a:endParaRPr>
          </a:p>
          <a:p>
            <a:pPr lvl="0" rtl="0">
              <a:lnSpc>
                <a:spcPct val="90000"/>
              </a:lnSpc>
              <a:buChar char="•"/>
            </a:pPr>
            <a:r>
              <a:rPr lang="en-GB" sz="2800" b="1" i="0" u="none" strike="noStrike">
                <a:latin typeface="Calibri"/>
                <a:ea typeface="Arial"/>
                <a:cs typeface="Arial"/>
              </a:rPr>
              <a:t>Part of a wider setup, to support and improve the outcome for children, young people and families regardless of their income or where they live.</a:t>
            </a:r>
          </a:p>
        </p:txBody>
      </p:sp>
    </p:spTree>
    <p:extLst>
      <p:ext uri="{BB962C8B-B14F-4D97-AF65-F5344CB8AC3E}">
        <p14:creationId xmlns:p14="http://schemas.microsoft.com/office/powerpoint/2010/main" val="1149578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21">
            <a:extLst>
              <a:ext uri="{FF2B5EF4-FFF2-40B4-BE49-F238E27FC236}">
                <a16:creationId xmlns:a16="http://schemas.microsoft.com/office/drawing/2014/main" id="{952C2058-CA0A-4B99-8716-7E760D0B82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4" name="Freeform 6">
              <a:extLst>
                <a:ext uri="{FF2B5EF4-FFF2-40B4-BE49-F238E27FC236}">
                  <a16:creationId xmlns:a16="http://schemas.microsoft.com/office/drawing/2014/main" id="{4A6566F1-091F-4641-BFA8-2C537FE009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6" name="Freeform 7">
              <a:extLst>
                <a:ext uri="{FF2B5EF4-FFF2-40B4-BE49-F238E27FC236}">
                  <a16:creationId xmlns:a16="http://schemas.microsoft.com/office/drawing/2014/main" id="{6F27D000-B175-4C3D-B8B0-5C87DD45DE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5" name="Freeform 8">
              <a:extLst>
                <a:ext uri="{FF2B5EF4-FFF2-40B4-BE49-F238E27FC236}">
                  <a16:creationId xmlns:a16="http://schemas.microsoft.com/office/drawing/2014/main" id="{679F0CF8-429F-4F03-935F-85822F4E8E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6" name="Freeform 9">
              <a:extLst>
                <a:ext uri="{FF2B5EF4-FFF2-40B4-BE49-F238E27FC236}">
                  <a16:creationId xmlns:a16="http://schemas.microsoft.com/office/drawing/2014/main" id="{F91E19DA-743C-4AE7-99CE-9BA67CD89B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7" name="Freeform 10">
              <a:extLst>
                <a:ext uri="{FF2B5EF4-FFF2-40B4-BE49-F238E27FC236}">
                  <a16:creationId xmlns:a16="http://schemas.microsoft.com/office/drawing/2014/main" id="{9F6622D9-B5D3-428E-9893-28324ECDE8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8" name="Freeform 11">
              <a:extLst>
                <a:ext uri="{FF2B5EF4-FFF2-40B4-BE49-F238E27FC236}">
                  <a16:creationId xmlns:a16="http://schemas.microsoft.com/office/drawing/2014/main" id="{0E1B28FD-749F-4AB3-9BA8-5B49BE75A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046B40-F022-482B-8B7B-90BC548D1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5955" y="-85271"/>
            <a:ext cx="4278928" cy="1752599"/>
          </a:xfrm>
        </p:spPr>
        <p:txBody>
          <a:bodyPr>
            <a:normAutofit/>
          </a:bodyPr>
          <a:lstStyle/>
          <a:p>
            <a:r>
              <a:rPr lang="en-US" b="1">
                <a:latin typeface="Calibri"/>
                <a:cs typeface="Calibri"/>
              </a:rPr>
              <a:t>What is Poverty?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25BB01-BC7F-4951-8A55-7AD6E9DF30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020018"/>
            <a:ext cx="4278929" cy="3699295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GB" sz="2800" b="1">
                <a:latin typeface="Calibri"/>
                <a:cs typeface="Calibri"/>
              </a:rPr>
              <a:t>Poverty is not having the vital necessities that all human beings need to survive.  It is an issue that goes beyond the limitations of all social, economic, and political boundaries</a:t>
            </a:r>
          </a:p>
        </p:txBody>
      </p:sp>
      <p:sp>
        <p:nvSpPr>
          <p:cNvPr id="39" name="Rounded Rectangle 16">
            <a:extLst>
              <a:ext uri="{FF2B5EF4-FFF2-40B4-BE49-F238E27FC236}">
                <a16:creationId xmlns:a16="http://schemas.microsoft.com/office/drawing/2014/main" id="{EE1AFEC2-0AB7-4470-A4E1-E25CEB40B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648931"/>
            <a:ext cx="5407023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group of people&#10;&#10;Description generated with high confidence">
            <a:extLst>
              <a:ext uri="{FF2B5EF4-FFF2-40B4-BE49-F238E27FC236}">
                <a16:creationId xmlns:a16="http://schemas.microsoft.com/office/drawing/2014/main" id="{5EA538F4-4B2E-4DB0-BDDC-2E9D9B5210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07" r="9625" b="1"/>
          <a:stretch/>
        </p:blipFill>
        <p:spPr>
          <a:xfrm>
            <a:off x="6678821" y="1227425"/>
            <a:ext cx="4355966" cy="4172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5296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97BB9-C954-407A-8247-7F22CBF519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1525" y="891420"/>
            <a:ext cx="10573527" cy="5530244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b="1">
                <a:latin typeface="Calibri"/>
                <a:cs typeface="Calibri"/>
              </a:rPr>
              <a:t>Poverty</a:t>
            </a:r>
            <a:r>
              <a:rPr lang="en-GB" sz="2800" b="1" u="none" strike="noStrike">
                <a:latin typeface="Calibri"/>
                <a:cs typeface="Calibri"/>
              </a:rPr>
              <a:t> affects millions of people within the UK daily.</a:t>
            </a:r>
            <a:r>
              <a:rPr lang="en-GB" sz="2800" b="1">
                <a:latin typeface="Calibri"/>
                <a:cs typeface="Calibri"/>
              </a:rPr>
              <a:t> It can be defined as:</a:t>
            </a:r>
            <a:endParaRPr lang="en-US" sz="280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800" b="1">
                <a:latin typeface="Calibri"/>
                <a:cs typeface="Calibri"/>
              </a:rPr>
              <a:t>Not</a:t>
            </a:r>
            <a:r>
              <a:rPr lang="en-GB" sz="2800" b="1" u="none" strike="noStrike">
                <a:latin typeface="Calibri"/>
                <a:cs typeface="Calibri"/>
              </a:rPr>
              <a:t> being able to heat one's home, pay rent, or buy necessities for the family</a:t>
            </a:r>
            <a:r>
              <a:rPr lang="en-GB" sz="2800" b="1">
                <a:latin typeface="Calibri"/>
                <a:cs typeface="Calibri"/>
              </a:rPr>
              <a:t>.</a:t>
            </a:r>
            <a:endParaRPr lang="en-US" sz="280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800" b="1">
                <a:latin typeface="Calibri"/>
                <a:cs typeface="Calibri"/>
              </a:rPr>
              <a:t>Waking</a:t>
            </a:r>
            <a:r>
              <a:rPr lang="en-GB" sz="2800" b="1" u="none" strike="noStrike">
                <a:latin typeface="Calibri"/>
                <a:cs typeface="Calibri"/>
              </a:rPr>
              <a:t> up to insecurity, uncertainty, and having to make impractical decisions with regards to money</a:t>
            </a:r>
            <a:r>
              <a:rPr lang="en-GB" sz="2800" b="1">
                <a:latin typeface="Calibri"/>
                <a:cs typeface="Calibri"/>
              </a:rPr>
              <a:t>. </a:t>
            </a:r>
            <a:endParaRPr lang="en-US" sz="280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800" b="1">
                <a:latin typeface="Calibri"/>
                <a:cs typeface="Calibri"/>
              </a:rPr>
              <a:t>Facing</a:t>
            </a:r>
            <a:r>
              <a:rPr lang="en-GB" sz="2800" b="1" u="none" strike="noStrike">
                <a:latin typeface="Calibri"/>
                <a:cs typeface="Calibri"/>
              </a:rPr>
              <a:t> exclusion and discrimination, purely down to financial constraints</a:t>
            </a:r>
            <a:r>
              <a:rPr lang="en-GB" sz="2800" b="1">
                <a:latin typeface="Calibri"/>
                <a:cs typeface="Calibri"/>
              </a:rPr>
              <a:t>. </a:t>
            </a:r>
            <a:endParaRPr lang="en-US" sz="280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800" b="1">
                <a:latin typeface="Calibri"/>
                <a:cs typeface="Calibri"/>
              </a:rPr>
              <a:t>Continual</a:t>
            </a:r>
            <a:r>
              <a:rPr lang="en-GB" sz="2800" b="1" u="none" strike="noStrike">
                <a:latin typeface="Calibri"/>
                <a:cs typeface="Calibri"/>
              </a:rPr>
              <a:t> stress poverty causes can lead to people being deprived of the chance to play a full part in society</a:t>
            </a:r>
            <a:r>
              <a:rPr lang="en-GB" sz="2800" b="1">
                <a:latin typeface="Calibri"/>
                <a:cs typeface="Calibri"/>
              </a:rPr>
              <a:t>.</a:t>
            </a:r>
            <a:endParaRPr lang="en-US" sz="2800">
              <a:latin typeface="Calibri"/>
              <a:cs typeface="Calibri"/>
            </a:endParaRPr>
          </a:p>
        </p:txBody>
      </p:sp>
      <p:pic>
        <p:nvPicPr>
          <p:cNvPr id="6" name="Picture 7" descr="A drawing of a face&#10;&#10;Description generated with high confidence">
            <a:extLst>
              <a:ext uri="{FF2B5EF4-FFF2-40B4-BE49-F238E27FC236}">
                <a16:creationId xmlns:a16="http://schemas.microsoft.com/office/drawing/2014/main" id="{AC10F446-09DF-4344-8D1D-DADA35D581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3972" y="282787"/>
            <a:ext cx="5292271" cy="686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11768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4EEFC1D-5A13-40E9-A235-475EBFDEBE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F0EDC23-55D4-40F7-9FB9-0ED9F75E3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10219667-E97F-4E46-9E67-89D32B959E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22EB80B1-7BB5-4156-968A-AD4285830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551002A9-BFD2-4A46-B06F-5372507C5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1" name="Freeform 9">
              <a:extLst>
                <a:ext uri="{FF2B5EF4-FFF2-40B4-BE49-F238E27FC236}">
                  <a16:creationId xmlns:a16="http://schemas.microsoft.com/office/drawing/2014/main" id="{2B62B3C5-8E6F-4539-9EC3-AF5D17B61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2" name="Freeform 10">
              <a:extLst>
                <a:ext uri="{FF2B5EF4-FFF2-40B4-BE49-F238E27FC236}">
                  <a16:creationId xmlns:a16="http://schemas.microsoft.com/office/drawing/2014/main" id="{3A404392-D2F4-4046-A169-35DC3C61A0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3" name="Freeform 11">
              <a:extLst>
                <a:ext uri="{FF2B5EF4-FFF2-40B4-BE49-F238E27FC236}">
                  <a16:creationId xmlns:a16="http://schemas.microsoft.com/office/drawing/2014/main" id="{608129DE-9CD7-4B94-BEE1-0BD902183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E951D5D-FEB6-47A8-B77C-F8CB5294E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777" y="263978"/>
            <a:ext cx="6045426" cy="1031421"/>
          </a:xfrm>
        </p:spPr>
        <p:txBody>
          <a:bodyPr>
            <a:normAutofit/>
          </a:bodyPr>
          <a:lstStyle/>
          <a:p>
            <a:r>
              <a:rPr lang="en-US" b="1">
                <a:latin typeface="Calibri"/>
                <a:cs typeface="Calibri"/>
              </a:rPr>
              <a:t>Attainment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7AFCE9A-9677-4C0D-B054-48F318CB418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130" r="13818" b="3"/>
          <a:stretch/>
        </p:blipFill>
        <p:spPr>
          <a:xfrm>
            <a:off x="20" y="-100641"/>
            <a:ext cx="3175466" cy="2622205"/>
          </a:xfrm>
          <a:custGeom>
            <a:avLst/>
            <a:gdLst>
              <a:gd name="connsiteX0" fmla="*/ 0 w 3175486"/>
              <a:gd name="connsiteY0" fmla="*/ 0 h 2622205"/>
              <a:gd name="connsiteX1" fmla="*/ 3175486 w 3175486"/>
              <a:gd name="connsiteY1" fmla="*/ 0 h 2622205"/>
              <a:gd name="connsiteX2" fmla="*/ 2733426 w 3175486"/>
              <a:gd name="connsiteY2" fmla="*/ 2622205 h 2622205"/>
              <a:gd name="connsiteX3" fmla="*/ 0 w 3175486"/>
              <a:gd name="connsiteY3" fmla="*/ 2160761 h 2622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75486" h="2622205">
                <a:moveTo>
                  <a:pt x="0" y="0"/>
                </a:moveTo>
                <a:lnTo>
                  <a:pt x="3175486" y="0"/>
                </a:lnTo>
                <a:lnTo>
                  <a:pt x="2733426" y="2622205"/>
                </a:lnTo>
                <a:lnTo>
                  <a:pt x="0" y="2160761"/>
                </a:lnTo>
                <a:close/>
              </a:path>
            </a:pathLst>
          </a:custGeom>
          <a:ln w="38100">
            <a:noFill/>
          </a:ln>
          <a:effectLst/>
        </p:spPr>
      </p:pic>
      <p:pic>
        <p:nvPicPr>
          <p:cNvPr id="8" name="Picture 2" descr="A picture containing sky, sunset, outdoor&#10;&#10;Description generated with very high confidence">
            <a:extLst>
              <a:ext uri="{FF2B5EF4-FFF2-40B4-BE49-F238E27FC236}">
                <a16:creationId xmlns:a16="http://schemas.microsoft.com/office/drawing/2014/main" id="{DD0BFB10-4E26-437F-ADF7-C11146F09F2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743" r="16337" b="-3"/>
          <a:stretch/>
        </p:blipFill>
        <p:spPr>
          <a:xfrm>
            <a:off x="14378" y="2088907"/>
            <a:ext cx="2733421" cy="3085156"/>
          </a:xfrm>
          <a:custGeom>
            <a:avLst/>
            <a:gdLst>
              <a:gd name="connsiteX0" fmla="*/ 0 w 2733421"/>
              <a:gd name="connsiteY0" fmla="*/ 0 h 3085156"/>
              <a:gd name="connsiteX1" fmla="*/ 2733421 w 2733421"/>
              <a:gd name="connsiteY1" fmla="*/ 461444 h 3085156"/>
              <a:gd name="connsiteX2" fmla="*/ 2294818 w 2733421"/>
              <a:gd name="connsiteY2" fmla="*/ 3063138 h 3085156"/>
              <a:gd name="connsiteX3" fmla="*/ 2310547 w 2733421"/>
              <a:gd name="connsiteY3" fmla="*/ 3085156 h 3085156"/>
              <a:gd name="connsiteX4" fmla="*/ 0 w 2733421"/>
              <a:gd name="connsiteY4" fmla="*/ 2741169 h 3085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33421" h="3085156">
                <a:moveTo>
                  <a:pt x="0" y="0"/>
                </a:moveTo>
                <a:lnTo>
                  <a:pt x="2733421" y="461444"/>
                </a:lnTo>
                <a:lnTo>
                  <a:pt x="2294818" y="3063138"/>
                </a:lnTo>
                <a:lnTo>
                  <a:pt x="2310547" y="3085156"/>
                </a:lnTo>
                <a:lnTo>
                  <a:pt x="0" y="2741169"/>
                </a:lnTo>
                <a:close/>
              </a:path>
            </a:pathLst>
          </a:custGeom>
          <a:ln w="38100">
            <a:noFill/>
          </a:ln>
          <a:effectLst/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EF947B4-171A-433E-8124-CF31C2C5C8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  <a:stCxn id="18" idx="0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" y="2160794"/>
            <a:ext cx="2733421" cy="461412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6" descr="A picture containing sky, outdoor, road&#10;&#10;Description generated with very high confidence">
            <a:extLst>
              <a:ext uri="{FF2B5EF4-FFF2-40B4-BE49-F238E27FC236}">
                <a16:creationId xmlns:a16="http://schemas.microsoft.com/office/drawing/2014/main" id="{D3007EC8-DEDC-42B5-976D-5C544FD2AC6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2" b="27967"/>
          <a:stretch/>
        </p:blipFill>
        <p:spPr>
          <a:xfrm>
            <a:off x="20" y="4815700"/>
            <a:ext cx="3473520" cy="2114187"/>
          </a:xfrm>
          <a:custGeom>
            <a:avLst/>
            <a:gdLst>
              <a:gd name="connsiteX0" fmla="*/ 0 w 3459163"/>
              <a:gd name="connsiteY0" fmla="*/ 0 h 1956037"/>
              <a:gd name="connsiteX1" fmla="*/ 2310547 w 3459163"/>
              <a:gd name="connsiteY1" fmla="*/ 343987 h 1956037"/>
              <a:gd name="connsiteX2" fmla="*/ 3459163 w 3459163"/>
              <a:gd name="connsiteY2" fmla="*/ 1951804 h 1956037"/>
              <a:gd name="connsiteX3" fmla="*/ 0 w 3459163"/>
              <a:gd name="connsiteY3" fmla="*/ 1956037 h 1956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59163" h="1956037">
                <a:moveTo>
                  <a:pt x="0" y="0"/>
                </a:moveTo>
                <a:lnTo>
                  <a:pt x="2310547" y="343987"/>
                </a:lnTo>
                <a:lnTo>
                  <a:pt x="3459163" y="1951804"/>
                </a:lnTo>
                <a:lnTo>
                  <a:pt x="0" y="1956037"/>
                </a:lnTo>
                <a:close/>
              </a:path>
            </a:pathLst>
          </a:custGeom>
          <a:ln w="38100">
            <a:noFill/>
          </a:ln>
          <a:effectLst/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0C7B4E9-4BD3-49A0-A3F4-9811D4869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4892132"/>
            <a:ext cx="2360612" cy="343986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0515-1407-43C5-B9A1-3F97AFD26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6062" y="1197428"/>
            <a:ext cx="7433354" cy="5328557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2800" b="1">
                <a:latin typeface="Calibri"/>
                <a:cs typeface="Calibri"/>
              </a:rPr>
              <a:t>The act of achieving an award or something you have worked towards, for example a skill, sport, target, job or educational achievement.</a:t>
            </a:r>
            <a:endParaRPr lang="en-US" sz="280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800" b="1">
                <a:latin typeface="Calibri"/>
                <a:cs typeface="Calibri"/>
              </a:rPr>
              <a:t> At school level, educational attainment may refer to the number of exams a student has sat and passed.</a:t>
            </a:r>
            <a:endParaRPr lang="en-US" sz="280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800" b="1">
                <a:latin typeface="Calibri"/>
                <a:cs typeface="Calibri"/>
              </a:rPr>
              <a:t>At secondary level, it could refer to colleges or universities attended in order to gain a higher level of education, for example a degree or diploma.</a:t>
            </a:r>
            <a:endParaRPr lang="en-US" sz="28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58795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4EEFC1D-5A13-40E9-A235-475EBFDEBE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F0EDC23-55D4-40F7-9FB9-0ED9F75E3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28" name="Freeform 6">
              <a:extLst>
                <a:ext uri="{FF2B5EF4-FFF2-40B4-BE49-F238E27FC236}">
                  <a16:creationId xmlns:a16="http://schemas.microsoft.com/office/drawing/2014/main" id="{10219667-E97F-4E46-9E67-89D32B959E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9" name="Freeform 7">
              <a:extLst>
                <a:ext uri="{FF2B5EF4-FFF2-40B4-BE49-F238E27FC236}">
                  <a16:creationId xmlns:a16="http://schemas.microsoft.com/office/drawing/2014/main" id="{22EB80B1-7BB5-4156-968A-AD4285830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0" name="Freeform 8">
              <a:extLst>
                <a:ext uri="{FF2B5EF4-FFF2-40B4-BE49-F238E27FC236}">
                  <a16:creationId xmlns:a16="http://schemas.microsoft.com/office/drawing/2014/main" id="{551002A9-BFD2-4A46-B06F-5372507C5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1" name="Freeform 9">
              <a:extLst>
                <a:ext uri="{FF2B5EF4-FFF2-40B4-BE49-F238E27FC236}">
                  <a16:creationId xmlns:a16="http://schemas.microsoft.com/office/drawing/2014/main" id="{2B62B3C5-8E6F-4539-9EC3-AF5D17B61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2" name="Freeform 10">
              <a:extLst>
                <a:ext uri="{FF2B5EF4-FFF2-40B4-BE49-F238E27FC236}">
                  <a16:creationId xmlns:a16="http://schemas.microsoft.com/office/drawing/2014/main" id="{3A404392-D2F4-4046-A169-35DC3C61A0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3" name="Freeform 11">
              <a:extLst>
                <a:ext uri="{FF2B5EF4-FFF2-40B4-BE49-F238E27FC236}">
                  <a16:creationId xmlns:a16="http://schemas.microsoft.com/office/drawing/2014/main" id="{608129DE-9CD7-4B94-BEE1-0BD902183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3B5D2F4-71D0-434A-8B39-B753CD5AB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6563" y="286657"/>
            <a:ext cx="7374390" cy="1090385"/>
          </a:xfrm>
        </p:spPr>
        <p:txBody>
          <a:bodyPr>
            <a:normAutofit/>
          </a:bodyPr>
          <a:lstStyle/>
          <a:p>
            <a:r>
              <a:rPr lang="en-US" b="1">
                <a:latin typeface="Calibri"/>
                <a:cs typeface="Calibri"/>
              </a:rPr>
              <a:t>Wales – over the last 20 years</a:t>
            </a:r>
          </a:p>
        </p:txBody>
      </p:sp>
      <p:pic>
        <p:nvPicPr>
          <p:cNvPr id="5" name="Picture 5" descr="A room filled with furniture and a bag of luggage&#10;&#10;Description generated with high confidence">
            <a:extLst>
              <a:ext uri="{FF2B5EF4-FFF2-40B4-BE49-F238E27FC236}">
                <a16:creationId xmlns:a16="http://schemas.microsoft.com/office/drawing/2014/main" id="{D6585B72-EDCE-459D-BAEC-0F9F06829F6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424" r="12001" b="2"/>
          <a:stretch/>
        </p:blipFill>
        <p:spPr>
          <a:xfrm>
            <a:off x="20" y="1"/>
            <a:ext cx="3175466" cy="2622205"/>
          </a:xfrm>
          <a:custGeom>
            <a:avLst/>
            <a:gdLst>
              <a:gd name="connsiteX0" fmla="*/ 0 w 3175486"/>
              <a:gd name="connsiteY0" fmla="*/ 0 h 2622205"/>
              <a:gd name="connsiteX1" fmla="*/ 3175486 w 3175486"/>
              <a:gd name="connsiteY1" fmla="*/ 0 h 2622205"/>
              <a:gd name="connsiteX2" fmla="*/ 2733426 w 3175486"/>
              <a:gd name="connsiteY2" fmla="*/ 2622205 h 2622205"/>
              <a:gd name="connsiteX3" fmla="*/ 0 w 3175486"/>
              <a:gd name="connsiteY3" fmla="*/ 2160761 h 2622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75486" h="2622205">
                <a:moveTo>
                  <a:pt x="0" y="0"/>
                </a:moveTo>
                <a:lnTo>
                  <a:pt x="3175486" y="0"/>
                </a:lnTo>
                <a:lnTo>
                  <a:pt x="2733426" y="2622205"/>
                </a:lnTo>
                <a:lnTo>
                  <a:pt x="0" y="2160761"/>
                </a:lnTo>
                <a:close/>
              </a:path>
            </a:pathLst>
          </a:custGeom>
          <a:ln w="38100">
            <a:noFill/>
          </a:ln>
          <a:effectLst/>
        </p:spPr>
      </p:pic>
      <p:pic>
        <p:nvPicPr>
          <p:cNvPr id="8" name="Picture 8" descr="A close up of a map&#10;&#10;Description generated with high confidence">
            <a:extLst>
              <a:ext uri="{FF2B5EF4-FFF2-40B4-BE49-F238E27FC236}">
                <a16:creationId xmlns:a16="http://schemas.microsoft.com/office/drawing/2014/main" id="{8A7E29FF-1782-4B75-8F8E-CBDAB9294DC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1628" r="1" b="1"/>
          <a:stretch/>
        </p:blipFill>
        <p:spPr>
          <a:xfrm>
            <a:off x="1" y="2160794"/>
            <a:ext cx="2733421" cy="3085156"/>
          </a:xfrm>
          <a:custGeom>
            <a:avLst/>
            <a:gdLst>
              <a:gd name="connsiteX0" fmla="*/ 0 w 2733421"/>
              <a:gd name="connsiteY0" fmla="*/ 0 h 3085156"/>
              <a:gd name="connsiteX1" fmla="*/ 2733421 w 2733421"/>
              <a:gd name="connsiteY1" fmla="*/ 461444 h 3085156"/>
              <a:gd name="connsiteX2" fmla="*/ 2294818 w 2733421"/>
              <a:gd name="connsiteY2" fmla="*/ 3063138 h 3085156"/>
              <a:gd name="connsiteX3" fmla="*/ 2310547 w 2733421"/>
              <a:gd name="connsiteY3" fmla="*/ 3085156 h 3085156"/>
              <a:gd name="connsiteX4" fmla="*/ 0 w 2733421"/>
              <a:gd name="connsiteY4" fmla="*/ 2741169 h 3085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33421" h="3085156">
                <a:moveTo>
                  <a:pt x="0" y="0"/>
                </a:moveTo>
                <a:lnTo>
                  <a:pt x="2733421" y="461444"/>
                </a:lnTo>
                <a:lnTo>
                  <a:pt x="2294818" y="3063138"/>
                </a:lnTo>
                <a:lnTo>
                  <a:pt x="2310547" y="3085156"/>
                </a:lnTo>
                <a:lnTo>
                  <a:pt x="0" y="2741169"/>
                </a:lnTo>
                <a:close/>
              </a:path>
            </a:pathLst>
          </a:custGeom>
          <a:ln w="38100">
            <a:noFill/>
          </a:ln>
          <a:effectLst/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EF947B4-171A-433E-8124-CF31C2C5C8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  <a:stCxn id="18" idx="0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" y="2160794"/>
            <a:ext cx="2733421" cy="461412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A group of people sitting in a room&#10;&#10;Description generated with very high confidence">
            <a:extLst>
              <a:ext uri="{FF2B5EF4-FFF2-40B4-BE49-F238E27FC236}">
                <a16:creationId xmlns:a16="http://schemas.microsoft.com/office/drawing/2014/main" id="{85B50F8A-3AF8-4F13-9864-3E6D13C0B36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20" r="-1" b="8193"/>
          <a:stretch/>
        </p:blipFill>
        <p:spPr>
          <a:xfrm>
            <a:off x="20" y="4901964"/>
            <a:ext cx="3459143" cy="1956037"/>
          </a:xfrm>
          <a:custGeom>
            <a:avLst/>
            <a:gdLst>
              <a:gd name="connsiteX0" fmla="*/ 0 w 3459163"/>
              <a:gd name="connsiteY0" fmla="*/ 0 h 1956037"/>
              <a:gd name="connsiteX1" fmla="*/ 2310547 w 3459163"/>
              <a:gd name="connsiteY1" fmla="*/ 343987 h 1956037"/>
              <a:gd name="connsiteX2" fmla="*/ 3459163 w 3459163"/>
              <a:gd name="connsiteY2" fmla="*/ 1951804 h 1956037"/>
              <a:gd name="connsiteX3" fmla="*/ 0 w 3459163"/>
              <a:gd name="connsiteY3" fmla="*/ 1956037 h 1956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59163" h="1956037">
                <a:moveTo>
                  <a:pt x="0" y="0"/>
                </a:moveTo>
                <a:lnTo>
                  <a:pt x="2310547" y="343987"/>
                </a:lnTo>
                <a:lnTo>
                  <a:pt x="3459163" y="1951804"/>
                </a:lnTo>
                <a:lnTo>
                  <a:pt x="0" y="1956037"/>
                </a:lnTo>
                <a:close/>
              </a:path>
            </a:pathLst>
          </a:custGeom>
          <a:ln w="38100">
            <a:noFill/>
          </a:ln>
          <a:effectLst/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0C7B4E9-4BD3-49A0-A3F4-9811D4869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4892132"/>
            <a:ext cx="2360612" cy="343986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3421B-6186-4512-8937-76C7748388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3991" y="1850570"/>
            <a:ext cx="7446961" cy="431255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800" b="1">
                <a:latin typeface="Calibri"/>
                <a:cs typeface="Calibri"/>
              </a:rPr>
              <a:t>The percentage of households living in income poverty has fallen.</a:t>
            </a:r>
            <a:endParaRPr lang="en-US" sz="2800"/>
          </a:p>
          <a:p>
            <a:r>
              <a:rPr lang="en-US" sz="2800" b="1">
                <a:latin typeface="Calibri"/>
                <a:cs typeface="Calibri"/>
              </a:rPr>
              <a:t>Particularly amongst pensioners and single parents, but it is still higher than in England, Scotland and Northern Ireland.</a:t>
            </a:r>
            <a:endParaRPr lang="en-US" sz="2800"/>
          </a:p>
          <a:p>
            <a:endParaRPr lang="en-US" sz="2800" b="1">
              <a:latin typeface="Calibri"/>
              <a:cs typeface="Calibri"/>
            </a:endParaRPr>
          </a:p>
          <a:p>
            <a:r>
              <a:rPr lang="en-US" sz="2800" b="1">
                <a:latin typeface="Calibri"/>
                <a:cs typeface="Calibri"/>
              </a:rPr>
              <a:t>However, poverty among couples with children has risen.</a:t>
            </a:r>
          </a:p>
          <a:p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22826715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80EC9-E306-4D61-88B9-58CC6B8F8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5863" y="78185"/>
            <a:ext cx="3766104" cy="460477"/>
          </a:xfrm>
        </p:spPr>
        <p:txBody>
          <a:bodyPr>
            <a:normAutofit fontScale="90000"/>
          </a:bodyPr>
          <a:lstStyle/>
          <a:p>
            <a:r>
              <a:rPr lang="en-US"/>
              <a:t>Poverty Cycle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1D043E-B1F1-470A-8070-227B516CF4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6410" y="801732"/>
            <a:ext cx="10636599" cy="5863406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endParaRPr lang="en-US" sz="600"/>
          </a:p>
          <a:p>
            <a:pPr>
              <a:lnSpc>
                <a:spcPct val="90000"/>
              </a:lnSpc>
            </a:pPr>
            <a:endParaRPr lang="en-US" sz="600"/>
          </a:p>
          <a:p>
            <a:pPr>
              <a:lnSpc>
                <a:spcPct val="90000"/>
              </a:lnSpc>
            </a:pPr>
            <a:endParaRPr lang="en-US" sz="600"/>
          </a:p>
          <a:p>
            <a:pPr>
              <a:lnSpc>
                <a:spcPct val="90000"/>
              </a:lnSpc>
            </a:pPr>
            <a:endParaRPr lang="en-US" sz="600"/>
          </a:p>
          <a:p>
            <a:pPr>
              <a:lnSpc>
                <a:spcPct val="90000"/>
              </a:lnSpc>
            </a:pPr>
            <a:endParaRPr lang="en-US" sz="600"/>
          </a:p>
          <a:p>
            <a:pPr>
              <a:lnSpc>
                <a:spcPct val="90000"/>
              </a:lnSpc>
            </a:pPr>
            <a:endParaRPr lang="en-US" sz="600"/>
          </a:p>
          <a:p>
            <a:pPr>
              <a:lnSpc>
                <a:spcPct val="90000"/>
              </a:lnSpc>
            </a:pPr>
            <a:endParaRPr lang="en-US" sz="180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endParaRPr lang="en-US" sz="180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>
                <a:latin typeface="Calibri"/>
                <a:cs typeface="Calibri"/>
              </a:rPr>
              <a:t>Exposure to drink and drugs during pregnancy = cognitive deficiencies</a:t>
            </a:r>
            <a:endParaRPr lang="en-US">
              <a:latin typeface="Corbel" panose="020B0503020204020204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>
                <a:latin typeface="Calibri"/>
                <a:cs typeface="Calibri"/>
              </a:rPr>
              <a:t>Poor diet, lack of nutrition = reduces brain's ability to learn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>
                <a:latin typeface="Calibri"/>
                <a:cs typeface="Calibri"/>
              </a:rPr>
              <a:t>Violence / household pressures = impaired development / learning limitations / memory functions</a:t>
            </a:r>
          </a:p>
          <a:p>
            <a:pPr>
              <a:lnSpc>
                <a:spcPct val="90000"/>
              </a:lnSpc>
            </a:pPr>
            <a:r>
              <a:rPr lang="en-US">
                <a:latin typeface="Calibri"/>
                <a:cs typeface="Calibri"/>
              </a:rPr>
              <a:t>Schools = lack of funding to give additional support to individuals </a:t>
            </a:r>
          </a:p>
          <a:p>
            <a:pPr>
              <a:lnSpc>
                <a:spcPct val="90000"/>
              </a:lnSpc>
            </a:pPr>
            <a:r>
              <a:rPr lang="en-US">
                <a:latin typeface="Calibri"/>
                <a:cs typeface="Calibri"/>
              </a:rPr>
              <a:t>Willingness to learn = restricted by ability / lack of self-belief</a:t>
            </a:r>
          </a:p>
          <a:p>
            <a:pPr>
              <a:lnSpc>
                <a:spcPct val="90000"/>
              </a:lnSpc>
            </a:pPr>
            <a:r>
              <a:rPr lang="en-US">
                <a:latin typeface="Calibri"/>
                <a:cs typeface="Calibri"/>
              </a:rPr>
              <a:t>Lower verbal and cognitive skills = parents less likely to read to them – limited literacy resources available</a:t>
            </a:r>
            <a:endParaRPr lang="en-US">
              <a:latin typeface="Corbel" panose="020B0503020204020204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>
                <a:latin typeface="Calibri"/>
                <a:cs typeface="Calibri"/>
              </a:rPr>
              <a:t>Lower level of education = affects performance rates</a:t>
            </a:r>
          </a:p>
          <a:p>
            <a:pPr>
              <a:lnSpc>
                <a:spcPct val="90000"/>
              </a:lnSpc>
            </a:pPr>
            <a:r>
              <a:rPr lang="en-US">
                <a:latin typeface="Calibri"/>
                <a:cs typeface="Calibri"/>
              </a:rPr>
              <a:t>Longer working hours = reduced attention</a:t>
            </a:r>
          </a:p>
          <a:p>
            <a:pPr>
              <a:lnSpc>
                <a:spcPct val="90000"/>
              </a:lnSpc>
            </a:pPr>
            <a:r>
              <a:rPr lang="en-US">
                <a:latin typeface="Calibri"/>
                <a:cs typeface="Calibri"/>
              </a:rPr>
              <a:t>How to handle situations = limited or no problem solving skills </a:t>
            </a:r>
          </a:p>
          <a:p>
            <a:pPr>
              <a:lnSpc>
                <a:spcPct val="90000"/>
              </a:lnSpc>
            </a:pPr>
            <a:r>
              <a:rPr lang="en-US">
                <a:latin typeface="Calibri"/>
                <a:cs typeface="Calibri"/>
              </a:rPr>
              <a:t>Lack of fundamental knowledge = less career opportunities</a:t>
            </a:r>
          </a:p>
          <a:p>
            <a:pPr>
              <a:lnSpc>
                <a:spcPct val="90000"/>
              </a:lnSpc>
            </a:pPr>
            <a:endParaRPr lang="en-US" sz="180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endParaRPr lang="en-US" sz="600"/>
          </a:p>
          <a:p>
            <a:pPr>
              <a:lnSpc>
                <a:spcPct val="90000"/>
              </a:lnSpc>
            </a:pPr>
            <a:endParaRPr lang="en-US" sz="600"/>
          </a:p>
          <a:p>
            <a:pPr>
              <a:lnSpc>
                <a:spcPct val="90000"/>
              </a:lnSpc>
            </a:pPr>
            <a:endParaRPr lang="en-US" sz="600"/>
          </a:p>
          <a:p>
            <a:pPr>
              <a:lnSpc>
                <a:spcPct val="90000"/>
              </a:lnSpc>
            </a:pPr>
            <a:endParaRPr lang="en-US" sz="600"/>
          </a:p>
          <a:p>
            <a:pPr>
              <a:lnSpc>
                <a:spcPct val="90000"/>
              </a:lnSpc>
            </a:pPr>
            <a:endParaRPr lang="en-US" sz="600"/>
          </a:p>
          <a:p>
            <a:pPr>
              <a:lnSpc>
                <a:spcPct val="90000"/>
              </a:lnSpc>
            </a:pPr>
            <a:endParaRPr lang="en-US" sz="600"/>
          </a:p>
          <a:p>
            <a:pPr>
              <a:lnSpc>
                <a:spcPct val="90000"/>
              </a:lnSpc>
            </a:pPr>
            <a:endParaRPr lang="en-US" sz="600"/>
          </a:p>
          <a:p>
            <a:pPr>
              <a:lnSpc>
                <a:spcPct val="90000"/>
              </a:lnSpc>
            </a:pPr>
            <a:endParaRPr lang="en-US" sz="600"/>
          </a:p>
          <a:p>
            <a:pPr>
              <a:lnSpc>
                <a:spcPct val="90000"/>
              </a:lnSpc>
            </a:pPr>
            <a:endParaRPr lang="en-US" sz="600"/>
          </a:p>
          <a:p>
            <a:pPr>
              <a:lnSpc>
                <a:spcPct val="90000"/>
              </a:lnSpc>
            </a:pPr>
            <a:endParaRPr lang="en-US" sz="600"/>
          </a:p>
        </p:txBody>
      </p:sp>
    </p:spTree>
    <p:extLst>
      <p:ext uri="{BB962C8B-B14F-4D97-AF65-F5344CB8AC3E}">
        <p14:creationId xmlns:p14="http://schemas.microsoft.com/office/powerpoint/2010/main" val="3258674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8FD85F3-CB6E-462A-8566-9D38B41BDF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6306" y="1"/>
            <a:ext cx="445569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FB477E-3FCB-4561-A1FA-A46FA2772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8178" y="992749"/>
            <a:ext cx="2443433" cy="4377961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000000"/>
                </a:solidFill>
                <a:latin typeface="Calibri"/>
                <a:cs typeface="Calibri"/>
              </a:rPr>
              <a:t>Families First</a:t>
            </a:r>
            <a:br>
              <a:rPr lang="en-US">
                <a:solidFill>
                  <a:srgbClr val="000000"/>
                </a:solidFill>
                <a:latin typeface="Calibri"/>
                <a:cs typeface="Calibri"/>
              </a:rPr>
            </a:br>
            <a:br>
              <a:rPr lang="en-US">
                <a:latin typeface="Calibri"/>
                <a:cs typeface="Calibri"/>
              </a:rPr>
            </a:br>
            <a:r>
              <a:rPr lang="en-US" sz="2800">
                <a:solidFill>
                  <a:srgbClr val="000000"/>
                </a:solidFill>
                <a:latin typeface="Calibri"/>
                <a:cs typeface="Calibri"/>
              </a:rPr>
              <a:t>22 Welsh Counties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98329869-2AAA-45A6-A41E-448AA325C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9032100" cy="6858000"/>
          </a:xfrm>
          <a:custGeom>
            <a:avLst/>
            <a:gdLst>
              <a:gd name="connsiteX0" fmla="*/ 7891921 w 9032100"/>
              <a:gd name="connsiteY0" fmla="*/ 1602751 h 6858000"/>
              <a:gd name="connsiteX1" fmla="*/ 9032100 w 9032100"/>
              <a:gd name="connsiteY1" fmla="*/ 0 h 6858000"/>
              <a:gd name="connsiteX2" fmla="*/ 7880182 w 9032100"/>
              <a:gd name="connsiteY2" fmla="*/ 0 h 6858000"/>
              <a:gd name="connsiteX3" fmla="*/ 7880182 w 9032100"/>
              <a:gd name="connsiteY3" fmla="*/ 1528762 h 6858000"/>
              <a:gd name="connsiteX4" fmla="*/ 7880182 w 9032100"/>
              <a:gd name="connsiteY4" fmla="*/ 6858000 h 6858000"/>
              <a:gd name="connsiteX5" fmla="*/ 8725712 w 9032100"/>
              <a:gd name="connsiteY5" fmla="*/ 6858000 h 6858000"/>
              <a:gd name="connsiteX6" fmla="*/ 7891921 w 9032100"/>
              <a:gd name="connsiteY6" fmla="*/ 1602751 h 6858000"/>
              <a:gd name="connsiteX7" fmla="*/ 7880182 w 9032100"/>
              <a:gd name="connsiteY7" fmla="*/ 1619252 h 6858000"/>
              <a:gd name="connsiteX8" fmla="*/ 0 w 9032100"/>
              <a:gd name="connsiteY8" fmla="*/ 6858000 h 6858000"/>
              <a:gd name="connsiteX9" fmla="*/ 7880181 w 9032100"/>
              <a:gd name="connsiteY9" fmla="*/ 6858000 h 6858000"/>
              <a:gd name="connsiteX10" fmla="*/ 7880181 w 9032100"/>
              <a:gd name="connsiteY10" fmla="*/ 0 h 6858000"/>
              <a:gd name="connsiteX11" fmla="*/ 0 w 9032100"/>
              <a:gd name="connsiteY1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032100" h="6858000">
                <a:moveTo>
                  <a:pt x="7891921" y="1602751"/>
                </a:moveTo>
                <a:lnTo>
                  <a:pt x="9032100" y="0"/>
                </a:lnTo>
                <a:lnTo>
                  <a:pt x="7880182" y="0"/>
                </a:lnTo>
                <a:lnTo>
                  <a:pt x="7880182" y="1528762"/>
                </a:lnTo>
                <a:close/>
                <a:moveTo>
                  <a:pt x="7880182" y="6858000"/>
                </a:moveTo>
                <a:lnTo>
                  <a:pt x="8725712" y="6858000"/>
                </a:lnTo>
                <a:lnTo>
                  <a:pt x="7891921" y="1602751"/>
                </a:lnTo>
                <a:lnTo>
                  <a:pt x="7880182" y="1619252"/>
                </a:lnTo>
                <a:close/>
                <a:moveTo>
                  <a:pt x="0" y="6858000"/>
                </a:moveTo>
                <a:lnTo>
                  <a:pt x="7880181" y="6858000"/>
                </a:lnTo>
                <a:lnTo>
                  <a:pt x="7880181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E53642C-9C8B-41EF-BE74-E3A40A123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42667" y="0"/>
            <a:ext cx="2436813" cy="6858001"/>
            <a:chOff x="1320800" y="0"/>
            <a:chExt cx="2436813" cy="6858001"/>
          </a:xfrm>
        </p:grpSpPr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C76B26F8-CEEA-42F8-A1CC-04DAF756C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2DC8047B-F8E0-4F98-94D9-3C767A19B3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B4C38BC3-BD99-487E-B2CA-12E307547A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813BA2C8-6ECB-4061-8305-2C0CDE8930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87D9E7EB-4D1B-4204-9DF4-DFCAD313D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A6623415-47AD-4E8A-913A-23B9DF6F26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8" name="Content Placeholder 4">
            <a:extLst>
              <a:ext uri="{FF2B5EF4-FFF2-40B4-BE49-F238E27FC236}">
                <a16:creationId xmlns:a16="http://schemas.microsoft.com/office/drawing/2014/main" id="{BE9FF400-CDC5-43EB-B456-A8F37D2513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3181106"/>
              </p:ext>
            </p:extLst>
          </p:nvPr>
        </p:nvGraphicFramePr>
        <p:xfrm>
          <a:off x="371928" y="263071"/>
          <a:ext cx="7258030" cy="61987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2194">
                  <a:extLst>
                    <a:ext uri="{9D8B030D-6E8A-4147-A177-3AD203B41FA5}">
                      <a16:colId xmlns:a16="http://schemas.microsoft.com/office/drawing/2014/main" val="2511459587"/>
                    </a:ext>
                  </a:extLst>
                </a:gridCol>
                <a:gridCol w="1847394">
                  <a:extLst>
                    <a:ext uri="{9D8B030D-6E8A-4147-A177-3AD203B41FA5}">
                      <a16:colId xmlns:a16="http://schemas.microsoft.com/office/drawing/2014/main" val="1580787212"/>
                    </a:ext>
                  </a:extLst>
                </a:gridCol>
                <a:gridCol w="1849554">
                  <a:extLst>
                    <a:ext uri="{9D8B030D-6E8A-4147-A177-3AD203B41FA5}">
                      <a16:colId xmlns:a16="http://schemas.microsoft.com/office/drawing/2014/main" val="1643998012"/>
                    </a:ext>
                  </a:extLst>
                </a:gridCol>
                <a:gridCol w="1488888">
                  <a:extLst>
                    <a:ext uri="{9D8B030D-6E8A-4147-A177-3AD203B41FA5}">
                      <a16:colId xmlns:a16="http://schemas.microsoft.com/office/drawing/2014/main" val="1169007436"/>
                    </a:ext>
                  </a:extLst>
                </a:gridCol>
              </a:tblGrid>
              <a:tr h="269512"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LA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Pioneer Phase 1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Pioneer Phase 2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Newcomers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extLst>
                  <a:ext uri="{0D108BD9-81ED-4DB2-BD59-A6C34878D82A}">
                    <a16:rowId xmlns:a16="http://schemas.microsoft.com/office/drawing/2014/main" val="1757407290"/>
                  </a:ext>
                </a:extLst>
              </a:tr>
              <a:tr h="26951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Blaenau Gwent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√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extLst>
                  <a:ext uri="{0D108BD9-81ED-4DB2-BD59-A6C34878D82A}">
                    <a16:rowId xmlns:a16="http://schemas.microsoft.com/office/drawing/2014/main" val="2127082869"/>
                  </a:ext>
                </a:extLst>
              </a:tr>
              <a:tr h="26951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Denbighshire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√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extLst>
                  <a:ext uri="{0D108BD9-81ED-4DB2-BD59-A6C34878D82A}">
                    <a16:rowId xmlns:a16="http://schemas.microsoft.com/office/drawing/2014/main" val="1506138672"/>
                  </a:ext>
                </a:extLst>
              </a:tr>
              <a:tr h="26951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Flintshire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√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extLst>
                  <a:ext uri="{0D108BD9-81ED-4DB2-BD59-A6C34878D82A}">
                    <a16:rowId xmlns:a16="http://schemas.microsoft.com/office/drawing/2014/main" val="339707569"/>
                  </a:ext>
                </a:extLst>
              </a:tr>
              <a:tr h="26951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Merthyr Tydfil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√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extLst>
                  <a:ext uri="{0D108BD9-81ED-4DB2-BD59-A6C34878D82A}">
                    <a16:rowId xmlns:a16="http://schemas.microsoft.com/office/drawing/2014/main" val="1846169054"/>
                  </a:ext>
                </a:extLst>
              </a:tr>
              <a:tr h="26951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Rhondda Cynon </a:t>
                      </a:r>
                      <a:r>
                        <a:rPr lang="en-GB" sz="900" err="1">
                          <a:effectLst/>
                        </a:rPr>
                        <a:t>Taf</a:t>
                      </a:r>
                      <a:r>
                        <a:rPr lang="en-GB" sz="900">
                          <a:effectLst/>
                        </a:rPr>
                        <a:t>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√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extLst>
                  <a:ext uri="{0D108BD9-81ED-4DB2-BD59-A6C34878D82A}">
                    <a16:rowId xmlns:a16="http://schemas.microsoft.com/office/drawing/2014/main" val="2984065796"/>
                  </a:ext>
                </a:extLst>
              </a:tr>
              <a:tr h="26951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Wrexham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√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extLst>
                  <a:ext uri="{0D108BD9-81ED-4DB2-BD59-A6C34878D82A}">
                    <a16:rowId xmlns:a16="http://schemas.microsoft.com/office/drawing/2014/main" val="1304100734"/>
                  </a:ext>
                </a:extLst>
              </a:tr>
              <a:tr h="26951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Anglesey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√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extLst>
                  <a:ext uri="{0D108BD9-81ED-4DB2-BD59-A6C34878D82A}">
                    <a16:rowId xmlns:a16="http://schemas.microsoft.com/office/drawing/2014/main" val="765626089"/>
                  </a:ext>
                </a:extLst>
              </a:tr>
              <a:tr h="26951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Cardiff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√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extLst>
                  <a:ext uri="{0D108BD9-81ED-4DB2-BD59-A6C34878D82A}">
                    <a16:rowId xmlns:a16="http://schemas.microsoft.com/office/drawing/2014/main" val="1080300165"/>
                  </a:ext>
                </a:extLst>
              </a:tr>
              <a:tr h="26951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Carmarthenshire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√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extLst>
                  <a:ext uri="{0D108BD9-81ED-4DB2-BD59-A6C34878D82A}">
                    <a16:rowId xmlns:a16="http://schemas.microsoft.com/office/drawing/2014/main" val="4099726"/>
                  </a:ext>
                </a:extLst>
              </a:tr>
              <a:tr h="26951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Ceredigion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√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extLst>
                  <a:ext uri="{0D108BD9-81ED-4DB2-BD59-A6C34878D82A}">
                    <a16:rowId xmlns:a16="http://schemas.microsoft.com/office/drawing/2014/main" val="1438384012"/>
                  </a:ext>
                </a:extLst>
              </a:tr>
              <a:tr h="26951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Conwy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√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extLst>
                  <a:ext uri="{0D108BD9-81ED-4DB2-BD59-A6C34878D82A}">
                    <a16:rowId xmlns:a16="http://schemas.microsoft.com/office/drawing/2014/main" val="1965685918"/>
                  </a:ext>
                </a:extLst>
              </a:tr>
              <a:tr h="26951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Gwynedd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√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extLst>
                  <a:ext uri="{0D108BD9-81ED-4DB2-BD59-A6C34878D82A}">
                    <a16:rowId xmlns:a16="http://schemas.microsoft.com/office/drawing/2014/main" val="3255697830"/>
                  </a:ext>
                </a:extLst>
              </a:tr>
              <a:tr h="26951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Newport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√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extLst>
                  <a:ext uri="{0D108BD9-81ED-4DB2-BD59-A6C34878D82A}">
                    <a16:rowId xmlns:a16="http://schemas.microsoft.com/office/drawing/2014/main" val="2123695035"/>
                  </a:ext>
                </a:extLst>
              </a:tr>
              <a:tr h="26951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Pembrokeshire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√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extLst>
                  <a:ext uri="{0D108BD9-81ED-4DB2-BD59-A6C34878D82A}">
                    <a16:rowId xmlns:a16="http://schemas.microsoft.com/office/drawing/2014/main" val="772887733"/>
                  </a:ext>
                </a:extLst>
              </a:tr>
              <a:tr h="26951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Bridgend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√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extLst>
                  <a:ext uri="{0D108BD9-81ED-4DB2-BD59-A6C34878D82A}">
                    <a16:rowId xmlns:a16="http://schemas.microsoft.com/office/drawing/2014/main" val="905788503"/>
                  </a:ext>
                </a:extLst>
              </a:tr>
              <a:tr h="26951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Caerphilly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√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extLst>
                  <a:ext uri="{0D108BD9-81ED-4DB2-BD59-A6C34878D82A}">
                    <a16:rowId xmlns:a16="http://schemas.microsoft.com/office/drawing/2014/main" val="2930861864"/>
                  </a:ext>
                </a:extLst>
              </a:tr>
              <a:tr h="26951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Monmouthshire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√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extLst>
                  <a:ext uri="{0D108BD9-81ED-4DB2-BD59-A6C34878D82A}">
                    <a16:rowId xmlns:a16="http://schemas.microsoft.com/office/drawing/2014/main" val="2052771808"/>
                  </a:ext>
                </a:extLst>
              </a:tr>
              <a:tr h="26951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Neath Port Talbot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√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extLst>
                  <a:ext uri="{0D108BD9-81ED-4DB2-BD59-A6C34878D82A}">
                    <a16:rowId xmlns:a16="http://schemas.microsoft.com/office/drawing/2014/main" val="1197477119"/>
                  </a:ext>
                </a:extLst>
              </a:tr>
              <a:tr h="26951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Powys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√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extLst>
                  <a:ext uri="{0D108BD9-81ED-4DB2-BD59-A6C34878D82A}">
                    <a16:rowId xmlns:a16="http://schemas.microsoft.com/office/drawing/2014/main" val="1835564105"/>
                  </a:ext>
                </a:extLst>
              </a:tr>
              <a:tr h="26951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Swansea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√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extLst>
                  <a:ext uri="{0D108BD9-81ED-4DB2-BD59-A6C34878D82A}">
                    <a16:rowId xmlns:a16="http://schemas.microsoft.com/office/drawing/2014/main" val="373148300"/>
                  </a:ext>
                </a:extLst>
              </a:tr>
              <a:tr h="26951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Vale of Glamorgan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√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extLst>
                  <a:ext uri="{0D108BD9-81ED-4DB2-BD59-A6C34878D82A}">
                    <a16:rowId xmlns:a16="http://schemas.microsoft.com/office/drawing/2014/main" val="2743022321"/>
                  </a:ext>
                </a:extLst>
              </a:tr>
              <a:tr h="26951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Torfaen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>
                          <a:effectLst/>
                        </a:rPr>
                        <a:t> 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900">
                          <a:effectLst/>
                        </a:rPr>
                        <a:t>√ </a:t>
                      </a:r>
                      <a:endParaRPr lang="en-GB" sz="1300" b="0" i="0">
                        <a:effectLst/>
                      </a:endParaRPr>
                    </a:p>
                  </a:txBody>
                  <a:tcPr marL="67005" marR="67005" marT="33503" marB="33503"/>
                </a:tc>
                <a:extLst>
                  <a:ext uri="{0D108BD9-81ED-4DB2-BD59-A6C34878D82A}">
                    <a16:rowId xmlns:a16="http://schemas.microsoft.com/office/drawing/2014/main" val="28070459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214489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8">
            <a:extLst>
              <a:ext uri="{FF2B5EF4-FFF2-40B4-BE49-F238E27FC236}">
                <a16:creationId xmlns:a16="http://schemas.microsoft.com/office/drawing/2014/main" id="{14971F3D-D875-4DF1-B80E-037D43474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A close up of a device&#10;&#10;Description generated with high confidence">
            <a:extLst>
              <a:ext uri="{FF2B5EF4-FFF2-40B4-BE49-F238E27FC236}">
                <a16:creationId xmlns:a16="http://schemas.microsoft.com/office/drawing/2014/main" id="{95E37C71-C0BE-4C3E-8865-CEB3283782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6715" r="15196" b="1"/>
          <a:stretch/>
        </p:blipFill>
        <p:spPr>
          <a:xfrm>
            <a:off x="20" y="10"/>
            <a:ext cx="4726526" cy="6857990"/>
          </a:xfrm>
          <a:prstGeom prst="rect">
            <a:avLst/>
          </a:prstGeom>
        </p:spPr>
      </p:pic>
      <p:grpSp>
        <p:nvGrpSpPr>
          <p:cNvPr id="10" name="Group 10">
            <a:extLst>
              <a:ext uri="{FF2B5EF4-FFF2-40B4-BE49-F238E27FC236}">
                <a16:creationId xmlns:a16="http://schemas.microsoft.com/office/drawing/2014/main" id="{544C8833-366C-4933-A794-34047F663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12" name="Rectangle 19">
              <a:extLst>
                <a:ext uri="{FF2B5EF4-FFF2-40B4-BE49-F238E27FC236}">
                  <a16:creationId xmlns:a16="http://schemas.microsoft.com/office/drawing/2014/main" id="{279CE281-D06F-423C-AE75-BA1649693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3" name="Rectangle 20">
              <a:extLst>
                <a:ext uri="{FF2B5EF4-FFF2-40B4-BE49-F238E27FC236}">
                  <a16:creationId xmlns:a16="http://schemas.microsoft.com/office/drawing/2014/main" id="{CC447C31-77E6-427C-B0D1-13C0DBF9A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4" name="Group 14">
            <a:extLst>
              <a:ext uri="{FF2B5EF4-FFF2-40B4-BE49-F238E27FC236}">
                <a16:creationId xmlns:a16="http://schemas.microsoft.com/office/drawing/2014/main" id="{4ABE1724-B239-4507-9060-905C208BE8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10BE1608-45FB-42B1-A31A-D52BA31F5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5D05A1E9-89C7-4091-8314-3A479C302C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ED884D2D-8109-4530-9803-72F57C28FB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5144B102-7710-40B6-A330-A0DFE88D0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78D9B81B-B601-41E2-B37D-DC4E33B48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71C29EE9-F29A-43FC-8E56-15F04D04A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BA11188-F222-46EE-A825-C81EAF0AA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8864" y="155119"/>
            <a:ext cx="7495570" cy="924078"/>
          </a:xfrm>
        </p:spPr>
        <p:txBody>
          <a:bodyPr>
            <a:normAutofit/>
          </a:bodyPr>
          <a:lstStyle/>
          <a:p>
            <a:r>
              <a:rPr lang="en-US" b="1">
                <a:latin typeface="Calibri"/>
                <a:cs typeface="Calibri"/>
              </a:rPr>
              <a:t>Key Elements to secure funding: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737D03-241A-47EF-90CA-8D2C9EB217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6545" y="1191682"/>
            <a:ext cx="8457439" cy="5207302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</a:pPr>
            <a:r>
              <a:rPr lang="en-GB" sz="2800" b="1">
                <a:latin typeface="Calibri"/>
                <a:cs typeface="Calibri"/>
              </a:rPr>
              <a:t>Joint Assessment Family Framework (JAFF)</a:t>
            </a:r>
          </a:p>
          <a:p>
            <a:pPr>
              <a:lnSpc>
                <a:spcPct val="90000"/>
              </a:lnSpc>
            </a:pPr>
            <a:r>
              <a:rPr lang="en-GB" sz="2800" b="1">
                <a:latin typeface="Calibri"/>
                <a:cs typeface="Calibri"/>
              </a:rPr>
              <a:t>Team Around the Family (TAF) </a:t>
            </a:r>
            <a:endParaRPr lang="en-US" sz="2800" b="1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800" b="1">
                <a:latin typeface="Calibri"/>
                <a:cs typeface="Calibri"/>
              </a:rPr>
              <a:t>A set of strategically commissioned, time limited, family-focused services or projects </a:t>
            </a:r>
            <a:endParaRPr lang="en-US" sz="2800" b="1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800" b="1">
                <a:latin typeface="Calibri"/>
                <a:cs typeface="Calibri"/>
              </a:rPr>
              <a:t>Participation in inter-authority learning sets at national and local levels </a:t>
            </a:r>
          </a:p>
          <a:p>
            <a:pPr>
              <a:lnSpc>
                <a:spcPct val="90000"/>
              </a:lnSpc>
            </a:pPr>
            <a:r>
              <a:rPr lang="en-GB" sz="2800" b="1">
                <a:latin typeface="Calibri"/>
                <a:cs typeface="Calibri"/>
              </a:rPr>
              <a:t>Improved support and conditions for families with disabled children and young carers</a:t>
            </a:r>
          </a:p>
          <a:p>
            <a:pPr>
              <a:lnSpc>
                <a:spcPct val="90000"/>
              </a:lnSpc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14399793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3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3" descr="A close up of a map&#10;&#10;Description generated with high confidence">
            <a:extLst>
              <a:ext uri="{FF2B5EF4-FFF2-40B4-BE49-F238E27FC236}">
                <a16:creationId xmlns:a16="http://schemas.microsoft.com/office/drawing/2014/main" id="{5FE49CD0-9085-4E4A-9A51-84F713E1053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094" r="24112" b="-2"/>
          <a:stretch/>
        </p:blipFill>
        <p:spPr>
          <a:xfrm>
            <a:off x="6892924" y="10"/>
            <a:ext cx="5299077" cy="6857990"/>
          </a:xfrm>
          <a:custGeom>
            <a:avLst/>
            <a:gdLst>
              <a:gd name="connsiteX0" fmla="*/ 836871 w 5299077"/>
              <a:gd name="connsiteY0" fmla="*/ 0 h 6858000"/>
              <a:gd name="connsiteX1" fmla="*/ 5299077 w 5299077"/>
              <a:gd name="connsiteY1" fmla="*/ 0 h 6858000"/>
              <a:gd name="connsiteX2" fmla="*/ 5299077 w 5299077"/>
              <a:gd name="connsiteY2" fmla="*/ 6858000 h 6858000"/>
              <a:gd name="connsiteX3" fmla="*/ 1911312 w 5299077"/>
              <a:gd name="connsiteY3" fmla="*/ 6858000 h 6858000"/>
              <a:gd name="connsiteX4" fmla="*/ 0 w 5299077"/>
              <a:gd name="connsiteY4" fmla="*/ 5333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8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9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4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5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7B9D4AE-8E07-4E09-8D00-926614A8A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6545" y="182335"/>
            <a:ext cx="2607288" cy="1113064"/>
          </a:xfrm>
        </p:spPr>
        <p:txBody>
          <a:bodyPr>
            <a:normAutofit/>
          </a:bodyPr>
          <a:lstStyle/>
          <a:p>
            <a:pPr algn="l"/>
            <a:r>
              <a:rPr lang="en-US" b="1">
                <a:latin typeface="Calibri"/>
                <a:cs typeface="Calibri"/>
              </a:rPr>
              <a:t>Objectives: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B4A80-22BC-48D7-8DE1-9414EFA03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647" y="1387929"/>
            <a:ext cx="5873001" cy="4961164"/>
          </a:xfrm>
        </p:spPr>
        <p:txBody>
          <a:bodyPr>
            <a:noAutofit/>
          </a:bodyPr>
          <a:lstStyle/>
          <a:p>
            <a:r>
              <a:rPr lang="en-US" sz="2800" b="1">
                <a:latin typeface="Calibri"/>
                <a:cs typeface="Calibri"/>
              </a:rPr>
              <a:t>Intervene with families at an early stage.</a:t>
            </a:r>
            <a:endParaRPr lang="en-US" sz="2800">
              <a:latin typeface="Corbel" panose="020B0503020204020204"/>
              <a:cs typeface="Calibri"/>
            </a:endParaRPr>
          </a:p>
          <a:p>
            <a:r>
              <a:rPr lang="en-US" sz="2800" b="1">
                <a:latin typeface="Calibri"/>
                <a:cs typeface="Calibri"/>
              </a:rPr>
              <a:t>Prevent more challenging needs developing.</a:t>
            </a:r>
            <a:endParaRPr lang="en-US" sz="2800">
              <a:latin typeface="Corbel" panose="020B0503020204020204"/>
              <a:cs typeface="Calibri"/>
            </a:endParaRPr>
          </a:p>
          <a:p>
            <a:r>
              <a:rPr lang="en-US" sz="2800" b="1">
                <a:latin typeface="Calibri"/>
                <a:cs typeface="Calibri"/>
              </a:rPr>
              <a:t>Long term - more costly, damaging and difficult to overturn.</a:t>
            </a:r>
            <a:endParaRPr lang="en-US" sz="2800">
              <a:latin typeface="Corbel" panose="020B0503020204020204"/>
              <a:cs typeface="Calibri"/>
            </a:endParaRPr>
          </a:p>
          <a:p>
            <a:r>
              <a:rPr lang="en-US" sz="2800" b="1">
                <a:latin typeface="Calibri"/>
                <a:cs typeface="Calibri"/>
              </a:rPr>
              <a:t>Preventative actions and measures designed to pre-empt other support services whose aim is to protect.</a:t>
            </a:r>
            <a:endParaRPr lang="en-US" sz="2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C06B67-1BD7-4C2A-8652-AFE542FE2D54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9975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8">
            <a:extLst>
              <a:ext uri="{FF2B5EF4-FFF2-40B4-BE49-F238E27FC236}">
                <a16:creationId xmlns:a16="http://schemas.microsoft.com/office/drawing/2014/main" id="{952C2058-CA0A-4B99-8716-7E760D0B82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6" name="Freeform 6">
              <a:extLst>
                <a:ext uri="{FF2B5EF4-FFF2-40B4-BE49-F238E27FC236}">
                  <a16:creationId xmlns:a16="http://schemas.microsoft.com/office/drawing/2014/main" id="{4A6566F1-091F-4641-BFA8-2C537FE009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8" name="Freeform 7">
              <a:extLst>
                <a:ext uri="{FF2B5EF4-FFF2-40B4-BE49-F238E27FC236}">
                  <a16:creationId xmlns:a16="http://schemas.microsoft.com/office/drawing/2014/main" id="{6F27D000-B175-4C3D-B8B0-5C87DD45DE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9" name="Freeform 8">
              <a:extLst>
                <a:ext uri="{FF2B5EF4-FFF2-40B4-BE49-F238E27FC236}">
                  <a16:creationId xmlns:a16="http://schemas.microsoft.com/office/drawing/2014/main" id="{679F0CF8-429F-4F03-935F-85822F4E8E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0" name="Freeform 9">
              <a:extLst>
                <a:ext uri="{FF2B5EF4-FFF2-40B4-BE49-F238E27FC236}">
                  <a16:creationId xmlns:a16="http://schemas.microsoft.com/office/drawing/2014/main" id="{F91E19DA-743C-4AE7-99CE-9BA67CD89B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1" name="Freeform 10">
              <a:extLst>
                <a:ext uri="{FF2B5EF4-FFF2-40B4-BE49-F238E27FC236}">
                  <a16:creationId xmlns:a16="http://schemas.microsoft.com/office/drawing/2014/main" id="{9F6622D9-B5D3-428E-9893-28324ECDE8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0E1B28FD-749F-4AB3-9BA8-5B49BE75A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D4EDE2-D303-4A26-82CD-B9D4233C2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1285" y="223"/>
            <a:ext cx="3003537" cy="961416"/>
          </a:xfrm>
        </p:spPr>
        <p:txBody>
          <a:bodyPr>
            <a:normAutofit fontScale="90000"/>
          </a:bodyPr>
          <a:lstStyle/>
          <a:p>
            <a:r>
              <a:rPr lang="en-US" b="1">
                <a:latin typeface="Calibri"/>
                <a:cs typeface="Calibri"/>
              </a:rPr>
              <a:t>Key 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A0BEDA-C487-41E1-9F09-E365974DD5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1960" y="1282235"/>
            <a:ext cx="3743886" cy="5668994"/>
          </a:xfrm>
        </p:spPr>
        <p:txBody>
          <a:bodyPr vert="horz" lIns="91440" tIns="45720" rIns="91440" bIns="45720" rtlCol="0" anchor="ctr">
            <a:noAutofit/>
          </a:bodyPr>
          <a:lstStyle/>
          <a:p>
            <a:pPr rtl="0">
              <a:lnSpc>
                <a:spcPct val="90000"/>
              </a:lnSpc>
            </a:pPr>
            <a:r>
              <a:rPr lang="en-GB" sz="2800" b="1" i="0" u="none" strike="noStrike">
                <a:latin typeface="Calibri"/>
              </a:rPr>
              <a:t>Family focused</a:t>
            </a:r>
            <a:endParaRPr lang="en-GB" sz="2800" b="0" i="0">
              <a:latin typeface="Calibri"/>
              <a:ea typeface="Calibri"/>
              <a:cs typeface="Calibri"/>
            </a:endParaRPr>
          </a:p>
          <a:p>
            <a:pPr rtl="0">
              <a:lnSpc>
                <a:spcPct val="90000"/>
              </a:lnSpc>
            </a:pPr>
            <a:r>
              <a:rPr lang="en-GB" sz="2800" b="1" i="0" u="none" strike="noStrike">
                <a:latin typeface="Calibri"/>
              </a:rPr>
              <a:t>Bespoke</a:t>
            </a:r>
            <a:endParaRPr lang="en-GB" sz="2800" b="0" i="0">
              <a:latin typeface="Calibri"/>
              <a:ea typeface="Calibri"/>
              <a:cs typeface="Calibri"/>
            </a:endParaRPr>
          </a:p>
          <a:p>
            <a:pPr rtl="0">
              <a:lnSpc>
                <a:spcPct val="90000"/>
              </a:lnSpc>
            </a:pPr>
            <a:r>
              <a:rPr lang="en-GB" sz="2800" b="1" i="0" u="none" strike="noStrike">
                <a:latin typeface="Calibri"/>
              </a:rPr>
              <a:t>Empowering</a:t>
            </a:r>
            <a:endParaRPr lang="en-GB" sz="2800" b="1" i="0" u="none" strike="noStrike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800" b="1">
                <a:latin typeface="Calibri"/>
                <a:cs typeface="Calibri"/>
              </a:rPr>
              <a:t>Integrated</a:t>
            </a:r>
          </a:p>
          <a:p>
            <a:pPr>
              <a:lnSpc>
                <a:spcPct val="90000"/>
              </a:lnSpc>
            </a:pPr>
            <a:r>
              <a:rPr lang="en-GB" sz="2800" b="1">
                <a:latin typeface="Calibri"/>
                <a:cs typeface="Calibri"/>
              </a:rPr>
              <a:t>Intensive</a:t>
            </a:r>
          </a:p>
          <a:p>
            <a:pPr>
              <a:lnSpc>
                <a:spcPct val="90000"/>
              </a:lnSpc>
            </a:pPr>
            <a:r>
              <a:rPr lang="en-GB" sz="2800" b="1">
                <a:latin typeface="Calibri"/>
                <a:cs typeface="Calibri"/>
              </a:rPr>
              <a:t>Local</a:t>
            </a:r>
          </a:p>
          <a:p>
            <a:pPr>
              <a:lnSpc>
                <a:spcPct val="90000"/>
              </a:lnSpc>
            </a:pPr>
            <a:r>
              <a:rPr lang="en-GB" sz="2800" b="1">
                <a:latin typeface="Calibri"/>
                <a:cs typeface="Calibri"/>
              </a:rPr>
              <a:t>Pro-active</a:t>
            </a:r>
          </a:p>
          <a:p>
            <a:pPr>
              <a:lnSpc>
                <a:spcPct val="90000"/>
              </a:lnSpc>
            </a:pPr>
            <a:r>
              <a:rPr lang="en-GB" sz="2800" b="1">
                <a:latin typeface="Calibri"/>
                <a:cs typeface="Calibri"/>
              </a:rPr>
              <a:t>Sustainable</a:t>
            </a:r>
          </a:p>
          <a:p>
            <a:pPr>
              <a:lnSpc>
                <a:spcPct val="90000"/>
              </a:lnSpc>
            </a:pPr>
            <a:r>
              <a:rPr lang="en-GB" sz="2800" b="1">
                <a:latin typeface="Calibri"/>
                <a:cs typeface="Calibri"/>
              </a:rPr>
              <a:t>Efficient</a:t>
            </a:r>
          </a:p>
          <a:p>
            <a:pPr>
              <a:lnSpc>
                <a:spcPct val="90000"/>
              </a:lnSpc>
            </a:pPr>
            <a:endParaRPr lang="en-GB" sz="1500" b="1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endParaRPr lang="en-GB" sz="1500" b="1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endParaRPr lang="en-GB" sz="1500" b="1">
              <a:latin typeface="Calibri"/>
              <a:cs typeface="Calibri"/>
            </a:endParaRPr>
          </a:p>
        </p:txBody>
      </p:sp>
      <p:sp>
        <p:nvSpPr>
          <p:cNvPr id="32" name="Rounded Rectangle 16">
            <a:extLst>
              <a:ext uri="{FF2B5EF4-FFF2-40B4-BE49-F238E27FC236}">
                <a16:creationId xmlns:a16="http://schemas.microsoft.com/office/drawing/2014/main" id="{EE1AFEC2-0AB7-4470-A4E1-E25CEB40B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648931"/>
            <a:ext cx="5407023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A picture containing indoor, table, knife, items&#10;&#10;Description generated with high confidence">
            <a:extLst>
              <a:ext uri="{FF2B5EF4-FFF2-40B4-BE49-F238E27FC236}">
                <a16:creationId xmlns:a16="http://schemas.microsoft.com/office/drawing/2014/main" id="{5A7A55E8-5932-4880-BA59-A7F9AEEAD06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933" r="19375" b="2"/>
          <a:stretch/>
        </p:blipFill>
        <p:spPr>
          <a:xfrm>
            <a:off x="6434407" y="1011765"/>
            <a:ext cx="4744154" cy="4546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3739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A close up of a sign&#10;&#10;Description generated with high confidence">
            <a:extLst>
              <a:ext uri="{FF2B5EF4-FFF2-40B4-BE49-F238E27FC236}">
                <a16:creationId xmlns:a16="http://schemas.microsoft.com/office/drawing/2014/main" id="{9CA4F8DF-56D3-465E-B36A-06E3E2D1ADA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590" r="23026"/>
          <a:stretch/>
        </p:blipFill>
        <p:spPr>
          <a:xfrm>
            <a:off x="6892924" y="10"/>
            <a:ext cx="5299077" cy="6857990"/>
          </a:xfrm>
          <a:custGeom>
            <a:avLst/>
            <a:gdLst>
              <a:gd name="connsiteX0" fmla="*/ 836871 w 5299077"/>
              <a:gd name="connsiteY0" fmla="*/ 0 h 6858000"/>
              <a:gd name="connsiteX1" fmla="*/ 5299077 w 5299077"/>
              <a:gd name="connsiteY1" fmla="*/ 0 h 6858000"/>
              <a:gd name="connsiteX2" fmla="*/ 5299077 w 5299077"/>
              <a:gd name="connsiteY2" fmla="*/ 6858000 h 6858000"/>
              <a:gd name="connsiteX3" fmla="*/ 1911312 w 5299077"/>
              <a:gd name="connsiteY3" fmla="*/ 6858000 h 6858000"/>
              <a:gd name="connsiteX4" fmla="*/ 0 w 5299077"/>
              <a:gd name="connsiteY4" fmla="*/ 5333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20" name="Group 10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786554C-F044-4024-B1CD-2F5AE792A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0726" y="-2517"/>
            <a:ext cx="2188889" cy="683797"/>
          </a:xfrm>
        </p:spPr>
        <p:txBody>
          <a:bodyPr>
            <a:normAutofit fontScale="90000"/>
          </a:bodyPr>
          <a:lstStyle/>
          <a:p>
            <a:pPr algn="l"/>
            <a:r>
              <a:rPr lang="en-US" b="1">
                <a:latin typeface="Calibri"/>
                <a:cs typeface="Calibri"/>
              </a:rPr>
              <a:t>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2C0AB-3734-4533-BBBF-28E506B5F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567" y="853316"/>
            <a:ext cx="5724434" cy="832281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800" b="1">
                <a:latin typeface="Calibri"/>
                <a:cs typeface="Calibri"/>
              </a:rPr>
              <a:t>What families were worried about? </a:t>
            </a:r>
            <a:endParaRPr lang="en-US" sz="2800">
              <a:latin typeface="Calibri"/>
              <a:cs typeface="Calibri"/>
            </a:endParaRPr>
          </a:p>
          <a:p>
            <a:r>
              <a:rPr lang="en-GB" sz="2800" b="1">
                <a:latin typeface="Calibri"/>
                <a:cs typeface="Calibri"/>
              </a:rPr>
              <a:t>What was working well?</a:t>
            </a:r>
            <a:endParaRPr lang="en-US" sz="2800">
              <a:latin typeface="Calibri"/>
              <a:cs typeface="Calibri"/>
            </a:endParaRPr>
          </a:p>
          <a:p>
            <a:r>
              <a:rPr lang="en-GB" sz="2800" b="1">
                <a:latin typeface="Calibri"/>
                <a:cs typeface="Calibri"/>
              </a:rPr>
              <a:t>What needs to change?</a:t>
            </a:r>
            <a:endParaRPr lang="en-US" sz="2800" b="1"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2800" b="1">
                <a:latin typeface="Calibri"/>
                <a:cs typeface="Calibri"/>
              </a:rPr>
              <a:t>Most common subject matters:</a:t>
            </a:r>
            <a:endParaRPr lang="en-US" sz="280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800" b="1">
                <a:latin typeface="Calibri"/>
                <a:cs typeface="Calibri"/>
              </a:rPr>
              <a:t>Parenting</a:t>
            </a:r>
            <a:endParaRPr lang="en-US" sz="280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800" b="1">
                <a:latin typeface="Calibri"/>
                <a:cs typeface="Calibri"/>
              </a:rPr>
              <a:t>Childcare</a:t>
            </a:r>
            <a:endParaRPr lang="en-US" sz="280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800" b="1">
                <a:latin typeface="Calibri"/>
                <a:cs typeface="Calibri"/>
              </a:rPr>
              <a:t>Education</a:t>
            </a:r>
            <a:endParaRPr lang="en-US" sz="280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800" b="1">
                <a:latin typeface="Calibri"/>
                <a:cs typeface="Calibri"/>
              </a:rPr>
              <a:t>Employment</a:t>
            </a:r>
            <a:endParaRPr lang="en-US" sz="280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800" b="1">
                <a:latin typeface="Calibri"/>
                <a:cs typeface="Calibri"/>
              </a:rPr>
              <a:t>Poverty</a:t>
            </a:r>
            <a:endParaRPr lang="en-US" sz="280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endParaRPr lang="en-GB" sz="2800" b="1">
              <a:latin typeface="Calibri"/>
              <a:cs typeface="Calibri"/>
            </a:endParaRPr>
          </a:p>
          <a:p>
            <a:endParaRPr lang="en-GB" sz="2800" b="1">
              <a:latin typeface="Calibri"/>
              <a:cs typeface="Calibri"/>
            </a:endParaRPr>
          </a:p>
          <a:p>
            <a:endParaRPr lang="en-GB" sz="2800" b="1">
              <a:latin typeface="Calibri"/>
              <a:cs typeface="Calibri"/>
            </a:endParaRPr>
          </a:p>
          <a:p>
            <a:endParaRPr lang="en-GB" sz="2800" b="1">
              <a:latin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2800" b="1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00990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18">
            <a:extLst>
              <a:ext uri="{FF2B5EF4-FFF2-40B4-BE49-F238E27FC236}">
                <a16:creationId xmlns:a16="http://schemas.microsoft.com/office/drawing/2014/main" id="{C4EEFC1D-5A13-40E9-A235-475EBFDEBE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5" name="Group 20">
            <a:extLst>
              <a:ext uri="{FF2B5EF4-FFF2-40B4-BE49-F238E27FC236}">
                <a16:creationId xmlns:a16="http://schemas.microsoft.com/office/drawing/2014/main" id="{2F0EDC23-55D4-40F7-9FB9-0ED9F75E3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38" name="Freeform 6">
              <a:extLst>
                <a:ext uri="{FF2B5EF4-FFF2-40B4-BE49-F238E27FC236}">
                  <a16:creationId xmlns:a16="http://schemas.microsoft.com/office/drawing/2014/main" id="{10219667-E97F-4E46-9E67-89D32B959E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22EB80B1-7BB5-4156-968A-AD4285830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551002A9-BFD2-4A46-B06F-5372507C5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9">
              <a:extLst>
                <a:ext uri="{FF2B5EF4-FFF2-40B4-BE49-F238E27FC236}">
                  <a16:creationId xmlns:a16="http://schemas.microsoft.com/office/drawing/2014/main" id="{2B62B3C5-8E6F-4539-9EC3-AF5D17B61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0">
              <a:extLst>
                <a:ext uri="{FF2B5EF4-FFF2-40B4-BE49-F238E27FC236}">
                  <a16:creationId xmlns:a16="http://schemas.microsoft.com/office/drawing/2014/main" id="{3A404392-D2F4-4046-A169-35DC3C61A0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1">
              <a:extLst>
                <a:ext uri="{FF2B5EF4-FFF2-40B4-BE49-F238E27FC236}">
                  <a16:creationId xmlns:a16="http://schemas.microsoft.com/office/drawing/2014/main" id="{608129DE-9CD7-4B94-BEE1-0BD902183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60D8962-C201-4214-BF7C-64924BE4E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9849" y="59871"/>
            <a:ext cx="6902676" cy="1031421"/>
          </a:xfrm>
        </p:spPr>
        <p:txBody>
          <a:bodyPr>
            <a:normAutofit fontScale="90000"/>
          </a:bodyPr>
          <a:lstStyle/>
          <a:p>
            <a:r>
              <a:rPr lang="en-US">
                <a:latin typeface="Calibri"/>
                <a:cs typeface="Calibri"/>
              </a:rPr>
              <a:t>Parents responsibilities towards their children</a:t>
            </a:r>
          </a:p>
        </p:txBody>
      </p:sp>
      <p:pic>
        <p:nvPicPr>
          <p:cNvPr id="12" name="Picture 12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E407F95F-4B64-4223-BDF8-6F3A25880E5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327" r="14281" b="1"/>
          <a:stretch/>
        </p:blipFill>
        <p:spPr>
          <a:xfrm>
            <a:off x="20" y="1"/>
            <a:ext cx="3175466" cy="2622205"/>
          </a:xfrm>
          <a:custGeom>
            <a:avLst/>
            <a:gdLst>
              <a:gd name="connsiteX0" fmla="*/ 0 w 3175486"/>
              <a:gd name="connsiteY0" fmla="*/ 0 h 2622205"/>
              <a:gd name="connsiteX1" fmla="*/ 3175486 w 3175486"/>
              <a:gd name="connsiteY1" fmla="*/ 0 h 2622205"/>
              <a:gd name="connsiteX2" fmla="*/ 2733426 w 3175486"/>
              <a:gd name="connsiteY2" fmla="*/ 2622205 h 2622205"/>
              <a:gd name="connsiteX3" fmla="*/ 0 w 3175486"/>
              <a:gd name="connsiteY3" fmla="*/ 2160761 h 2622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75486" h="2622205">
                <a:moveTo>
                  <a:pt x="0" y="0"/>
                </a:moveTo>
                <a:lnTo>
                  <a:pt x="3175486" y="0"/>
                </a:lnTo>
                <a:lnTo>
                  <a:pt x="2733426" y="2622205"/>
                </a:lnTo>
                <a:lnTo>
                  <a:pt x="0" y="2160761"/>
                </a:lnTo>
                <a:close/>
              </a:path>
            </a:pathLst>
          </a:custGeom>
          <a:ln w="38100">
            <a:noFill/>
          </a:ln>
          <a:effectLst/>
        </p:spPr>
      </p:pic>
      <p:pic>
        <p:nvPicPr>
          <p:cNvPr id="10" name="Picture 10" descr="A picture containing indoor&#10;&#10;Description generated with very high confidence">
            <a:extLst>
              <a:ext uri="{FF2B5EF4-FFF2-40B4-BE49-F238E27FC236}">
                <a16:creationId xmlns:a16="http://schemas.microsoft.com/office/drawing/2014/main" id="{38E76513-2DEE-44CC-91F5-C2F8E02762F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317" r="17235" b="1"/>
          <a:stretch/>
        </p:blipFill>
        <p:spPr>
          <a:xfrm>
            <a:off x="1" y="2160794"/>
            <a:ext cx="2733421" cy="3085156"/>
          </a:xfrm>
          <a:custGeom>
            <a:avLst/>
            <a:gdLst>
              <a:gd name="connsiteX0" fmla="*/ 0 w 2733421"/>
              <a:gd name="connsiteY0" fmla="*/ 0 h 3085156"/>
              <a:gd name="connsiteX1" fmla="*/ 2733421 w 2733421"/>
              <a:gd name="connsiteY1" fmla="*/ 461444 h 3085156"/>
              <a:gd name="connsiteX2" fmla="*/ 2294818 w 2733421"/>
              <a:gd name="connsiteY2" fmla="*/ 3063138 h 3085156"/>
              <a:gd name="connsiteX3" fmla="*/ 2310547 w 2733421"/>
              <a:gd name="connsiteY3" fmla="*/ 3085156 h 3085156"/>
              <a:gd name="connsiteX4" fmla="*/ 0 w 2733421"/>
              <a:gd name="connsiteY4" fmla="*/ 2741169 h 3085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33421" h="3085156">
                <a:moveTo>
                  <a:pt x="0" y="0"/>
                </a:moveTo>
                <a:lnTo>
                  <a:pt x="2733421" y="461444"/>
                </a:lnTo>
                <a:lnTo>
                  <a:pt x="2294818" y="3063138"/>
                </a:lnTo>
                <a:lnTo>
                  <a:pt x="2310547" y="3085156"/>
                </a:lnTo>
                <a:lnTo>
                  <a:pt x="0" y="2741169"/>
                </a:lnTo>
                <a:close/>
              </a:path>
            </a:pathLst>
          </a:custGeom>
          <a:ln w="38100">
            <a:noFill/>
          </a:ln>
          <a:effectLst/>
        </p:spPr>
      </p:pic>
      <p:cxnSp>
        <p:nvCxnSpPr>
          <p:cNvPr id="40" name="Straight Connector 28">
            <a:extLst>
              <a:ext uri="{FF2B5EF4-FFF2-40B4-BE49-F238E27FC236}">
                <a16:creationId xmlns:a16="http://schemas.microsoft.com/office/drawing/2014/main" id="{7EF947B4-171A-433E-8124-CF31C2C5C8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  <a:stCxn id="18" idx="0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" y="2160794"/>
            <a:ext cx="2733421" cy="461412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4" descr="A picture containing grass&#10;&#10;Description generated with very high confidence">
            <a:extLst>
              <a:ext uri="{FF2B5EF4-FFF2-40B4-BE49-F238E27FC236}">
                <a16:creationId xmlns:a16="http://schemas.microsoft.com/office/drawing/2014/main" id="{D93ADE19-CBF0-4E00-B152-C5AF6F78BF5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3800" r="2" b="10806"/>
          <a:stretch/>
        </p:blipFill>
        <p:spPr>
          <a:xfrm>
            <a:off x="20" y="4901964"/>
            <a:ext cx="3459143" cy="1956037"/>
          </a:xfrm>
          <a:custGeom>
            <a:avLst/>
            <a:gdLst>
              <a:gd name="connsiteX0" fmla="*/ 0 w 3459163"/>
              <a:gd name="connsiteY0" fmla="*/ 0 h 1956037"/>
              <a:gd name="connsiteX1" fmla="*/ 2310547 w 3459163"/>
              <a:gd name="connsiteY1" fmla="*/ 343987 h 1956037"/>
              <a:gd name="connsiteX2" fmla="*/ 3459163 w 3459163"/>
              <a:gd name="connsiteY2" fmla="*/ 1951804 h 1956037"/>
              <a:gd name="connsiteX3" fmla="*/ 0 w 3459163"/>
              <a:gd name="connsiteY3" fmla="*/ 1956037 h 1956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59163" h="1956037">
                <a:moveTo>
                  <a:pt x="0" y="0"/>
                </a:moveTo>
                <a:lnTo>
                  <a:pt x="2310547" y="343987"/>
                </a:lnTo>
                <a:lnTo>
                  <a:pt x="3459163" y="1951804"/>
                </a:lnTo>
                <a:lnTo>
                  <a:pt x="0" y="1956037"/>
                </a:lnTo>
                <a:close/>
              </a:path>
            </a:pathLst>
          </a:custGeom>
          <a:ln w="38100">
            <a:noFill/>
          </a:ln>
          <a:effectLst/>
        </p:spPr>
      </p:pic>
      <p:cxnSp>
        <p:nvCxnSpPr>
          <p:cNvPr id="41" name="Straight Connector 30">
            <a:extLst>
              <a:ext uri="{FF2B5EF4-FFF2-40B4-BE49-F238E27FC236}">
                <a16:creationId xmlns:a16="http://schemas.microsoft.com/office/drawing/2014/main" id="{E0C7B4E9-4BD3-49A0-A3F4-9811D4869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4892132"/>
            <a:ext cx="2360612" cy="343986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8F322-6365-4C84-9D12-82BB7AC752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8704" y="1319892"/>
            <a:ext cx="7446961" cy="5451022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sz="2800">
                <a:latin typeface="Calibri"/>
                <a:cs typeface="Calibri"/>
              </a:rPr>
              <a:t>Physical 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sz="2800">
                <a:latin typeface="Calibri"/>
                <a:cs typeface="Calibri"/>
              </a:rPr>
              <a:t>Emotional</a:t>
            </a:r>
          </a:p>
          <a:p>
            <a:pPr>
              <a:lnSpc>
                <a:spcPct val="90000"/>
              </a:lnSpc>
            </a:pPr>
            <a:r>
              <a:rPr lang="en-US" sz="2800">
                <a:latin typeface="Calibri"/>
                <a:cs typeface="Calibri"/>
              </a:rPr>
              <a:t>Social </a:t>
            </a:r>
          </a:p>
          <a:p>
            <a:pPr>
              <a:lnSpc>
                <a:spcPct val="90000"/>
              </a:lnSpc>
            </a:pPr>
            <a:r>
              <a:rPr lang="en-US" sz="2800">
                <a:latin typeface="Calibri"/>
                <a:cs typeface="Calibri"/>
              </a:rPr>
              <a:t>Financial</a:t>
            </a:r>
          </a:p>
          <a:p>
            <a:pPr>
              <a:lnSpc>
                <a:spcPct val="90000"/>
              </a:lnSpc>
            </a:pPr>
            <a:r>
              <a:rPr lang="en-US" sz="2800">
                <a:latin typeface="Calibri"/>
                <a:cs typeface="Calibri"/>
              </a:rPr>
              <a:t>Intellectual development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800">
                <a:latin typeface="Calibri"/>
                <a:cs typeface="Calibri"/>
              </a:rPr>
              <a:t>Parents are responsible for their children's health and safety, education and preparing them for adulthood. A nurturing environment provides a stable background with suitable boundaries and positive role-modelling.</a:t>
            </a:r>
          </a:p>
          <a:p>
            <a:pPr>
              <a:lnSpc>
                <a:spcPct val="90000"/>
              </a:lnSpc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12374373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4EEFC1D-5A13-40E9-A235-475EBFDEBE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F0EDC23-55D4-40F7-9FB9-0ED9F75E3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10219667-E97F-4E46-9E67-89D32B959E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8" name="Freeform 7">
              <a:extLst>
                <a:ext uri="{FF2B5EF4-FFF2-40B4-BE49-F238E27FC236}">
                  <a16:creationId xmlns:a16="http://schemas.microsoft.com/office/drawing/2014/main" id="{22EB80B1-7BB5-4156-968A-AD4285830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9" name="Freeform 8">
              <a:extLst>
                <a:ext uri="{FF2B5EF4-FFF2-40B4-BE49-F238E27FC236}">
                  <a16:creationId xmlns:a16="http://schemas.microsoft.com/office/drawing/2014/main" id="{551002A9-BFD2-4A46-B06F-5372507C5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>
              <a:extLst>
                <a:ext uri="{FF2B5EF4-FFF2-40B4-BE49-F238E27FC236}">
                  <a16:creationId xmlns:a16="http://schemas.microsoft.com/office/drawing/2014/main" id="{2B62B3C5-8E6F-4539-9EC3-AF5D17B61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>
              <a:extLst>
                <a:ext uri="{FF2B5EF4-FFF2-40B4-BE49-F238E27FC236}">
                  <a16:creationId xmlns:a16="http://schemas.microsoft.com/office/drawing/2014/main" id="{3A404392-D2F4-4046-A169-35DC3C61A0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>
              <a:extLst>
                <a:ext uri="{FF2B5EF4-FFF2-40B4-BE49-F238E27FC236}">
                  <a16:creationId xmlns:a16="http://schemas.microsoft.com/office/drawing/2014/main" id="{608129DE-9CD7-4B94-BEE1-0BD902183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62C3A25-B951-4270-9882-736C00B0D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3648" y="-4313"/>
            <a:ext cx="5894207" cy="645543"/>
          </a:xfrm>
        </p:spPr>
        <p:txBody>
          <a:bodyPr>
            <a:normAutofit fontScale="90000"/>
          </a:bodyPr>
          <a:lstStyle/>
          <a:p>
            <a:r>
              <a:rPr lang="en-US"/>
              <a:t>Families First intervention</a:t>
            </a:r>
          </a:p>
        </p:txBody>
      </p:sp>
      <p:pic>
        <p:nvPicPr>
          <p:cNvPr id="7" name="Picture 8" descr="A group of people sitting on a bench&#10;&#10;Description generated with very high confidence">
            <a:extLst>
              <a:ext uri="{FF2B5EF4-FFF2-40B4-BE49-F238E27FC236}">
                <a16:creationId xmlns:a16="http://schemas.microsoft.com/office/drawing/2014/main" id="{10366AC3-2AB7-4E72-A7B6-BAB43237A35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" b="9368"/>
          <a:stretch/>
        </p:blipFill>
        <p:spPr>
          <a:xfrm>
            <a:off x="20" y="1"/>
            <a:ext cx="3175466" cy="2622205"/>
          </a:xfrm>
          <a:custGeom>
            <a:avLst/>
            <a:gdLst>
              <a:gd name="connsiteX0" fmla="*/ 0 w 3175486"/>
              <a:gd name="connsiteY0" fmla="*/ 0 h 2622205"/>
              <a:gd name="connsiteX1" fmla="*/ 3175486 w 3175486"/>
              <a:gd name="connsiteY1" fmla="*/ 0 h 2622205"/>
              <a:gd name="connsiteX2" fmla="*/ 2733426 w 3175486"/>
              <a:gd name="connsiteY2" fmla="*/ 2622205 h 2622205"/>
              <a:gd name="connsiteX3" fmla="*/ 0 w 3175486"/>
              <a:gd name="connsiteY3" fmla="*/ 2160761 h 2622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75486" h="2622205">
                <a:moveTo>
                  <a:pt x="0" y="0"/>
                </a:moveTo>
                <a:lnTo>
                  <a:pt x="3175486" y="0"/>
                </a:lnTo>
                <a:lnTo>
                  <a:pt x="2733426" y="2622205"/>
                </a:lnTo>
                <a:lnTo>
                  <a:pt x="0" y="2160761"/>
                </a:lnTo>
                <a:close/>
              </a:path>
            </a:pathLst>
          </a:custGeom>
          <a:ln w="38100">
            <a:noFill/>
          </a:ln>
          <a:effectLst/>
        </p:spPr>
      </p:pic>
      <p:pic>
        <p:nvPicPr>
          <p:cNvPr id="5" name="Picture 4" descr="A person sitting on a table&#10;&#10;Description generated with high confidence">
            <a:extLst>
              <a:ext uri="{FF2B5EF4-FFF2-40B4-BE49-F238E27FC236}">
                <a16:creationId xmlns:a16="http://schemas.microsoft.com/office/drawing/2014/main" id="{1B589FFA-AE11-4C7C-A942-F990A6FC085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280" r="10524" b="-2"/>
          <a:stretch/>
        </p:blipFill>
        <p:spPr>
          <a:xfrm>
            <a:off x="1" y="2160794"/>
            <a:ext cx="2733421" cy="3085156"/>
          </a:xfrm>
          <a:custGeom>
            <a:avLst/>
            <a:gdLst>
              <a:gd name="connsiteX0" fmla="*/ 0 w 2733421"/>
              <a:gd name="connsiteY0" fmla="*/ 0 h 3085156"/>
              <a:gd name="connsiteX1" fmla="*/ 2733421 w 2733421"/>
              <a:gd name="connsiteY1" fmla="*/ 461444 h 3085156"/>
              <a:gd name="connsiteX2" fmla="*/ 2294818 w 2733421"/>
              <a:gd name="connsiteY2" fmla="*/ 3063138 h 3085156"/>
              <a:gd name="connsiteX3" fmla="*/ 2310547 w 2733421"/>
              <a:gd name="connsiteY3" fmla="*/ 3085156 h 3085156"/>
              <a:gd name="connsiteX4" fmla="*/ 0 w 2733421"/>
              <a:gd name="connsiteY4" fmla="*/ 2741169 h 3085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33421" h="3085156">
                <a:moveTo>
                  <a:pt x="0" y="0"/>
                </a:moveTo>
                <a:lnTo>
                  <a:pt x="2733421" y="461444"/>
                </a:lnTo>
                <a:lnTo>
                  <a:pt x="2294818" y="3063138"/>
                </a:lnTo>
                <a:lnTo>
                  <a:pt x="2310547" y="3085156"/>
                </a:lnTo>
                <a:lnTo>
                  <a:pt x="0" y="2741169"/>
                </a:lnTo>
                <a:close/>
              </a:path>
            </a:pathLst>
          </a:custGeom>
          <a:ln w="38100">
            <a:noFill/>
          </a:ln>
          <a:effectLst/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EF947B4-171A-433E-8124-CF31C2C5C8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  <a:stCxn id="18" idx="0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" y="2160794"/>
            <a:ext cx="2733421" cy="461412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6" descr="A picture containing person, sitting, indoor, boy&#10;&#10;Description generated with very high confidence">
            <a:extLst>
              <a:ext uri="{FF2B5EF4-FFF2-40B4-BE49-F238E27FC236}">
                <a16:creationId xmlns:a16="http://schemas.microsoft.com/office/drawing/2014/main" id="{4E5D2186-DB7E-40AB-A7A7-050077E1351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8686" r="5" b="20634"/>
          <a:stretch/>
        </p:blipFill>
        <p:spPr>
          <a:xfrm>
            <a:off x="20" y="4901964"/>
            <a:ext cx="3459143" cy="1956037"/>
          </a:xfrm>
          <a:custGeom>
            <a:avLst/>
            <a:gdLst>
              <a:gd name="connsiteX0" fmla="*/ 0 w 3459163"/>
              <a:gd name="connsiteY0" fmla="*/ 0 h 1956037"/>
              <a:gd name="connsiteX1" fmla="*/ 2310547 w 3459163"/>
              <a:gd name="connsiteY1" fmla="*/ 343987 h 1956037"/>
              <a:gd name="connsiteX2" fmla="*/ 3459163 w 3459163"/>
              <a:gd name="connsiteY2" fmla="*/ 1951804 h 1956037"/>
              <a:gd name="connsiteX3" fmla="*/ 0 w 3459163"/>
              <a:gd name="connsiteY3" fmla="*/ 1956037 h 1956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59163" h="1956037">
                <a:moveTo>
                  <a:pt x="0" y="0"/>
                </a:moveTo>
                <a:lnTo>
                  <a:pt x="2310547" y="343987"/>
                </a:lnTo>
                <a:lnTo>
                  <a:pt x="3459163" y="1951804"/>
                </a:lnTo>
                <a:lnTo>
                  <a:pt x="0" y="1956037"/>
                </a:lnTo>
                <a:close/>
              </a:path>
            </a:pathLst>
          </a:custGeom>
          <a:ln w="38100">
            <a:noFill/>
          </a:ln>
          <a:effectLst/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E0C7B4E9-4BD3-49A0-A3F4-9811D4869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4892132"/>
            <a:ext cx="2360612" cy="343986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47B97-CE56-4166-8F6E-0A6B32E59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5458" y="740435"/>
            <a:ext cx="8007677" cy="5942162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sz="2800">
                <a:latin typeface="Calibri"/>
                <a:cs typeface="Calibri"/>
              </a:rPr>
              <a:t>Projects f</a:t>
            </a:r>
            <a:r>
              <a:rPr lang="en-GB" sz="2800">
                <a:latin typeface="Calibri"/>
                <a:cs typeface="Calibri"/>
              </a:rPr>
              <a:t>or parents:</a:t>
            </a:r>
            <a:endParaRPr lang="en-US" sz="2800">
              <a:latin typeface="Calibri"/>
              <a:cs typeface="Calibri"/>
            </a:endParaRPr>
          </a:p>
          <a:p>
            <a:pPr lvl="1">
              <a:lnSpc>
                <a:spcPct val="90000"/>
              </a:lnSpc>
            </a:pPr>
            <a:r>
              <a:rPr lang="en-GB" sz="2800">
                <a:latin typeface="Calibri"/>
                <a:cs typeface="Calibri"/>
              </a:rPr>
              <a:t>Evidence based parenting programmes</a:t>
            </a:r>
            <a:endParaRPr lang="en-US" sz="2800">
              <a:latin typeface="Calibri"/>
              <a:cs typeface="Calibri"/>
            </a:endParaRPr>
          </a:p>
          <a:p>
            <a:pPr lvl="1">
              <a:lnSpc>
                <a:spcPct val="90000"/>
              </a:lnSpc>
            </a:pPr>
            <a:r>
              <a:rPr lang="en-GB" sz="2800">
                <a:latin typeface="Calibri"/>
                <a:cs typeface="Calibri"/>
              </a:rPr>
              <a:t>Informal /and formal support groups</a:t>
            </a:r>
            <a:endParaRPr lang="en-US" sz="2800">
              <a:latin typeface="Calibri"/>
              <a:cs typeface="Calibri"/>
            </a:endParaRPr>
          </a:p>
          <a:p>
            <a:pPr lvl="1">
              <a:lnSpc>
                <a:spcPct val="90000"/>
              </a:lnSpc>
            </a:pPr>
            <a:r>
              <a:rPr lang="en-GB" sz="2800">
                <a:latin typeface="Calibri"/>
                <a:cs typeface="Calibri"/>
              </a:rPr>
              <a:t>Relationship support</a:t>
            </a:r>
            <a:endParaRPr lang="en-US" sz="2800">
              <a:latin typeface="Calibri"/>
              <a:cs typeface="Calibri"/>
            </a:endParaRPr>
          </a:p>
          <a:p>
            <a:pPr lvl="1">
              <a:lnSpc>
                <a:spcPct val="90000"/>
              </a:lnSpc>
            </a:pPr>
            <a:r>
              <a:rPr lang="en-GB" sz="2800">
                <a:latin typeface="Calibri"/>
                <a:cs typeface="Calibri"/>
              </a:rPr>
              <a:t>One to one support</a:t>
            </a:r>
            <a:endParaRPr lang="en-US" sz="280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800">
                <a:latin typeface="Calibri"/>
                <a:cs typeface="Calibri"/>
              </a:rPr>
              <a:t>For young people:</a:t>
            </a:r>
            <a:endParaRPr lang="en-US" sz="2800">
              <a:latin typeface="Calibri"/>
              <a:cs typeface="Calibri"/>
            </a:endParaRPr>
          </a:p>
          <a:p>
            <a:pPr lvl="1">
              <a:lnSpc>
                <a:spcPct val="90000"/>
              </a:lnSpc>
            </a:pPr>
            <a:r>
              <a:rPr lang="en-GB" sz="2800">
                <a:latin typeface="Calibri"/>
                <a:cs typeface="Calibri"/>
              </a:rPr>
              <a:t>Improving self-confidence and independence</a:t>
            </a:r>
            <a:endParaRPr lang="en-US" sz="2800">
              <a:latin typeface="Calibri"/>
              <a:cs typeface="Calibri"/>
            </a:endParaRPr>
          </a:p>
          <a:p>
            <a:pPr lvl="1">
              <a:lnSpc>
                <a:spcPct val="90000"/>
              </a:lnSpc>
            </a:pPr>
            <a:r>
              <a:rPr lang="en-GB" sz="2800">
                <a:latin typeface="Calibri"/>
                <a:cs typeface="Calibri"/>
              </a:rPr>
              <a:t>Developing positive attitudes</a:t>
            </a:r>
          </a:p>
          <a:p>
            <a:pPr lvl="1">
              <a:lnSpc>
                <a:spcPct val="90000"/>
              </a:lnSpc>
            </a:pPr>
            <a:r>
              <a:rPr lang="en-GB" sz="2800">
                <a:latin typeface="Calibri"/>
                <a:cs typeface="Calibri"/>
              </a:rPr>
              <a:t>Help to manage relationships </a:t>
            </a:r>
            <a:endParaRPr lang="en-US" sz="2800">
              <a:latin typeface="Calibri"/>
              <a:cs typeface="Calibri"/>
            </a:endParaRPr>
          </a:p>
          <a:p>
            <a:pPr lvl="1">
              <a:lnSpc>
                <a:spcPct val="90000"/>
              </a:lnSpc>
            </a:pPr>
            <a:r>
              <a:rPr lang="en-GB" sz="2800">
                <a:latin typeface="Calibri"/>
                <a:cs typeface="Calibri"/>
              </a:rPr>
              <a:t>Encouraging young people to become more active and valuable members of society</a:t>
            </a:r>
            <a:endParaRPr lang="en-US" sz="280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22614001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9021E-973F-4F6C-8DC8-F0597AEA3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6240" y="87086"/>
            <a:ext cx="9646785" cy="822476"/>
          </a:xfrm>
        </p:spPr>
        <p:txBody>
          <a:bodyPr>
            <a:normAutofit/>
          </a:bodyPr>
          <a:lstStyle/>
          <a:p>
            <a:r>
              <a:rPr lang="en-US">
                <a:latin typeface="Calibri"/>
                <a:cs typeface="Calibri"/>
              </a:rPr>
              <a:t>Intervention continued: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26D0E-3679-428D-915D-358E3F6FE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6668" y="982134"/>
            <a:ext cx="7363355" cy="5607351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800">
                <a:latin typeface="Calibri"/>
                <a:cs typeface="Calibri"/>
              </a:rPr>
              <a:t>Being a parent doesn't come with a manual</a:t>
            </a:r>
          </a:p>
          <a:p>
            <a:pPr>
              <a:lnSpc>
                <a:spcPct val="90000"/>
              </a:lnSpc>
            </a:pPr>
            <a:r>
              <a:rPr lang="en-US" sz="2800">
                <a:latin typeface="Calibri"/>
                <a:cs typeface="Calibri"/>
              </a:rPr>
              <a:t>Families First provided everything from information to supportive intervention</a:t>
            </a:r>
          </a:p>
          <a:p>
            <a:pPr>
              <a:lnSpc>
                <a:spcPct val="90000"/>
              </a:lnSpc>
            </a:pPr>
            <a:r>
              <a:rPr lang="en-US" sz="2800">
                <a:latin typeface="Calibri"/>
                <a:cs typeface="Calibri"/>
              </a:rPr>
              <a:t>Enhanced parenting skills and strategies</a:t>
            </a:r>
          </a:p>
          <a:p>
            <a:pPr>
              <a:lnSpc>
                <a:spcPct val="90000"/>
              </a:lnSpc>
            </a:pPr>
            <a:r>
              <a:rPr lang="en-US" sz="2800">
                <a:latin typeface="Calibri"/>
                <a:cs typeface="Calibri"/>
              </a:rPr>
              <a:t>Increased parents self-confidence and skills to help them support their child's learning</a:t>
            </a:r>
          </a:p>
          <a:p>
            <a:pPr>
              <a:lnSpc>
                <a:spcPct val="90000"/>
              </a:lnSpc>
            </a:pPr>
            <a:r>
              <a:rPr lang="en-US" sz="2800">
                <a:latin typeface="Calibri"/>
                <a:cs typeface="Calibri"/>
              </a:rPr>
              <a:t>Improved relationships within the family</a:t>
            </a:r>
          </a:p>
          <a:p>
            <a:pPr>
              <a:lnSpc>
                <a:spcPct val="90000"/>
              </a:lnSpc>
            </a:pPr>
            <a:r>
              <a:rPr lang="en-US" sz="2800">
                <a:latin typeface="Calibri"/>
                <a:cs typeface="Calibri"/>
              </a:rPr>
              <a:t>Reinforced parents understanding of their children's development</a:t>
            </a:r>
          </a:p>
          <a:p>
            <a:pPr>
              <a:lnSpc>
                <a:spcPct val="90000"/>
              </a:lnSpc>
            </a:pPr>
            <a:r>
              <a:rPr lang="en-US" sz="2800">
                <a:latin typeface="Calibri"/>
                <a:cs typeface="Calibri"/>
              </a:rPr>
              <a:t>Supported parents with their mental health and emotional well being</a:t>
            </a:r>
          </a:p>
          <a:p>
            <a:pPr>
              <a:lnSpc>
                <a:spcPct val="90000"/>
              </a:lnSpc>
            </a:pPr>
            <a:endParaRPr lang="en-GB" sz="1700" i="1"/>
          </a:p>
        </p:txBody>
      </p:sp>
      <p:pic>
        <p:nvPicPr>
          <p:cNvPr id="4" name="Picture 4" descr="A picture containing text, book&#10;&#10;Description generated with very high confidence">
            <a:extLst>
              <a:ext uri="{FF2B5EF4-FFF2-40B4-BE49-F238E27FC236}">
                <a16:creationId xmlns:a16="http://schemas.microsoft.com/office/drawing/2014/main" id="{DBFC2C9C-D76B-4C8E-BDD3-EDB9A32D7A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5764" y="2840705"/>
            <a:ext cx="2717116" cy="1725368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5568910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362DE-0FA9-4AE4-96BF-FC9FE4F04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7997" y="115925"/>
            <a:ext cx="8830355" cy="641349"/>
          </a:xfrm>
        </p:spPr>
        <p:txBody>
          <a:bodyPr>
            <a:normAutofit fontScale="90000"/>
          </a:bodyPr>
          <a:lstStyle/>
          <a:p>
            <a:r>
              <a:rPr lang="en-GB">
                <a:latin typeface="Calibri"/>
                <a:cs typeface="Calibri"/>
              </a:rPr>
              <a:t>Team around the family in schools (TIS)</a:t>
            </a:r>
            <a:endParaRPr lang="en-US">
              <a:latin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86DB9D-60E8-4EB8-A175-14AC279FA4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1524" y="1048007"/>
            <a:ext cx="10680927" cy="5337629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GB" sz="2800">
              <a:latin typeface="Calibri"/>
              <a:cs typeface="Calibri"/>
            </a:endParaRPr>
          </a:p>
          <a:p>
            <a:endParaRPr lang="en-GB" sz="2800">
              <a:latin typeface="Calibri"/>
              <a:cs typeface="Calibri"/>
            </a:endParaRPr>
          </a:p>
          <a:p>
            <a:r>
              <a:rPr lang="en-GB" sz="2800">
                <a:latin typeface="Calibri"/>
                <a:cs typeface="Calibri"/>
              </a:rPr>
              <a:t>Initiative, introduced to support Swansea primary school children. </a:t>
            </a:r>
          </a:p>
          <a:p>
            <a:r>
              <a:rPr lang="en-GB" sz="2800">
                <a:latin typeface="Calibri"/>
                <a:cs typeface="Calibri"/>
              </a:rPr>
              <a:t>(TAF) coach their staff to train and empower primary school staff to identify and confront the social challenges vulnerable pupils and their families are exposed to from an early stage.</a:t>
            </a:r>
          </a:p>
          <a:p>
            <a:r>
              <a:rPr lang="en-GB" sz="2800">
                <a:latin typeface="Calibri"/>
                <a:cs typeface="Calibri"/>
              </a:rPr>
              <a:t>This boosts the skills of the school-based staff and gives assurance within the community that vulnerable families are receiving bespoke support from people who they know and trust. </a:t>
            </a:r>
          </a:p>
          <a:p>
            <a:pPr marL="0" indent="0">
              <a:buNone/>
            </a:pPr>
            <a:r>
              <a:rPr lang="en-GB" sz="2800" b="1" u="sng">
                <a:latin typeface="Calibri"/>
                <a:cs typeface="Calibri"/>
              </a:rPr>
              <a:t>Results:</a:t>
            </a:r>
          </a:p>
          <a:p>
            <a:r>
              <a:rPr lang="en-GB" sz="2800">
                <a:latin typeface="Calibri"/>
                <a:cs typeface="Calibri"/>
              </a:rPr>
              <a:t>Schools have more confidence to speak with families in order for them to receive the right support from the right people, at the right time and place.</a:t>
            </a:r>
          </a:p>
          <a:p>
            <a:endParaRPr lang="en-GB" sz="1600"/>
          </a:p>
          <a:p>
            <a:endParaRPr lang="en-GB" sz="160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398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screenshot of text&#10;&#10;Description generated with very high confidence">
            <a:extLst>
              <a:ext uri="{FF2B5EF4-FFF2-40B4-BE49-F238E27FC236}">
                <a16:creationId xmlns:a16="http://schemas.microsoft.com/office/drawing/2014/main" id="{A6DED0D0-18BD-40CC-A38A-55796C8056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0971" y="385253"/>
            <a:ext cx="8199805" cy="6149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374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871A5-E6C8-4DBD-A297-D33622B7C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6913" y="3558"/>
            <a:ext cx="5637214" cy="627612"/>
          </a:xfrm>
        </p:spPr>
        <p:txBody>
          <a:bodyPr>
            <a:normAutofit fontScale="90000"/>
          </a:bodyPr>
          <a:lstStyle/>
          <a:p>
            <a:r>
              <a:rPr lang="en-US" b="1">
                <a:latin typeface="Calibri"/>
                <a:cs typeface="Calibri"/>
              </a:rPr>
              <a:t>Intended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75ACC-EABD-42C6-A803-A9E26AC21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5728" y="702203"/>
            <a:ext cx="10735188" cy="5662893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US" sz="2800" b="1">
              <a:solidFill>
                <a:srgbClr val="000000"/>
              </a:solidFill>
              <a:latin typeface="Calibri"/>
            </a:endParaRPr>
          </a:p>
          <a:p>
            <a:r>
              <a:rPr lang="en-US" sz="2800" i="0">
                <a:solidFill>
                  <a:srgbClr val="000000"/>
                </a:solidFill>
                <a:latin typeface="Calibri"/>
              </a:rPr>
              <a:t>Children, </a:t>
            </a:r>
            <a:r>
              <a:rPr lang="en-US" sz="2800">
                <a:solidFill>
                  <a:srgbClr val="000000"/>
                </a:solidFill>
                <a:latin typeface="Calibri"/>
              </a:rPr>
              <a:t>young</a:t>
            </a:r>
            <a:r>
              <a:rPr lang="en-US" sz="2800" i="0">
                <a:solidFill>
                  <a:srgbClr val="000000"/>
                </a:solidFill>
                <a:latin typeface="Calibri"/>
              </a:rPr>
              <a:t> people and families are healthy,</a:t>
            </a:r>
            <a:r>
              <a:rPr lang="en-US" sz="2800">
                <a:solidFill>
                  <a:srgbClr val="000000"/>
                </a:solidFill>
                <a:latin typeface="Calibri"/>
              </a:rPr>
              <a:t> happy, safe</a:t>
            </a:r>
            <a:r>
              <a:rPr lang="en-US" sz="2800" i="0">
                <a:solidFill>
                  <a:srgbClr val="000000"/>
                </a:solidFill>
                <a:latin typeface="Calibri"/>
              </a:rPr>
              <a:t> and reach their cognitive milestones</a:t>
            </a:r>
            <a:endParaRPr lang="en-US" sz="2800" i="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GB" sz="2800">
                <a:latin typeface="Calibri"/>
                <a:cs typeface="Calibri"/>
              </a:rPr>
              <a:t>By providing families with the correct skills and support required as early as possible, they were far less likely to run into difficulties later.</a:t>
            </a:r>
          </a:p>
          <a:p>
            <a:r>
              <a:rPr lang="en-GB" sz="2800">
                <a:latin typeface="Calibri"/>
                <a:cs typeface="Calibri"/>
              </a:rPr>
              <a:t>Disadvantaged youngsters from low income households have support to stay on in education, training or secure employment</a:t>
            </a:r>
            <a:endParaRPr lang="en-GB"/>
          </a:p>
          <a:p>
            <a:r>
              <a:rPr lang="en-GB" sz="2800">
                <a:latin typeface="Calibri"/>
                <a:cs typeface="Calibri"/>
              </a:rPr>
              <a:t>Impact of poverty on ambition and educational attainment is reduced</a:t>
            </a:r>
            <a:endParaRPr lang="en-US" sz="2800">
              <a:latin typeface="Calibri"/>
              <a:cs typeface="Calibri"/>
            </a:endParaRPr>
          </a:p>
          <a:p>
            <a:r>
              <a:rPr lang="en-GB" sz="2800">
                <a:latin typeface="Calibri"/>
                <a:cs typeface="Calibri"/>
              </a:rPr>
              <a:t>Children from low income/workless households reach their full potential</a:t>
            </a:r>
            <a:endParaRPr lang="en-GB"/>
          </a:p>
          <a:p>
            <a:r>
              <a:rPr lang="en-GB" sz="2800">
                <a:latin typeface="Calibri"/>
                <a:cs typeface="Calibri"/>
              </a:rPr>
              <a:t>Helping them to develop intergenerational structures resulted in more positive parenting, relationships and behaviour.</a:t>
            </a:r>
          </a:p>
          <a:p>
            <a:endParaRPr lang="en-GB" sz="28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594456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070C6-36A0-45EB-87E4-EE6103F47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2811" y="246977"/>
            <a:ext cx="6000494" cy="769550"/>
          </a:xfrm>
        </p:spPr>
        <p:txBody>
          <a:bodyPr>
            <a:noAutofit/>
          </a:bodyPr>
          <a:lstStyle/>
          <a:p>
            <a:r>
              <a:rPr lang="en-US" b="1">
                <a:latin typeface="Calibri"/>
                <a:cs typeface="Calibri"/>
              </a:rPr>
              <a:t>Intended outcomes cont: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B1AEC-46F3-46E0-AAFF-61B8007522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4096" y="1406071"/>
            <a:ext cx="6590138" cy="550091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2800">
                <a:latin typeface="Calibri"/>
                <a:cs typeface="Calibri"/>
              </a:rPr>
              <a:t>By building on the strengths of parents they helped create supportive and enriching environments to help them reach their potential and engage in similarly positive behaviours with their own children.</a:t>
            </a:r>
            <a:endParaRPr lang="en-US" sz="280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800">
                <a:latin typeface="Calibri"/>
                <a:cs typeface="Calibri"/>
              </a:rPr>
              <a:t>Guidance and support available from a source that parents can trust </a:t>
            </a:r>
            <a:endParaRPr lang="en-US" sz="280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800">
                <a:latin typeface="Calibri"/>
                <a:cs typeface="Calibri"/>
              </a:rPr>
              <a:t>Families First must demonstrate they can improve population outcomes in relation to child poverty </a:t>
            </a:r>
            <a:endParaRPr lang="en-US" sz="2800">
              <a:latin typeface="Corbel" panose="020B0503020204020204"/>
              <a:cs typeface="Calibri"/>
            </a:endParaRPr>
          </a:p>
        </p:txBody>
      </p:sp>
      <p:pic>
        <p:nvPicPr>
          <p:cNvPr id="8" name="Picture 8" descr="A sign on a wooden table&#10;&#10;Description generated with high confidence">
            <a:extLst>
              <a:ext uri="{FF2B5EF4-FFF2-40B4-BE49-F238E27FC236}">
                <a16:creationId xmlns:a16="http://schemas.microsoft.com/office/drawing/2014/main" id="{4B41B68C-7EDE-4271-9736-4ECECF61D7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3746" y="2036537"/>
            <a:ext cx="3673777" cy="2768861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29635416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5B324B1A-6725-4700-AD19-3246E3A07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2F623527-C51D-4FC9-87DA-BD3C95C76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888CBF99-F280-4574-AB08-B65E8205CC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54" name="Freeform 7">
              <a:extLst>
                <a:ext uri="{FF2B5EF4-FFF2-40B4-BE49-F238E27FC236}">
                  <a16:creationId xmlns:a16="http://schemas.microsoft.com/office/drawing/2014/main" id="{91EA7FA4-DA60-4B41-9B4A-265726F398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55" name="Freeform 8">
              <a:extLst>
                <a:ext uri="{FF2B5EF4-FFF2-40B4-BE49-F238E27FC236}">
                  <a16:creationId xmlns:a16="http://schemas.microsoft.com/office/drawing/2014/main" id="{37EBAC43-7A2D-42C5-B1F3-EC1EA34DB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56" name="Freeform 9">
              <a:extLst>
                <a:ext uri="{FF2B5EF4-FFF2-40B4-BE49-F238E27FC236}">
                  <a16:creationId xmlns:a16="http://schemas.microsoft.com/office/drawing/2014/main" id="{46E923C4-7BB0-4DDE-A6E8-CCC1159184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57" name="Freeform 10">
              <a:extLst>
                <a:ext uri="{FF2B5EF4-FFF2-40B4-BE49-F238E27FC236}">
                  <a16:creationId xmlns:a16="http://schemas.microsoft.com/office/drawing/2014/main" id="{EDC1C4EF-E605-4F4B-BBD1-BF2CC62C89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8" name="Freeform 11">
              <a:extLst>
                <a:ext uri="{FF2B5EF4-FFF2-40B4-BE49-F238E27FC236}">
                  <a16:creationId xmlns:a16="http://schemas.microsoft.com/office/drawing/2014/main" id="{FB6F1DB2-D62D-4DDF-98D7-18E524A7E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832AAA9-128A-4ABD-86DC-5B4990F09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8634" y="68943"/>
            <a:ext cx="7301819" cy="1081314"/>
          </a:xfrm>
        </p:spPr>
        <p:txBody>
          <a:bodyPr>
            <a:normAutofit/>
          </a:bodyPr>
          <a:lstStyle/>
          <a:p>
            <a:r>
              <a:rPr lang="en-US" b="1">
                <a:latin typeface="Calibri"/>
                <a:cs typeface="Calibri"/>
              </a:rPr>
              <a:t>Statistics</a:t>
            </a:r>
          </a:p>
        </p:txBody>
      </p:sp>
      <p:pic>
        <p:nvPicPr>
          <p:cNvPr id="4" name="Picture 4" descr="A picture containing sitting, table, indoor, text&#10;&#10;Description generated with high confidence">
            <a:extLst>
              <a:ext uri="{FF2B5EF4-FFF2-40B4-BE49-F238E27FC236}">
                <a16:creationId xmlns:a16="http://schemas.microsoft.com/office/drawing/2014/main" id="{984BF757-8D3B-42C5-8095-346205461BA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603" r="25437"/>
          <a:stretch/>
        </p:blipFill>
        <p:spPr>
          <a:xfrm>
            <a:off x="20" y="10"/>
            <a:ext cx="3175466" cy="5245940"/>
          </a:xfrm>
          <a:custGeom>
            <a:avLst/>
            <a:gdLst>
              <a:gd name="connsiteX0" fmla="*/ 0 w 3175486"/>
              <a:gd name="connsiteY0" fmla="*/ 0 h 5245950"/>
              <a:gd name="connsiteX1" fmla="*/ 3175486 w 3175486"/>
              <a:gd name="connsiteY1" fmla="*/ 0 h 5245950"/>
              <a:gd name="connsiteX2" fmla="*/ 2294818 w 3175486"/>
              <a:gd name="connsiteY2" fmla="*/ 5223932 h 5245950"/>
              <a:gd name="connsiteX3" fmla="*/ 2310547 w 3175486"/>
              <a:gd name="connsiteY3" fmla="*/ 5245950 h 5245950"/>
              <a:gd name="connsiteX4" fmla="*/ 0 w 3175486"/>
              <a:gd name="connsiteY4" fmla="*/ 4901963 h 5245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75486" h="5245950">
                <a:moveTo>
                  <a:pt x="0" y="0"/>
                </a:moveTo>
                <a:lnTo>
                  <a:pt x="3175486" y="0"/>
                </a:lnTo>
                <a:lnTo>
                  <a:pt x="2294818" y="5223932"/>
                </a:lnTo>
                <a:lnTo>
                  <a:pt x="2310547" y="5245950"/>
                </a:lnTo>
                <a:lnTo>
                  <a:pt x="0" y="4901963"/>
                </a:lnTo>
                <a:close/>
              </a:path>
            </a:pathLst>
          </a:custGeom>
          <a:ln w="38100">
            <a:noFill/>
          </a:ln>
          <a:effectLst/>
        </p:spPr>
      </p:pic>
      <p:pic>
        <p:nvPicPr>
          <p:cNvPr id="5" name="Picture 5" descr="A picture containing monitor, object&#10;&#10;Description generated with very high confidence">
            <a:extLst>
              <a:ext uri="{FF2B5EF4-FFF2-40B4-BE49-F238E27FC236}">
                <a16:creationId xmlns:a16="http://schemas.microsoft.com/office/drawing/2014/main" id="{C943E3B9-3516-42AD-96BC-7BE7978C3E7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" b="5961"/>
          <a:stretch/>
        </p:blipFill>
        <p:spPr>
          <a:xfrm>
            <a:off x="20" y="4901964"/>
            <a:ext cx="3459143" cy="1956037"/>
          </a:xfrm>
          <a:custGeom>
            <a:avLst/>
            <a:gdLst>
              <a:gd name="connsiteX0" fmla="*/ 0 w 3459163"/>
              <a:gd name="connsiteY0" fmla="*/ 0 h 1956037"/>
              <a:gd name="connsiteX1" fmla="*/ 2310547 w 3459163"/>
              <a:gd name="connsiteY1" fmla="*/ 343987 h 1956037"/>
              <a:gd name="connsiteX2" fmla="*/ 3459163 w 3459163"/>
              <a:gd name="connsiteY2" fmla="*/ 1951804 h 1956037"/>
              <a:gd name="connsiteX3" fmla="*/ 0 w 3459163"/>
              <a:gd name="connsiteY3" fmla="*/ 1956037 h 1956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59163" h="1956037">
                <a:moveTo>
                  <a:pt x="0" y="0"/>
                </a:moveTo>
                <a:lnTo>
                  <a:pt x="2310547" y="343987"/>
                </a:lnTo>
                <a:lnTo>
                  <a:pt x="3459163" y="1951804"/>
                </a:lnTo>
                <a:lnTo>
                  <a:pt x="0" y="1956037"/>
                </a:lnTo>
                <a:close/>
              </a:path>
            </a:pathLst>
          </a:custGeom>
          <a:ln w="38100">
            <a:noFill/>
          </a:ln>
          <a:effectLst/>
        </p:spPr>
      </p:pic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4EA4E1E5-4719-4986-88ED-5379328BE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">
            <a:off x="-37177" y="5044766"/>
            <a:ext cx="2386252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6598D-29D0-425B-ACB1-482370B461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0276" y="1215570"/>
            <a:ext cx="7446961" cy="3124201"/>
          </a:xfrm>
        </p:spPr>
        <p:txBody>
          <a:bodyPr>
            <a:normAutofit/>
          </a:bodyPr>
          <a:lstStyle/>
          <a:p>
            <a:r>
              <a:rPr lang="en-GB" b="1">
                <a:latin typeface="Calibri"/>
                <a:cs typeface="Calibri"/>
              </a:rPr>
              <a:t>Families First Process Change Performance Measures Framework (PCPMF) was used to measure the progress of local authorities during implementation of the Families First programme. </a:t>
            </a:r>
            <a:endParaRPr lang="en-US" b="1">
              <a:latin typeface="Calibri"/>
              <a:cs typeface="Calibri"/>
            </a:endParaRPr>
          </a:p>
          <a:p>
            <a:r>
              <a:rPr lang="en-GB" b="1">
                <a:latin typeface="Calibri"/>
                <a:cs typeface="Calibri"/>
              </a:rPr>
              <a:t>LA's split their data into relevant categories and deliver to Welsh Government on a quarterly basis. </a:t>
            </a:r>
            <a:endParaRPr lang="en-US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488837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871A5-E6C8-4DBD-A297-D33622B7C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0627" y="3557"/>
            <a:ext cx="5637214" cy="661673"/>
          </a:xfrm>
        </p:spPr>
        <p:txBody>
          <a:bodyPr>
            <a:normAutofit fontScale="90000"/>
          </a:bodyPr>
          <a:lstStyle/>
          <a:p>
            <a:r>
              <a:rPr lang="en-US" b="1">
                <a:latin typeface="Calibri"/>
                <a:cs typeface="Calibri"/>
              </a:rPr>
              <a:t>Evaluations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75ACC-EABD-42C6-A803-A9E26AC21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6074" y="732499"/>
            <a:ext cx="10671688" cy="6297892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GB" sz="280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GB" sz="2800">
                <a:solidFill>
                  <a:srgbClr val="000000"/>
                </a:solidFill>
                <a:latin typeface="Calibri"/>
                <a:cs typeface="Calibri"/>
              </a:rPr>
              <a:t>Consistency within the hierarchy reporting structure, whereby various programmes</a:t>
            </a:r>
            <a:r>
              <a:rPr lang="en-GB" sz="2800" u="sng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GB" sz="2800">
                <a:solidFill>
                  <a:srgbClr val="000000"/>
                </a:solidFill>
                <a:latin typeface="Calibri"/>
                <a:cs typeface="Calibri"/>
              </a:rPr>
              <a:t>feedback their statistics to the Welsh Government, but not at a lower-level. </a:t>
            </a:r>
            <a:endParaRPr lang="en-GB"/>
          </a:p>
          <a:p>
            <a:r>
              <a:rPr lang="en-US" sz="2800">
                <a:solidFill>
                  <a:srgbClr val="000000"/>
                </a:solidFill>
                <a:latin typeface="Calibri"/>
                <a:cs typeface="Calibri"/>
              </a:rPr>
              <a:t>Little or no data is available to confirm what Families First services have been used</a:t>
            </a:r>
          </a:p>
          <a:p>
            <a:r>
              <a:rPr lang="en-US" sz="2800">
                <a:solidFill>
                  <a:srgbClr val="000000"/>
                </a:solidFill>
                <a:latin typeface="Calibri"/>
                <a:cs typeface="Calibri"/>
              </a:rPr>
              <a:t>Impacts and outcomes are difficult to conclude without additional data being made readily available </a:t>
            </a:r>
          </a:p>
          <a:p>
            <a:r>
              <a:rPr lang="en-US" sz="2800">
                <a:solidFill>
                  <a:srgbClr val="000000"/>
                </a:solidFill>
                <a:latin typeface="Calibri"/>
                <a:cs typeface="Calibri"/>
              </a:rPr>
              <a:t>Not enough evidence on the effects of the intervention and whether it has worked </a:t>
            </a:r>
            <a:endParaRPr lang="en-US"/>
          </a:p>
          <a:p>
            <a:r>
              <a:rPr lang="en-US" sz="2800">
                <a:solidFill>
                  <a:srgbClr val="000000"/>
                </a:solidFill>
                <a:latin typeface="Calibri"/>
                <a:cs typeface="Calibri"/>
              </a:rPr>
              <a:t>Qualitive information is based on individual family circumstances and results, therefore no consistency between local authorities to compare results </a:t>
            </a:r>
          </a:p>
          <a:p>
            <a:endParaRPr lang="en-GB" sz="2800">
              <a:latin typeface="Calibri"/>
              <a:cs typeface="Calibri"/>
            </a:endParaRPr>
          </a:p>
          <a:p>
            <a:endParaRPr lang="en-GB" sz="28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85262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871A5-E6C8-4DBD-A297-D33622B7C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6883" y="257728"/>
            <a:ext cx="5637214" cy="446013"/>
          </a:xfrm>
        </p:spPr>
        <p:txBody>
          <a:bodyPr>
            <a:normAutofit fontScale="90000"/>
          </a:bodyPr>
          <a:lstStyle/>
          <a:p>
            <a:r>
              <a:rPr lang="en-US" b="1">
                <a:latin typeface="Calibri"/>
                <a:cs typeface="Calibri"/>
              </a:rPr>
              <a:t>Evaluations – </a:t>
            </a:r>
            <a:r>
              <a:rPr lang="en-US" b="1" err="1">
                <a:latin typeface="Calibri"/>
                <a:cs typeface="Calibri"/>
              </a:rPr>
              <a:t>cont</a:t>
            </a:r>
            <a:r>
              <a:rPr lang="en-US" b="1">
                <a:latin typeface="Calibri"/>
                <a:cs typeface="Calibri"/>
              </a:rPr>
              <a:t>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75ACC-EABD-42C6-A803-A9E26AC21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5728" y="995400"/>
            <a:ext cx="10735188" cy="6007606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US" sz="2800" b="1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800">
                <a:solidFill>
                  <a:srgbClr val="000000"/>
                </a:solidFill>
                <a:latin typeface="Calibri"/>
                <a:cs typeface="Calibri"/>
              </a:rPr>
              <a:t>No specific project lifespan, therefore results may not be concluded until after intervention has ended</a:t>
            </a:r>
            <a:endParaRPr lang="en-GB" sz="280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GB" sz="2800">
                <a:solidFill>
                  <a:srgbClr val="000000"/>
                </a:solidFill>
                <a:latin typeface="Calibri"/>
                <a:cs typeface="Calibri"/>
              </a:rPr>
              <a:t>Smaller agencies have the same insurance liability as the larger ones, which they cannot afford to pay</a:t>
            </a:r>
          </a:p>
          <a:p>
            <a:r>
              <a:rPr lang="en-GB" sz="2800">
                <a:solidFill>
                  <a:srgbClr val="000000"/>
                </a:solidFill>
                <a:latin typeface="Calibri"/>
                <a:cs typeface="Calibri"/>
              </a:rPr>
              <a:t>Inconsistencies down to the competitive tendering process often reduce the potential for collaborative working together because some agencies are seen to be working against each other.</a:t>
            </a:r>
          </a:p>
          <a:p>
            <a:r>
              <a:rPr lang="en-GB" sz="2800">
                <a:solidFill>
                  <a:srgbClr val="000000"/>
                </a:solidFill>
                <a:latin typeface="Calibri"/>
                <a:cs typeface="Calibri"/>
              </a:rPr>
              <a:t>Hindered by tight timescales for submitting bids</a:t>
            </a:r>
          </a:p>
          <a:p>
            <a:r>
              <a:rPr lang="en-GB" sz="2800">
                <a:solidFill>
                  <a:srgbClr val="000000"/>
                </a:solidFill>
                <a:latin typeface="Calibri"/>
                <a:cs typeface="Calibri"/>
              </a:rPr>
              <a:t>Additional funding, budgets are always an issue as funding is continuously being cut.</a:t>
            </a:r>
            <a:endParaRPr lang="en-GB"/>
          </a:p>
          <a:p>
            <a:endParaRPr lang="en-GB" sz="2800">
              <a:solidFill>
                <a:srgbClr val="000000"/>
              </a:solidFill>
              <a:latin typeface="Calibri"/>
              <a:cs typeface="Calibri"/>
            </a:endParaRPr>
          </a:p>
          <a:p>
            <a:endParaRPr lang="en-GB" sz="2800">
              <a:latin typeface="Calibri"/>
              <a:cs typeface="Calibri"/>
            </a:endParaRPr>
          </a:p>
          <a:p>
            <a:endParaRPr lang="en-GB" sz="28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184823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8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sign on the side of a road&#10;&#10;Description generated with high confidence">
            <a:extLst>
              <a:ext uri="{FF2B5EF4-FFF2-40B4-BE49-F238E27FC236}">
                <a16:creationId xmlns:a16="http://schemas.microsoft.com/office/drawing/2014/main" id="{5FC009F8-8AA5-4FA9-A6FA-C0BBC0B90A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222" r="25133" b="1"/>
          <a:stretch/>
        </p:blipFill>
        <p:spPr>
          <a:xfrm>
            <a:off x="6892924" y="10"/>
            <a:ext cx="5299077" cy="6857990"/>
          </a:xfrm>
          <a:custGeom>
            <a:avLst/>
            <a:gdLst>
              <a:gd name="connsiteX0" fmla="*/ 836871 w 5299077"/>
              <a:gd name="connsiteY0" fmla="*/ 0 h 6858000"/>
              <a:gd name="connsiteX1" fmla="*/ 5299077 w 5299077"/>
              <a:gd name="connsiteY1" fmla="*/ 0 h 6858000"/>
              <a:gd name="connsiteX2" fmla="*/ 5299077 w 5299077"/>
              <a:gd name="connsiteY2" fmla="*/ 6858000 h 6858000"/>
              <a:gd name="connsiteX3" fmla="*/ 1911312 w 5299077"/>
              <a:gd name="connsiteY3" fmla="*/ 6858000 h 6858000"/>
              <a:gd name="connsiteX4" fmla="*/ 0 w 5299077"/>
              <a:gd name="connsiteY4" fmla="*/ 5333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8" name="Group 10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F7C8849-952C-424D-A77D-1CA59164F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2541" y="86059"/>
            <a:ext cx="4407964" cy="759278"/>
          </a:xfrm>
        </p:spPr>
        <p:txBody>
          <a:bodyPr>
            <a:noAutofit/>
          </a:bodyPr>
          <a:lstStyle/>
          <a:p>
            <a:pPr algn="l"/>
            <a:r>
              <a:rPr lang="en-US" b="1">
                <a:latin typeface="Calibri"/>
                <a:cs typeface="Calibri"/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F896FA-1BDA-457B-A7A3-0E2ECE722B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040" y="936582"/>
            <a:ext cx="5795894" cy="5800956"/>
          </a:xfrm>
        </p:spPr>
        <p:txBody>
          <a:bodyPr>
            <a:normAutofit fontScale="92500" lnSpcReduction="10000"/>
          </a:bodyPr>
          <a:lstStyle/>
          <a:p>
            <a:endParaRPr lang="en-US" sz="2800" b="1">
              <a:latin typeface="Calibri"/>
              <a:cs typeface="Calibri"/>
            </a:endParaRPr>
          </a:p>
          <a:p>
            <a:r>
              <a:rPr lang="en-US" sz="2800" b="1">
                <a:latin typeface="Calibri"/>
                <a:cs typeface="Calibri"/>
              </a:rPr>
              <a:t>Create a database that can collate individuals data across local authorities using a standardised format</a:t>
            </a:r>
            <a:endParaRPr lang="en-US"/>
          </a:p>
          <a:p>
            <a:r>
              <a:rPr lang="en-US" sz="2800" b="1">
                <a:latin typeface="Calibri"/>
                <a:cs typeface="Calibri"/>
              </a:rPr>
              <a:t>Establish where families are receiving support from - Families First or multiple interventions?</a:t>
            </a:r>
          </a:p>
          <a:p>
            <a:r>
              <a:rPr lang="en-GB" sz="2800" b="1">
                <a:latin typeface="Calibri"/>
                <a:cs typeface="Calibri"/>
              </a:rPr>
              <a:t>LAs need to share and learn from each other's mistakes or findings</a:t>
            </a:r>
            <a:endParaRPr lang="en-US" sz="2800" b="1">
              <a:latin typeface="Calibri"/>
              <a:cs typeface="Calibri"/>
            </a:endParaRPr>
          </a:p>
          <a:p>
            <a:r>
              <a:rPr lang="en-US" sz="2800" b="1">
                <a:latin typeface="Calibri"/>
                <a:cs typeface="Calibri"/>
              </a:rPr>
              <a:t>Review the number of agencies</a:t>
            </a:r>
            <a:endParaRPr lang="en-US"/>
          </a:p>
          <a:p>
            <a:r>
              <a:rPr lang="en-GB" sz="2800" b="1">
                <a:latin typeface="Calibri"/>
                <a:cs typeface="Calibri"/>
              </a:rPr>
              <a:t>Biggest driver of future poverty is the educational attainment of children </a:t>
            </a:r>
            <a:endParaRPr lang="en-US" sz="2800" b="1">
              <a:latin typeface="Calibri"/>
              <a:cs typeface="Calibri"/>
            </a:endParaRPr>
          </a:p>
          <a:p>
            <a:endParaRPr lang="en-US" sz="2800">
              <a:latin typeface="Calibri"/>
              <a:cs typeface="Calibri"/>
            </a:endParaRPr>
          </a:p>
          <a:p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8050621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14C97-CE98-42B8-9427-72F201164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7954" y="50800"/>
            <a:ext cx="8240714" cy="836385"/>
          </a:xfrm>
        </p:spPr>
        <p:txBody>
          <a:bodyPr>
            <a:normAutofit/>
          </a:bodyPr>
          <a:lstStyle/>
          <a:p>
            <a:r>
              <a:rPr lang="en-US">
                <a:latin typeface="Calibri"/>
                <a:cs typeface="Calibri"/>
              </a:rPr>
              <a:t>Welsh Government / Families First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E87F8-73D2-4403-B74E-F46AB8826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1310" y="1006927"/>
            <a:ext cx="10018713" cy="534669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2800"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2800">
                <a:latin typeface="Calibri"/>
                <a:cs typeface="Calibri"/>
              </a:rPr>
              <a:t>Aim: </a:t>
            </a:r>
            <a:endParaRPr lang="en-US" sz="2800">
              <a:latin typeface="Calibri"/>
              <a:cs typeface="Calibri"/>
            </a:endParaRPr>
          </a:p>
          <a:p>
            <a:r>
              <a:rPr lang="en-GB" sz="2800">
                <a:latin typeface="Calibri"/>
                <a:cs typeface="Calibri"/>
              </a:rPr>
              <a:t>Ensure Wales is a country where people want to work and live. </a:t>
            </a:r>
            <a:endParaRPr lang="en-US" sz="2800">
              <a:latin typeface="Calibri"/>
              <a:cs typeface="Calibri"/>
            </a:endParaRPr>
          </a:p>
          <a:p>
            <a:r>
              <a:rPr lang="en-GB" sz="2800">
                <a:latin typeface="Calibri"/>
                <a:cs typeface="Calibri"/>
              </a:rPr>
              <a:t>Support social justice for all citizens regardless of their age, race, religious beliefs, gender, disability, or sexual orientation within their community.</a:t>
            </a:r>
          </a:p>
          <a:p>
            <a:r>
              <a:rPr lang="en-US" sz="2800">
                <a:latin typeface="Calibri"/>
                <a:cs typeface="Calibri"/>
              </a:rPr>
              <a:t>Work towards a more even playing field</a:t>
            </a:r>
          </a:p>
          <a:p>
            <a:r>
              <a:rPr lang="en-GB" sz="2800">
                <a:latin typeface="Calibri"/>
                <a:cs typeface="Calibri"/>
              </a:rPr>
              <a:t>By including social, economic and environmental issues within their policies at both local and national levels, they believe they can advocate Sustainable Development. </a:t>
            </a:r>
            <a:endParaRPr lang="en-US" sz="2800">
              <a:latin typeface="Calibri"/>
              <a:cs typeface="Calibri"/>
            </a:endParaRPr>
          </a:p>
          <a:p>
            <a:r>
              <a:rPr lang="en-US" sz="2800">
                <a:latin typeface="Calibri"/>
                <a:cs typeface="Calibri"/>
              </a:rPr>
              <a:t>Innovative approach – learn more – aim higher</a:t>
            </a:r>
            <a:endParaRPr lang="en-GB" sz="2800">
              <a:latin typeface="Calibri"/>
              <a:cs typeface="Calibri"/>
            </a:endParaRPr>
          </a:p>
          <a:p>
            <a:pPr marL="0" indent="0">
              <a:buNone/>
            </a:pPr>
            <a:endParaRPr lang="en-US" sz="2800">
              <a:latin typeface="Calibri"/>
              <a:cs typeface="Calibri"/>
            </a:endParaRPr>
          </a:p>
          <a:p>
            <a:endParaRPr lang="en-GB" sz="28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992366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36301-631C-4CE7-BFF2-45FE19C2E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4010" y="-4312"/>
            <a:ext cx="6711922" cy="559278"/>
          </a:xfrm>
        </p:spPr>
        <p:txBody>
          <a:bodyPr>
            <a:normAutofit fontScale="90000"/>
          </a:bodyPr>
          <a:lstStyle/>
          <a:p>
            <a:r>
              <a:rPr lang="en-US" b="1">
                <a:latin typeface="Calibri"/>
                <a:cs typeface="Calibri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6A0E7B-CC0C-438B-BE57-6241690A13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7443" y="726056"/>
            <a:ext cx="10234371" cy="5913407"/>
          </a:xfrm>
        </p:spPr>
        <p:txBody>
          <a:bodyPr>
            <a:normAutofit lnSpcReduction="10000"/>
          </a:bodyPr>
          <a:lstStyle/>
          <a:p>
            <a:endParaRPr lang="en-GB" sz="1800" b="1">
              <a:latin typeface="Calibri"/>
              <a:cs typeface="Calibri"/>
            </a:endParaRPr>
          </a:p>
          <a:p>
            <a:endParaRPr lang="en-GB" sz="1800" b="1">
              <a:latin typeface="Calibri"/>
              <a:cs typeface="Calibri"/>
            </a:endParaRPr>
          </a:p>
          <a:p>
            <a:r>
              <a:rPr lang="en-GB" sz="1800" b="1">
                <a:latin typeface="Calibri"/>
                <a:cs typeface="Calibri"/>
              </a:rPr>
              <a:t>Available at: </a:t>
            </a:r>
            <a:r>
              <a:rPr lang="en-GB" sz="1800" b="1" u="sng">
                <a:latin typeface="Calibri"/>
                <a:cs typeface="Calibri"/>
                <a:hlinkClick r:id="rId2"/>
              </a:rPr>
              <a:t>https://dera.ioe.ac.uk/19092/1/131219-national-evaluation-families-first-year-1-report-en.pdf</a:t>
            </a:r>
            <a:r>
              <a:rPr lang="en-GB" sz="1800" b="1">
                <a:latin typeface="Calibri"/>
                <a:cs typeface="Calibri"/>
              </a:rPr>
              <a:t> Accessed: 9</a:t>
            </a:r>
            <a:r>
              <a:rPr lang="en-GB" sz="1800" b="1" baseline="30000">
                <a:latin typeface="Calibri"/>
                <a:cs typeface="Calibri"/>
              </a:rPr>
              <a:t>th</a:t>
            </a:r>
            <a:r>
              <a:rPr lang="en-GB" sz="1800" b="1">
                <a:latin typeface="Calibri"/>
                <a:cs typeface="Calibri"/>
              </a:rPr>
              <a:t> February 2019.</a:t>
            </a:r>
            <a:endParaRPr lang="en-US"/>
          </a:p>
          <a:p>
            <a:r>
              <a:rPr lang="en-GB" sz="1800" b="1">
                <a:latin typeface="Calibri"/>
                <a:cs typeface="Calibri"/>
              </a:rPr>
              <a:t>Available at: </a:t>
            </a:r>
            <a:r>
              <a:rPr lang="en-GB" sz="1800" b="1">
                <a:latin typeface="Calibri"/>
                <a:cs typeface="Calibri"/>
                <a:hlinkClick r:id="rId3"/>
              </a:rPr>
              <a:t>https://dev2.academy/wp-content/uploads/poverty-cycle.jpg</a:t>
            </a:r>
            <a:r>
              <a:rPr lang="en-GB" sz="1800" b="1">
                <a:latin typeface="Calibri"/>
                <a:cs typeface="Calibri"/>
              </a:rPr>
              <a:t> Accessed: 13th February 2019.</a:t>
            </a:r>
          </a:p>
          <a:p>
            <a:r>
              <a:rPr lang="en-GB" sz="1800" b="1">
                <a:latin typeface="Calibri"/>
                <a:cs typeface="Calibri"/>
              </a:rPr>
              <a:t>Available at: </a:t>
            </a:r>
            <a:r>
              <a:rPr lang="en-GB" sz="1800" b="1" u="sng">
                <a:latin typeface="Calibri"/>
                <a:cs typeface="Calibri"/>
                <a:hlinkClick r:id="rId4"/>
              </a:rPr>
              <a:t>https://dictionary.cambridge.org/dictionary/english/attainment</a:t>
            </a:r>
            <a:r>
              <a:rPr lang="en-GB" sz="1800" b="1">
                <a:latin typeface="Calibri"/>
                <a:cs typeface="Calibri"/>
              </a:rPr>
              <a:t>  Accessed: 7</a:t>
            </a:r>
            <a:r>
              <a:rPr lang="en-GB" sz="1800" b="1" baseline="30000">
                <a:latin typeface="Calibri"/>
                <a:cs typeface="Calibri"/>
              </a:rPr>
              <a:t>th</a:t>
            </a:r>
            <a:r>
              <a:rPr lang="en-GB" sz="1800" b="1">
                <a:latin typeface="Calibri"/>
                <a:cs typeface="Calibri"/>
              </a:rPr>
              <a:t> February 2019.</a:t>
            </a:r>
          </a:p>
          <a:p>
            <a:r>
              <a:rPr lang="en-GB" sz="1800" b="1">
                <a:latin typeface="Calibri"/>
                <a:cs typeface="Calibri"/>
              </a:rPr>
              <a:t>Available at </a:t>
            </a:r>
            <a:r>
              <a:rPr lang="en-GB" sz="1800" b="1" u="sng">
                <a:latin typeface="Calibri"/>
                <a:cs typeface="Calibri"/>
                <a:hlinkClick r:id="rId5"/>
              </a:rPr>
              <a:t>https://gov.wales/docs/dhss/publications/110802ffprogguidance201en.pdf</a:t>
            </a:r>
            <a:r>
              <a:rPr lang="en-GB" sz="1800" b="1">
                <a:latin typeface="Calibri"/>
                <a:cs typeface="Calibri"/>
              </a:rPr>
              <a:t> Accessed: 7</a:t>
            </a:r>
            <a:r>
              <a:rPr lang="en-GB" sz="1800" b="1" baseline="30000">
                <a:latin typeface="Calibri"/>
                <a:cs typeface="Calibri"/>
              </a:rPr>
              <a:t>th</a:t>
            </a:r>
            <a:r>
              <a:rPr lang="en-GB" sz="1800" b="1">
                <a:latin typeface="Calibri"/>
                <a:cs typeface="Calibri"/>
              </a:rPr>
              <a:t> February 2019.</a:t>
            </a:r>
          </a:p>
          <a:p>
            <a:r>
              <a:rPr lang="en-GB" sz="1800" b="1">
                <a:latin typeface="Calibri"/>
                <a:cs typeface="Calibri"/>
              </a:rPr>
              <a:t>Available at: </a:t>
            </a:r>
            <a:r>
              <a:rPr lang="en-GB" sz="1800" b="1">
                <a:latin typeface="Calibri"/>
                <a:cs typeface="Calibri"/>
                <a:hlinkClick r:id="rId6"/>
              </a:rPr>
              <a:t>https://www.educba.com/economics/wp-content/uploads/2014/04/macroeconomics-Accessed</a:t>
            </a:r>
            <a:r>
              <a:rPr lang="en-GB" sz="1800" b="1">
                <a:latin typeface="Calibri"/>
                <a:cs typeface="Calibri"/>
              </a:rPr>
              <a:t>: 13th February 2019.</a:t>
            </a:r>
          </a:p>
          <a:p>
            <a:r>
              <a:rPr lang="en-GB" sz="1800" b="1">
                <a:latin typeface="Calibri"/>
                <a:cs typeface="Calibri"/>
              </a:rPr>
              <a:t>Available at: </a:t>
            </a:r>
            <a:r>
              <a:rPr lang="en-GB" sz="1800" b="1" u="sng">
                <a:latin typeface="Calibri"/>
                <a:cs typeface="Calibri"/>
                <a:hlinkClick r:id="rId7"/>
              </a:rPr>
              <a:t>https://gov.wales/docs/dsjlg/publications/cyp/170419-families-first-programme-guidance-en.pdf</a:t>
            </a:r>
            <a:r>
              <a:rPr lang="en-GB" sz="1800" b="1">
                <a:latin typeface="Calibri"/>
                <a:cs typeface="Calibri"/>
              </a:rPr>
              <a:t> Accessed: 7</a:t>
            </a:r>
            <a:r>
              <a:rPr lang="en-GB" sz="1800" b="1" baseline="30000">
                <a:latin typeface="Calibri"/>
                <a:cs typeface="Calibri"/>
              </a:rPr>
              <a:t>th</a:t>
            </a:r>
            <a:r>
              <a:rPr lang="en-GB" sz="1800" b="1">
                <a:latin typeface="Calibri"/>
                <a:cs typeface="Calibri"/>
              </a:rPr>
              <a:t> February 2019.</a:t>
            </a:r>
          </a:p>
          <a:p>
            <a:r>
              <a:rPr lang="en-GB" sz="1800" b="1">
                <a:latin typeface="Calibri"/>
                <a:cs typeface="Calibri"/>
              </a:rPr>
              <a:t>Available at: </a:t>
            </a:r>
            <a:r>
              <a:rPr lang="en-GB" sz="1800" b="1">
                <a:latin typeface="Calibri"/>
                <a:cs typeface="Calibri"/>
                <a:hlinkClick r:id="rId8"/>
              </a:rPr>
              <a:t>https://gov.wales/docs/dsjlg/publications/cyp/181218-families-first-pcpmf-data-2017-18-en.pdf</a:t>
            </a:r>
            <a:r>
              <a:rPr lang="en-GB" sz="1800" b="1">
                <a:latin typeface="Calibri"/>
                <a:cs typeface="Calibri"/>
              </a:rPr>
              <a:t>. Accessed 10th February 2019.</a:t>
            </a:r>
          </a:p>
          <a:p>
            <a:r>
              <a:rPr lang="en-GB" sz="1800" b="1">
                <a:latin typeface="Calibri"/>
                <a:cs typeface="Calibri"/>
              </a:rPr>
              <a:t>Available at: </a:t>
            </a:r>
            <a:r>
              <a:rPr lang="en-GB" sz="1800" b="1" u="sng">
                <a:latin typeface="Calibri"/>
                <a:cs typeface="Calibri"/>
                <a:hlinkClick r:id="rId9"/>
              </a:rPr>
              <a:t>https://gov.wales/newsroom/people-and-communities/2018/families-firstis-supporting-1000s-welsh-families/?lang=en</a:t>
            </a:r>
            <a:r>
              <a:rPr lang="en-GB" sz="1800" b="1">
                <a:latin typeface="Calibri"/>
                <a:cs typeface="Calibri"/>
              </a:rPr>
              <a:t> Accessed: 7</a:t>
            </a:r>
            <a:r>
              <a:rPr lang="en-GB" sz="1800" b="1" baseline="30000">
                <a:latin typeface="Calibri"/>
                <a:cs typeface="Calibri"/>
              </a:rPr>
              <a:t>th</a:t>
            </a:r>
            <a:r>
              <a:rPr lang="en-GB" sz="1800" b="1">
                <a:latin typeface="Calibri"/>
                <a:cs typeface="Calibri"/>
              </a:rPr>
              <a:t> February 2019.</a:t>
            </a:r>
          </a:p>
          <a:p>
            <a:endParaRPr lang="en-GB" sz="1600" b="1">
              <a:latin typeface="Calibri"/>
              <a:cs typeface="Calibri"/>
            </a:endParaRPr>
          </a:p>
          <a:p>
            <a:endParaRPr lang="en-GB" sz="1600">
              <a:latin typeface="Calibri"/>
              <a:cs typeface="Calibri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45316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2EDBA-3257-4680-9D1D-B1C09C6224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6311" y="139459"/>
            <a:ext cx="8825393" cy="832449"/>
          </a:xfrm>
        </p:spPr>
        <p:txBody>
          <a:bodyPr/>
          <a:lstStyle/>
          <a:p>
            <a:r>
              <a:rPr lang="en-US" b="1"/>
              <a:t>References continued: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DC659-54C6-4734-9F87-9BE1171256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3923" y="1130085"/>
            <a:ext cx="10046493" cy="5650024"/>
          </a:xfrm>
        </p:spPr>
        <p:txBody>
          <a:bodyPr>
            <a:normAutofit fontScale="85000" lnSpcReduction="20000"/>
          </a:bodyPr>
          <a:lstStyle/>
          <a:p>
            <a:endParaRPr lang="en-US" b="1"/>
          </a:p>
          <a:p>
            <a:r>
              <a:rPr lang="en-US" b="1"/>
              <a:t>Available at: </a:t>
            </a:r>
            <a:r>
              <a:rPr lang="en-US" b="1">
                <a:hlinkClick r:id="rId2"/>
              </a:rPr>
              <a:t>https://www.forskills.co.uk/wp-content/uploads/2016/10/Principles.jpg</a:t>
            </a:r>
            <a:r>
              <a:rPr lang="en-US" b="1"/>
              <a:t> Accessed: 14th February 2019.</a:t>
            </a:r>
            <a:endParaRPr lang="en-US"/>
          </a:p>
          <a:p>
            <a:r>
              <a:rPr lang="en-US" b="1"/>
              <a:t>Available at: </a:t>
            </a:r>
            <a:r>
              <a:rPr lang="en-US" b="1">
                <a:hlinkClick r:id="rId3"/>
              </a:rPr>
              <a:t>https://lawschooli.com/wp-content/uploads/2013/07/LSAT-focus-o.jpg</a:t>
            </a:r>
            <a:r>
              <a:rPr lang="en-US" b="1"/>
              <a:t> Accessed: 14th February 2019.</a:t>
            </a:r>
            <a:endParaRPr lang="en-US"/>
          </a:p>
          <a:p>
            <a:r>
              <a:rPr lang="en-US" b="1"/>
              <a:t>Available at: </a:t>
            </a:r>
            <a:r>
              <a:rPr lang="en-US" b="1">
                <a:hlinkClick r:id="rId4"/>
              </a:rPr>
              <a:t>https://thumbs.dreamstime.com/z/d-laptop-statistics-white-background-image-50872711.jpg</a:t>
            </a:r>
            <a:r>
              <a:rPr lang="en-US" b="1"/>
              <a:t> Accessed: 14th February 2019.</a:t>
            </a:r>
          </a:p>
          <a:p>
            <a:r>
              <a:rPr lang="en-US" b="1"/>
              <a:t>Available at: </a:t>
            </a:r>
            <a:r>
              <a:rPr lang="en-US" b="1">
                <a:hlinkClick r:id="rId5"/>
              </a:rPr>
              <a:t>https://i.ytimg.com/vi/7mKiESZnmxg/maxresdefault.jpg</a:t>
            </a:r>
            <a:r>
              <a:rPr lang="en-US" b="1"/>
              <a:t> Accessed: 14th February 2019.</a:t>
            </a:r>
          </a:p>
          <a:p>
            <a:r>
              <a:rPr lang="en-US" b="1"/>
              <a:t>Available at: </a:t>
            </a:r>
            <a:r>
              <a:rPr lang="en-US" b="1">
                <a:hlinkClick r:id="rId6"/>
              </a:rPr>
              <a:t>https://s3-eu-central-1.amazonaws.com/centaur-wp/moneymarketing/prod/content/uploads/2019/01/14094957/2019-fertile-ground-investments.jpg</a:t>
            </a:r>
            <a:r>
              <a:rPr lang="en-US" b="1"/>
              <a:t> Accessed: 14th February 2019.</a:t>
            </a:r>
          </a:p>
          <a:p>
            <a:r>
              <a:rPr lang="en-US" b="1"/>
              <a:t>Available at: </a:t>
            </a:r>
            <a:r>
              <a:rPr lang="en-US" b="1">
                <a:hlinkClick r:id="rId7"/>
              </a:rPr>
              <a:t>https://gov.wales/docs/caecd/research/2017/170509-families-first-evaluability-assessment-en.pdf</a:t>
            </a:r>
            <a:r>
              <a:rPr lang="en-US" b="1"/>
              <a:t> Accessed: 14th February 2019.</a:t>
            </a:r>
          </a:p>
          <a:p>
            <a:r>
              <a:rPr lang="en-US" b="1">
                <a:hlinkClick r:id="" action="ppaction://noaction"/>
              </a:rPr>
              <a:t>Available at:  https://www.swansea.gov.uk/taf</a:t>
            </a:r>
            <a:r>
              <a:rPr lang="en-US" b="1"/>
              <a:t> Accessed 15th February 2019</a:t>
            </a:r>
          </a:p>
          <a:p>
            <a:r>
              <a:rPr lang="en-US" b="1"/>
              <a:t>Available at: </a:t>
            </a:r>
            <a:r>
              <a:rPr lang="en-US" b="1">
                <a:hlinkClick r:id="rId8"/>
              </a:rPr>
              <a:t>https://gov.wales/docs/caecd/research/2015/150930-evaluation-families-first-year-3-appendices-en.pdf</a:t>
            </a:r>
            <a:r>
              <a:rPr lang="en-US" b="1"/>
              <a:t> Accessed 16th February 2019.</a:t>
            </a:r>
          </a:p>
          <a:p>
            <a:endParaRPr lang="en-US" b="1"/>
          </a:p>
          <a:p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32967971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3E1DC-6A51-4155-BD27-1C37413E2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5632" y="67573"/>
            <a:ext cx="9156072" cy="889958"/>
          </a:xfrm>
        </p:spPr>
        <p:txBody>
          <a:bodyPr/>
          <a:lstStyle/>
          <a:p>
            <a:r>
              <a:rPr lang="en-US" b="1"/>
              <a:t>References continued: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BDB21F-3B3F-4C1D-829D-D79F9C5063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1858" y="1056735"/>
            <a:ext cx="10047468" cy="5496463"/>
          </a:xfrm>
        </p:spPr>
        <p:txBody>
          <a:bodyPr>
            <a:normAutofit lnSpcReduction="10000"/>
          </a:bodyPr>
          <a:lstStyle/>
          <a:p>
            <a:r>
              <a:rPr lang="en-GB" sz="1800" b="1"/>
              <a:t>Available at: </a:t>
            </a:r>
            <a:r>
              <a:rPr lang="en-GB" sz="1800" b="1">
                <a:hlinkClick r:id="rId2"/>
              </a:rPr>
              <a:t>https://gov.wales/statistics-and-research/national-evaluation-families-first/?lang=en</a:t>
            </a:r>
            <a:r>
              <a:rPr lang="en-GB" sz="1800" b="1"/>
              <a:t> Accessed 10th February 2019.</a:t>
            </a:r>
            <a:endParaRPr lang="en-US" sz="1800"/>
          </a:p>
          <a:p>
            <a:r>
              <a:rPr lang="en-GB" sz="1800" b="1"/>
              <a:t>Available at: </a:t>
            </a:r>
            <a:r>
              <a:rPr lang="en-GB" sz="1800" b="1">
                <a:hlinkClick r:id="rId3"/>
              </a:rPr>
              <a:t>https://gov.wales/topics/people-and-communities/people/children-and-young-people/parenting-support-guidance/help/families-first/?lang=en</a:t>
            </a:r>
            <a:r>
              <a:rPr lang="en-GB" sz="1800" b="1"/>
              <a:t> Accessed: 7th February 2019.</a:t>
            </a:r>
            <a:endParaRPr lang="en-US" sz="1800"/>
          </a:p>
          <a:p>
            <a:r>
              <a:rPr lang="en-GB" sz="1800" b="1"/>
              <a:t>Available at: </a:t>
            </a:r>
            <a:r>
              <a:rPr lang="en-GB" sz="1800" b="1">
                <a:hlinkClick r:id="rId4"/>
              </a:rPr>
              <a:t>http://oumclive.org/wp-content/uploads/2015/10/goal.jpg</a:t>
            </a:r>
            <a:r>
              <a:rPr lang="en-GB" sz="1800" b="1"/>
              <a:t> Accessed: 13th February 2019.</a:t>
            </a:r>
          </a:p>
          <a:p>
            <a:r>
              <a:rPr lang="en-GB" sz="1800" b="1"/>
              <a:t>Available at:  </a:t>
            </a:r>
            <a:r>
              <a:rPr lang="en-GB" sz="1800" b="1">
                <a:hlinkClick r:id="rId5"/>
              </a:rPr>
              <a:t>https://www.jrf.org.uk/our-work/what-is-poverty</a:t>
            </a:r>
            <a:r>
              <a:rPr lang="en-GB" sz="1800" b="1"/>
              <a:t>  </a:t>
            </a:r>
            <a:r>
              <a:rPr lang="en-GB" sz="1800" b="1" u="sng"/>
              <a:t> </a:t>
            </a:r>
            <a:r>
              <a:rPr lang="en-GB" sz="1800" b="1"/>
              <a:t>Accessed: 7th February 2019.</a:t>
            </a:r>
            <a:endParaRPr lang="en-GB" sz="1800"/>
          </a:p>
          <a:p>
            <a:r>
              <a:rPr lang="en-GB" sz="1800" b="1"/>
              <a:t>Available at: </a:t>
            </a:r>
            <a:r>
              <a:rPr lang="en-GB" sz="1800" b="1">
                <a:hlinkClick r:id="rId6"/>
              </a:rPr>
              <a:t>http://www.moreprofitlesstime.com/wp-content/uploads/2017/10/possible.jpg</a:t>
            </a:r>
            <a:r>
              <a:rPr lang="en-GB" sz="1800" b="1"/>
              <a:t> Accessed: 13th February 2019.</a:t>
            </a:r>
          </a:p>
          <a:p>
            <a:r>
              <a:rPr lang="en-GB" sz="1800" b="1"/>
              <a:t>Available at: </a:t>
            </a:r>
            <a:r>
              <a:rPr lang="en-GB" sz="1800" b="1">
                <a:hlinkClick r:id="rId7"/>
              </a:rPr>
              <a:t>http://thegenusixproject.com/breaking-the-poverty-cycle/</a:t>
            </a:r>
            <a:r>
              <a:rPr lang="en-GB" sz="1800" b="1"/>
              <a:t> Accessed: 13th February 2019.</a:t>
            </a:r>
          </a:p>
          <a:p>
            <a:r>
              <a:rPr lang="en-GB" sz="1800" b="1"/>
              <a:t>Available at: </a:t>
            </a:r>
            <a:r>
              <a:rPr lang="en-GB" sz="1800" b="1">
                <a:hlinkClick r:id="rId8"/>
              </a:rPr>
              <a:t>https://i.pinimg.com/originals/6f/2d/c0/6f2dc05655dde90f2d27d6767517d03e.jpg</a:t>
            </a:r>
            <a:r>
              <a:rPr lang="en-GB" sz="1800" b="1"/>
              <a:t> Accessed: 13th February 2019.</a:t>
            </a:r>
          </a:p>
          <a:p>
            <a:r>
              <a:rPr lang="en-GB" sz="1800" b="1"/>
              <a:t>Available at:  </a:t>
            </a:r>
            <a:r>
              <a:rPr lang="en-GB" sz="1800" b="1">
                <a:hlinkClick r:id="rId9"/>
              </a:rPr>
              <a:t>http://thumbs.dreamstime.com/z/goals-objective-16614401.jpgAccessed</a:t>
            </a:r>
            <a:r>
              <a:rPr lang="en-GB" sz="1800" b="1"/>
              <a:t> Accessed: 13th February 2019.</a:t>
            </a:r>
          </a:p>
          <a:p>
            <a:r>
              <a:rPr lang="en-GB" sz="1800" b="1"/>
              <a:t>Available at: </a:t>
            </a:r>
            <a:r>
              <a:rPr lang="en-US" sz="1800" b="1">
                <a:hlinkClick r:id="" action="ppaction://noaction"/>
              </a:rPr>
              <a:t>http://img04.tooopen.com/images/20131212/sy_51596121411.jpg</a:t>
            </a:r>
            <a:r>
              <a:rPr lang="en-US" sz="1800" b="1"/>
              <a:t> Accessed: 13th February 2019.</a:t>
            </a:r>
            <a:endParaRPr lang="en-GB" sz="1800" b="1"/>
          </a:p>
          <a:p>
            <a:endParaRPr lang="en-US" sz="1800" b="1"/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64621242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16BCE8E-98F8-457A-BA4F-8567BBEA77C6}"/>
              </a:ext>
            </a:extLst>
          </p:cNvPr>
          <p:cNvSpPr txBox="1"/>
          <p:nvPr/>
        </p:nvSpPr>
        <p:spPr>
          <a:xfrm>
            <a:off x="1604513" y="626853"/>
            <a:ext cx="10593236" cy="80021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rgbClr val="FF0000"/>
                </a:solidFill>
                <a:latin typeface="Segoe UI"/>
                <a:cs typeface="Segoe UI"/>
                <a:hlinkClick r:id="rId2"/>
              </a:rPr>
              <a:t>https://www.swansea.gov.uk/taf</a:t>
            </a:r>
            <a:r>
              <a:rPr lang="en-US" sz="1100">
                <a:latin typeface="Calibri"/>
                <a:cs typeface="Calibri"/>
              </a:rPr>
              <a:t> </a:t>
            </a:r>
          </a:p>
          <a:p>
            <a:r>
              <a:rPr lang="en-GB" sz="1200">
                <a:solidFill>
                  <a:srgbClr val="FF0000"/>
                </a:solidFill>
                <a:latin typeface="Segoe UI"/>
                <a:cs typeface="Segoe UI"/>
              </a:rPr>
              <a:t>https://familypoint.cymru/families-first-wales/</a:t>
            </a:r>
            <a:r>
              <a:rPr lang="en-US" sz="1200">
                <a:latin typeface="Segoe UI"/>
                <a:cs typeface="Segoe UI"/>
              </a:rPr>
              <a:t> </a:t>
            </a:r>
          </a:p>
          <a:p>
            <a:r>
              <a:rPr lang="en-GB" sz="1100">
                <a:solidFill>
                  <a:srgbClr val="FF0000"/>
                </a:solidFill>
                <a:latin typeface="Calibri"/>
                <a:cs typeface="Segoe UI"/>
                <a:hlinkClick r:id="rId3"/>
              </a:rPr>
              <a:t>https://gov.wales/topics/people-and-communities/people/children-and-young-people/parenting-support-guidance/help/families-first/?lang=en</a:t>
            </a:r>
            <a:r>
              <a:rPr lang="en-US" sz="1100">
                <a:latin typeface="Calibri"/>
                <a:cs typeface="Calibri"/>
              </a:rPr>
              <a:t> </a:t>
            </a:r>
          </a:p>
          <a:p>
            <a:r>
              <a:rPr lang="en-GB" sz="1100">
                <a:solidFill>
                  <a:srgbClr val="445369"/>
                </a:solidFill>
                <a:latin typeface="Calibri"/>
                <a:cs typeface="Segoe UI"/>
                <a:hlinkClick r:id="rId4"/>
              </a:rPr>
              <a:t>https://gov.wales/topics/people-and-communities/people/children-and-young-people/parenting-support-guidance/help/families-first/how-does-it-work/?lang=en</a:t>
            </a:r>
          </a:p>
        </p:txBody>
      </p:sp>
    </p:spTree>
    <p:extLst>
      <p:ext uri="{BB962C8B-B14F-4D97-AF65-F5344CB8AC3E}">
        <p14:creationId xmlns:p14="http://schemas.microsoft.com/office/powerpoint/2010/main" val="6782214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8BB434"/>
      </a:accent1>
      <a:accent2>
        <a:srgbClr val="33A583"/>
      </a:accent2>
      <a:accent3>
        <a:srgbClr val="3594B4"/>
      </a:accent3>
      <a:accent4>
        <a:srgbClr val="6063B4"/>
      </a:accent4>
      <a:accent5>
        <a:srgbClr val="D35731"/>
      </a:accent5>
      <a:accent6>
        <a:srgbClr val="EBAC4B"/>
      </a:accent6>
      <a:hlink>
        <a:srgbClr val="65AD30"/>
      </a:hlink>
      <a:folHlink>
        <a:srgbClr val="8ED25B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1A9F9826-882C-40B9-8F38-5A3B8CFD19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Application>Microsoft Office PowerPoint</Application>
  <PresentationFormat>Widescreen</PresentationFormat>
  <Slides>27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Parallax</vt:lpstr>
      <vt:lpstr>Families First</vt:lpstr>
      <vt:lpstr>What is Poverty?</vt:lpstr>
      <vt:lpstr>PowerPoint Presentation</vt:lpstr>
      <vt:lpstr>Attainment</vt:lpstr>
      <vt:lpstr>Wales – over the last 20 years</vt:lpstr>
      <vt:lpstr>Poverty Cycle </vt:lpstr>
      <vt:lpstr>Families First  22 Welsh Counties</vt:lpstr>
      <vt:lpstr>Key Elements to secure funding:</vt:lpstr>
      <vt:lpstr>Objectives:</vt:lpstr>
      <vt:lpstr>Key Principles</vt:lpstr>
      <vt:lpstr>Focus</vt:lpstr>
      <vt:lpstr>Parents responsibilities towards their children</vt:lpstr>
      <vt:lpstr>Families First intervention</vt:lpstr>
      <vt:lpstr>Intervention continued:</vt:lpstr>
      <vt:lpstr>Team around the family in schools (TIS)</vt:lpstr>
      <vt:lpstr>PowerPoint Presentation</vt:lpstr>
      <vt:lpstr>Intended outcomes</vt:lpstr>
      <vt:lpstr>Intended outcomes cont:</vt:lpstr>
      <vt:lpstr>Statistics</vt:lpstr>
      <vt:lpstr>Evaluations</vt:lpstr>
      <vt:lpstr>Evaluations – cont:</vt:lpstr>
      <vt:lpstr>Recommendations</vt:lpstr>
      <vt:lpstr>Welsh Government / Families First</vt:lpstr>
      <vt:lpstr>References</vt:lpstr>
      <vt:lpstr>References continued:</vt:lpstr>
      <vt:lpstr>References continued: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2013-07-15T20:26:40Z</dcterms:created>
  <dcterms:modified xsi:type="dcterms:W3CDTF">2019-02-18T17:14:05Z</dcterms:modified>
</cp:coreProperties>
</file>