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73" r:id="rId4"/>
    <p:sldId id="290" r:id="rId5"/>
    <p:sldId id="291" r:id="rId6"/>
    <p:sldId id="292" r:id="rId7"/>
    <p:sldId id="294" r:id="rId8"/>
    <p:sldId id="295" r:id="rId9"/>
    <p:sldId id="296" r:id="rId10"/>
    <p:sldId id="297" r:id="rId11"/>
    <p:sldId id="299" r:id="rId12"/>
    <p:sldId id="298" r:id="rId13"/>
    <p:sldId id="300" r:id="rId14"/>
    <p:sldId id="301" r:id="rId15"/>
    <p:sldId id="302" r:id="rId16"/>
    <p:sldId id="303" r:id="rId17"/>
    <p:sldId id="304" r:id="rId18"/>
    <p:sldId id="305" r:id="rId19"/>
    <p:sldId id="306" r:id="rId20"/>
    <p:sldId id="288" r:id="rId21"/>
    <p:sldId id="307" r:id="rId22"/>
    <p:sldId id="275" r:id="rId23"/>
    <p:sldId id="308" r:id="rId24"/>
    <p:sldId id="311" r:id="rId25"/>
    <p:sldId id="313" r:id="rId26"/>
    <p:sldId id="312" r:id="rId27"/>
    <p:sldId id="314" r:id="rId28"/>
    <p:sldId id="315" r:id="rId29"/>
    <p:sldId id="316" r:id="rId30"/>
    <p:sldId id="317" r:id="rId31"/>
    <p:sldId id="318" r:id="rId32"/>
    <p:sldId id="276" r:id="rId33"/>
    <p:sldId id="277" r:id="rId34"/>
    <p:sldId id="278" r:id="rId35"/>
    <p:sldId id="279" r:id="rId36"/>
    <p:sldId id="280" r:id="rId37"/>
    <p:sldId id="281" r:id="rId38"/>
    <p:sldId id="282" r:id="rId39"/>
    <p:sldId id="283" r:id="rId40"/>
    <p:sldId id="284" r:id="rId41"/>
    <p:sldId id="285" r:id="rId42"/>
    <p:sldId id="286" r:id="rId43"/>
    <p:sldId id="272" r:id="rId44"/>
    <p:sldId id="293" r:id="rId45"/>
    <p:sldId id="30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B9848E-96E9-4E44-B34D-6DA5821FDB85}" v="6" dt="2025-01-12T18:30:02.0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660"/>
  </p:normalViewPr>
  <p:slideViewPr>
    <p:cSldViewPr snapToGrid="0">
      <p:cViewPr varScale="1">
        <p:scale>
          <a:sx n="86" d="100"/>
          <a:sy n="86" d="100"/>
        </p:scale>
        <p:origin x="48"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641CB2-264F-4D57-B496-D354225EBA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409221B-7E1C-4EFF-BDEC-AA4A21B7F50C}">
      <dgm:prSet/>
      <dgm:spPr/>
      <dgm:t>
        <a:bodyPr/>
        <a:lstStyle/>
        <a:p>
          <a:r>
            <a:rPr lang="en-GB" baseline="0"/>
            <a:t>Greek and Latin roots</a:t>
          </a:r>
          <a:endParaRPr lang="en-US"/>
        </a:p>
      </dgm:t>
    </dgm:pt>
    <dgm:pt modelId="{6A342AD3-D094-440D-ACED-4A9126A86D35}" type="parTrans" cxnId="{BC911EAC-CEA3-4D79-BCD8-F7C2968DAE0E}">
      <dgm:prSet/>
      <dgm:spPr/>
      <dgm:t>
        <a:bodyPr/>
        <a:lstStyle/>
        <a:p>
          <a:endParaRPr lang="en-US"/>
        </a:p>
      </dgm:t>
    </dgm:pt>
    <dgm:pt modelId="{2C8AD8A5-BC09-4FAC-B856-A9D974AB1D1D}" type="sibTrans" cxnId="{BC911EAC-CEA3-4D79-BCD8-F7C2968DAE0E}">
      <dgm:prSet/>
      <dgm:spPr/>
      <dgm:t>
        <a:bodyPr/>
        <a:lstStyle/>
        <a:p>
          <a:endParaRPr lang="en-US"/>
        </a:p>
      </dgm:t>
    </dgm:pt>
    <dgm:pt modelId="{AA4FE2E8-2DC2-4367-B56D-36678AD55DA6}">
      <dgm:prSet/>
      <dgm:spPr/>
      <dgm:t>
        <a:bodyPr/>
        <a:lstStyle/>
        <a:p>
          <a:r>
            <a:rPr lang="en-GB" baseline="0"/>
            <a:t>GENOS (Greek: race, tribe)</a:t>
          </a:r>
          <a:endParaRPr lang="en-US"/>
        </a:p>
      </dgm:t>
    </dgm:pt>
    <dgm:pt modelId="{7FD7D38C-818D-4F54-8463-4E7562B29AF5}" type="parTrans" cxnId="{F6AE7893-45F7-4F20-B21C-3BB137CD446E}">
      <dgm:prSet/>
      <dgm:spPr/>
      <dgm:t>
        <a:bodyPr/>
        <a:lstStyle/>
        <a:p>
          <a:endParaRPr lang="en-US"/>
        </a:p>
      </dgm:t>
    </dgm:pt>
    <dgm:pt modelId="{CD566568-1D14-4CCA-A136-E0B4028F3A08}" type="sibTrans" cxnId="{F6AE7893-45F7-4F20-B21C-3BB137CD446E}">
      <dgm:prSet/>
      <dgm:spPr/>
      <dgm:t>
        <a:bodyPr/>
        <a:lstStyle/>
        <a:p>
          <a:endParaRPr lang="en-US"/>
        </a:p>
      </dgm:t>
    </dgm:pt>
    <dgm:pt modelId="{EFA53BF2-7B87-49C4-84C0-75CBD5F03BFF}">
      <dgm:prSet/>
      <dgm:spPr/>
      <dgm:t>
        <a:bodyPr/>
        <a:lstStyle/>
        <a:p>
          <a:r>
            <a:rPr lang="en-GB" baseline="0"/>
            <a:t>CIDE (Latin: killing).</a:t>
          </a:r>
          <a:endParaRPr lang="en-US"/>
        </a:p>
      </dgm:t>
    </dgm:pt>
    <dgm:pt modelId="{153A7CFD-9121-44E3-B799-3480E6FF6A0F}" type="parTrans" cxnId="{397BA842-92F9-4FC0-A046-B446B88C170A}">
      <dgm:prSet/>
      <dgm:spPr/>
      <dgm:t>
        <a:bodyPr/>
        <a:lstStyle/>
        <a:p>
          <a:endParaRPr lang="en-US"/>
        </a:p>
      </dgm:t>
    </dgm:pt>
    <dgm:pt modelId="{29D85DFE-50C6-4CDC-96DE-6A0C169627CD}" type="sibTrans" cxnId="{397BA842-92F9-4FC0-A046-B446B88C170A}">
      <dgm:prSet/>
      <dgm:spPr/>
      <dgm:t>
        <a:bodyPr/>
        <a:lstStyle/>
        <a:p>
          <a:endParaRPr lang="en-US"/>
        </a:p>
      </dgm:t>
    </dgm:pt>
    <dgm:pt modelId="{D79E74AA-42D8-4BD6-A300-B2B91AEF84FF}" type="pres">
      <dgm:prSet presAssocID="{22641CB2-264F-4D57-B496-D354225EBADA}" presName="linear" presStyleCnt="0">
        <dgm:presLayoutVars>
          <dgm:animLvl val="lvl"/>
          <dgm:resizeHandles val="exact"/>
        </dgm:presLayoutVars>
      </dgm:prSet>
      <dgm:spPr/>
    </dgm:pt>
    <dgm:pt modelId="{9C825B84-870F-4DD1-B866-1F4B534944CA}" type="pres">
      <dgm:prSet presAssocID="{5409221B-7E1C-4EFF-BDEC-AA4A21B7F50C}" presName="parentText" presStyleLbl="node1" presStyleIdx="0" presStyleCnt="3">
        <dgm:presLayoutVars>
          <dgm:chMax val="0"/>
          <dgm:bulletEnabled val="1"/>
        </dgm:presLayoutVars>
      </dgm:prSet>
      <dgm:spPr/>
    </dgm:pt>
    <dgm:pt modelId="{1F8B97C5-1A19-4BB3-8012-379298A714DB}" type="pres">
      <dgm:prSet presAssocID="{2C8AD8A5-BC09-4FAC-B856-A9D974AB1D1D}" presName="spacer" presStyleCnt="0"/>
      <dgm:spPr/>
    </dgm:pt>
    <dgm:pt modelId="{A4C1ED47-CAF4-4774-A16F-8DCA528F9072}" type="pres">
      <dgm:prSet presAssocID="{AA4FE2E8-2DC2-4367-B56D-36678AD55DA6}" presName="parentText" presStyleLbl="node1" presStyleIdx="1" presStyleCnt="3">
        <dgm:presLayoutVars>
          <dgm:chMax val="0"/>
          <dgm:bulletEnabled val="1"/>
        </dgm:presLayoutVars>
      </dgm:prSet>
      <dgm:spPr/>
    </dgm:pt>
    <dgm:pt modelId="{CD9258DE-4163-4D81-9B94-81B53ED491D3}" type="pres">
      <dgm:prSet presAssocID="{CD566568-1D14-4CCA-A136-E0B4028F3A08}" presName="spacer" presStyleCnt="0"/>
      <dgm:spPr/>
    </dgm:pt>
    <dgm:pt modelId="{19A9C829-8868-40CC-88E7-6A4F14423510}" type="pres">
      <dgm:prSet presAssocID="{EFA53BF2-7B87-49C4-84C0-75CBD5F03BFF}" presName="parentText" presStyleLbl="node1" presStyleIdx="2" presStyleCnt="3">
        <dgm:presLayoutVars>
          <dgm:chMax val="0"/>
          <dgm:bulletEnabled val="1"/>
        </dgm:presLayoutVars>
      </dgm:prSet>
      <dgm:spPr/>
    </dgm:pt>
  </dgm:ptLst>
  <dgm:cxnLst>
    <dgm:cxn modelId="{397BA842-92F9-4FC0-A046-B446B88C170A}" srcId="{22641CB2-264F-4D57-B496-D354225EBADA}" destId="{EFA53BF2-7B87-49C4-84C0-75CBD5F03BFF}" srcOrd="2" destOrd="0" parTransId="{153A7CFD-9121-44E3-B799-3480E6FF6A0F}" sibTransId="{29D85DFE-50C6-4CDC-96DE-6A0C169627CD}"/>
    <dgm:cxn modelId="{00D7DD67-3C94-4CD2-A03A-31A51994362B}" type="presOf" srcId="{5409221B-7E1C-4EFF-BDEC-AA4A21B7F50C}" destId="{9C825B84-870F-4DD1-B866-1F4B534944CA}" srcOrd="0" destOrd="0" presId="urn:microsoft.com/office/officeart/2005/8/layout/vList2"/>
    <dgm:cxn modelId="{84A9C37C-F5A1-4218-B278-869B1C3E0B12}" type="presOf" srcId="{22641CB2-264F-4D57-B496-D354225EBADA}" destId="{D79E74AA-42D8-4BD6-A300-B2B91AEF84FF}" srcOrd="0" destOrd="0" presId="urn:microsoft.com/office/officeart/2005/8/layout/vList2"/>
    <dgm:cxn modelId="{4AD68C8D-C9FB-4088-B749-E731B8BCECFC}" type="presOf" srcId="{AA4FE2E8-2DC2-4367-B56D-36678AD55DA6}" destId="{A4C1ED47-CAF4-4774-A16F-8DCA528F9072}" srcOrd="0" destOrd="0" presId="urn:microsoft.com/office/officeart/2005/8/layout/vList2"/>
    <dgm:cxn modelId="{F6AE7893-45F7-4F20-B21C-3BB137CD446E}" srcId="{22641CB2-264F-4D57-B496-D354225EBADA}" destId="{AA4FE2E8-2DC2-4367-B56D-36678AD55DA6}" srcOrd="1" destOrd="0" parTransId="{7FD7D38C-818D-4F54-8463-4E7562B29AF5}" sibTransId="{CD566568-1D14-4CCA-A136-E0B4028F3A08}"/>
    <dgm:cxn modelId="{13F686A2-71C2-46C7-AEA9-3DDD372275FF}" type="presOf" srcId="{EFA53BF2-7B87-49C4-84C0-75CBD5F03BFF}" destId="{19A9C829-8868-40CC-88E7-6A4F14423510}" srcOrd="0" destOrd="0" presId="urn:microsoft.com/office/officeart/2005/8/layout/vList2"/>
    <dgm:cxn modelId="{BC911EAC-CEA3-4D79-BCD8-F7C2968DAE0E}" srcId="{22641CB2-264F-4D57-B496-D354225EBADA}" destId="{5409221B-7E1C-4EFF-BDEC-AA4A21B7F50C}" srcOrd="0" destOrd="0" parTransId="{6A342AD3-D094-440D-ACED-4A9126A86D35}" sibTransId="{2C8AD8A5-BC09-4FAC-B856-A9D974AB1D1D}"/>
    <dgm:cxn modelId="{8D421404-399F-4118-8C73-1425C9B22D54}" type="presParOf" srcId="{D79E74AA-42D8-4BD6-A300-B2B91AEF84FF}" destId="{9C825B84-870F-4DD1-B866-1F4B534944CA}" srcOrd="0" destOrd="0" presId="urn:microsoft.com/office/officeart/2005/8/layout/vList2"/>
    <dgm:cxn modelId="{98DC5311-17E0-460B-B8CB-ABC4EDFDD107}" type="presParOf" srcId="{D79E74AA-42D8-4BD6-A300-B2B91AEF84FF}" destId="{1F8B97C5-1A19-4BB3-8012-379298A714DB}" srcOrd="1" destOrd="0" presId="urn:microsoft.com/office/officeart/2005/8/layout/vList2"/>
    <dgm:cxn modelId="{C1E3A634-863C-4517-8C84-4D6EF1F0CDC7}" type="presParOf" srcId="{D79E74AA-42D8-4BD6-A300-B2B91AEF84FF}" destId="{A4C1ED47-CAF4-4774-A16F-8DCA528F9072}" srcOrd="2" destOrd="0" presId="urn:microsoft.com/office/officeart/2005/8/layout/vList2"/>
    <dgm:cxn modelId="{EBCC7141-3A02-411F-861F-7ADCA884C8D3}" type="presParOf" srcId="{D79E74AA-42D8-4BD6-A300-B2B91AEF84FF}" destId="{CD9258DE-4163-4D81-9B94-81B53ED491D3}" srcOrd="3" destOrd="0" presId="urn:microsoft.com/office/officeart/2005/8/layout/vList2"/>
    <dgm:cxn modelId="{7B605D8A-4997-4F05-A9BE-DB6BB87DACB2}" type="presParOf" srcId="{D79E74AA-42D8-4BD6-A300-B2B91AEF84FF}" destId="{19A9C829-8868-40CC-88E7-6A4F1442351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825B84-870F-4DD1-B866-1F4B534944CA}">
      <dsp:nvSpPr>
        <dsp:cNvPr id="0" name=""/>
        <dsp:cNvSpPr/>
      </dsp:nvSpPr>
      <dsp:spPr>
        <a:xfrm>
          <a:off x="0" y="15876"/>
          <a:ext cx="10268712" cy="10951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baseline="0"/>
            <a:t>Greek and Latin roots</a:t>
          </a:r>
          <a:endParaRPr lang="en-US" sz="4800" kern="1200"/>
        </a:p>
      </dsp:txBody>
      <dsp:txXfrm>
        <a:off x="53459" y="69335"/>
        <a:ext cx="10161794" cy="988201"/>
      </dsp:txXfrm>
    </dsp:sp>
    <dsp:sp modelId="{A4C1ED47-CAF4-4774-A16F-8DCA528F9072}">
      <dsp:nvSpPr>
        <dsp:cNvPr id="0" name=""/>
        <dsp:cNvSpPr/>
      </dsp:nvSpPr>
      <dsp:spPr>
        <a:xfrm>
          <a:off x="0" y="1249236"/>
          <a:ext cx="10268712" cy="10951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baseline="0"/>
            <a:t>GENOS (Greek: race, tribe)</a:t>
          </a:r>
          <a:endParaRPr lang="en-US" sz="4800" kern="1200"/>
        </a:p>
      </dsp:txBody>
      <dsp:txXfrm>
        <a:off x="53459" y="1302695"/>
        <a:ext cx="10161794" cy="988201"/>
      </dsp:txXfrm>
    </dsp:sp>
    <dsp:sp modelId="{19A9C829-8868-40CC-88E7-6A4F14423510}">
      <dsp:nvSpPr>
        <dsp:cNvPr id="0" name=""/>
        <dsp:cNvSpPr/>
      </dsp:nvSpPr>
      <dsp:spPr>
        <a:xfrm>
          <a:off x="0" y="2482596"/>
          <a:ext cx="10268712" cy="10951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baseline="0"/>
            <a:t>CIDE (Latin: killing).</a:t>
          </a:r>
          <a:endParaRPr lang="en-US" sz="4800" kern="1200"/>
        </a:p>
      </dsp:txBody>
      <dsp:txXfrm>
        <a:off x="53459" y="2536055"/>
        <a:ext cx="10161794" cy="9882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smtClean="0"/>
              <a:pPr algn="r"/>
              <a:t>2/18/2025</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794033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449592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175471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16777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4316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270317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76784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58916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p:cNvSpPr>
          <p:nvPr>
            <p:ph type="pic" idx="1"/>
          </p:nvPr>
        </p:nvSpPr>
        <p:spPr>
          <a:xfrm>
            <a:off x="0" y="2267712"/>
            <a:ext cx="6571469" cy="4590288"/>
          </a:xfrm>
          <a:solidFill>
            <a:schemeClr val="bg1">
              <a:lumMod val="85000"/>
            </a:schemeClr>
          </a:solidFill>
          <a:ln>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35298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smtClean="0"/>
              <a:pPr algn="r"/>
              <a:t>2/18/2025</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2946114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smtClean="0"/>
              <a:pPr algn="r"/>
              <a:t>2/18/2025</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17747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smtClean="0"/>
              <a:pPr algn="r"/>
              <a:t>2/18/2025</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72031796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wales/live-fear-free/domestic-abuse-wales" TargetMode="External"/><Relationship Id="rId2" Type="http://schemas.openxmlformats.org/officeDocument/2006/relationships/hyperlink" Target="https://www.uwtsd.ac.uk/experience-facilities/student-support-wellbeing/wellbeing-support" TargetMode="External"/><Relationship Id="rId1" Type="http://schemas.openxmlformats.org/officeDocument/2006/relationships/slideLayout" Target="../slideLayouts/slideLayout2.xml"/><Relationship Id="rId4" Type="http://schemas.openxmlformats.org/officeDocument/2006/relationships/hyperlink" Target="https://www.newpathways.org.uk/"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theguardian.com/law/video/2024/may/09/why-genocide-is-so-hard-to-prove-video"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genocidewatch.com/tenstag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5BB74C-33FB-4335-8808-49E247F7B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1225106"/>
            <a:ext cx="8132066" cy="3788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7A22CD-0AF5-3589-32CA-09FDD92D0026}"/>
              </a:ext>
            </a:extLst>
          </p:cNvPr>
          <p:cNvSpPr>
            <a:spLocks noGrp="1"/>
          </p:cNvSpPr>
          <p:nvPr>
            <p:ph type="ctrTitle"/>
          </p:nvPr>
        </p:nvSpPr>
        <p:spPr>
          <a:xfrm>
            <a:off x="4703402" y="1841412"/>
            <a:ext cx="6406559" cy="2688020"/>
          </a:xfrm>
        </p:spPr>
        <p:txBody>
          <a:bodyPr>
            <a:normAutofit fontScale="90000"/>
          </a:bodyPr>
          <a:lstStyle/>
          <a:p>
            <a:pPr algn="l"/>
            <a:r>
              <a:rPr lang="en-GB" sz="6200" dirty="0">
                <a:solidFill>
                  <a:schemeClr val="bg1"/>
                </a:solidFill>
              </a:rPr>
              <a:t>HPHI4903 Pathways to EVIL: Genocide – History, Theory and Denial</a:t>
            </a:r>
          </a:p>
        </p:txBody>
      </p:sp>
      <p:sp>
        <p:nvSpPr>
          <p:cNvPr id="3" name="Subtitle 2">
            <a:extLst>
              <a:ext uri="{FF2B5EF4-FFF2-40B4-BE49-F238E27FC236}">
                <a16:creationId xmlns:a16="http://schemas.microsoft.com/office/drawing/2014/main" id="{27F06B0A-3673-FB72-43D9-86026D060083}"/>
              </a:ext>
            </a:extLst>
          </p:cNvPr>
          <p:cNvSpPr>
            <a:spLocks noGrp="1"/>
          </p:cNvSpPr>
          <p:nvPr>
            <p:ph type="subTitle" idx="1"/>
          </p:nvPr>
        </p:nvSpPr>
        <p:spPr>
          <a:xfrm>
            <a:off x="4703402" y="5206246"/>
            <a:ext cx="6433990" cy="1024128"/>
          </a:xfrm>
        </p:spPr>
        <p:txBody>
          <a:bodyPr>
            <a:normAutofit/>
          </a:bodyPr>
          <a:lstStyle/>
          <a:p>
            <a:pPr algn="l">
              <a:lnSpc>
                <a:spcPct val="91000"/>
              </a:lnSpc>
            </a:pPr>
            <a:r>
              <a:rPr lang="en-GB" sz="2500">
                <a:solidFill>
                  <a:schemeClr val="tx1"/>
                </a:solidFill>
              </a:rPr>
              <a:t>Session 2: What is genocide?</a:t>
            </a:r>
          </a:p>
          <a:p>
            <a:pPr algn="l">
              <a:lnSpc>
                <a:spcPct val="91000"/>
              </a:lnSpc>
            </a:pPr>
            <a:r>
              <a:rPr lang="en-GB" sz="2500">
                <a:solidFill>
                  <a:schemeClr val="tx1"/>
                </a:solidFill>
              </a:rPr>
              <a:t>Dr Rhian Elinor Keyse</a:t>
            </a:r>
          </a:p>
        </p:txBody>
      </p:sp>
      <p:pic>
        <p:nvPicPr>
          <p:cNvPr id="5" name="Picture 4">
            <a:extLst>
              <a:ext uri="{FF2B5EF4-FFF2-40B4-BE49-F238E27FC236}">
                <a16:creationId xmlns:a16="http://schemas.microsoft.com/office/drawing/2014/main" id="{41CB13A8-F909-19B3-928E-C6E0B79A8CB4}"/>
              </a:ext>
            </a:extLst>
          </p:cNvPr>
          <p:cNvPicPr>
            <a:picLocks noChangeAspect="1"/>
          </p:cNvPicPr>
          <p:nvPr/>
        </p:nvPicPr>
        <p:blipFill>
          <a:blip r:embed="rId2"/>
          <a:srcRect l="13572" r="22940" b="-1"/>
          <a:stretch/>
        </p:blipFill>
        <p:spPr>
          <a:xfrm>
            <a:off x="20" y="1225106"/>
            <a:ext cx="4059915" cy="3788958"/>
          </a:xfrm>
          <a:prstGeom prst="rect">
            <a:avLst/>
          </a:prstGeom>
        </p:spPr>
      </p:pic>
    </p:spTree>
    <p:extLst>
      <p:ext uri="{BB962C8B-B14F-4D97-AF65-F5344CB8AC3E}">
        <p14:creationId xmlns:p14="http://schemas.microsoft.com/office/powerpoint/2010/main" val="1333353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F17C1-E9D0-E1A8-E590-7DCC8D5086D2}"/>
              </a:ext>
            </a:extLst>
          </p:cNvPr>
          <p:cNvSpPr>
            <a:spLocks noGrp="1"/>
          </p:cNvSpPr>
          <p:nvPr>
            <p:ph type="title"/>
          </p:nvPr>
        </p:nvSpPr>
        <p:spPr/>
        <p:txBody>
          <a:bodyPr/>
          <a:lstStyle/>
          <a:p>
            <a:r>
              <a:rPr lang="en-GB" dirty="0"/>
              <a:t>CONTENT NOTE</a:t>
            </a:r>
          </a:p>
        </p:txBody>
      </p:sp>
      <p:sp>
        <p:nvSpPr>
          <p:cNvPr id="3" name="Content Placeholder 2">
            <a:extLst>
              <a:ext uri="{FF2B5EF4-FFF2-40B4-BE49-F238E27FC236}">
                <a16:creationId xmlns:a16="http://schemas.microsoft.com/office/drawing/2014/main" id="{1D18D2C0-1418-6A8B-AFC5-1BA163B8B7DB}"/>
              </a:ext>
            </a:extLst>
          </p:cNvPr>
          <p:cNvSpPr>
            <a:spLocks noGrp="1"/>
          </p:cNvSpPr>
          <p:nvPr>
            <p:ph idx="1"/>
          </p:nvPr>
        </p:nvSpPr>
        <p:spPr/>
        <p:txBody>
          <a:bodyPr>
            <a:normAutofit fontScale="85000" lnSpcReduction="20000"/>
          </a:bodyPr>
          <a:lstStyle/>
          <a:p>
            <a:pPr>
              <a:lnSpc>
                <a:spcPct val="115000"/>
              </a:lnSpc>
              <a:spcAft>
                <a:spcPts val="0"/>
              </a:spcAft>
            </a:pPr>
            <a:r>
              <a:rPr lang="en-GB" kern="100" dirty="0">
                <a:effectLst/>
                <a:ea typeface="DengXian" panose="02010600030101010101" pitchFamily="2" charset="-122"/>
                <a:cs typeface="Arial" panose="020B0604020202020204" pitchFamily="34" charset="0"/>
              </a:rPr>
              <a:t>Topics covered will include violence (including sexual and racist violence), murder, sexual assault, racism, homophobia and transphobia.</a:t>
            </a:r>
          </a:p>
          <a:p>
            <a:pPr>
              <a:lnSpc>
                <a:spcPct val="115000"/>
              </a:lnSpc>
              <a:spcAft>
                <a:spcPts val="0"/>
              </a:spcAft>
            </a:pPr>
            <a:r>
              <a:rPr lang="en-GB" kern="100" dirty="0">
                <a:effectLst/>
                <a:ea typeface="DengXian" panose="02010600030101010101" pitchFamily="2" charset="-122"/>
                <a:cs typeface="Arial" panose="020B0604020202020204" pitchFamily="34" charset="0"/>
              </a:rPr>
              <a:t>Let’s treat each other carefully</a:t>
            </a:r>
          </a:p>
          <a:p>
            <a:pPr>
              <a:lnSpc>
                <a:spcPct val="115000"/>
              </a:lnSpc>
              <a:spcAft>
                <a:spcPts val="0"/>
              </a:spcAft>
            </a:pPr>
            <a:r>
              <a:rPr lang="en-GB" kern="100" dirty="0">
                <a:effectLst/>
                <a:ea typeface="DengXian" panose="02010600030101010101" pitchFamily="2" charset="-122"/>
                <a:cs typeface="Arial" panose="020B0604020202020204" pitchFamily="34" charset="0"/>
              </a:rPr>
              <a:t>There will be breaks, but you’re welcome to step outside if you need to take care of yourself, and rejoin when you feel able.</a:t>
            </a:r>
          </a:p>
          <a:p>
            <a:pPr>
              <a:lnSpc>
                <a:spcPct val="115000"/>
              </a:lnSpc>
              <a:spcAft>
                <a:spcPts val="0"/>
              </a:spcAft>
            </a:pPr>
            <a:r>
              <a:rPr lang="en-GB" kern="100" dirty="0">
                <a:effectLst/>
                <a:ea typeface="DengXian" panose="02010600030101010101" pitchFamily="2" charset="-122"/>
                <a:cs typeface="Arial" panose="020B0604020202020204" pitchFamily="34" charset="0"/>
              </a:rPr>
              <a:t>Local and national support resources are available – these are linked here:</a:t>
            </a:r>
          </a:p>
          <a:p>
            <a:pPr marL="742950" lvl="1" indent="-285750">
              <a:lnSpc>
                <a:spcPct val="115000"/>
              </a:lnSpc>
              <a:spcAft>
                <a:spcPts val="0"/>
              </a:spcAft>
              <a:buFont typeface="Wingdings" panose="05000000000000000000" pitchFamily="2" charset="2"/>
              <a:buChar char=""/>
              <a:tabLst>
                <a:tab pos="914400" algn="l"/>
              </a:tabLst>
            </a:pPr>
            <a:r>
              <a:rPr lang="en-GB" sz="2600" u="sng" kern="100" dirty="0">
                <a:solidFill>
                  <a:srgbClr val="467886"/>
                </a:solidFill>
                <a:effectLst/>
                <a:highlight>
                  <a:srgbClr val="FFFFFF"/>
                </a:highlight>
                <a:ea typeface="DengXian" panose="02010600030101010101" pitchFamily="2" charset="-122"/>
                <a:cs typeface="Arial" panose="020B0604020202020204" pitchFamily="34" charset="0"/>
                <a:hlinkClick r:id="rId2"/>
              </a:rPr>
              <a:t>Wellbeing Support | University of Wales Trinity Saint David (uwtsd.ac.uk)</a:t>
            </a:r>
            <a:endParaRPr lang="en-GB" sz="2600" kern="100" dirty="0">
              <a:effectLst/>
              <a:ea typeface="DengXian" panose="02010600030101010101" pitchFamily="2" charset="-122"/>
              <a:cs typeface="Arial" panose="020B0604020202020204" pitchFamily="34" charset="0"/>
            </a:endParaRPr>
          </a:p>
          <a:p>
            <a:pPr marL="742950" lvl="1" indent="-285750">
              <a:lnSpc>
                <a:spcPct val="115000"/>
              </a:lnSpc>
              <a:spcAft>
                <a:spcPts val="0"/>
              </a:spcAft>
              <a:buFont typeface="Wingdings" panose="05000000000000000000" pitchFamily="2" charset="2"/>
              <a:buChar char=""/>
              <a:tabLst>
                <a:tab pos="914400" algn="l"/>
              </a:tabLst>
            </a:pPr>
            <a:r>
              <a:rPr lang="en-GB" sz="2600" u="sng" kern="100" dirty="0">
                <a:solidFill>
                  <a:srgbClr val="467886"/>
                </a:solidFill>
                <a:effectLst/>
                <a:highlight>
                  <a:srgbClr val="FFFFFF"/>
                </a:highlight>
                <a:ea typeface="DengXian" panose="02010600030101010101" pitchFamily="2" charset="-122"/>
                <a:cs typeface="Arial" panose="020B0604020202020204" pitchFamily="34" charset="0"/>
                <a:hlinkClick r:id="rId3"/>
              </a:rPr>
              <a:t>Domestic abuse | GOV.WALES</a:t>
            </a:r>
            <a:endParaRPr lang="en-GB" sz="2600" kern="100" dirty="0">
              <a:effectLst/>
              <a:ea typeface="DengXian" panose="02010600030101010101" pitchFamily="2" charset="-122"/>
              <a:cs typeface="Arial" panose="020B0604020202020204" pitchFamily="34" charset="0"/>
            </a:endParaRPr>
          </a:p>
          <a:p>
            <a:pPr marL="742950" lvl="1" indent="-285750">
              <a:lnSpc>
                <a:spcPct val="115000"/>
              </a:lnSpc>
              <a:spcAft>
                <a:spcPts val="0"/>
              </a:spcAft>
              <a:buFont typeface="Wingdings" panose="05000000000000000000" pitchFamily="2" charset="2"/>
              <a:buChar char=""/>
              <a:tabLst>
                <a:tab pos="914400" algn="l"/>
              </a:tabLst>
            </a:pPr>
            <a:r>
              <a:rPr lang="en-GB" sz="2600" u="sng" kern="100" dirty="0">
                <a:solidFill>
                  <a:srgbClr val="467886"/>
                </a:solidFill>
                <a:effectLst/>
                <a:highlight>
                  <a:srgbClr val="FFFFFF"/>
                </a:highlight>
                <a:ea typeface="DengXian" panose="02010600030101010101" pitchFamily="2" charset="-122"/>
                <a:cs typeface="Arial" panose="020B0604020202020204" pitchFamily="34" charset="0"/>
                <a:hlinkClick r:id="rId4"/>
              </a:rPr>
              <a:t>New Pathways Rape crisis and sexual abuse support services.</a:t>
            </a:r>
            <a:endParaRPr lang="en-GB" sz="2600" kern="100" dirty="0">
              <a:effectLst/>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31702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2629C-911B-8293-2480-EC9FEB6CC10C}"/>
              </a:ext>
            </a:extLst>
          </p:cNvPr>
          <p:cNvSpPr>
            <a:spLocks noGrp="1"/>
          </p:cNvSpPr>
          <p:nvPr>
            <p:ph type="title"/>
          </p:nvPr>
        </p:nvSpPr>
        <p:spPr/>
        <p:txBody>
          <a:bodyPr/>
          <a:lstStyle/>
          <a:p>
            <a:r>
              <a:rPr lang="en-GB" dirty="0"/>
              <a:t>This session</a:t>
            </a:r>
          </a:p>
        </p:txBody>
      </p:sp>
      <p:sp>
        <p:nvSpPr>
          <p:cNvPr id="3" name="Content Placeholder 2">
            <a:extLst>
              <a:ext uri="{FF2B5EF4-FFF2-40B4-BE49-F238E27FC236}">
                <a16:creationId xmlns:a16="http://schemas.microsoft.com/office/drawing/2014/main" id="{FBC5B823-3BF7-8101-BD6F-3564696268B4}"/>
              </a:ext>
            </a:extLst>
          </p:cNvPr>
          <p:cNvSpPr>
            <a:spLocks noGrp="1"/>
          </p:cNvSpPr>
          <p:nvPr>
            <p:ph idx="1"/>
          </p:nvPr>
        </p:nvSpPr>
        <p:spPr/>
        <p:txBody>
          <a:bodyPr/>
          <a:lstStyle/>
          <a:p>
            <a:pPr marL="457200" indent="-457200">
              <a:buFont typeface="Arial" panose="020B0604020202020204" pitchFamily="34" charset="0"/>
              <a:buChar char="•"/>
            </a:pPr>
            <a:r>
              <a:rPr lang="en-GB" dirty="0"/>
              <a:t>Defining genocide</a:t>
            </a:r>
          </a:p>
          <a:p>
            <a:pPr marL="457200" indent="-457200">
              <a:buFont typeface="Arial" panose="020B0604020202020204" pitchFamily="34" charset="0"/>
              <a:buChar char="•"/>
            </a:pPr>
            <a:r>
              <a:rPr lang="en-GB" dirty="0"/>
              <a:t>The 1948 Genocide Convention</a:t>
            </a:r>
          </a:p>
          <a:p>
            <a:pPr marL="457200" indent="-457200">
              <a:buFont typeface="Arial" panose="020B0604020202020204" pitchFamily="34" charset="0"/>
              <a:buChar char="•"/>
            </a:pPr>
            <a:r>
              <a:rPr lang="en-GB" dirty="0"/>
              <a:t>Is the term ‘genocide’ adequate?</a:t>
            </a:r>
          </a:p>
          <a:p>
            <a:pPr marL="457200" indent="-457200">
              <a:buFont typeface="Arial" panose="020B0604020202020204" pitchFamily="34" charset="0"/>
              <a:buChar char="•"/>
            </a:pPr>
            <a:r>
              <a:rPr lang="en-GB" dirty="0"/>
              <a:t>Why is genocide difficult to prove?</a:t>
            </a:r>
          </a:p>
          <a:p>
            <a:pPr marL="457200" indent="-457200">
              <a:buFont typeface="Arial" panose="020B0604020202020204" pitchFamily="34" charset="0"/>
              <a:buChar char="•"/>
            </a:pPr>
            <a:r>
              <a:rPr lang="en-GB" dirty="0"/>
              <a:t>Stanton’s (1996) 10 stages </a:t>
            </a:r>
            <a:r>
              <a:rPr lang="en-GB"/>
              <a:t>of genocide</a:t>
            </a:r>
            <a:endParaRPr lang="en-GB" dirty="0"/>
          </a:p>
        </p:txBody>
      </p:sp>
    </p:spTree>
    <p:extLst>
      <p:ext uri="{BB962C8B-B14F-4D97-AF65-F5344CB8AC3E}">
        <p14:creationId xmlns:p14="http://schemas.microsoft.com/office/powerpoint/2010/main" val="1037085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A1C012-8297-4361-ACE8-A2509FB189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05BB74C-33FB-4335-8808-49E247F7B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225106"/>
            <a:ext cx="12192000" cy="3788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6D6E3F-E014-CE21-1655-1AD5CB1376BB}"/>
              </a:ext>
            </a:extLst>
          </p:cNvPr>
          <p:cNvSpPr>
            <a:spLocks noGrp="1"/>
          </p:cNvSpPr>
          <p:nvPr>
            <p:ph type="title"/>
          </p:nvPr>
        </p:nvSpPr>
        <p:spPr>
          <a:xfrm>
            <a:off x="960120" y="1841412"/>
            <a:ext cx="10268712" cy="2688020"/>
          </a:xfrm>
        </p:spPr>
        <p:txBody>
          <a:bodyPr vert="horz" lIns="91440" tIns="45720" rIns="91440" bIns="45720" rtlCol="0" anchor="ctr">
            <a:normAutofit/>
          </a:bodyPr>
          <a:lstStyle/>
          <a:p>
            <a:r>
              <a:rPr lang="en-US" sz="8800"/>
              <a:t>What is genocide?</a:t>
            </a:r>
          </a:p>
        </p:txBody>
      </p:sp>
    </p:spTree>
    <p:extLst>
      <p:ext uri="{BB962C8B-B14F-4D97-AF65-F5344CB8AC3E}">
        <p14:creationId xmlns:p14="http://schemas.microsoft.com/office/powerpoint/2010/main" val="382614828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3631B-F2BC-BA9D-44D4-40BB55883163}"/>
              </a:ext>
            </a:extLst>
          </p:cNvPr>
          <p:cNvSpPr>
            <a:spLocks noGrp="1"/>
          </p:cNvSpPr>
          <p:nvPr>
            <p:ph type="title"/>
          </p:nvPr>
        </p:nvSpPr>
        <p:spPr/>
        <p:txBody>
          <a:bodyPr/>
          <a:lstStyle/>
          <a:p>
            <a:r>
              <a:rPr lang="en-GB" dirty="0"/>
              <a:t>What is genocide?</a:t>
            </a:r>
          </a:p>
        </p:txBody>
      </p:sp>
      <p:sp>
        <p:nvSpPr>
          <p:cNvPr id="3" name="Content Placeholder 2">
            <a:extLst>
              <a:ext uri="{FF2B5EF4-FFF2-40B4-BE49-F238E27FC236}">
                <a16:creationId xmlns:a16="http://schemas.microsoft.com/office/drawing/2014/main" id="{CDA1A1C5-FD60-08D8-29E1-F57034487EC1}"/>
              </a:ext>
            </a:extLst>
          </p:cNvPr>
          <p:cNvSpPr>
            <a:spLocks noGrp="1"/>
          </p:cNvSpPr>
          <p:nvPr>
            <p:ph idx="1"/>
          </p:nvPr>
        </p:nvSpPr>
        <p:spPr/>
        <p:txBody>
          <a:bodyPr/>
          <a:lstStyle/>
          <a:p>
            <a:r>
              <a:rPr lang="en-GB" dirty="0"/>
              <a:t>‘The word is new, the concept is ancient’ (Kuper, 1981).</a:t>
            </a:r>
          </a:p>
          <a:p>
            <a:r>
              <a:rPr lang="en-GB" dirty="0"/>
              <a:t>Jones (2000) draws on examples from antiquity, the early modern period, and later.</a:t>
            </a:r>
          </a:p>
          <a:p>
            <a:r>
              <a:rPr lang="en-GB" dirty="0"/>
              <a:t>Winston Churchill 1941 speech: ‘A crime without a name’ (cited in </a:t>
            </a:r>
            <a:r>
              <a:rPr lang="en-GB" dirty="0" err="1"/>
              <a:t>Vasel</a:t>
            </a:r>
            <a:r>
              <a:rPr lang="en-GB" dirty="0"/>
              <a:t> 2019).</a:t>
            </a:r>
          </a:p>
        </p:txBody>
      </p:sp>
    </p:spTree>
    <p:extLst>
      <p:ext uri="{BB962C8B-B14F-4D97-AF65-F5344CB8AC3E}">
        <p14:creationId xmlns:p14="http://schemas.microsoft.com/office/powerpoint/2010/main" val="3899489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45B42B6-26F8-4E25-839B-FB38F13BEF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368547-70CB-C719-18CA-6E573C18173D}"/>
              </a:ext>
            </a:extLst>
          </p:cNvPr>
          <p:cNvSpPr>
            <a:spLocks noGrp="1"/>
          </p:cNvSpPr>
          <p:nvPr>
            <p:ph type="title"/>
          </p:nvPr>
        </p:nvSpPr>
        <p:spPr>
          <a:xfrm>
            <a:off x="960120" y="317814"/>
            <a:ext cx="10268712" cy="1700784"/>
          </a:xfrm>
        </p:spPr>
        <p:txBody>
          <a:bodyPr>
            <a:normAutofit/>
          </a:bodyPr>
          <a:lstStyle/>
          <a:p>
            <a:r>
              <a:rPr lang="en-GB" dirty="0"/>
              <a:t>Coining ‘Genocide’</a:t>
            </a:r>
          </a:p>
        </p:txBody>
      </p:sp>
      <p:pic>
        <p:nvPicPr>
          <p:cNvPr id="4" name="Picture 3">
            <a:extLst>
              <a:ext uri="{FF2B5EF4-FFF2-40B4-BE49-F238E27FC236}">
                <a16:creationId xmlns:a16="http://schemas.microsoft.com/office/drawing/2014/main" id="{AF8D3468-BA74-31BF-87E2-1FDC84DEEEF6}"/>
              </a:ext>
            </a:extLst>
          </p:cNvPr>
          <p:cNvPicPr>
            <a:picLocks noChangeAspect="1"/>
          </p:cNvPicPr>
          <p:nvPr/>
        </p:nvPicPr>
        <p:blipFill>
          <a:blip r:embed="rId2"/>
          <a:stretch>
            <a:fillRect/>
          </a:stretch>
        </p:blipFill>
        <p:spPr>
          <a:xfrm>
            <a:off x="958597" y="3016410"/>
            <a:ext cx="3694176" cy="2946105"/>
          </a:xfrm>
          <a:prstGeom prst="rect">
            <a:avLst/>
          </a:prstGeom>
        </p:spPr>
      </p:pic>
      <p:sp>
        <p:nvSpPr>
          <p:cNvPr id="3" name="Content Placeholder 2">
            <a:extLst>
              <a:ext uri="{FF2B5EF4-FFF2-40B4-BE49-F238E27FC236}">
                <a16:creationId xmlns:a16="http://schemas.microsoft.com/office/drawing/2014/main" id="{01A67EB8-6F95-9525-FAA5-A314C378AA2A}"/>
              </a:ext>
            </a:extLst>
          </p:cNvPr>
          <p:cNvSpPr>
            <a:spLocks noGrp="1"/>
          </p:cNvSpPr>
          <p:nvPr>
            <p:ph idx="1"/>
          </p:nvPr>
        </p:nvSpPr>
        <p:spPr>
          <a:xfrm>
            <a:off x="5296240" y="2835776"/>
            <a:ext cx="5932591" cy="3274183"/>
          </a:xfrm>
        </p:spPr>
        <p:txBody>
          <a:bodyPr anchor="ctr">
            <a:normAutofit/>
          </a:bodyPr>
          <a:lstStyle/>
          <a:p>
            <a:pPr>
              <a:lnSpc>
                <a:spcPct val="91000"/>
              </a:lnSpc>
            </a:pPr>
            <a:r>
              <a:rPr lang="en-GB" sz="1400" dirty="0"/>
              <a:t>Raphael Lemkin – Polish-Jewish lawyer and refugee.</a:t>
            </a:r>
          </a:p>
          <a:p>
            <a:pPr>
              <a:lnSpc>
                <a:spcPct val="91000"/>
              </a:lnSpc>
            </a:pPr>
            <a:r>
              <a:rPr lang="en-GB" sz="1400" dirty="0"/>
              <a:t>Influenced by learning about Armenian genocide during WWI.</a:t>
            </a:r>
          </a:p>
          <a:p>
            <a:pPr>
              <a:lnSpc>
                <a:spcPct val="91000"/>
              </a:lnSpc>
            </a:pPr>
            <a:r>
              <a:rPr lang="en-GB" sz="1400" dirty="0"/>
              <a:t>Initially raised the issue in 1930s as ‘barbarity’– but state sovereignty was considered more important than protection of citizens from state violence.</a:t>
            </a:r>
          </a:p>
          <a:p>
            <a:pPr>
              <a:lnSpc>
                <a:spcPct val="91000"/>
              </a:lnSpc>
            </a:pPr>
            <a:r>
              <a:rPr lang="en-GB" sz="1400" dirty="0"/>
              <a:t>Lost 49 members of his family in the Holocaust, and himself fled Poland as a refugee to Lithuania, then Sweden, then to the USA.</a:t>
            </a:r>
          </a:p>
          <a:p>
            <a:pPr>
              <a:lnSpc>
                <a:spcPct val="91000"/>
              </a:lnSpc>
            </a:pPr>
            <a:r>
              <a:rPr lang="en-GB" sz="1400" i="1" dirty="0"/>
              <a:t>Axis Rule in Occupied Europe </a:t>
            </a:r>
            <a:r>
              <a:rPr lang="en-GB" sz="1400" dirty="0"/>
              <a:t>(1944)</a:t>
            </a:r>
            <a:r>
              <a:rPr lang="en-GB" sz="1400" i="1" dirty="0"/>
              <a:t> </a:t>
            </a:r>
            <a:r>
              <a:rPr lang="en-GB" sz="1400" dirty="0"/>
              <a:t>– ‘new conceptions require new terms’ (applied the term ‘genocide’ to campaigns of genocide in Poland and elsewhere in Nazi-occupied Europe</a:t>
            </a:r>
          </a:p>
          <a:p>
            <a:pPr>
              <a:lnSpc>
                <a:spcPct val="91000"/>
              </a:lnSpc>
            </a:pPr>
            <a:r>
              <a:rPr lang="en-GB" sz="1400" dirty="0"/>
              <a:t>Persuaded UN to adopt Convention.</a:t>
            </a:r>
          </a:p>
        </p:txBody>
      </p:sp>
    </p:spTree>
    <p:extLst>
      <p:ext uri="{BB962C8B-B14F-4D97-AF65-F5344CB8AC3E}">
        <p14:creationId xmlns:p14="http://schemas.microsoft.com/office/powerpoint/2010/main" val="451096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0C96-D21E-B7B3-FBE9-6498D3C87DD3}"/>
              </a:ext>
            </a:extLst>
          </p:cNvPr>
          <p:cNvSpPr>
            <a:spLocks noGrp="1"/>
          </p:cNvSpPr>
          <p:nvPr>
            <p:ph type="title"/>
          </p:nvPr>
        </p:nvSpPr>
        <p:spPr/>
        <p:txBody>
          <a:bodyPr/>
          <a:lstStyle/>
          <a:p>
            <a:r>
              <a:rPr lang="en-GB" dirty="0"/>
              <a:t>Coining ‘Genocide’</a:t>
            </a:r>
          </a:p>
        </p:txBody>
      </p:sp>
      <p:graphicFrame>
        <p:nvGraphicFramePr>
          <p:cNvPr id="5" name="Content Placeholder 2">
            <a:extLst>
              <a:ext uri="{FF2B5EF4-FFF2-40B4-BE49-F238E27FC236}">
                <a16:creationId xmlns:a16="http://schemas.microsoft.com/office/drawing/2014/main" id="{97CFECD6-3F29-276F-85B6-28D58D2E4EB7}"/>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1371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E481A-AFBF-6B5F-E552-227BDE4E1193}"/>
              </a:ext>
            </a:extLst>
          </p:cNvPr>
          <p:cNvSpPr>
            <a:spLocks noGrp="1"/>
          </p:cNvSpPr>
          <p:nvPr>
            <p:ph type="title"/>
          </p:nvPr>
        </p:nvSpPr>
        <p:spPr/>
        <p:txBody>
          <a:bodyPr/>
          <a:lstStyle/>
          <a:p>
            <a:r>
              <a:rPr lang="en-GB" dirty="0"/>
              <a:t>Coining ‘Genocide’</a:t>
            </a:r>
          </a:p>
        </p:txBody>
      </p:sp>
      <p:sp>
        <p:nvSpPr>
          <p:cNvPr id="3" name="Content Placeholder 2">
            <a:extLst>
              <a:ext uri="{FF2B5EF4-FFF2-40B4-BE49-F238E27FC236}">
                <a16:creationId xmlns:a16="http://schemas.microsoft.com/office/drawing/2014/main" id="{A346D3C4-623F-5B5B-14C9-61F38799AF9D}"/>
              </a:ext>
            </a:extLst>
          </p:cNvPr>
          <p:cNvSpPr>
            <a:spLocks noGrp="1"/>
          </p:cNvSpPr>
          <p:nvPr>
            <p:ph idx="1"/>
          </p:nvPr>
        </p:nvSpPr>
        <p:spPr/>
        <p:txBody>
          <a:bodyPr>
            <a:normAutofit/>
          </a:bodyPr>
          <a:lstStyle/>
          <a:p>
            <a:r>
              <a:rPr lang="en-GB" sz="3600" dirty="0"/>
              <a:t>‘Genocide is directed against the national group as an entity, and the actions involved are directed against individuals, not in their individual capacity, but as members of the national group’ (Lemkin, 1944, p.79).</a:t>
            </a:r>
          </a:p>
        </p:txBody>
      </p:sp>
    </p:spTree>
    <p:extLst>
      <p:ext uri="{BB962C8B-B14F-4D97-AF65-F5344CB8AC3E}">
        <p14:creationId xmlns:p14="http://schemas.microsoft.com/office/powerpoint/2010/main" val="2600240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0F5D2-7FD0-B350-786C-2550411AF481}"/>
              </a:ext>
            </a:extLst>
          </p:cNvPr>
          <p:cNvSpPr>
            <a:spLocks noGrp="1"/>
          </p:cNvSpPr>
          <p:nvPr>
            <p:ph type="title"/>
          </p:nvPr>
        </p:nvSpPr>
        <p:spPr/>
        <p:txBody>
          <a:bodyPr/>
          <a:lstStyle/>
          <a:p>
            <a:r>
              <a:rPr lang="en-GB" dirty="0"/>
              <a:t>Coining ‘Genocide’</a:t>
            </a:r>
          </a:p>
        </p:txBody>
      </p:sp>
      <p:sp>
        <p:nvSpPr>
          <p:cNvPr id="3" name="Content Placeholder 2">
            <a:extLst>
              <a:ext uri="{FF2B5EF4-FFF2-40B4-BE49-F238E27FC236}">
                <a16:creationId xmlns:a16="http://schemas.microsoft.com/office/drawing/2014/main" id="{6300B7AF-F546-288C-2D1E-7808C9DEC796}"/>
              </a:ext>
            </a:extLst>
          </p:cNvPr>
          <p:cNvSpPr>
            <a:spLocks noGrp="1"/>
          </p:cNvSpPr>
          <p:nvPr>
            <p:ph idx="1"/>
          </p:nvPr>
        </p:nvSpPr>
        <p:spPr/>
        <p:txBody>
          <a:bodyPr/>
          <a:lstStyle/>
          <a:p>
            <a:r>
              <a:rPr lang="en-GB" sz="3200" dirty="0"/>
              <a:t>Lemkin’s (1944) conception includes:</a:t>
            </a:r>
          </a:p>
          <a:p>
            <a:pPr marL="457200" indent="-457200">
              <a:buFont typeface="Arial" panose="020B0604020202020204" pitchFamily="34" charset="0"/>
              <a:buChar char="•"/>
            </a:pPr>
            <a:r>
              <a:rPr lang="en-GB" sz="3200" dirty="0"/>
              <a:t>Disintegration of political and social institutions of culture, language, national feelings, religion, economic existence, of national groups</a:t>
            </a:r>
          </a:p>
          <a:p>
            <a:pPr marL="457200" indent="-457200">
              <a:buFont typeface="Arial" panose="020B0604020202020204" pitchFamily="34" charset="0"/>
              <a:buChar char="•"/>
            </a:pPr>
            <a:r>
              <a:rPr lang="en-GB" sz="3200" dirty="0"/>
              <a:t>Destruction of personal security, liberty, health, dignity, and lives of individuals belonging to group</a:t>
            </a:r>
          </a:p>
          <a:p>
            <a:endParaRPr lang="en-GB" dirty="0"/>
          </a:p>
        </p:txBody>
      </p:sp>
    </p:spTree>
    <p:extLst>
      <p:ext uri="{BB962C8B-B14F-4D97-AF65-F5344CB8AC3E}">
        <p14:creationId xmlns:p14="http://schemas.microsoft.com/office/powerpoint/2010/main" val="186194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78A35-8429-E496-3391-C6C11100D716}"/>
              </a:ext>
            </a:extLst>
          </p:cNvPr>
          <p:cNvSpPr>
            <a:spLocks noGrp="1"/>
          </p:cNvSpPr>
          <p:nvPr>
            <p:ph type="title"/>
          </p:nvPr>
        </p:nvSpPr>
        <p:spPr/>
        <p:txBody>
          <a:bodyPr/>
          <a:lstStyle/>
          <a:p>
            <a:r>
              <a:rPr lang="en-GB" dirty="0"/>
              <a:t>Coining ‘genocide’</a:t>
            </a:r>
          </a:p>
        </p:txBody>
      </p:sp>
      <p:sp>
        <p:nvSpPr>
          <p:cNvPr id="3" name="Content Placeholder 2">
            <a:extLst>
              <a:ext uri="{FF2B5EF4-FFF2-40B4-BE49-F238E27FC236}">
                <a16:creationId xmlns:a16="http://schemas.microsoft.com/office/drawing/2014/main" id="{DDBA2BD1-FA9C-4662-DBAE-33F5F6496EFD}"/>
              </a:ext>
            </a:extLst>
          </p:cNvPr>
          <p:cNvSpPr>
            <a:spLocks noGrp="1"/>
          </p:cNvSpPr>
          <p:nvPr>
            <p:ph idx="1"/>
          </p:nvPr>
        </p:nvSpPr>
        <p:spPr/>
        <p:txBody>
          <a:bodyPr>
            <a:normAutofit fontScale="92500"/>
          </a:bodyPr>
          <a:lstStyle/>
          <a:p>
            <a:r>
              <a:rPr lang="en-GB" sz="3200" dirty="0"/>
              <a:t>Lemkin (1944) identifies 2 phases:</a:t>
            </a:r>
          </a:p>
          <a:p>
            <a:pPr marL="514350" indent="-514350">
              <a:buAutoNum type="arabicParenR"/>
            </a:pPr>
            <a:r>
              <a:rPr lang="en-GB" sz="3200" dirty="0"/>
              <a:t>Destruction of national pattern of oppressed group</a:t>
            </a:r>
          </a:p>
          <a:p>
            <a:pPr marL="514350" indent="-514350">
              <a:buAutoNum type="arabicParenR"/>
            </a:pPr>
            <a:r>
              <a:rPr lang="en-GB" sz="3200" dirty="0"/>
              <a:t>Imposition of national pattern of oppressor.</a:t>
            </a:r>
          </a:p>
          <a:p>
            <a:r>
              <a:rPr lang="en-GB" sz="3200" dirty="0"/>
              <a:t>Key question for Lemkin – whether such acts proceeded as policy. If they did, then genocidal, even if it doesn’t result in physical destruction of whole group (or any of group)</a:t>
            </a:r>
          </a:p>
        </p:txBody>
      </p:sp>
    </p:spTree>
    <p:extLst>
      <p:ext uri="{BB962C8B-B14F-4D97-AF65-F5344CB8AC3E}">
        <p14:creationId xmlns:p14="http://schemas.microsoft.com/office/powerpoint/2010/main" val="876866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4968F-1CD8-126F-7985-F52C748C8088}"/>
              </a:ext>
            </a:extLst>
          </p:cNvPr>
          <p:cNvSpPr>
            <a:spLocks noGrp="1"/>
          </p:cNvSpPr>
          <p:nvPr>
            <p:ph type="title"/>
          </p:nvPr>
        </p:nvSpPr>
        <p:spPr/>
        <p:txBody>
          <a:bodyPr/>
          <a:lstStyle/>
          <a:p>
            <a:r>
              <a:rPr lang="en-GB" dirty="0"/>
              <a:t>DEBATING LEMKIN</a:t>
            </a:r>
          </a:p>
        </p:txBody>
      </p:sp>
      <p:sp>
        <p:nvSpPr>
          <p:cNvPr id="3" name="Content Placeholder 2">
            <a:extLst>
              <a:ext uri="{FF2B5EF4-FFF2-40B4-BE49-F238E27FC236}">
                <a16:creationId xmlns:a16="http://schemas.microsoft.com/office/drawing/2014/main" id="{CDEE233B-6E81-F394-A4B8-E9E4F4B36403}"/>
              </a:ext>
            </a:extLst>
          </p:cNvPr>
          <p:cNvSpPr>
            <a:spLocks noGrp="1"/>
          </p:cNvSpPr>
          <p:nvPr>
            <p:ph idx="1"/>
          </p:nvPr>
        </p:nvSpPr>
        <p:spPr/>
        <p:txBody>
          <a:bodyPr>
            <a:normAutofit/>
          </a:bodyPr>
          <a:lstStyle/>
          <a:p>
            <a:r>
              <a:rPr lang="en-GB" sz="3600" dirty="0"/>
              <a:t>Is mass killing necessary for genocide?</a:t>
            </a:r>
          </a:p>
          <a:p>
            <a:r>
              <a:rPr lang="en-GB" sz="3600" dirty="0"/>
              <a:t>Lemkin’s focus on national and ethnic groups also contested – especially given 1940s/50s destruction of political groups under Stalin</a:t>
            </a:r>
          </a:p>
        </p:txBody>
      </p:sp>
    </p:spTree>
    <p:extLst>
      <p:ext uri="{BB962C8B-B14F-4D97-AF65-F5344CB8AC3E}">
        <p14:creationId xmlns:p14="http://schemas.microsoft.com/office/powerpoint/2010/main" val="1289766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6807B-C7E6-1541-3D39-0BFBB7B1FDF6}"/>
              </a:ext>
            </a:extLst>
          </p:cNvPr>
          <p:cNvSpPr>
            <a:spLocks noGrp="1"/>
          </p:cNvSpPr>
          <p:nvPr>
            <p:ph type="title"/>
          </p:nvPr>
        </p:nvSpPr>
        <p:spPr/>
        <p:txBody>
          <a:bodyPr>
            <a:normAutofit fontScale="90000"/>
          </a:bodyPr>
          <a:lstStyle/>
          <a:p>
            <a:r>
              <a:rPr lang="en-GB" dirty="0"/>
              <a:t>Genocide and the International community</a:t>
            </a:r>
          </a:p>
        </p:txBody>
      </p:sp>
      <p:sp>
        <p:nvSpPr>
          <p:cNvPr id="3" name="Content Placeholder 2">
            <a:extLst>
              <a:ext uri="{FF2B5EF4-FFF2-40B4-BE49-F238E27FC236}">
                <a16:creationId xmlns:a16="http://schemas.microsoft.com/office/drawing/2014/main" id="{32A818F0-037D-D2F0-8CBC-A231847C32D1}"/>
              </a:ext>
            </a:extLst>
          </p:cNvPr>
          <p:cNvSpPr>
            <a:spLocks noGrp="1"/>
          </p:cNvSpPr>
          <p:nvPr>
            <p:ph idx="1"/>
          </p:nvPr>
        </p:nvSpPr>
        <p:spPr/>
        <p:txBody>
          <a:bodyPr>
            <a:normAutofit/>
          </a:bodyPr>
          <a:lstStyle/>
          <a:p>
            <a:r>
              <a:rPr lang="en-GB" sz="3600" dirty="0"/>
              <a:t>Political salience – within a year, ‘genocide’ included in the indictments of the Nuremberg tribunals (but not the judgments).</a:t>
            </a:r>
          </a:p>
          <a:p>
            <a:r>
              <a:rPr lang="en-GB" sz="3600" dirty="0"/>
              <a:t>1948 Convention on the Prevention and Punishment of the Crime of Genocide adopted 9 December 1948</a:t>
            </a:r>
          </a:p>
        </p:txBody>
      </p:sp>
    </p:spTree>
    <p:extLst>
      <p:ext uri="{BB962C8B-B14F-4D97-AF65-F5344CB8AC3E}">
        <p14:creationId xmlns:p14="http://schemas.microsoft.com/office/powerpoint/2010/main" val="340249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8848F-66A1-8E79-0832-B8258CBC5A81}"/>
              </a:ext>
            </a:extLst>
          </p:cNvPr>
          <p:cNvSpPr>
            <a:spLocks noGrp="1"/>
          </p:cNvSpPr>
          <p:nvPr>
            <p:ph type="title"/>
          </p:nvPr>
        </p:nvSpPr>
        <p:spPr/>
        <p:txBody>
          <a:bodyPr/>
          <a:lstStyle/>
          <a:p>
            <a:r>
              <a:rPr lang="en-GB" dirty="0"/>
              <a:t>Genocide Convention 1948</a:t>
            </a:r>
          </a:p>
        </p:txBody>
      </p:sp>
      <p:sp>
        <p:nvSpPr>
          <p:cNvPr id="3" name="Content Placeholder 2">
            <a:extLst>
              <a:ext uri="{FF2B5EF4-FFF2-40B4-BE49-F238E27FC236}">
                <a16:creationId xmlns:a16="http://schemas.microsoft.com/office/drawing/2014/main" id="{0E7C7FB3-7A09-F0D0-59AB-A89473D3B0E2}"/>
              </a:ext>
            </a:extLst>
          </p:cNvPr>
          <p:cNvSpPr>
            <a:spLocks noGrp="1"/>
          </p:cNvSpPr>
          <p:nvPr>
            <p:ph idx="1"/>
          </p:nvPr>
        </p:nvSpPr>
        <p:spPr/>
        <p:txBody>
          <a:bodyPr/>
          <a:lstStyle/>
          <a:p>
            <a:r>
              <a:rPr lang="en-GB" sz="3600" dirty="0"/>
              <a:t>How does it define genocide?</a:t>
            </a:r>
          </a:p>
          <a:p>
            <a:r>
              <a:rPr lang="en-GB" sz="3600" dirty="0"/>
              <a:t>How should states respond to genocide according to the convention?</a:t>
            </a:r>
          </a:p>
          <a:p>
            <a:r>
              <a:rPr lang="en-GB" sz="3600" dirty="0"/>
              <a:t>What are the limitations of the definition?</a:t>
            </a:r>
          </a:p>
          <a:p>
            <a:endParaRPr lang="en-GB" dirty="0"/>
          </a:p>
        </p:txBody>
      </p:sp>
    </p:spTree>
    <p:extLst>
      <p:ext uri="{BB962C8B-B14F-4D97-AF65-F5344CB8AC3E}">
        <p14:creationId xmlns:p14="http://schemas.microsoft.com/office/powerpoint/2010/main" val="2323668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25EFA61-F0F8-4F4A-B750-81EE924F1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4" y="0"/>
            <a:ext cx="7534655"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FB0B1F-A350-CBE4-8E6F-FD086C245E2F}"/>
              </a:ext>
            </a:extLst>
          </p:cNvPr>
          <p:cNvSpPr>
            <a:spLocks noGrp="1"/>
          </p:cNvSpPr>
          <p:nvPr>
            <p:ph type="title"/>
          </p:nvPr>
        </p:nvSpPr>
        <p:spPr>
          <a:xfrm>
            <a:off x="5300811" y="317500"/>
            <a:ext cx="5927576" cy="1701800"/>
          </a:xfrm>
        </p:spPr>
        <p:txBody>
          <a:bodyPr>
            <a:normAutofit/>
          </a:bodyPr>
          <a:lstStyle/>
          <a:p>
            <a:r>
              <a:rPr lang="en-GB" sz="5600" dirty="0"/>
              <a:t>Genocide convention 1948</a:t>
            </a:r>
          </a:p>
        </p:txBody>
      </p:sp>
      <p:pic>
        <p:nvPicPr>
          <p:cNvPr id="4" name="Picture 3" descr="A group of people in a room&#10;&#10;Description automatically generated">
            <a:extLst>
              <a:ext uri="{FF2B5EF4-FFF2-40B4-BE49-F238E27FC236}">
                <a16:creationId xmlns:a16="http://schemas.microsoft.com/office/drawing/2014/main" id="{22F79C8E-3223-5748-F9BA-BBD411959405}"/>
              </a:ext>
            </a:extLst>
          </p:cNvPr>
          <p:cNvPicPr>
            <a:picLocks noChangeAspect="1"/>
          </p:cNvPicPr>
          <p:nvPr/>
        </p:nvPicPr>
        <p:blipFill>
          <a:blip r:embed="rId2"/>
          <a:srcRect l="29068" r="32732"/>
          <a:stretch/>
        </p:blipFill>
        <p:spPr>
          <a:xfrm>
            <a:off x="20" y="10"/>
            <a:ext cx="4657324" cy="6857990"/>
          </a:xfrm>
          <a:prstGeom prst="rect">
            <a:avLst/>
          </a:prstGeom>
        </p:spPr>
      </p:pic>
      <p:sp>
        <p:nvSpPr>
          <p:cNvPr id="3" name="Content Placeholder 2">
            <a:extLst>
              <a:ext uri="{FF2B5EF4-FFF2-40B4-BE49-F238E27FC236}">
                <a16:creationId xmlns:a16="http://schemas.microsoft.com/office/drawing/2014/main" id="{BB98D498-1F10-E6B4-9AB7-9AEC0F86EDDC}"/>
              </a:ext>
            </a:extLst>
          </p:cNvPr>
          <p:cNvSpPr>
            <a:spLocks noGrp="1"/>
          </p:cNvSpPr>
          <p:nvPr>
            <p:ph idx="1"/>
          </p:nvPr>
        </p:nvSpPr>
        <p:spPr>
          <a:xfrm>
            <a:off x="5300810" y="2587625"/>
            <a:ext cx="5927577" cy="3594100"/>
          </a:xfrm>
        </p:spPr>
        <p:txBody>
          <a:bodyPr anchor="t">
            <a:normAutofit/>
          </a:bodyPr>
          <a:lstStyle/>
          <a:p>
            <a:r>
              <a:rPr lang="en-GB" dirty="0"/>
              <a:t>Defines genocide – whether committed in peace or wartime – as a crime under international law</a:t>
            </a:r>
          </a:p>
        </p:txBody>
      </p:sp>
    </p:spTree>
    <p:extLst>
      <p:ext uri="{BB962C8B-B14F-4D97-AF65-F5344CB8AC3E}">
        <p14:creationId xmlns:p14="http://schemas.microsoft.com/office/powerpoint/2010/main" val="201735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05DD4-28AF-4EB5-0B89-6701784273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DF42C8-14A9-57E6-F2DF-9932B9DB2A51}"/>
              </a:ext>
            </a:extLst>
          </p:cNvPr>
          <p:cNvSpPr>
            <a:spLocks noGrp="1"/>
          </p:cNvSpPr>
          <p:nvPr>
            <p:ph type="title"/>
          </p:nvPr>
        </p:nvSpPr>
        <p:spPr/>
        <p:txBody>
          <a:bodyPr/>
          <a:lstStyle/>
          <a:p>
            <a:r>
              <a:rPr lang="en-GB" dirty="0"/>
              <a:t>Genocide convention 1948</a:t>
            </a:r>
          </a:p>
        </p:txBody>
      </p:sp>
      <p:sp>
        <p:nvSpPr>
          <p:cNvPr id="3" name="Content Placeholder 2">
            <a:extLst>
              <a:ext uri="{FF2B5EF4-FFF2-40B4-BE49-F238E27FC236}">
                <a16:creationId xmlns:a16="http://schemas.microsoft.com/office/drawing/2014/main" id="{ADBAA788-E1C5-A770-F2B2-C371F3CF7BA5}"/>
              </a:ext>
            </a:extLst>
          </p:cNvPr>
          <p:cNvSpPr>
            <a:spLocks noGrp="1"/>
          </p:cNvSpPr>
          <p:nvPr>
            <p:ph idx="1"/>
          </p:nvPr>
        </p:nvSpPr>
        <p:spPr/>
        <p:txBody>
          <a:bodyPr>
            <a:normAutofit fontScale="85000" lnSpcReduction="20000"/>
          </a:bodyPr>
          <a:lstStyle/>
          <a:p>
            <a:r>
              <a:rPr lang="en-GB" dirty="0"/>
              <a:t>Article 2: “Genocide means any of the following acts committed with intent to destroy, in whole or in part, a national, ethnical, racial or religious group, as such:</a:t>
            </a:r>
          </a:p>
          <a:p>
            <a:pPr marL="514350" indent="-514350">
              <a:buAutoNum type="alphaLcParenR"/>
            </a:pPr>
            <a:r>
              <a:rPr lang="en-GB" dirty="0"/>
              <a:t>Killing members of the group;</a:t>
            </a:r>
          </a:p>
          <a:p>
            <a:pPr marL="514350" indent="-514350">
              <a:buAutoNum type="alphaLcParenR"/>
            </a:pPr>
            <a:r>
              <a:rPr lang="en-GB" dirty="0"/>
              <a:t>Causing serious bodily or mental harm to members of the group;</a:t>
            </a:r>
          </a:p>
          <a:p>
            <a:pPr marL="514350" indent="-514350">
              <a:buAutoNum type="alphaLcParenR"/>
            </a:pPr>
            <a:r>
              <a:rPr lang="en-GB" dirty="0"/>
              <a:t>Deliberately inflicting on the group conditions of life calculated to bring about its physical destruction in whole or in part;</a:t>
            </a:r>
          </a:p>
          <a:p>
            <a:pPr marL="514350" indent="-514350">
              <a:buAutoNum type="alphaLcParenR"/>
            </a:pPr>
            <a:r>
              <a:rPr lang="en-GB" dirty="0"/>
              <a:t>Imposing measures intended to prevent births within the group;</a:t>
            </a:r>
          </a:p>
          <a:p>
            <a:pPr marL="514350" indent="-514350">
              <a:buAutoNum type="alphaLcParenR"/>
            </a:pPr>
            <a:r>
              <a:rPr lang="en-GB" dirty="0"/>
              <a:t>Forcibly transferring children of the group to another group.</a:t>
            </a:r>
          </a:p>
        </p:txBody>
      </p:sp>
    </p:spTree>
    <p:extLst>
      <p:ext uri="{BB962C8B-B14F-4D97-AF65-F5344CB8AC3E}">
        <p14:creationId xmlns:p14="http://schemas.microsoft.com/office/powerpoint/2010/main" val="717951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A5122-B83D-5667-3D8D-0E62FD4BA474}"/>
              </a:ext>
            </a:extLst>
          </p:cNvPr>
          <p:cNvSpPr>
            <a:spLocks noGrp="1"/>
          </p:cNvSpPr>
          <p:nvPr>
            <p:ph type="title"/>
          </p:nvPr>
        </p:nvSpPr>
        <p:spPr/>
        <p:txBody>
          <a:bodyPr/>
          <a:lstStyle/>
          <a:p>
            <a:r>
              <a:rPr lang="en-GB" dirty="0"/>
              <a:t>Genocide convention 1948</a:t>
            </a:r>
          </a:p>
        </p:txBody>
      </p:sp>
      <p:sp>
        <p:nvSpPr>
          <p:cNvPr id="3" name="Content Placeholder 2">
            <a:extLst>
              <a:ext uri="{FF2B5EF4-FFF2-40B4-BE49-F238E27FC236}">
                <a16:creationId xmlns:a16="http://schemas.microsoft.com/office/drawing/2014/main" id="{09592B9A-E60E-D700-6CCC-A99504BBAA42}"/>
              </a:ext>
            </a:extLst>
          </p:cNvPr>
          <p:cNvSpPr>
            <a:spLocks noGrp="1"/>
          </p:cNvSpPr>
          <p:nvPr>
            <p:ph idx="1"/>
          </p:nvPr>
        </p:nvSpPr>
        <p:spPr/>
        <p:txBody>
          <a:bodyPr>
            <a:normAutofit lnSpcReduction="10000"/>
          </a:bodyPr>
          <a:lstStyle/>
          <a:p>
            <a:r>
              <a:rPr lang="en-GB" dirty="0"/>
              <a:t>Cites different acts which can be interpreted as genocide</a:t>
            </a:r>
          </a:p>
          <a:p>
            <a:r>
              <a:rPr lang="en-GB" dirty="0"/>
              <a:t>Did not define ‘national, ethnical, racial or religious’ groups – subsequent legal interpretation by courts.</a:t>
            </a:r>
          </a:p>
          <a:p>
            <a:r>
              <a:rPr lang="en-GB" dirty="0"/>
              <a:t>International Criminal Tribunal for Rwanda: ‘any stable and permanent group’ to be protected.</a:t>
            </a:r>
          </a:p>
          <a:p>
            <a:r>
              <a:rPr lang="en-GB" dirty="0"/>
              <a:t>Doesn’t require the extermination of whole or even part of group (though in practice genocide without mass killing less likely to be prosecuted).</a:t>
            </a:r>
          </a:p>
        </p:txBody>
      </p:sp>
    </p:spTree>
    <p:extLst>
      <p:ext uri="{BB962C8B-B14F-4D97-AF65-F5344CB8AC3E}">
        <p14:creationId xmlns:p14="http://schemas.microsoft.com/office/powerpoint/2010/main" val="27282321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D9DD5-2E70-2C63-4FE7-25B952B5FB74}"/>
              </a:ext>
            </a:extLst>
          </p:cNvPr>
          <p:cNvSpPr>
            <a:spLocks noGrp="1"/>
          </p:cNvSpPr>
          <p:nvPr>
            <p:ph type="title"/>
          </p:nvPr>
        </p:nvSpPr>
        <p:spPr/>
        <p:txBody>
          <a:bodyPr>
            <a:normAutofit/>
          </a:bodyPr>
          <a:lstStyle/>
          <a:p>
            <a:r>
              <a:rPr lang="en-GB" dirty="0"/>
              <a:t>Genocide convention 1948</a:t>
            </a:r>
          </a:p>
        </p:txBody>
      </p:sp>
      <p:sp>
        <p:nvSpPr>
          <p:cNvPr id="3" name="Content Placeholder 2">
            <a:extLst>
              <a:ext uri="{FF2B5EF4-FFF2-40B4-BE49-F238E27FC236}">
                <a16:creationId xmlns:a16="http://schemas.microsoft.com/office/drawing/2014/main" id="{D82BC87C-EFB3-1C86-485B-55FEF4CB8A68}"/>
              </a:ext>
            </a:extLst>
          </p:cNvPr>
          <p:cNvSpPr>
            <a:spLocks noGrp="1"/>
          </p:cNvSpPr>
          <p:nvPr>
            <p:ph idx="1"/>
          </p:nvPr>
        </p:nvSpPr>
        <p:spPr/>
        <p:txBody>
          <a:bodyPr>
            <a:normAutofit lnSpcReduction="10000"/>
          </a:bodyPr>
          <a:lstStyle/>
          <a:p>
            <a:r>
              <a:rPr lang="en-GB" dirty="0"/>
              <a:t>Does not define key aspects e.g. national, ethnical, racial, or religious groups.</a:t>
            </a:r>
          </a:p>
          <a:p>
            <a:r>
              <a:rPr lang="en-GB" dirty="0"/>
              <a:t>What is meant by ‘serious bodily harm’?</a:t>
            </a:r>
          </a:p>
          <a:p>
            <a:r>
              <a:rPr lang="en-GB" dirty="0"/>
              <a:t>In practice interpreted as in 1961 trial of Adolf Eichmann as enslavement, deportation, starvation, persecution, detention in ghettoes and camps in conditions designed to cause suffering.</a:t>
            </a:r>
          </a:p>
          <a:p>
            <a:r>
              <a:rPr lang="en-GB" dirty="0"/>
              <a:t>ICTR has added interpretation to include bodily and mental torture, inhuman treatment, persecution, acts of rape.</a:t>
            </a:r>
          </a:p>
        </p:txBody>
      </p:sp>
    </p:spTree>
    <p:extLst>
      <p:ext uri="{BB962C8B-B14F-4D97-AF65-F5344CB8AC3E}">
        <p14:creationId xmlns:p14="http://schemas.microsoft.com/office/powerpoint/2010/main" val="915954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2460D-A509-5BB8-F353-8F2709D07C24}"/>
              </a:ext>
            </a:extLst>
          </p:cNvPr>
          <p:cNvSpPr>
            <a:spLocks noGrp="1"/>
          </p:cNvSpPr>
          <p:nvPr>
            <p:ph type="title"/>
          </p:nvPr>
        </p:nvSpPr>
        <p:spPr/>
        <p:txBody>
          <a:bodyPr>
            <a:normAutofit/>
          </a:bodyPr>
          <a:lstStyle/>
          <a:p>
            <a:r>
              <a:rPr lang="en-GB" dirty="0"/>
              <a:t>Genocide convention 1948</a:t>
            </a:r>
          </a:p>
        </p:txBody>
      </p:sp>
      <p:sp>
        <p:nvSpPr>
          <p:cNvPr id="3" name="Content Placeholder 2">
            <a:extLst>
              <a:ext uri="{FF2B5EF4-FFF2-40B4-BE49-F238E27FC236}">
                <a16:creationId xmlns:a16="http://schemas.microsoft.com/office/drawing/2014/main" id="{805D344E-5A8C-620E-12FA-688E9E8D7700}"/>
              </a:ext>
            </a:extLst>
          </p:cNvPr>
          <p:cNvSpPr>
            <a:spLocks noGrp="1"/>
          </p:cNvSpPr>
          <p:nvPr>
            <p:ph idx="1"/>
          </p:nvPr>
        </p:nvSpPr>
        <p:spPr/>
        <p:txBody>
          <a:bodyPr/>
          <a:lstStyle/>
          <a:p>
            <a:r>
              <a:rPr lang="en-GB" dirty="0"/>
              <a:t>‘As such’ raises question of motive.</a:t>
            </a:r>
          </a:p>
          <a:p>
            <a:r>
              <a:rPr lang="en-GB" dirty="0"/>
              <a:t>Initial draft of convention was broader – defined targets as ‘groups of human beings’</a:t>
            </a:r>
          </a:p>
          <a:p>
            <a:r>
              <a:rPr lang="en-GB" dirty="0"/>
              <a:t>Exclusion of political groups – common perception that this was due to Soviet pressure, but archival evidence does not evidence this (Schabas, 2009).</a:t>
            </a:r>
          </a:p>
          <a:p>
            <a:endParaRPr lang="en-GB" dirty="0"/>
          </a:p>
        </p:txBody>
      </p:sp>
    </p:spTree>
    <p:extLst>
      <p:ext uri="{BB962C8B-B14F-4D97-AF65-F5344CB8AC3E}">
        <p14:creationId xmlns:p14="http://schemas.microsoft.com/office/powerpoint/2010/main" val="3759220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A9EDF-AAA0-266F-B82F-D93C98F79AD0}"/>
              </a:ext>
            </a:extLst>
          </p:cNvPr>
          <p:cNvSpPr>
            <a:spLocks noGrp="1"/>
          </p:cNvSpPr>
          <p:nvPr>
            <p:ph type="title"/>
          </p:nvPr>
        </p:nvSpPr>
        <p:spPr/>
        <p:txBody>
          <a:bodyPr/>
          <a:lstStyle/>
          <a:p>
            <a:r>
              <a:rPr lang="en-GB" dirty="0"/>
              <a:t>Genocide convention 1948</a:t>
            </a:r>
          </a:p>
        </p:txBody>
      </p:sp>
      <p:sp>
        <p:nvSpPr>
          <p:cNvPr id="3" name="Content Placeholder 2">
            <a:extLst>
              <a:ext uri="{FF2B5EF4-FFF2-40B4-BE49-F238E27FC236}">
                <a16:creationId xmlns:a16="http://schemas.microsoft.com/office/drawing/2014/main" id="{3469B922-9A58-9407-ECDA-0D21797681B8}"/>
              </a:ext>
            </a:extLst>
          </p:cNvPr>
          <p:cNvSpPr>
            <a:spLocks noGrp="1"/>
          </p:cNvSpPr>
          <p:nvPr>
            <p:ph idx="1"/>
          </p:nvPr>
        </p:nvSpPr>
        <p:spPr/>
        <p:txBody>
          <a:bodyPr/>
          <a:lstStyle/>
          <a:p>
            <a:r>
              <a:rPr lang="en-GB" dirty="0"/>
              <a:t>Contracting parties undertake to prevent and punish genocide, may call upon UN to take action.</a:t>
            </a:r>
          </a:p>
          <a:p>
            <a:r>
              <a:rPr lang="en-GB" dirty="0"/>
              <a:t>Actual obligations are vague.</a:t>
            </a:r>
          </a:p>
          <a:p>
            <a:r>
              <a:rPr lang="en-GB" dirty="0"/>
              <a:t>Issue of proving intent.</a:t>
            </a:r>
          </a:p>
        </p:txBody>
      </p:sp>
    </p:spTree>
    <p:extLst>
      <p:ext uri="{BB962C8B-B14F-4D97-AF65-F5344CB8AC3E}">
        <p14:creationId xmlns:p14="http://schemas.microsoft.com/office/powerpoint/2010/main" val="1972070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963C1-1A0D-0CD3-503D-2EC96F2278FD}"/>
              </a:ext>
            </a:extLst>
          </p:cNvPr>
          <p:cNvSpPr>
            <a:spLocks noGrp="1"/>
          </p:cNvSpPr>
          <p:nvPr>
            <p:ph type="title"/>
          </p:nvPr>
        </p:nvSpPr>
        <p:spPr/>
        <p:txBody>
          <a:bodyPr>
            <a:normAutofit fontScale="90000"/>
          </a:bodyPr>
          <a:lstStyle/>
          <a:p>
            <a:r>
              <a:rPr lang="en-GB" dirty="0"/>
              <a:t>Why is genocide difficult to prove?</a:t>
            </a:r>
          </a:p>
        </p:txBody>
      </p:sp>
      <p:sp>
        <p:nvSpPr>
          <p:cNvPr id="3" name="Content Placeholder 2">
            <a:extLst>
              <a:ext uri="{FF2B5EF4-FFF2-40B4-BE49-F238E27FC236}">
                <a16:creationId xmlns:a16="http://schemas.microsoft.com/office/drawing/2014/main" id="{6BF87507-BA2A-EED5-8D25-6DE7CAC0BDBF}"/>
              </a:ext>
            </a:extLst>
          </p:cNvPr>
          <p:cNvSpPr>
            <a:spLocks noGrp="1"/>
          </p:cNvSpPr>
          <p:nvPr>
            <p:ph idx="1"/>
          </p:nvPr>
        </p:nvSpPr>
        <p:spPr/>
        <p:txBody>
          <a:bodyPr/>
          <a:lstStyle/>
          <a:p>
            <a:r>
              <a:rPr lang="en-GB" dirty="0">
                <a:hlinkClick r:id="rId2"/>
              </a:rPr>
              <a:t>What it takes to prove genocide – video | International court of justice | The Guardian</a:t>
            </a:r>
            <a:endParaRPr lang="en-GB" dirty="0"/>
          </a:p>
        </p:txBody>
      </p:sp>
    </p:spTree>
    <p:extLst>
      <p:ext uri="{BB962C8B-B14F-4D97-AF65-F5344CB8AC3E}">
        <p14:creationId xmlns:p14="http://schemas.microsoft.com/office/powerpoint/2010/main" val="3790246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A008C-A1F8-55C8-14FC-4BD1DA82036C}"/>
              </a:ext>
            </a:extLst>
          </p:cNvPr>
          <p:cNvSpPr>
            <a:spLocks noGrp="1"/>
          </p:cNvSpPr>
          <p:nvPr>
            <p:ph type="title"/>
          </p:nvPr>
        </p:nvSpPr>
        <p:spPr/>
        <p:txBody>
          <a:bodyPr/>
          <a:lstStyle/>
          <a:p>
            <a:r>
              <a:rPr lang="en-GB" dirty="0"/>
              <a:t>Contesting ‘genocide’</a:t>
            </a:r>
          </a:p>
        </p:txBody>
      </p:sp>
      <p:sp>
        <p:nvSpPr>
          <p:cNvPr id="3" name="Content Placeholder 2">
            <a:extLst>
              <a:ext uri="{FF2B5EF4-FFF2-40B4-BE49-F238E27FC236}">
                <a16:creationId xmlns:a16="http://schemas.microsoft.com/office/drawing/2014/main" id="{E0ACAD00-EBF6-9308-8C50-6B885049CA07}"/>
              </a:ext>
            </a:extLst>
          </p:cNvPr>
          <p:cNvSpPr>
            <a:spLocks noGrp="1"/>
          </p:cNvSpPr>
          <p:nvPr>
            <p:ph idx="1"/>
          </p:nvPr>
        </p:nvSpPr>
        <p:spPr/>
        <p:txBody>
          <a:bodyPr/>
          <a:lstStyle/>
          <a:p>
            <a:r>
              <a:rPr lang="en-GB" dirty="0"/>
              <a:t>Some scholars (e.g. </a:t>
            </a:r>
            <a:r>
              <a:rPr lang="en-GB" dirty="0" err="1"/>
              <a:t>Destexhe</a:t>
            </a:r>
            <a:r>
              <a:rPr lang="en-GB" dirty="0"/>
              <a:t>, 1995) believe genocide is too widely applied.</a:t>
            </a:r>
          </a:p>
          <a:p>
            <a:r>
              <a:rPr lang="en-GB" dirty="0"/>
              <a:t>Others believe the definition should be made broader and  be more responsive.</a:t>
            </a:r>
          </a:p>
          <a:p>
            <a:r>
              <a:rPr lang="en-GB" dirty="0"/>
              <a:t>Some argue for new terms (Scheffer, Gerlach)</a:t>
            </a:r>
          </a:p>
        </p:txBody>
      </p:sp>
    </p:spTree>
    <p:extLst>
      <p:ext uri="{BB962C8B-B14F-4D97-AF65-F5344CB8AC3E}">
        <p14:creationId xmlns:p14="http://schemas.microsoft.com/office/powerpoint/2010/main" val="788717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AC82-BB0A-8DC5-71A4-D18E82D1536B}"/>
              </a:ext>
            </a:extLst>
          </p:cNvPr>
          <p:cNvSpPr>
            <a:spLocks noGrp="1"/>
          </p:cNvSpPr>
          <p:nvPr>
            <p:ph type="title"/>
          </p:nvPr>
        </p:nvSpPr>
        <p:spPr/>
        <p:txBody>
          <a:bodyPr>
            <a:normAutofit fontScale="90000"/>
          </a:bodyPr>
          <a:lstStyle/>
          <a:p>
            <a:r>
              <a:rPr lang="en-GB" dirty="0"/>
              <a:t>Scholarly definitions: Exercise</a:t>
            </a:r>
          </a:p>
        </p:txBody>
      </p:sp>
      <p:sp>
        <p:nvSpPr>
          <p:cNvPr id="3" name="Content Placeholder 2">
            <a:extLst>
              <a:ext uri="{FF2B5EF4-FFF2-40B4-BE49-F238E27FC236}">
                <a16:creationId xmlns:a16="http://schemas.microsoft.com/office/drawing/2014/main" id="{EFE62621-9D42-4894-8077-DA8FBF3633C2}"/>
              </a:ext>
            </a:extLst>
          </p:cNvPr>
          <p:cNvSpPr>
            <a:spLocks noGrp="1"/>
          </p:cNvSpPr>
          <p:nvPr>
            <p:ph idx="1"/>
          </p:nvPr>
        </p:nvSpPr>
        <p:spPr/>
        <p:txBody>
          <a:bodyPr/>
          <a:lstStyle/>
          <a:p>
            <a:r>
              <a:rPr lang="en-GB" dirty="0"/>
              <a:t>How do the definitions in front of you differ?</a:t>
            </a:r>
          </a:p>
          <a:p>
            <a:r>
              <a:rPr lang="en-GB" dirty="0"/>
              <a:t>Are they broad or narrowly defined?</a:t>
            </a:r>
          </a:p>
          <a:p>
            <a:r>
              <a:rPr lang="en-GB" dirty="0"/>
              <a:t>What do they say about victims and perpetrators?</a:t>
            </a:r>
          </a:p>
          <a:p>
            <a:r>
              <a:rPr lang="en-GB" dirty="0"/>
              <a:t>What do they say about the nature of genocide?</a:t>
            </a:r>
          </a:p>
        </p:txBody>
      </p:sp>
    </p:spTree>
    <p:extLst>
      <p:ext uri="{BB962C8B-B14F-4D97-AF65-F5344CB8AC3E}">
        <p14:creationId xmlns:p14="http://schemas.microsoft.com/office/powerpoint/2010/main" val="914523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30DA1-CF57-6E25-68A7-4E510FBB008D}"/>
              </a:ext>
            </a:extLst>
          </p:cNvPr>
          <p:cNvSpPr>
            <a:spLocks noGrp="1"/>
          </p:cNvSpPr>
          <p:nvPr>
            <p:ph type="title"/>
          </p:nvPr>
        </p:nvSpPr>
        <p:spPr/>
        <p:txBody>
          <a:bodyPr>
            <a:normAutofit fontScale="90000"/>
          </a:bodyPr>
          <a:lstStyle/>
          <a:p>
            <a:r>
              <a:rPr lang="en-GB" dirty="0"/>
              <a:t>Other International crimes: War crimes</a:t>
            </a:r>
          </a:p>
        </p:txBody>
      </p:sp>
      <p:sp>
        <p:nvSpPr>
          <p:cNvPr id="3" name="Content Placeholder 2">
            <a:extLst>
              <a:ext uri="{FF2B5EF4-FFF2-40B4-BE49-F238E27FC236}">
                <a16:creationId xmlns:a16="http://schemas.microsoft.com/office/drawing/2014/main" id="{E5F64E0A-230B-2D12-D6D8-D79A5D24585E}"/>
              </a:ext>
            </a:extLst>
          </p:cNvPr>
          <p:cNvSpPr>
            <a:spLocks noGrp="1"/>
          </p:cNvSpPr>
          <p:nvPr>
            <p:ph idx="1"/>
          </p:nvPr>
        </p:nvSpPr>
        <p:spPr/>
        <p:txBody>
          <a:bodyPr>
            <a:normAutofit fontScale="92500" lnSpcReduction="10000"/>
          </a:bodyPr>
          <a:lstStyle/>
          <a:p>
            <a:r>
              <a:rPr lang="en-GB" dirty="0"/>
              <a:t>No single document in international law codifies all war crimes.</a:t>
            </a:r>
          </a:p>
          <a:p>
            <a:r>
              <a:rPr lang="en-GB" dirty="0"/>
              <a:t>Sources can be found in the Hague and Geneva Conventions, and the Rome Statute of the International Criminal Court.</a:t>
            </a:r>
          </a:p>
          <a:p>
            <a:r>
              <a:rPr lang="en-GB" dirty="0"/>
              <a:t>War crimes take place in context of armed conflict, either international or non-international, and definitions of ‘war crime’ differ depending on whether the conflict is international or non-international.</a:t>
            </a:r>
          </a:p>
          <a:p>
            <a:r>
              <a:rPr lang="en-GB" dirty="0"/>
              <a:t>Rome Statute (1988) of the International Criminal Court – sets out 4 categories of war crimes, depending on the type of war.</a:t>
            </a:r>
          </a:p>
          <a:p>
            <a:pPr algn="l"/>
            <a:endParaRPr lang="en-GB" dirty="0"/>
          </a:p>
        </p:txBody>
      </p:sp>
    </p:spTree>
    <p:extLst>
      <p:ext uri="{BB962C8B-B14F-4D97-AF65-F5344CB8AC3E}">
        <p14:creationId xmlns:p14="http://schemas.microsoft.com/office/powerpoint/2010/main" val="497259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A252D-95C7-FA9F-E99B-FAD6ACCA84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BB6D1C-EED4-B1BB-AE86-BCF7F799E152}"/>
              </a:ext>
            </a:extLst>
          </p:cNvPr>
          <p:cNvSpPr>
            <a:spLocks noGrp="1"/>
          </p:cNvSpPr>
          <p:nvPr>
            <p:ph type="title"/>
          </p:nvPr>
        </p:nvSpPr>
        <p:spPr/>
        <p:txBody>
          <a:bodyPr>
            <a:normAutofit fontScale="90000"/>
          </a:bodyPr>
          <a:lstStyle/>
          <a:p>
            <a:r>
              <a:rPr lang="en-GB" dirty="0"/>
              <a:t>War crimes (International conflicts) – Rome Statute 1998</a:t>
            </a:r>
          </a:p>
        </p:txBody>
      </p:sp>
      <p:sp>
        <p:nvSpPr>
          <p:cNvPr id="3" name="Content Placeholder 2">
            <a:extLst>
              <a:ext uri="{FF2B5EF4-FFF2-40B4-BE49-F238E27FC236}">
                <a16:creationId xmlns:a16="http://schemas.microsoft.com/office/drawing/2014/main" id="{BC0D64DE-A2E8-D91E-E9FD-46F89A088BBA}"/>
              </a:ext>
            </a:extLst>
          </p:cNvPr>
          <p:cNvSpPr>
            <a:spLocks noGrp="1"/>
          </p:cNvSpPr>
          <p:nvPr>
            <p:ph idx="1"/>
          </p:nvPr>
        </p:nvSpPr>
        <p:spPr>
          <a:xfrm>
            <a:off x="833600" y="2530243"/>
            <a:ext cx="10268712" cy="3593592"/>
          </a:xfrm>
        </p:spPr>
        <p:txBody>
          <a:bodyPr>
            <a:normAutofit/>
          </a:bodyPr>
          <a:lstStyle/>
          <a:p>
            <a:pPr marL="457200" indent="-457200" algn="l">
              <a:lnSpc>
                <a:spcPct val="120000"/>
              </a:lnSpc>
              <a:spcBef>
                <a:spcPts val="0"/>
              </a:spcBef>
              <a:spcAft>
                <a:spcPts val="0"/>
              </a:spcAft>
              <a:buFont typeface="Arial" panose="020B0604020202020204" pitchFamily="34" charset="0"/>
              <a:buChar char="•"/>
            </a:pPr>
            <a:r>
              <a:rPr lang="en-GB" dirty="0">
                <a:solidFill>
                  <a:srgbClr val="3B3837"/>
                </a:solidFill>
              </a:rPr>
              <a:t>Grave breaches of the 1949 Geneva Conventions, such as:</a:t>
            </a:r>
          </a:p>
          <a:p>
            <a:pPr marL="731520" lvl="1" indent="-457200">
              <a:lnSpc>
                <a:spcPct val="120000"/>
              </a:lnSpc>
              <a:spcBef>
                <a:spcPts val="0"/>
              </a:spcBef>
              <a:spcAft>
                <a:spcPts val="0"/>
              </a:spcAft>
              <a:buFont typeface="Arial" panose="020B0604020202020204" pitchFamily="34" charset="0"/>
              <a:buChar char="•"/>
            </a:pPr>
            <a:r>
              <a:rPr lang="en-GB" b="0" i="0" dirty="0" err="1">
                <a:solidFill>
                  <a:srgbClr val="3B3837"/>
                </a:solidFill>
                <a:effectLst/>
              </a:rPr>
              <a:t>Willful</a:t>
            </a:r>
            <a:r>
              <a:rPr lang="en-GB" b="0" i="0" dirty="0">
                <a:solidFill>
                  <a:srgbClr val="3B3837"/>
                </a:solidFill>
                <a:effectLst/>
              </a:rPr>
              <a:t> killing, torture or inhuman treatment, or </a:t>
            </a:r>
            <a:r>
              <a:rPr lang="en-GB" b="0" i="0" dirty="0" err="1">
                <a:solidFill>
                  <a:srgbClr val="3B3837"/>
                </a:solidFill>
                <a:effectLst/>
              </a:rPr>
              <a:t>willfully</a:t>
            </a:r>
            <a:r>
              <a:rPr lang="en-GB" b="0" i="0" dirty="0">
                <a:solidFill>
                  <a:srgbClr val="3B3837"/>
                </a:solidFill>
                <a:effectLst/>
              </a:rPr>
              <a:t> causing great suffering or serious injury to body or health against the sick, wounded and shipwrecked persons not taking part in hostilities, prisoners of war and other detainees, civilians and civilian objects.</a:t>
            </a:r>
          </a:p>
          <a:p>
            <a:pPr marL="731520" lvl="1" indent="-457200">
              <a:lnSpc>
                <a:spcPct val="120000"/>
              </a:lnSpc>
              <a:spcBef>
                <a:spcPts val="0"/>
              </a:spcBef>
              <a:spcAft>
                <a:spcPts val="0"/>
              </a:spcAft>
              <a:buFont typeface="Arial" panose="020B0604020202020204" pitchFamily="34" charset="0"/>
              <a:buChar char="•"/>
            </a:pPr>
            <a:r>
              <a:rPr lang="en-GB" b="0" i="0" dirty="0">
                <a:solidFill>
                  <a:srgbClr val="3B3837"/>
                </a:solidFill>
                <a:effectLst/>
              </a:rPr>
              <a:t>Extensive destruction and appropriation of property, not justified by military necessity and carried out unlawfully and wantonly.</a:t>
            </a:r>
          </a:p>
          <a:p>
            <a:endParaRPr lang="en-GB" dirty="0"/>
          </a:p>
        </p:txBody>
      </p:sp>
    </p:spTree>
    <p:extLst>
      <p:ext uri="{BB962C8B-B14F-4D97-AF65-F5344CB8AC3E}">
        <p14:creationId xmlns:p14="http://schemas.microsoft.com/office/powerpoint/2010/main" val="1263016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60B96-622C-DBFA-1EE0-03525EB66E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1EA148-4B9E-3A51-DBF0-ED3D54BBCD45}"/>
              </a:ext>
            </a:extLst>
          </p:cNvPr>
          <p:cNvSpPr>
            <a:spLocks noGrp="1"/>
          </p:cNvSpPr>
          <p:nvPr>
            <p:ph type="title"/>
          </p:nvPr>
        </p:nvSpPr>
        <p:spPr/>
        <p:txBody>
          <a:bodyPr>
            <a:normAutofit fontScale="90000"/>
          </a:bodyPr>
          <a:lstStyle/>
          <a:p>
            <a:r>
              <a:rPr lang="en-GB" dirty="0"/>
              <a:t>War crimes (International conflicts) – Rome Statute 1998</a:t>
            </a:r>
          </a:p>
        </p:txBody>
      </p:sp>
      <p:sp>
        <p:nvSpPr>
          <p:cNvPr id="3" name="Content Placeholder 2">
            <a:extLst>
              <a:ext uri="{FF2B5EF4-FFF2-40B4-BE49-F238E27FC236}">
                <a16:creationId xmlns:a16="http://schemas.microsoft.com/office/drawing/2014/main" id="{34F08219-E24B-1C54-BDD6-22574F887E69}"/>
              </a:ext>
            </a:extLst>
          </p:cNvPr>
          <p:cNvSpPr>
            <a:spLocks noGrp="1"/>
          </p:cNvSpPr>
          <p:nvPr>
            <p:ph idx="1"/>
          </p:nvPr>
        </p:nvSpPr>
        <p:spPr>
          <a:xfrm>
            <a:off x="833600" y="2530243"/>
            <a:ext cx="10268712" cy="3593592"/>
          </a:xfrm>
        </p:spPr>
        <p:txBody>
          <a:bodyPr>
            <a:normAutofit fontScale="92500"/>
          </a:bodyPr>
          <a:lstStyle/>
          <a:p>
            <a:pPr marL="457200" indent="-457200" algn="l">
              <a:lnSpc>
                <a:spcPct val="120000"/>
              </a:lnSpc>
              <a:spcBef>
                <a:spcPts val="0"/>
              </a:spcBef>
              <a:spcAft>
                <a:spcPts val="0"/>
              </a:spcAft>
              <a:buFont typeface="Arial" panose="020B0604020202020204" pitchFamily="34" charset="0"/>
              <a:buChar char="•"/>
            </a:pPr>
            <a:r>
              <a:rPr lang="en-GB" b="0" i="0" dirty="0">
                <a:solidFill>
                  <a:srgbClr val="3B3837"/>
                </a:solidFill>
                <a:effectLst/>
              </a:rPr>
              <a:t>Other serious violations of the laws and customs, such as:</a:t>
            </a:r>
            <a:endParaRPr lang="en-GB" dirty="0">
              <a:solidFill>
                <a:srgbClr val="3B3837"/>
              </a:solidFill>
            </a:endParaRPr>
          </a:p>
          <a:p>
            <a:pPr marL="731520" lvl="1" indent="-457200">
              <a:lnSpc>
                <a:spcPct val="120000"/>
              </a:lnSpc>
              <a:spcBef>
                <a:spcPts val="0"/>
              </a:spcBef>
              <a:spcAft>
                <a:spcPts val="0"/>
              </a:spcAft>
              <a:buFont typeface="Arial" panose="020B0604020202020204" pitchFamily="34" charset="0"/>
              <a:buChar char="•"/>
            </a:pPr>
            <a:r>
              <a:rPr lang="en-GB" b="0" i="0" dirty="0">
                <a:solidFill>
                  <a:srgbClr val="3B3837"/>
                </a:solidFill>
                <a:effectLst/>
              </a:rPr>
              <a:t>Intentionally directing attacks against the civilian population as such or against individual civilians not taking direct part in hostilities;</a:t>
            </a:r>
          </a:p>
          <a:p>
            <a:pPr marL="731520" lvl="1" indent="-457200">
              <a:lnSpc>
                <a:spcPct val="120000"/>
              </a:lnSpc>
              <a:spcBef>
                <a:spcPts val="0"/>
              </a:spcBef>
              <a:spcAft>
                <a:spcPts val="0"/>
              </a:spcAft>
              <a:buFont typeface="Arial" panose="020B0604020202020204" pitchFamily="34" charset="0"/>
              <a:buChar char="•"/>
            </a:pPr>
            <a:r>
              <a:rPr lang="en-GB" b="0" i="0" dirty="0">
                <a:solidFill>
                  <a:srgbClr val="3B3837"/>
                </a:solidFill>
                <a:effectLst/>
              </a:rPr>
              <a:t>Intentionally directing attacks against civilian objects, that is, objects which are not military objectives;</a:t>
            </a:r>
          </a:p>
          <a:p>
            <a:pPr marL="731520" lvl="1" indent="-457200">
              <a:lnSpc>
                <a:spcPct val="120000"/>
              </a:lnSpc>
              <a:spcBef>
                <a:spcPts val="0"/>
              </a:spcBef>
              <a:spcAft>
                <a:spcPts val="0"/>
              </a:spcAft>
              <a:buFont typeface="Arial" panose="020B0604020202020204" pitchFamily="34" charset="0"/>
              <a:buChar char="•"/>
            </a:pPr>
            <a:r>
              <a:rPr lang="en-GB" b="0" i="0" dirty="0">
                <a:solidFill>
                  <a:srgbClr val="3B3837"/>
                </a:solidFill>
                <a:effectLst/>
              </a:rPr>
              <a:t>Attacking or bombarding, by whatever means, towns, villages, dwellings or buildings which are undefended and which are not military objectives;</a:t>
            </a:r>
          </a:p>
          <a:p>
            <a:pPr marL="731520" lvl="1" indent="-457200">
              <a:lnSpc>
                <a:spcPct val="120000"/>
              </a:lnSpc>
              <a:spcBef>
                <a:spcPts val="0"/>
              </a:spcBef>
              <a:spcAft>
                <a:spcPts val="0"/>
              </a:spcAft>
              <a:buFont typeface="Arial" panose="020B0604020202020204" pitchFamily="34" charset="0"/>
              <a:buChar char="•"/>
            </a:pPr>
            <a:r>
              <a:rPr lang="en-GB" b="0" i="0" dirty="0">
                <a:solidFill>
                  <a:srgbClr val="3B3837"/>
                </a:solidFill>
                <a:effectLst/>
              </a:rPr>
              <a:t>Employing poison or poisoned weapons.</a:t>
            </a:r>
          </a:p>
          <a:p>
            <a:endParaRPr lang="en-GB" dirty="0"/>
          </a:p>
        </p:txBody>
      </p:sp>
    </p:spTree>
    <p:extLst>
      <p:ext uri="{BB962C8B-B14F-4D97-AF65-F5344CB8AC3E}">
        <p14:creationId xmlns:p14="http://schemas.microsoft.com/office/powerpoint/2010/main" val="31729383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BEE14-0F7C-21D5-DB4E-3E2AD34F8F7B}"/>
              </a:ext>
            </a:extLst>
          </p:cNvPr>
          <p:cNvSpPr>
            <a:spLocks noGrp="1"/>
          </p:cNvSpPr>
          <p:nvPr>
            <p:ph type="title"/>
          </p:nvPr>
        </p:nvSpPr>
        <p:spPr/>
        <p:txBody>
          <a:bodyPr>
            <a:normAutofit fontScale="90000"/>
          </a:bodyPr>
          <a:lstStyle/>
          <a:p>
            <a:r>
              <a:rPr lang="en-GB" dirty="0"/>
              <a:t>War Crimes (non-international conflicts) – Rome Statute 1998</a:t>
            </a:r>
          </a:p>
        </p:txBody>
      </p:sp>
      <p:sp>
        <p:nvSpPr>
          <p:cNvPr id="3" name="Content Placeholder 2">
            <a:extLst>
              <a:ext uri="{FF2B5EF4-FFF2-40B4-BE49-F238E27FC236}">
                <a16:creationId xmlns:a16="http://schemas.microsoft.com/office/drawing/2014/main" id="{2CB51678-6F8F-F2DA-D874-E835CAB3FA49}"/>
              </a:ext>
            </a:extLst>
          </p:cNvPr>
          <p:cNvSpPr>
            <a:spLocks noGrp="1"/>
          </p:cNvSpPr>
          <p:nvPr>
            <p:ph idx="1"/>
          </p:nvPr>
        </p:nvSpPr>
        <p:spPr/>
        <p:txBody>
          <a:bodyPr>
            <a:normAutofit/>
          </a:bodyPr>
          <a:lstStyle/>
          <a:p>
            <a:pPr marL="800100" lvl="1" indent="-342900"/>
            <a:r>
              <a:rPr lang="en-GB" b="0" i="0" dirty="0">
                <a:solidFill>
                  <a:srgbClr val="3B3837"/>
                </a:solidFill>
                <a:effectLst/>
              </a:rPr>
              <a:t>Serious violations of Article 3 common to the 1949 Geneva Conventions, such as:</a:t>
            </a:r>
            <a:endParaRPr lang="en-GB" dirty="0">
              <a:solidFill>
                <a:srgbClr val="3B3837"/>
              </a:solidFill>
            </a:endParaRPr>
          </a:p>
          <a:p>
            <a:pPr marL="800100" lvl="2" indent="-342900">
              <a:buFont typeface="Arial" panose="020B0604020202020204" pitchFamily="34" charset="0"/>
              <a:buChar char="•"/>
            </a:pPr>
            <a:r>
              <a:rPr lang="en-GB" b="0" i="0" dirty="0">
                <a:solidFill>
                  <a:srgbClr val="3B3837"/>
                </a:solidFill>
                <a:effectLst/>
              </a:rPr>
              <a:t>	Violence to life and person, in particular murder of all kinds, mutilation, cruel treatment and torture of persons taking no active part in the hostilities, including members of armed forces who have laid down their arms and those placed hors de combat by sickness, wounds, detention, or any other cause against the sick, wounded and shipwrecked persons not taking part in hostilities, prisoners of war and other detainees, civilians and civilian objects.</a:t>
            </a:r>
          </a:p>
          <a:p>
            <a:endParaRPr lang="en-GB" dirty="0"/>
          </a:p>
        </p:txBody>
      </p:sp>
    </p:spTree>
    <p:extLst>
      <p:ext uri="{BB962C8B-B14F-4D97-AF65-F5344CB8AC3E}">
        <p14:creationId xmlns:p14="http://schemas.microsoft.com/office/powerpoint/2010/main" val="11705354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42666-76BF-7C0E-7B6E-DCA9B6DA30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3F0C7D-2007-06F9-AEC0-5F179A396CE1}"/>
              </a:ext>
            </a:extLst>
          </p:cNvPr>
          <p:cNvSpPr>
            <a:spLocks noGrp="1"/>
          </p:cNvSpPr>
          <p:nvPr>
            <p:ph type="title"/>
          </p:nvPr>
        </p:nvSpPr>
        <p:spPr/>
        <p:txBody>
          <a:bodyPr>
            <a:normAutofit fontScale="90000"/>
          </a:bodyPr>
          <a:lstStyle/>
          <a:p>
            <a:r>
              <a:rPr lang="en-GB" dirty="0"/>
              <a:t>War Crimes (non-international conflicts) – Rome Statute 1998</a:t>
            </a:r>
          </a:p>
        </p:txBody>
      </p:sp>
      <p:sp>
        <p:nvSpPr>
          <p:cNvPr id="3" name="Content Placeholder 2">
            <a:extLst>
              <a:ext uri="{FF2B5EF4-FFF2-40B4-BE49-F238E27FC236}">
                <a16:creationId xmlns:a16="http://schemas.microsoft.com/office/drawing/2014/main" id="{ECAAD76F-607B-5B3E-D125-59EEFF0B3AF0}"/>
              </a:ext>
            </a:extLst>
          </p:cNvPr>
          <p:cNvSpPr>
            <a:spLocks noGrp="1"/>
          </p:cNvSpPr>
          <p:nvPr>
            <p:ph idx="1"/>
          </p:nvPr>
        </p:nvSpPr>
        <p:spPr>
          <a:xfrm>
            <a:off x="961644" y="2576250"/>
            <a:ext cx="10268712" cy="3593592"/>
          </a:xfrm>
        </p:spPr>
        <p:txBody>
          <a:bodyPr>
            <a:normAutofit/>
          </a:bodyPr>
          <a:lstStyle/>
          <a:p>
            <a:pPr marL="640080" indent="-457200">
              <a:buFont typeface="Arial" panose="020B0604020202020204" pitchFamily="34" charset="0"/>
              <a:buChar char="•"/>
            </a:pPr>
            <a:r>
              <a:rPr lang="en-GB" b="0" i="0" dirty="0">
                <a:solidFill>
                  <a:srgbClr val="3B3837"/>
                </a:solidFill>
                <a:effectLst/>
              </a:rPr>
              <a:t>Other serious violations of the laws and customs, such as:</a:t>
            </a:r>
          </a:p>
          <a:p>
            <a:pPr marL="914400" lvl="1" indent="-457200">
              <a:buFont typeface="Arial" panose="020B0604020202020204" pitchFamily="34" charset="0"/>
              <a:buChar char="•"/>
            </a:pPr>
            <a:r>
              <a:rPr lang="en-GB" b="0" i="0" dirty="0">
                <a:solidFill>
                  <a:srgbClr val="3B3837"/>
                </a:solidFill>
                <a:effectLst/>
              </a:rPr>
              <a:t>Intentionally directing attacks against the civilian population as such or against individual civilians not taking direct part in hostilities;</a:t>
            </a:r>
          </a:p>
          <a:p>
            <a:pPr marL="914400" lvl="1" indent="-457200">
              <a:buFont typeface="Arial" panose="020B0604020202020204" pitchFamily="34" charset="0"/>
              <a:buChar char="•"/>
            </a:pPr>
            <a:r>
              <a:rPr lang="en-GB" b="0" i="0" dirty="0">
                <a:solidFill>
                  <a:srgbClr val="3B3837"/>
                </a:solidFill>
                <a:effectLst/>
              </a:rPr>
              <a:t>Intentionally directing attacks against buildings dedicated to religion, education, art, science or charitable purposes, historic monuments, hospitals and places where the sick and wounded are collected, provided they are not military objectives.</a:t>
            </a:r>
          </a:p>
          <a:p>
            <a:endParaRPr lang="en-GB" dirty="0"/>
          </a:p>
        </p:txBody>
      </p:sp>
    </p:spTree>
    <p:extLst>
      <p:ext uri="{BB962C8B-B14F-4D97-AF65-F5344CB8AC3E}">
        <p14:creationId xmlns:p14="http://schemas.microsoft.com/office/powerpoint/2010/main" val="3854173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31228-0029-2AA9-6FEB-B6C2DA5A6A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916978-D3AB-C271-7D78-47DFA05687DF}"/>
              </a:ext>
            </a:extLst>
          </p:cNvPr>
          <p:cNvSpPr>
            <a:spLocks noGrp="1"/>
          </p:cNvSpPr>
          <p:nvPr>
            <p:ph type="title"/>
          </p:nvPr>
        </p:nvSpPr>
        <p:spPr/>
        <p:txBody>
          <a:bodyPr>
            <a:normAutofit/>
          </a:bodyPr>
          <a:lstStyle/>
          <a:p>
            <a:r>
              <a:rPr lang="en-GB" dirty="0"/>
              <a:t>War Crimes</a:t>
            </a:r>
          </a:p>
        </p:txBody>
      </p:sp>
      <p:sp>
        <p:nvSpPr>
          <p:cNvPr id="3" name="Content Placeholder 2">
            <a:extLst>
              <a:ext uri="{FF2B5EF4-FFF2-40B4-BE49-F238E27FC236}">
                <a16:creationId xmlns:a16="http://schemas.microsoft.com/office/drawing/2014/main" id="{99E395D8-5905-6DE5-FF91-F8674BEE652B}"/>
              </a:ext>
            </a:extLst>
          </p:cNvPr>
          <p:cNvSpPr>
            <a:spLocks noGrp="1"/>
          </p:cNvSpPr>
          <p:nvPr>
            <p:ph idx="1"/>
          </p:nvPr>
        </p:nvSpPr>
        <p:spPr/>
        <p:txBody>
          <a:bodyPr>
            <a:normAutofit fontScale="70000" lnSpcReduction="20000"/>
          </a:bodyPr>
          <a:lstStyle/>
          <a:p>
            <a:pPr algn="l"/>
            <a:r>
              <a:rPr lang="en-GB" b="0" i="0" dirty="0">
                <a:solidFill>
                  <a:srgbClr val="3B3837"/>
                </a:solidFill>
                <a:effectLst/>
              </a:rPr>
              <a:t>Contrast with genocide and crimes against humanity – war crimes can be committed against diverse victims, both combatants and non-combatants.</a:t>
            </a:r>
          </a:p>
          <a:p>
            <a:pPr algn="l"/>
            <a:r>
              <a:rPr lang="en-GB" b="0" i="0" dirty="0">
                <a:solidFill>
                  <a:srgbClr val="3B3837"/>
                </a:solidFill>
                <a:effectLst/>
              </a:rPr>
              <a:t>International conflict – war </a:t>
            </a:r>
            <a:r>
              <a:rPr lang="en-GB" dirty="0">
                <a:solidFill>
                  <a:srgbClr val="3B3837"/>
                </a:solidFill>
              </a:rPr>
              <a:t>crimes victims can include wounded/sick members of armed forces, prisoners of war, civilians.</a:t>
            </a:r>
          </a:p>
          <a:p>
            <a:pPr algn="l"/>
            <a:r>
              <a:rPr lang="en-GB" b="0" i="0" dirty="0">
                <a:solidFill>
                  <a:srgbClr val="3B3837"/>
                </a:solidFill>
                <a:effectLst/>
              </a:rPr>
              <a:t>Non-international con</a:t>
            </a:r>
            <a:r>
              <a:rPr lang="en-GB" dirty="0">
                <a:solidFill>
                  <a:srgbClr val="3B3837"/>
                </a:solidFill>
              </a:rPr>
              <a:t>flict – war crimes victims can be persons taking no active part in hostilities, including members of armed forces who have laid down arms and wounded/sick members of armed forces, prisoners of war.</a:t>
            </a:r>
          </a:p>
          <a:p>
            <a:pPr algn="l"/>
            <a:r>
              <a:rPr lang="en-GB" b="0" i="0" dirty="0">
                <a:solidFill>
                  <a:srgbClr val="3B3837"/>
                </a:solidFill>
                <a:effectLst/>
              </a:rPr>
              <a:t>In both types of conflict, protection also afforded to medical and religious personnel, humanitarian workers, and civil defence staff.</a:t>
            </a:r>
          </a:p>
          <a:p>
            <a:endParaRPr lang="en-GB" dirty="0"/>
          </a:p>
          <a:p>
            <a:r>
              <a:rPr lang="en-GB" dirty="0"/>
              <a:t>(Global Centre for the Responsibility to Protect, 2018).</a:t>
            </a:r>
          </a:p>
        </p:txBody>
      </p:sp>
    </p:spTree>
    <p:extLst>
      <p:ext uri="{BB962C8B-B14F-4D97-AF65-F5344CB8AC3E}">
        <p14:creationId xmlns:p14="http://schemas.microsoft.com/office/powerpoint/2010/main" val="14227073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F0CFB-C76E-9238-CA3C-05AB238F99CD}"/>
              </a:ext>
            </a:extLst>
          </p:cNvPr>
          <p:cNvSpPr>
            <a:spLocks noGrp="1"/>
          </p:cNvSpPr>
          <p:nvPr>
            <p:ph type="title"/>
          </p:nvPr>
        </p:nvSpPr>
        <p:spPr/>
        <p:txBody>
          <a:bodyPr>
            <a:normAutofit fontScale="90000"/>
          </a:bodyPr>
          <a:lstStyle/>
          <a:p>
            <a:r>
              <a:rPr lang="en-GB" dirty="0"/>
              <a:t>CRIMES AGAINST HUMANITY (Rome Statute, 1998)</a:t>
            </a:r>
          </a:p>
        </p:txBody>
      </p:sp>
      <p:sp>
        <p:nvSpPr>
          <p:cNvPr id="3" name="Content Placeholder 2">
            <a:extLst>
              <a:ext uri="{FF2B5EF4-FFF2-40B4-BE49-F238E27FC236}">
                <a16:creationId xmlns:a16="http://schemas.microsoft.com/office/drawing/2014/main" id="{E29E12F0-8D5F-BB1A-51FD-359B74B96429}"/>
              </a:ext>
            </a:extLst>
          </p:cNvPr>
          <p:cNvSpPr>
            <a:spLocks noGrp="1"/>
          </p:cNvSpPr>
          <p:nvPr>
            <p:ph idx="1"/>
          </p:nvPr>
        </p:nvSpPr>
        <p:spPr/>
        <p:txBody>
          <a:bodyPr>
            <a:normAutofit fontScale="85000" lnSpcReduction="20000"/>
          </a:bodyPr>
          <a:lstStyle/>
          <a:p>
            <a:pPr algn="l">
              <a:spcBef>
                <a:spcPts val="0"/>
              </a:spcBef>
              <a:spcAft>
                <a:spcPts val="0"/>
              </a:spcAft>
            </a:pPr>
            <a:r>
              <a:rPr lang="en-GB" dirty="0">
                <a:solidFill>
                  <a:srgbClr val="3B3837"/>
                </a:solidFill>
              </a:rPr>
              <a:t>Acts committed as part of a widespread or systematic attack directed against any civilian population, such as:</a:t>
            </a:r>
          </a:p>
          <a:p>
            <a:pPr marL="457200" indent="-457200" algn="l">
              <a:spcBef>
                <a:spcPts val="0"/>
              </a:spcBef>
              <a:spcAft>
                <a:spcPts val="0"/>
              </a:spcAft>
              <a:buFont typeface="Arial" panose="020B0604020202020204" pitchFamily="34" charset="0"/>
              <a:buChar char="•"/>
            </a:pPr>
            <a:r>
              <a:rPr lang="en-GB" b="0" i="0" dirty="0">
                <a:solidFill>
                  <a:srgbClr val="3B3837"/>
                </a:solidFill>
                <a:effectLst/>
              </a:rPr>
              <a:t>Murder</a:t>
            </a:r>
          </a:p>
          <a:p>
            <a:pPr marL="457200" indent="-457200" algn="l">
              <a:spcBef>
                <a:spcPts val="0"/>
              </a:spcBef>
              <a:spcAft>
                <a:spcPts val="0"/>
              </a:spcAft>
              <a:buFont typeface="Arial" panose="020B0604020202020204" pitchFamily="34" charset="0"/>
              <a:buChar char="•"/>
            </a:pPr>
            <a:r>
              <a:rPr lang="en-GB" dirty="0">
                <a:solidFill>
                  <a:srgbClr val="3B3837"/>
                </a:solidFill>
              </a:rPr>
              <a:t>Extermination</a:t>
            </a:r>
          </a:p>
          <a:p>
            <a:pPr marL="457200" indent="-457200" algn="l">
              <a:spcBef>
                <a:spcPts val="0"/>
              </a:spcBef>
              <a:spcAft>
                <a:spcPts val="0"/>
              </a:spcAft>
              <a:buFont typeface="Arial" panose="020B0604020202020204" pitchFamily="34" charset="0"/>
              <a:buChar char="•"/>
            </a:pPr>
            <a:r>
              <a:rPr lang="en-GB" b="0" i="0" dirty="0">
                <a:solidFill>
                  <a:srgbClr val="3B3837"/>
                </a:solidFill>
                <a:effectLst/>
              </a:rPr>
              <a:t>Deportation or forcible transfer of population</a:t>
            </a:r>
          </a:p>
          <a:p>
            <a:pPr marL="457200" indent="-457200" algn="l">
              <a:spcBef>
                <a:spcPts val="0"/>
              </a:spcBef>
              <a:spcAft>
                <a:spcPts val="0"/>
              </a:spcAft>
              <a:buFont typeface="Arial" panose="020B0604020202020204" pitchFamily="34" charset="0"/>
              <a:buChar char="•"/>
            </a:pPr>
            <a:r>
              <a:rPr lang="en-GB" b="0" i="0" dirty="0">
                <a:solidFill>
                  <a:srgbClr val="3B3837"/>
                </a:solidFill>
                <a:effectLst/>
              </a:rPr>
              <a:t>Torture</a:t>
            </a:r>
          </a:p>
          <a:p>
            <a:pPr marL="457200" indent="-457200" algn="l">
              <a:spcBef>
                <a:spcPts val="0"/>
              </a:spcBef>
              <a:spcAft>
                <a:spcPts val="0"/>
              </a:spcAft>
              <a:buFont typeface="Arial" panose="020B0604020202020204" pitchFamily="34" charset="0"/>
              <a:buChar char="•"/>
            </a:pPr>
            <a:r>
              <a:rPr lang="en-GB" b="0" i="0" dirty="0">
                <a:solidFill>
                  <a:srgbClr val="3B3837"/>
                </a:solidFill>
                <a:effectLst/>
              </a:rPr>
              <a:t>Rape, sexual slavery, enforced prostitution, forced pregnancy, enforced sterilisation, or any other form of sexual violence of comparable gravity.</a:t>
            </a:r>
          </a:p>
          <a:p>
            <a:pPr marL="457200" indent="-457200" algn="l">
              <a:spcBef>
                <a:spcPts val="0"/>
              </a:spcBef>
              <a:spcAft>
                <a:spcPts val="0"/>
              </a:spcAft>
              <a:buFont typeface="Arial" panose="020B0604020202020204" pitchFamily="34" charset="0"/>
              <a:buChar char="•"/>
            </a:pPr>
            <a:r>
              <a:rPr lang="en-GB" b="0" i="0" dirty="0">
                <a:solidFill>
                  <a:srgbClr val="3B3837"/>
                </a:solidFill>
                <a:effectLst/>
              </a:rPr>
              <a:t>The crime of apartheid</a:t>
            </a:r>
          </a:p>
          <a:p>
            <a:pPr marL="457200" indent="-457200" algn="l">
              <a:spcBef>
                <a:spcPts val="0"/>
              </a:spcBef>
              <a:spcAft>
                <a:spcPts val="0"/>
              </a:spcAft>
              <a:buFont typeface="Arial" panose="020B0604020202020204" pitchFamily="34" charset="0"/>
              <a:buChar char="•"/>
            </a:pPr>
            <a:r>
              <a:rPr lang="en-GB" dirty="0">
                <a:solidFill>
                  <a:srgbClr val="3B3837"/>
                </a:solidFill>
              </a:rPr>
              <a:t>Other inhumane acts of a similar character intentionally causing great suffering, or serious injury to body or to mental or physical health.</a:t>
            </a:r>
          </a:p>
          <a:p>
            <a:pPr algn="l">
              <a:spcBef>
                <a:spcPts val="0"/>
              </a:spcBef>
              <a:spcAft>
                <a:spcPts val="0"/>
              </a:spcAft>
            </a:pPr>
            <a:r>
              <a:rPr lang="en-GB" b="0" i="0" dirty="0">
                <a:solidFill>
                  <a:srgbClr val="3B3837"/>
                </a:solidFill>
                <a:effectLst/>
              </a:rPr>
              <a:t>(Global Centre for the Responsibility to Protect, 2018)</a:t>
            </a:r>
          </a:p>
          <a:p>
            <a:endParaRPr lang="en-GB" dirty="0"/>
          </a:p>
        </p:txBody>
      </p:sp>
    </p:spTree>
    <p:extLst>
      <p:ext uri="{BB962C8B-B14F-4D97-AF65-F5344CB8AC3E}">
        <p14:creationId xmlns:p14="http://schemas.microsoft.com/office/powerpoint/2010/main" val="70299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8B6CE-A6F1-87F2-8242-43D38F43B16A}"/>
              </a:ext>
            </a:extLst>
          </p:cNvPr>
          <p:cNvSpPr>
            <a:spLocks noGrp="1"/>
          </p:cNvSpPr>
          <p:nvPr>
            <p:ph type="title"/>
          </p:nvPr>
        </p:nvSpPr>
        <p:spPr/>
        <p:txBody>
          <a:bodyPr/>
          <a:lstStyle/>
          <a:p>
            <a:r>
              <a:rPr lang="en-GB" dirty="0"/>
              <a:t>Ethnic Cleansing</a:t>
            </a:r>
          </a:p>
        </p:txBody>
      </p:sp>
      <p:sp>
        <p:nvSpPr>
          <p:cNvPr id="3" name="Content Placeholder 2">
            <a:extLst>
              <a:ext uri="{FF2B5EF4-FFF2-40B4-BE49-F238E27FC236}">
                <a16:creationId xmlns:a16="http://schemas.microsoft.com/office/drawing/2014/main" id="{127CCABA-B664-0E9B-5557-ECB29A4806A5}"/>
              </a:ext>
            </a:extLst>
          </p:cNvPr>
          <p:cNvSpPr>
            <a:spLocks noGrp="1"/>
          </p:cNvSpPr>
          <p:nvPr>
            <p:ph idx="1"/>
          </p:nvPr>
        </p:nvSpPr>
        <p:spPr>
          <a:xfrm>
            <a:off x="961644" y="2564748"/>
            <a:ext cx="10268712" cy="3593592"/>
          </a:xfrm>
        </p:spPr>
        <p:txBody>
          <a:bodyPr>
            <a:normAutofit fontScale="77500" lnSpcReduction="20000"/>
          </a:bodyPr>
          <a:lstStyle/>
          <a:p>
            <a:pPr algn="l"/>
            <a:r>
              <a:rPr lang="en-GB" b="0" i="0" dirty="0">
                <a:solidFill>
                  <a:srgbClr val="3B3837"/>
                </a:solidFill>
                <a:effectLst/>
              </a:rPr>
              <a:t>Not recognised as an independent crime under international law</a:t>
            </a:r>
          </a:p>
          <a:p>
            <a:pPr algn="l"/>
            <a:r>
              <a:rPr lang="en-GB" dirty="0">
                <a:solidFill>
                  <a:srgbClr val="3B3837"/>
                </a:solidFill>
              </a:rPr>
              <a:t>Emerged in context of conflict in former Yugoslavia 1990s</a:t>
            </a:r>
          </a:p>
          <a:p>
            <a:pPr algn="l"/>
            <a:r>
              <a:rPr lang="en-GB" b="0" i="0" dirty="0">
                <a:solidFill>
                  <a:srgbClr val="3B3837"/>
                </a:solidFill>
                <a:effectLst/>
              </a:rPr>
              <a:t>Has been referenced in UN Security Council and General Assembly resolutions, and acknowledged in judgements of the International Criminal Tribunal for </a:t>
            </a:r>
            <a:r>
              <a:rPr lang="en-GB" dirty="0">
                <a:solidFill>
                  <a:srgbClr val="3B3837"/>
                </a:solidFill>
              </a:rPr>
              <a:t>the Former Yugoslavia.</a:t>
            </a:r>
          </a:p>
          <a:p>
            <a:pPr algn="l"/>
            <a:r>
              <a:rPr lang="en-GB" b="0" i="0" dirty="0">
                <a:solidFill>
                  <a:srgbClr val="3B3837"/>
                </a:solidFill>
                <a:effectLst/>
              </a:rPr>
              <a:t>UN Commission of Experts examining violations of international humanitarian law in former Yugosl</a:t>
            </a:r>
            <a:r>
              <a:rPr lang="en-GB" dirty="0">
                <a:solidFill>
                  <a:srgbClr val="3B3837"/>
                </a:solidFill>
              </a:rPr>
              <a:t>avia defined ethnic cleansing as: </a:t>
            </a:r>
            <a:r>
              <a:rPr lang="en-GB" b="0" i="0" dirty="0">
                <a:solidFill>
                  <a:srgbClr val="3B3837"/>
                </a:solidFill>
                <a:effectLst/>
              </a:rPr>
              <a:t>“rendering an area ethnically homogeneous by using force or intimidation to remove persons of given groups from the area” and as “a purposeful policy designed by one ethnic or religious group to remove by violent and terror-inspiring means the civilian population of another ethnic or religious group from certain geographic areas.”</a:t>
            </a:r>
          </a:p>
          <a:p>
            <a:endParaRPr lang="en-GB" dirty="0"/>
          </a:p>
        </p:txBody>
      </p:sp>
    </p:spTree>
    <p:extLst>
      <p:ext uri="{BB962C8B-B14F-4D97-AF65-F5344CB8AC3E}">
        <p14:creationId xmlns:p14="http://schemas.microsoft.com/office/powerpoint/2010/main" val="38797862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1856B-9781-B9D6-9545-1D6E41A6A9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3926C8-4928-F7BA-C69B-F137FB531FD4}"/>
              </a:ext>
            </a:extLst>
          </p:cNvPr>
          <p:cNvSpPr>
            <a:spLocks noGrp="1"/>
          </p:cNvSpPr>
          <p:nvPr>
            <p:ph type="title"/>
          </p:nvPr>
        </p:nvSpPr>
        <p:spPr/>
        <p:txBody>
          <a:bodyPr/>
          <a:lstStyle/>
          <a:p>
            <a:r>
              <a:rPr lang="en-GB" dirty="0"/>
              <a:t>Ethnic Cleansing</a:t>
            </a:r>
          </a:p>
        </p:txBody>
      </p:sp>
      <p:sp>
        <p:nvSpPr>
          <p:cNvPr id="3" name="Content Placeholder 2">
            <a:extLst>
              <a:ext uri="{FF2B5EF4-FFF2-40B4-BE49-F238E27FC236}">
                <a16:creationId xmlns:a16="http://schemas.microsoft.com/office/drawing/2014/main" id="{ED723869-4312-164D-0A27-93DE8F39A759}"/>
              </a:ext>
            </a:extLst>
          </p:cNvPr>
          <p:cNvSpPr>
            <a:spLocks noGrp="1"/>
          </p:cNvSpPr>
          <p:nvPr>
            <p:ph idx="1"/>
          </p:nvPr>
        </p:nvSpPr>
        <p:spPr/>
        <p:txBody>
          <a:bodyPr>
            <a:normAutofit fontScale="70000" lnSpcReduction="20000"/>
          </a:bodyPr>
          <a:lstStyle/>
          <a:p>
            <a:pPr algn="l"/>
            <a:r>
              <a:rPr lang="en-GB" b="0" i="0" dirty="0">
                <a:solidFill>
                  <a:srgbClr val="3B3837"/>
                </a:solidFill>
                <a:effectLst/>
              </a:rPr>
              <a:t>The Commission stated that coercive practices used to remove civilian population can include: </a:t>
            </a:r>
          </a:p>
          <a:p>
            <a:r>
              <a:rPr lang="en-GB" b="0" i="0" dirty="0" err="1">
                <a:solidFill>
                  <a:srgbClr val="3B3837"/>
                </a:solidFill>
                <a:effectLst/>
              </a:rPr>
              <a:t>MurderDisplacement</a:t>
            </a:r>
            <a:r>
              <a:rPr lang="en-GB" b="0" i="0" dirty="0">
                <a:solidFill>
                  <a:srgbClr val="3B3837"/>
                </a:solidFill>
                <a:effectLst/>
              </a:rPr>
              <a:t> and deportation of civilian population</a:t>
            </a:r>
            <a:endParaRPr lang="en-GB" dirty="0">
              <a:solidFill>
                <a:srgbClr val="3B3837"/>
              </a:solidFill>
            </a:endParaRPr>
          </a:p>
          <a:p>
            <a:pPr algn="l"/>
            <a:r>
              <a:rPr lang="en-GB" b="0" i="0" dirty="0">
                <a:solidFill>
                  <a:srgbClr val="3B3837"/>
                </a:solidFill>
                <a:effectLst/>
              </a:rPr>
              <a:t>Torture				Deliberate military attacks/threats of attacks on 						civilians/civilian areas</a:t>
            </a:r>
          </a:p>
          <a:p>
            <a:pPr algn="l"/>
            <a:r>
              <a:rPr lang="en-GB" b="0" i="0" dirty="0">
                <a:solidFill>
                  <a:srgbClr val="3B3837"/>
                </a:solidFill>
                <a:effectLst/>
              </a:rPr>
              <a:t>Arbitrary arrest and detention	Use of civilians as human shields</a:t>
            </a:r>
            <a:endParaRPr lang="en-GB" dirty="0">
              <a:solidFill>
                <a:srgbClr val="3B3837"/>
              </a:solidFill>
            </a:endParaRPr>
          </a:p>
          <a:p>
            <a:pPr algn="l"/>
            <a:r>
              <a:rPr lang="en-GB" b="0" i="0" dirty="0">
                <a:solidFill>
                  <a:srgbClr val="3B3837"/>
                </a:solidFill>
                <a:effectLst/>
              </a:rPr>
              <a:t>Extrajudicial executions		Destruction of property</a:t>
            </a:r>
            <a:endParaRPr lang="en-GB" dirty="0">
              <a:solidFill>
                <a:srgbClr val="3B3837"/>
              </a:solidFill>
            </a:endParaRPr>
          </a:p>
          <a:p>
            <a:pPr algn="l"/>
            <a:r>
              <a:rPr lang="en-GB" dirty="0">
                <a:solidFill>
                  <a:srgbClr val="3B3837"/>
                </a:solidFill>
              </a:rPr>
              <a:t>R</a:t>
            </a:r>
            <a:r>
              <a:rPr lang="en-GB" b="0" i="0" dirty="0">
                <a:solidFill>
                  <a:srgbClr val="3B3837"/>
                </a:solidFill>
                <a:effectLst/>
              </a:rPr>
              <a:t>ape and sexual assaults		Robbery of personal property</a:t>
            </a:r>
          </a:p>
          <a:p>
            <a:pPr algn="l"/>
            <a:r>
              <a:rPr lang="en-GB" b="0" i="0" dirty="0">
                <a:solidFill>
                  <a:srgbClr val="3B3837"/>
                </a:solidFill>
                <a:effectLst/>
              </a:rPr>
              <a:t>Severe physical injury to civilians	Forcible removal</a:t>
            </a:r>
            <a:endParaRPr lang="en-GB" dirty="0">
              <a:solidFill>
                <a:srgbClr val="3B3837"/>
              </a:solidFill>
            </a:endParaRPr>
          </a:p>
          <a:p>
            <a:pPr algn="l"/>
            <a:r>
              <a:rPr lang="en-GB" dirty="0">
                <a:solidFill>
                  <a:srgbClr val="3B3837"/>
                </a:solidFill>
              </a:rPr>
              <a:t>Attacks on hospitals, medical personnel and locations with Red Cross/Crescent emblem</a:t>
            </a:r>
            <a:endParaRPr lang="en-GB" b="0" i="0" dirty="0">
              <a:solidFill>
                <a:srgbClr val="3B3837"/>
              </a:solidFill>
              <a:effectLst/>
            </a:endParaRPr>
          </a:p>
          <a:p>
            <a:endParaRPr lang="en-GB" dirty="0"/>
          </a:p>
        </p:txBody>
      </p:sp>
    </p:spTree>
    <p:extLst>
      <p:ext uri="{BB962C8B-B14F-4D97-AF65-F5344CB8AC3E}">
        <p14:creationId xmlns:p14="http://schemas.microsoft.com/office/powerpoint/2010/main" val="1965885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91962-AC7D-E589-193F-2F5734DCA53B}"/>
              </a:ext>
            </a:extLst>
          </p:cNvPr>
          <p:cNvSpPr>
            <a:spLocks noGrp="1"/>
          </p:cNvSpPr>
          <p:nvPr>
            <p:ph type="title"/>
          </p:nvPr>
        </p:nvSpPr>
        <p:spPr/>
        <p:txBody>
          <a:bodyPr>
            <a:normAutofit fontScale="90000"/>
          </a:bodyPr>
          <a:lstStyle/>
          <a:p>
            <a:r>
              <a:rPr lang="en-GB" dirty="0"/>
              <a:t>TEN STAGES OF GENOCIDE (Stanton, 1996)</a:t>
            </a:r>
          </a:p>
        </p:txBody>
      </p:sp>
      <p:sp>
        <p:nvSpPr>
          <p:cNvPr id="3" name="Content Placeholder 2">
            <a:extLst>
              <a:ext uri="{FF2B5EF4-FFF2-40B4-BE49-F238E27FC236}">
                <a16:creationId xmlns:a16="http://schemas.microsoft.com/office/drawing/2014/main" id="{7C5D5DD2-AA2C-B8F6-CCB6-A07DE769CBEB}"/>
              </a:ext>
            </a:extLst>
          </p:cNvPr>
          <p:cNvSpPr>
            <a:spLocks noGrp="1"/>
          </p:cNvSpPr>
          <p:nvPr>
            <p:ph idx="1"/>
          </p:nvPr>
        </p:nvSpPr>
        <p:spPr/>
        <p:txBody>
          <a:bodyPr/>
          <a:lstStyle/>
          <a:p>
            <a:r>
              <a:rPr lang="en-GB" dirty="0"/>
              <a:t>‘Genocide is a process that develops in ten stages that are predictable, but not inexorable’.</a:t>
            </a:r>
          </a:p>
          <a:p>
            <a:r>
              <a:rPr lang="en-GB" dirty="0"/>
              <a:t>At each stage, preventive measures can stop it.</a:t>
            </a:r>
          </a:p>
          <a:p>
            <a:r>
              <a:rPr lang="en-GB" dirty="0"/>
              <a:t>Later stages must be preceded by earlier stages, though earlier stages continue to operate throughout the process.</a:t>
            </a:r>
          </a:p>
        </p:txBody>
      </p:sp>
    </p:spTree>
    <p:extLst>
      <p:ext uri="{BB962C8B-B14F-4D97-AF65-F5344CB8AC3E}">
        <p14:creationId xmlns:p14="http://schemas.microsoft.com/office/powerpoint/2010/main" val="33638806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63377-D2FC-D88A-A84C-8DF09C14B63E}"/>
              </a:ext>
            </a:extLst>
          </p:cNvPr>
          <p:cNvSpPr>
            <a:spLocks noGrp="1"/>
          </p:cNvSpPr>
          <p:nvPr>
            <p:ph type="title"/>
          </p:nvPr>
        </p:nvSpPr>
        <p:spPr/>
        <p:txBody>
          <a:bodyPr/>
          <a:lstStyle/>
          <a:p>
            <a:r>
              <a:rPr lang="en-GB" dirty="0"/>
              <a:t>Stage 1: Classification</a:t>
            </a:r>
          </a:p>
        </p:txBody>
      </p:sp>
      <p:sp>
        <p:nvSpPr>
          <p:cNvPr id="3" name="Content Placeholder 2">
            <a:extLst>
              <a:ext uri="{FF2B5EF4-FFF2-40B4-BE49-F238E27FC236}">
                <a16:creationId xmlns:a16="http://schemas.microsoft.com/office/drawing/2014/main" id="{CAB03BF7-0580-82FF-B4CC-6778D5E5CCA5}"/>
              </a:ext>
            </a:extLst>
          </p:cNvPr>
          <p:cNvSpPr>
            <a:spLocks noGrp="1"/>
          </p:cNvSpPr>
          <p:nvPr>
            <p:ph idx="1"/>
          </p:nvPr>
        </p:nvSpPr>
        <p:spPr/>
        <p:txBody>
          <a:bodyPr/>
          <a:lstStyle/>
          <a:p>
            <a:r>
              <a:rPr lang="en-GB" dirty="0"/>
              <a:t>Division of society into ‘us’ and ‘them’ – by ethnicity, race, religion, nationality.</a:t>
            </a:r>
          </a:p>
          <a:p>
            <a:r>
              <a:rPr lang="en-GB" dirty="0"/>
              <a:t>If societies are too segregated, genocide more likely.</a:t>
            </a:r>
          </a:p>
        </p:txBody>
      </p:sp>
    </p:spTree>
    <p:extLst>
      <p:ext uri="{BB962C8B-B14F-4D97-AF65-F5344CB8AC3E}">
        <p14:creationId xmlns:p14="http://schemas.microsoft.com/office/powerpoint/2010/main" val="2286716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725EFA61-F0F8-4F4A-B750-81EE924F1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4" y="0"/>
            <a:ext cx="7534655"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F962E5-ABA2-BAF7-CCD2-14E91A0A214C}"/>
              </a:ext>
            </a:extLst>
          </p:cNvPr>
          <p:cNvSpPr>
            <a:spLocks noGrp="1"/>
          </p:cNvSpPr>
          <p:nvPr>
            <p:ph type="title"/>
          </p:nvPr>
        </p:nvSpPr>
        <p:spPr>
          <a:xfrm>
            <a:off x="5300811" y="317500"/>
            <a:ext cx="5927576" cy="1701800"/>
          </a:xfrm>
        </p:spPr>
        <p:txBody>
          <a:bodyPr>
            <a:normAutofit/>
          </a:bodyPr>
          <a:lstStyle/>
          <a:p>
            <a:r>
              <a:rPr lang="en-GB" sz="5600"/>
              <a:t>STAGE 2: Symbolization</a:t>
            </a:r>
          </a:p>
        </p:txBody>
      </p:sp>
      <p:pic>
        <p:nvPicPr>
          <p:cNvPr id="4" name="Picture 3">
            <a:extLst>
              <a:ext uri="{FF2B5EF4-FFF2-40B4-BE49-F238E27FC236}">
                <a16:creationId xmlns:a16="http://schemas.microsoft.com/office/drawing/2014/main" id="{F948BAD0-16DF-D87C-6DAD-57117D24574E}"/>
              </a:ext>
            </a:extLst>
          </p:cNvPr>
          <p:cNvPicPr>
            <a:picLocks noChangeAspect="1"/>
          </p:cNvPicPr>
          <p:nvPr/>
        </p:nvPicPr>
        <p:blipFill>
          <a:blip r:embed="rId2"/>
          <a:srcRect l="10654" r="46901"/>
          <a:stretch/>
        </p:blipFill>
        <p:spPr>
          <a:xfrm>
            <a:off x="20" y="10"/>
            <a:ext cx="4657324" cy="6857990"/>
          </a:xfrm>
          <a:prstGeom prst="rect">
            <a:avLst/>
          </a:prstGeom>
        </p:spPr>
      </p:pic>
      <p:sp>
        <p:nvSpPr>
          <p:cNvPr id="3" name="Content Placeholder 2">
            <a:extLst>
              <a:ext uri="{FF2B5EF4-FFF2-40B4-BE49-F238E27FC236}">
                <a16:creationId xmlns:a16="http://schemas.microsoft.com/office/drawing/2014/main" id="{A51175C6-832F-D9A5-DC0B-A2D1258F9E6A}"/>
              </a:ext>
            </a:extLst>
          </p:cNvPr>
          <p:cNvSpPr>
            <a:spLocks noGrp="1"/>
          </p:cNvSpPr>
          <p:nvPr>
            <p:ph idx="1"/>
          </p:nvPr>
        </p:nvSpPr>
        <p:spPr>
          <a:xfrm>
            <a:off x="4714408" y="2390932"/>
            <a:ext cx="7232754" cy="4287186"/>
          </a:xfrm>
        </p:spPr>
        <p:txBody>
          <a:bodyPr anchor="t">
            <a:normAutofit lnSpcReduction="10000"/>
          </a:bodyPr>
          <a:lstStyle/>
          <a:p>
            <a:pPr>
              <a:lnSpc>
                <a:spcPct val="91000"/>
              </a:lnSpc>
            </a:pPr>
            <a:r>
              <a:rPr lang="en-GB" sz="2400" dirty="0"/>
              <a:t>Giving names or other symbols to the classifications of ethnicity, race, religion, nationality.</a:t>
            </a:r>
          </a:p>
          <a:p>
            <a:pPr>
              <a:lnSpc>
                <a:spcPct val="91000"/>
              </a:lnSpc>
            </a:pPr>
            <a:r>
              <a:rPr lang="en-GB" sz="2400" dirty="0"/>
              <a:t>Naming people</a:t>
            </a:r>
          </a:p>
          <a:p>
            <a:pPr>
              <a:lnSpc>
                <a:spcPct val="91000"/>
              </a:lnSpc>
            </a:pPr>
            <a:r>
              <a:rPr lang="en-GB" sz="2400" dirty="0"/>
              <a:t>Distinguishing them by colours or dress</a:t>
            </a:r>
          </a:p>
          <a:p>
            <a:pPr>
              <a:lnSpc>
                <a:spcPct val="91000"/>
              </a:lnSpc>
            </a:pPr>
            <a:r>
              <a:rPr lang="en-GB" sz="2400" dirty="0"/>
              <a:t>Classification and symbolization are ‘universally human’, don’t necessarily result in genocide unless they lead to the stage of dehumanisation.</a:t>
            </a:r>
          </a:p>
          <a:p>
            <a:pPr>
              <a:lnSpc>
                <a:spcPct val="91000"/>
              </a:lnSpc>
            </a:pPr>
            <a:r>
              <a:rPr lang="en-GB" sz="2400" dirty="0"/>
              <a:t>Yellow star for Jews, blue scarf for people from Eastern Zone in Democratic Kampuchea, Rwanda ID cards</a:t>
            </a:r>
          </a:p>
        </p:txBody>
      </p:sp>
    </p:spTree>
    <p:extLst>
      <p:ext uri="{BB962C8B-B14F-4D97-AF65-F5344CB8AC3E}">
        <p14:creationId xmlns:p14="http://schemas.microsoft.com/office/powerpoint/2010/main" val="23559919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24302-BF2A-A353-E463-74727F0F568D}"/>
              </a:ext>
            </a:extLst>
          </p:cNvPr>
          <p:cNvSpPr>
            <a:spLocks noGrp="1"/>
          </p:cNvSpPr>
          <p:nvPr>
            <p:ph type="title"/>
          </p:nvPr>
        </p:nvSpPr>
        <p:spPr/>
        <p:txBody>
          <a:bodyPr/>
          <a:lstStyle/>
          <a:p>
            <a:r>
              <a:rPr lang="en-GB" dirty="0"/>
              <a:t>STAGE 3: Discrimination</a:t>
            </a:r>
          </a:p>
        </p:txBody>
      </p:sp>
      <p:sp>
        <p:nvSpPr>
          <p:cNvPr id="3" name="Content Placeholder 2">
            <a:extLst>
              <a:ext uri="{FF2B5EF4-FFF2-40B4-BE49-F238E27FC236}">
                <a16:creationId xmlns:a16="http://schemas.microsoft.com/office/drawing/2014/main" id="{4899781B-7A4F-94A0-C2A0-8F161516A92F}"/>
              </a:ext>
            </a:extLst>
          </p:cNvPr>
          <p:cNvSpPr>
            <a:spLocks noGrp="1"/>
          </p:cNvSpPr>
          <p:nvPr>
            <p:ph idx="1"/>
          </p:nvPr>
        </p:nvSpPr>
        <p:spPr/>
        <p:txBody>
          <a:bodyPr/>
          <a:lstStyle/>
          <a:p>
            <a:r>
              <a:rPr lang="en-GB" dirty="0"/>
              <a:t>Dominant group uses law, custom, political power to deny right of other groups</a:t>
            </a:r>
          </a:p>
          <a:p>
            <a:r>
              <a:rPr lang="en-GB" dirty="0"/>
              <a:t>Denial of full civil rights or citizenship</a:t>
            </a:r>
          </a:p>
          <a:p>
            <a:r>
              <a:rPr lang="en-GB" dirty="0"/>
              <a:t>1935 Nuremberg Laws in Nazi Germany – stripped Jews of German citizenship and prohibited their employment in universities and government.</a:t>
            </a:r>
          </a:p>
          <a:p>
            <a:endParaRPr lang="en-GB" dirty="0"/>
          </a:p>
        </p:txBody>
      </p:sp>
    </p:spTree>
    <p:extLst>
      <p:ext uri="{BB962C8B-B14F-4D97-AF65-F5344CB8AC3E}">
        <p14:creationId xmlns:p14="http://schemas.microsoft.com/office/powerpoint/2010/main" val="18749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7B54865-0417-4422-B63B-3E74C04CD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64432"/>
            <a:ext cx="6255757" cy="20608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5B6C4E0-1546-E015-C9F9-793F4F61BE2C}"/>
              </a:ext>
            </a:extLst>
          </p:cNvPr>
          <p:cNvSpPr>
            <a:spLocks noGrp="1"/>
          </p:cNvSpPr>
          <p:nvPr>
            <p:ph type="title"/>
          </p:nvPr>
        </p:nvSpPr>
        <p:spPr>
          <a:xfrm>
            <a:off x="960120" y="990599"/>
            <a:ext cx="4857751" cy="1563989"/>
          </a:xfrm>
        </p:spPr>
        <p:txBody>
          <a:bodyPr>
            <a:normAutofit/>
          </a:bodyPr>
          <a:lstStyle/>
          <a:p>
            <a:r>
              <a:rPr lang="en-GB" sz="4600"/>
              <a:t>Stage 4: Dehumanization</a:t>
            </a:r>
          </a:p>
        </p:txBody>
      </p:sp>
      <p:sp>
        <p:nvSpPr>
          <p:cNvPr id="3" name="Content Placeholder 2">
            <a:extLst>
              <a:ext uri="{FF2B5EF4-FFF2-40B4-BE49-F238E27FC236}">
                <a16:creationId xmlns:a16="http://schemas.microsoft.com/office/drawing/2014/main" id="{0CB8E6B0-ED8C-32FD-C8C7-C9DBB4E66FBB}"/>
              </a:ext>
            </a:extLst>
          </p:cNvPr>
          <p:cNvSpPr>
            <a:spLocks noGrp="1"/>
          </p:cNvSpPr>
          <p:nvPr>
            <p:ph idx="1"/>
          </p:nvPr>
        </p:nvSpPr>
        <p:spPr>
          <a:xfrm>
            <a:off x="127416" y="3071908"/>
            <a:ext cx="6128340" cy="3373861"/>
          </a:xfrm>
        </p:spPr>
        <p:txBody>
          <a:bodyPr>
            <a:normAutofit lnSpcReduction="10000"/>
          </a:bodyPr>
          <a:lstStyle/>
          <a:p>
            <a:pPr>
              <a:lnSpc>
                <a:spcPct val="91000"/>
              </a:lnSpc>
            </a:pPr>
            <a:r>
              <a:rPr lang="en-GB" sz="1800" dirty="0"/>
              <a:t>Treatment of a group as second-class citizens</a:t>
            </a:r>
          </a:p>
          <a:p>
            <a:pPr>
              <a:lnSpc>
                <a:spcPct val="91000"/>
              </a:lnSpc>
            </a:pPr>
            <a:r>
              <a:rPr lang="en-GB" sz="1800" dirty="0"/>
              <a:t>Comparisons with animals, parasites, insects, diseases</a:t>
            </a:r>
          </a:p>
          <a:p>
            <a:pPr>
              <a:lnSpc>
                <a:spcPct val="91000"/>
              </a:lnSpc>
            </a:pPr>
            <a:r>
              <a:rPr lang="en-GB" sz="1800" dirty="0"/>
              <a:t>When a group of people is thought of as ‘less than human’, it is easier to murder them</a:t>
            </a:r>
          </a:p>
          <a:p>
            <a:pPr>
              <a:lnSpc>
                <a:spcPct val="91000"/>
              </a:lnSpc>
            </a:pPr>
            <a:r>
              <a:rPr lang="en-GB" sz="1800" dirty="0"/>
              <a:t>Hate propaganda e.g. Rwanda</a:t>
            </a:r>
          </a:p>
          <a:p>
            <a:pPr>
              <a:lnSpc>
                <a:spcPct val="91000"/>
              </a:lnSpc>
            </a:pPr>
            <a:r>
              <a:rPr lang="en-GB" sz="1800" dirty="0"/>
              <a:t>Picture on right is November 1991 issue of </a:t>
            </a:r>
            <a:r>
              <a:rPr lang="en-GB" sz="1800" i="1" dirty="0" err="1"/>
              <a:t>Kangura</a:t>
            </a:r>
            <a:r>
              <a:rPr lang="en-GB" sz="1800" i="1" dirty="0"/>
              <a:t>. </a:t>
            </a:r>
            <a:r>
              <a:rPr lang="en-GB" sz="1800" dirty="0"/>
              <a:t>Text to the right of the machete, translated from Kinyarwanda, reads:</a:t>
            </a:r>
          </a:p>
          <a:p>
            <a:pPr>
              <a:lnSpc>
                <a:spcPct val="91000"/>
              </a:lnSpc>
            </a:pPr>
            <a:r>
              <a:rPr lang="en-GB" sz="1800" dirty="0"/>
              <a:t>“Which weapons are we going to use to beat the cockroaches for good?”</a:t>
            </a:r>
          </a:p>
        </p:txBody>
      </p:sp>
      <p:pic>
        <p:nvPicPr>
          <p:cNvPr id="4" name="Picture 3">
            <a:extLst>
              <a:ext uri="{FF2B5EF4-FFF2-40B4-BE49-F238E27FC236}">
                <a16:creationId xmlns:a16="http://schemas.microsoft.com/office/drawing/2014/main" id="{48DE20D0-1498-3DCB-03EF-17A021AF8FA9}"/>
              </a:ext>
            </a:extLst>
          </p:cNvPr>
          <p:cNvPicPr>
            <a:picLocks noChangeAspect="1"/>
          </p:cNvPicPr>
          <p:nvPr/>
        </p:nvPicPr>
        <p:blipFill>
          <a:blip r:embed="rId2"/>
          <a:stretch>
            <a:fillRect/>
          </a:stretch>
        </p:blipFill>
        <p:spPr>
          <a:xfrm>
            <a:off x="6776467" y="664432"/>
            <a:ext cx="4750056" cy="4949896"/>
          </a:xfrm>
          <a:prstGeom prst="rect">
            <a:avLst/>
          </a:prstGeom>
        </p:spPr>
      </p:pic>
    </p:spTree>
    <p:extLst>
      <p:ext uri="{BB962C8B-B14F-4D97-AF65-F5344CB8AC3E}">
        <p14:creationId xmlns:p14="http://schemas.microsoft.com/office/powerpoint/2010/main" val="39222098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7B54865-0417-4422-B63B-3E74C04CD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64432"/>
            <a:ext cx="6255757" cy="20608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B05AC2-0D93-2DCB-B3F7-55820CA0E089}"/>
              </a:ext>
            </a:extLst>
          </p:cNvPr>
          <p:cNvSpPr>
            <a:spLocks noGrp="1"/>
          </p:cNvSpPr>
          <p:nvPr>
            <p:ph type="title"/>
          </p:nvPr>
        </p:nvSpPr>
        <p:spPr>
          <a:xfrm>
            <a:off x="960120" y="990599"/>
            <a:ext cx="4857751" cy="1563989"/>
          </a:xfrm>
        </p:spPr>
        <p:txBody>
          <a:bodyPr>
            <a:normAutofit/>
          </a:bodyPr>
          <a:lstStyle/>
          <a:p>
            <a:r>
              <a:rPr lang="en-GB" sz="5100"/>
              <a:t>STAGE 5: ORGANIZATION</a:t>
            </a:r>
          </a:p>
        </p:txBody>
      </p:sp>
      <p:sp>
        <p:nvSpPr>
          <p:cNvPr id="3" name="Content Placeholder 2">
            <a:extLst>
              <a:ext uri="{FF2B5EF4-FFF2-40B4-BE49-F238E27FC236}">
                <a16:creationId xmlns:a16="http://schemas.microsoft.com/office/drawing/2014/main" id="{E60D6FD5-70B9-5FF3-54C4-7D58DEABF0D8}"/>
              </a:ext>
            </a:extLst>
          </p:cNvPr>
          <p:cNvSpPr>
            <a:spLocks noGrp="1"/>
          </p:cNvSpPr>
          <p:nvPr>
            <p:ph idx="1"/>
          </p:nvPr>
        </p:nvSpPr>
        <p:spPr>
          <a:xfrm>
            <a:off x="960120" y="3071909"/>
            <a:ext cx="4924426" cy="2795492"/>
          </a:xfrm>
        </p:spPr>
        <p:txBody>
          <a:bodyPr>
            <a:normAutofit/>
          </a:bodyPr>
          <a:lstStyle/>
          <a:p>
            <a:pPr>
              <a:lnSpc>
                <a:spcPct val="91000"/>
              </a:lnSpc>
            </a:pPr>
            <a:r>
              <a:rPr lang="en-GB" dirty="0"/>
              <a:t>Genocide is always organised, usually by the state, though sometimes informally or by terrorist groups.</a:t>
            </a:r>
          </a:p>
          <a:p>
            <a:pPr>
              <a:lnSpc>
                <a:spcPct val="91000"/>
              </a:lnSpc>
            </a:pPr>
            <a:r>
              <a:rPr lang="en-GB" dirty="0"/>
              <a:t>Special army units are often trained and armed, and plans made for genocidal killings</a:t>
            </a:r>
          </a:p>
        </p:txBody>
      </p:sp>
      <p:pic>
        <p:nvPicPr>
          <p:cNvPr id="4" name="Picture 3">
            <a:extLst>
              <a:ext uri="{FF2B5EF4-FFF2-40B4-BE49-F238E27FC236}">
                <a16:creationId xmlns:a16="http://schemas.microsoft.com/office/drawing/2014/main" id="{847718AD-3D13-BB41-6A45-028840A65CDA}"/>
              </a:ext>
            </a:extLst>
          </p:cNvPr>
          <p:cNvPicPr>
            <a:picLocks noChangeAspect="1"/>
          </p:cNvPicPr>
          <p:nvPr/>
        </p:nvPicPr>
        <p:blipFill>
          <a:blip r:embed="rId2"/>
          <a:stretch>
            <a:fillRect/>
          </a:stretch>
        </p:blipFill>
        <p:spPr>
          <a:xfrm>
            <a:off x="6776467" y="664432"/>
            <a:ext cx="4750056" cy="4750056"/>
          </a:xfrm>
          <a:prstGeom prst="rect">
            <a:avLst/>
          </a:prstGeom>
        </p:spPr>
      </p:pic>
    </p:spTree>
    <p:extLst>
      <p:ext uri="{BB962C8B-B14F-4D97-AF65-F5344CB8AC3E}">
        <p14:creationId xmlns:p14="http://schemas.microsoft.com/office/powerpoint/2010/main" val="4097153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08CE1-9C55-5B1C-2BC0-40ECCE809CBF}"/>
              </a:ext>
            </a:extLst>
          </p:cNvPr>
          <p:cNvSpPr>
            <a:spLocks noGrp="1"/>
          </p:cNvSpPr>
          <p:nvPr>
            <p:ph type="title"/>
          </p:nvPr>
        </p:nvSpPr>
        <p:spPr/>
        <p:txBody>
          <a:bodyPr/>
          <a:lstStyle/>
          <a:p>
            <a:r>
              <a:rPr lang="en-GB" dirty="0"/>
              <a:t>Stage 6: Polarization</a:t>
            </a:r>
          </a:p>
        </p:txBody>
      </p:sp>
      <p:sp>
        <p:nvSpPr>
          <p:cNvPr id="3" name="Content Placeholder 2">
            <a:extLst>
              <a:ext uri="{FF2B5EF4-FFF2-40B4-BE49-F238E27FC236}">
                <a16:creationId xmlns:a16="http://schemas.microsoft.com/office/drawing/2014/main" id="{DF659375-B91C-E673-8E7C-D88089701EFD}"/>
              </a:ext>
            </a:extLst>
          </p:cNvPr>
          <p:cNvSpPr>
            <a:spLocks noGrp="1"/>
          </p:cNvSpPr>
          <p:nvPr>
            <p:ph idx="1"/>
          </p:nvPr>
        </p:nvSpPr>
        <p:spPr/>
        <p:txBody>
          <a:bodyPr/>
          <a:lstStyle/>
          <a:p>
            <a:r>
              <a:rPr lang="en-GB" dirty="0"/>
              <a:t>Extremists drive groups apart</a:t>
            </a:r>
          </a:p>
          <a:p>
            <a:r>
              <a:rPr lang="en-GB" dirty="0"/>
              <a:t>Hate groups broadcast propaganda that reinforces prejudice and hate</a:t>
            </a:r>
          </a:p>
          <a:p>
            <a:r>
              <a:rPr lang="en-GB" dirty="0"/>
              <a:t>Laws may forbid intermarriage or social interaction</a:t>
            </a:r>
          </a:p>
          <a:p>
            <a:r>
              <a:rPr lang="en-GB" dirty="0"/>
              <a:t>Extremist terrorism targets moderates and intimidates them.</a:t>
            </a:r>
          </a:p>
          <a:p>
            <a:r>
              <a:rPr lang="en-GB" dirty="0"/>
              <a:t>Assassination of moderate leaders</a:t>
            </a:r>
          </a:p>
        </p:txBody>
      </p:sp>
    </p:spTree>
    <p:extLst>
      <p:ext uri="{BB962C8B-B14F-4D97-AF65-F5344CB8AC3E}">
        <p14:creationId xmlns:p14="http://schemas.microsoft.com/office/powerpoint/2010/main" val="30137824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2B48F-1B4D-EABF-1520-ED596211AF89}"/>
              </a:ext>
            </a:extLst>
          </p:cNvPr>
          <p:cNvSpPr>
            <a:spLocks noGrp="1"/>
          </p:cNvSpPr>
          <p:nvPr>
            <p:ph type="title"/>
          </p:nvPr>
        </p:nvSpPr>
        <p:spPr/>
        <p:txBody>
          <a:bodyPr/>
          <a:lstStyle/>
          <a:p>
            <a:r>
              <a:rPr lang="en-GB" dirty="0"/>
              <a:t>Stage 7: Preparation</a:t>
            </a:r>
          </a:p>
        </p:txBody>
      </p:sp>
      <p:sp>
        <p:nvSpPr>
          <p:cNvPr id="3" name="Content Placeholder 2">
            <a:extLst>
              <a:ext uri="{FF2B5EF4-FFF2-40B4-BE49-F238E27FC236}">
                <a16:creationId xmlns:a16="http://schemas.microsoft.com/office/drawing/2014/main" id="{19FA9783-6B5D-E18D-A562-1C37722E77FB}"/>
              </a:ext>
            </a:extLst>
          </p:cNvPr>
          <p:cNvSpPr>
            <a:spLocks noGrp="1"/>
          </p:cNvSpPr>
          <p:nvPr>
            <p:ph idx="1"/>
          </p:nvPr>
        </p:nvSpPr>
        <p:spPr/>
        <p:txBody>
          <a:bodyPr/>
          <a:lstStyle/>
          <a:p>
            <a:r>
              <a:rPr lang="en-GB" dirty="0"/>
              <a:t>National or perpetrator group leaders plan the ‘Final Solution’ to the targeted group ‘question’.</a:t>
            </a:r>
          </a:p>
          <a:p>
            <a:r>
              <a:rPr lang="en-GB" dirty="0"/>
              <a:t>Often use euphemisms e.g. referring to ‘ethnic cleansing’, ‘purification’, ‘counter-terrorism’.</a:t>
            </a:r>
          </a:p>
          <a:p>
            <a:r>
              <a:rPr lang="en-GB" dirty="0"/>
              <a:t>Build armies, buy weapons, train troops and militias.</a:t>
            </a:r>
          </a:p>
          <a:p>
            <a:r>
              <a:rPr lang="en-GB" dirty="0"/>
              <a:t>Indoctrinate population with fear of the victim group.</a:t>
            </a:r>
          </a:p>
        </p:txBody>
      </p:sp>
    </p:spTree>
    <p:extLst>
      <p:ext uri="{BB962C8B-B14F-4D97-AF65-F5344CB8AC3E}">
        <p14:creationId xmlns:p14="http://schemas.microsoft.com/office/powerpoint/2010/main" val="37012842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162FB-45EE-6C1A-F784-4CB1A0DD4350}"/>
              </a:ext>
            </a:extLst>
          </p:cNvPr>
          <p:cNvSpPr>
            <a:spLocks noGrp="1"/>
          </p:cNvSpPr>
          <p:nvPr>
            <p:ph type="title"/>
          </p:nvPr>
        </p:nvSpPr>
        <p:spPr/>
        <p:txBody>
          <a:bodyPr/>
          <a:lstStyle/>
          <a:p>
            <a:r>
              <a:rPr lang="en-GB" dirty="0"/>
              <a:t>Stage 8: Persecution</a:t>
            </a:r>
          </a:p>
        </p:txBody>
      </p:sp>
      <p:sp>
        <p:nvSpPr>
          <p:cNvPr id="3" name="Content Placeholder 2">
            <a:extLst>
              <a:ext uri="{FF2B5EF4-FFF2-40B4-BE49-F238E27FC236}">
                <a16:creationId xmlns:a16="http://schemas.microsoft.com/office/drawing/2014/main" id="{4877AAF6-EE42-8721-72EF-B4FC73A50CD6}"/>
              </a:ext>
            </a:extLst>
          </p:cNvPr>
          <p:cNvSpPr>
            <a:spLocks noGrp="1"/>
          </p:cNvSpPr>
          <p:nvPr>
            <p:ph idx="1"/>
          </p:nvPr>
        </p:nvSpPr>
        <p:spPr/>
        <p:txBody>
          <a:bodyPr>
            <a:normAutofit lnSpcReduction="10000"/>
          </a:bodyPr>
          <a:lstStyle/>
          <a:p>
            <a:r>
              <a:rPr lang="en-GB" dirty="0"/>
              <a:t>Victims identified and separated out</a:t>
            </a:r>
          </a:p>
          <a:p>
            <a:r>
              <a:rPr lang="en-GB" dirty="0"/>
              <a:t>Death lists drawn up</a:t>
            </a:r>
          </a:p>
          <a:p>
            <a:r>
              <a:rPr lang="en-GB" dirty="0"/>
              <a:t>Forcing people to wear identifying symbols</a:t>
            </a:r>
          </a:p>
          <a:p>
            <a:r>
              <a:rPr lang="en-GB" dirty="0"/>
              <a:t>Property often confiscated</a:t>
            </a:r>
          </a:p>
          <a:p>
            <a:r>
              <a:rPr lang="en-GB" dirty="0"/>
              <a:t>Sometimes segregated into ghettoes, deported into concentration camps, confined to famine-struck regions and starved.</a:t>
            </a:r>
          </a:p>
          <a:p>
            <a:r>
              <a:rPr lang="en-GB" dirty="0"/>
              <a:t>Massacres begin.</a:t>
            </a:r>
          </a:p>
        </p:txBody>
      </p:sp>
    </p:spTree>
    <p:extLst>
      <p:ext uri="{BB962C8B-B14F-4D97-AF65-F5344CB8AC3E}">
        <p14:creationId xmlns:p14="http://schemas.microsoft.com/office/powerpoint/2010/main" val="3905930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53C9-82D0-9C19-932C-EBA0E283C64B}"/>
              </a:ext>
            </a:extLst>
          </p:cNvPr>
          <p:cNvSpPr>
            <a:spLocks noGrp="1"/>
          </p:cNvSpPr>
          <p:nvPr>
            <p:ph type="title"/>
          </p:nvPr>
        </p:nvSpPr>
        <p:spPr/>
        <p:txBody>
          <a:bodyPr/>
          <a:lstStyle/>
          <a:p>
            <a:r>
              <a:rPr lang="en-GB" dirty="0"/>
              <a:t>Stage 9: Extermination</a:t>
            </a:r>
          </a:p>
        </p:txBody>
      </p:sp>
      <p:sp>
        <p:nvSpPr>
          <p:cNvPr id="3" name="Content Placeholder 2">
            <a:extLst>
              <a:ext uri="{FF2B5EF4-FFF2-40B4-BE49-F238E27FC236}">
                <a16:creationId xmlns:a16="http://schemas.microsoft.com/office/drawing/2014/main" id="{FF5AEF5D-117F-3D35-0E68-F950FDBD0005}"/>
              </a:ext>
            </a:extLst>
          </p:cNvPr>
          <p:cNvSpPr>
            <a:spLocks noGrp="1"/>
          </p:cNvSpPr>
          <p:nvPr>
            <p:ph idx="1"/>
          </p:nvPr>
        </p:nvSpPr>
        <p:spPr/>
        <p:txBody>
          <a:bodyPr/>
          <a:lstStyle/>
          <a:p>
            <a:r>
              <a:rPr lang="en-GB" dirty="0"/>
              <a:t>Extermination begins. </a:t>
            </a:r>
          </a:p>
          <a:p>
            <a:r>
              <a:rPr lang="en-GB" dirty="0"/>
              <a:t>When government-sponsored, often carried out by armed forces, sometimes working with private armies.</a:t>
            </a:r>
          </a:p>
          <a:p>
            <a:r>
              <a:rPr lang="en-GB" dirty="0"/>
              <a:t>Sometimes genocide results in revenge killings.</a:t>
            </a:r>
          </a:p>
        </p:txBody>
      </p:sp>
    </p:spTree>
    <p:extLst>
      <p:ext uri="{BB962C8B-B14F-4D97-AF65-F5344CB8AC3E}">
        <p14:creationId xmlns:p14="http://schemas.microsoft.com/office/powerpoint/2010/main" val="4113975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9B309-B768-BA0C-7179-685B2CFFCAD3}"/>
              </a:ext>
            </a:extLst>
          </p:cNvPr>
          <p:cNvSpPr>
            <a:spLocks noGrp="1"/>
          </p:cNvSpPr>
          <p:nvPr>
            <p:ph type="title"/>
          </p:nvPr>
        </p:nvSpPr>
        <p:spPr/>
        <p:txBody>
          <a:bodyPr/>
          <a:lstStyle/>
          <a:p>
            <a:r>
              <a:rPr lang="en-GB" dirty="0"/>
              <a:t>Stage 10: </a:t>
            </a:r>
            <a:r>
              <a:rPr lang="en-GB" dirty="0" err="1"/>
              <a:t>DEnial</a:t>
            </a:r>
            <a:endParaRPr lang="en-GB" dirty="0"/>
          </a:p>
        </p:txBody>
      </p:sp>
      <p:sp>
        <p:nvSpPr>
          <p:cNvPr id="3" name="Content Placeholder 2">
            <a:extLst>
              <a:ext uri="{FF2B5EF4-FFF2-40B4-BE49-F238E27FC236}">
                <a16:creationId xmlns:a16="http://schemas.microsoft.com/office/drawing/2014/main" id="{A1F48E8D-062E-86C6-1EF3-925E5989F94C}"/>
              </a:ext>
            </a:extLst>
          </p:cNvPr>
          <p:cNvSpPr>
            <a:spLocks noGrp="1"/>
          </p:cNvSpPr>
          <p:nvPr>
            <p:ph idx="1"/>
          </p:nvPr>
        </p:nvSpPr>
        <p:spPr/>
        <p:txBody>
          <a:bodyPr/>
          <a:lstStyle/>
          <a:p>
            <a:r>
              <a:rPr lang="en-GB" dirty="0"/>
              <a:t>‘Always follows genocide’.</a:t>
            </a:r>
          </a:p>
          <a:p>
            <a:r>
              <a:rPr lang="en-GB" dirty="0"/>
              <a:t>Is ‘among the surest indicators of further genocidal massacres’.</a:t>
            </a:r>
          </a:p>
          <a:p>
            <a:r>
              <a:rPr lang="en-GB" dirty="0"/>
              <a:t>Digging up mass graves, destruction of victims’ remains, cover up evidence, intimidate witnesses</a:t>
            </a:r>
          </a:p>
          <a:p>
            <a:r>
              <a:rPr lang="en-GB" dirty="0"/>
              <a:t>Blaming victims</a:t>
            </a:r>
          </a:p>
          <a:p>
            <a:r>
              <a:rPr lang="en-GB" dirty="0"/>
              <a:t>Blocking investigation</a:t>
            </a:r>
          </a:p>
        </p:txBody>
      </p:sp>
    </p:spTree>
    <p:extLst>
      <p:ext uri="{BB962C8B-B14F-4D97-AF65-F5344CB8AC3E}">
        <p14:creationId xmlns:p14="http://schemas.microsoft.com/office/powerpoint/2010/main" val="39484340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E94C7-17AF-99A2-778D-8B88A21575AF}"/>
              </a:ext>
            </a:extLst>
          </p:cNvPr>
          <p:cNvSpPr>
            <a:spLocks noGrp="1"/>
          </p:cNvSpPr>
          <p:nvPr>
            <p:ph type="title"/>
          </p:nvPr>
        </p:nvSpPr>
        <p:spPr/>
        <p:txBody>
          <a:bodyPr/>
          <a:lstStyle/>
          <a:p>
            <a:r>
              <a:rPr lang="en-GB" dirty="0"/>
              <a:t>NEXT WEEK</a:t>
            </a:r>
          </a:p>
        </p:txBody>
      </p:sp>
      <p:sp>
        <p:nvSpPr>
          <p:cNvPr id="3" name="Content Placeholder 2">
            <a:extLst>
              <a:ext uri="{FF2B5EF4-FFF2-40B4-BE49-F238E27FC236}">
                <a16:creationId xmlns:a16="http://schemas.microsoft.com/office/drawing/2014/main" id="{50F43556-E213-930E-8D9F-70671845E3A2}"/>
              </a:ext>
            </a:extLst>
          </p:cNvPr>
          <p:cNvSpPr>
            <a:spLocks noGrp="1"/>
          </p:cNvSpPr>
          <p:nvPr>
            <p:ph idx="1"/>
          </p:nvPr>
        </p:nvSpPr>
        <p:spPr/>
        <p:txBody>
          <a:bodyPr>
            <a:normAutofit/>
          </a:bodyPr>
          <a:lstStyle/>
          <a:p>
            <a:r>
              <a:rPr lang="en-GB" dirty="0"/>
              <a:t>We’ll be looking at the first of our case studies -  the German genocide against the Herero and Nama people of Namibia in the early C20th.</a:t>
            </a:r>
          </a:p>
          <a:p>
            <a:r>
              <a:rPr lang="en-GB" dirty="0"/>
              <a:t>Please read the set reading for the class – on Moodle</a:t>
            </a:r>
          </a:p>
          <a:p>
            <a:r>
              <a:rPr lang="en-GB" dirty="0"/>
              <a:t>Complete the ‘asynchronous task for </a:t>
            </a:r>
            <a:r>
              <a:rPr lang="en-GB"/>
              <a:t>assignment preparation’.</a:t>
            </a:r>
            <a:endParaRPr lang="en-GB" dirty="0"/>
          </a:p>
          <a:p>
            <a:r>
              <a:rPr lang="en-GB" dirty="0">
                <a:solidFill>
                  <a:srgbClr val="1D2125"/>
                </a:solidFill>
              </a:rPr>
              <a:t>One testimony from the “Blue Book”</a:t>
            </a:r>
            <a:endParaRPr lang="en-GB" b="0" i="0" u="none" strike="noStrike" dirty="0">
              <a:solidFill>
                <a:srgbClr val="1D2125"/>
              </a:solidFill>
              <a:effectLst/>
            </a:endParaRPr>
          </a:p>
        </p:txBody>
      </p:sp>
    </p:spTree>
    <p:extLst>
      <p:ext uri="{BB962C8B-B14F-4D97-AF65-F5344CB8AC3E}">
        <p14:creationId xmlns:p14="http://schemas.microsoft.com/office/powerpoint/2010/main" val="12904225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12B59-E007-F41C-B5E4-DE75DEA85E7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06A6092-92E6-6B15-74B3-7EB9CA40D1B3}"/>
              </a:ext>
            </a:extLst>
          </p:cNvPr>
          <p:cNvSpPr>
            <a:spLocks noGrp="1"/>
          </p:cNvSpPr>
          <p:nvPr>
            <p:ph idx="1"/>
          </p:nvPr>
        </p:nvSpPr>
        <p:spPr/>
        <p:txBody>
          <a:bodyPr>
            <a:normAutofit/>
          </a:bodyPr>
          <a:lstStyle/>
          <a:p>
            <a:r>
              <a:rPr lang="en-GB" sz="2000" kern="100" dirty="0">
                <a:effectLst/>
                <a:ea typeface="DengXian" panose="02010600030101010101" pitchFamily="2" charset="-122"/>
                <a:cs typeface="Arial" panose="020B0604020202020204" pitchFamily="34" charset="0"/>
              </a:rPr>
              <a:t>Frank Chalk and Kurt </a:t>
            </a:r>
            <a:r>
              <a:rPr lang="en-GB" sz="2000" kern="100" dirty="0" err="1">
                <a:effectLst/>
                <a:ea typeface="DengXian" panose="02010600030101010101" pitchFamily="2" charset="-122"/>
                <a:cs typeface="Arial" panose="020B0604020202020204" pitchFamily="34" charset="0"/>
              </a:rPr>
              <a:t>Jonassohn</a:t>
            </a:r>
            <a:r>
              <a:rPr lang="en-GB" sz="2000" kern="100" dirty="0">
                <a:effectLst/>
                <a:ea typeface="DengXian" panose="02010600030101010101" pitchFamily="2" charset="-122"/>
                <a:cs typeface="Arial" panose="020B0604020202020204" pitchFamily="34" charset="0"/>
              </a:rPr>
              <a:t>, </a:t>
            </a:r>
            <a:r>
              <a:rPr lang="en-GB" sz="2000" i="1" kern="100" dirty="0">
                <a:effectLst/>
                <a:ea typeface="DengXian" panose="02010600030101010101" pitchFamily="2" charset="-122"/>
                <a:cs typeface="Arial" panose="020B0604020202020204" pitchFamily="34" charset="0"/>
              </a:rPr>
              <a:t>The History and Sociology of Genocide: Analyses and Case Studies </a:t>
            </a:r>
            <a:r>
              <a:rPr lang="en-GB" sz="2000" kern="100" dirty="0">
                <a:effectLst/>
                <a:ea typeface="DengXian" panose="02010600030101010101" pitchFamily="2" charset="-122"/>
                <a:cs typeface="Arial" panose="020B0604020202020204" pitchFamily="34" charset="0"/>
              </a:rPr>
              <a:t>(New Haven, 1990)</a:t>
            </a:r>
          </a:p>
          <a:p>
            <a:r>
              <a:rPr lang="en-GB" sz="2000" kern="100" dirty="0">
                <a:effectLst/>
                <a:ea typeface="DengXian" panose="02010600030101010101" pitchFamily="2" charset="-122"/>
                <a:cs typeface="Arial" panose="020B0604020202020204" pitchFamily="34" charset="0"/>
              </a:rPr>
              <a:t>Israel Charny, ‘Toward a generic de</a:t>
            </a:r>
            <a:r>
              <a:rPr lang="en-GB" sz="2000" kern="100" dirty="0">
                <a:effectLst/>
                <a:ea typeface="DengXian" panose="02010600030101010101" pitchFamily="2" charset="-122"/>
                <a:cs typeface="Aptos" panose="020B0004020202020204" pitchFamily="34" charset="0"/>
              </a:rPr>
              <a:t>finition of genocide’ in </a:t>
            </a:r>
            <a:r>
              <a:rPr lang="en-GB" sz="2000" kern="100" dirty="0">
                <a:effectLst/>
                <a:ea typeface="DengXian" panose="02010600030101010101" pitchFamily="2" charset="-122"/>
                <a:cs typeface="Arial" panose="020B0604020202020204" pitchFamily="34" charset="0"/>
              </a:rPr>
              <a:t>G. J. </a:t>
            </a:r>
            <a:r>
              <a:rPr lang="en-GB" sz="2000" kern="100" dirty="0" err="1">
                <a:effectLst/>
                <a:ea typeface="DengXian" panose="02010600030101010101" pitchFamily="2" charset="-122"/>
                <a:cs typeface="Arial" panose="020B0604020202020204" pitchFamily="34" charset="0"/>
              </a:rPr>
              <a:t>Andreopoulos</a:t>
            </a:r>
            <a:r>
              <a:rPr lang="en-GB" sz="2000" kern="100" dirty="0">
                <a:effectLst/>
                <a:ea typeface="DengXian" panose="02010600030101010101" pitchFamily="2" charset="-122"/>
                <a:cs typeface="Arial" panose="020B0604020202020204" pitchFamily="34" charset="0"/>
              </a:rPr>
              <a:t>, ed., </a:t>
            </a:r>
            <a:r>
              <a:rPr lang="en-GB" sz="2000" i="1" kern="100" dirty="0">
                <a:effectLst/>
                <a:ea typeface="DengXian" panose="02010600030101010101" pitchFamily="2" charset="-122"/>
                <a:cs typeface="Arial" panose="020B0604020202020204" pitchFamily="34" charset="0"/>
              </a:rPr>
              <a:t>Genocide: Conceptual and Historical Dimensions</a:t>
            </a:r>
            <a:r>
              <a:rPr lang="en-GB" sz="2000" kern="100" dirty="0">
                <a:effectLst/>
                <a:ea typeface="DengXian" panose="02010600030101010101" pitchFamily="2" charset="-122"/>
                <a:cs typeface="Arial" panose="020B0604020202020204" pitchFamily="34" charset="0"/>
              </a:rPr>
              <a:t> (Philadelphia, 1994).</a:t>
            </a:r>
          </a:p>
          <a:p>
            <a:r>
              <a:rPr lang="en-GB" sz="2000" kern="100" dirty="0">
                <a:effectLst/>
                <a:ea typeface="DengXian" panose="02010600030101010101" pitchFamily="2" charset="-122"/>
                <a:cs typeface="Arial" panose="020B0604020202020204" pitchFamily="34" charset="0"/>
              </a:rPr>
              <a:t>Alain </a:t>
            </a:r>
            <a:r>
              <a:rPr lang="en-GB" sz="2000" kern="100" dirty="0" err="1">
                <a:effectLst/>
                <a:ea typeface="DengXian" panose="02010600030101010101" pitchFamily="2" charset="-122"/>
                <a:cs typeface="Arial" panose="020B0604020202020204" pitchFamily="34" charset="0"/>
              </a:rPr>
              <a:t>Destexhe</a:t>
            </a:r>
            <a:r>
              <a:rPr lang="en-GB" sz="2000" kern="100" dirty="0">
                <a:effectLst/>
                <a:ea typeface="DengXian" panose="02010600030101010101" pitchFamily="2" charset="-122"/>
                <a:cs typeface="Arial" panose="020B0604020202020204" pitchFamily="34" charset="0"/>
              </a:rPr>
              <a:t>, </a:t>
            </a:r>
            <a:r>
              <a:rPr lang="en-GB" sz="2000" i="1" kern="100" dirty="0">
                <a:effectLst/>
                <a:ea typeface="DengXian" panose="02010600030101010101" pitchFamily="2" charset="-122"/>
                <a:cs typeface="Arial" panose="020B0604020202020204" pitchFamily="34" charset="0"/>
              </a:rPr>
              <a:t>Rwanda and Genocide in the Twentieth Century </a:t>
            </a:r>
            <a:r>
              <a:rPr lang="en-GB" sz="2000" kern="100" dirty="0">
                <a:effectLst/>
                <a:ea typeface="DengXian" panose="02010600030101010101" pitchFamily="2" charset="-122"/>
                <a:cs typeface="Arial" panose="020B0604020202020204" pitchFamily="34" charset="0"/>
              </a:rPr>
              <a:t>(London, 1995)</a:t>
            </a:r>
          </a:p>
          <a:p>
            <a:r>
              <a:rPr lang="en-GB" sz="2000" dirty="0">
                <a:effectLst/>
                <a:ea typeface="DengXian" panose="02010600030101010101" pitchFamily="2" charset="-122"/>
                <a:cs typeface="Arial" panose="020B0604020202020204" pitchFamily="34" charset="0"/>
              </a:rPr>
              <a:t>Peter Drost, </a:t>
            </a:r>
            <a:r>
              <a:rPr lang="en-GB" sz="2000" i="1" dirty="0">
                <a:effectLst/>
                <a:ea typeface="DengXian" panose="02010600030101010101" pitchFamily="2" charset="-122"/>
                <a:cs typeface="Arial" panose="020B0604020202020204" pitchFamily="34" charset="0"/>
              </a:rPr>
              <a:t>The Crime of State, </a:t>
            </a:r>
            <a:r>
              <a:rPr lang="en-GB" sz="2000" dirty="0">
                <a:effectLst/>
                <a:ea typeface="DengXian" panose="02010600030101010101" pitchFamily="2" charset="-122"/>
                <a:cs typeface="Arial" panose="020B0604020202020204" pitchFamily="34" charset="0"/>
              </a:rPr>
              <a:t>vol. 2 (Leiden, 1959).</a:t>
            </a:r>
          </a:p>
          <a:p>
            <a:r>
              <a:rPr lang="en-GB" sz="2000" kern="100" dirty="0">
                <a:effectLst/>
                <a:ea typeface="DengXian" panose="02010600030101010101" pitchFamily="2" charset="-122"/>
                <a:cs typeface="Arial" panose="020B0604020202020204" pitchFamily="34" charset="0"/>
              </a:rPr>
              <a:t>Helen Fein, </a:t>
            </a:r>
            <a:r>
              <a:rPr lang="en-GB" sz="2000" i="1" kern="100" dirty="0">
                <a:effectLst/>
                <a:ea typeface="DengXian" panose="02010600030101010101" pitchFamily="2" charset="-122"/>
                <a:cs typeface="Arial" panose="020B0604020202020204" pitchFamily="34" charset="0"/>
              </a:rPr>
              <a:t>Genocide: A Sociological Perspective</a:t>
            </a:r>
            <a:r>
              <a:rPr lang="en-GB" sz="2000" kern="100" dirty="0">
                <a:effectLst/>
                <a:ea typeface="DengXian" panose="02010600030101010101" pitchFamily="2" charset="-122"/>
                <a:cs typeface="Arial" panose="020B0604020202020204" pitchFamily="34" charset="0"/>
              </a:rPr>
              <a:t> (London, 1988).</a:t>
            </a:r>
          </a:p>
          <a:p>
            <a:r>
              <a:rPr lang="en-GB" sz="2000" kern="100" dirty="0">
                <a:effectLst/>
                <a:ea typeface="DengXian" panose="02010600030101010101" pitchFamily="2" charset="-122"/>
                <a:cs typeface="Arial" panose="020B0604020202020204" pitchFamily="34" charset="0"/>
              </a:rPr>
              <a:t>Irving Louis Horowitz, </a:t>
            </a:r>
            <a:r>
              <a:rPr lang="en-GB" sz="2000" i="1" kern="100" dirty="0">
                <a:effectLst/>
                <a:ea typeface="DengXian" panose="02010600030101010101" pitchFamily="2" charset="-122"/>
                <a:cs typeface="Arial" panose="020B0604020202020204" pitchFamily="34" charset="0"/>
              </a:rPr>
              <a:t>Genocide: State Power and Mass Murder </a:t>
            </a:r>
            <a:r>
              <a:rPr lang="en-GB" sz="2000" kern="100" dirty="0">
                <a:effectLst/>
                <a:ea typeface="DengXian" panose="02010600030101010101" pitchFamily="2" charset="-122"/>
                <a:cs typeface="Arial" panose="020B0604020202020204" pitchFamily="34" charset="0"/>
              </a:rPr>
              <a:t>(London, 1976).</a:t>
            </a:r>
          </a:p>
        </p:txBody>
      </p:sp>
    </p:spTree>
    <p:extLst>
      <p:ext uri="{BB962C8B-B14F-4D97-AF65-F5344CB8AC3E}">
        <p14:creationId xmlns:p14="http://schemas.microsoft.com/office/powerpoint/2010/main" val="35404522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9416B-4E07-C9E6-771C-C8723B969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2C9728-5689-2D28-CE7D-F4BDC5193175}"/>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FDF7DF85-7BBE-3B9E-082D-F5BBD2C0EADD}"/>
              </a:ext>
            </a:extLst>
          </p:cNvPr>
          <p:cNvSpPr>
            <a:spLocks noGrp="1"/>
          </p:cNvSpPr>
          <p:nvPr>
            <p:ph idx="1"/>
          </p:nvPr>
        </p:nvSpPr>
        <p:spPr/>
        <p:txBody>
          <a:bodyPr>
            <a:normAutofit fontScale="55000" lnSpcReduction="20000"/>
          </a:bodyPr>
          <a:lstStyle/>
          <a:p>
            <a:r>
              <a:rPr lang="en-GB" kern="100" dirty="0">
                <a:effectLst/>
                <a:ea typeface="DengXian" panose="02010600030101010101" pitchFamily="2" charset="-122"/>
                <a:cs typeface="Arial" panose="020B0604020202020204" pitchFamily="34" charset="0"/>
              </a:rPr>
              <a:t>Henry </a:t>
            </a:r>
            <a:r>
              <a:rPr lang="en-GB" kern="100" dirty="0" err="1">
                <a:effectLst/>
                <a:ea typeface="DengXian" panose="02010600030101010101" pitchFamily="2" charset="-122"/>
                <a:cs typeface="Arial" panose="020B0604020202020204" pitchFamily="34" charset="0"/>
              </a:rPr>
              <a:t>Huttenbach</a:t>
            </a:r>
            <a:r>
              <a:rPr lang="en-GB" kern="100" dirty="0">
                <a:effectLst/>
                <a:ea typeface="DengXian" panose="02010600030101010101" pitchFamily="2" charset="-122"/>
                <a:cs typeface="Arial" panose="020B0604020202020204" pitchFamily="34" charset="0"/>
              </a:rPr>
              <a:t>, ‘Locating the Holocaust on the Genocide Spectrum: Towards a Methodology of Definition and Categorization’, </a:t>
            </a:r>
            <a:r>
              <a:rPr lang="en-GB" i="1" kern="100" dirty="0">
                <a:effectLst/>
                <a:ea typeface="DengXian" panose="02010600030101010101" pitchFamily="2" charset="-122"/>
                <a:cs typeface="Arial" panose="020B0604020202020204" pitchFamily="34" charset="0"/>
              </a:rPr>
              <a:t>Holocaust and Genocide Studies </a:t>
            </a:r>
            <a:r>
              <a:rPr lang="en-GB" kern="100" dirty="0">
                <a:effectLst/>
                <a:ea typeface="DengXian" panose="02010600030101010101" pitchFamily="2" charset="-122"/>
                <a:cs typeface="Arial" panose="020B0604020202020204" pitchFamily="34" charset="0"/>
              </a:rPr>
              <a:t>3:3 (1988), pp. 289-303.</a:t>
            </a:r>
          </a:p>
          <a:p>
            <a:r>
              <a:rPr lang="en-GB" kern="100" dirty="0">
                <a:effectLst/>
                <a:ea typeface="DengXian" panose="02010600030101010101" pitchFamily="2" charset="-122"/>
                <a:cs typeface="Arial" panose="020B0604020202020204" pitchFamily="34" charset="0"/>
              </a:rPr>
              <a:t>Steven T. Katz, </a:t>
            </a:r>
            <a:r>
              <a:rPr lang="en-GB" i="1" kern="100" dirty="0">
                <a:effectLst/>
                <a:ea typeface="DengXian" panose="02010600030101010101" pitchFamily="2" charset="-122"/>
                <a:cs typeface="Arial" panose="020B0604020202020204" pitchFamily="34" charset="0"/>
              </a:rPr>
              <a:t>The Holocaust in Historical Context</a:t>
            </a:r>
            <a:r>
              <a:rPr lang="en-GB" kern="100" dirty="0">
                <a:effectLst/>
                <a:ea typeface="DengXian" panose="02010600030101010101" pitchFamily="2" charset="-122"/>
                <a:cs typeface="Arial" panose="020B0604020202020204" pitchFamily="34" charset="0"/>
              </a:rPr>
              <a:t>, Vol. 1 (New York, 1994).</a:t>
            </a:r>
          </a:p>
          <a:p>
            <a:r>
              <a:rPr lang="en-GB" kern="100" dirty="0">
                <a:effectLst/>
                <a:ea typeface="DengXian" panose="02010600030101010101" pitchFamily="2" charset="-122"/>
                <a:cs typeface="Arial" panose="020B0604020202020204" pitchFamily="34" charset="0"/>
              </a:rPr>
              <a:t>Leo Kuper,  </a:t>
            </a:r>
            <a:r>
              <a:rPr lang="en-GB" i="1" kern="100" dirty="0">
                <a:effectLst/>
                <a:ea typeface="DengXian" panose="02010600030101010101" pitchFamily="2" charset="-122"/>
                <a:cs typeface="Arial" panose="020B0604020202020204" pitchFamily="34" charset="0"/>
              </a:rPr>
              <a:t>Genocide: Its Political Use in the Twentieth Century </a:t>
            </a:r>
            <a:r>
              <a:rPr lang="en-GB" kern="100" dirty="0">
                <a:effectLst/>
                <a:ea typeface="DengXian" panose="02010600030101010101" pitchFamily="2" charset="-122"/>
                <a:cs typeface="Arial" panose="020B0604020202020204" pitchFamily="34" charset="0"/>
              </a:rPr>
              <a:t>(New Haven, 1981).</a:t>
            </a:r>
          </a:p>
          <a:p>
            <a:r>
              <a:rPr lang="en-GB" dirty="0"/>
              <a:t>Raphael Lemkin, </a:t>
            </a:r>
            <a:r>
              <a:rPr lang="en-GB" i="1" dirty="0"/>
              <a:t>Axis Rule in Occupied Europe: Laws of Occupation, Analysis of Government, Proposals for Redress </a:t>
            </a:r>
            <a:r>
              <a:rPr lang="en-GB" dirty="0"/>
              <a:t>(Washington, DC, 1944).</a:t>
            </a:r>
          </a:p>
          <a:p>
            <a:r>
              <a:rPr lang="en-GB" dirty="0"/>
              <a:t>William Schabas, </a:t>
            </a:r>
            <a:r>
              <a:rPr lang="en-GB" i="1" dirty="0"/>
              <a:t>Genocide in International Law: The Crime of Crimes </a:t>
            </a:r>
            <a:r>
              <a:rPr lang="en-GB" dirty="0"/>
              <a:t>(Cambridge, 2009).</a:t>
            </a:r>
          </a:p>
          <a:p>
            <a:r>
              <a:rPr lang="en-GB"/>
              <a:t>Gregory Stanton, </a:t>
            </a:r>
            <a:r>
              <a:rPr lang="en-GB">
                <a:hlinkClick r:id="rId2"/>
              </a:rPr>
              <a:t>Genocide Watch- Ten Stages of Genocide</a:t>
            </a:r>
            <a:r>
              <a:rPr lang="en-GB"/>
              <a:t> (1996)</a:t>
            </a:r>
            <a:endParaRPr lang="en-GB" dirty="0"/>
          </a:p>
          <a:p>
            <a:r>
              <a:rPr lang="en-GB" dirty="0"/>
              <a:t>Johann Justus </a:t>
            </a:r>
            <a:r>
              <a:rPr lang="en-GB" dirty="0" err="1"/>
              <a:t>Vasel</a:t>
            </a:r>
            <a:r>
              <a:rPr lang="en-GB" dirty="0"/>
              <a:t>, ‘In the beginning, there was no word…’, </a:t>
            </a:r>
            <a:r>
              <a:rPr lang="en-GB" i="1" dirty="0"/>
              <a:t>European Journal of International Law </a:t>
            </a:r>
            <a:r>
              <a:rPr lang="en-GB" dirty="0"/>
              <a:t>29:4 (2019), 1054-1056.</a:t>
            </a:r>
          </a:p>
          <a:p>
            <a:r>
              <a:rPr lang="en-GB" kern="100" dirty="0">
                <a:effectLst/>
                <a:ea typeface="DengXian" panose="02010600030101010101" pitchFamily="2" charset="-122"/>
                <a:cs typeface="Arial" panose="020B0604020202020204" pitchFamily="34" charset="0"/>
              </a:rPr>
              <a:t>Isidor </a:t>
            </a:r>
            <a:r>
              <a:rPr lang="en-GB" kern="100" dirty="0" err="1">
                <a:effectLst/>
                <a:ea typeface="DengXian" panose="02010600030101010101" pitchFamily="2" charset="-122"/>
                <a:cs typeface="Arial" panose="020B0604020202020204" pitchFamily="34" charset="0"/>
              </a:rPr>
              <a:t>Wallimann</a:t>
            </a:r>
            <a:r>
              <a:rPr lang="en-GB" kern="100" dirty="0">
                <a:effectLst/>
                <a:ea typeface="DengXian" panose="02010600030101010101" pitchFamily="2" charset="-122"/>
                <a:cs typeface="Arial" panose="020B0604020202020204" pitchFamily="34" charset="0"/>
              </a:rPr>
              <a:t> and Michael N. </a:t>
            </a:r>
            <a:r>
              <a:rPr lang="en-GB" kern="100" dirty="0" err="1">
                <a:effectLst/>
                <a:ea typeface="DengXian" panose="02010600030101010101" pitchFamily="2" charset="-122"/>
                <a:cs typeface="Arial" panose="020B0604020202020204" pitchFamily="34" charset="0"/>
              </a:rPr>
              <a:t>Dobkowski</a:t>
            </a:r>
            <a:r>
              <a:rPr lang="en-GB" kern="100" dirty="0">
                <a:effectLst/>
                <a:ea typeface="DengXian" panose="02010600030101010101" pitchFamily="2" charset="-122"/>
                <a:cs typeface="Arial" panose="020B0604020202020204" pitchFamily="34" charset="0"/>
              </a:rPr>
              <a:t>, </a:t>
            </a:r>
            <a:r>
              <a:rPr lang="en-GB" i="1" kern="100" dirty="0">
                <a:effectLst/>
                <a:ea typeface="DengXian" panose="02010600030101010101" pitchFamily="2" charset="-122"/>
                <a:cs typeface="Arial" panose="020B0604020202020204" pitchFamily="34" charset="0"/>
              </a:rPr>
              <a:t>Genocide and the Modern Age: </a:t>
            </a:r>
            <a:r>
              <a:rPr lang="en-GB" i="1" kern="100" dirty="0" err="1">
                <a:effectLst/>
                <a:ea typeface="DengXian" panose="02010600030101010101" pitchFamily="2" charset="-122"/>
                <a:cs typeface="Arial" panose="020B0604020202020204" pitchFamily="34" charset="0"/>
              </a:rPr>
              <a:t>Etiology</a:t>
            </a:r>
            <a:r>
              <a:rPr lang="en-GB" i="1" kern="100" dirty="0">
                <a:effectLst/>
                <a:ea typeface="DengXian" panose="02010600030101010101" pitchFamily="2" charset="-122"/>
                <a:cs typeface="Arial" panose="020B0604020202020204" pitchFamily="34" charset="0"/>
              </a:rPr>
              <a:t> and Case Studies of Mass Death</a:t>
            </a:r>
            <a:r>
              <a:rPr lang="en-GB" kern="100" dirty="0">
                <a:effectLst/>
                <a:ea typeface="DengXian" panose="02010600030101010101" pitchFamily="2" charset="-122"/>
                <a:cs typeface="Arial" panose="020B0604020202020204" pitchFamily="34" charset="0"/>
              </a:rPr>
              <a:t> (Syracuse, NY, 1987).</a:t>
            </a:r>
          </a:p>
          <a:p>
            <a:endParaRPr lang="en-GB" dirty="0"/>
          </a:p>
        </p:txBody>
      </p:sp>
    </p:spTree>
    <p:extLst>
      <p:ext uri="{BB962C8B-B14F-4D97-AF65-F5344CB8AC3E}">
        <p14:creationId xmlns:p14="http://schemas.microsoft.com/office/powerpoint/2010/main" val="2301044700"/>
      </p:ext>
    </p:extLst>
  </p:cSld>
  <p:clrMapOvr>
    <a:masterClrMapping/>
  </p:clrMapOvr>
</p:sld>
</file>

<file path=ppt/theme/theme1.xml><?xml version="1.0" encoding="utf-8"?>
<a:theme xmlns:a="http://schemas.openxmlformats.org/drawingml/2006/main" name="JuxtaposeVTI">
  <a:themeElements>
    <a:clrScheme name="Juxtapose">
      <a:dk1>
        <a:sysClr val="windowText" lastClr="000000"/>
      </a:dk1>
      <a:lt1>
        <a:sysClr val="window" lastClr="FFFFFF"/>
      </a:lt1>
      <a:dk2>
        <a:srgbClr val="3F3F3F"/>
      </a:dk2>
      <a:lt2>
        <a:srgbClr val="F8F7F5"/>
      </a:lt2>
      <a:accent1>
        <a:srgbClr val="F99700"/>
      </a:accent1>
      <a:accent2>
        <a:srgbClr val="00BAC7"/>
      </a:accent2>
      <a:accent3>
        <a:srgbClr val="FF5C21"/>
      </a:accent3>
      <a:accent4>
        <a:srgbClr val="6F7EFD"/>
      </a:accent4>
      <a:accent5>
        <a:srgbClr val="ACACAC"/>
      </a:accent5>
      <a:accent6>
        <a:srgbClr val="737373"/>
      </a:accent6>
      <a:hlink>
        <a:srgbClr val="0099FF"/>
      </a:hlink>
      <a:folHlink>
        <a:srgbClr val="868686"/>
      </a:folHlink>
    </a:clrScheme>
    <a:fontScheme name="Custom 167">
      <a:majorFont>
        <a:latin typeface="Franklin Gothic Demi Cond"/>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FBDCC3B4-6EA8-442A-B697-43C068E31FE3}" vid="{090F2E09-E4E2-4F71-A70E-279F5A0D9E0A}"/>
    </a:ext>
  </a:extLst>
</a:theme>
</file>

<file path=docProps/app.xml><?xml version="1.0" encoding="utf-8"?>
<Properties xmlns="http://schemas.openxmlformats.org/officeDocument/2006/extended-properties" xmlns:vt="http://schemas.openxmlformats.org/officeDocument/2006/docPropsVTypes">
  <TotalTime>0</TotalTime>
  <Words>2872</Words>
  <Application>Microsoft Office PowerPoint</Application>
  <PresentationFormat>Widescreen</PresentationFormat>
  <Paragraphs>221</Paragraphs>
  <Slides>45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DengXian</vt:lpstr>
      <vt:lpstr>Arial</vt:lpstr>
      <vt:lpstr>Franklin Gothic Demi Cond</vt:lpstr>
      <vt:lpstr>Franklin Gothic Medium</vt:lpstr>
      <vt:lpstr>Wingdings</vt:lpstr>
      <vt:lpstr>JuxtaposeVTI</vt:lpstr>
      <vt:lpstr>HPHI4903 Pathways to EVIL: Genocide – History, Theory and Denial</vt:lpstr>
      <vt:lpstr>CONTENT NOTE</vt:lpstr>
      <vt:lpstr>This session</vt:lpstr>
      <vt:lpstr>What is genocide?</vt:lpstr>
      <vt:lpstr>What is genocide?</vt:lpstr>
      <vt:lpstr>Coining ‘Genocide’</vt:lpstr>
      <vt:lpstr>Coining ‘Genocide’</vt:lpstr>
      <vt:lpstr>Coining ‘Genocide’</vt:lpstr>
      <vt:lpstr>Coining ‘Genocide’</vt:lpstr>
      <vt:lpstr>Coining ‘genocide’</vt:lpstr>
      <vt:lpstr>DEBATING LEMKIN</vt:lpstr>
      <vt:lpstr>Genocide and the International community</vt:lpstr>
      <vt:lpstr>Genocide Convention 1948</vt:lpstr>
      <vt:lpstr>Genocide convention 1948</vt:lpstr>
      <vt:lpstr>Genocide convention 1948</vt:lpstr>
      <vt:lpstr>Genocide convention 1948</vt:lpstr>
      <vt:lpstr>Genocide convention 1948</vt:lpstr>
      <vt:lpstr>Genocide convention 1948</vt:lpstr>
      <vt:lpstr>Genocide convention 1948</vt:lpstr>
      <vt:lpstr>Why is genocide difficult to prove?</vt:lpstr>
      <vt:lpstr>Contesting ‘genocide’</vt:lpstr>
      <vt:lpstr>Scholarly definitions: Exercise</vt:lpstr>
      <vt:lpstr>Other International crimes: War crimes</vt:lpstr>
      <vt:lpstr>War crimes (International conflicts) – Rome Statute 1998</vt:lpstr>
      <vt:lpstr>War crimes (International conflicts) – Rome Statute 1998</vt:lpstr>
      <vt:lpstr>War Crimes (non-international conflicts) – Rome Statute 1998</vt:lpstr>
      <vt:lpstr>War Crimes (non-international conflicts) – Rome Statute 1998</vt:lpstr>
      <vt:lpstr>War Crimes</vt:lpstr>
      <vt:lpstr>CRIMES AGAINST HUMANITY (Rome Statute, 1998)</vt:lpstr>
      <vt:lpstr>Ethnic Cleansing</vt:lpstr>
      <vt:lpstr>Ethnic Cleansing</vt:lpstr>
      <vt:lpstr>TEN STAGES OF GENOCIDE (Stanton, 1996)</vt:lpstr>
      <vt:lpstr>Stage 1: Classification</vt:lpstr>
      <vt:lpstr>STAGE 2: Symbolization</vt:lpstr>
      <vt:lpstr>STAGE 3: Discrimination</vt:lpstr>
      <vt:lpstr>Stage 4: Dehumanization</vt:lpstr>
      <vt:lpstr>STAGE 5: ORGANIZATION</vt:lpstr>
      <vt:lpstr>Stage 6: Polarization</vt:lpstr>
      <vt:lpstr>Stage 7: Preparation</vt:lpstr>
      <vt:lpstr>Stage 8: Persecution</vt:lpstr>
      <vt:lpstr>Stage 9: Extermination</vt:lpstr>
      <vt:lpstr>Stage 10: DEnial</vt:lpstr>
      <vt:lpstr>NEXT WEEK</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Rhian Keyse</dc:creator>
  <cp:lastModifiedBy>Rhian Keyse</cp:lastModifiedBy>
  <cp:revision>3</cp:revision>
  <dcterms:created xsi:type="dcterms:W3CDTF">2025-01-11T12:39:22Z</dcterms:created>
  <dcterms:modified xsi:type="dcterms:W3CDTF">2025-02-18T12:56:09Z</dcterms:modified>
</cp:coreProperties>
</file>