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3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681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74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21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038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76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548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56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021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11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2164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07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1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7853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34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89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725636B-1EDA-4115-902F-2AB620BDF05E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7434C09-67B1-4FD3-BEAC-93B8DB68A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661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F4F4ADD-72C1-2B87-65C4-CD590F33FCF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7264" b="144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2769538" y="445383"/>
            <a:ext cx="1995577" cy="7534653"/>
          </a:xfrm>
          <a:prstGeom prst="round2SameRect">
            <a:avLst>
              <a:gd name="adj1" fmla="val 9679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3AF2B-F378-5A29-7FF3-48986BBE2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5" y="3496574"/>
            <a:ext cx="6436104" cy="1138686"/>
          </a:xfrm>
        </p:spPr>
        <p:txBody>
          <a:bodyPr>
            <a:normAutofit/>
          </a:bodyPr>
          <a:lstStyle/>
          <a:p>
            <a:pPr algn="l"/>
            <a:r>
              <a:rPr lang="en-GB" sz="66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 Black" panose="020B0A04020102020204" pitchFamily="34" charset="0"/>
              </a:rPr>
              <a:t>CHIC SALON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9D9366-A53C-5485-73E8-8B18045B3E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548996"/>
            <a:ext cx="6436104" cy="534838"/>
          </a:xfrm>
        </p:spPr>
        <p:txBody>
          <a:bodyPr>
            <a:normAutofit/>
          </a:bodyPr>
          <a:lstStyle/>
          <a:p>
            <a:pPr algn="l"/>
            <a:r>
              <a:rPr lang="en-GB" sz="1800" b="1" dirty="0">
                <a:solidFill>
                  <a:srgbClr val="777BE0"/>
                </a:solidFill>
                <a:latin typeface="Arial Black" panose="020B0A04020102020204" pitchFamily="34" charset="0"/>
              </a:rPr>
              <a:t>ELENA RAMONA AHMED</a:t>
            </a:r>
          </a:p>
        </p:txBody>
      </p:sp>
      <p:pic>
        <p:nvPicPr>
          <p:cNvPr id="4" name="Tuesday at 11_43 PM (1)">
            <a:hlinkClick r:id="" action="ppaction://media"/>
            <a:extLst>
              <a:ext uri="{FF2B5EF4-FFF2-40B4-BE49-F238E27FC236}">
                <a16:creationId xmlns:a16="http://schemas.microsoft.com/office/drawing/2014/main" id="{0BD0D8D7-0F8E-488B-732C-EC64101174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77946" y="462811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94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33F5045-5779-4E8F-9507-636D7A19E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AB3C2-24C6-2BF2-88A9-DDBD82608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650" y="609600"/>
            <a:ext cx="5444695" cy="1843216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200" dirty="0">
                <a:latin typeface="Arial Black" panose="020B0A04020102020204" pitchFamily="34" charset="0"/>
              </a:rPr>
              <a:t>Chic Salon – Sustainable Nail Studio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13F2863-8C93-42A4-AA17-B3D342647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609600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022CC8-4270-485E-24FA-92E8EA8CC19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7537" r="4222" b="1"/>
          <a:stretch>
            <a:fillRect/>
          </a:stretch>
        </p:blipFill>
        <p:spPr>
          <a:xfrm>
            <a:off x="166654" y="141983"/>
            <a:ext cx="2807208" cy="32173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B07BA7-6FC8-1D9C-3080-4655CC860E5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703" r="1057" b="-4"/>
          <a:stretch>
            <a:fillRect/>
          </a:stretch>
        </p:blipFill>
        <p:spPr>
          <a:xfrm>
            <a:off x="3122644" y="141984"/>
            <a:ext cx="2806701" cy="32173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077A07-82B9-0FDB-86FC-CE166621EA2C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5364" r="5" b="2914"/>
          <a:stretch>
            <a:fillRect/>
          </a:stretch>
        </p:blipFill>
        <p:spPr>
          <a:xfrm>
            <a:off x="166654" y="3497328"/>
            <a:ext cx="2807208" cy="32186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2494C-660F-707E-263E-77D55CA1902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5382" r="20969" b="3"/>
          <a:stretch>
            <a:fillRect/>
          </a:stretch>
        </p:blipFill>
        <p:spPr>
          <a:xfrm>
            <a:off x="3122644" y="3498684"/>
            <a:ext cx="2806701" cy="32173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4A5B7-E8BA-58E3-BE41-74948AEAB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0651" y="2666999"/>
            <a:ext cx="5263300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Eco-friendly nail salon offering safe beauty treatments.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Uses vegan, cruelty-free, and low-toxicity products.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Targets young professionals and eco-conscious customers.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Focus on high-quality service and customer experience.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Strong brand built on sustainability and trust.</a:t>
            </a:r>
            <a:endParaRPr lang="en-GB" sz="1600" dirty="0">
              <a:latin typeface="Arial Black" panose="020B0A04020102020204" pitchFamily="34" charset="0"/>
            </a:endParaRPr>
          </a:p>
        </p:txBody>
      </p:sp>
      <p:pic>
        <p:nvPicPr>
          <p:cNvPr id="4" name="Tuesday at 11_55 PM">
            <a:hlinkClick r:id="" action="ppaction://media"/>
            <a:extLst>
              <a:ext uri="{FF2B5EF4-FFF2-40B4-BE49-F238E27FC236}">
                <a16:creationId xmlns:a16="http://schemas.microsoft.com/office/drawing/2014/main" id="{AA12EA62-EF39-ECE2-706C-74033687F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53288" y="5849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5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3F5045-5779-4E8F-9507-636D7A19E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C413E-1919-796D-4932-CAA86878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919" y="609599"/>
            <a:ext cx="5261194" cy="1948249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200" dirty="0">
                <a:latin typeface="Arial Black" panose="020B0A04020102020204" pitchFamily="34" charset="0"/>
              </a:rPr>
              <a:t>Sustainable Practices &amp;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C2ACE-3549-15C9-878A-4510F2EB1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919" y="2835876"/>
            <a:ext cx="5261194" cy="29553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Recyclable materials, reusable tools, and reduced waste.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Energy-efficient lighting and digital booking systems.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Skilled staff trained in hygiene and sustainability.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Start-up investment of £20,000–£30,000.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 Black" panose="020B0A04020102020204" pitchFamily="34" charset="0"/>
              </a:rPr>
              <a:t>Use of digital technology to improve efficiency.</a:t>
            </a:r>
            <a:endParaRPr lang="en-GB" sz="1600" dirty="0">
              <a:latin typeface="Arial Black" panose="020B0A040201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B5C1AD-CE66-9453-AD88-C5C564DE0C0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902" r="9727" b="3"/>
          <a:stretch>
            <a:fillRect/>
          </a:stretch>
        </p:blipFill>
        <p:spPr>
          <a:xfrm>
            <a:off x="6256868" y="4070817"/>
            <a:ext cx="1896722" cy="2626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5AC30FA-0FD0-9709-A9D8-91056804961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1" b="35069"/>
          <a:stretch>
            <a:fillRect/>
          </a:stretch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47E670B-2638-BC15-FED6-9D0C7A24857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7082" r="2" b="18014"/>
          <a:stretch>
            <a:fillRect/>
          </a:stretch>
        </p:blipFill>
        <p:spPr>
          <a:xfrm>
            <a:off x="6256867" y="160868"/>
            <a:ext cx="5774267" cy="3747805"/>
          </a:xfrm>
          <a:custGeom>
            <a:avLst/>
            <a:gdLst/>
            <a:ahLst/>
            <a:cxnLst/>
            <a:rect l="l" t="t" r="r" b="b"/>
            <a:pathLst>
              <a:path w="5774267" h="3747805">
                <a:moveTo>
                  <a:pt x="0" y="0"/>
                </a:moveTo>
                <a:lnTo>
                  <a:pt x="3767328" y="0"/>
                </a:lnTo>
                <a:lnTo>
                  <a:pt x="3767328" y="1"/>
                </a:lnTo>
                <a:lnTo>
                  <a:pt x="5774267" y="1"/>
                </a:lnTo>
                <a:lnTo>
                  <a:pt x="5774267" y="2778855"/>
                </a:lnTo>
                <a:lnTo>
                  <a:pt x="3767328" y="2778855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  <p:pic>
        <p:nvPicPr>
          <p:cNvPr id="4" name="Tuesday at 11_57 PM">
            <a:hlinkClick r:id="" action="ppaction://media"/>
            <a:extLst>
              <a:ext uri="{FF2B5EF4-FFF2-40B4-BE49-F238E27FC236}">
                <a16:creationId xmlns:a16="http://schemas.microsoft.com/office/drawing/2014/main" id="{B0C216BB-969D-9935-2A93-1352D5AD51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00663" y="57213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19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2BE947-22EF-22BE-BDF2-CFDEF09F051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rcRect t="8238" b="7492"/>
          <a:stretch>
            <a:fillRect/>
          </a:stretch>
        </p:blipFill>
        <p:spPr>
          <a:xfrm>
            <a:off x="951489" y="-179833"/>
            <a:ext cx="1219198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C4E5D6-5526-6688-816D-548BCD53E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Why Will Chic Salon Succeed? </a:t>
            </a:r>
            <a:endParaRPr lang="en-GB" sz="36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DCD51DF-47F0-4E43-9A0F-6B18888E0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32504"/>
          </a:xfrm>
          <a:custGeom>
            <a:avLst/>
            <a:gdLst>
              <a:gd name="connsiteX0" fmla="*/ 0 w 4901184"/>
              <a:gd name="connsiteY0" fmla="*/ 0 h 4032504"/>
              <a:gd name="connsiteX1" fmla="*/ 4901184 w 4901184"/>
              <a:gd name="connsiteY1" fmla="*/ 0 h 4032504"/>
              <a:gd name="connsiteX2" fmla="*/ 4901184 w 4901184"/>
              <a:gd name="connsiteY2" fmla="*/ 3813911 h 4032504"/>
              <a:gd name="connsiteX3" fmla="*/ 4682591 w 4901184"/>
              <a:gd name="connsiteY3" fmla="*/ 4032504 h 4032504"/>
              <a:gd name="connsiteX4" fmla="*/ 218593 w 4901184"/>
              <a:gd name="connsiteY4" fmla="*/ 4032504 h 4032504"/>
              <a:gd name="connsiteX5" fmla="*/ 0 w 4901184"/>
              <a:gd name="connsiteY5" fmla="*/ 3813911 h 4032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01184" h="4032504">
                <a:moveTo>
                  <a:pt x="0" y="0"/>
                </a:moveTo>
                <a:lnTo>
                  <a:pt x="4901184" y="0"/>
                </a:lnTo>
                <a:lnTo>
                  <a:pt x="4901184" y="3813911"/>
                </a:lnTo>
                <a:cubicBezTo>
                  <a:pt x="4901184" y="3934637"/>
                  <a:pt x="4803317" y="4032504"/>
                  <a:pt x="4682591" y="4032504"/>
                </a:cubicBezTo>
                <a:lnTo>
                  <a:pt x="218593" y="4032504"/>
                </a:lnTo>
                <a:cubicBezTo>
                  <a:pt x="97867" y="4032504"/>
                  <a:pt x="0" y="3934637"/>
                  <a:pt x="0" y="3813911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7F0C0F-419E-9E57-D391-DC175EF08B7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5708" b="9692"/>
          <a:stretch>
            <a:fillRect/>
          </a:stretch>
        </p:blipFill>
        <p:spPr>
          <a:xfrm>
            <a:off x="870090" y="-3"/>
            <a:ext cx="4572000" cy="3867912"/>
          </a:xfrm>
          <a:custGeom>
            <a:avLst/>
            <a:gdLst/>
            <a:ahLst/>
            <a:cxnLst/>
            <a:rect l="l" t="t" r="r" b="b"/>
            <a:pathLst>
              <a:path w="4572000" h="3867912">
                <a:moveTo>
                  <a:pt x="0" y="0"/>
                </a:moveTo>
                <a:lnTo>
                  <a:pt x="4572000" y="0"/>
                </a:lnTo>
                <a:lnTo>
                  <a:pt x="4572000" y="3704966"/>
                </a:lnTo>
                <a:cubicBezTo>
                  <a:pt x="4572000" y="3794959"/>
                  <a:pt x="4499047" y="3867912"/>
                  <a:pt x="4409054" y="3867912"/>
                </a:cubicBezTo>
                <a:lnTo>
                  <a:pt x="162946" y="3867912"/>
                </a:lnTo>
                <a:cubicBezTo>
                  <a:pt x="72953" y="3867912"/>
                  <a:pt x="0" y="3794959"/>
                  <a:pt x="0" y="3704966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67CF198-49C5-4D2A-93C6-A7A4D04B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custGeom>
            <a:avLst/>
            <a:gdLst>
              <a:gd name="connsiteX0" fmla="*/ 218593 w 4901184"/>
              <a:gd name="connsiteY0" fmla="*/ 0 h 2616751"/>
              <a:gd name="connsiteX1" fmla="*/ 4682591 w 4901184"/>
              <a:gd name="connsiteY1" fmla="*/ 0 h 2616751"/>
              <a:gd name="connsiteX2" fmla="*/ 4901184 w 4901184"/>
              <a:gd name="connsiteY2" fmla="*/ 218593 h 2616751"/>
              <a:gd name="connsiteX3" fmla="*/ 4901184 w 4901184"/>
              <a:gd name="connsiteY3" fmla="*/ 2616751 h 2616751"/>
              <a:gd name="connsiteX4" fmla="*/ 0 w 4901184"/>
              <a:gd name="connsiteY4" fmla="*/ 2616751 h 2616751"/>
              <a:gd name="connsiteX5" fmla="*/ 0 w 4901184"/>
              <a:gd name="connsiteY5" fmla="*/ 218593 h 2616751"/>
              <a:gd name="connsiteX6" fmla="*/ 218593 w 4901184"/>
              <a:gd name="connsiteY6" fmla="*/ 0 h 2616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01184" h="2616751">
                <a:moveTo>
                  <a:pt x="218593" y="0"/>
                </a:moveTo>
                <a:lnTo>
                  <a:pt x="4682591" y="0"/>
                </a:lnTo>
                <a:cubicBezTo>
                  <a:pt x="4803317" y="0"/>
                  <a:pt x="4901184" y="97867"/>
                  <a:pt x="4901184" y="218593"/>
                </a:cubicBezTo>
                <a:lnTo>
                  <a:pt x="4901184" y="2616751"/>
                </a:lnTo>
                <a:lnTo>
                  <a:pt x="0" y="2616751"/>
                </a:lnTo>
                <a:lnTo>
                  <a:pt x="0" y="218593"/>
                </a:lnTo>
                <a:cubicBezTo>
                  <a:pt x="0" y="97867"/>
                  <a:pt x="97867" y="0"/>
                  <a:pt x="218593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3B1FE6-4DB5-1B45-6AB2-F5587583CD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0256" r="2" b="33944"/>
          <a:stretch>
            <a:fillRect/>
          </a:stretch>
        </p:blipFill>
        <p:spPr>
          <a:xfrm>
            <a:off x="870090" y="4405844"/>
            <a:ext cx="4572000" cy="2452159"/>
          </a:xfrm>
          <a:custGeom>
            <a:avLst/>
            <a:gdLst/>
            <a:ahLst/>
            <a:cxnLst/>
            <a:rect l="l" t="t" r="r" b="b"/>
            <a:pathLst>
              <a:path w="4572000" h="2452159">
                <a:moveTo>
                  <a:pt x="162946" y="0"/>
                </a:moveTo>
                <a:lnTo>
                  <a:pt x="4409054" y="0"/>
                </a:lnTo>
                <a:cubicBezTo>
                  <a:pt x="4499047" y="0"/>
                  <a:pt x="4572000" y="72953"/>
                  <a:pt x="4572000" y="162946"/>
                </a:cubicBezTo>
                <a:lnTo>
                  <a:pt x="4572000" y="2452159"/>
                </a:lnTo>
                <a:lnTo>
                  <a:pt x="0" y="2452159"/>
                </a:lnTo>
                <a:lnTo>
                  <a:pt x="0" y="162946"/>
                </a:lnTo>
                <a:cubicBezTo>
                  <a:pt x="0" y="72953"/>
                  <a:pt x="72953" y="0"/>
                  <a:pt x="16294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12E0B-600E-89DA-17F1-A9663C346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rgbClr val="A7523D"/>
              </a:buClr>
            </a:pPr>
            <a:r>
              <a:rPr lang="en-US" sz="1600" dirty="0">
                <a:solidFill>
                  <a:schemeClr val="tx1"/>
                </a:solidFill>
                <a:latin typeface="Arial Black" panose="020B0A04020102020204" pitchFamily="34" charset="0"/>
              </a:rPr>
              <a:t>Growing demand for eco-friendly beauty services</a:t>
            </a:r>
          </a:p>
          <a:p>
            <a:pPr>
              <a:lnSpc>
                <a:spcPct val="90000"/>
              </a:lnSpc>
              <a:buClr>
                <a:srgbClr val="A7523D"/>
              </a:buClr>
            </a:pPr>
            <a:r>
              <a:rPr lang="en-US" sz="1600" dirty="0">
                <a:solidFill>
                  <a:schemeClr val="tx1"/>
                </a:solidFill>
                <a:latin typeface="Arial Black" panose="020B0A04020102020204" pitchFamily="34" charset="0"/>
              </a:rPr>
              <a:t>Strong marketing using social media and loyalty schemes</a:t>
            </a:r>
          </a:p>
          <a:p>
            <a:pPr>
              <a:lnSpc>
                <a:spcPct val="90000"/>
              </a:lnSpc>
              <a:buClr>
                <a:srgbClr val="A7523D"/>
              </a:buClr>
            </a:pPr>
            <a:r>
              <a:rPr lang="en-US" sz="1600" dirty="0">
                <a:solidFill>
                  <a:schemeClr val="tx1"/>
                </a:solidFill>
                <a:latin typeface="Arial Black" panose="020B0A04020102020204" pitchFamily="34" charset="0"/>
              </a:rPr>
              <a:t>Monthly revenue approx. £7,800 with £2,000 profit</a:t>
            </a:r>
          </a:p>
          <a:p>
            <a:pPr>
              <a:lnSpc>
                <a:spcPct val="90000"/>
              </a:lnSpc>
              <a:buClr>
                <a:srgbClr val="A7523D"/>
              </a:buClr>
            </a:pPr>
            <a:r>
              <a:rPr lang="en-US" sz="1600" dirty="0">
                <a:solidFill>
                  <a:schemeClr val="tx1"/>
                </a:solidFill>
                <a:latin typeface="Arial Black" panose="020B0A04020102020204" pitchFamily="34" charset="0"/>
              </a:rPr>
              <a:t>Unique, sustainable brand gives a competitive advantage</a:t>
            </a:r>
          </a:p>
          <a:p>
            <a:pPr>
              <a:lnSpc>
                <a:spcPct val="90000"/>
              </a:lnSpc>
              <a:buClr>
                <a:srgbClr val="A7523D"/>
              </a:buClr>
            </a:pPr>
            <a:r>
              <a:rPr lang="en-US" sz="1600" dirty="0">
                <a:solidFill>
                  <a:schemeClr val="tx1"/>
                </a:solidFill>
                <a:latin typeface="Arial Black" panose="020B0A04020102020204" pitchFamily="34" charset="0"/>
              </a:rPr>
              <a:t>Clear contingency plan for risks and challenges</a:t>
            </a:r>
            <a:endParaRPr lang="en-GB" sz="16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Wednesday at 12_01 AM">
            <a:hlinkClick r:id="" action="ppaction://media"/>
            <a:extLst>
              <a:ext uri="{FF2B5EF4-FFF2-40B4-BE49-F238E27FC236}">
                <a16:creationId xmlns:a16="http://schemas.microsoft.com/office/drawing/2014/main" id="{3BD34C4C-0E6D-44AE-D0BE-CF7BA4ECE4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56350" y="58880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35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297F1-F86C-F51E-E8EC-7660697C0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C000A-5F49-B875-D678-4D3BFABA3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1" y="1649627"/>
            <a:ext cx="11300254" cy="5016843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Ahmad, M., Wu, Q.,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Sualeh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Khattak, M. (2026). Linking green intellectual capital to sustainability and sustainable business model innovation in manufacturing SMEs: The role of green dynamic capability.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Intellectual Capital, 27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139–184.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Allal-Cherif, O., Climent, J. C., &amp; Berenguer, K. J. U. (2023). Born to be sustainable: How to combine strategic disruption, open innovation, and process digitisation to create a sustainable business.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154, 113379.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Romeedy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S., &amp; Singh, A. (2026).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Emerging green entrepreneurship: A path to green business models. In Incentives and benefits for adopting green entrepreneurship practices (pp. 79–104).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IGI Global Scientific Publishing.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Azizi, M.,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Akhondi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(2026).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Sustainable business model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In Sustainable entrepreneurship (pp. 71–85). Springer Nature Switzerland.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Bennett, E. A., &amp; Grabs, J. (2025). How can sustainable business models distribute value more equitably in global value chains? Introducing “value chain profit sharing” as an emerging alternative to fair trade, direct trade, or solidarity trade.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Ethics, the Environment &amp; Responsibility, 34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581–601.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Kaliugina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H. (2025). Impact of the implementation of digital technologies on operational efficiency and customer loyalty in the nail business.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Pinnacle Research Journal of Scientific and Management Sciences, 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(07), 07–15.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Omowole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 M., Olufemi-Philips, A. Q.,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Ofodili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O. C., Eyo-Udo, N. L.,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Ewim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 E. (2024). Conceptualising green business practices in SMEs for sustainable development.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 &amp; Entrepreneurship Research, 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(11), 3778–3805.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Ringvold,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Saebi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T., &amp; Foss, N. J. (2023). Developing sustainable business models: A micro foundational perspective.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Organisation &amp; Environment, 36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315–348.</a:t>
            </a:r>
          </a:p>
        </p:txBody>
      </p:sp>
      <p:pic>
        <p:nvPicPr>
          <p:cNvPr id="4" name="Wednesday at 12_09 AM">
            <a:hlinkClick r:id="" action="ppaction://media"/>
            <a:extLst>
              <a:ext uri="{FF2B5EF4-FFF2-40B4-BE49-F238E27FC236}">
                <a16:creationId xmlns:a16="http://schemas.microsoft.com/office/drawing/2014/main" id="{71E53492-476A-32EC-7D50-1FB5EA991D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03738" y="5918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71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26</TotalTime>
  <Words>509</Words>
  <PresentationFormat>Widescreen</PresentationFormat>
  <Paragraphs>29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Calisto MT</vt:lpstr>
      <vt:lpstr>Wingdings 2</vt:lpstr>
      <vt:lpstr>Slate</vt:lpstr>
      <vt:lpstr>CHIC SALON </vt:lpstr>
      <vt:lpstr>Chic Salon – Sustainable Nail Studio</vt:lpstr>
      <vt:lpstr>Sustainable Practices &amp; Resources</vt:lpstr>
      <vt:lpstr>Why Will Chic Salon Succeed?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2026-04-15T19:23:49Z</dcterms:created>
  <dcterms:modified xsi:type="dcterms:W3CDTF">2026-04-22T19:10:34Z</dcterms:modified>
</cp:coreProperties>
</file>