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68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A360EC-40D8-4C3E-A329-53E43344A384}" type="datetimeFigureOut">
              <a:rPr lang="en-GB" smtClean="0"/>
              <a:pPr/>
              <a:t>27/10/2012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FF9B5A-3A88-467B-898C-D7F918C5D81B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54D9E-D71E-4B03-9A7B-95CC04E4E62C}" type="datetimeFigureOut">
              <a:rPr lang="en-GB" smtClean="0"/>
              <a:pPr/>
              <a:t>27/10/2012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7836-2671-4063-A581-8D8DAFB1945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54D9E-D71E-4B03-9A7B-95CC04E4E62C}" type="datetimeFigureOut">
              <a:rPr lang="en-GB" smtClean="0"/>
              <a:pPr/>
              <a:t>27/10/2012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7836-2671-4063-A581-8D8DAFB194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54D9E-D71E-4B03-9A7B-95CC04E4E62C}" type="datetimeFigureOut">
              <a:rPr lang="en-GB" smtClean="0"/>
              <a:pPr/>
              <a:t>27/10/2012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0BCC7836-2671-4063-A581-8D8DAFB194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54D9E-D71E-4B03-9A7B-95CC04E4E62C}" type="datetimeFigureOut">
              <a:rPr lang="en-GB" smtClean="0"/>
              <a:pPr/>
              <a:t>27/10/2012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7836-2671-4063-A581-8D8DAFB194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54D9E-D71E-4B03-9A7B-95CC04E4E62C}" type="datetimeFigureOut">
              <a:rPr lang="en-GB" smtClean="0"/>
              <a:pPr/>
              <a:t>27/10/2012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7836-2671-4063-A581-8D8DAFB194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54D9E-D71E-4B03-9A7B-95CC04E4E62C}" type="datetimeFigureOut">
              <a:rPr lang="en-GB" smtClean="0"/>
              <a:pPr/>
              <a:t>27/10/2012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7836-2671-4063-A581-8D8DAFB194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54D9E-D71E-4B03-9A7B-95CC04E4E62C}" type="datetimeFigureOut">
              <a:rPr lang="en-GB" smtClean="0"/>
              <a:pPr/>
              <a:t>27/10/2012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7836-2671-4063-A581-8D8DAFB194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54D9E-D71E-4B03-9A7B-95CC04E4E62C}" type="datetimeFigureOut">
              <a:rPr lang="en-GB" smtClean="0"/>
              <a:pPr/>
              <a:t>27/10/2012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7836-2671-4063-A581-8D8DAFB194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54D9E-D71E-4B03-9A7B-95CC04E4E62C}" type="datetimeFigureOut">
              <a:rPr lang="en-GB" smtClean="0"/>
              <a:pPr/>
              <a:t>27/10/2012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7836-2671-4063-A581-8D8DAFB194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54D9E-D71E-4B03-9A7B-95CC04E4E62C}" type="datetimeFigureOut">
              <a:rPr lang="en-GB" smtClean="0"/>
              <a:pPr/>
              <a:t>27/10/2012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7836-2671-4063-A581-8D8DAFB194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954D9E-D71E-4B03-9A7B-95CC04E4E62C}" type="datetimeFigureOut">
              <a:rPr lang="en-GB" smtClean="0"/>
              <a:pPr/>
              <a:t>27/10/2012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C7836-2671-4063-A581-8D8DAFB1945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6954D9E-D71E-4B03-9A7B-95CC04E4E62C}" type="datetimeFigureOut">
              <a:rPr lang="en-GB" smtClean="0"/>
              <a:pPr/>
              <a:t>27/10/2012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0BCC7836-2671-4063-A581-8D8DAFB1945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GIBBON: ‘DECLINE AND FALL...</a:t>
            </a:r>
            <a:endParaRPr lang="en-GB" dirty="0"/>
          </a:p>
        </p:txBody>
      </p:sp>
      <p:pic>
        <p:nvPicPr>
          <p:cNvPr id="6" name="Content Placeholder 5" descr="RL0916_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051720" y="1484784"/>
            <a:ext cx="4536504" cy="5184576"/>
          </a:xfr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EDWARD GIBBON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Born 1737; son of Tory squire; self taught, but entered Magdalene Oxford (1752)</a:t>
            </a:r>
          </a:p>
          <a:p>
            <a:r>
              <a:rPr lang="en-GB" dirty="0" smtClean="0"/>
              <a:t>Converted to Roman Catholicism; 1753-58 in Lausanne under Calvinist influence  - ‘cured him of religious folly’</a:t>
            </a:r>
            <a:endParaRPr lang="en-GB" dirty="0"/>
          </a:p>
        </p:txBody>
      </p:sp>
      <p:pic>
        <p:nvPicPr>
          <p:cNvPr id="5" name="Content Placeholder 4" descr="images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292080" y="1700808"/>
            <a:ext cx="2664295" cy="4320480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GIBBON contd...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589240"/>
          </a:xfrm>
        </p:spPr>
        <p:txBody>
          <a:bodyPr>
            <a:normAutofit/>
          </a:bodyPr>
          <a:lstStyle/>
          <a:p>
            <a:r>
              <a:rPr lang="en-GB" dirty="0" smtClean="0"/>
              <a:t>Latinist and French speaker</a:t>
            </a:r>
          </a:p>
          <a:p>
            <a:r>
              <a:rPr lang="en-GB" dirty="0" smtClean="0"/>
              <a:t>Influenced by Voltaire’s philosophical works</a:t>
            </a:r>
          </a:p>
          <a:p>
            <a:r>
              <a:rPr lang="en-GB" dirty="0" smtClean="0"/>
              <a:t>1763-65 on the Grand Tour’; met Diderot and </a:t>
            </a:r>
            <a:r>
              <a:rPr lang="en-GB" dirty="0" err="1" smtClean="0"/>
              <a:t>D’Alembert</a:t>
            </a:r>
            <a:r>
              <a:rPr lang="en-GB" dirty="0" smtClean="0"/>
              <a:t>;  in his memoires he states:</a:t>
            </a:r>
          </a:p>
          <a:p>
            <a:r>
              <a:rPr lang="en-GB" dirty="0" smtClean="0"/>
              <a:t>‘it was in Rome...as I sat musing amidst the ruins of the capital, while the barefooted friars were singing vespers in the Temple of Jupiter that the idea of writing </a:t>
            </a:r>
            <a:r>
              <a:rPr lang="en-GB" i="1" dirty="0" smtClean="0"/>
              <a:t>Decline and Fall </a:t>
            </a:r>
            <a:r>
              <a:rPr lang="en-GB" dirty="0" smtClean="0"/>
              <a:t>of the City first started in my mind’</a:t>
            </a:r>
          </a:p>
          <a:p>
            <a:r>
              <a:rPr lang="en-GB" dirty="0" smtClean="0"/>
              <a:t>1770 – acquainted with Johnson, Boswell and Reynolds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GIBBON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1776 – </a:t>
            </a:r>
            <a:r>
              <a:rPr lang="en-GB" dirty="0" err="1" smtClean="0"/>
              <a:t>Vol</a:t>
            </a:r>
            <a:r>
              <a:rPr lang="en-GB" dirty="0" smtClean="0"/>
              <a:t> I of </a:t>
            </a:r>
            <a:r>
              <a:rPr lang="en-GB" i="1" dirty="0" smtClean="0"/>
              <a:t>Decline and Fall </a:t>
            </a:r>
            <a:r>
              <a:rPr lang="en-GB" dirty="0" smtClean="0"/>
              <a:t>published – instant success</a:t>
            </a:r>
          </a:p>
          <a:p>
            <a:r>
              <a:rPr lang="en-GB" dirty="0" smtClean="0"/>
              <a:t>1781 – </a:t>
            </a:r>
            <a:r>
              <a:rPr lang="en-GB" dirty="0" err="1" smtClean="0"/>
              <a:t>Vol</a:t>
            </a:r>
            <a:r>
              <a:rPr lang="en-GB" dirty="0" smtClean="0"/>
              <a:t> II and III published</a:t>
            </a:r>
          </a:p>
          <a:p>
            <a:r>
              <a:rPr lang="en-GB" dirty="0" smtClean="0"/>
              <a:t>1782 – completed final 3 Volumes in Lausanne</a:t>
            </a:r>
          </a:p>
          <a:p>
            <a:r>
              <a:rPr lang="en-GB" dirty="0" smtClean="0"/>
              <a:t>1789 – in Lausanne and his hatred of the French Revolution merged from a fear of similar in Switzerland</a:t>
            </a:r>
          </a:p>
          <a:p>
            <a:r>
              <a:rPr lang="en-GB" dirty="0" smtClean="0"/>
              <a:t>1793 – returned to England corpulent and in ill health; died a year later 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DECLINE AND FALL...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661248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Published between 1776-1788; Period covered: 27BC – 1453</a:t>
            </a:r>
          </a:p>
          <a:p>
            <a:r>
              <a:rPr lang="en-GB" dirty="0" smtClean="0"/>
              <a:t>1. 27BC-AD14, Augustan Age</a:t>
            </a:r>
          </a:p>
          <a:p>
            <a:r>
              <a:rPr lang="en-GB" dirty="0" smtClean="0"/>
              <a:t>2. 14-68AD, Julio-Claudius</a:t>
            </a:r>
          </a:p>
          <a:p>
            <a:r>
              <a:rPr lang="en-GB" dirty="0" smtClean="0"/>
              <a:t>3. 69-96AD, </a:t>
            </a:r>
            <a:r>
              <a:rPr lang="en-GB" dirty="0" err="1" smtClean="0"/>
              <a:t>Flavians</a:t>
            </a:r>
            <a:endParaRPr lang="en-GB" dirty="0" smtClean="0"/>
          </a:p>
          <a:p>
            <a:r>
              <a:rPr lang="en-GB" dirty="0" smtClean="0"/>
              <a:t>4. 96-180AD, the Golden Age of Trajan, Hadrian, Marcus Aurelius</a:t>
            </a:r>
          </a:p>
          <a:p>
            <a:r>
              <a:rPr lang="en-GB" dirty="0" smtClean="0"/>
              <a:t>5. 240-305AD, Barbarian invasions (Diocletian)</a:t>
            </a:r>
          </a:p>
          <a:p>
            <a:r>
              <a:rPr lang="en-GB" dirty="0" smtClean="0"/>
              <a:t>6. 306-327 AD, Constantine and the conversion (the rise of Constantinople) </a:t>
            </a:r>
          </a:p>
          <a:p>
            <a:r>
              <a:rPr lang="en-GB" dirty="0" smtClean="0"/>
              <a:t>7. 410AD, Rome leaves Britain; 8. 476AD, German invasions; 9. 1453, Turks in Constantinople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READING GIBBON...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Central message: two main reasons for the decline of Rome: 1. Barbarism; 2. Christianity</a:t>
            </a:r>
          </a:p>
          <a:p>
            <a:r>
              <a:rPr lang="en-GB" dirty="0" smtClean="0"/>
              <a:t>Condensed style (although still a lengthy piece)</a:t>
            </a:r>
          </a:p>
          <a:p>
            <a:r>
              <a:rPr lang="en-GB" dirty="0" smtClean="0"/>
              <a:t>Objective approach, but through his wit and insight his views emerge</a:t>
            </a:r>
          </a:p>
          <a:p>
            <a:r>
              <a:rPr lang="en-GB" dirty="0" smtClean="0"/>
              <a:t>Referred constantly to Classical Greek and Latin literature: Terence, Virgil, Horace, Tacitus, Ovid</a:t>
            </a:r>
          </a:p>
          <a:p>
            <a:r>
              <a:rPr lang="en-GB" dirty="0" smtClean="0"/>
              <a:t>Secular work: philosophical treatise; approach not scholastic or written out of ‘God’s purpose’ 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 IX - BARBARIANS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Highlights crudeness of Barbarian culture against Roman</a:t>
            </a:r>
          </a:p>
          <a:p>
            <a:r>
              <a:rPr lang="en-GB" dirty="0" smtClean="0"/>
              <a:t>However, expresses paradox between: 1. ancestors of modern Europeans (and Enlightenment thought!!); their vigour, single-mindedness and liberty; against: 2. state of ignorance; superstitious; technologically limited and backward; no social cohesion; impulse to war</a:t>
            </a:r>
          </a:p>
          <a:p>
            <a:r>
              <a:rPr lang="en-GB" dirty="0" smtClean="0"/>
              <a:t>Paradox, but generally highlights faults and shortfalls against more civilised peoples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 CHRISTIANITY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 XXXVIII - Again paradoxical approach towards clericalism and monasticism: 1. linking Christianity and the decline of Rome against, 2. Christianity and a more positive impact upon Barbarian peoples</a:t>
            </a:r>
          </a:p>
          <a:p>
            <a:r>
              <a:rPr lang="en-GB" dirty="0" smtClean="0"/>
              <a:t>Ch XX – the establishment of Christianity in the Roman world was revolutionary (an historic phenomenon); aim: to highlight the position established Christianity enjoyed in the 18</a:t>
            </a:r>
            <a:r>
              <a:rPr lang="en-GB" baseline="30000" dirty="0" smtClean="0"/>
              <a:t>th</a:t>
            </a:r>
            <a:r>
              <a:rPr lang="en-GB" dirty="0" smtClean="0"/>
              <a:t> century    </a:t>
            </a: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 CHRISTIANITY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CH XX </a:t>
            </a:r>
            <a:r>
              <a:rPr lang="en-GB" dirty="0" err="1" smtClean="0"/>
              <a:t>contd</a:t>
            </a:r>
            <a:r>
              <a:rPr lang="en-GB" dirty="0" smtClean="0"/>
              <a:t> -  Gibbon’s rhetoric </a:t>
            </a:r>
            <a:r>
              <a:rPr lang="en-GB" dirty="0" err="1" smtClean="0"/>
              <a:t>targetted</a:t>
            </a:r>
            <a:r>
              <a:rPr lang="en-GB" dirty="0" smtClean="0"/>
              <a:t>:</a:t>
            </a:r>
          </a:p>
          <a:p>
            <a:r>
              <a:rPr lang="en-GB" dirty="0" smtClean="0"/>
              <a:t>1. Constantine’s (and others) transformation of Christianity into a state religion, the forging of the doctrine of obedience within Christianity to obedience to civil authorities – Gibbon’s attack on the Divine Right of Kings!</a:t>
            </a:r>
          </a:p>
          <a:p>
            <a:r>
              <a:rPr lang="en-GB" dirty="0" smtClean="0"/>
              <a:t>2. Constantine’s conversion to Christianity (the vision of the Cross at the </a:t>
            </a:r>
            <a:r>
              <a:rPr lang="en-GB" dirty="0" err="1" smtClean="0"/>
              <a:t>Milvian</a:t>
            </a:r>
            <a:r>
              <a:rPr lang="en-GB" dirty="0" smtClean="0"/>
              <a:t> Bridge); fed Gibbon’s scepticism and attacks the ‘enthusiasm’ of the conversion – with 18</a:t>
            </a:r>
            <a:r>
              <a:rPr lang="en-GB" baseline="30000" dirty="0" smtClean="0"/>
              <a:t>th</a:t>
            </a:r>
            <a:r>
              <a:rPr lang="en-GB" dirty="0" smtClean="0"/>
              <a:t> century relevance!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 CHRISTIANITY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CHXX – contd...</a:t>
            </a:r>
          </a:p>
          <a:p>
            <a:r>
              <a:rPr lang="en-GB" dirty="0" smtClean="0"/>
              <a:t>Highlights reason over faith</a:t>
            </a:r>
          </a:p>
          <a:p>
            <a:r>
              <a:rPr lang="en-GB" dirty="0" smtClean="0"/>
              <a:t>Critique of passive obedience (Constantine’s troops)</a:t>
            </a:r>
          </a:p>
          <a:p>
            <a:r>
              <a:rPr lang="en-GB" dirty="0" smtClean="0"/>
              <a:t>Critique of the use of Christian doctrine to legitimise rule</a:t>
            </a:r>
          </a:p>
          <a:p>
            <a:r>
              <a:rPr lang="en-GB" dirty="0" smtClean="0"/>
              <a:t>Links the rise of Christian bureaucracy to the undermining of civil Rome; the triumph of the Church over the State  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 THE ANCIENTS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Ch I, Ch III, and Ch XX:</a:t>
            </a:r>
          </a:p>
          <a:p>
            <a:r>
              <a:rPr lang="en-GB" dirty="0" smtClean="0"/>
              <a:t>1. Trajan and the </a:t>
            </a:r>
            <a:r>
              <a:rPr lang="en-GB" dirty="0" err="1" smtClean="0"/>
              <a:t>Antonines</a:t>
            </a:r>
            <a:r>
              <a:rPr lang="en-GB" dirty="0" smtClean="0"/>
              <a:t> – model of Enlightened rule, ‘a happy period’</a:t>
            </a:r>
          </a:p>
          <a:p>
            <a:r>
              <a:rPr lang="en-GB" dirty="0" smtClean="0"/>
              <a:t>2. Stoicism (followers of Zeno, 4</a:t>
            </a:r>
            <a:r>
              <a:rPr lang="en-GB" baseline="30000" dirty="0" smtClean="0"/>
              <a:t>th</a:t>
            </a:r>
            <a:r>
              <a:rPr lang="en-GB" dirty="0" smtClean="0"/>
              <a:t> century B.C.) virtue ruled over passion, the world is the work of divine wisdom and laws) is superior to Christianity</a:t>
            </a:r>
          </a:p>
          <a:p>
            <a:r>
              <a:rPr lang="en-GB" dirty="0" smtClean="0"/>
              <a:t>3. The Classics (‘an old and familiar companion’) set the standard in law, government, manners, education, taste, values,</a:t>
            </a:r>
          </a:p>
          <a:p>
            <a:r>
              <a:rPr lang="en-GB" dirty="0" smtClean="0"/>
              <a:t>4. Espoused the language of Cicero (106-43BC) – his letters, oratory, philosophy  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102</TotalTime>
  <Words>736</Words>
  <Application>Microsoft Office PowerPoint</Application>
  <PresentationFormat>On-screen Show (4:3)</PresentationFormat>
  <Paragraphs>54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Apex</vt:lpstr>
      <vt:lpstr>GIBBON: ‘DECLINE AND FALL...</vt:lpstr>
      <vt:lpstr>EDWARD GIBBON</vt:lpstr>
      <vt:lpstr>GIBBON contd...</vt:lpstr>
      <vt:lpstr>GIBBON contd...</vt:lpstr>
      <vt:lpstr>DECLINE AND FALL...</vt:lpstr>
      <vt:lpstr>READING GIBBON...</vt:lpstr>
      <vt:lpstr>CH IX - BARBARIANS</vt:lpstr>
      <vt:lpstr>ON CHRISTIANITY</vt:lpstr>
      <vt:lpstr>ON CHRISTIANITY</vt:lpstr>
      <vt:lpstr>ON CHRISTIANITY</vt:lpstr>
      <vt:lpstr>ON THE ANCIENTS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GIBBON: ‘DECLINE AND FALL...</dc:title>
  <dc:creator>Sony</dc:creator>
  <cp:lastModifiedBy>Sony</cp:lastModifiedBy>
  <cp:revision>13</cp:revision>
  <dcterms:created xsi:type="dcterms:W3CDTF">2011-02-16T17:24:58Z</dcterms:created>
  <dcterms:modified xsi:type="dcterms:W3CDTF">2012-10-27T12:05:16Z</dcterms:modified>
</cp:coreProperties>
</file>