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039" autoAdjust="0"/>
  </p:normalViewPr>
  <p:slideViewPr>
    <p:cSldViewPr snapToGrid="0">
      <p:cViewPr varScale="1">
        <p:scale>
          <a:sx n="63" d="100"/>
          <a:sy n="63" d="100"/>
        </p:scale>
        <p:origin x="1454" y="5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239DBE-1954-48E6-AFE3-530B0E7AF431}" type="doc">
      <dgm:prSet loTypeId="urn:microsoft.com/office/officeart/2005/8/layout/target1" loCatId="relationship" qsTypeId="urn:microsoft.com/office/officeart/2005/8/quickstyle/simple1" qsCatId="simple" csTypeId="urn:microsoft.com/office/officeart/2005/8/colors/accent1_2" csCatId="accent1"/>
      <dgm:spPr/>
      <dgm:t>
        <a:bodyPr/>
        <a:lstStyle/>
        <a:p>
          <a:endParaRPr lang="en-US"/>
        </a:p>
      </dgm:t>
    </dgm:pt>
    <dgm:pt modelId="{8ACD5995-32C8-44A4-A717-7E3636EE9CCA}">
      <dgm:prSet custT="1"/>
      <dgm:spPr/>
      <dgm:t>
        <a:bodyPr/>
        <a:lstStyle/>
        <a:p>
          <a:r>
            <a:rPr lang="en-GB" sz="1250" dirty="0"/>
            <a:t>In this presentation the selected private sector organisation is Unilever.</a:t>
          </a:r>
          <a:endParaRPr lang="en-US" sz="1250" dirty="0"/>
        </a:p>
      </dgm:t>
    </dgm:pt>
    <dgm:pt modelId="{B5720DE0-61BC-4EED-A8EC-119E19BD9B69}" type="parTrans" cxnId="{D505189C-DCCC-4990-9A2F-AAF9D478D382}">
      <dgm:prSet/>
      <dgm:spPr/>
      <dgm:t>
        <a:bodyPr/>
        <a:lstStyle/>
        <a:p>
          <a:endParaRPr lang="en-US" sz="1250"/>
        </a:p>
      </dgm:t>
    </dgm:pt>
    <dgm:pt modelId="{91921A2B-FBFB-4D47-AD10-31A581664EA0}" type="sibTrans" cxnId="{D505189C-DCCC-4990-9A2F-AAF9D478D382}">
      <dgm:prSet/>
      <dgm:spPr/>
      <dgm:t>
        <a:bodyPr/>
        <a:lstStyle/>
        <a:p>
          <a:endParaRPr lang="en-US" sz="1250"/>
        </a:p>
      </dgm:t>
    </dgm:pt>
    <dgm:pt modelId="{3A6C2DD8-CCC4-43B8-BE8D-7A0C51C2D20F}">
      <dgm:prSet custT="1"/>
      <dgm:spPr/>
      <dgm:t>
        <a:bodyPr/>
        <a:lstStyle/>
        <a:p>
          <a:r>
            <a:rPr lang="en-GB" sz="1250" dirty="0"/>
            <a:t>It is a British private consumer goods manufacturing and selling company.</a:t>
          </a:r>
          <a:endParaRPr lang="en-US" sz="1250" dirty="0"/>
        </a:p>
      </dgm:t>
    </dgm:pt>
    <dgm:pt modelId="{510AB32A-EC31-4614-A832-4F599C93E95F}" type="parTrans" cxnId="{4FC149ED-8ACF-433F-A85E-48AAC548B984}">
      <dgm:prSet/>
      <dgm:spPr/>
      <dgm:t>
        <a:bodyPr/>
        <a:lstStyle/>
        <a:p>
          <a:endParaRPr lang="en-US" sz="1250"/>
        </a:p>
      </dgm:t>
    </dgm:pt>
    <dgm:pt modelId="{1DB2A6B7-B0AA-486E-8F87-B985CEF97E38}" type="sibTrans" cxnId="{4FC149ED-8ACF-433F-A85E-48AAC548B984}">
      <dgm:prSet/>
      <dgm:spPr/>
      <dgm:t>
        <a:bodyPr/>
        <a:lstStyle/>
        <a:p>
          <a:endParaRPr lang="en-US" sz="1250"/>
        </a:p>
      </dgm:t>
    </dgm:pt>
    <dgm:pt modelId="{35ECE845-C569-4440-B9CA-EF6893BCBD5C}">
      <dgm:prSet custT="1"/>
      <dgm:spPr/>
      <dgm:t>
        <a:bodyPr/>
        <a:lstStyle/>
        <a:p>
          <a:r>
            <a:rPr lang="en-GB" sz="1250"/>
            <a:t>This company was founded in 1929 by Lever Brother and Margarine Unie.</a:t>
          </a:r>
          <a:endParaRPr lang="en-US" sz="1250"/>
        </a:p>
      </dgm:t>
    </dgm:pt>
    <dgm:pt modelId="{590AC99F-6BD5-4119-8C5E-7D10D9DA5265}" type="parTrans" cxnId="{5CED256D-F25A-4AD0-9221-46EB55946BC8}">
      <dgm:prSet/>
      <dgm:spPr/>
      <dgm:t>
        <a:bodyPr/>
        <a:lstStyle/>
        <a:p>
          <a:endParaRPr lang="en-US" sz="1250"/>
        </a:p>
      </dgm:t>
    </dgm:pt>
    <dgm:pt modelId="{3D9F6B9A-64E5-4F55-843C-FAFEC50118D3}" type="sibTrans" cxnId="{5CED256D-F25A-4AD0-9221-46EB55946BC8}">
      <dgm:prSet/>
      <dgm:spPr/>
      <dgm:t>
        <a:bodyPr/>
        <a:lstStyle/>
        <a:p>
          <a:endParaRPr lang="en-US" sz="1250"/>
        </a:p>
      </dgm:t>
    </dgm:pt>
    <dgm:pt modelId="{FF95D18F-DA2A-478C-BA5D-6B28C8994F11}">
      <dgm:prSet custT="1"/>
      <dgm:spPr/>
      <dgm:t>
        <a:bodyPr/>
        <a:lstStyle/>
        <a:p>
          <a:r>
            <a:rPr lang="en-GB" sz="1250"/>
            <a:t>In 2023, the total income of this company was 605.8 billion Indian rupees (Statista.com 2023).</a:t>
          </a:r>
          <a:endParaRPr lang="en-US" sz="1250"/>
        </a:p>
      </dgm:t>
    </dgm:pt>
    <dgm:pt modelId="{8DA88AA9-FCBB-48B6-8E60-873EAAF82BED}" type="parTrans" cxnId="{5F5A4B36-948F-4AD2-8BDA-22ED986A529D}">
      <dgm:prSet/>
      <dgm:spPr/>
      <dgm:t>
        <a:bodyPr/>
        <a:lstStyle/>
        <a:p>
          <a:endParaRPr lang="en-US" sz="1250"/>
        </a:p>
      </dgm:t>
    </dgm:pt>
    <dgm:pt modelId="{7F3BD9A1-5B0E-4204-8567-F3348107363E}" type="sibTrans" cxnId="{5F5A4B36-948F-4AD2-8BDA-22ED986A529D}">
      <dgm:prSet/>
      <dgm:spPr/>
      <dgm:t>
        <a:bodyPr/>
        <a:lstStyle/>
        <a:p>
          <a:endParaRPr lang="en-US" sz="1250"/>
        </a:p>
      </dgm:t>
    </dgm:pt>
    <dgm:pt modelId="{2BCB604C-8F29-419D-8ED1-FFF35B357FDA}">
      <dgm:prSet custT="1"/>
      <dgm:spPr/>
      <dgm:t>
        <a:bodyPr/>
        <a:lstStyle/>
        <a:p>
          <a:r>
            <a:rPr lang="en-GB" sz="1250" dirty="0"/>
            <a:t>This company has multiple brands like Dove, </a:t>
          </a:r>
          <a:r>
            <a:rPr lang="en-GB" sz="1250" dirty="0" err="1"/>
            <a:t>Sunsilk</a:t>
          </a:r>
          <a:r>
            <a:rPr lang="en-GB" sz="1250" dirty="0"/>
            <a:t>, Lux and many more.  </a:t>
          </a:r>
          <a:endParaRPr lang="en-US" sz="1250" dirty="0"/>
        </a:p>
      </dgm:t>
    </dgm:pt>
    <dgm:pt modelId="{837A3348-5294-40D5-9026-E8DC68108469}" type="parTrans" cxnId="{1EA15977-68D9-414F-BF75-25102826C6A3}">
      <dgm:prSet/>
      <dgm:spPr/>
      <dgm:t>
        <a:bodyPr/>
        <a:lstStyle/>
        <a:p>
          <a:endParaRPr lang="en-US" sz="1250"/>
        </a:p>
      </dgm:t>
    </dgm:pt>
    <dgm:pt modelId="{60845B03-C6F1-45E0-983A-C27A48C1AADE}" type="sibTrans" cxnId="{1EA15977-68D9-414F-BF75-25102826C6A3}">
      <dgm:prSet/>
      <dgm:spPr/>
      <dgm:t>
        <a:bodyPr/>
        <a:lstStyle/>
        <a:p>
          <a:endParaRPr lang="en-US" sz="1250"/>
        </a:p>
      </dgm:t>
    </dgm:pt>
    <dgm:pt modelId="{FBC8B383-4F16-4CB2-B9FC-E6DC6495EFD1}" type="pres">
      <dgm:prSet presAssocID="{31239DBE-1954-48E6-AFE3-530B0E7AF431}" presName="composite" presStyleCnt="0">
        <dgm:presLayoutVars>
          <dgm:chMax val="5"/>
          <dgm:dir/>
          <dgm:resizeHandles val="exact"/>
        </dgm:presLayoutVars>
      </dgm:prSet>
      <dgm:spPr/>
    </dgm:pt>
    <dgm:pt modelId="{3DE1793C-8E0B-4995-99DF-10D2FC1723B0}" type="pres">
      <dgm:prSet presAssocID="{8ACD5995-32C8-44A4-A717-7E3636EE9CCA}" presName="circle1" presStyleLbl="lnNode1" presStyleIdx="0" presStyleCnt="5"/>
      <dgm:spPr/>
    </dgm:pt>
    <dgm:pt modelId="{F8517055-898D-4106-868A-5800C0D477C1}" type="pres">
      <dgm:prSet presAssocID="{8ACD5995-32C8-44A4-A717-7E3636EE9CCA}" presName="text1" presStyleLbl="revTx" presStyleIdx="0" presStyleCnt="5">
        <dgm:presLayoutVars>
          <dgm:bulletEnabled val="1"/>
        </dgm:presLayoutVars>
      </dgm:prSet>
      <dgm:spPr/>
    </dgm:pt>
    <dgm:pt modelId="{935FDCE3-3FBD-46A6-9DAB-2A0B8D09BC36}" type="pres">
      <dgm:prSet presAssocID="{8ACD5995-32C8-44A4-A717-7E3636EE9CCA}" presName="line1" presStyleLbl="callout" presStyleIdx="0" presStyleCnt="10"/>
      <dgm:spPr/>
    </dgm:pt>
    <dgm:pt modelId="{58FAFC38-2961-4F62-A48A-A98CF7595A6C}" type="pres">
      <dgm:prSet presAssocID="{8ACD5995-32C8-44A4-A717-7E3636EE9CCA}" presName="d1" presStyleLbl="callout" presStyleIdx="1" presStyleCnt="10"/>
      <dgm:spPr/>
    </dgm:pt>
    <dgm:pt modelId="{7B619B36-AAE4-4869-BB10-3078AC3EEECB}" type="pres">
      <dgm:prSet presAssocID="{3A6C2DD8-CCC4-43B8-BE8D-7A0C51C2D20F}" presName="circle2" presStyleLbl="lnNode1" presStyleIdx="1" presStyleCnt="5"/>
      <dgm:spPr/>
    </dgm:pt>
    <dgm:pt modelId="{1CC925A3-A274-40C6-A834-7C156B0A20AE}" type="pres">
      <dgm:prSet presAssocID="{3A6C2DD8-CCC4-43B8-BE8D-7A0C51C2D20F}" presName="text2" presStyleLbl="revTx" presStyleIdx="1" presStyleCnt="5">
        <dgm:presLayoutVars>
          <dgm:bulletEnabled val="1"/>
        </dgm:presLayoutVars>
      </dgm:prSet>
      <dgm:spPr/>
    </dgm:pt>
    <dgm:pt modelId="{BD7ABC7F-404C-45D0-A62F-013D23ACF36E}" type="pres">
      <dgm:prSet presAssocID="{3A6C2DD8-CCC4-43B8-BE8D-7A0C51C2D20F}" presName="line2" presStyleLbl="callout" presStyleIdx="2" presStyleCnt="10"/>
      <dgm:spPr/>
    </dgm:pt>
    <dgm:pt modelId="{C135AC0B-4719-4B8D-9C30-CD34EBBE73DB}" type="pres">
      <dgm:prSet presAssocID="{3A6C2DD8-CCC4-43B8-BE8D-7A0C51C2D20F}" presName="d2" presStyleLbl="callout" presStyleIdx="3" presStyleCnt="10"/>
      <dgm:spPr/>
    </dgm:pt>
    <dgm:pt modelId="{F03BA040-61FA-4B6B-A374-30C853C08DAC}" type="pres">
      <dgm:prSet presAssocID="{35ECE845-C569-4440-B9CA-EF6893BCBD5C}" presName="circle3" presStyleLbl="lnNode1" presStyleIdx="2" presStyleCnt="5"/>
      <dgm:spPr/>
    </dgm:pt>
    <dgm:pt modelId="{34C990D2-BC0F-4E68-822D-5E7FCE811FA7}" type="pres">
      <dgm:prSet presAssocID="{35ECE845-C569-4440-B9CA-EF6893BCBD5C}" presName="text3" presStyleLbl="revTx" presStyleIdx="2" presStyleCnt="5">
        <dgm:presLayoutVars>
          <dgm:bulletEnabled val="1"/>
        </dgm:presLayoutVars>
      </dgm:prSet>
      <dgm:spPr/>
    </dgm:pt>
    <dgm:pt modelId="{CEC694EE-F8C1-4FC6-BB3A-192309F9F493}" type="pres">
      <dgm:prSet presAssocID="{35ECE845-C569-4440-B9CA-EF6893BCBD5C}" presName="line3" presStyleLbl="callout" presStyleIdx="4" presStyleCnt="10"/>
      <dgm:spPr/>
    </dgm:pt>
    <dgm:pt modelId="{BE5888B5-CC9C-4EA9-85F7-9F2ACB623870}" type="pres">
      <dgm:prSet presAssocID="{35ECE845-C569-4440-B9CA-EF6893BCBD5C}" presName="d3" presStyleLbl="callout" presStyleIdx="5" presStyleCnt="10"/>
      <dgm:spPr/>
    </dgm:pt>
    <dgm:pt modelId="{0C4541ED-7BC1-430D-BFDC-9539FA02C042}" type="pres">
      <dgm:prSet presAssocID="{FF95D18F-DA2A-478C-BA5D-6B28C8994F11}" presName="circle4" presStyleLbl="lnNode1" presStyleIdx="3" presStyleCnt="5"/>
      <dgm:spPr/>
    </dgm:pt>
    <dgm:pt modelId="{3EBF5F41-E31D-4E05-B6DE-5DEE1A72C41B}" type="pres">
      <dgm:prSet presAssocID="{FF95D18F-DA2A-478C-BA5D-6B28C8994F11}" presName="text4" presStyleLbl="revTx" presStyleIdx="3" presStyleCnt="5">
        <dgm:presLayoutVars>
          <dgm:bulletEnabled val="1"/>
        </dgm:presLayoutVars>
      </dgm:prSet>
      <dgm:spPr/>
    </dgm:pt>
    <dgm:pt modelId="{D432CE55-9172-4F98-A301-32D70B8EEA21}" type="pres">
      <dgm:prSet presAssocID="{FF95D18F-DA2A-478C-BA5D-6B28C8994F11}" presName="line4" presStyleLbl="callout" presStyleIdx="6" presStyleCnt="10"/>
      <dgm:spPr/>
    </dgm:pt>
    <dgm:pt modelId="{162F6467-98F8-49FE-8FA6-574D0496EA75}" type="pres">
      <dgm:prSet presAssocID="{FF95D18F-DA2A-478C-BA5D-6B28C8994F11}" presName="d4" presStyleLbl="callout" presStyleIdx="7" presStyleCnt="10"/>
      <dgm:spPr/>
    </dgm:pt>
    <dgm:pt modelId="{4B239807-97B2-4169-84B4-D38F815BFEB6}" type="pres">
      <dgm:prSet presAssocID="{2BCB604C-8F29-419D-8ED1-FFF35B357FDA}" presName="circle5" presStyleLbl="lnNode1" presStyleIdx="4" presStyleCnt="5"/>
      <dgm:spPr/>
    </dgm:pt>
    <dgm:pt modelId="{6AFBDDCB-F3C0-4EB2-965F-F46707D35D6A}" type="pres">
      <dgm:prSet presAssocID="{2BCB604C-8F29-419D-8ED1-FFF35B357FDA}" presName="text5" presStyleLbl="revTx" presStyleIdx="4" presStyleCnt="5">
        <dgm:presLayoutVars>
          <dgm:bulletEnabled val="1"/>
        </dgm:presLayoutVars>
      </dgm:prSet>
      <dgm:spPr/>
    </dgm:pt>
    <dgm:pt modelId="{D16F0B96-C91A-4013-9039-690939EA88B8}" type="pres">
      <dgm:prSet presAssocID="{2BCB604C-8F29-419D-8ED1-FFF35B357FDA}" presName="line5" presStyleLbl="callout" presStyleIdx="8" presStyleCnt="10"/>
      <dgm:spPr/>
    </dgm:pt>
    <dgm:pt modelId="{92D84DE4-F1C9-4F92-86B9-27101BFCF0D2}" type="pres">
      <dgm:prSet presAssocID="{2BCB604C-8F29-419D-8ED1-FFF35B357FDA}" presName="d5" presStyleLbl="callout" presStyleIdx="9" presStyleCnt="10"/>
      <dgm:spPr/>
    </dgm:pt>
  </dgm:ptLst>
  <dgm:cxnLst>
    <dgm:cxn modelId="{3BA9D90E-1FC4-4267-A8D5-68ED658F447A}" type="presOf" srcId="{2BCB604C-8F29-419D-8ED1-FFF35B357FDA}" destId="{6AFBDDCB-F3C0-4EB2-965F-F46707D35D6A}" srcOrd="0" destOrd="0" presId="urn:microsoft.com/office/officeart/2005/8/layout/target1"/>
    <dgm:cxn modelId="{A15B7D23-5A78-433A-979E-9DE08C9C0C25}" type="presOf" srcId="{FF95D18F-DA2A-478C-BA5D-6B28C8994F11}" destId="{3EBF5F41-E31D-4E05-B6DE-5DEE1A72C41B}" srcOrd="0" destOrd="0" presId="urn:microsoft.com/office/officeart/2005/8/layout/target1"/>
    <dgm:cxn modelId="{5F5A4B36-948F-4AD2-8BDA-22ED986A529D}" srcId="{31239DBE-1954-48E6-AFE3-530B0E7AF431}" destId="{FF95D18F-DA2A-478C-BA5D-6B28C8994F11}" srcOrd="3" destOrd="0" parTransId="{8DA88AA9-FCBB-48B6-8E60-873EAAF82BED}" sibTransId="{7F3BD9A1-5B0E-4204-8567-F3348107363E}"/>
    <dgm:cxn modelId="{EBA47C5B-090B-421D-A6EB-4B6039CB90DF}" type="presOf" srcId="{31239DBE-1954-48E6-AFE3-530B0E7AF431}" destId="{FBC8B383-4F16-4CB2-B9FC-E6DC6495EFD1}" srcOrd="0" destOrd="0" presId="urn:microsoft.com/office/officeart/2005/8/layout/target1"/>
    <dgm:cxn modelId="{5CED256D-F25A-4AD0-9221-46EB55946BC8}" srcId="{31239DBE-1954-48E6-AFE3-530B0E7AF431}" destId="{35ECE845-C569-4440-B9CA-EF6893BCBD5C}" srcOrd="2" destOrd="0" parTransId="{590AC99F-6BD5-4119-8C5E-7D10D9DA5265}" sibTransId="{3D9F6B9A-64E5-4F55-843C-FAFEC50118D3}"/>
    <dgm:cxn modelId="{EA4B1D55-593F-461B-8B38-B3C747194EA3}" type="presOf" srcId="{8ACD5995-32C8-44A4-A717-7E3636EE9CCA}" destId="{F8517055-898D-4106-868A-5800C0D477C1}" srcOrd="0" destOrd="0" presId="urn:microsoft.com/office/officeart/2005/8/layout/target1"/>
    <dgm:cxn modelId="{1EA15977-68D9-414F-BF75-25102826C6A3}" srcId="{31239DBE-1954-48E6-AFE3-530B0E7AF431}" destId="{2BCB604C-8F29-419D-8ED1-FFF35B357FDA}" srcOrd="4" destOrd="0" parTransId="{837A3348-5294-40D5-9026-E8DC68108469}" sibTransId="{60845B03-C6F1-45E0-983A-C27A48C1AADE}"/>
    <dgm:cxn modelId="{D505189C-DCCC-4990-9A2F-AAF9D478D382}" srcId="{31239DBE-1954-48E6-AFE3-530B0E7AF431}" destId="{8ACD5995-32C8-44A4-A717-7E3636EE9CCA}" srcOrd="0" destOrd="0" parTransId="{B5720DE0-61BC-4EED-A8EC-119E19BD9B69}" sibTransId="{91921A2B-FBFB-4D47-AD10-31A581664EA0}"/>
    <dgm:cxn modelId="{2C0B82BE-6570-4A87-BD9D-6981A919E3E2}" type="presOf" srcId="{3A6C2DD8-CCC4-43B8-BE8D-7A0C51C2D20F}" destId="{1CC925A3-A274-40C6-A834-7C156B0A20AE}" srcOrd="0" destOrd="0" presId="urn:microsoft.com/office/officeart/2005/8/layout/target1"/>
    <dgm:cxn modelId="{A951C3E4-7C8A-41C2-A8D0-121CBAA5AF76}" type="presOf" srcId="{35ECE845-C569-4440-B9CA-EF6893BCBD5C}" destId="{34C990D2-BC0F-4E68-822D-5E7FCE811FA7}" srcOrd="0" destOrd="0" presId="urn:microsoft.com/office/officeart/2005/8/layout/target1"/>
    <dgm:cxn modelId="{4FC149ED-8ACF-433F-A85E-48AAC548B984}" srcId="{31239DBE-1954-48E6-AFE3-530B0E7AF431}" destId="{3A6C2DD8-CCC4-43B8-BE8D-7A0C51C2D20F}" srcOrd="1" destOrd="0" parTransId="{510AB32A-EC31-4614-A832-4F599C93E95F}" sibTransId="{1DB2A6B7-B0AA-486E-8F87-B985CEF97E38}"/>
    <dgm:cxn modelId="{665F2C3E-C67D-497B-B276-4D3B00DCAAF3}" type="presParOf" srcId="{FBC8B383-4F16-4CB2-B9FC-E6DC6495EFD1}" destId="{3DE1793C-8E0B-4995-99DF-10D2FC1723B0}" srcOrd="0" destOrd="0" presId="urn:microsoft.com/office/officeart/2005/8/layout/target1"/>
    <dgm:cxn modelId="{5C9A9726-728E-40CB-9626-3B82F7DE4824}" type="presParOf" srcId="{FBC8B383-4F16-4CB2-B9FC-E6DC6495EFD1}" destId="{F8517055-898D-4106-868A-5800C0D477C1}" srcOrd="1" destOrd="0" presId="urn:microsoft.com/office/officeart/2005/8/layout/target1"/>
    <dgm:cxn modelId="{467FBE95-B425-43D2-8F5E-73C4AD5323A6}" type="presParOf" srcId="{FBC8B383-4F16-4CB2-B9FC-E6DC6495EFD1}" destId="{935FDCE3-3FBD-46A6-9DAB-2A0B8D09BC36}" srcOrd="2" destOrd="0" presId="urn:microsoft.com/office/officeart/2005/8/layout/target1"/>
    <dgm:cxn modelId="{7BCF63E1-67F4-4419-8EDF-362827B6C18D}" type="presParOf" srcId="{FBC8B383-4F16-4CB2-B9FC-E6DC6495EFD1}" destId="{58FAFC38-2961-4F62-A48A-A98CF7595A6C}" srcOrd="3" destOrd="0" presId="urn:microsoft.com/office/officeart/2005/8/layout/target1"/>
    <dgm:cxn modelId="{8CE50E4C-B1F5-41D2-AF34-0B0E1EBADEA5}" type="presParOf" srcId="{FBC8B383-4F16-4CB2-B9FC-E6DC6495EFD1}" destId="{7B619B36-AAE4-4869-BB10-3078AC3EEECB}" srcOrd="4" destOrd="0" presId="urn:microsoft.com/office/officeart/2005/8/layout/target1"/>
    <dgm:cxn modelId="{DF9080B7-424A-4299-B862-E0396B10DC35}" type="presParOf" srcId="{FBC8B383-4F16-4CB2-B9FC-E6DC6495EFD1}" destId="{1CC925A3-A274-40C6-A834-7C156B0A20AE}" srcOrd="5" destOrd="0" presId="urn:microsoft.com/office/officeart/2005/8/layout/target1"/>
    <dgm:cxn modelId="{B889BF2E-6D7D-4A88-805D-27AEAB47681C}" type="presParOf" srcId="{FBC8B383-4F16-4CB2-B9FC-E6DC6495EFD1}" destId="{BD7ABC7F-404C-45D0-A62F-013D23ACF36E}" srcOrd="6" destOrd="0" presId="urn:microsoft.com/office/officeart/2005/8/layout/target1"/>
    <dgm:cxn modelId="{6D47110A-0B59-4F01-A1EB-05C2C2ED369F}" type="presParOf" srcId="{FBC8B383-4F16-4CB2-B9FC-E6DC6495EFD1}" destId="{C135AC0B-4719-4B8D-9C30-CD34EBBE73DB}" srcOrd="7" destOrd="0" presId="urn:microsoft.com/office/officeart/2005/8/layout/target1"/>
    <dgm:cxn modelId="{EE0B5803-075F-41EF-9E5E-4A36D1B45BEF}" type="presParOf" srcId="{FBC8B383-4F16-4CB2-B9FC-E6DC6495EFD1}" destId="{F03BA040-61FA-4B6B-A374-30C853C08DAC}" srcOrd="8" destOrd="0" presId="urn:microsoft.com/office/officeart/2005/8/layout/target1"/>
    <dgm:cxn modelId="{FB2E75DC-37B5-4F00-848A-4F2B80F1B1D0}" type="presParOf" srcId="{FBC8B383-4F16-4CB2-B9FC-E6DC6495EFD1}" destId="{34C990D2-BC0F-4E68-822D-5E7FCE811FA7}" srcOrd="9" destOrd="0" presId="urn:microsoft.com/office/officeart/2005/8/layout/target1"/>
    <dgm:cxn modelId="{0A530E8F-F038-41EA-AE18-8515B1712E0A}" type="presParOf" srcId="{FBC8B383-4F16-4CB2-B9FC-E6DC6495EFD1}" destId="{CEC694EE-F8C1-4FC6-BB3A-192309F9F493}" srcOrd="10" destOrd="0" presId="urn:microsoft.com/office/officeart/2005/8/layout/target1"/>
    <dgm:cxn modelId="{2A0FDA13-F622-4060-9107-9881CEEB703A}" type="presParOf" srcId="{FBC8B383-4F16-4CB2-B9FC-E6DC6495EFD1}" destId="{BE5888B5-CC9C-4EA9-85F7-9F2ACB623870}" srcOrd="11" destOrd="0" presId="urn:microsoft.com/office/officeart/2005/8/layout/target1"/>
    <dgm:cxn modelId="{5ED1A3C8-81B9-44C5-9AAF-B7B126B4EC1A}" type="presParOf" srcId="{FBC8B383-4F16-4CB2-B9FC-E6DC6495EFD1}" destId="{0C4541ED-7BC1-430D-BFDC-9539FA02C042}" srcOrd="12" destOrd="0" presId="urn:microsoft.com/office/officeart/2005/8/layout/target1"/>
    <dgm:cxn modelId="{A2712C2A-9738-4624-8CA3-72F79CFA150D}" type="presParOf" srcId="{FBC8B383-4F16-4CB2-B9FC-E6DC6495EFD1}" destId="{3EBF5F41-E31D-4E05-B6DE-5DEE1A72C41B}" srcOrd="13" destOrd="0" presId="urn:microsoft.com/office/officeart/2005/8/layout/target1"/>
    <dgm:cxn modelId="{830C9043-A367-4F2B-9CE1-0A705D8C6363}" type="presParOf" srcId="{FBC8B383-4F16-4CB2-B9FC-E6DC6495EFD1}" destId="{D432CE55-9172-4F98-A301-32D70B8EEA21}" srcOrd="14" destOrd="0" presId="urn:microsoft.com/office/officeart/2005/8/layout/target1"/>
    <dgm:cxn modelId="{F0035D1D-238B-446A-AA4D-7B860BF073B9}" type="presParOf" srcId="{FBC8B383-4F16-4CB2-B9FC-E6DC6495EFD1}" destId="{162F6467-98F8-49FE-8FA6-574D0496EA75}" srcOrd="15" destOrd="0" presId="urn:microsoft.com/office/officeart/2005/8/layout/target1"/>
    <dgm:cxn modelId="{4A0653B2-773D-4D15-8073-322B43DE2AE8}" type="presParOf" srcId="{FBC8B383-4F16-4CB2-B9FC-E6DC6495EFD1}" destId="{4B239807-97B2-4169-84B4-D38F815BFEB6}" srcOrd="16" destOrd="0" presId="urn:microsoft.com/office/officeart/2005/8/layout/target1"/>
    <dgm:cxn modelId="{A9885397-1944-48D1-95B3-B936B76EAB54}" type="presParOf" srcId="{FBC8B383-4F16-4CB2-B9FC-E6DC6495EFD1}" destId="{6AFBDDCB-F3C0-4EB2-965F-F46707D35D6A}" srcOrd="17" destOrd="0" presId="urn:microsoft.com/office/officeart/2005/8/layout/target1"/>
    <dgm:cxn modelId="{F44F53C8-CD72-40C5-A5DC-7E1F2ED29280}" type="presParOf" srcId="{FBC8B383-4F16-4CB2-B9FC-E6DC6495EFD1}" destId="{D16F0B96-C91A-4013-9039-690939EA88B8}" srcOrd="18" destOrd="0" presId="urn:microsoft.com/office/officeart/2005/8/layout/target1"/>
    <dgm:cxn modelId="{FE3CE7EE-9E2E-4B2E-9E07-C83232BE9A0E}" type="presParOf" srcId="{FBC8B383-4F16-4CB2-B9FC-E6DC6495EFD1}" destId="{92D84DE4-F1C9-4F92-86B9-27101BFCF0D2}" srcOrd="19"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C447FA-909D-4548-8824-0369C7509257}" type="doc">
      <dgm:prSet loTypeId="urn:microsoft.com/office/officeart/2005/8/layout/default" loCatId="list" qsTypeId="urn:microsoft.com/office/officeart/2005/8/quickstyle/simple1" qsCatId="simple" csTypeId="urn:microsoft.com/office/officeart/2005/8/colors/colorful3" csCatId="colorful"/>
      <dgm:spPr/>
      <dgm:t>
        <a:bodyPr/>
        <a:lstStyle/>
        <a:p>
          <a:endParaRPr lang="en-US"/>
        </a:p>
      </dgm:t>
    </dgm:pt>
    <dgm:pt modelId="{F1DDAE8E-E08C-40A4-9056-969AB3569907}">
      <dgm:prSet/>
      <dgm:spPr/>
      <dgm:t>
        <a:bodyPr/>
        <a:lstStyle/>
        <a:p>
          <a:r>
            <a:rPr lang="en-GB">
              <a:solidFill>
                <a:schemeClr val="tx1"/>
              </a:solidFill>
            </a:rPr>
            <a:t>An effective HR strategy is helpful in creating strong competitive advantages. </a:t>
          </a:r>
          <a:endParaRPr lang="en-US">
            <a:solidFill>
              <a:schemeClr val="tx1"/>
            </a:solidFill>
          </a:endParaRPr>
        </a:p>
      </dgm:t>
    </dgm:pt>
    <dgm:pt modelId="{0C65BA8C-49D9-47C8-84FD-043273E0E976}" type="parTrans" cxnId="{F5FCC6E2-8118-4B5E-962C-B99456401BE5}">
      <dgm:prSet/>
      <dgm:spPr/>
      <dgm:t>
        <a:bodyPr/>
        <a:lstStyle/>
        <a:p>
          <a:endParaRPr lang="en-US">
            <a:solidFill>
              <a:schemeClr val="tx1"/>
            </a:solidFill>
          </a:endParaRPr>
        </a:p>
      </dgm:t>
    </dgm:pt>
    <dgm:pt modelId="{064677AD-8532-4C8F-8F07-0318557CC920}" type="sibTrans" cxnId="{F5FCC6E2-8118-4B5E-962C-B99456401BE5}">
      <dgm:prSet/>
      <dgm:spPr/>
      <dgm:t>
        <a:bodyPr/>
        <a:lstStyle/>
        <a:p>
          <a:endParaRPr lang="en-US">
            <a:solidFill>
              <a:schemeClr val="tx1"/>
            </a:solidFill>
          </a:endParaRPr>
        </a:p>
      </dgm:t>
    </dgm:pt>
    <dgm:pt modelId="{DC0BEEBA-17A9-41AC-9272-BC292F4A1474}">
      <dgm:prSet/>
      <dgm:spPr/>
      <dgm:t>
        <a:bodyPr/>
        <a:lstStyle/>
        <a:p>
          <a:r>
            <a:rPr lang="en-GB">
              <a:solidFill>
                <a:schemeClr val="tx1"/>
              </a:solidFill>
            </a:rPr>
            <a:t>The employee motivation HR strategy is effective for Unilever to gain a competitive advantage (Hamadamin and Atan 2019). </a:t>
          </a:r>
          <a:endParaRPr lang="en-US">
            <a:solidFill>
              <a:schemeClr val="tx1"/>
            </a:solidFill>
          </a:endParaRPr>
        </a:p>
      </dgm:t>
    </dgm:pt>
    <dgm:pt modelId="{B1380000-426E-4FC2-B29F-8CD7358F88B8}" type="parTrans" cxnId="{BAF48813-39E1-4B4C-A9CB-75506CC31C21}">
      <dgm:prSet/>
      <dgm:spPr/>
      <dgm:t>
        <a:bodyPr/>
        <a:lstStyle/>
        <a:p>
          <a:endParaRPr lang="en-US">
            <a:solidFill>
              <a:schemeClr val="tx1"/>
            </a:solidFill>
          </a:endParaRPr>
        </a:p>
      </dgm:t>
    </dgm:pt>
    <dgm:pt modelId="{C2681693-F685-4E92-8E9F-0DAD1125A2B1}" type="sibTrans" cxnId="{BAF48813-39E1-4B4C-A9CB-75506CC31C21}">
      <dgm:prSet/>
      <dgm:spPr/>
      <dgm:t>
        <a:bodyPr/>
        <a:lstStyle/>
        <a:p>
          <a:endParaRPr lang="en-US">
            <a:solidFill>
              <a:schemeClr val="tx1"/>
            </a:solidFill>
          </a:endParaRPr>
        </a:p>
      </dgm:t>
    </dgm:pt>
    <dgm:pt modelId="{3114CC01-5738-4717-B113-6081E91F0EF3}">
      <dgm:prSet/>
      <dgm:spPr/>
      <dgm:t>
        <a:bodyPr/>
        <a:lstStyle/>
        <a:p>
          <a:r>
            <a:rPr lang="en-GB">
              <a:solidFill>
                <a:schemeClr val="tx1"/>
              </a:solidFill>
            </a:rPr>
            <a:t>The HR department of this company always motivates their employees to be energetic. </a:t>
          </a:r>
          <a:endParaRPr lang="en-US">
            <a:solidFill>
              <a:schemeClr val="tx1"/>
            </a:solidFill>
          </a:endParaRPr>
        </a:p>
      </dgm:t>
    </dgm:pt>
    <dgm:pt modelId="{7BBA5409-CE41-411F-9922-951233FBC30F}" type="parTrans" cxnId="{96E01C3E-5CD6-49F3-806B-5A789F508D20}">
      <dgm:prSet/>
      <dgm:spPr/>
      <dgm:t>
        <a:bodyPr/>
        <a:lstStyle/>
        <a:p>
          <a:endParaRPr lang="en-US">
            <a:solidFill>
              <a:schemeClr val="tx1"/>
            </a:solidFill>
          </a:endParaRPr>
        </a:p>
      </dgm:t>
    </dgm:pt>
    <dgm:pt modelId="{177BEDC3-AAF7-463D-BAD1-0514FCF735DF}" type="sibTrans" cxnId="{96E01C3E-5CD6-49F3-806B-5A789F508D20}">
      <dgm:prSet/>
      <dgm:spPr/>
      <dgm:t>
        <a:bodyPr/>
        <a:lstStyle/>
        <a:p>
          <a:endParaRPr lang="en-US">
            <a:solidFill>
              <a:schemeClr val="tx1"/>
            </a:solidFill>
          </a:endParaRPr>
        </a:p>
      </dgm:t>
    </dgm:pt>
    <dgm:pt modelId="{F06103AC-354C-4DE1-9860-4ECC7123A041}">
      <dgm:prSet/>
      <dgm:spPr/>
      <dgm:t>
        <a:bodyPr/>
        <a:lstStyle/>
        <a:p>
          <a:r>
            <a:rPr lang="en-GB">
              <a:solidFill>
                <a:schemeClr val="tx1"/>
              </a:solidFill>
            </a:rPr>
            <a:t>Motivated employees maximise the range of production. </a:t>
          </a:r>
          <a:endParaRPr lang="en-US">
            <a:solidFill>
              <a:schemeClr val="tx1"/>
            </a:solidFill>
          </a:endParaRPr>
        </a:p>
      </dgm:t>
    </dgm:pt>
    <dgm:pt modelId="{CDF6EEE4-5E76-425C-8CE8-EC71C399DB8B}" type="parTrans" cxnId="{BFD8760F-3D51-4AD0-B94B-C46A641E61E8}">
      <dgm:prSet/>
      <dgm:spPr/>
      <dgm:t>
        <a:bodyPr/>
        <a:lstStyle/>
        <a:p>
          <a:endParaRPr lang="en-US">
            <a:solidFill>
              <a:schemeClr val="tx1"/>
            </a:solidFill>
          </a:endParaRPr>
        </a:p>
      </dgm:t>
    </dgm:pt>
    <dgm:pt modelId="{87AF19B5-E7DB-4125-89E4-562389760B39}" type="sibTrans" cxnId="{BFD8760F-3D51-4AD0-B94B-C46A641E61E8}">
      <dgm:prSet/>
      <dgm:spPr/>
      <dgm:t>
        <a:bodyPr/>
        <a:lstStyle/>
        <a:p>
          <a:endParaRPr lang="en-US">
            <a:solidFill>
              <a:schemeClr val="tx1"/>
            </a:solidFill>
          </a:endParaRPr>
        </a:p>
      </dgm:t>
    </dgm:pt>
    <dgm:pt modelId="{BDCA4F90-BB3A-410F-903C-671142C82F0E}">
      <dgm:prSet/>
      <dgm:spPr/>
      <dgm:t>
        <a:bodyPr/>
        <a:lstStyle/>
        <a:p>
          <a:r>
            <a:rPr lang="en-GB">
              <a:solidFill>
                <a:schemeClr val="tx1"/>
              </a:solidFill>
            </a:rPr>
            <a:t>It also increases their retention rate and maintains a positive workplace environment. </a:t>
          </a:r>
          <a:endParaRPr lang="en-US">
            <a:solidFill>
              <a:schemeClr val="tx1"/>
            </a:solidFill>
          </a:endParaRPr>
        </a:p>
      </dgm:t>
    </dgm:pt>
    <dgm:pt modelId="{C7283085-CC90-4571-BDA4-C2D0D2E40C50}" type="parTrans" cxnId="{D0ACF598-5577-4A29-8A42-7C6F2D2678DE}">
      <dgm:prSet/>
      <dgm:spPr/>
      <dgm:t>
        <a:bodyPr/>
        <a:lstStyle/>
        <a:p>
          <a:endParaRPr lang="en-US">
            <a:solidFill>
              <a:schemeClr val="tx1"/>
            </a:solidFill>
          </a:endParaRPr>
        </a:p>
      </dgm:t>
    </dgm:pt>
    <dgm:pt modelId="{C837D410-BA40-49BB-92A9-A8B3741EFAE3}" type="sibTrans" cxnId="{D0ACF598-5577-4A29-8A42-7C6F2D2678DE}">
      <dgm:prSet/>
      <dgm:spPr/>
      <dgm:t>
        <a:bodyPr/>
        <a:lstStyle/>
        <a:p>
          <a:endParaRPr lang="en-US">
            <a:solidFill>
              <a:schemeClr val="tx1"/>
            </a:solidFill>
          </a:endParaRPr>
        </a:p>
      </dgm:t>
    </dgm:pt>
    <dgm:pt modelId="{B3E99F9B-5DB0-4098-ACA8-C770B3C406D1}" type="pres">
      <dgm:prSet presAssocID="{84C447FA-909D-4548-8824-0369C7509257}" presName="diagram" presStyleCnt="0">
        <dgm:presLayoutVars>
          <dgm:dir/>
          <dgm:resizeHandles val="exact"/>
        </dgm:presLayoutVars>
      </dgm:prSet>
      <dgm:spPr/>
    </dgm:pt>
    <dgm:pt modelId="{CA9AC80E-B2DC-448A-9308-75EFDA97DAE4}" type="pres">
      <dgm:prSet presAssocID="{F1DDAE8E-E08C-40A4-9056-969AB3569907}" presName="node" presStyleLbl="node1" presStyleIdx="0" presStyleCnt="5">
        <dgm:presLayoutVars>
          <dgm:bulletEnabled val="1"/>
        </dgm:presLayoutVars>
      </dgm:prSet>
      <dgm:spPr/>
    </dgm:pt>
    <dgm:pt modelId="{B6564F03-11E4-4052-A20E-651A1DEFDB1A}" type="pres">
      <dgm:prSet presAssocID="{064677AD-8532-4C8F-8F07-0318557CC920}" presName="sibTrans" presStyleCnt="0"/>
      <dgm:spPr/>
    </dgm:pt>
    <dgm:pt modelId="{D91BE036-1AD7-4004-AFA6-45C9DDE71575}" type="pres">
      <dgm:prSet presAssocID="{DC0BEEBA-17A9-41AC-9272-BC292F4A1474}" presName="node" presStyleLbl="node1" presStyleIdx="1" presStyleCnt="5">
        <dgm:presLayoutVars>
          <dgm:bulletEnabled val="1"/>
        </dgm:presLayoutVars>
      </dgm:prSet>
      <dgm:spPr/>
    </dgm:pt>
    <dgm:pt modelId="{32156DCF-E6CE-4E79-B67D-D35D74B6BC92}" type="pres">
      <dgm:prSet presAssocID="{C2681693-F685-4E92-8E9F-0DAD1125A2B1}" presName="sibTrans" presStyleCnt="0"/>
      <dgm:spPr/>
    </dgm:pt>
    <dgm:pt modelId="{7A859348-BB61-4043-AACA-D760D5BA9C93}" type="pres">
      <dgm:prSet presAssocID="{3114CC01-5738-4717-B113-6081E91F0EF3}" presName="node" presStyleLbl="node1" presStyleIdx="2" presStyleCnt="5">
        <dgm:presLayoutVars>
          <dgm:bulletEnabled val="1"/>
        </dgm:presLayoutVars>
      </dgm:prSet>
      <dgm:spPr/>
    </dgm:pt>
    <dgm:pt modelId="{4073B25A-9497-4D7B-9B5E-B9C145532F93}" type="pres">
      <dgm:prSet presAssocID="{177BEDC3-AAF7-463D-BAD1-0514FCF735DF}" presName="sibTrans" presStyleCnt="0"/>
      <dgm:spPr/>
    </dgm:pt>
    <dgm:pt modelId="{2D465128-3836-4AAD-9083-35B36D531A2A}" type="pres">
      <dgm:prSet presAssocID="{F06103AC-354C-4DE1-9860-4ECC7123A041}" presName="node" presStyleLbl="node1" presStyleIdx="3" presStyleCnt="5">
        <dgm:presLayoutVars>
          <dgm:bulletEnabled val="1"/>
        </dgm:presLayoutVars>
      </dgm:prSet>
      <dgm:spPr/>
    </dgm:pt>
    <dgm:pt modelId="{82819579-02FB-48D9-BDF6-CC6859DBF78D}" type="pres">
      <dgm:prSet presAssocID="{87AF19B5-E7DB-4125-89E4-562389760B39}" presName="sibTrans" presStyleCnt="0"/>
      <dgm:spPr/>
    </dgm:pt>
    <dgm:pt modelId="{71B19DE2-DE85-4D66-87C4-F9FFF1EDED0A}" type="pres">
      <dgm:prSet presAssocID="{BDCA4F90-BB3A-410F-903C-671142C82F0E}" presName="node" presStyleLbl="node1" presStyleIdx="4" presStyleCnt="5">
        <dgm:presLayoutVars>
          <dgm:bulletEnabled val="1"/>
        </dgm:presLayoutVars>
      </dgm:prSet>
      <dgm:spPr/>
    </dgm:pt>
  </dgm:ptLst>
  <dgm:cxnLst>
    <dgm:cxn modelId="{BFD8760F-3D51-4AD0-B94B-C46A641E61E8}" srcId="{84C447FA-909D-4548-8824-0369C7509257}" destId="{F06103AC-354C-4DE1-9860-4ECC7123A041}" srcOrd="3" destOrd="0" parTransId="{CDF6EEE4-5E76-425C-8CE8-EC71C399DB8B}" sibTransId="{87AF19B5-E7DB-4125-89E4-562389760B39}"/>
    <dgm:cxn modelId="{BAF48813-39E1-4B4C-A9CB-75506CC31C21}" srcId="{84C447FA-909D-4548-8824-0369C7509257}" destId="{DC0BEEBA-17A9-41AC-9272-BC292F4A1474}" srcOrd="1" destOrd="0" parTransId="{B1380000-426E-4FC2-B29F-8CD7358F88B8}" sibTransId="{C2681693-F685-4E92-8E9F-0DAD1125A2B1}"/>
    <dgm:cxn modelId="{97A0CC2F-D583-4D7D-A40C-123902C8E2D7}" type="presOf" srcId="{F06103AC-354C-4DE1-9860-4ECC7123A041}" destId="{2D465128-3836-4AAD-9083-35B36D531A2A}" srcOrd="0" destOrd="0" presId="urn:microsoft.com/office/officeart/2005/8/layout/default"/>
    <dgm:cxn modelId="{C7132330-E30A-4610-8954-333EA70A226F}" type="presOf" srcId="{3114CC01-5738-4717-B113-6081E91F0EF3}" destId="{7A859348-BB61-4043-AACA-D760D5BA9C93}" srcOrd="0" destOrd="0" presId="urn:microsoft.com/office/officeart/2005/8/layout/default"/>
    <dgm:cxn modelId="{F2F05435-1867-40FC-AB16-C3EC10E11950}" type="presOf" srcId="{DC0BEEBA-17A9-41AC-9272-BC292F4A1474}" destId="{D91BE036-1AD7-4004-AFA6-45C9DDE71575}" srcOrd="0" destOrd="0" presId="urn:microsoft.com/office/officeart/2005/8/layout/default"/>
    <dgm:cxn modelId="{96E01C3E-5CD6-49F3-806B-5A789F508D20}" srcId="{84C447FA-909D-4548-8824-0369C7509257}" destId="{3114CC01-5738-4717-B113-6081E91F0EF3}" srcOrd="2" destOrd="0" parTransId="{7BBA5409-CE41-411F-9922-951233FBC30F}" sibTransId="{177BEDC3-AAF7-463D-BAD1-0514FCF735DF}"/>
    <dgm:cxn modelId="{49B37164-5CF0-4C8D-BA5E-82F3DD3168FA}" type="presOf" srcId="{F1DDAE8E-E08C-40A4-9056-969AB3569907}" destId="{CA9AC80E-B2DC-448A-9308-75EFDA97DAE4}" srcOrd="0" destOrd="0" presId="urn:microsoft.com/office/officeart/2005/8/layout/default"/>
    <dgm:cxn modelId="{8929516B-743F-4F31-B5A1-CCD257D7B876}" type="presOf" srcId="{BDCA4F90-BB3A-410F-903C-671142C82F0E}" destId="{71B19DE2-DE85-4D66-87C4-F9FFF1EDED0A}" srcOrd="0" destOrd="0" presId="urn:microsoft.com/office/officeart/2005/8/layout/default"/>
    <dgm:cxn modelId="{D0ACF598-5577-4A29-8A42-7C6F2D2678DE}" srcId="{84C447FA-909D-4548-8824-0369C7509257}" destId="{BDCA4F90-BB3A-410F-903C-671142C82F0E}" srcOrd="4" destOrd="0" parTransId="{C7283085-CC90-4571-BDA4-C2D0D2E40C50}" sibTransId="{C837D410-BA40-49BB-92A9-A8B3741EFAE3}"/>
    <dgm:cxn modelId="{F7E9E4A2-40C7-4A60-9BA9-DA2BE948F71D}" type="presOf" srcId="{84C447FA-909D-4548-8824-0369C7509257}" destId="{B3E99F9B-5DB0-4098-ACA8-C770B3C406D1}" srcOrd="0" destOrd="0" presId="urn:microsoft.com/office/officeart/2005/8/layout/default"/>
    <dgm:cxn modelId="{F5FCC6E2-8118-4B5E-962C-B99456401BE5}" srcId="{84C447FA-909D-4548-8824-0369C7509257}" destId="{F1DDAE8E-E08C-40A4-9056-969AB3569907}" srcOrd="0" destOrd="0" parTransId="{0C65BA8C-49D9-47C8-84FD-043273E0E976}" sibTransId="{064677AD-8532-4C8F-8F07-0318557CC920}"/>
    <dgm:cxn modelId="{6C92336B-BE2C-4E18-8E11-3253A2637263}" type="presParOf" srcId="{B3E99F9B-5DB0-4098-ACA8-C770B3C406D1}" destId="{CA9AC80E-B2DC-448A-9308-75EFDA97DAE4}" srcOrd="0" destOrd="0" presId="urn:microsoft.com/office/officeart/2005/8/layout/default"/>
    <dgm:cxn modelId="{86F4A3A8-80DC-4D79-B53E-EC0F74687876}" type="presParOf" srcId="{B3E99F9B-5DB0-4098-ACA8-C770B3C406D1}" destId="{B6564F03-11E4-4052-A20E-651A1DEFDB1A}" srcOrd="1" destOrd="0" presId="urn:microsoft.com/office/officeart/2005/8/layout/default"/>
    <dgm:cxn modelId="{808054DC-129D-403E-A422-B35A192ACA1C}" type="presParOf" srcId="{B3E99F9B-5DB0-4098-ACA8-C770B3C406D1}" destId="{D91BE036-1AD7-4004-AFA6-45C9DDE71575}" srcOrd="2" destOrd="0" presId="urn:microsoft.com/office/officeart/2005/8/layout/default"/>
    <dgm:cxn modelId="{ABDF1BDF-7400-4599-ACAA-EDBED5F94C08}" type="presParOf" srcId="{B3E99F9B-5DB0-4098-ACA8-C770B3C406D1}" destId="{32156DCF-E6CE-4E79-B67D-D35D74B6BC92}" srcOrd="3" destOrd="0" presId="urn:microsoft.com/office/officeart/2005/8/layout/default"/>
    <dgm:cxn modelId="{2B39192A-5D97-444C-BAB9-D0BF181D7F8A}" type="presParOf" srcId="{B3E99F9B-5DB0-4098-ACA8-C770B3C406D1}" destId="{7A859348-BB61-4043-AACA-D760D5BA9C93}" srcOrd="4" destOrd="0" presId="urn:microsoft.com/office/officeart/2005/8/layout/default"/>
    <dgm:cxn modelId="{3CD4ED45-3462-4386-A28A-F51AAF676997}" type="presParOf" srcId="{B3E99F9B-5DB0-4098-ACA8-C770B3C406D1}" destId="{4073B25A-9497-4D7B-9B5E-B9C145532F93}" srcOrd="5" destOrd="0" presId="urn:microsoft.com/office/officeart/2005/8/layout/default"/>
    <dgm:cxn modelId="{C61F3BA1-E5EC-4F6F-9938-38F31110B0D3}" type="presParOf" srcId="{B3E99F9B-5DB0-4098-ACA8-C770B3C406D1}" destId="{2D465128-3836-4AAD-9083-35B36D531A2A}" srcOrd="6" destOrd="0" presId="urn:microsoft.com/office/officeart/2005/8/layout/default"/>
    <dgm:cxn modelId="{7EAD5ED5-8487-499A-A91F-B83709FA3529}" type="presParOf" srcId="{B3E99F9B-5DB0-4098-ACA8-C770B3C406D1}" destId="{82819579-02FB-48D9-BDF6-CC6859DBF78D}" srcOrd="7" destOrd="0" presId="urn:microsoft.com/office/officeart/2005/8/layout/default"/>
    <dgm:cxn modelId="{C402BF73-1179-46A8-806C-7A116BD7A8B8}" type="presParOf" srcId="{B3E99F9B-5DB0-4098-ACA8-C770B3C406D1}" destId="{71B19DE2-DE85-4D66-87C4-F9FFF1EDED0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3864EB-BCA2-4754-BE30-BD3361DCF32D}" type="doc">
      <dgm:prSet loTypeId="urn:microsoft.com/office/officeart/2005/8/layout/pyramid2" loCatId="pyramid" qsTypeId="urn:microsoft.com/office/officeart/2005/8/quickstyle/simple1" qsCatId="simple" csTypeId="urn:microsoft.com/office/officeart/2005/8/colors/colorful4" csCatId="colorful"/>
      <dgm:spPr/>
      <dgm:t>
        <a:bodyPr/>
        <a:lstStyle/>
        <a:p>
          <a:endParaRPr lang="en-US"/>
        </a:p>
      </dgm:t>
    </dgm:pt>
    <dgm:pt modelId="{A1E3D895-AB8A-487D-AC9E-8AFB2D7EF503}">
      <dgm:prSet custT="1"/>
      <dgm:spPr/>
      <dgm:t>
        <a:bodyPr/>
        <a:lstStyle/>
        <a:p>
          <a:r>
            <a:rPr lang="en-GB" sz="1400"/>
            <a:t>Consideration of some theories or models is effective to design HR strategies to gain competitive advantages.</a:t>
          </a:r>
          <a:endParaRPr lang="en-US" sz="1400"/>
        </a:p>
      </dgm:t>
    </dgm:pt>
    <dgm:pt modelId="{4B27EA2D-D839-4BE6-8307-107222282523}" type="parTrans" cxnId="{EBD4F1C3-4DF5-4EF5-9D6C-4CC1321F46EA}">
      <dgm:prSet/>
      <dgm:spPr/>
      <dgm:t>
        <a:bodyPr/>
        <a:lstStyle/>
        <a:p>
          <a:endParaRPr lang="en-US" sz="1400"/>
        </a:p>
      </dgm:t>
    </dgm:pt>
    <dgm:pt modelId="{77C9A21F-03F0-4833-9CC4-A9282EAB86AB}" type="sibTrans" cxnId="{EBD4F1C3-4DF5-4EF5-9D6C-4CC1321F46EA}">
      <dgm:prSet/>
      <dgm:spPr/>
      <dgm:t>
        <a:bodyPr/>
        <a:lstStyle/>
        <a:p>
          <a:endParaRPr lang="en-US" sz="1400"/>
        </a:p>
      </dgm:t>
    </dgm:pt>
    <dgm:pt modelId="{77422C1D-18FE-42C0-B031-E551B0B0885C}">
      <dgm:prSet custT="1"/>
      <dgm:spPr/>
      <dgm:t>
        <a:bodyPr/>
        <a:lstStyle/>
        <a:p>
          <a:r>
            <a:rPr lang="en-GB" sz="1400"/>
            <a:t>In this case, the resource-based view model can be effective to modify HR strategy and gain a competitive advantage. </a:t>
          </a:r>
          <a:endParaRPr lang="en-US" sz="1400"/>
        </a:p>
      </dgm:t>
    </dgm:pt>
    <dgm:pt modelId="{FCD157FC-E9E2-4C46-938A-0EFFD66F1B75}" type="parTrans" cxnId="{A1139522-E469-4809-8A71-A04B10E209CC}">
      <dgm:prSet/>
      <dgm:spPr/>
      <dgm:t>
        <a:bodyPr/>
        <a:lstStyle/>
        <a:p>
          <a:endParaRPr lang="en-US" sz="1400"/>
        </a:p>
      </dgm:t>
    </dgm:pt>
    <dgm:pt modelId="{320E8F5F-D9E7-4BCE-A0E0-60F02903D219}" type="sibTrans" cxnId="{A1139522-E469-4809-8A71-A04B10E209CC}">
      <dgm:prSet/>
      <dgm:spPr/>
      <dgm:t>
        <a:bodyPr/>
        <a:lstStyle/>
        <a:p>
          <a:endParaRPr lang="en-US" sz="1400"/>
        </a:p>
      </dgm:t>
    </dgm:pt>
    <dgm:pt modelId="{8D194892-58D9-4995-9668-C3FA69BD32F4}">
      <dgm:prSet custT="1"/>
      <dgm:spPr/>
      <dgm:t>
        <a:bodyPr/>
        <a:lstStyle/>
        <a:p>
          <a:r>
            <a:rPr lang="en-GB" sz="1400"/>
            <a:t>It is becoming dominant in the field of strategic HR management (Davis and DeWitt 2021). </a:t>
          </a:r>
          <a:endParaRPr lang="en-US" sz="1400"/>
        </a:p>
      </dgm:t>
    </dgm:pt>
    <dgm:pt modelId="{8CDFE0D6-34DF-4DAC-AD29-C9413D8B9AE6}" type="parTrans" cxnId="{CC39721B-1DCE-472F-B5F6-51236DD817D2}">
      <dgm:prSet/>
      <dgm:spPr/>
      <dgm:t>
        <a:bodyPr/>
        <a:lstStyle/>
        <a:p>
          <a:endParaRPr lang="en-US" sz="1400"/>
        </a:p>
      </dgm:t>
    </dgm:pt>
    <dgm:pt modelId="{FB4E4D67-001E-4B42-8EF5-09B3615EBED0}" type="sibTrans" cxnId="{CC39721B-1DCE-472F-B5F6-51236DD817D2}">
      <dgm:prSet/>
      <dgm:spPr/>
      <dgm:t>
        <a:bodyPr/>
        <a:lstStyle/>
        <a:p>
          <a:endParaRPr lang="en-US" sz="1400"/>
        </a:p>
      </dgm:t>
    </dgm:pt>
    <dgm:pt modelId="{7C446A77-9A56-4892-AA3F-3D8FF8B7217D}">
      <dgm:prSet custT="1"/>
      <dgm:spPr/>
      <dgm:t>
        <a:bodyPr/>
        <a:lstStyle/>
        <a:p>
          <a:r>
            <a:rPr lang="en-GB" sz="1400"/>
            <a:t>Fundamental resources can be aligned with HR strategies to ensure competitive advantages. </a:t>
          </a:r>
          <a:endParaRPr lang="en-US" sz="1400"/>
        </a:p>
      </dgm:t>
    </dgm:pt>
    <dgm:pt modelId="{7186027C-6ACE-481A-B384-E7034357B4EE}" type="parTrans" cxnId="{6CD92942-1D55-4314-8A6C-13A4AFA65564}">
      <dgm:prSet/>
      <dgm:spPr/>
      <dgm:t>
        <a:bodyPr/>
        <a:lstStyle/>
        <a:p>
          <a:endParaRPr lang="en-US" sz="1400"/>
        </a:p>
      </dgm:t>
    </dgm:pt>
    <dgm:pt modelId="{949CBEE0-8A63-47FB-A03A-C97409AF5B3D}" type="sibTrans" cxnId="{6CD92942-1D55-4314-8A6C-13A4AFA65564}">
      <dgm:prSet/>
      <dgm:spPr/>
      <dgm:t>
        <a:bodyPr/>
        <a:lstStyle/>
        <a:p>
          <a:endParaRPr lang="en-US" sz="1400"/>
        </a:p>
      </dgm:t>
    </dgm:pt>
    <dgm:pt modelId="{5BFECF78-3D71-40BC-9295-3BCAD6F3F412}" type="pres">
      <dgm:prSet presAssocID="{693864EB-BCA2-4754-BE30-BD3361DCF32D}" presName="compositeShape" presStyleCnt="0">
        <dgm:presLayoutVars>
          <dgm:dir/>
          <dgm:resizeHandles/>
        </dgm:presLayoutVars>
      </dgm:prSet>
      <dgm:spPr/>
    </dgm:pt>
    <dgm:pt modelId="{C7745188-C276-411A-A498-BA154311032F}" type="pres">
      <dgm:prSet presAssocID="{693864EB-BCA2-4754-BE30-BD3361DCF32D}" presName="pyramid" presStyleLbl="node1" presStyleIdx="0" presStyleCnt="1"/>
      <dgm:spPr/>
    </dgm:pt>
    <dgm:pt modelId="{E71E18DB-5585-40EF-AC2E-F819A525AA00}" type="pres">
      <dgm:prSet presAssocID="{693864EB-BCA2-4754-BE30-BD3361DCF32D}" presName="theList" presStyleCnt="0"/>
      <dgm:spPr/>
    </dgm:pt>
    <dgm:pt modelId="{7FCA713A-2354-406E-8D2D-E262BF9B06D0}" type="pres">
      <dgm:prSet presAssocID="{A1E3D895-AB8A-487D-AC9E-8AFB2D7EF503}" presName="aNode" presStyleLbl="fgAcc1" presStyleIdx="0" presStyleCnt="4">
        <dgm:presLayoutVars>
          <dgm:bulletEnabled val="1"/>
        </dgm:presLayoutVars>
      </dgm:prSet>
      <dgm:spPr/>
    </dgm:pt>
    <dgm:pt modelId="{DBCBC273-305D-4F0A-A300-D7C50B99A69E}" type="pres">
      <dgm:prSet presAssocID="{A1E3D895-AB8A-487D-AC9E-8AFB2D7EF503}" presName="aSpace" presStyleCnt="0"/>
      <dgm:spPr/>
    </dgm:pt>
    <dgm:pt modelId="{12D23E82-3F94-48BC-9E66-EBBB696CF1AD}" type="pres">
      <dgm:prSet presAssocID="{77422C1D-18FE-42C0-B031-E551B0B0885C}" presName="aNode" presStyleLbl="fgAcc1" presStyleIdx="1" presStyleCnt="4">
        <dgm:presLayoutVars>
          <dgm:bulletEnabled val="1"/>
        </dgm:presLayoutVars>
      </dgm:prSet>
      <dgm:spPr/>
    </dgm:pt>
    <dgm:pt modelId="{F2EF51B0-B479-4AE8-A7D8-F66C0DE8DADE}" type="pres">
      <dgm:prSet presAssocID="{77422C1D-18FE-42C0-B031-E551B0B0885C}" presName="aSpace" presStyleCnt="0"/>
      <dgm:spPr/>
    </dgm:pt>
    <dgm:pt modelId="{1125200A-EC86-440F-ACC2-1493A2FA88BD}" type="pres">
      <dgm:prSet presAssocID="{8D194892-58D9-4995-9668-C3FA69BD32F4}" presName="aNode" presStyleLbl="fgAcc1" presStyleIdx="2" presStyleCnt="4">
        <dgm:presLayoutVars>
          <dgm:bulletEnabled val="1"/>
        </dgm:presLayoutVars>
      </dgm:prSet>
      <dgm:spPr/>
    </dgm:pt>
    <dgm:pt modelId="{B9CA74BA-970C-4554-88FC-28F2C21AC780}" type="pres">
      <dgm:prSet presAssocID="{8D194892-58D9-4995-9668-C3FA69BD32F4}" presName="aSpace" presStyleCnt="0"/>
      <dgm:spPr/>
    </dgm:pt>
    <dgm:pt modelId="{6CDFD6B1-2C6C-4DA3-A962-975524906616}" type="pres">
      <dgm:prSet presAssocID="{7C446A77-9A56-4892-AA3F-3D8FF8B7217D}" presName="aNode" presStyleLbl="fgAcc1" presStyleIdx="3" presStyleCnt="4">
        <dgm:presLayoutVars>
          <dgm:bulletEnabled val="1"/>
        </dgm:presLayoutVars>
      </dgm:prSet>
      <dgm:spPr/>
    </dgm:pt>
    <dgm:pt modelId="{5DE98DC7-568D-4ECA-A1C2-93359C8F8674}" type="pres">
      <dgm:prSet presAssocID="{7C446A77-9A56-4892-AA3F-3D8FF8B7217D}" presName="aSpace" presStyleCnt="0"/>
      <dgm:spPr/>
    </dgm:pt>
  </dgm:ptLst>
  <dgm:cxnLst>
    <dgm:cxn modelId="{CC39721B-1DCE-472F-B5F6-51236DD817D2}" srcId="{693864EB-BCA2-4754-BE30-BD3361DCF32D}" destId="{8D194892-58D9-4995-9668-C3FA69BD32F4}" srcOrd="2" destOrd="0" parTransId="{8CDFE0D6-34DF-4DAC-AD29-C9413D8B9AE6}" sibTransId="{FB4E4D67-001E-4B42-8EF5-09B3615EBED0}"/>
    <dgm:cxn modelId="{A1139522-E469-4809-8A71-A04B10E209CC}" srcId="{693864EB-BCA2-4754-BE30-BD3361DCF32D}" destId="{77422C1D-18FE-42C0-B031-E551B0B0885C}" srcOrd="1" destOrd="0" parTransId="{FCD157FC-E9E2-4C46-938A-0EFFD66F1B75}" sibTransId="{320E8F5F-D9E7-4BCE-A0E0-60F02903D219}"/>
    <dgm:cxn modelId="{1E798134-510A-4B31-9736-F443D338A410}" type="presOf" srcId="{A1E3D895-AB8A-487D-AC9E-8AFB2D7EF503}" destId="{7FCA713A-2354-406E-8D2D-E262BF9B06D0}" srcOrd="0" destOrd="0" presId="urn:microsoft.com/office/officeart/2005/8/layout/pyramid2"/>
    <dgm:cxn modelId="{6CD92942-1D55-4314-8A6C-13A4AFA65564}" srcId="{693864EB-BCA2-4754-BE30-BD3361DCF32D}" destId="{7C446A77-9A56-4892-AA3F-3D8FF8B7217D}" srcOrd="3" destOrd="0" parTransId="{7186027C-6ACE-481A-B384-E7034357B4EE}" sibTransId="{949CBEE0-8A63-47FB-A03A-C97409AF5B3D}"/>
    <dgm:cxn modelId="{0775BC49-636E-4F94-B4A9-A246F1B05EC9}" type="presOf" srcId="{77422C1D-18FE-42C0-B031-E551B0B0885C}" destId="{12D23E82-3F94-48BC-9E66-EBBB696CF1AD}" srcOrd="0" destOrd="0" presId="urn:microsoft.com/office/officeart/2005/8/layout/pyramid2"/>
    <dgm:cxn modelId="{11FFDF8F-A445-401A-899F-5676420AC42D}" type="presOf" srcId="{8D194892-58D9-4995-9668-C3FA69BD32F4}" destId="{1125200A-EC86-440F-ACC2-1493A2FA88BD}" srcOrd="0" destOrd="0" presId="urn:microsoft.com/office/officeart/2005/8/layout/pyramid2"/>
    <dgm:cxn modelId="{E8D5B4B3-8B20-4E6B-AFBE-5A632A6AE45E}" type="presOf" srcId="{693864EB-BCA2-4754-BE30-BD3361DCF32D}" destId="{5BFECF78-3D71-40BC-9295-3BCAD6F3F412}" srcOrd="0" destOrd="0" presId="urn:microsoft.com/office/officeart/2005/8/layout/pyramid2"/>
    <dgm:cxn modelId="{717CD4B3-A951-45FD-8A35-E202FA53026D}" type="presOf" srcId="{7C446A77-9A56-4892-AA3F-3D8FF8B7217D}" destId="{6CDFD6B1-2C6C-4DA3-A962-975524906616}" srcOrd="0" destOrd="0" presId="urn:microsoft.com/office/officeart/2005/8/layout/pyramid2"/>
    <dgm:cxn modelId="{EBD4F1C3-4DF5-4EF5-9D6C-4CC1321F46EA}" srcId="{693864EB-BCA2-4754-BE30-BD3361DCF32D}" destId="{A1E3D895-AB8A-487D-AC9E-8AFB2D7EF503}" srcOrd="0" destOrd="0" parTransId="{4B27EA2D-D839-4BE6-8307-107222282523}" sibTransId="{77C9A21F-03F0-4833-9CC4-A9282EAB86AB}"/>
    <dgm:cxn modelId="{6FD84373-A10E-47F5-877A-7A76C37D5B83}" type="presParOf" srcId="{5BFECF78-3D71-40BC-9295-3BCAD6F3F412}" destId="{C7745188-C276-411A-A498-BA154311032F}" srcOrd="0" destOrd="0" presId="urn:microsoft.com/office/officeart/2005/8/layout/pyramid2"/>
    <dgm:cxn modelId="{BC8BB013-DFF8-42FD-A79E-971D156E2D0E}" type="presParOf" srcId="{5BFECF78-3D71-40BC-9295-3BCAD6F3F412}" destId="{E71E18DB-5585-40EF-AC2E-F819A525AA00}" srcOrd="1" destOrd="0" presId="urn:microsoft.com/office/officeart/2005/8/layout/pyramid2"/>
    <dgm:cxn modelId="{3448BBF4-A17C-4980-8AF5-90D7006B6D9F}" type="presParOf" srcId="{E71E18DB-5585-40EF-AC2E-F819A525AA00}" destId="{7FCA713A-2354-406E-8D2D-E262BF9B06D0}" srcOrd="0" destOrd="0" presId="urn:microsoft.com/office/officeart/2005/8/layout/pyramid2"/>
    <dgm:cxn modelId="{A0E4BE1E-7723-4BC6-A386-1693B1B5B88F}" type="presParOf" srcId="{E71E18DB-5585-40EF-AC2E-F819A525AA00}" destId="{DBCBC273-305D-4F0A-A300-D7C50B99A69E}" srcOrd="1" destOrd="0" presId="urn:microsoft.com/office/officeart/2005/8/layout/pyramid2"/>
    <dgm:cxn modelId="{2BA60EA0-AB95-4C34-B3D6-58AE921C3B76}" type="presParOf" srcId="{E71E18DB-5585-40EF-AC2E-F819A525AA00}" destId="{12D23E82-3F94-48BC-9E66-EBBB696CF1AD}" srcOrd="2" destOrd="0" presId="urn:microsoft.com/office/officeart/2005/8/layout/pyramid2"/>
    <dgm:cxn modelId="{35A31961-A5CB-4B9A-8E47-130F1E4B9565}" type="presParOf" srcId="{E71E18DB-5585-40EF-AC2E-F819A525AA00}" destId="{F2EF51B0-B479-4AE8-A7D8-F66C0DE8DADE}" srcOrd="3" destOrd="0" presId="urn:microsoft.com/office/officeart/2005/8/layout/pyramid2"/>
    <dgm:cxn modelId="{4FC350B2-4038-40CD-B26E-013460E0B31D}" type="presParOf" srcId="{E71E18DB-5585-40EF-AC2E-F819A525AA00}" destId="{1125200A-EC86-440F-ACC2-1493A2FA88BD}" srcOrd="4" destOrd="0" presId="urn:microsoft.com/office/officeart/2005/8/layout/pyramid2"/>
    <dgm:cxn modelId="{D6DBC20B-2C0A-48A1-8CBD-67F77B7CEC22}" type="presParOf" srcId="{E71E18DB-5585-40EF-AC2E-F819A525AA00}" destId="{B9CA74BA-970C-4554-88FC-28F2C21AC780}" srcOrd="5" destOrd="0" presId="urn:microsoft.com/office/officeart/2005/8/layout/pyramid2"/>
    <dgm:cxn modelId="{B4D4D555-3C15-4555-B3E4-11C2E4743310}" type="presParOf" srcId="{E71E18DB-5585-40EF-AC2E-F819A525AA00}" destId="{6CDFD6B1-2C6C-4DA3-A962-975524906616}" srcOrd="6" destOrd="0" presId="urn:microsoft.com/office/officeart/2005/8/layout/pyramid2"/>
    <dgm:cxn modelId="{0B14E4AB-B4E4-459D-8D7E-FB2AF4364B3E}" type="presParOf" srcId="{E71E18DB-5585-40EF-AC2E-F819A525AA00}" destId="{5DE98DC7-568D-4ECA-A1C2-93359C8F8674}"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62BEE5-884C-453D-A837-3481B12E6791}" type="doc">
      <dgm:prSet loTypeId="urn:microsoft.com/office/officeart/2005/8/layout/hProcess9" loCatId="process" qsTypeId="urn:microsoft.com/office/officeart/2005/8/quickstyle/simple1" qsCatId="simple" csTypeId="urn:microsoft.com/office/officeart/2005/8/colors/colorful2" csCatId="colorful"/>
      <dgm:spPr/>
      <dgm:t>
        <a:bodyPr/>
        <a:lstStyle/>
        <a:p>
          <a:endParaRPr lang="en-US"/>
        </a:p>
      </dgm:t>
    </dgm:pt>
    <dgm:pt modelId="{5CCE573E-CD68-45E6-B623-91DCE9F6AB4B}">
      <dgm:prSet custT="1"/>
      <dgm:spPr/>
      <dgm:t>
        <a:bodyPr/>
        <a:lstStyle/>
        <a:p>
          <a:r>
            <a:rPr lang="en-GB" sz="1400">
              <a:solidFill>
                <a:schemeClr val="tx1"/>
              </a:solidFill>
            </a:rPr>
            <a:t>The presence of HR issues creates difficulties in gaining competitive advantages. </a:t>
          </a:r>
          <a:endParaRPr lang="en-US" sz="1400">
            <a:solidFill>
              <a:schemeClr val="tx1"/>
            </a:solidFill>
          </a:endParaRPr>
        </a:p>
      </dgm:t>
    </dgm:pt>
    <dgm:pt modelId="{8F2F213A-5896-41B0-9B2E-11D8B17E1304}" type="parTrans" cxnId="{385C9A4E-34EB-452E-8DA4-97971993DE13}">
      <dgm:prSet/>
      <dgm:spPr/>
      <dgm:t>
        <a:bodyPr/>
        <a:lstStyle/>
        <a:p>
          <a:endParaRPr lang="en-US" sz="1400">
            <a:solidFill>
              <a:schemeClr val="tx1"/>
            </a:solidFill>
          </a:endParaRPr>
        </a:p>
      </dgm:t>
    </dgm:pt>
    <dgm:pt modelId="{AC078E85-542F-4298-A1F6-DCA9CDD4E2F7}" type="sibTrans" cxnId="{385C9A4E-34EB-452E-8DA4-97971993DE13}">
      <dgm:prSet/>
      <dgm:spPr/>
      <dgm:t>
        <a:bodyPr/>
        <a:lstStyle/>
        <a:p>
          <a:endParaRPr lang="en-US" sz="1400">
            <a:solidFill>
              <a:schemeClr val="tx1"/>
            </a:solidFill>
          </a:endParaRPr>
        </a:p>
      </dgm:t>
    </dgm:pt>
    <dgm:pt modelId="{362CB8CC-C7F8-4E44-BEB2-D4669DC7D858}">
      <dgm:prSet custT="1"/>
      <dgm:spPr/>
      <dgm:t>
        <a:bodyPr/>
        <a:lstStyle/>
        <a:p>
          <a:r>
            <a:rPr lang="en-GB" sz="1400">
              <a:solidFill>
                <a:schemeClr val="tx1"/>
              </a:solidFill>
            </a:rPr>
            <a:t>Some HR issues are noticed in Unilever such as discrimination, fair wages, lack of health and safety guidelines and many more (Unilever PLC 2023). </a:t>
          </a:r>
          <a:endParaRPr lang="en-US" sz="1400">
            <a:solidFill>
              <a:schemeClr val="tx1"/>
            </a:solidFill>
          </a:endParaRPr>
        </a:p>
      </dgm:t>
    </dgm:pt>
    <dgm:pt modelId="{BC3CA754-6784-4231-B93B-269480558BFA}" type="parTrans" cxnId="{E460602F-120B-4C4B-BAB1-1B4CEDC3DB7A}">
      <dgm:prSet/>
      <dgm:spPr/>
      <dgm:t>
        <a:bodyPr/>
        <a:lstStyle/>
        <a:p>
          <a:endParaRPr lang="en-US" sz="1400">
            <a:solidFill>
              <a:schemeClr val="tx1"/>
            </a:solidFill>
          </a:endParaRPr>
        </a:p>
      </dgm:t>
    </dgm:pt>
    <dgm:pt modelId="{8CDFE196-2348-4CF2-AE3B-925886089F93}" type="sibTrans" cxnId="{E460602F-120B-4C4B-BAB1-1B4CEDC3DB7A}">
      <dgm:prSet/>
      <dgm:spPr/>
      <dgm:t>
        <a:bodyPr/>
        <a:lstStyle/>
        <a:p>
          <a:endParaRPr lang="en-US" sz="1400">
            <a:solidFill>
              <a:schemeClr val="tx1"/>
            </a:solidFill>
          </a:endParaRPr>
        </a:p>
      </dgm:t>
    </dgm:pt>
    <dgm:pt modelId="{37302A62-A793-4002-89E0-B4B9B862BDCB}">
      <dgm:prSet custT="1"/>
      <dgm:spPr/>
      <dgm:t>
        <a:bodyPr/>
        <a:lstStyle/>
        <a:p>
          <a:r>
            <a:rPr lang="en-GB" sz="1400">
              <a:solidFill>
                <a:schemeClr val="tx1"/>
              </a:solidFill>
            </a:rPr>
            <a:t>The NHS also has some problems in HR management like staff storage and long waiting lists. </a:t>
          </a:r>
          <a:endParaRPr lang="en-US" sz="1400">
            <a:solidFill>
              <a:schemeClr val="tx1"/>
            </a:solidFill>
          </a:endParaRPr>
        </a:p>
      </dgm:t>
    </dgm:pt>
    <dgm:pt modelId="{94682B63-9DF0-4B46-95EF-1F6858D94440}" type="parTrans" cxnId="{B3E9EA4F-E289-4ED7-9E8C-12C7748D6594}">
      <dgm:prSet/>
      <dgm:spPr/>
      <dgm:t>
        <a:bodyPr/>
        <a:lstStyle/>
        <a:p>
          <a:endParaRPr lang="en-US" sz="1400">
            <a:solidFill>
              <a:schemeClr val="tx1"/>
            </a:solidFill>
          </a:endParaRPr>
        </a:p>
      </dgm:t>
    </dgm:pt>
    <dgm:pt modelId="{2076EC61-AC21-4F2B-B7FC-DAB64AD42EFD}" type="sibTrans" cxnId="{B3E9EA4F-E289-4ED7-9E8C-12C7748D6594}">
      <dgm:prSet/>
      <dgm:spPr/>
      <dgm:t>
        <a:bodyPr/>
        <a:lstStyle/>
        <a:p>
          <a:endParaRPr lang="en-US" sz="1400">
            <a:solidFill>
              <a:schemeClr val="tx1"/>
            </a:solidFill>
          </a:endParaRPr>
        </a:p>
      </dgm:t>
    </dgm:pt>
    <dgm:pt modelId="{849F07C4-1B95-4E8A-8626-6AE820ECE363}">
      <dgm:prSet custT="1"/>
      <dgm:spPr/>
      <dgm:t>
        <a:bodyPr/>
        <a:lstStyle/>
        <a:p>
          <a:r>
            <a:rPr lang="en-GB" sz="1400">
              <a:solidFill>
                <a:schemeClr val="tx1"/>
              </a:solidFill>
            </a:rPr>
            <a:t>Lack of management of employee behaviour indicates the failure of NHS’s HR strategy.  </a:t>
          </a:r>
          <a:endParaRPr lang="en-US" sz="1400">
            <a:solidFill>
              <a:schemeClr val="tx1"/>
            </a:solidFill>
          </a:endParaRPr>
        </a:p>
      </dgm:t>
    </dgm:pt>
    <dgm:pt modelId="{D20B3409-9B74-44A0-86B0-B9920510C4DC}" type="parTrans" cxnId="{0667E0BA-C3C5-46C8-99F0-F2B688114E34}">
      <dgm:prSet/>
      <dgm:spPr/>
      <dgm:t>
        <a:bodyPr/>
        <a:lstStyle/>
        <a:p>
          <a:endParaRPr lang="en-US" sz="1400">
            <a:solidFill>
              <a:schemeClr val="tx1"/>
            </a:solidFill>
          </a:endParaRPr>
        </a:p>
      </dgm:t>
    </dgm:pt>
    <dgm:pt modelId="{4AE0B46B-90B8-4795-A86A-331C5FFCDAEF}" type="sibTrans" cxnId="{0667E0BA-C3C5-46C8-99F0-F2B688114E34}">
      <dgm:prSet/>
      <dgm:spPr/>
      <dgm:t>
        <a:bodyPr/>
        <a:lstStyle/>
        <a:p>
          <a:endParaRPr lang="en-US" sz="1400">
            <a:solidFill>
              <a:schemeClr val="tx1"/>
            </a:solidFill>
          </a:endParaRPr>
        </a:p>
      </dgm:t>
    </dgm:pt>
    <dgm:pt modelId="{19FDA419-E543-4B8C-8C66-10A9388B61B9}" type="pres">
      <dgm:prSet presAssocID="{6462BEE5-884C-453D-A837-3481B12E6791}" presName="CompostProcess" presStyleCnt="0">
        <dgm:presLayoutVars>
          <dgm:dir/>
          <dgm:resizeHandles val="exact"/>
        </dgm:presLayoutVars>
      </dgm:prSet>
      <dgm:spPr/>
    </dgm:pt>
    <dgm:pt modelId="{AFEBE414-762C-45AD-9F3F-83E481DA0B8B}" type="pres">
      <dgm:prSet presAssocID="{6462BEE5-884C-453D-A837-3481B12E6791}" presName="arrow" presStyleLbl="bgShp" presStyleIdx="0" presStyleCnt="1"/>
      <dgm:spPr/>
    </dgm:pt>
    <dgm:pt modelId="{6C5B4076-0333-43D6-AD91-A4F735EF2796}" type="pres">
      <dgm:prSet presAssocID="{6462BEE5-884C-453D-A837-3481B12E6791}" presName="linearProcess" presStyleCnt="0"/>
      <dgm:spPr/>
    </dgm:pt>
    <dgm:pt modelId="{E5B417EE-501D-4222-B369-623DA529DB44}" type="pres">
      <dgm:prSet presAssocID="{5CCE573E-CD68-45E6-B623-91DCE9F6AB4B}" presName="textNode" presStyleLbl="node1" presStyleIdx="0" presStyleCnt="4">
        <dgm:presLayoutVars>
          <dgm:bulletEnabled val="1"/>
        </dgm:presLayoutVars>
      </dgm:prSet>
      <dgm:spPr/>
    </dgm:pt>
    <dgm:pt modelId="{B472D975-18A1-4710-B307-3D9111E6AE56}" type="pres">
      <dgm:prSet presAssocID="{AC078E85-542F-4298-A1F6-DCA9CDD4E2F7}" presName="sibTrans" presStyleCnt="0"/>
      <dgm:spPr/>
    </dgm:pt>
    <dgm:pt modelId="{5FA69C5C-6F3D-4264-9285-D98937F7BD8F}" type="pres">
      <dgm:prSet presAssocID="{362CB8CC-C7F8-4E44-BEB2-D4669DC7D858}" presName="textNode" presStyleLbl="node1" presStyleIdx="1" presStyleCnt="4">
        <dgm:presLayoutVars>
          <dgm:bulletEnabled val="1"/>
        </dgm:presLayoutVars>
      </dgm:prSet>
      <dgm:spPr/>
    </dgm:pt>
    <dgm:pt modelId="{24C65C0D-AB0E-4A62-A500-F1802174D9E3}" type="pres">
      <dgm:prSet presAssocID="{8CDFE196-2348-4CF2-AE3B-925886089F93}" presName="sibTrans" presStyleCnt="0"/>
      <dgm:spPr/>
    </dgm:pt>
    <dgm:pt modelId="{F3BAF6A7-7496-4F4B-ABF3-7EEF94AE790D}" type="pres">
      <dgm:prSet presAssocID="{37302A62-A793-4002-89E0-B4B9B862BDCB}" presName="textNode" presStyleLbl="node1" presStyleIdx="2" presStyleCnt="4">
        <dgm:presLayoutVars>
          <dgm:bulletEnabled val="1"/>
        </dgm:presLayoutVars>
      </dgm:prSet>
      <dgm:spPr/>
    </dgm:pt>
    <dgm:pt modelId="{61E873C1-C03E-4405-A80F-CEE6CE29172E}" type="pres">
      <dgm:prSet presAssocID="{2076EC61-AC21-4F2B-B7FC-DAB64AD42EFD}" presName="sibTrans" presStyleCnt="0"/>
      <dgm:spPr/>
    </dgm:pt>
    <dgm:pt modelId="{D0CB9F0F-B67C-4405-A711-D23BB1F6D40D}" type="pres">
      <dgm:prSet presAssocID="{849F07C4-1B95-4E8A-8626-6AE820ECE363}" presName="textNode" presStyleLbl="node1" presStyleIdx="3" presStyleCnt="4">
        <dgm:presLayoutVars>
          <dgm:bulletEnabled val="1"/>
        </dgm:presLayoutVars>
      </dgm:prSet>
      <dgm:spPr/>
    </dgm:pt>
  </dgm:ptLst>
  <dgm:cxnLst>
    <dgm:cxn modelId="{E460602F-120B-4C4B-BAB1-1B4CEDC3DB7A}" srcId="{6462BEE5-884C-453D-A837-3481B12E6791}" destId="{362CB8CC-C7F8-4E44-BEB2-D4669DC7D858}" srcOrd="1" destOrd="0" parTransId="{BC3CA754-6784-4231-B93B-269480558BFA}" sibTransId="{8CDFE196-2348-4CF2-AE3B-925886089F93}"/>
    <dgm:cxn modelId="{385C9A4E-34EB-452E-8DA4-97971993DE13}" srcId="{6462BEE5-884C-453D-A837-3481B12E6791}" destId="{5CCE573E-CD68-45E6-B623-91DCE9F6AB4B}" srcOrd="0" destOrd="0" parTransId="{8F2F213A-5896-41B0-9B2E-11D8B17E1304}" sibTransId="{AC078E85-542F-4298-A1F6-DCA9CDD4E2F7}"/>
    <dgm:cxn modelId="{B3E9EA4F-E289-4ED7-9E8C-12C7748D6594}" srcId="{6462BEE5-884C-453D-A837-3481B12E6791}" destId="{37302A62-A793-4002-89E0-B4B9B862BDCB}" srcOrd="2" destOrd="0" parTransId="{94682B63-9DF0-4B46-95EF-1F6858D94440}" sibTransId="{2076EC61-AC21-4F2B-B7FC-DAB64AD42EFD}"/>
    <dgm:cxn modelId="{4E9F53AB-0B5F-4748-BADB-464B58ED06DB}" type="presOf" srcId="{362CB8CC-C7F8-4E44-BEB2-D4669DC7D858}" destId="{5FA69C5C-6F3D-4264-9285-D98937F7BD8F}" srcOrd="0" destOrd="0" presId="urn:microsoft.com/office/officeart/2005/8/layout/hProcess9"/>
    <dgm:cxn modelId="{0667E0BA-C3C5-46C8-99F0-F2B688114E34}" srcId="{6462BEE5-884C-453D-A837-3481B12E6791}" destId="{849F07C4-1B95-4E8A-8626-6AE820ECE363}" srcOrd="3" destOrd="0" parTransId="{D20B3409-9B74-44A0-86B0-B9920510C4DC}" sibTransId="{4AE0B46B-90B8-4795-A86A-331C5FFCDAEF}"/>
    <dgm:cxn modelId="{FE03FBD1-0664-4A65-B29D-DCF3CF8FBCCC}" type="presOf" srcId="{5CCE573E-CD68-45E6-B623-91DCE9F6AB4B}" destId="{E5B417EE-501D-4222-B369-623DA529DB44}" srcOrd="0" destOrd="0" presId="urn:microsoft.com/office/officeart/2005/8/layout/hProcess9"/>
    <dgm:cxn modelId="{C23BE9D3-2C25-44EA-BFD1-418D3B6BAA65}" type="presOf" srcId="{6462BEE5-884C-453D-A837-3481B12E6791}" destId="{19FDA419-E543-4B8C-8C66-10A9388B61B9}" srcOrd="0" destOrd="0" presId="urn:microsoft.com/office/officeart/2005/8/layout/hProcess9"/>
    <dgm:cxn modelId="{680FADD5-D7BC-44FA-80C1-F2BFB56B1AA8}" type="presOf" srcId="{849F07C4-1B95-4E8A-8626-6AE820ECE363}" destId="{D0CB9F0F-B67C-4405-A711-D23BB1F6D40D}" srcOrd="0" destOrd="0" presId="urn:microsoft.com/office/officeart/2005/8/layout/hProcess9"/>
    <dgm:cxn modelId="{E5B6B0FE-E9E3-44FC-B8F2-E145E144807B}" type="presOf" srcId="{37302A62-A793-4002-89E0-B4B9B862BDCB}" destId="{F3BAF6A7-7496-4F4B-ABF3-7EEF94AE790D}" srcOrd="0" destOrd="0" presId="urn:microsoft.com/office/officeart/2005/8/layout/hProcess9"/>
    <dgm:cxn modelId="{9C99625C-CEC5-4CFD-B825-DEF41C46EFB9}" type="presParOf" srcId="{19FDA419-E543-4B8C-8C66-10A9388B61B9}" destId="{AFEBE414-762C-45AD-9F3F-83E481DA0B8B}" srcOrd="0" destOrd="0" presId="urn:microsoft.com/office/officeart/2005/8/layout/hProcess9"/>
    <dgm:cxn modelId="{A7214A4A-CBE8-485D-B72F-F9D79A3F3301}" type="presParOf" srcId="{19FDA419-E543-4B8C-8C66-10A9388B61B9}" destId="{6C5B4076-0333-43D6-AD91-A4F735EF2796}" srcOrd="1" destOrd="0" presId="urn:microsoft.com/office/officeart/2005/8/layout/hProcess9"/>
    <dgm:cxn modelId="{867EEEB0-87C6-479A-ADCF-7E4B8322A1E3}" type="presParOf" srcId="{6C5B4076-0333-43D6-AD91-A4F735EF2796}" destId="{E5B417EE-501D-4222-B369-623DA529DB44}" srcOrd="0" destOrd="0" presId="urn:microsoft.com/office/officeart/2005/8/layout/hProcess9"/>
    <dgm:cxn modelId="{ED5A85DC-0995-4D70-B88A-528DFD3AB2A3}" type="presParOf" srcId="{6C5B4076-0333-43D6-AD91-A4F735EF2796}" destId="{B472D975-18A1-4710-B307-3D9111E6AE56}" srcOrd="1" destOrd="0" presId="urn:microsoft.com/office/officeart/2005/8/layout/hProcess9"/>
    <dgm:cxn modelId="{6AC15CC6-659D-45C5-88FC-0FA587286F98}" type="presParOf" srcId="{6C5B4076-0333-43D6-AD91-A4F735EF2796}" destId="{5FA69C5C-6F3D-4264-9285-D98937F7BD8F}" srcOrd="2" destOrd="0" presId="urn:microsoft.com/office/officeart/2005/8/layout/hProcess9"/>
    <dgm:cxn modelId="{ACC30024-B245-4E2B-8896-681F1E5B1327}" type="presParOf" srcId="{6C5B4076-0333-43D6-AD91-A4F735EF2796}" destId="{24C65C0D-AB0E-4A62-A500-F1802174D9E3}" srcOrd="3" destOrd="0" presId="urn:microsoft.com/office/officeart/2005/8/layout/hProcess9"/>
    <dgm:cxn modelId="{7ADDFC01-E091-44F2-B98F-785A0544351D}" type="presParOf" srcId="{6C5B4076-0333-43D6-AD91-A4F735EF2796}" destId="{F3BAF6A7-7496-4F4B-ABF3-7EEF94AE790D}" srcOrd="4" destOrd="0" presId="urn:microsoft.com/office/officeart/2005/8/layout/hProcess9"/>
    <dgm:cxn modelId="{4EB329BC-D2D3-4A8B-A982-34A87F9A4367}" type="presParOf" srcId="{6C5B4076-0333-43D6-AD91-A4F735EF2796}" destId="{61E873C1-C03E-4405-A80F-CEE6CE29172E}" srcOrd="5" destOrd="0" presId="urn:microsoft.com/office/officeart/2005/8/layout/hProcess9"/>
    <dgm:cxn modelId="{33CF322A-B867-4394-A4C0-328CF5B94A20}" type="presParOf" srcId="{6C5B4076-0333-43D6-AD91-A4F735EF2796}" destId="{D0CB9F0F-B67C-4405-A711-D23BB1F6D40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39807-97B2-4169-84B4-D38F815BFEB6}">
      <dsp:nvSpPr>
        <dsp:cNvPr id="0" name=""/>
        <dsp:cNvSpPr/>
      </dsp:nvSpPr>
      <dsp:spPr>
        <a:xfrm>
          <a:off x="2482877" y="1070327"/>
          <a:ext cx="3680630" cy="368063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4541ED-7BC1-430D-BFDC-9539FA02C042}">
      <dsp:nvSpPr>
        <dsp:cNvPr id="0" name=""/>
        <dsp:cNvSpPr/>
      </dsp:nvSpPr>
      <dsp:spPr>
        <a:xfrm>
          <a:off x="2891734" y="1479183"/>
          <a:ext cx="2862916" cy="286291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3BA040-61FA-4B6B-A374-30C853C08DAC}">
      <dsp:nvSpPr>
        <dsp:cNvPr id="0" name=""/>
        <dsp:cNvSpPr/>
      </dsp:nvSpPr>
      <dsp:spPr>
        <a:xfrm>
          <a:off x="3300590" y="1888040"/>
          <a:ext cx="2045203" cy="204520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619B36-AAE4-4869-BB10-3078AC3EEECB}">
      <dsp:nvSpPr>
        <dsp:cNvPr id="0" name=""/>
        <dsp:cNvSpPr/>
      </dsp:nvSpPr>
      <dsp:spPr>
        <a:xfrm>
          <a:off x="3709754" y="2297204"/>
          <a:ext cx="1226876" cy="122687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E1793C-8E0B-4995-99DF-10D2FC1723B0}">
      <dsp:nvSpPr>
        <dsp:cNvPr id="0" name=""/>
        <dsp:cNvSpPr/>
      </dsp:nvSpPr>
      <dsp:spPr>
        <a:xfrm>
          <a:off x="4118611" y="2706060"/>
          <a:ext cx="409163" cy="40916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517055-898D-4106-868A-5800C0D477C1}">
      <dsp:nvSpPr>
        <dsp:cNvPr id="0" name=""/>
        <dsp:cNvSpPr/>
      </dsp:nvSpPr>
      <dsp:spPr>
        <a:xfrm>
          <a:off x="6776946" y="156549"/>
          <a:ext cx="1840315" cy="64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55625">
            <a:lnSpc>
              <a:spcPct val="90000"/>
            </a:lnSpc>
            <a:spcBef>
              <a:spcPct val="0"/>
            </a:spcBef>
            <a:spcAft>
              <a:spcPct val="35000"/>
            </a:spcAft>
            <a:buNone/>
          </a:pPr>
          <a:r>
            <a:rPr lang="en-GB" sz="1250" kern="1200" dirty="0"/>
            <a:t>In this presentation the selected private sector organisation is Unilever.</a:t>
          </a:r>
          <a:endParaRPr lang="en-US" sz="1250" kern="1200" dirty="0"/>
        </a:p>
      </dsp:txBody>
      <dsp:txXfrm>
        <a:off x="6776946" y="156549"/>
        <a:ext cx="1840315" cy="649753"/>
      </dsp:txXfrm>
    </dsp:sp>
    <dsp:sp modelId="{935FDCE3-3FBD-46A6-9DAB-2A0B8D09BC36}">
      <dsp:nvSpPr>
        <dsp:cNvPr id="0" name=""/>
        <dsp:cNvSpPr/>
      </dsp:nvSpPr>
      <dsp:spPr>
        <a:xfrm>
          <a:off x="6316867" y="481426"/>
          <a:ext cx="46007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FAFC38-2961-4F62-A48A-A98CF7595A6C}">
      <dsp:nvSpPr>
        <dsp:cNvPr id="0" name=""/>
        <dsp:cNvSpPr/>
      </dsp:nvSpPr>
      <dsp:spPr>
        <a:xfrm rot="5400000">
          <a:off x="4103888" y="700730"/>
          <a:ext cx="2429215" cy="1990607"/>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C925A3-A274-40C6-A834-7C156B0A20AE}">
      <dsp:nvSpPr>
        <dsp:cNvPr id="0" name=""/>
        <dsp:cNvSpPr/>
      </dsp:nvSpPr>
      <dsp:spPr>
        <a:xfrm>
          <a:off x="6776946" y="843600"/>
          <a:ext cx="1840315" cy="64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55625">
            <a:lnSpc>
              <a:spcPct val="90000"/>
            </a:lnSpc>
            <a:spcBef>
              <a:spcPct val="0"/>
            </a:spcBef>
            <a:spcAft>
              <a:spcPct val="35000"/>
            </a:spcAft>
            <a:buNone/>
          </a:pPr>
          <a:r>
            <a:rPr lang="en-GB" sz="1250" kern="1200" dirty="0"/>
            <a:t>It is a British private consumer goods manufacturing and selling company.</a:t>
          </a:r>
          <a:endParaRPr lang="en-US" sz="1250" kern="1200" dirty="0"/>
        </a:p>
      </dsp:txBody>
      <dsp:txXfrm>
        <a:off x="6776946" y="843600"/>
        <a:ext cx="1840315" cy="649753"/>
      </dsp:txXfrm>
    </dsp:sp>
    <dsp:sp modelId="{BD7ABC7F-404C-45D0-A62F-013D23ACF36E}">
      <dsp:nvSpPr>
        <dsp:cNvPr id="0" name=""/>
        <dsp:cNvSpPr/>
      </dsp:nvSpPr>
      <dsp:spPr>
        <a:xfrm>
          <a:off x="6316867" y="1168477"/>
          <a:ext cx="46007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35AC0B-4719-4B8D-9C30-CD34EBBE73DB}">
      <dsp:nvSpPr>
        <dsp:cNvPr id="0" name=""/>
        <dsp:cNvSpPr/>
      </dsp:nvSpPr>
      <dsp:spPr>
        <a:xfrm rot="5400000">
          <a:off x="4460848" y="1335578"/>
          <a:ext cx="2022629" cy="1686955"/>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C990D2-BC0F-4E68-822D-5E7FCE811FA7}">
      <dsp:nvSpPr>
        <dsp:cNvPr id="0" name=""/>
        <dsp:cNvSpPr/>
      </dsp:nvSpPr>
      <dsp:spPr>
        <a:xfrm>
          <a:off x="6776946" y="1530651"/>
          <a:ext cx="1840315" cy="64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55625">
            <a:lnSpc>
              <a:spcPct val="90000"/>
            </a:lnSpc>
            <a:spcBef>
              <a:spcPct val="0"/>
            </a:spcBef>
            <a:spcAft>
              <a:spcPct val="35000"/>
            </a:spcAft>
            <a:buNone/>
          </a:pPr>
          <a:r>
            <a:rPr lang="en-GB" sz="1250" kern="1200"/>
            <a:t>This company was founded in 1929 by Lever Brother and Margarine Unie.</a:t>
          </a:r>
          <a:endParaRPr lang="en-US" sz="1250" kern="1200"/>
        </a:p>
      </dsp:txBody>
      <dsp:txXfrm>
        <a:off x="6776946" y="1530651"/>
        <a:ext cx="1840315" cy="649753"/>
      </dsp:txXfrm>
    </dsp:sp>
    <dsp:sp modelId="{CEC694EE-F8C1-4FC6-BB3A-192309F9F493}">
      <dsp:nvSpPr>
        <dsp:cNvPr id="0" name=""/>
        <dsp:cNvSpPr/>
      </dsp:nvSpPr>
      <dsp:spPr>
        <a:xfrm>
          <a:off x="6316867" y="1855528"/>
          <a:ext cx="46007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5888B5-CC9C-4EA9-85F7-9F2ACB623870}">
      <dsp:nvSpPr>
        <dsp:cNvPr id="0" name=""/>
        <dsp:cNvSpPr/>
      </dsp:nvSpPr>
      <dsp:spPr>
        <a:xfrm rot="5400000">
          <a:off x="4810876" y="1944476"/>
          <a:ext cx="1594939" cy="1417042"/>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BF5F41-E31D-4E05-B6DE-5DEE1A72C41B}">
      <dsp:nvSpPr>
        <dsp:cNvPr id="0" name=""/>
        <dsp:cNvSpPr/>
      </dsp:nvSpPr>
      <dsp:spPr>
        <a:xfrm>
          <a:off x="6776946" y="2202979"/>
          <a:ext cx="1840315" cy="64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55625">
            <a:lnSpc>
              <a:spcPct val="90000"/>
            </a:lnSpc>
            <a:spcBef>
              <a:spcPct val="0"/>
            </a:spcBef>
            <a:spcAft>
              <a:spcPct val="35000"/>
            </a:spcAft>
            <a:buNone/>
          </a:pPr>
          <a:r>
            <a:rPr lang="en-GB" sz="1250" kern="1200"/>
            <a:t>In 2023, the total income of this company was 605.8 billion Indian rupees (Statista.com 2023).</a:t>
          </a:r>
          <a:endParaRPr lang="en-US" sz="1250" kern="1200"/>
        </a:p>
      </dsp:txBody>
      <dsp:txXfrm>
        <a:off x="6776946" y="2202979"/>
        <a:ext cx="1840315" cy="649753"/>
      </dsp:txXfrm>
    </dsp:sp>
    <dsp:sp modelId="{D432CE55-9172-4F98-A301-32D70B8EEA21}">
      <dsp:nvSpPr>
        <dsp:cNvPr id="0" name=""/>
        <dsp:cNvSpPr/>
      </dsp:nvSpPr>
      <dsp:spPr>
        <a:xfrm>
          <a:off x="6316867" y="2527856"/>
          <a:ext cx="46007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62F6467-98F8-49FE-8FA6-574D0496EA75}">
      <dsp:nvSpPr>
        <dsp:cNvPr id="0" name=""/>
        <dsp:cNvSpPr/>
      </dsp:nvSpPr>
      <dsp:spPr>
        <a:xfrm rot="5400000">
          <a:off x="5159309" y="2587360"/>
          <a:ext cx="1217061" cy="1098054"/>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FBDDCB-F3C0-4EB2-965F-F46707D35D6A}">
      <dsp:nvSpPr>
        <dsp:cNvPr id="0" name=""/>
        <dsp:cNvSpPr/>
      </dsp:nvSpPr>
      <dsp:spPr>
        <a:xfrm>
          <a:off x="6776946" y="2855678"/>
          <a:ext cx="1840315" cy="64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55625">
            <a:lnSpc>
              <a:spcPct val="90000"/>
            </a:lnSpc>
            <a:spcBef>
              <a:spcPct val="0"/>
            </a:spcBef>
            <a:spcAft>
              <a:spcPct val="35000"/>
            </a:spcAft>
            <a:buNone/>
          </a:pPr>
          <a:r>
            <a:rPr lang="en-GB" sz="1250" kern="1200" dirty="0"/>
            <a:t>This company has multiple brands like Dove, </a:t>
          </a:r>
          <a:r>
            <a:rPr lang="en-GB" sz="1250" kern="1200" dirty="0" err="1"/>
            <a:t>Sunsilk</a:t>
          </a:r>
          <a:r>
            <a:rPr lang="en-GB" sz="1250" kern="1200" dirty="0"/>
            <a:t>, Lux and many more.  </a:t>
          </a:r>
          <a:endParaRPr lang="en-US" sz="1250" kern="1200" dirty="0"/>
        </a:p>
      </dsp:txBody>
      <dsp:txXfrm>
        <a:off x="6776946" y="2855678"/>
        <a:ext cx="1840315" cy="649753"/>
      </dsp:txXfrm>
    </dsp:sp>
    <dsp:sp modelId="{D16F0B96-C91A-4013-9039-690939EA88B8}">
      <dsp:nvSpPr>
        <dsp:cNvPr id="0" name=""/>
        <dsp:cNvSpPr/>
      </dsp:nvSpPr>
      <dsp:spPr>
        <a:xfrm>
          <a:off x="6316867" y="3180555"/>
          <a:ext cx="46007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D84DE4-F1C9-4F92-86B9-27101BFCF0D2}">
      <dsp:nvSpPr>
        <dsp:cNvPr id="0" name=""/>
        <dsp:cNvSpPr/>
      </dsp:nvSpPr>
      <dsp:spPr>
        <a:xfrm rot="5400000">
          <a:off x="5488725" y="3211227"/>
          <a:ext cx="858813" cy="797469"/>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AC80E-B2DC-448A-9308-75EFDA97DAE4}">
      <dsp:nvSpPr>
        <dsp:cNvPr id="0" name=""/>
        <dsp:cNvSpPr/>
      </dsp:nvSpPr>
      <dsp:spPr>
        <a:xfrm>
          <a:off x="0" y="194188"/>
          <a:ext cx="2686458" cy="161187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tx1"/>
              </a:solidFill>
            </a:rPr>
            <a:t>An effective HR strategy is helpful in creating strong competitive advantages. </a:t>
          </a:r>
          <a:endParaRPr lang="en-US" sz="1700" kern="1200">
            <a:solidFill>
              <a:schemeClr val="tx1"/>
            </a:solidFill>
          </a:endParaRPr>
        </a:p>
      </dsp:txBody>
      <dsp:txXfrm>
        <a:off x="0" y="194188"/>
        <a:ext cx="2686458" cy="1611875"/>
      </dsp:txXfrm>
    </dsp:sp>
    <dsp:sp modelId="{D91BE036-1AD7-4004-AFA6-45C9DDE71575}">
      <dsp:nvSpPr>
        <dsp:cNvPr id="0" name=""/>
        <dsp:cNvSpPr/>
      </dsp:nvSpPr>
      <dsp:spPr>
        <a:xfrm>
          <a:off x="2955104" y="194188"/>
          <a:ext cx="2686458" cy="1611875"/>
        </a:xfrm>
        <a:prstGeom prst="rect">
          <a:avLst/>
        </a:prstGeom>
        <a:solidFill>
          <a:schemeClr val="accent3">
            <a:hueOff val="263219"/>
            <a:satOff val="3845"/>
            <a:lumOff val="-24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tx1"/>
              </a:solidFill>
            </a:rPr>
            <a:t>The employee motivation HR strategy is effective for Unilever to gain a competitive advantage (Hamadamin and Atan 2019). </a:t>
          </a:r>
          <a:endParaRPr lang="en-US" sz="1700" kern="1200">
            <a:solidFill>
              <a:schemeClr val="tx1"/>
            </a:solidFill>
          </a:endParaRPr>
        </a:p>
      </dsp:txBody>
      <dsp:txXfrm>
        <a:off x="2955104" y="194188"/>
        <a:ext cx="2686458" cy="1611875"/>
      </dsp:txXfrm>
    </dsp:sp>
    <dsp:sp modelId="{7A859348-BB61-4043-AACA-D760D5BA9C93}">
      <dsp:nvSpPr>
        <dsp:cNvPr id="0" name=""/>
        <dsp:cNvSpPr/>
      </dsp:nvSpPr>
      <dsp:spPr>
        <a:xfrm>
          <a:off x="5910209" y="194188"/>
          <a:ext cx="2686458" cy="1611875"/>
        </a:xfrm>
        <a:prstGeom prst="rect">
          <a:avLst/>
        </a:prstGeom>
        <a:solidFill>
          <a:schemeClr val="accent3">
            <a:hueOff val="526439"/>
            <a:satOff val="7689"/>
            <a:lumOff val="-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tx1"/>
              </a:solidFill>
            </a:rPr>
            <a:t>The HR department of this company always motivates their employees to be energetic. </a:t>
          </a:r>
          <a:endParaRPr lang="en-US" sz="1700" kern="1200">
            <a:solidFill>
              <a:schemeClr val="tx1"/>
            </a:solidFill>
          </a:endParaRPr>
        </a:p>
      </dsp:txBody>
      <dsp:txXfrm>
        <a:off x="5910209" y="194188"/>
        <a:ext cx="2686458" cy="1611875"/>
      </dsp:txXfrm>
    </dsp:sp>
    <dsp:sp modelId="{2D465128-3836-4AAD-9083-35B36D531A2A}">
      <dsp:nvSpPr>
        <dsp:cNvPr id="0" name=""/>
        <dsp:cNvSpPr/>
      </dsp:nvSpPr>
      <dsp:spPr>
        <a:xfrm>
          <a:off x="1477552" y="2074709"/>
          <a:ext cx="2686458" cy="1611875"/>
        </a:xfrm>
        <a:prstGeom prst="rect">
          <a:avLst/>
        </a:prstGeom>
        <a:solidFill>
          <a:schemeClr val="accent3">
            <a:hueOff val="789658"/>
            <a:satOff val="11534"/>
            <a:lumOff val="-7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tx1"/>
              </a:solidFill>
            </a:rPr>
            <a:t>Motivated employees maximise the range of production. </a:t>
          </a:r>
          <a:endParaRPr lang="en-US" sz="1700" kern="1200">
            <a:solidFill>
              <a:schemeClr val="tx1"/>
            </a:solidFill>
          </a:endParaRPr>
        </a:p>
      </dsp:txBody>
      <dsp:txXfrm>
        <a:off x="1477552" y="2074709"/>
        <a:ext cx="2686458" cy="1611875"/>
      </dsp:txXfrm>
    </dsp:sp>
    <dsp:sp modelId="{71B19DE2-DE85-4D66-87C4-F9FFF1EDED0A}">
      <dsp:nvSpPr>
        <dsp:cNvPr id="0" name=""/>
        <dsp:cNvSpPr/>
      </dsp:nvSpPr>
      <dsp:spPr>
        <a:xfrm>
          <a:off x="4432656" y="2074709"/>
          <a:ext cx="2686458" cy="1611875"/>
        </a:xfrm>
        <a:prstGeom prst="rect">
          <a:avLst/>
        </a:prstGeom>
        <a:solidFill>
          <a:schemeClr val="accent3">
            <a:hueOff val="1052877"/>
            <a:satOff val="15378"/>
            <a:lumOff val="-98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tx1"/>
              </a:solidFill>
            </a:rPr>
            <a:t>It also increases their retention rate and maintains a positive workplace environment. </a:t>
          </a:r>
          <a:endParaRPr lang="en-US" sz="1700" kern="1200">
            <a:solidFill>
              <a:schemeClr val="tx1"/>
            </a:solidFill>
          </a:endParaRPr>
        </a:p>
      </dsp:txBody>
      <dsp:txXfrm>
        <a:off x="4432656" y="2074709"/>
        <a:ext cx="2686458" cy="16118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745188-C276-411A-A498-BA154311032F}">
      <dsp:nvSpPr>
        <dsp:cNvPr id="0" name=""/>
        <dsp:cNvSpPr/>
      </dsp:nvSpPr>
      <dsp:spPr>
        <a:xfrm>
          <a:off x="2972126" y="0"/>
          <a:ext cx="4383251" cy="4383251"/>
        </a:xfrm>
        <a:prstGeom prst="triangl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CA713A-2354-406E-8D2D-E262BF9B06D0}">
      <dsp:nvSpPr>
        <dsp:cNvPr id="0" name=""/>
        <dsp:cNvSpPr/>
      </dsp:nvSpPr>
      <dsp:spPr>
        <a:xfrm>
          <a:off x="5163752" y="438753"/>
          <a:ext cx="2849113" cy="779054"/>
        </a:xfrm>
        <a:prstGeom prst="round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Consideration of some theories or models is effective to design HR strategies to gain competitive advantages.</a:t>
          </a:r>
          <a:endParaRPr lang="en-US" sz="1400" kern="1200"/>
        </a:p>
      </dsp:txBody>
      <dsp:txXfrm>
        <a:off x="5201782" y="476783"/>
        <a:ext cx="2773053" cy="702994"/>
      </dsp:txXfrm>
    </dsp:sp>
    <dsp:sp modelId="{12D23E82-3F94-48BC-9E66-EBBB696CF1AD}">
      <dsp:nvSpPr>
        <dsp:cNvPr id="0" name=""/>
        <dsp:cNvSpPr/>
      </dsp:nvSpPr>
      <dsp:spPr>
        <a:xfrm>
          <a:off x="5163752" y="1315189"/>
          <a:ext cx="2849113" cy="779054"/>
        </a:xfrm>
        <a:prstGeom prst="roundRect">
          <a:avLst/>
        </a:prstGeom>
        <a:solidFill>
          <a:schemeClr val="lt1">
            <a:alpha val="90000"/>
            <a:hueOff val="0"/>
            <a:satOff val="0"/>
            <a:lumOff val="0"/>
            <a:alphaOff val="0"/>
          </a:schemeClr>
        </a:solidFill>
        <a:ln w="19050" cap="rnd" cmpd="sng" algn="ctr">
          <a:solidFill>
            <a:schemeClr val="accent4">
              <a:hueOff val="279972"/>
              <a:satOff val="-7478"/>
              <a:lumOff val="-176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 this case, the resource-based view model can be effective to modify HR strategy and gain a competitive advantage. </a:t>
          </a:r>
          <a:endParaRPr lang="en-US" sz="1400" kern="1200"/>
        </a:p>
      </dsp:txBody>
      <dsp:txXfrm>
        <a:off x="5201782" y="1353219"/>
        <a:ext cx="2773053" cy="702994"/>
      </dsp:txXfrm>
    </dsp:sp>
    <dsp:sp modelId="{1125200A-EC86-440F-ACC2-1493A2FA88BD}">
      <dsp:nvSpPr>
        <dsp:cNvPr id="0" name=""/>
        <dsp:cNvSpPr/>
      </dsp:nvSpPr>
      <dsp:spPr>
        <a:xfrm>
          <a:off x="5163752" y="2191625"/>
          <a:ext cx="2849113" cy="779054"/>
        </a:xfrm>
        <a:prstGeom prst="roundRect">
          <a:avLst/>
        </a:prstGeom>
        <a:solidFill>
          <a:schemeClr val="lt1">
            <a:alpha val="90000"/>
            <a:hueOff val="0"/>
            <a:satOff val="0"/>
            <a:lumOff val="0"/>
            <a:alphaOff val="0"/>
          </a:schemeClr>
        </a:solidFill>
        <a:ln w="19050" cap="rnd" cmpd="sng" algn="ctr">
          <a:solidFill>
            <a:schemeClr val="accent4">
              <a:hueOff val="559945"/>
              <a:satOff val="-14956"/>
              <a:lumOff val="-352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 is becoming dominant in the field of strategic HR management (Davis and DeWitt 2021). </a:t>
          </a:r>
          <a:endParaRPr lang="en-US" sz="1400" kern="1200"/>
        </a:p>
      </dsp:txBody>
      <dsp:txXfrm>
        <a:off x="5201782" y="2229655"/>
        <a:ext cx="2773053" cy="702994"/>
      </dsp:txXfrm>
    </dsp:sp>
    <dsp:sp modelId="{6CDFD6B1-2C6C-4DA3-A962-975524906616}">
      <dsp:nvSpPr>
        <dsp:cNvPr id="0" name=""/>
        <dsp:cNvSpPr/>
      </dsp:nvSpPr>
      <dsp:spPr>
        <a:xfrm>
          <a:off x="5163752" y="3068061"/>
          <a:ext cx="2849113" cy="779054"/>
        </a:xfrm>
        <a:prstGeom prst="roundRect">
          <a:avLst/>
        </a:prstGeom>
        <a:solidFill>
          <a:schemeClr val="lt1">
            <a:alpha val="90000"/>
            <a:hueOff val="0"/>
            <a:satOff val="0"/>
            <a:lumOff val="0"/>
            <a:alphaOff val="0"/>
          </a:schemeClr>
        </a:solidFill>
        <a:ln w="19050" cap="rnd" cmpd="sng" algn="ctr">
          <a:solidFill>
            <a:schemeClr val="accent4">
              <a:hueOff val="839917"/>
              <a:satOff val="-22434"/>
              <a:lumOff val="-52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Fundamental resources can be aligned with HR strategies to ensure competitive advantages. </a:t>
          </a:r>
          <a:endParaRPr lang="en-US" sz="1400" kern="1200"/>
        </a:p>
      </dsp:txBody>
      <dsp:txXfrm>
        <a:off x="5201782" y="3106091"/>
        <a:ext cx="2773053" cy="7029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BE414-762C-45AD-9F3F-83E481DA0B8B}">
      <dsp:nvSpPr>
        <dsp:cNvPr id="0" name=""/>
        <dsp:cNvSpPr/>
      </dsp:nvSpPr>
      <dsp:spPr>
        <a:xfrm>
          <a:off x="644750" y="0"/>
          <a:ext cx="7307167" cy="394433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B417EE-501D-4222-B369-623DA529DB44}">
      <dsp:nvSpPr>
        <dsp:cNvPr id="0" name=""/>
        <dsp:cNvSpPr/>
      </dsp:nvSpPr>
      <dsp:spPr>
        <a:xfrm>
          <a:off x="2938" y="1183301"/>
          <a:ext cx="1909064" cy="157773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1"/>
              </a:solidFill>
            </a:rPr>
            <a:t>The presence of HR issues creates difficulties in gaining competitive advantages. </a:t>
          </a:r>
          <a:endParaRPr lang="en-US" sz="1400" kern="1200">
            <a:solidFill>
              <a:schemeClr val="tx1"/>
            </a:solidFill>
          </a:endParaRPr>
        </a:p>
      </dsp:txBody>
      <dsp:txXfrm>
        <a:off x="79957" y="1260320"/>
        <a:ext cx="1755026" cy="1423697"/>
      </dsp:txXfrm>
    </dsp:sp>
    <dsp:sp modelId="{5FA69C5C-6F3D-4264-9285-D98937F7BD8F}">
      <dsp:nvSpPr>
        <dsp:cNvPr id="0" name=""/>
        <dsp:cNvSpPr/>
      </dsp:nvSpPr>
      <dsp:spPr>
        <a:xfrm>
          <a:off x="2230180" y="1183301"/>
          <a:ext cx="1909064" cy="1577735"/>
        </a:xfrm>
        <a:prstGeom prst="roundRect">
          <a:avLst/>
        </a:prstGeom>
        <a:solidFill>
          <a:schemeClr val="accent2">
            <a:hueOff val="-54397"/>
            <a:satOff val="-3144"/>
            <a:lumOff val="4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1"/>
              </a:solidFill>
            </a:rPr>
            <a:t>Some HR issues are noticed in Unilever such as discrimination, fair wages, lack of health and safety guidelines and many more (Unilever PLC 2023). </a:t>
          </a:r>
          <a:endParaRPr lang="en-US" sz="1400" kern="1200">
            <a:solidFill>
              <a:schemeClr val="tx1"/>
            </a:solidFill>
          </a:endParaRPr>
        </a:p>
      </dsp:txBody>
      <dsp:txXfrm>
        <a:off x="2307199" y="1260320"/>
        <a:ext cx="1755026" cy="1423697"/>
      </dsp:txXfrm>
    </dsp:sp>
    <dsp:sp modelId="{F3BAF6A7-7496-4F4B-ABF3-7EEF94AE790D}">
      <dsp:nvSpPr>
        <dsp:cNvPr id="0" name=""/>
        <dsp:cNvSpPr/>
      </dsp:nvSpPr>
      <dsp:spPr>
        <a:xfrm>
          <a:off x="4457422" y="1183301"/>
          <a:ext cx="1909064" cy="1577735"/>
        </a:xfrm>
        <a:prstGeom prst="roundRect">
          <a:avLst/>
        </a:prstGeom>
        <a:solidFill>
          <a:schemeClr val="accent2">
            <a:hueOff val="-108793"/>
            <a:satOff val="-6288"/>
            <a:lumOff val="86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1"/>
              </a:solidFill>
            </a:rPr>
            <a:t>The NHS also has some problems in HR management like staff storage and long waiting lists. </a:t>
          </a:r>
          <a:endParaRPr lang="en-US" sz="1400" kern="1200">
            <a:solidFill>
              <a:schemeClr val="tx1"/>
            </a:solidFill>
          </a:endParaRPr>
        </a:p>
      </dsp:txBody>
      <dsp:txXfrm>
        <a:off x="4534441" y="1260320"/>
        <a:ext cx="1755026" cy="1423697"/>
      </dsp:txXfrm>
    </dsp:sp>
    <dsp:sp modelId="{D0CB9F0F-B67C-4405-A711-D23BB1F6D40D}">
      <dsp:nvSpPr>
        <dsp:cNvPr id="0" name=""/>
        <dsp:cNvSpPr/>
      </dsp:nvSpPr>
      <dsp:spPr>
        <a:xfrm>
          <a:off x="6684664" y="1183301"/>
          <a:ext cx="1909064" cy="1577735"/>
        </a:xfrm>
        <a:prstGeom prst="roundRect">
          <a:avLst/>
        </a:prstGeom>
        <a:solidFill>
          <a:schemeClr val="accent2">
            <a:hueOff val="-163190"/>
            <a:satOff val="-9432"/>
            <a:lumOff val="1294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1"/>
              </a:solidFill>
            </a:rPr>
            <a:t>Lack of management of employee behaviour indicates the failure of NHS’s HR strategy.  </a:t>
          </a:r>
          <a:endParaRPr lang="en-US" sz="1400" kern="1200">
            <a:solidFill>
              <a:schemeClr val="tx1"/>
            </a:solidFill>
          </a:endParaRPr>
        </a:p>
      </dsp:txBody>
      <dsp:txXfrm>
        <a:off x="6761683" y="1260320"/>
        <a:ext cx="1755026" cy="1423697"/>
      </dsp:txXfrm>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59C1F7-A089-4DB1-B5B6-1CDA5463F4B4}" type="datetimeFigureOut">
              <a:rPr lang="en-US" smtClean="0"/>
              <a:t>7/10/2023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EC1E9B-1875-4479-A33C-A075A133B81E}" type="slidenum">
              <a:rPr lang="en-US" smtClean="0"/>
              <a:t>‹#›</a:t>
            </a:fld>
            <a:endParaRPr lang="en-US"/>
          </a:p>
        </p:txBody>
      </p:sp>
    </p:spTree>
    <p:extLst>
      <p:ext uri="{BB962C8B-B14F-4D97-AF65-F5344CB8AC3E}">
        <p14:creationId xmlns:p14="http://schemas.microsoft.com/office/powerpoint/2010/main" val="3738037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HR strategy chosen for the public sector is the “child care strategy”. This HR strategy significantly maintains the motivation and engagement of working parents in workplace settings. The HR strategy chosen for Unilever is related to “employee well-being”. The HR strategy of Unilever seeks to improve the well-being and satisfaction of the employees by providing positive working environments. Unilever incorporates a well-being framework that seeks to improve the physical, mental and emotional well-being of the employee in the workplace. The three studies pertaining to employee well-being and childcare HR strategy have also been examined.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EEC1E9B-1875-4479-A33C-A075A133B81E}" type="slidenum">
              <a:rPr lang="en-US" smtClean="0"/>
              <a:t>2</a:t>
            </a:fld>
            <a:endParaRPr lang="en-US"/>
          </a:p>
        </p:txBody>
      </p:sp>
    </p:spTree>
    <p:extLst>
      <p:ext uri="{BB962C8B-B14F-4D97-AF65-F5344CB8AC3E}">
        <p14:creationId xmlns:p14="http://schemas.microsoft.com/office/powerpoint/2010/main" val="1361625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slide focuses on the selection and discussion of a private sector organisation. In this slide, Unilever is chosen which is one of the largest privately-owned companies in the UK. This British private company mainly is known for its numerous goods manufacturing and selling. a variety of products like baby foods, ice cream, soft drinks, energy drinks, beauty products and many more are delivered in the international market. This company was established in 1929 by Lever Brother and Margarine </a:t>
            </a:r>
            <a:r>
              <a:rPr lang="en-GB" sz="1800" dirty="0" err="1">
                <a:effectLst/>
                <a:latin typeface="Times New Roman" panose="02020603050405020304" pitchFamily="18" charset="0"/>
                <a:ea typeface="Times New Roman" panose="02020603050405020304" pitchFamily="18" charset="0"/>
              </a:rPr>
              <a:t>Unie</a:t>
            </a:r>
            <a:r>
              <a:rPr lang="en-GB" sz="1800" dirty="0">
                <a:effectLst/>
                <a:latin typeface="Times New Roman" panose="02020603050405020304" pitchFamily="18" charset="0"/>
                <a:ea typeface="Times New Roman" panose="02020603050405020304" pitchFamily="18" charset="0"/>
              </a:rPr>
              <a:t>. multiple brands like Dove, </a:t>
            </a:r>
            <a:r>
              <a:rPr lang="en-GB" sz="1800" dirty="0" err="1">
                <a:effectLst/>
                <a:latin typeface="Times New Roman" panose="02020603050405020304" pitchFamily="18" charset="0"/>
                <a:ea typeface="Times New Roman" panose="02020603050405020304" pitchFamily="18" charset="0"/>
              </a:rPr>
              <a:t>Sunsilk</a:t>
            </a:r>
            <a:r>
              <a:rPr lang="en-GB" sz="1800" dirty="0">
                <a:effectLst/>
                <a:latin typeface="Times New Roman" panose="02020603050405020304" pitchFamily="18" charset="0"/>
                <a:ea typeface="Times New Roman" panose="02020603050405020304" pitchFamily="18" charset="0"/>
              </a:rPr>
              <a:t>, Lux and many more are some reputed brands of this company. Unilever maintains a dominant position in the world market and it is the main reason for the success of this company. In 2023, the total income of this company was 605.8 billion Indian rupees.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EEC1E9B-1875-4479-A33C-A075A133B81E}" type="slidenum">
              <a:rPr lang="en-US" smtClean="0"/>
              <a:t>3</a:t>
            </a:fld>
            <a:endParaRPr lang="en-US"/>
          </a:p>
        </p:txBody>
      </p:sp>
    </p:spTree>
    <p:extLst>
      <p:ext uri="{BB962C8B-B14F-4D97-AF65-F5344CB8AC3E}">
        <p14:creationId xmlns:p14="http://schemas.microsoft.com/office/powerpoint/2010/main" val="531718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this slide, the overview of the selected public sector company is given. The chosen company is National Health Service (NHS). It is one of the largest healthcare organisations in the world. This publicly funded healthcare organisation of the UK delivers comprehensive healthcare services. It was founded in 1948. More than 590 million patients got services from this organisation from April 2021 to March 2022. The residents of England, Scotland, Wales and Northern Ireland mainly receive services from this healthcare organisation.  Versatile of services like primary care, mental care, emergency care and many more are offered by this company. This company is mainly funded by general taxation. Free healthcare services are offered by the NHS.  Numerous hospitals are operated by this company across the UK in which medical facilities and emergency services are offered. Excellent and professional healthcare services are offered by a large workforce of doctors, healthcare assistants, and nurses.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EEC1E9B-1875-4479-A33C-A075A133B81E}" type="slidenum">
              <a:rPr lang="en-US" smtClean="0"/>
              <a:t>4</a:t>
            </a:fld>
            <a:endParaRPr lang="en-US"/>
          </a:p>
        </p:txBody>
      </p:sp>
    </p:spTree>
    <p:extLst>
      <p:ext uri="{BB962C8B-B14F-4D97-AF65-F5344CB8AC3E}">
        <p14:creationId xmlns:p14="http://schemas.microsoft.com/office/powerpoint/2010/main" val="722227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important HR strategies is to empower the lives of the employees at Unilever in the United Kingdom. The organisation seeks to promote the well-being of the employees by maintaining an effective work-life balance. The organisation believes that motivated and satisfied employees contribute effectively towards the growth of the organisation. The organisation seeks to promote a positive working environment for the employees. This aids in developing the morale and well-being of the employees. The well-being framework of the organisation includes key areas such as “Physical”, “Emotional”, “Mental” and “Purposeful”. The organisation conducts an array of activities to boost the mental, emotional and physical well-being of the employees. The aim of the organisation to conduct well-being programmes is to uplift the employees o become the best version of them (Unilever PLC 2021). </a:t>
            </a:r>
            <a:endParaRPr lang="en-US" dirty="0"/>
          </a:p>
        </p:txBody>
      </p:sp>
      <p:sp>
        <p:nvSpPr>
          <p:cNvPr id="4" name="Slide Number Placeholder 3"/>
          <p:cNvSpPr>
            <a:spLocks noGrp="1"/>
          </p:cNvSpPr>
          <p:nvPr>
            <p:ph type="sldNum" sz="quarter" idx="10"/>
          </p:nvPr>
        </p:nvSpPr>
        <p:spPr/>
        <p:txBody>
          <a:bodyPr/>
          <a:lstStyle/>
          <a:p>
            <a:fld id="{EEEC1E9B-1875-4479-A33C-A075A133B81E}" type="slidenum">
              <a:rPr lang="en-US" smtClean="0"/>
              <a:t>6</a:t>
            </a:fld>
            <a:endParaRPr lang="en-US"/>
          </a:p>
        </p:txBody>
      </p:sp>
    </p:spTree>
    <p:extLst>
      <p:ext uri="{BB962C8B-B14F-4D97-AF65-F5344CB8AC3E}">
        <p14:creationId xmlns:p14="http://schemas.microsoft.com/office/powerpoint/2010/main" val="1129709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main aim of this slide is to highlight the impact of HR strategy on gaining competitive advantages. HR strategies are made for supporting and encouraging employees in the workplace and these strategies work on the issues of employees. Unilever also follows one of the effective HR strategies to differentiate the business. The employee motivation strategy is followed by this company to gain competitive advantages. Based on this strategy, the HR department of this company tries to motivate their employees and it is really helpful to maximise the energy level of employees. Therefore, they put their utmost effort into increasing productivity. High production and sales improve the profit range. Moreover, an energetic and positive workplace culture is maintained by this strategy which delivers a good impact on employee retention.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EEC1E9B-1875-4479-A33C-A075A133B81E}" type="slidenum">
              <a:rPr lang="en-US" smtClean="0"/>
              <a:t>7</a:t>
            </a:fld>
            <a:endParaRPr lang="en-US"/>
          </a:p>
        </p:txBody>
      </p:sp>
    </p:spTree>
    <p:extLst>
      <p:ext uri="{BB962C8B-B14F-4D97-AF65-F5344CB8AC3E}">
        <p14:creationId xmlns:p14="http://schemas.microsoft.com/office/powerpoint/2010/main" val="1988756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this slide, the impact of the HR strategy of the NHS is discussed on gaining a competitive advantage. This public organisation also follows one of the unique HR strategies to maintain the strength of employees and improves healthcare services. The childcare strategy is followed which is a part of HR strategy. The main aim of this strategy is to give good quality, affordable and accessible childcare services to children by which their parents mean the employees of the NHS can give their full effort and attention to work. This type of working environment reduces child-handling pressure on parents and they put their effort to improve healthcare practice. This innovative strategy helps to increase employee retention as well as number. Flexibility is maintained by this strategy and employees can serve their duties. Therefore, for creating a unique brand image, this strategy is effective.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EEC1E9B-1875-4479-A33C-A075A133B81E}" type="slidenum">
              <a:rPr lang="en-US" smtClean="0"/>
              <a:t>8</a:t>
            </a:fld>
            <a:endParaRPr lang="en-US"/>
          </a:p>
        </p:txBody>
      </p:sp>
    </p:spTree>
    <p:extLst>
      <p:ext uri="{BB962C8B-B14F-4D97-AF65-F5344CB8AC3E}">
        <p14:creationId xmlns:p14="http://schemas.microsoft.com/office/powerpoint/2010/main" val="3317854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study puts forward the public authorities have encouraged the workplace setting to develop policies relating to the provision of child care within the workplace settings. The public authorities believe that these steps would be important milestones in reducing family conflicts and reducing discrimination in the labour market. The current generation has witnessed a shift toward "work-life blending". This shift to the blending of roles and responsibilities between men and women requires the need for effective policies for childcare providers in the workplace settings. The study also includes a discussion that on-site childcare facilities in the workplace settings tend to increase the commitment levels of the working parent's in the organisation. The employees are motivated within the workplace settings. The employees also tend to return to their company after the birth of their child. They are engaged with their work and can also be involved in childcare activities. </a:t>
            </a:r>
            <a:endParaRPr lang="en-US" dirty="0"/>
          </a:p>
        </p:txBody>
      </p:sp>
      <p:sp>
        <p:nvSpPr>
          <p:cNvPr id="4" name="Slide Number Placeholder 3"/>
          <p:cNvSpPr>
            <a:spLocks noGrp="1"/>
          </p:cNvSpPr>
          <p:nvPr>
            <p:ph type="sldNum" sz="quarter" idx="10"/>
          </p:nvPr>
        </p:nvSpPr>
        <p:spPr/>
        <p:txBody>
          <a:bodyPr/>
          <a:lstStyle/>
          <a:p>
            <a:fld id="{EEEC1E9B-1875-4479-A33C-A075A133B81E}" type="slidenum">
              <a:rPr lang="en-US" smtClean="0"/>
              <a:t>9</a:t>
            </a:fld>
            <a:endParaRPr lang="en-US"/>
          </a:p>
        </p:txBody>
      </p:sp>
    </p:spTree>
    <p:extLst>
      <p:ext uri="{BB962C8B-B14F-4D97-AF65-F5344CB8AC3E}">
        <p14:creationId xmlns:p14="http://schemas.microsoft.com/office/powerpoint/2010/main" val="345329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study conducted determines a link between effective HRM practices and employee motivation in the workplace. The study concludes that employee well-being is a subjective evaluation of oneself. Employee well-being is one of the necessary conditions in the workplace. The HR strategies that deal with employee well-being in the workplace tend to promote positive job satisfaction and engagement at the workplace. The study also concludes that there is a positive link between employee well-being and effective performance in the organisation. The study proposes that employee well-being should be considered one of the long-term goals of the HRM management of the company. The study has examined the concept of well-being as a paradox. The reason behind it is that past research has viewed well-being in terms of a single dimension. Well-being entails multiple dimensions. The increase in one dimension of well-being may significantly decrease the other dimension of well-being (</a:t>
            </a:r>
            <a:r>
              <a:rPr lang="en-GB" sz="1200" kern="1200" dirty="0" err="1">
                <a:solidFill>
                  <a:schemeClr val="tx1"/>
                </a:solidFill>
                <a:effectLst/>
                <a:latin typeface="+mn-lt"/>
                <a:ea typeface="+mn-ea"/>
                <a:cs typeface="+mn-cs"/>
              </a:rPr>
              <a:t>Ho</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Kuvaas</a:t>
            </a:r>
            <a:r>
              <a:rPr lang="en-GB" sz="1200" kern="1200" dirty="0">
                <a:solidFill>
                  <a:schemeClr val="tx1"/>
                </a:solidFill>
                <a:effectLst/>
                <a:latin typeface="+mn-lt"/>
                <a:ea typeface="+mn-ea"/>
                <a:cs typeface="+mn-cs"/>
              </a:rPr>
              <a:t> 2020).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EEC1E9B-1875-4479-A33C-A075A133B81E}" type="slidenum">
              <a:rPr lang="en-US" smtClean="0"/>
              <a:t>10</a:t>
            </a:fld>
            <a:endParaRPr lang="en-US"/>
          </a:p>
        </p:txBody>
      </p:sp>
    </p:spTree>
    <p:extLst>
      <p:ext uri="{BB962C8B-B14F-4D97-AF65-F5344CB8AC3E}">
        <p14:creationId xmlns:p14="http://schemas.microsoft.com/office/powerpoint/2010/main" val="3253158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study concludes that leadership play an important role in the organisation. In this study, leadership acts as a mediator between the link between effective HRM practices and employee behaviour. The study concludes that an effective leadership style leads to the effective development of HRM management practices. This in turn leads to effective performance by the employees in the firm. The HR management practices lead to increased employee motivation and engagement with work. However, leadership assumes a mediator role in the link between HRM practices and employee behaviour. </a:t>
            </a:r>
            <a:endParaRPr lang="en-US" dirty="0"/>
          </a:p>
        </p:txBody>
      </p:sp>
      <p:sp>
        <p:nvSpPr>
          <p:cNvPr id="4" name="Slide Number Placeholder 3"/>
          <p:cNvSpPr>
            <a:spLocks noGrp="1"/>
          </p:cNvSpPr>
          <p:nvPr>
            <p:ph type="sldNum" sz="quarter" idx="10"/>
          </p:nvPr>
        </p:nvSpPr>
        <p:spPr/>
        <p:txBody>
          <a:bodyPr/>
          <a:lstStyle/>
          <a:p>
            <a:fld id="{EEEC1E9B-1875-4479-A33C-A075A133B81E}" type="slidenum">
              <a:rPr lang="en-US" smtClean="0"/>
              <a:t>11</a:t>
            </a:fld>
            <a:endParaRPr lang="en-US"/>
          </a:p>
        </p:txBody>
      </p:sp>
    </p:spTree>
    <p:extLst>
      <p:ext uri="{BB962C8B-B14F-4D97-AF65-F5344CB8AC3E}">
        <p14:creationId xmlns:p14="http://schemas.microsoft.com/office/powerpoint/2010/main" val="20183631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this slide one effective model is highlighted which helps the HR department to gain competitive advantages in the highly competitive market. Consideration of models reshapes HR strategies according to the market situation. The application of the resource-based view model can be effective to maximise the quality of HR strategy. The main aim of this model is to align the best resources with the HR strategy by which any company can maximise the rate of production or sales and motivate employees to improve the retention rate.  For example, innovation and technologies are some critical resources which are really effective to improve organisational capabilities and the use of these resources helps to distinguish brand performance and gain competitive advantages. innovation can be utilised in employee recruitment by which the best talent can be hired in the workplace.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EEC1E9B-1875-4479-A33C-A075A133B81E}" type="slidenum">
              <a:rPr lang="en-US" smtClean="0"/>
              <a:t>12</a:t>
            </a:fld>
            <a:endParaRPr lang="en-US"/>
          </a:p>
        </p:txBody>
      </p:sp>
    </p:spTree>
    <p:extLst>
      <p:ext uri="{BB962C8B-B14F-4D97-AF65-F5344CB8AC3E}">
        <p14:creationId xmlns:p14="http://schemas.microsoft.com/office/powerpoint/2010/main" val="41171222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this slide, one effective model is discussed that can also maximise the value of HR strategies within the workplace. The light is given to the contingency model. This model is also known as a situational model which has the capability to change the HR strategies as per the needs. The changes help to understand the market and gain competitive advantages. conducting external and internal market analysis is the main strength of this model and based on the requirement this theory aligns the major competitive factors in the HR strategies. For example, based on the employment crisis situation, this model flexible the recruitment HR strategy to recruit a maximum number of talented and skilled people because the capabilities and knowledge are helpful to modify production and sales.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EEC1E9B-1875-4479-A33C-A075A133B81E}" type="slidenum">
              <a:rPr lang="en-US" smtClean="0"/>
              <a:t>13</a:t>
            </a:fld>
            <a:endParaRPr lang="en-US"/>
          </a:p>
        </p:txBody>
      </p:sp>
    </p:spTree>
    <p:extLst>
      <p:ext uri="{BB962C8B-B14F-4D97-AF65-F5344CB8AC3E}">
        <p14:creationId xmlns:p14="http://schemas.microsoft.com/office/powerpoint/2010/main" val="12326749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this slide of this presentation, some HR issues of both organisations are highlighted. First of all, it can be said that Unilever faces some issues in formulating HR strategies. Several issues like discrimination, fair wages, lack of health and safety guidelines and so on indicate the failure of HR strategy. Due to the presence of these reasons, Unilever may face challenges in gaining competitive advantages. Ineffective HR strategies may be the vital cause of employee dissatisfaction and turnover. On the other hand, the NHS faces multiple HR-related challenges. The HR strategy is not effective to manage staff shortages. Moreover, the behaviour of NHS employees is not good and professional which may create a poor image among patients. It is very needed for maintaining good behaviour and positive interactions with patients in the healthcare sector.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EEC1E9B-1875-4479-A33C-A075A133B81E}" type="slidenum">
              <a:rPr lang="en-US" smtClean="0"/>
              <a:t>14</a:t>
            </a:fld>
            <a:endParaRPr lang="en-US"/>
          </a:p>
        </p:txBody>
      </p:sp>
    </p:spTree>
    <p:extLst>
      <p:ext uri="{BB962C8B-B14F-4D97-AF65-F5344CB8AC3E}">
        <p14:creationId xmlns:p14="http://schemas.microsoft.com/office/powerpoint/2010/main" val="7423018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this slide, it can be concluded that the discussed HR strategies of both selected organisations are effective to gain competitive advantages. Moreover, the focus of these companies should be given to continuous changes to ensure advantages. The discussed model should be aligned with HR strategies to reshape. In addition, the application of strategic decisions can be impactful to reduce HR strategy-related issues.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EEC1E9B-1875-4479-A33C-A075A133B81E}" type="slidenum">
              <a:rPr lang="en-US" smtClean="0"/>
              <a:t>15</a:t>
            </a:fld>
            <a:endParaRPr lang="en-US"/>
          </a:p>
        </p:txBody>
      </p:sp>
    </p:spTree>
    <p:extLst>
      <p:ext uri="{BB962C8B-B14F-4D97-AF65-F5344CB8AC3E}">
        <p14:creationId xmlns:p14="http://schemas.microsoft.com/office/powerpoint/2010/main" val="363838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EEC1E9B-1875-4479-A33C-A075A133B81E}" type="slidenum">
              <a:rPr lang="en-US" smtClean="0"/>
              <a:t>16</a:t>
            </a:fld>
            <a:endParaRPr lang="en-US"/>
          </a:p>
        </p:txBody>
      </p:sp>
    </p:spTree>
    <p:extLst>
      <p:ext uri="{BB962C8B-B14F-4D97-AF65-F5344CB8AC3E}">
        <p14:creationId xmlns:p14="http://schemas.microsoft.com/office/powerpoint/2010/main" val="4209922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733D69-C2D5-4544-9051-E2F83FE22713}"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2474864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lvl2pPr>
              <a:defRPr sz="24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0733D69-C2D5-4544-9051-E2F83FE22713}"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2128999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33D69-C2D5-4544-9051-E2F83FE22713}"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773750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40299"/>
            <a:ext cx="4184035" cy="3901062"/>
          </a:xfrm>
        </p:spPr>
        <p:txBody>
          <a:bodyPr/>
          <a:lstStyle>
            <a:lvl5pP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lvl5pP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20733D69-C2D5-4544-9051-E2F83FE22713}" type="datetimeFigureOut">
              <a:rPr lang="en-US" smtClean="0"/>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1534055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733D69-C2D5-4544-9051-E2F83FE22713}" type="datetimeFigureOut">
              <a:rPr lang="en-US" smtClean="0"/>
              <a:t>7/10/2023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676678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733D69-C2D5-4544-9051-E2F83FE22713}" type="datetimeFigureOut">
              <a:rPr lang="en-US" smtClean="0"/>
              <a:t>7/10/2023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2455764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733D69-C2D5-4544-9051-E2F83FE22713}" type="datetimeFigureOut">
              <a:rPr lang="en-US" smtClean="0"/>
              <a:t>7/10/2023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3252379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33D69-C2D5-4544-9051-E2F83FE22713}" type="datetimeFigureOut">
              <a:rPr lang="en-US" smtClean="0"/>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1259931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733D69-C2D5-4544-9051-E2F83FE22713}" type="datetimeFigureOut">
              <a:rPr lang="en-US" smtClean="0"/>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1763030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33D69-C2D5-4544-9051-E2F83FE22713}"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2779109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33D69-C2D5-4544-9051-E2F83FE22713}"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3CEA7F-2100-438A-8BFC-A8438E2FB17E}"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951517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33D69-C2D5-4544-9051-E2F83FE22713}"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40226733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33D69-C2D5-4544-9051-E2F83FE22713}"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3CEA7F-2100-438A-8BFC-A8438E2FB17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459581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33D69-C2D5-4544-9051-E2F83FE22713}"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3993515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733D69-C2D5-4544-9051-E2F83FE22713}"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2904647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733D69-C2D5-4544-9051-E2F83FE22713}"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3CEA7F-2100-438A-8BFC-A8438E2FB17E}" type="slidenum">
              <a:rPr lang="en-US" smtClean="0"/>
              <a:t>‹#›</a:t>
            </a:fld>
            <a:endParaRPr lang="en-US"/>
          </a:p>
        </p:txBody>
      </p:sp>
    </p:spTree>
    <p:extLst>
      <p:ext uri="{BB962C8B-B14F-4D97-AF65-F5344CB8AC3E}">
        <p14:creationId xmlns:p14="http://schemas.microsoft.com/office/powerpoint/2010/main" val="161986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0733D69-C2D5-4544-9051-E2F83FE22713}" type="datetimeFigureOut">
              <a:rPr lang="en-US" smtClean="0"/>
              <a:t>7/10/2023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23CEA7F-2100-438A-8BFC-A8438E2FB17E}" type="slidenum">
              <a:rPr lang="en-US" smtClean="0"/>
              <a:t>‹#›</a:t>
            </a:fld>
            <a:endParaRPr lang="en-US"/>
          </a:p>
        </p:txBody>
      </p:sp>
    </p:spTree>
    <p:extLst>
      <p:ext uri="{BB962C8B-B14F-4D97-AF65-F5344CB8AC3E}">
        <p14:creationId xmlns:p14="http://schemas.microsoft.com/office/powerpoint/2010/main" val="10029257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mdpi.com/2071-1050/11/20/5782"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www.sciencedirect.com/science/article/pii/S0925527316301396" TargetMode="External"/><Relationship Id="rId4" Type="http://schemas.openxmlformats.org/officeDocument/2006/relationships/hyperlink" Target="https://journals.sagepub.com/doi/abs/10.1177/014920632098265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onlinelibrary.wiley.com/doi/abs/10.1002/hrm.21990" TargetMode="External"/><Relationship Id="rId2" Type="http://schemas.openxmlformats.org/officeDocument/2006/relationships/hyperlink" Target="https://cris.fbk.eu/handle/11582/322292" TargetMode="External"/><Relationship Id="rId1" Type="http://schemas.openxmlformats.org/officeDocument/2006/relationships/slideLayout" Target="../slideLayouts/slideLayout2.xml"/><Relationship Id="rId5" Type="http://schemas.openxmlformats.org/officeDocument/2006/relationships/hyperlink" Target="https://www.england.nhs.uk/wp-content/uploads/2021/11/B0659_The-future-of-NHS-human-resources-and-organisational-development-report_22112021.pdf" TargetMode="External"/><Relationship Id="rId4" Type="http://schemas.openxmlformats.org/officeDocument/2006/relationships/hyperlink" Target="https://onlinelibrary.wiley.com/doi/abs/10.1002/hrm.22021"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8A72B-EF95-7D66-AE0A-5705A49A7081}"/>
              </a:ext>
            </a:extLst>
          </p:cNvPr>
          <p:cNvSpPr>
            <a:spLocks noGrp="1"/>
          </p:cNvSpPr>
          <p:nvPr>
            <p:ph type="ctrTitle"/>
          </p:nvPr>
        </p:nvSpPr>
        <p:spPr>
          <a:xfrm>
            <a:off x="1507067" y="2254685"/>
            <a:ext cx="7766936" cy="1796151"/>
          </a:xfrm>
        </p:spPr>
        <p:txBody>
          <a:bodyPr/>
          <a:lstStyle/>
          <a:p>
            <a:pPr algn="l"/>
            <a:r>
              <a:rPr lang="en-US"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Assessment </a:t>
            </a:r>
            <a:r>
              <a:rPr lang="en-US"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Component 2:</a:t>
            </a:r>
            <a:br>
              <a:rPr lang="en-US"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br>
            <a:r>
              <a:rPr lang="en-US"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PowerPoint Presentation</a:t>
            </a:r>
          </a:p>
        </p:txBody>
      </p:sp>
      <p:sp>
        <p:nvSpPr>
          <p:cNvPr id="3" name="Subtitle 2">
            <a:extLst>
              <a:ext uri="{FF2B5EF4-FFF2-40B4-BE49-F238E27FC236}">
                <a16:creationId xmlns:a16="http://schemas.microsoft.com/office/drawing/2014/main" id="{2A71492E-12B1-914F-483A-7BF87253A080}"/>
              </a:ext>
            </a:extLst>
          </p:cNvPr>
          <p:cNvSpPr>
            <a:spLocks noGrp="1"/>
          </p:cNvSpPr>
          <p:nvPr>
            <p:ph type="subTitle" idx="1"/>
          </p:nvPr>
        </p:nvSpPr>
        <p:spPr>
          <a:xfrm>
            <a:off x="1507067" y="4620126"/>
            <a:ext cx="7766936" cy="1203158"/>
          </a:xfrm>
        </p:spPr>
        <p:txBody>
          <a:bodyPr/>
          <a:lstStyle/>
          <a:p>
            <a:pPr algn="ctr"/>
            <a:r>
              <a:rPr lang="en-US" dirty="0">
                <a:solidFill>
                  <a:schemeClr val="tx1"/>
                </a:solidFill>
              </a:rPr>
              <a:t>Student’s Name: MUHAMMED FAYAS PARAMBERI</a:t>
            </a:r>
          </a:p>
          <a:p>
            <a:pPr algn="ctr"/>
            <a:r>
              <a:rPr lang="en-US" dirty="0">
                <a:solidFill>
                  <a:schemeClr val="tx1"/>
                </a:solidFill>
              </a:rPr>
              <a:t>Student’s ID: 2243263</a:t>
            </a:r>
          </a:p>
          <a:p>
            <a:pPr algn="ctr"/>
            <a:r>
              <a:rPr lang="en-US">
                <a:solidFill>
                  <a:schemeClr val="tx1"/>
                </a:solidFill>
              </a:rPr>
              <a:t>HUMAN RESOURCE MANAGEMENT, LCMB7000</a:t>
            </a:r>
            <a:endParaRPr lang="en-US" dirty="0">
              <a:solidFill>
                <a:schemeClr val="tx1"/>
              </a:solidFill>
            </a:endParaRPr>
          </a:p>
        </p:txBody>
      </p:sp>
      <p:sp>
        <p:nvSpPr>
          <p:cNvPr id="4" name="Rectangle 3"/>
          <p:cNvSpPr/>
          <p:nvPr/>
        </p:nvSpPr>
        <p:spPr>
          <a:xfrm>
            <a:off x="3356975" y="1039660"/>
            <a:ext cx="3126759" cy="707886"/>
          </a:xfrm>
          <a:prstGeom prst="rect">
            <a:avLst/>
          </a:prstGeom>
        </p:spPr>
        <p:txBody>
          <a:bodyPr wrap="square">
            <a:spAutoFit/>
          </a:bodyPr>
          <a:lstStyle/>
          <a:p>
            <a:pPr algn="ctr"/>
            <a:r>
              <a:rPr lang="en-US" sz="4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LCMB7000</a:t>
            </a:r>
            <a:endParaRPr lang="en-GB" dirty="0"/>
          </a:p>
        </p:txBody>
      </p:sp>
    </p:spTree>
    <p:extLst>
      <p:ext uri="{BB962C8B-B14F-4D97-AF65-F5344CB8AC3E}">
        <p14:creationId xmlns:p14="http://schemas.microsoft.com/office/powerpoint/2010/main" val="1497099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40BA2-7037-453C-F989-3D71B11F348C}"/>
              </a:ext>
            </a:extLst>
          </p:cNvPr>
          <p:cNvSpPr>
            <a:spLocks noGrp="1"/>
          </p:cNvSpPr>
          <p:nvPr>
            <p:ph type="title"/>
          </p:nvPr>
        </p:nvSpPr>
        <p:spPr/>
        <p:txBody>
          <a:bodyPr>
            <a:normAutofit/>
          </a:bodyPr>
          <a:lstStyle/>
          <a:p>
            <a:pPr algn="ctr"/>
            <a:r>
              <a:rPr lang="en-GB" sz="3200" b="1" dirty="0">
                <a:solidFill>
                  <a:schemeClr val="tx1"/>
                </a:solidFill>
                <a:effectLst/>
                <a:latin typeface="Times New Roman" panose="02020603050405020304" pitchFamily="18" charset="0"/>
                <a:ea typeface="Times New Roman" panose="02020603050405020304" pitchFamily="18" charset="0"/>
              </a:rPr>
              <a:t>Introduction </a:t>
            </a:r>
            <a:br>
              <a:rPr lang="en-US" sz="3200" b="1" dirty="0">
                <a:solidFill>
                  <a:schemeClr val="tx1"/>
                </a:solidFill>
                <a:effectLst/>
                <a:latin typeface="Times New Roman" panose="02020603050405020304" pitchFamily="18" charset="0"/>
                <a:ea typeface="Times New Roman" panose="02020603050405020304" pitchFamily="18" charset="0"/>
              </a:rPr>
            </a:br>
            <a:endParaRPr lang="en-US" sz="3200" b="1" dirty="0">
              <a:solidFill>
                <a:schemeClr val="tx1"/>
              </a:solidFill>
            </a:endParaRPr>
          </a:p>
        </p:txBody>
      </p:sp>
      <p:sp>
        <p:nvSpPr>
          <p:cNvPr id="3" name="Content Placeholder 2">
            <a:extLst>
              <a:ext uri="{FF2B5EF4-FFF2-40B4-BE49-F238E27FC236}">
                <a16:creationId xmlns:a16="http://schemas.microsoft.com/office/drawing/2014/main" id="{79CE2D7D-CAB5-1BBD-0DE3-1EE616FBFA5E}"/>
              </a:ext>
            </a:extLst>
          </p:cNvPr>
          <p:cNvSpPr>
            <a:spLocks noGrp="1"/>
          </p:cNvSpPr>
          <p:nvPr>
            <p:ph idx="1"/>
          </p:nvPr>
        </p:nvSpPr>
        <p:spPr>
          <a:xfrm>
            <a:off x="677333" y="2160590"/>
            <a:ext cx="6086721" cy="2899926"/>
          </a:xfrm>
        </p:spPr>
        <p:txBody>
          <a:bodyPr/>
          <a:lstStyle/>
          <a:p>
            <a:pPr algn="just">
              <a:lnSpc>
                <a:spcPct val="150000"/>
              </a:lnSpc>
              <a:buFont typeface="Arial" pitchFamily="34" charset="0"/>
              <a:buChar char="•"/>
            </a:pPr>
            <a:r>
              <a:rPr lang="en-GB" dirty="0"/>
              <a:t>The study sheds light on the HR strategy of both public and private sectors</a:t>
            </a:r>
            <a:endParaRPr lang="en-US" dirty="0"/>
          </a:p>
          <a:p>
            <a:pPr algn="just">
              <a:lnSpc>
                <a:spcPct val="150000"/>
              </a:lnSpc>
              <a:buFont typeface="Arial" pitchFamily="34" charset="0"/>
              <a:buChar char="•"/>
            </a:pPr>
            <a:r>
              <a:rPr lang="en-GB" dirty="0"/>
              <a:t>The chosen public sector is NHS</a:t>
            </a:r>
            <a:endParaRPr lang="en-US" dirty="0"/>
          </a:p>
          <a:p>
            <a:pPr algn="just">
              <a:lnSpc>
                <a:spcPct val="150000"/>
              </a:lnSpc>
              <a:buFont typeface="Arial" pitchFamily="34" charset="0"/>
              <a:buChar char="•"/>
            </a:pPr>
            <a:r>
              <a:rPr lang="en-GB" dirty="0"/>
              <a:t>The private sector chosen for the study is Unilever. </a:t>
            </a:r>
            <a:endParaRPr lang="en-US" dirty="0"/>
          </a:p>
          <a:p>
            <a:pPr algn="just">
              <a:lnSpc>
                <a:spcPct val="150000"/>
              </a:lnSpc>
              <a:buFont typeface="Arial" pitchFamily="34" charset="0"/>
              <a:buChar char="•"/>
            </a:pPr>
            <a:endParaRPr lang="en-US" dirty="0"/>
          </a:p>
        </p:txBody>
      </p:sp>
      <p:pic>
        <p:nvPicPr>
          <p:cNvPr id="4" name="Picture 3" descr="Unilever - Wikipedia"/>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66879" y="2025360"/>
            <a:ext cx="2333625" cy="2582545"/>
          </a:xfrm>
          <a:prstGeom prst="rect">
            <a:avLst/>
          </a:prstGeom>
          <a:noFill/>
          <a:ln>
            <a:noFill/>
          </a:ln>
        </p:spPr>
      </p:pic>
    </p:spTree>
    <p:extLst>
      <p:ext uri="{BB962C8B-B14F-4D97-AF65-F5344CB8AC3E}">
        <p14:creationId xmlns:p14="http://schemas.microsoft.com/office/powerpoint/2010/main" val="4271007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C0E97-A78E-2B9B-82EA-DEE3E9F59FC0}"/>
              </a:ext>
            </a:extLst>
          </p:cNvPr>
          <p:cNvSpPr>
            <a:spLocks noGrp="1"/>
          </p:cNvSpPr>
          <p:nvPr>
            <p:ph type="title"/>
          </p:nvPr>
        </p:nvSpPr>
        <p:spPr/>
        <p:txBody>
          <a:bodyPr>
            <a:normAutofit/>
          </a:bodyPr>
          <a:lstStyle/>
          <a:p>
            <a:pPr algn="ctr"/>
            <a:r>
              <a:rPr lang="en-GB" sz="2400" b="1" dirty="0">
                <a:solidFill>
                  <a:schemeClr val="tx1"/>
                </a:solidFill>
                <a:effectLst/>
                <a:latin typeface="Times New Roman" panose="02020603050405020304" pitchFamily="18" charset="0"/>
                <a:ea typeface="Times New Roman" panose="02020603050405020304" pitchFamily="18" charset="0"/>
              </a:rPr>
              <a:t>Overview of the selected private sector organisation </a:t>
            </a:r>
            <a:br>
              <a:rPr lang="en-US" sz="2400" b="1" dirty="0">
                <a:solidFill>
                  <a:schemeClr val="tx1"/>
                </a:solidFill>
                <a:effectLst/>
                <a:latin typeface="Times New Roman" panose="02020603050405020304" pitchFamily="18" charset="0"/>
                <a:ea typeface="Times New Roman" panose="02020603050405020304" pitchFamily="18" charset="0"/>
              </a:rPr>
            </a:br>
            <a:endParaRPr lang="en-US" sz="2400" b="1" dirty="0">
              <a:solidFill>
                <a:schemeClr val="tx1"/>
              </a:solidFill>
            </a:endParaRPr>
          </a:p>
        </p:txBody>
      </p:sp>
      <p:graphicFrame>
        <p:nvGraphicFramePr>
          <p:cNvPr id="4" name="Content Placeholder 3">
            <a:extLst>
              <a:ext uri="{FF2B5EF4-FFF2-40B4-BE49-F238E27FC236}">
                <a16:creationId xmlns:a16="http://schemas.microsoft.com/office/drawing/2014/main" id="{52138FAF-58CC-0394-9C4B-C1FF0074F316}"/>
              </a:ext>
            </a:extLst>
          </p:cNvPr>
          <p:cNvGraphicFramePr>
            <a:graphicFrameLocks noGrp="1"/>
          </p:cNvGraphicFramePr>
          <p:nvPr>
            <p:ph idx="1"/>
            <p:extLst>
              <p:ext uri="{D42A27DB-BD31-4B8C-83A1-F6EECF244321}">
                <p14:modId xmlns:p14="http://schemas.microsoft.com/office/powerpoint/2010/main" val="356203276"/>
              </p:ext>
            </p:extLst>
          </p:nvPr>
        </p:nvGraphicFramePr>
        <p:xfrm>
          <a:off x="677333" y="1133856"/>
          <a:ext cx="11100139" cy="49075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2322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2664-BA06-7052-1274-C6F270E708E2}"/>
              </a:ext>
            </a:extLst>
          </p:cNvPr>
          <p:cNvSpPr>
            <a:spLocks noGrp="1"/>
          </p:cNvSpPr>
          <p:nvPr>
            <p:ph type="title"/>
          </p:nvPr>
        </p:nvSpPr>
        <p:spPr/>
        <p:txBody>
          <a:bodyPr>
            <a:normAutofit/>
          </a:bodyPr>
          <a:lstStyle/>
          <a:p>
            <a:pPr algn="ctr"/>
            <a:r>
              <a:rPr lang="en-GB" sz="2800" b="1" dirty="0">
                <a:solidFill>
                  <a:schemeClr val="tx1"/>
                </a:solidFill>
                <a:effectLst/>
                <a:latin typeface="Times New Roman" panose="02020603050405020304" pitchFamily="18" charset="0"/>
                <a:ea typeface="Times New Roman" panose="02020603050405020304" pitchFamily="18" charset="0"/>
              </a:rPr>
              <a:t>Description of a Public sector organisation</a:t>
            </a:r>
            <a:br>
              <a:rPr lang="en-US" sz="2800" b="1" dirty="0">
                <a:solidFill>
                  <a:schemeClr val="tx1"/>
                </a:solidFill>
                <a:effectLst/>
                <a:latin typeface="Times New Roman" panose="02020603050405020304" pitchFamily="18" charset="0"/>
                <a:ea typeface="Times New Roman" panose="02020603050405020304" pitchFamily="18" charset="0"/>
              </a:rPr>
            </a:br>
            <a:endParaRPr lang="en-US" sz="2800" b="1" dirty="0">
              <a:solidFill>
                <a:schemeClr val="tx1"/>
              </a:solidFill>
            </a:endParaRPr>
          </a:p>
        </p:txBody>
      </p:sp>
      <p:sp>
        <p:nvSpPr>
          <p:cNvPr id="3" name="Content Placeholder 2">
            <a:extLst>
              <a:ext uri="{FF2B5EF4-FFF2-40B4-BE49-F238E27FC236}">
                <a16:creationId xmlns:a16="http://schemas.microsoft.com/office/drawing/2014/main" id="{A60C253C-7861-3911-2B22-438949F51969}"/>
              </a:ext>
            </a:extLst>
          </p:cNvPr>
          <p:cNvSpPr>
            <a:spLocks noGrp="1"/>
          </p:cNvSpPr>
          <p:nvPr>
            <p:ph idx="1"/>
          </p:nvPr>
        </p:nvSpPr>
        <p:spPr>
          <a:xfrm>
            <a:off x="677334" y="2160589"/>
            <a:ext cx="6487554" cy="3880773"/>
          </a:xfrm>
        </p:spPr>
        <p:txBody>
          <a:bodyPr>
            <a:normAutofit/>
          </a:bodyPr>
          <a:lstStyle/>
          <a:p>
            <a:pPr marL="342900" marR="0" lvl="0" indent="-342900" algn="just">
              <a:lnSpc>
                <a:spcPct val="16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selected public sector organisation is National Health Service (NHS)</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6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is a publicly funded healthcare system in the UK and was found on 1948. </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6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 comprehensive range of healthcare services are provided by this organisation. </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60000"/>
              </a:lnSpc>
              <a:spcBef>
                <a:spcPts val="0"/>
              </a:spcBef>
              <a:spcAft>
                <a:spcPts val="8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Between April 2021- March 2022, more than 590 million patients got services from this organisation (Nhs.uk 2023). </a:t>
            </a:r>
            <a:endParaRPr lang="en-US" sz="1800" u="none" strike="noStrike" dirty="0">
              <a:effectLst/>
              <a:latin typeface="Times New Roman" panose="02020603050405020304" pitchFamily="18" charset="0"/>
              <a:ea typeface="Times New Roman" panose="02020603050405020304" pitchFamily="18" charset="0"/>
            </a:endParaRPr>
          </a:p>
          <a:p>
            <a:pPr>
              <a:lnSpc>
                <a:spcPct val="160000"/>
              </a:lnSpc>
            </a:pPr>
            <a:endParaRPr lang="en-US" dirty="0"/>
          </a:p>
        </p:txBody>
      </p:sp>
      <p:pic>
        <p:nvPicPr>
          <p:cNvPr id="4" name="Picture 3">
            <a:extLst>
              <a:ext uri="{FF2B5EF4-FFF2-40B4-BE49-F238E27FC236}">
                <a16:creationId xmlns:a16="http://schemas.microsoft.com/office/drawing/2014/main" id="{86116BF9-7027-BAB5-E0F4-E2BDA6A2A13C}"/>
              </a:ext>
            </a:extLst>
          </p:cNvPr>
          <p:cNvPicPr>
            <a:picLocks noChangeAspect="1"/>
          </p:cNvPicPr>
          <p:nvPr/>
        </p:nvPicPr>
        <p:blipFill>
          <a:blip r:embed="rId3"/>
          <a:stretch>
            <a:fillRect/>
          </a:stretch>
        </p:blipFill>
        <p:spPr>
          <a:xfrm>
            <a:off x="7888702" y="3258092"/>
            <a:ext cx="3472405" cy="140523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603477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76F53-02D7-7AC5-27F6-7BBFE9406833}"/>
              </a:ext>
            </a:extLst>
          </p:cNvPr>
          <p:cNvSpPr>
            <a:spLocks noGrp="1"/>
          </p:cNvSpPr>
          <p:nvPr>
            <p:ph type="title"/>
          </p:nvPr>
        </p:nvSpPr>
        <p:spPr/>
        <p:txBody>
          <a:bodyPr>
            <a:normAutofit/>
          </a:bodyPr>
          <a:lstStyle/>
          <a:p>
            <a:r>
              <a:rPr lang="en-GB" sz="2400" b="1" dirty="0">
                <a:solidFill>
                  <a:schemeClr val="tx1"/>
                </a:solidFill>
                <a:effectLst/>
                <a:latin typeface="Times New Roman" panose="02020603050405020304" pitchFamily="18" charset="0"/>
                <a:ea typeface="Times New Roman" panose="02020603050405020304" pitchFamily="18" charset="0"/>
              </a:rPr>
              <a:t>Highlight a HR strategy and its impact on both organisations </a:t>
            </a:r>
            <a:br>
              <a:rPr lang="en-US" sz="2400" b="1" dirty="0">
                <a:solidFill>
                  <a:schemeClr val="tx1"/>
                </a:solidFill>
                <a:effectLst/>
                <a:latin typeface="Times New Roman" panose="02020603050405020304" pitchFamily="18" charset="0"/>
                <a:ea typeface="Times New Roman" panose="02020603050405020304" pitchFamily="18" charset="0"/>
              </a:rPr>
            </a:br>
            <a:endParaRPr lang="en-US" sz="2400" b="1" dirty="0">
              <a:solidFill>
                <a:schemeClr val="tx1"/>
              </a:solidFill>
            </a:endParaRPr>
          </a:p>
        </p:txBody>
      </p:sp>
      <p:sp>
        <p:nvSpPr>
          <p:cNvPr id="3" name="Content Placeholder 2">
            <a:extLst>
              <a:ext uri="{FF2B5EF4-FFF2-40B4-BE49-F238E27FC236}">
                <a16:creationId xmlns:a16="http://schemas.microsoft.com/office/drawing/2014/main" id="{1270C9CE-E171-5159-BC01-CEB7C0CC4F3F}"/>
              </a:ext>
            </a:extLst>
          </p:cNvPr>
          <p:cNvSpPr>
            <a:spLocks noGrp="1"/>
          </p:cNvSpPr>
          <p:nvPr>
            <p:ph idx="1"/>
          </p:nvPr>
        </p:nvSpPr>
        <p:spPr>
          <a:xfrm>
            <a:off x="677334" y="2197165"/>
            <a:ext cx="5134530" cy="3880773"/>
          </a:xfrm>
        </p:spPr>
        <p:txBody>
          <a:bodyPr/>
          <a:lstStyle/>
          <a:p>
            <a:pPr lvl="0" algn="just">
              <a:lnSpc>
                <a:spcPct val="150000"/>
              </a:lnSpc>
              <a:buFont typeface="Arial" pitchFamily="34" charset="0"/>
              <a:buChar char="•"/>
            </a:pPr>
            <a:r>
              <a:rPr lang="en-GB" dirty="0"/>
              <a:t>The organisation has prepared a 19 year strategy for managing human resources and promoting organisational development</a:t>
            </a:r>
            <a:endParaRPr lang="en-US" dirty="0"/>
          </a:p>
          <a:p>
            <a:pPr lvl="0" algn="just">
              <a:lnSpc>
                <a:spcPct val="150000"/>
              </a:lnSpc>
              <a:buFont typeface="Arial" pitchFamily="34" charset="0"/>
              <a:buChar char="•"/>
            </a:pPr>
            <a:r>
              <a:rPr lang="en-GB" dirty="0"/>
              <a:t>The HR strategy tends to maintain a link between the well-being of the employees and organisational development. </a:t>
            </a:r>
            <a:endParaRPr lang="en-US" dirty="0"/>
          </a:p>
          <a:p>
            <a:pPr lvl="0" algn="just">
              <a:lnSpc>
                <a:spcPct val="150000"/>
              </a:lnSpc>
              <a:buFont typeface="Arial" pitchFamily="34" charset="0"/>
              <a:buChar char="•"/>
            </a:pPr>
            <a:r>
              <a:rPr lang="en-GB" dirty="0"/>
              <a:t>The HR strategy chosen for the study is the “Child Care strategy” (</a:t>
            </a:r>
            <a:r>
              <a:rPr lang="en-GB" dirty="0" err="1"/>
              <a:t>Issar</a:t>
            </a:r>
            <a:r>
              <a:rPr lang="en-GB" dirty="0"/>
              <a:t> 2021).</a:t>
            </a:r>
            <a:endParaRPr lang="en-US" dirty="0"/>
          </a:p>
          <a:p>
            <a:pPr algn="just">
              <a:buFont typeface="Arial" pitchFamily="34" charset="0"/>
              <a:buChar char="•"/>
            </a:pPr>
            <a:endParaRPr lang="en-US" dirty="0"/>
          </a:p>
        </p:txBody>
      </p:sp>
      <p:pic>
        <p:nvPicPr>
          <p:cNvPr id="4" name="Picture 3" descr="HR culture: From flexible timings to daycare, how startups are drawing  policies to retain employees - The Economic Times"/>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57162" y="2513771"/>
            <a:ext cx="3019425" cy="2264410"/>
          </a:xfrm>
          <a:prstGeom prst="rect">
            <a:avLst/>
          </a:prstGeom>
          <a:noFill/>
          <a:ln>
            <a:noFill/>
          </a:ln>
        </p:spPr>
      </p:pic>
      <p:sp>
        <p:nvSpPr>
          <p:cNvPr id="5" name="TextBox 4"/>
          <p:cNvSpPr txBox="1"/>
          <p:nvPr/>
        </p:nvSpPr>
        <p:spPr>
          <a:xfrm>
            <a:off x="7753108" y="5011599"/>
            <a:ext cx="2281843" cy="646331"/>
          </a:xfrm>
          <a:prstGeom prst="rect">
            <a:avLst/>
          </a:prstGeom>
          <a:noFill/>
        </p:spPr>
        <p:txBody>
          <a:bodyPr wrap="none" rtlCol="0">
            <a:spAutoFit/>
          </a:bodyPr>
          <a:lstStyle/>
          <a:p>
            <a:r>
              <a:rPr lang="en-GB" dirty="0"/>
              <a:t>Child Care HR Strategy</a:t>
            </a:r>
            <a:endParaRPr lang="en-US" dirty="0"/>
          </a:p>
          <a:p>
            <a:r>
              <a:rPr lang="en-GB" dirty="0"/>
              <a:t>(Source: </a:t>
            </a:r>
            <a:r>
              <a:rPr lang="en-US" dirty="0" err="1"/>
              <a:t>Advani</a:t>
            </a:r>
            <a:r>
              <a:rPr lang="en-US" dirty="0"/>
              <a:t> 2015</a:t>
            </a:r>
            <a:r>
              <a:rPr lang="en-GB" dirty="0"/>
              <a:t>)</a:t>
            </a:r>
            <a:endParaRPr lang="en-US" dirty="0"/>
          </a:p>
        </p:txBody>
      </p:sp>
    </p:spTree>
    <p:extLst>
      <p:ext uri="{BB962C8B-B14F-4D97-AF65-F5344CB8AC3E}">
        <p14:creationId xmlns:p14="http://schemas.microsoft.com/office/powerpoint/2010/main" val="914632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C44AD-26B7-C240-64D6-075296488CCA}"/>
              </a:ext>
            </a:extLst>
          </p:cNvPr>
          <p:cNvSpPr>
            <a:spLocks noGrp="1"/>
          </p:cNvSpPr>
          <p:nvPr>
            <p:ph type="title"/>
          </p:nvPr>
        </p:nvSpPr>
        <p:spPr/>
        <p:txBody>
          <a:bodyPr>
            <a:normAutofit fontScale="90000"/>
          </a:bodyPr>
          <a:lstStyle/>
          <a:p>
            <a:r>
              <a:rPr lang="en-GB" sz="2700" b="1" dirty="0">
                <a:solidFill>
                  <a:schemeClr val="tx1"/>
                </a:solidFill>
              </a:rPr>
              <a:t>Highlight an HR strategy and its impact on the private organisation, Unilever</a:t>
            </a:r>
            <a:br>
              <a:rPr lang="en-US" sz="1800" dirty="0"/>
            </a:br>
            <a:br>
              <a:rPr lang="en-US" sz="1800" b="1" dirty="0">
                <a:solidFill>
                  <a:schemeClr val="tx1"/>
                </a:solidFill>
                <a:latin typeface="Times New Roman" panose="02020603050405020304" pitchFamily="18" charset="0"/>
                <a:ea typeface="Times New Roman" panose="02020603050405020304" pitchFamily="18" charset="0"/>
              </a:rPr>
            </a:br>
            <a:br>
              <a:rPr lang="en-US" sz="18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5FC5B63A-7FF5-1B24-C2B2-F165C0AD838B}"/>
              </a:ext>
            </a:extLst>
          </p:cNvPr>
          <p:cNvSpPr>
            <a:spLocks noGrp="1"/>
          </p:cNvSpPr>
          <p:nvPr>
            <p:ph idx="1"/>
          </p:nvPr>
        </p:nvSpPr>
        <p:spPr>
          <a:xfrm>
            <a:off x="677334" y="2160589"/>
            <a:ext cx="6095425" cy="3880773"/>
          </a:xfrm>
        </p:spPr>
        <p:txBody>
          <a:bodyPr/>
          <a:lstStyle/>
          <a:p>
            <a:pPr lvl="0" algn="just">
              <a:lnSpc>
                <a:spcPct val="150000"/>
              </a:lnSpc>
              <a:buFont typeface="Arial" pitchFamily="34" charset="0"/>
              <a:buChar char="•"/>
            </a:pPr>
            <a:r>
              <a:rPr lang="en-GB" dirty="0"/>
              <a:t>Unilever is one of the largest companies that are working with consumer goods. </a:t>
            </a:r>
            <a:endParaRPr lang="en-US" dirty="0"/>
          </a:p>
          <a:p>
            <a:pPr lvl="0" algn="just">
              <a:lnSpc>
                <a:spcPct val="150000"/>
              </a:lnSpc>
              <a:buFont typeface="Arial" pitchFamily="34" charset="0"/>
              <a:buChar char="•"/>
            </a:pPr>
            <a:r>
              <a:rPr lang="en-GB" dirty="0"/>
              <a:t>Unilever has an effective HR strategy to boost the motivation and well-being of employees. </a:t>
            </a:r>
            <a:endParaRPr lang="en-US" dirty="0"/>
          </a:p>
          <a:p>
            <a:pPr lvl="0" algn="just">
              <a:lnSpc>
                <a:spcPct val="150000"/>
              </a:lnSpc>
              <a:buFont typeface="Arial" pitchFamily="34" charset="0"/>
              <a:buChar char="•"/>
            </a:pPr>
            <a:r>
              <a:rPr lang="en-GB" dirty="0"/>
              <a:t>The HR strategy chosen for the organisation is “Employee Health and Well-being” (Unilever PLC 2021).</a:t>
            </a:r>
            <a:endParaRPr lang="en-US" dirty="0"/>
          </a:p>
          <a:p>
            <a:pPr algn="just"/>
            <a:endParaRPr lang="en-US" dirty="0"/>
          </a:p>
          <a:p>
            <a:pPr algn="just"/>
            <a:endParaRPr lang="en-US" dirty="0"/>
          </a:p>
        </p:txBody>
      </p:sp>
      <p:sp>
        <p:nvSpPr>
          <p:cNvPr id="4" name="AutoShape 2" descr="What is employee wellbeing? | HiBob"/>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8288" y="2222099"/>
            <a:ext cx="4630790" cy="2475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89952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E2CC-69A9-27D8-1C02-80E7C6EAFDA2}"/>
              </a:ext>
            </a:extLst>
          </p:cNvPr>
          <p:cNvSpPr>
            <a:spLocks noGrp="1"/>
          </p:cNvSpPr>
          <p:nvPr>
            <p:ph type="title"/>
          </p:nvPr>
        </p:nvSpPr>
        <p:spPr/>
        <p:txBody>
          <a:bodyPr>
            <a:normAutofit/>
          </a:bodyPr>
          <a:lstStyle/>
          <a:p>
            <a:pPr algn="ctr"/>
            <a:r>
              <a:rPr lang="en-GB" sz="2400" b="1" dirty="0">
                <a:solidFill>
                  <a:schemeClr val="tx1"/>
                </a:solidFill>
                <a:effectLst/>
                <a:latin typeface="Times New Roman" panose="02020603050405020304" pitchFamily="18" charset="0"/>
                <a:ea typeface="Times New Roman" panose="02020603050405020304" pitchFamily="18" charset="0"/>
              </a:rPr>
              <a:t>Impact of the HR strategy to gain competitive advantages </a:t>
            </a:r>
            <a:br>
              <a:rPr lang="en-US" sz="2400" b="1" dirty="0">
                <a:solidFill>
                  <a:schemeClr val="tx1"/>
                </a:solidFill>
                <a:effectLst/>
                <a:latin typeface="Times New Roman" panose="02020603050405020304" pitchFamily="18" charset="0"/>
                <a:ea typeface="Times New Roman" panose="02020603050405020304" pitchFamily="18" charset="0"/>
              </a:rPr>
            </a:br>
            <a:endParaRPr lang="en-US" sz="2400" b="1" dirty="0">
              <a:solidFill>
                <a:schemeClr val="tx1"/>
              </a:solidFill>
            </a:endParaRPr>
          </a:p>
        </p:txBody>
      </p:sp>
      <p:graphicFrame>
        <p:nvGraphicFramePr>
          <p:cNvPr id="4" name="Content Placeholder 3">
            <a:extLst>
              <a:ext uri="{FF2B5EF4-FFF2-40B4-BE49-F238E27FC236}">
                <a16:creationId xmlns:a16="http://schemas.microsoft.com/office/drawing/2014/main" id="{0D708310-F106-4E7E-730D-63C36EAEF3B8}"/>
              </a:ext>
            </a:extLst>
          </p:cNvPr>
          <p:cNvGraphicFramePr>
            <a:graphicFrameLocks noGrp="1"/>
          </p:cNvGraphicFramePr>
          <p:nvPr>
            <p:ph idx="1"/>
            <p:extLst>
              <p:ext uri="{D42A27DB-BD31-4B8C-83A1-F6EECF244321}">
                <p14:modId xmlns:p14="http://schemas.microsoft.com/office/powerpoint/2010/main" val="2637773137"/>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563A15B3-3068-2DE6-BC79-3EC16B2F7DF1}"/>
              </a:ext>
            </a:extLst>
          </p:cNvPr>
          <p:cNvPicPr>
            <a:picLocks noChangeAspect="1"/>
          </p:cNvPicPr>
          <p:nvPr/>
        </p:nvPicPr>
        <p:blipFill>
          <a:blip r:embed="rId8"/>
          <a:stretch>
            <a:fillRect/>
          </a:stretch>
        </p:blipFill>
        <p:spPr>
          <a:xfrm>
            <a:off x="9122636" y="304800"/>
            <a:ext cx="2820388" cy="193039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152695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90DB7-73DD-F6FD-4DF3-006E0971179D}"/>
              </a:ext>
            </a:extLst>
          </p:cNvPr>
          <p:cNvSpPr>
            <a:spLocks noGrp="1"/>
          </p:cNvSpPr>
          <p:nvPr>
            <p:ph type="title"/>
          </p:nvPr>
        </p:nvSpPr>
        <p:spPr/>
        <p:txBody>
          <a:bodyPr>
            <a:normAutofit/>
          </a:bodyPr>
          <a:lstStyle/>
          <a:p>
            <a:pPr algn="ctr"/>
            <a:r>
              <a:rPr lang="en-GB" sz="2000" b="1" dirty="0">
                <a:solidFill>
                  <a:schemeClr val="tx1"/>
                </a:solidFill>
                <a:effectLst/>
                <a:latin typeface="Times New Roman" panose="02020603050405020304" pitchFamily="18" charset="0"/>
                <a:ea typeface="Times New Roman" panose="02020603050405020304" pitchFamily="18" charset="0"/>
              </a:rPr>
              <a:t>Contd.. </a:t>
            </a:r>
            <a:br>
              <a:rPr lang="en-US" sz="2000" b="1" dirty="0">
                <a:solidFill>
                  <a:schemeClr val="tx1"/>
                </a:solidFill>
                <a:effectLst/>
                <a:latin typeface="Times New Roman" panose="02020603050405020304" pitchFamily="18" charset="0"/>
                <a:ea typeface="Times New Roman" panose="02020603050405020304" pitchFamily="18" charset="0"/>
              </a:rPr>
            </a:br>
            <a:endParaRPr lang="en-US" sz="2000" b="1" dirty="0">
              <a:solidFill>
                <a:schemeClr val="tx1"/>
              </a:solidFill>
            </a:endParaRPr>
          </a:p>
        </p:txBody>
      </p:sp>
      <p:sp>
        <p:nvSpPr>
          <p:cNvPr id="3" name="Content Placeholder 2">
            <a:extLst>
              <a:ext uri="{FF2B5EF4-FFF2-40B4-BE49-F238E27FC236}">
                <a16:creationId xmlns:a16="http://schemas.microsoft.com/office/drawing/2014/main" id="{5263C93D-2D3E-66C2-FC5F-5D07C9199757}"/>
              </a:ext>
            </a:extLst>
          </p:cNvPr>
          <p:cNvSpPr>
            <a:spLocks noGrp="1"/>
          </p:cNvSpPr>
          <p:nvPr>
            <p:ph idx="1"/>
          </p:nvPr>
        </p:nvSpPr>
        <p:spPr>
          <a:xfrm>
            <a:off x="677334" y="2160589"/>
            <a:ext cx="5504010" cy="3880773"/>
          </a:xfrm>
        </p:spPr>
        <p:txBody>
          <a:bodyPr>
            <a:noAutofit/>
          </a:bodyPr>
          <a:lstStyle/>
          <a:p>
            <a:pPr marL="342900" marR="0" lvl="0" indent="-342900" algn="just">
              <a:lnSpc>
                <a:spcPct val="150000"/>
              </a:lnSpc>
              <a:spcBef>
                <a:spcPts val="0"/>
              </a:spcBef>
              <a:spcAft>
                <a:spcPts val="0"/>
              </a:spcAft>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NHS follows a unique HR strategy to differentiate the brand image in the world healthcare sector. </a:t>
            </a:r>
            <a:endParaRPr lang="en-US" sz="16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 childcare strategy of this organisation delivers flexible working practices to employees (</a:t>
            </a:r>
            <a:r>
              <a:rPr lang="en-GB" sz="1600" u="none" strike="noStrike" dirty="0">
                <a:effectLst/>
                <a:highlight>
                  <a:srgbClr val="FFFFFF"/>
                </a:highlight>
                <a:latin typeface="Times New Roman" panose="02020603050405020304" pitchFamily="18" charset="0"/>
                <a:ea typeface="Arial" panose="020B0604020202020204" pitchFamily="34" charset="0"/>
              </a:rPr>
              <a:t>Pubmed.ncbi.nlm.nih.gov 2023</a:t>
            </a:r>
            <a:r>
              <a:rPr lang="en-GB" sz="1600" u="none" strike="noStrike" dirty="0">
                <a:effectLst/>
                <a:latin typeface="Times New Roman" panose="02020603050405020304" pitchFamily="18" charset="0"/>
                <a:ea typeface="Times New Roman" panose="02020603050405020304" pitchFamily="18" charset="0"/>
              </a:rPr>
              <a:t>).</a:t>
            </a:r>
            <a:endParaRPr lang="en-US" sz="16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It is effective for providing good-quality, affordable and accessible childcare.</a:t>
            </a:r>
            <a:endParaRPr lang="en-US" sz="16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 staff of this organisation get support from this strategy and maximise their retention.</a:t>
            </a:r>
            <a:endParaRPr lang="en-US" sz="16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800"/>
              </a:spcAft>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They are able to give full attention and effort towards their service.   </a:t>
            </a:r>
            <a:endParaRPr lang="en-US" sz="1600" u="none" strike="noStrike" dirty="0">
              <a:effectLst/>
              <a:latin typeface="Times New Roman" panose="02020603050405020304" pitchFamily="18" charset="0"/>
              <a:ea typeface="Times New Roman" panose="02020603050405020304" pitchFamily="18" charset="0"/>
            </a:endParaRPr>
          </a:p>
          <a:p>
            <a:endParaRPr lang="en-US" sz="1600" dirty="0"/>
          </a:p>
        </p:txBody>
      </p:sp>
      <p:pic>
        <p:nvPicPr>
          <p:cNvPr id="4" name="Picture 3">
            <a:extLst>
              <a:ext uri="{FF2B5EF4-FFF2-40B4-BE49-F238E27FC236}">
                <a16:creationId xmlns:a16="http://schemas.microsoft.com/office/drawing/2014/main" id="{C9381266-ADAF-1230-E653-AEAB6B179A6B}"/>
              </a:ext>
            </a:extLst>
          </p:cNvPr>
          <p:cNvPicPr>
            <a:picLocks noChangeAspect="1"/>
          </p:cNvPicPr>
          <p:nvPr/>
        </p:nvPicPr>
        <p:blipFill>
          <a:blip r:embed="rId3"/>
          <a:stretch>
            <a:fillRect/>
          </a:stretch>
        </p:blipFill>
        <p:spPr>
          <a:xfrm>
            <a:off x="6459820" y="2559249"/>
            <a:ext cx="3540708" cy="265211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580180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2CDCE-AA28-FCFC-A3EB-E2F035068DC7}"/>
              </a:ext>
            </a:extLst>
          </p:cNvPr>
          <p:cNvSpPr>
            <a:spLocks noGrp="1"/>
          </p:cNvSpPr>
          <p:nvPr>
            <p:ph type="title"/>
          </p:nvPr>
        </p:nvSpPr>
        <p:spPr/>
        <p:txBody>
          <a:bodyPr>
            <a:normAutofit/>
          </a:bodyPr>
          <a:lstStyle/>
          <a:p>
            <a:r>
              <a:rPr lang="en-GB" sz="2400" dirty="0">
                <a:solidFill>
                  <a:schemeClr val="tx1"/>
                </a:solidFill>
                <a:effectLst/>
                <a:latin typeface="Times New Roman" panose="02020603050405020304" pitchFamily="18" charset="0"/>
                <a:ea typeface="Times New Roman" panose="02020603050405020304" pitchFamily="18" charset="0"/>
              </a:rPr>
              <a:t>A summary of the literature review of 3 articles</a:t>
            </a:r>
            <a:br>
              <a:rPr lang="en-US" sz="2400" dirty="0">
                <a:solidFill>
                  <a:schemeClr val="tx1"/>
                </a:solidFill>
                <a:effectLst/>
                <a:latin typeface="Times New Roman" panose="02020603050405020304" pitchFamily="18" charset="0"/>
                <a:ea typeface="Times New Roman" panose="02020603050405020304" pitchFamily="18" charset="0"/>
              </a:rPr>
            </a:br>
            <a:endParaRPr lang="en-US" sz="2400" dirty="0">
              <a:solidFill>
                <a:schemeClr val="tx1"/>
              </a:solidFill>
            </a:endParaRPr>
          </a:p>
        </p:txBody>
      </p:sp>
      <p:sp>
        <p:nvSpPr>
          <p:cNvPr id="3" name="Content Placeholder 2">
            <a:extLst>
              <a:ext uri="{FF2B5EF4-FFF2-40B4-BE49-F238E27FC236}">
                <a16:creationId xmlns:a16="http://schemas.microsoft.com/office/drawing/2014/main" id="{7AAAE2F0-6525-B113-1CFB-835624D0BE88}"/>
              </a:ext>
            </a:extLst>
          </p:cNvPr>
          <p:cNvSpPr>
            <a:spLocks noGrp="1"/>
          </p:cNvSpPr>
          <p:nvPr>
            <p:ph idx="1"/>
          </p:nvPr>
        </p:nvSpPr>
        <p:spPr>
          <a:xfrm>
            <a:off x="677334" y="2160589"/>
            <a:ext cx="5785459" cy="3880773"/>
          </a:xfrm>
        </p:spPr>
        <p:txBody>
          <a:bodyPr>
            <a:normAutofit fontScale="92500" lnSpcReduction="20000"/>
          </a:bodyPr>
          <a:lstStyle/>
          <a:p>
            <a:pPr lvl="0" algn="just">
              <a:lnSpc>
                <a:spcPct val="150000"/>
              </a:lnSpc>
              <a:buFont typeface="Arial" pitchFamily="34" charset="0"/>
              <a:buChar char="•"/>
            </a:pPr>
            <a:r>
              <a:rPr lang="en-GB" dirty="0"/>
              <a:t>A study by  </a:t>
            </a:r>
            <a:r>
              <a:rPr lang="en-GB" dirty="0" err="1"/>
              <a:t>Schiavo</a:t>
            </a:r>
            <a:r>
              <a:rPr lang="en-GB" dirty="0"/>
              <a:t>, </a:t>
            </a:r>
            <a:r>
              <a:rPr lang="en-GB" dirty="0" err="1"/>
              <a:t>Leonardi</a:t>
            </a:r>
            <a:r>
              <a:rPr lang="en-GB" dirty="0"/>
              <a:t> and </a:t>
            </a:r>
            <a:r>
              <a:rPr lang="en-GB" dirty="0" err="1"/>
              <a:t>Zancanaro</a:t>
            </a:r>
            <a:r>
              <a:rPr lang="en-GB" dirty="0"/>
              <a:t> (2020) on “Values and practices behind collaborative childcare in knowledge-based organizations” Emphasizes the importance of childcare services in the workplace setting.</a:t>
            </a:r>
            <a:endParaRPr lang="en-US" dirty="0"/>
          </a:p>
          <a:p>
            <a:pPr lvl="0" algn="just">
              <a:lnSpc>
                <a:spcPct val="150000"/>
              </a:lnSpc>
              <a:buFont typeface="Arial" pitchFamily="34" charset="0"/>
              <a:buChar char="•"/>
            </a:pPr>
            <a:r>
              <a:rPr lang="en-GB" dirty="0"/>
              <a:t>The study puts forward that access to childcare opportunities is one of the important steps in equalising the roles of both men and women in the workplace.</a:t>
            </a:r>
            <a:endParaRPr lang="en-US" dirty="0"/>
          </a:p>
          <a:p>
            <a:pPr lvl="0" algn="just">
              <a:lnSpc>
                <a:spcPct val="150000"/>
              </a:lnSpc>
              <a:buFont typeface="Arial" pitchFamily="34" charset="0"/>
              <a:buChar char="•"/>
            </a:pPr>
            <a:r>
              <a:rPr lang="en-GB" dirty="0"/>
              <a:t>The study underpins the importance of affordable childcare services to maintain the work-life balance of working parents. </a:t>
            </a:r>
            <a:endParaRPr lang="en-US" dirty="0"/>
          </a:p>
          <a:p>
            <a:pPr marL="0" indent="0" algn="just">
              <a:buNone/>
            </a:pP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9192" y="2324799"/>
            <a:ext cx="3017837" cy="2262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7437188" y="4708201"/>
            <a:ext cx="2281843" cy="923330"/>
          </a:xfrm>
          <a:prstGeom prst="rect">
            <a:avLst/>
          </a:prstGeom>
          <a:noFill/>
        </p:spPr>
        <p:txBody>
          <a:bodyPr wrap="none" rtlCol="0">
            <a:spAutoFit/>
          </a:bodyPr>
          <a:lstStyle/>
          <a:p>
            <a:r>
              <a:rPr lang="en-GB" dirty="0"/>
              <a:t>Child Care HR Strategy</a:t>
            </a:r>
            <a:endParaRPr lang="en-US" dirty="0"/>
          </a:p>
          <a:p>
            <a:r>
              <a:rPr lang="en-GB" dirty="0"/>
              <a:t>(Source: </a:t>
            </a:r>
            <a:r>
              <a:rPr lang="en-US" dirty="0" err="1"/>
              <a:t>Advani</a:t>
            </a:r>
            <a:r>
              <a:rPr lang="en-US" dirty="0"/>
              <a:t> 2015</a:t>
            </a:r>
            <a:r>
              <a:rPr lang="en-GB" dirty="0"/>
              <a:t>)</a:t>
            </a:r>
            <a:endParaRPr lang="en-US" dirty="0"/>
          </a:p>
          <a:p>
            <a:endParaRPr lang="en-US" dirty="0"/>
          </a:p>
        </p:txBody>
      </p:sp>
    </p:spTree>
    <p:extLst>
      <p:ext uri="{BB962C8B-B14F-4D97-AF65-F5344CB8AC3E}">
        <p14:creationId xmlns:p14="http://schemas.microsoft.com/office/powerpoint/2010/main" val="2012622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FDBD8-E7B0-FCB4-36D3-C73D7A0CCB29}"/>
              </a:ext>
            </a:extLst>
          </p:cNvPr>
          <p:cNvSpPr>
            <a:spLocks noGrp="1"/>
          </p:cNvSpPr>
          <p:nvPr>
            <p:ph type="title"/>
          </p:nvPr>
        </p:nvSpPr>
        <p:spPr/>
        <p:txBody>
          <a:bodyPr>
            <a:normAutofit/>
          </a:bodyPr>
          <a:lstStyle/>
          <a:p>
            <a:r>
              <a:rPr lang="en-GB" sz="2400" b="1" dirty="0">
                <a:solidFill>
                  <a:schemeClr val="tx1"/>
                </a:solidFill>
                <a:latin typeface="Times New Roman" panose="02020603050405020304" pitchFamily="18" charset="0"/>
                <a:ea typeface="Times New Roman" panose="02020603050405020304" pitchFamily="18" charset="0"/>
              </a:rPr>
              <a:t>A summary of the literature review of 3 articles</a:t>
            </a:r>
            <a:br>
              <a:rPr lang="en-US" sz="2400" b="1" dirty="0">
                <a:solidFill>
                  <a:schemeClr val="tx1"/>
                </a:solidFill>
                <a:latin typeface="Times New Roman" panose="02020603050405020304" pitchFamily="18" charset="0"/>
                <a:ea typeface="Times New Roman" panose="02020603050405020304" pitchFamily="18" charset="0"/>
              </a:rPr>
            </a:br>
            <a:br>
              <a:rPr lang="en-US" sz="2400" b="1" dirty="0">
                <a:effectLst/>
                <a:latin typeface="Times New Roman" panose="02020603050405020304" pitchFamily="18" charset="0"/>
                <a:ea typeface="Times New Roman" panose="02020603050405020304" pitchFamily="18" charset="0"/>
              </a:rPr>
            </a:br>
            <a:endParaRPr lang="en-US" sz="2400" b="1" dirty="0"/>
          </a:p>
        </p:txBody>
      </p:sp>
      <p:sp>
        <p:nvSpPr>
          <p:cNvPr id="3" name="Content Placeholder 2">
            <a:extLst>
              <a:ext uri="{FF2B5EF4-FFF2-40B4-BE49-F238E27FC236}">
                <a16:creationId xmlns:a16="http://schemas.microsoft.com/office/drawing/2014/main" id="{126529AA-92C0-C83B-E9CC-BD27F8EEB537}"/>
              </a:ext>
            </a:extLst>
          </p:cNvPr>
          <p:cNvSpPr>
            <a:spLocks noGrp="1"/>
          </p:cNvSpPr>
          <p:nvPr>
            <p:ph idx="1"/>
          </p:nvPr>
        </p:nvSpPr>
        <p:spPr>
          <a:xfrm>
            <a:off x="677334" y="2160589"/>
            <a:ext cx="5367005" cy="3880773"/>
          </a:xfrm>
        </p:spPr>
        <p:txBody>
          <a:bodyPr/>
          <a:lstStyle/>
          <a:p>
            <a:pPr lvl="0" algn="just">
              <a:buFont typeface="Arial" pitchFamily="34" charset="0"/>
              <a:buChar char="•"/>
            </a:pPr>
            <a:r>
              <a:rPr lang="en-GB" dirty="0"/>
              <a:t>A study was conducted by  </a:t>
            </a:r>
            <a:r>
              <a:rPr lang="en-GB" dirty="0" err="1"/>
              <a:t>Ho</a:t>
            </a:r>
            <a:r>
              <a:rPr lang="en-GB" dirty="0"/>
              <a:t> and </a:t>
            </a:r>
            <a:r>
              <a:rPr lang="en-GB" dirty="0" err="1"/>
              <a:t>Kuvaas</a:t>
            </a:r>
            <a:r>
              <a:rPr lang="en-GB" dirty="0"/>
              <a:t> (2020) on “Human resource management systems, employee well‐being, and firm performance from the mutual gains and critical perspectives: The well‐being paradox”</a:t>
            </a:r>
            <a:endParaRPr lang="en-US" dirty="0"/>
          </a:p>
          <a:p>
            <a:pPr lvl="0" algn="just">
              <a:buFont typeface="Arial" pitchFamily="34" charset="0"/>
              <a:buChar char="•"/>
            </a:pPr>
            <a:r>
              <a:rPr lang="en-GB" dirty="0"/>
              <a:t>The study underpins the importance of employee well-being in the workplace. </a:t>
            </a:r>
            <a:endParaRPr lang="en-US" dirty="0"/>
          </a:p>
          <a:p>
            <a:pPr lvl="0" algn="just">
              <a:buFont typeface="Arial" pitchFamily="34" charset="0"/>
              <a:buChar char="•"/>
            </a:pPr>
            <a:r>
              <a:rPr lang="en-GB" dirty="0"/>
              <a:t>The study concludes that HRM practices play an important role in determining employee well-being and job satisfaction in the workplace (</a:t>
            </a:r>
            <a:r>
              <a:rPr lang="en-GB" dirty="0" err="1"/>
              <a:t>Ho</a:t>
            </a:r>
            <a:r>
              <a:rPr lang="en-GB" dirty="0"/>
              <a:t> and </a:t>
            </a:r>
            <a:r>
              <a:rPr lang="en-GB" dirty="0" err="1"/>
              <a:t>Kuvaas</a:t>
            </a:r>
            <a:r>
              <a:rPr lang="en-GB" dirty="0"/>
              <a:t> 2020). </a:t>
            </a:r>
            <a:endParaRPr lang="en-US" dirty="0"/>
          </a:p>
          <a:p>
            <a:pPr algn="just">
              <a:buFont typeface="Arial" pitchFamily="34" charset="0"/>
              <a:buChar char="•"/>
            </a:pPr>
            <a:endParaRPr lang="en-US"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9321" y="2696704"/>
            <a:ext cx="3931942" cy="2896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791945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6075-A036-653D-FE2D-F7AE446C5FBA}"/>
              </a:ext>
            </a:extLst>
          </p:cNvPr>
          <p:cNvSpPr>
            <a:spLocks noGrp="1"/>
          </p:cNvSpPr>
          <p:nvPr>
            <p:ph type="title"/>
          </p:nvPr>
        </p:nvSpPr>
        <p:spPr/>
        <p:txBody>
          <a:bodyPr>
            <a:normAutofit/>
          </a:bodyPr>
          <a:lstStyle/>
          <a:p>
            <a:r>
              <a:rPr lang="en-GB" sz="2400" b="1" dirty="0">
                <a:solidFill>
                  <a:schemeClr val="tx1"/>
                </a:solidFill>
                <a:latin typeface="Times New Roman" pitchFamily="18" charset="0"/>
                <a:cs typeface="Times New Roman" pitchFamily="18" charset="0"/>
              </a:rPr>
              <a:t>A summary of the literature review of 3 articles (Contd.)</a:t>
            </a:r>
            <a:br>
              <a:rPr lang="en-US" sz="2400" dirty="0">
                <a:solidFill>
                  <a:schemeClr val="tx1"/>
                </a:solidFill>
                <a:latin typeface="Times New Roman" pitchFamily="18" charset="0"/>
                <a:cs typeface="Times New Roman" pitchFamily="18" charset="0"/>
              </a:rPr>
            </a:br>
            <a:br>
              <a:rPr lang="en-US" sz="2400" dirty="0">
                <a:solidFill>
                  <a:schemeClr val="tx1"/>
                </a:solidFill>
                <a:effectLst/>
                <a:latin typeface="Times New Roman" panose="02020603050405020304" pitchFamily="18" charset="0"/>
                <a:ea typeface="Times New Roman" panose="02020603050405020304" pitchFamily="18" charset="0"/>
                <a:cs typeface="Times New Roman" pitchFamily="18" charset="0"/>
              </a:rPr>
            </a:br>
            <a:endParaRPr lang="en-US" sz="2400" dirty="0">
              <a:solidFill>
                <a:schemeClr val="tx1"/>
              </a:solidFill>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6E413A36-BF6D-74BF-1837-EBAC71EF91C8}"/>
              </a:ext>
            </a:extLst>
          </p:cNvPr>
          <p:cNvSpPr>
            <a:spLocks noGrp="1"/>
          </p:cNvSpPr>
          <p:nvPr>
            <p:ph idx="1"/>
          </p:nvPr>
        </p:nvSpPr>
        <p:spPr>
          <a:xfrm>
            <a:off x="677334" y="2160589"/>
            <a:ext cx="5490991" cy="3880773"/>
          </a:xfrm>
        </p:spPr>
        <p:txBody>
          <a:bodyPr>
            <a:normAutofit fontScale="92500" lnSpcReduction="20000"/>
          </a:bodyPr>
          <a:lstStyle/>
          <a:p>
            <a:pPr lvl="0" algn="just">
              <a:lnSpc>
                <a:spcPct val="150000"/>
              </a:lnSpc>
              <a:buFont typeface="Arial" pitchFamily="34" charset="0"/>
              <a:buChar char="•"/>
            </a:pPr>
            <a:r>
              <a:rPr lang="en-GB" dirty="0"/>
              <a:t>A study conducted by Salas‐</a:t>
            </a:r>
            <a:r>
              <a:rPr lang="en-GB" dirty="0" err="1"/>
              <a:t>Vallina</a:t>
            </a:r>
            <a:r>
              <a:rPr lang="en-GB" dirty="0"/>
              <a:t>, </a:t>
            </a:r>
            <a:r>
              <a:rPr lang="en-GB" dirty="0" err="1"/>
              <a:t>Alegre</a:t>
            </a:r>
            <a:r>
              <a:rPr lang="en-GB" dirty="0"/>
              <a:t> and </a:t>
            </a:r>
            <a:r>
              <a:rPr lang="en-GB" dirty="0" err="1"/>
              <a:t>López‐Cabrales</a:t>
            </a:r>
            <a:r>
              <a:rPr lang="en-GB" dirty="0"/>
              <a:t> (2021) on “The challenge of increasing employees' well‐being and performance: How human resource management practices and engaging leadership work together toward reaching this goal”.</a:t>
            </a:r>
            <a:endParaRPr lang="en-US" dirty="0"/>
          </a:p>
          <a:p>
            <a:pPr lvl="0" algn="just">
              <a:lnSpc>
                <a:spcPct val="150000"/>
              </a:lnSpc>
              <a:buFont typeface="Arial" pitchFamily="34" charset="0"/>
              <a:buChar char="•"/>
            </a:pPr>
            <a:r>
              <a:rPr lang="en-GB" dirty="0"/>
              <a:t>The study examines the link between effective HRM practices and employee well-being in the organisation</a:t>
            </a:r>
            <a:endParaRPr lang="en-US" dirty="0"/>
          </a:p>
          <a:p>
            <a:pPr lvl="0" algn="just">
              <a:lnSpc>
                <a:spcPct val="150000"/>
              </a:lnSpc>
              <a:buFont typeface="Arial" pitchFamily="34" charset="0"/>
              <a:buChar char="•"/>
            </a:pPr>
            <a:r>
              <a:rPr lang="en-GB" dirty="0"/>
              <a:t>The study explored that despite researchers on employee well-being, there are large gaps in addressing the link between HRM and employee well-being. </a:t>
            </a:r>
            <a:endParaRPr lang="en-US" dirty="0"/>
          </a:p>
          <a:p>
            <a:pPr algn="just">
              <a:lnSpc>
                <a:spcPct val="150000"/>
              </a:lnSpc>
              <a:buFont typeface="Arial" pitchFamily="34" charset="0"/>
              <a:buChar char="•"/>
            </a:pPr>
            <a:endParaRPr 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5784" y="2341832"/>
            <a:ext cx="3575480" cy="3638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61642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4FBC7-5144-9245-94D4-188FD0C0A783}"/>
              </a:ext>
            </a:extLst>
          </p:cNvPr>
          <p:cNvSpPr>
            <a:spLocks noGrp="1"/>
          </p:cNvSpPr>
          <p:nvPr>
            <p:ph type="title"/>
          </p:nvPr>
        </p:nvSpPr>
        <p:spPr>
          <a:xfrm>
            <a:off x="677334" y="816638"/>
            <a:ext cx="8596668" cy="1320800"/>
          </a:xfrm>
        </p:spPr>
        <p:txBody>
          <a:bodyPr/>
          <a:lstStyle/>
          <a:p>
            <a:pPr algn="ctr"/>
            <a:r>
              <a:rPr lang="en-GB" sz="2400" b="1" dirty="0">
                <a:solidFill>
                  <a:schemeClr val="tx1"/>
                </a:solidFill>
                <a:effectLst/>
                <a:latin typeface="Times New Roman" panose="02020603050405020304" pitchFamily="18" charset="0"/>
                <a:ea typeface="Times New Roman" panose="02020603050405020304" pitchFamily="18" charset="0"/>
              </a:rPr>
              <a:t>Models for linking HR strategy to competitive</a:t>
            </a:r>
            <a:br>
              <a:rPr lang="en-US" sz="1800" dirty="0">
                <a:effectLst/>
                <a:latin typeface="Times New Roman" panose="02020603050405020304" pitchFamily="18" charset="0"/>
                <a:ea typeface="Times New Roman" panose="02020603050405020304" pitchFamily="18" charset="0"/>
              </a:rPr>
            </a:br>
            <a:endParaRPr lang="en-US" dirty="0"/>
          </a:p>
        </p:txBody>
      </p:sp>
      <p:graphicFrame>
        <p:nvGraphicFramePr>
          <p:cNvPr id="5" name="Content Placeholder 4">
            <a:extLst>
              <a:ext uri="{FF2B5EF4-FFF2-40B4-BE49-F238E27FC236}">
                <a16:creationId xmlns:a16="http://schemas.microsoft.com/office/drawing/2014/main" id="{5B582DA4-1397-C93F-C504-89F0B3FDF286}"/>
              </a:ext>
            </a:extLst>
          </p:cNvPr>
          <p:cNvGraphicFramePr>
            <a:graphicFrameLocks noGrp="1"/>
          </p:cNvGraphicFramePr>
          <p:nvPr>
            <p:ph idx="1"/>
            <p:extLst>
              <p:ext uri="{D42A27DB-BD31-4B8C-83A1-F6EECF244321}">
                <p14:modId xmlns:p14="http://schemas.microsoft.com/office/powerpoint/2010/main" val="336412921"/>
              </p:ext>
            </p:extLst>
          </p:nvPr>
        </p:nvGraphicFramePr>
        <p:xfrm>
          <a:off x="97536" y="1658111"/>
          <a:ext cx="10984992" cy="4383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1358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E5B03-6963-0DD9-3E7D-C9282147C5E4}"/>
              </a:ext>
            </a:extLst>
          </p:cNvPr>
          <p:cNvSpPr>
            <a:spLocks noGrp="1"/>
          </p:cNvSpPr>
          <p:nvPr>
            <p:ph type="title"/>
          </p:nvPr>
        </p:nvSpPr>
        <p:spPr/>
        <p:txBody>
          <a:bodyPr/>
          <a:lstStyle/>
          <a:p>
            <a:pPr algn="ctr"/>
            <a:r>
              <a:rPr lang="en-GB" sz="2400" b="1" dirty="0">
                <a:solidFill>
                  <a:schemeClr val="tx1"/>
                </a:solidFill>
                <a:effectLst/>
                <a:latin typeface="Times New Roman" panose="02020603050405020304" pitchFamily="18" charset="0"/>
                <a:ea typeface="Times New Roman" panose="02020603050405020304" pitchFamily="18" charset="0"/>
              </a:rPr>
              <a:t>Contd..</a:t>
            </a:r>
            <a:br>
              <a:rPr lang="en-US" sz="18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303C5859-07C9-B755-4433-6F1E7CEE0DF5}"/>
              </a:ext>
            </a:extLst>
          </p:cNvPr>
          <p:cNvSpPr>
            <a:spLocks noGrp="1"/>
          </p:cNvSpPr>
          <p:nvPr>
            <p:ph idx="1"/>
          </p:nvPr>
        </p:nvSpPr>
        <p:spPr/>
        <p: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contingency model is another effective model which changes the HR strategy as per needs. </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theory is known as a situational model that maximises the effectiveness of HR strategies by changing factors.</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perspectives of this theory work on quality management by enabling strategic alignment (</a:t>
            </a:r>
            <a:r>
              <a:rPr lang="en-GB" sz="1800" u="none" strike="noStrike" dirty="0">
                <a:effectLst/>
                <a:highlight>
                  <a:srgbClr val="FFFFFF"/>
                </a:highlight>
                <a:latin typeface="Times New Roman" panose="02020603050405020304" pitchFamily="18" charset="0"/>
                <a:ea typeface="Arial" panose="020B0604020202020204" pitchFamily="34" charset="0"/>
              </a:rPr>
              <a:t>McAdam, Miller and McSorley 2019</a:t>
            </a:r>
            <a:r>
              <a:rPr lang="en-GB" sz="1800" u="none" strike="noStrike" dirty="0">
                <a:effectLst/>
                <a:latin typeface="Times New Roman" panose="02020603050405020304" pitchFamily="18" charset="0"/>
                <a:ea typeface="Times New Roman" panose="02020603050405020304" pitchFamily="18" charset="0"/>
              </a:rPr>
              <a:t>). </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8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model analyses the external factors and includes competitive factors in HR strategies.  </a:t>
            </a:r>
            <a:endParaRPr lang="en-US" sz="1800" u="none" strike="noStrike"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282314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2C3F6-2BFA-3915-3284-865CBF1D84B6}"/>
              </a:ext>
            </a:extLst>
          </p:cNvPr>
          <p:cNvSpPr>
            <a:spLocks noGrp="1"/>
          </p:cNvSpPr>
          <p:nvPr>
            <p:ph type="title"/>
          </p:nvPr>
        </p:nvSpPr>
        <p:spPr>
          <a:xfrm>
            <a:off x="677334" y="573024"/>
            <a:ext cx="8596668" cy="1320800"/>
          </a:xfrm>
        </p:spPr>
        <p:txBody>
          <a:bodyPr/>
          <a:lstStyle/>
          <a:p>
            <a:pPr algn="ctr"/>
            <a:r>
              <a:rPr lang="en-GB" sz="2800" b="1" dirty="0">
                <a:solidFill>
                  <a:schemeClr val="tx1"/>
                </a:solidFill>
                <a:effectLst/>
                <a:latin typeface="Times New Roman" panose="02020603050405020304" pitchFamily="18" charset="0"/>
                <a:ea typeface="Times New Roman" panose="02020603050405020304" pitchFamily="18" charset="0"/>
              </a:rPr>
              <a:t>HR issues of both organisations </a:t>
            </a:r>
            <a:br>
              <a:rPr lang="en-US" sz="1800" dirty="0">
                <a:effectLst/>
                <a:latin typeface="Times New Roman" panose="02020603050405020304" pitchFamily="18" charset="0"/>
                <a:ea typeface="Times New Roman" panose="02020603050405020304" pitchFamily="18" charset="0"/>
              </a:rPr>
            </a:br>
            <a:endParaRPr lang="en-US" dirty="0"/>
          </a:p>
        </p:txBody>
      </p:sp>
      <p:graphicFrame>
        <p:nvGraphicFramePr>
          <p:cNvPr id="4" name="Content Placeholder 3">
            <a:extLst>
              <a:ext uri="{FF2B5EF4-FFF2-40B4-BE49-F238E27FC236}">
                <a16:creationId xmlns:a16="http://schemas.microsoft.com/office/drawing/2014/main" id="{BCFBDDEB-F9D1-0167-D8AE-BF29E6D20924}"/>
              </a:ext>
            </a:extLst>
          </p:cNvPr>
          <p:cNvGraphicFramePr>
            <a:graphicFrameLocks noGrp="1"/>
          </p:cNvGraphicFramePr>
          <p:nvPr>
            <p:ph idx="1"/>
            <p:extLst>
              <p:ext uri="{D42A27DB-BD31-4B8C-83A1-F6EECF244321}">
                <p14:modId xmlns:p14="http://schemas.microsoft.com/office/powerpoint/2010/main" val="1768937799"/>
              </p:ext>
            </p:extLst>
          </p:nvPr>
        </p:nvGraphicFramePr>
        <p:xfrm>
          <a:off x="677334" y="2097025"/>
          <a:ext cx="8596668" cy="3944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6640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E7D7D-0732-6356-DB89-5B6E07F2E341}"/>
              </a:ext>
            </a:extLst>
          </p:cNvPr>
          <p:cNvSpPr>
            <a:spLocks noGrp="1"/>
          </p:cNvSpPr>
          <p:nvPr>
            <p:ph type="title"/>
          </p:nvPr>
        </p:nvSpPr>
        <p:spPr/>
        <p:txBody>
          <a:bodyPr>
            <a:normAutofit/>
          </a:bodyPr>
          <a:lstStyle/>
          <a:p>
            <a:pPr algn="ctr"/>
            <a:r>
              <a:rPr lang="en-GB" sz="2000" b="1" dirty="0">
                <a:solidFill>
                  <a:schemeClr val="tx1"/>
                </a:solidFill>
                <a:effectLst/>
                <a:latin typeface="Times New Roman" panose="02020603050405020304" pitchFamily="18" charset="0"/>
                <a:ea typeface="Times New Roman" panose="02020603050405020304" pitchFamily="18" charset="0"/>
              </a:rPr>
              <a:t>Conclusion </a:t>
            </a:r>
            <a:br>
              <a:rPr lang="en-US" sz="2000" b="1" dirty="0">
                <a:solidFill>
                  <a:schemeClr val="tx1"/>
                </a:solidFill>
                <a:effectLst/>
                <a:latin typeface="Times New Roman" panose="02020603050405020304" pitchFamily="18" charset="0"/>
                <a:ea typeface="Times New Roman" panose="02020603050405020304" pitchFamily="18" charset="0"/>
              </a:rPr>
            </a:br>
            <a:endParaRPr lang="en-US" sz="2000" b="1" dirty="0">
              <a:solidFill>
                <a:schemeClr val="tx1"/>
              </a:solidFill>
            </a:endParaRPr>
          </a:p>
        </p:txBody>
      </p:sp>
      <p:sp>
        <p:nvSpPr>
          <p:cNvPr id="3" name="Content Placeholder 2">
            <a:extLst>
              <a:ext uri="{FF2B5EF4-FFF2-40B4-BE49-F238E27FC236}">
                <a16:creationId xmlns:a16="http://schemas.microsoft.com/office/drawing/2014/main" id="{340DA29E-3EAF-C8F4-5019-C04AEA508799}"/>
              </a:ext>
            </a:extLst>
          </p:cNvPr>
          <p:cNvSpPr>
            <a:spLocks noGrp="1"/>
          </p:cNvSpPr>
          <p:nvPr>
            <p:ph idx="1"/>
          </p:nvPr>
        </p:nvSpPr>
        <p:spPr/>
        <p: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HR strategies of both selected organisations are effective to gain competitive advantages. </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Continuous changes are needed in HR strategies to ensure advantages. </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Proper application of models is necessary to gain advice and reshape strategies. </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8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issues of HR strategies should be overcome with strategic decisions to maintain the flow of competitive advantages. </a:t>
            </a:r>
            <a:endParaRPr lang="en-US" sz="1800" u="none" strike="noStrike"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765225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9983C-74F8-85A5-AB63-BE1ECC199A43}"/>
              </a:ext>
            </a:extLst>
          </p:cNvPr>
          <p:cNvSpPr>
            <a:spLocks noGrp="1"/>
          </p:cNvSpPr>
          <p:nvPr>
            <p:ph type="title"/>
          </p:nvPr>
        </p:nvSpPr>
        <p:spPr>
          <a:xfrm>
            <a:off x="677334" y="0"/>
            <a:ext cx="8596668" cy="1930400"/>
          </a:xfrm>
        </p:spPr>
        <p:txBody>
          <a:bodyPr>
            <a:normAutofit/>
          </a:bodyPr>
          <a:lstStyle/>
          <a:p>
            <a:pPr algn="ctr"/>
            <a:r>
              <a:rPr lang="en-GB" sz="2000" b="1" dirty="0">
                <a:solidFill>
                  <a:schemeClr val="tx1"/>
                </a:solidFill>
                <a:effectLst/>
                <a:latin typeface="Times New Roman" panose="02020603050405020304" pitchFamily="18" charset="0"/>
                <a:ea typeface="Times New Roman" panose="02020603050405020304" pitchFamily="18" charset="0"/>
              </a:rPr>
              <a:t>References </a:t>
            </a:r>
            <a:br>
              <a:rPr lang="en-US" sz="2000" b="1" dirty="0">
                <a:solidFill>
                  <a:schemeClr val="tx1"/>
                </a:solidFill>
                <a:effectLst/>
                <a:latin typeface="Times New Roman" panose="02020603050405020304" pitchFamily="18" charset="0"/>
                <a:ea typeface="Times New Roman" panose="02020603050405020304" pitchFamily="18" charset="0"/>
              </a:rPr>
            </a:br>
            <a:endParaRPr lang="en-US" sz="2000" b="1" dirty="0">
              <a:solidFill>
                <a:schemeClr val="tx1"/>
              </a:solidFill>
            </a:endParaRPr>
          </a:p>
        </p:txBody>
      </p:sp>
      <p:sp>
        <p:nvSpPr>
          <p:cNvPr id="3" name="Content Placeholder 2">
            <a:extLst>
              <a:ext uri="{FF2B5EF4-FFF2-40B4-BE49-F238E27FC236}">
                <a16:creationId xmlns:a16="http://schemas.microsoft.com/office/drawing/2014/main" id="{B3DD7F90-B19E-B56E-FDA3-52EA17B943EE}"/>
              </a:ext>
            </a:extLst>
          </p:cNvPr>
          <p:cNvSpPr>
            <a:spLocks noGrp="1"/>
          </p:cNvSpPr>
          <p:nvPr>
            <p:ph idx="1"/>
          </p:nvPr>
        </p:nvSpPr>
        <p:spPr>
          <a:xfrm>
            <a:off x="457878" y="670560"/>
            <a:ext cx="11514666" cy="6083808"/>
          </a:xfrm>
        </p:spPr>
        <p:txBody>
          <a:bodyPr>
            <a:noAutofit/>
          </a:bodyPr>
          <a:lstStyle/>
          <a:p>
            <a:pPr marL="0" marR="0" algn="just">
              <a:lnSpc>
                <a:spcPct val="150000"/>
              </a:lnSpc>
              <a:spcBef>
                <a:spcPts val="1200"/>
              </a:spcBef>
              <a:spcAft>
                <a:spcPts val="1200"/>
              </a:spcAft>
            </a:pPr>
            <a:r>
              <a:rPr lang="en-GB" sz="1450" dirty="0">
                <a:effectLst/>
                <a:latin typeface="Times New Roman" panose="02020603050405020304" pitchFamily="18" charset="0"/>
                <a:ea typeface="Times New Roman" panose="02020603050405020304" pitchFamily="18" charset="0"/>
              </a:rPr>
              <a:t>Minhas and 3, J. 2023. </a:t>
            </a:r>
            <a:r>
              <a:rPr lang="en-GB" sz="1450" i="1" dirty="0">
                <a:effectLst/>
                <a:latin typeface="Times New Roman" panose="02020603050405020304" pitchFamily="18" charset="0"/>
                <a:ea typeface="Times New Roman" panose="02020603050405020304" pitchFamily="18" charset="0"/>
              </a:rPr>
              <a:t>Hindustan Unilever: Total income 2023</a:t>
            </a:r>
            <a:r>
              <a:rPr lang="en-GB" sz="1450" dirty="0">
                <a:effectLst/>
                <a:latin typeface="Times New Roman" panose="02020603050405020304" pitchFamily="18" charset="0"/>
                <a:ea typeface="Times New Roman" panose="02020603050405020304" pitchFamily="18" charset="0"/>
              </a:rPr>
              <a:t>, </a:t>
            </a:r>
            <a:r>
              <a:rPr lang="en-GB" sz="1450" i="1" dirty="0">
                <a:effectLst/>
                <a:latin typeface="Times New Roman" panose="02020603050405020304" pitchFamily="18" charset="0"/>
                <a:ea typeface="Times New Roman" panose="02020603050405020304" pitchFamily="18" charset="0"/>
              </a:rPr>
              <a:t>Statista</a:t>
            </a:r>
            <a:r>
              <a:rPr lang="en-GB" sz="1450" dirty="0">
                <a:effectLst/>
                <a:latin typeface="Times New Roman" panose="02020603050405020304" pitchFamily="18" charset="0"/>
                <a:ea typeface="Times New Roman" panose="02020603050405020304" pitchFamily="18" charset="0"/>
              </a:rPr>
              <a:t>. Available at: https://www.statista.com/statistics/947305/india-hindustan-unilever-limited-total-income/#:~:text=Hindustan%20Unilever%20Limited%20had%20a,financial%20year%202014%20in%20India. (Accessed: 10 July 2023). </a:t>
            </a:r>
            <a:endParaRPr lang="en-US" sz="145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450" dirty="0">
                <a:effectLst/>
                <a:latin typeface="Times New Roman" panose="02020603050405020304" pitchFamily="18" charset="0"/>
                <a:ea typeface="Times New Roman" panose="02020603050405020304" pitchFamily="18" charset="0"/>
              </a:rPr>
              <a:t>Nhs.uk 2023. </a:t>
            </a:r>
            <a:r>
              <a:rPr lang="en-GB" sz="1450" i="1" dirty="0">
                <a:effectLst/>
                <a:latin typeface="Times New Roman" panose="02020603050405020304" pitchFamily="18" charset="0"/>
                <a:ea typeface="Times New Roman" panose="02020603050405020304" pitchFamily="18" charset="0"/>
              </a:rPr>
              <a:t>NHS choices</a:t>
            </a:r>
            <a:r>
              <a:rPr lang="en-GB" sz="1450" dirty="0">
                <a:effectLst/>
                <a:latin typeface="Times New Roman" panose="02020603050405020304" pitchFamily="18" charset="0"/>
                <a:ea typeface="Times New Roman" panose="02020603050405020304" pitchFamily="18" charset="0"/>
              </a:rPr>
              <a:t>. Available at: https://www.nhs.uk/ (Accessed: 10 July 2023). </a:t>
            </a:r>
            <a:endParaRPr lang="en-US" sz="145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450" dirty="0" err="1">
                <a:effectLst/>
                <a:highlight>
                  <a:srgbClr val="FFFFFF"/>
                </a:highlight>
                <a:latin typeface="Times New Roman" panose="02020603050405020304" pitchFamily="18" charset="0"/>
                <a:ea typeface="Arial" panose="020B0604020202020204" pitchFamily="34" charset="0"/>
              </a:rPr>
              <a:t>Hamadamin</a:t>
            </a:r>
            <a:r>
              <a:rPr lang="en-GB" sz="1450" dirty="0">
                <a:effectLst/>
                <a:highlight>
                  <a:srgbClr val="FFFFFF"/>
                </a:highlight>
                <a:latin typeface="Times New Roman" panose="02020603050405020304" pitchFamily="18" charset="0"/>
                <a:ea typeface="Arial" panose="020B0604020202020204" pitchFamily="34" charset="0"/>
              </a:rPr>
              <a:t>, H.H. and </a:t>
            </a:r>
            <a:r>
              <a:rPr lang="en-GB" sz="1450" dirty="0" err="1">
                <a:effectLst/>
                <a:highlight>
                  <a:srgbClr val="FFFFFF"/>
                </a:highlight>
                <a:latin typeface="Times New Roman" panose="02020603050405020304" pitchFamily="18" charset="0"/>
                <a:ea typeface="Arial" panose="020B0604020202020204" pitchFamily="34" charset="0"/>
              </a:rPr>
              <a:t>Atan</a:t>
            </a:r>
            <a:r>
              <a:rPr lang="en-GB" sz="1450" dirty="0">
                <a:effectLst/>
                <a:highlight>
                  <a:srgbClr val="FFFFFF"/>
                </a:highlight>
                <a:latin typeface="Times New Roman" panose="02020603050405020304" pitchFamily="18" charset="0"/>
                <a:ea typeface="Arial" panose="020B0604020202020204" pitchFamily="34" charset="0"/>
              </a:rPr>
              <a:t>, T., 2019. The impact of strategic human resource management practices on competitive advantage sustainability: The mediation of human capital development and employee commitment. </a:t>
            </a:r>
            <a:r>
              <a:rPr lang="en-GB" sz="1450" i="1" dirty="0">
                <a:effectLst/>
                <a:highlight>
                  <a:srgbClr val="FFFFFF"/>
                </a:highlight>
                <a:latin typeface="Times New Roman" panose="02020603050405020304" pitchFamily="18" charset="0"/>
                <a:ea typeface="Arial" panose="020B0604020202020204" pitchFamily="34" charset="0"/>
              </a:rPr>
              <a:t>Sustainability</a:t>
            </a:r>
            <a:r>
              <a:rPr lang="en-GB" sz="1450" dirty="0">
                <a:effectLst/>
                <a:highlight>
                  <a:srgbClr val="FFFFFF"/>
                </a:highlight>
                <a:latin typeface="Times New Roman" panose="02020603050405020304" pitchFamily="18" charset="0"/>
                <a:ea typeface="Arial" panose="020B0604020202020204" pitchFamily="34" charset="0"/>
              </a:rPr>
              <a:t>, </a:t>
            </a:r>
            <a:r>
              <a:rPr lang="en-GB" sz="1450" i="1" dirty="0">
                <a:effectLst/>
                <a:highlight>
                  <a:srgbClr val="FFFFFF"/>
                </a:highlight>
                <a:latin typeface="Times New Roman" panose="02020603050405020304" pitchFamily="18" charset="0"/>
                <a:ea typeface="Arial" panose="020B0604020202020204" pitchFamily="34" charset="0"/>
              </a:rPr>
              <a:t>11</a:t>
            </a:r>
            <a:r>
              <a:rPr lang="en-GB" sz="1450" dirty="0">
                <a:effectLst/>
                <a:highlight>
                  <a:srgbClr val="FFFFFF"/>
                </a:highlight>
                <a:latin typeface="Times New Roman" panose="02020603050405020304" pitchFamily="18" charset="0"/>
                <a:ea typeface="Arial" panose="020B0604020202020204" pitchFamily="34" charset="0"/>
              </a:rPr>
              <a:t>(20), p.5782 [</a:t>
            </a:r>
            <a:r>
              <a:rPr lang="en-GB" sz="1450" dirty="0">
                <a:effectLst/>
                <a:latin typeface="Times New Roman" panose="02020603050405020304" pitchFamily="18" charset="0"/>
                <a:ea typeface="Times New Roman" panose="02020603050405020304" pitchFamily="18" charset="0"/>
              </a:rPr>
              <a:t>Available at: </a:t>
            </a:r>
            <a:r>
              <a:rPr lang="en-GB" sz="1450" u="sng" dirty="0">
                <a:solidFill>
                  <a:srgbClr val="0563C1"/>
                </a:solidFill>
                <a:effectLst/>
                <a:latin typeface="Times New Roman" panose="02020603050405020304" pitchFamily="18" charset="0"/>
                <a:ea typeface="Times New Roman" panose="02020603050405020304" pitchFamily="18" charset="0"/>
                <a:hlinkClick r:id="rId3"/>
              </a:rPr>
              <a:t>https://www.mdpi.com/2071-1050/11/20/5782</a:t>
            </a:r>
            <a:r>
              <a:rPr lang="en-GB" sz="1450" dirty="0">
                <a:effectLst/>
                <a:highlight>
                  <a:srgbClr val="FFFFFF"/>
                </a:highlight>
                <a:latin typeface="Times New Roman" panose="02020603050405020304" pitchFamily="18" charset="0"/>
                <a:ea typeface="Arial" panose="020B0604020202020204" pitchFamily="34" charset="0"/>
              </a:rPr>
              <a:t>]</a:t>
            </a:r>
            <a:endParaRPr lang="en-US" sz="145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450" dirty="0">
                <a:effectLst/>
                <a:highlight>
                  <a:srgbClr val="FFFFFF"/>
                </a:highlight>
                <a:latin typeface="Times New Roman" panose="02020603050405020304" pitchFamily="18" charset="0"/>
                <a:ea typeface="Arial" panose="020B0604020202020204" pitchFamily="34" charset="0"/>
              </a:rPr>
              <a:t>S;, O. 2023. </a:t>
            </a:r>
            <a:r>
              <a:rPr lang="en-GB" sz="1450" i="1" dirty="0">
                <a:effectLst/>
                <a:highlight>
                  <a:srgbClr val="FFFFFF"/>
                </a:highlight>
                <a:latin typeface="Times New Roman" panose="02020603050405020304" pitchFamily="18" charset="0"/>
                <a:ea typeface="Arial" panose="020B0604020202020204" pitchFamily="34" charset="0"/>
              </a:rPr>
              <a:t>The NHS childcare strategy</a:t>
            </a:r>
            <a:r>
              <a:rPr lang="en-GB" sz="1450" dirty="0">
                <a:effectLst/>
                <a:highlight>
                  <a:srgbClr val="FFFFFF"/>
                </a:highlight>
                <a:latin typeface="Times New Roman" panose="02020603050405020304" pitchFamily="18" charset="0"/>
                <a:ea typeface="Arial" panose="020B0604020202020204" pitchFamily="34" charset="0"/>
              </a:rPr>
              <a:t>, </a:t>
            </a:r>
            <a:r>
              <a:rPr lang="en-GB" sz="1450" i="1" dirty="0">
                <a:effectLst/>
                <a:highlight>
                  <a:srgbClr val="FFFFFF"/>
                </a:highlight>
                <a:latin typeface="Times New Roman" panose="02020603050405020304" pitchFamily="18" charset="0"/>
                <a:ea typeface="Arial" panose="020B0604020202020204" pitchFamily="34" charset="0"/>
              </a:rPr>
              <a:t>RCM midwives journal : official journal of the Royal College of Midwives</a:t>
            </a:r>
            <a:r>
              <a:rPr lang="en-GB" sz="1450" dirty="0">
                <a:effectLst/>
                <a:highlight>
                  <a:srgbClr val="FFFFFF"/>
                </a:highlight>
                <a:latin typeface="Times New Roman" panose="02020603050405020304" pitchFamily="18" charset="0"/>
                <a:ea typeface="Arial" panose="020B0604020202020204" pitchFamily="34" charset="0"/>
              </a:rPr>
              <a:t>. Available at: https://pubmed.ncbi.nlm.nih.gov/12046184/ (Accessed: 10 July 2023). </a:t>
            </a:r>
            <a:endParaRPr lang="en-US" sz="145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450" dirty="0">
                <a:effectLst/>
                <a:highlight>
                  <a:srgbClr val="FFFFFF"/>
                </a:highlight>
                <a:latin typeface="Times New Roman" panose="02020603050405020304" pitchFamily="18" charset="0"/>
                <a:ea typeface="Arial" panose="020B0604020202020204" pitchFamily="34" charset="0"/>
              </a:rPr>
              <a:t>Davis, G.F. and DeWitt, T., 2021. Organization theory and the resource-based view of the firm: The great divide. </a:t>
            </a:r>
            <a:r>
              <a:rPr lang="en-GB" sz="1450" i="1" dirty="0">
                <a:effectLst/>
                <a:highlight>
                  <a:srgbClr val="FFFFFF"/>
                </a:highlight>
                <a:latin typeface="Times New Roman" panose="02020603050405020304" pitchFamily="18" charset="0"/>
                <a:ea typeface="Arial" panose="020B0604020202020204" pitchFamily="34" charset="0"/>
              </a:rPr>
              <a:t>Journal of Management</a:t>
            </a:r>
            <a:r>
              <a:rPr lang="en-GB" sz="1450" dirty="0">
                <a:effectLst/>
                <a:highlight>
                  <a:srgbClr val="FFFFFF"/>
                </a:highlight>
                <a:latin typeface="Times New Roman" panose="02020603050405020304" pitchFamily="18" charset="0"/>
                <a:ea typeface="Arial" panose="020B0604020202020204" pitchFamily="34" charset="0"/>
              </a:rPr>
              <a:t>, </a:t>
            </a:r>
            <a:r>
              <a:rPr lang="en-GB" sz="1450" i="1" dirty="0">
                <a:effectLst/>
                <a:highlight>
                  <a:srgbClr val="FFFFFF"/>
                </a:highlight>
                <a:latin typeface="Times New Roman" panose="02020603050405020304" pitchFamily="18" charset="0"/>
                <a:ea typeface="Arial" panose="020B0604020202020204" pitchFamily="34" charset="0"/>
              </a:rPr>
              <a:t>47</a:t>
            </a:r>
            <a:r>
              <a:rPr lang="en-GB" sz="1450" dirty="0">
                <a:effectLst/>
                <a:highlight>
                  <a:srgbClr val="FFFFFF"/>
                </a:highlight>
                <a:latin typeface="Times New Roman" panose="02020603050405020304" pitchFamily="18" charset="0"/>
                <a:ea typeface="Arial" panose="020B0604020202020204" pitchFamily="34" charset="0"/>
              </a:rPr>
              <a:t>(7), pp.1684-1697 [Available at: </a:t>
            </a:r>
            <a:r>
              <a:rPr lang="en-GB" sz="1450" u="sng" dirty="0">
                <a:solidFill>
                  <a:srgbClr val="0563C1"/>
                </a:solidFill>
                <a:effectLst/>
                <a:highlight>
                  <a:srgbClr val="FFFFFF"/>
                </a:highlight>
                <a:latin typeface="Times New Roman" panose="02020603050405020304" pitchFamily="18" charset="0"/>
                <a:ea typeface="Arial" panose="020B0604020202020204" pitchFamily="34" charset="0"/>
                <a:hlinkClick r:id="rId4"/>
              </a:rPr>
              <a:t>https://journals.sagepub.com/doi/abs/10.1177/0149206320982650</a:t>
            </a:r>
            <a:r>
              <a:rPr lang="en-GB" sz="1450" dirty="0">
                <a:effectLst/>
                <a:highlight>
                  <a:srgbClr val="FFFFFF"/>
                </a:highlight>
                <a:latin typeface="Times New Roman" panose="02020603050405020304" pitchFamily="18" charset="0"/>
                <a:ea typeface="Arial" panose="020B0604020202020204" pitchFamily="34" charset="0"/>
              </a:rPr>
              <a:t>]</a:t>
            </a:r>
            <a:endParaRPr lang="en-US" sz="145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450" dirty="0">
                <a:effectLst/>
                <a:highlight>
                  <a:srgbClr val="FFFFFF"/>
                </a:highlight>
                <a:latin typeface="Times New Roman" panose="02020603050405020304" pitchFamily="18" charset="0"/>
                <a:ea typeface="Arial" panose="020B0604020202020204" pitchFamily="34" charset="0"/>
              </a:rPr>
              <a:t>McAdam, R., Miller, K. and McSorley, C., 2019. Towards a contingency theory perspective of quality management in enabling strategic alignment. </a:t>
            </a:r>
            <a:r>
              <a:rPr lang="en-GB" sz="1450" i="1" dirty="0">
                <a:effectLst/>
                <a:highlight>
                  <a:srgbClr val="FFFFFF"/>
                </a:highlight>
                <a:latin typeface="Times New Roman" panose="02020603050405020304" pitchFamily="18" charset="0"/>
                <a:ea typeface="Arial" panose="020B0604020202020204" pitchFamily="34" charset="0"/>
              </a:rPr>
              <a:t>International Journal of Production Economics</a:t>
            </a:r>
            <a:r>
              <a:rPr lang="en-GB" sz="1450" dirty="0">
                <a:effectLst/>
                <a:highlight>
                  <a:srgbClr val="FFFFFF"/>
                </a:highlight>
                <a:latin typeface="Times New Roman" panose="02020603050405020304" pitchFamily="18" charset="0"/>
                <a:ea typeface="Arial" panose="020B0604020202020204" pitchFamily="34" charset="0"/>
              </a:rPr>
              <a:t>, </a:t>
            </a:r>
            <a:r>
              <a:rPr lang="en-GB" sz="1450" i="1" dirty="0">
                <a:effectLst/>
                <a:highlight>
                  <a:srgbClr val="FFFFFF"/>
                </a:highlight>
                <a:latin typeface="Times New Roman" panose="02020603050405020304" pitchFamily="18" charset="0"/>
                <a:ea typeface="Arial" panose="020B0604020202020204" pitchFamily="34" charset="0"/>
              </a:rPr>
              <a:t>207</a:t>
            </a:r>
            <a:r>
              <a:rPr lang="en-GB" sz="1450" dirty="0">
                <a:effectLst/>
                <a:highlight>
                  <a:srgbClr val="FFFFFF"/>
                </a:highlight>
                <a:latin typeface="Times New Roman" panose="02020603050405020304" pitchFamily="18" charset="0"/>
                <a:ea typeface="Arial" panose="020B0604020202020204" pitchFamily="34" charset="0"/>
              </a:rPr>
              <a:t>, pp.195-209 [Available at:  </a:t>
            </a:r>
            <a:r>
              <a:rPr lang="en-GB" sz="1450" u="sng" dirty="0">
                <a:solidFill>
                  <a:srgbClr val="0563C1"/>
                </a:solidFill>
                <a:effectLst/>
                <a:highlight>
                  <a:srgbClr val="FFFFFF"/>
                </a:highlight>
                <a:latin typeface="Times New Roman" panose="02020603050405020304" pitchFamily="18" charset="0"/>
                <a:ea typeface="Arial" panose="020B0604020202020204" pitchFamily="34" charset="0"/>
                <a:hlinkClick r:id="rId5"/>
              </a:rPr>
              <a:t>https://www.sciencedirect.com/science/article/pii/S0925527316301396</a:t>
            </a:r>
            <a:r>
              <a:rPr lang="en-GB" sz="1450" dirty="0">
                <a:effectLst/>
                <a:highlight>
                  <a:srgbClr val="FFFFFF"/>
                </a:highlight>
                <a:latin typeface="Times New Roman" panose="02020603050405020304" pitchFamily="18" charset="0"/>
                <a:ea typeface="Arial" panose="020B0604020202020204" pitchFamily="34" charset="0"/>
              </a:rPr>
              <a:t>]</a:t>
            </a:r>
            <a:endParaRPr lang="en-US" sz="1450" dirty="0">
              <a:effectLst/>
              <a:latin typeface="Times New Roman" panose="02020603050405020304" pitchFamily="18" charset="0"/>
              <a:ea typeface="Times New Roman" panose="02020603050405020304" pitchFamily="18" charset="0"/>
            </a:endParaRPr>
          </a:p>
          <a:p>
            <a:endParaRPr lang="en-US" sz="1450" dirty="0"/>
          </a:p>
        </p:txBody>
      </p:sp>
    </p:spTree>
    <p:extLst>
      <p:ext uri="{BB962C8B-B14F-4D97-AF65-F5344CB8AC3E}">
        <p14:creationId xmlns:p14="http://schemas.microsoft.com/office/powerpoint/2010/main" val="3677442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23592A4-8647-BF04-D042-9AAC2DA8CF91}"/>
              </a:ext>
            </a:extLst>
          </p:cNvPr>
          <p:cNvSpPr>
            <a:spLocks noGrp="1"/>
          </p:cNvSpPr>
          <p:nvPr>
            <p:ph idx="1"/>
          </p:nvPr>
        </p:nvSpPr>
        <p:spPr>
          <a:xfrm>
            <a:off x="377952" y="341376"/>
            <a:ext cx="11472671" cy="7266432"/>
          </a:xfrm>
        </p:spPr>
        <p:txBody>
          <a:bodyPr>
            <a:noAutofit/>
          </a:bodyPr>
          <a:lstStyle/>
          <a:p>
            <a:pPr marL="0" marR="0" algn="just">
              <a:lnSpc>
                <a:spcPct val="150000"/>
              </a:lnSpc>
              <a:spcBef>
                <a:spcPts val="1200"/>
              </a:spcBef>
              <a:spcAft>
                <a:spcPts val="1200"/>
              </a:spcAft>
            </a:pPr>
            <a:r>
              <a:rPr lang="en-GB" sz="1450" dirty="0">
                <a:effectLst/>
                <a:highlight>
                  <a:srgbClr val="FFFFFF"/>
                </a:highlight>
                <a:latin typeface="Times New Roman" panose="02020603050405020304" pitchFamily="18" charset="0"/>
                <a:ea typeface="Arial" panose="020B0604020202020204" pitchFamily="34" charset="0"/>
              </a:rPr>
              <a:t>Unilever PLC 2023. </a:t>
            </a:r>
            <a:r>
              <a:rPr lang="en-GB" sz="1450" i="1" dirty="0">
                <a:effectLst/>
                <a:highlight>
                  <a:srgbClr val="FFFFFF"/>
                </a:highlight>
                <a:latin typeface="Times New Roman" panose="02020603050405020304" pitchFamily="18" charset="0"/>
                <a:ea typeface="Arial" panose="020B0604020202020204" pitchFamily="34" charset="0"/>
              </a:rPr>
              <a:t>Our guiding principles for business and human rights</a:t>
            </a:r>
            <a:r>
              <a:rPr lang="en-GB" sz="1450" dirty="0">
                <a:effectLst/>
                <a:highlight>
                  <a:srgbClr val="FFFFFF"/>
                </a:highlight>
                <a:latin typeface="Times New Roman" panose="02020603050405020304" pitchFamily="18" charset="0"/>
                <a:ea typeface="Arial" panose="020B0604020202020204" pitchFamily="34" charset="0"/>
              </a:rPr>
              <a:t>, </a:t>
            </a:r>
            <a:r>
              <a:rPr lang="en-GB" sz="1450" i="1" dirty="0">
                <a:effectLst/>
                <a:highlight>
                  <a:srgbClr val="FFFFFF"/>
                </a:highlight>
                <a:latin typeface="Times New Roman" panose="02020603050405020304" pitchFamily="18" charset="0"/>
                <a:ea typeface="Arial" panose="020B0604020202020204" pitchFamily="34" charset="0"/>
              </a:rPr>
              <a:t>Unilever</a:t>
            </a:r>
            <a:r>
              <a:rPr lang="en-GB" sz="1450" dirty="0">
                <a:effectLst/>
                <a:highlight>
                  <a:srgbClr val="FFFFFF"/>
                </a:highlight>
                <a:latin typeface="Times New Roman" panose="02020603050405020304" pitchFamily="18" charset="0"/>
                <a:ea typeface="Arial" panose="020B0604020202020204" pitchFamily="34" charset="0"/>
              </a:rPr>
              <a:t>. Available at: https://www.unilever.com/planet-and-society/respect-human-rights/our-salient-human-rights-issues/#:~:text=After%20an%20extensive%20process%20involving,land%20rights%3B%20and%20working%20hours. (Accessed: 10 July 2023). </a:t>
            </a:r>
            <a:endParaRPr lang="en-US" sz="1450" dirty="0">
              <a:effectLst/>
              <a:latin typeface="Times New Roman" panose="02020603050405020304" pitchFamily="18" charset="0"/>
              <a:ea typeface="Times New Roman" panose="02020603050405020304" pitchFamily="18" charset="0"/>
            </a:endParaRPr>
          </a:p>
          <a:p>
            <a:r>
              <a:rPr lang="en-GB" sz="1450" dirty="0">
                <a:effectLst/>
                <a:highlight>
                  <a:srgbClr val="FFFFFF"/>
                </a:highlight>
                <a:latin typeface="Times New Roman" panose="02020603050405020304" pitchFamily="18" charset="0"/>
                <a:ea typeface="Arial" panose="020B0604020202020204" pitchFamily="34" charset="0"/>
              </a:rPr>
              <a:t> </a:t>
            </a:r>
            <a:r>
              <a:rPr lang="en-US" sz="1450" dirty="0" err="1"/>
              <a:t>Schiavo</a:t>
            </a:r>
            <a:r>
              <a:rPr lang="en-US" sz="1450" dirty="0"/>
              <a:t>, G., </a:t>
            </a:r>
            <a:r>
              <a:rPr lang="en-US" sz="1450" dirty="0" err="1"/>
              <a:t>Leonardi</a:t>
            </a:r>
            <a:r>
              <a:rPr lang="en-US" sz="1450" dirty="0"/>
              <a:t>, C. and </a:t>
            </a:r>
            <a:r>
              <a:rPr lang="en-US" sz="1450" dirty="0" err="1"/>
              <a:t>Zancanaro</a:t>
            </a:r>
            <a:r>
              <a:rPr lang="en-US" sz="1450" dirty="0"/>
              <a:t>, M., 2020. Values and practices behind collaborative childcare in knowledge-based organizations. </a:t>
            </a:r>
            <a:r>
              <a:rPr lang="en-US" sz="1450" i="1" dirty="0"/>
              <a:t>Technology Innovation Management Review</a:t>
            </a:r>
            <a:r>
              <a:rPr lang="en-US" sz="1450" dirty="0"/>
              <a:t>, </a:t>
            </a:r>
            <a:r>
              <a:rPr lang="en-US" sz="1450" i="1" dirty="0"/>
              <a:t>10</a:t>
            </a:r>
            <a:r>
              <a:rPr lang="en-US" sz="1450" dirty="0"/>
              <a:t>(5), pp.41-50. [Available at: </a:t>
            </a:r>
            <a:r>
              <a:rPr lang="en-US" sz="1450" dirty="0">
                <a:hlinkClick r:id="rId2"/>
              </a:rPr>
              <a:t>https://cris.fbk.eu/handle/11582/322292</a:t>
            </a:r>
            <a:r>
              <a:rPr lang="en-US" sz="1450" dirty="0"/>
              <a:t>]</a:t>
            </a:r>
          </a:p>
          <a:p>
            <a:r>
              <a:rPr lang="en-US" sz="1450" dirty="0"/>
              <a:t>Unilever PLC (2021). </a:t>
            </a:r>
            <a:r>
              <a:rPr lang="en-US" sz="1450" i="1" dirty="0"/>
              <a:t>Employee health and wellbeing</a:t>
            </a:r>
            <a:r>
              <a:rPr lang="en-US" sz="1450" dirty="0"/>
              <a:t>. [online] Unilever. Available at: https://www.unilever.com/planet-and-society/responsible-business/employee-wellbeing/#:~:text=We%20promote%20a%20positive%20environment,and%20our%20business%2C%20to%20thrive [Accessed 10  Jul. 2023].</a:t>
            </a:r>
          </a:p>
          <a:p>
            <a:r>
              <a:rPr lang="en-US" sz="1450" dirty="0"/>
              <a:t>Ho, H. and </a:t>
            </a:r>
            <a:r>
              <a:rPr lang="en-US" sz="1450" dirty="0" err="1"/>
              <a:t>Kuvaas</a:t>
            </a:r>
            <a:r>
              <a:rPr lang="en-US" sz="1450" dirty="0"/>
              <a:t>, B., 2020. Human resource management systems, employee well‐being, and firm performance from the mutual gains and critical perspectives: The well‐being paradox. </a:t>
            </a:r>
            <a:r>
              <a:rPr lang="en-US" sz="1450" i="1" dirty="0"/>
              <a:t>Human Resource Management</a:t>
            </a:r>
            <a:r>
              <a:rPr lang="en-US" sz="1450" dirty="0"/>
              <a:t>, </a:t>
            </a:r>
            <a:r>
              <a:rPr lang="en-US" sz="1450" i="1" dirty="0"/>
              <a:t>59</a:t>
            </a:r>
            <a:r>
              <a:rPr lang="en-US" sz="1450" dirty="0"/>
              <a:t>(3), pp.235-253. [Available at: </a:t>
            </a:r>
            <a:r>
              <a:rPr lang="en-US" sz="1450" dirty="0">
                <a:hlinkClick r:id="rId3"/>
              </a:rPr>
              <a:t>https://onlinelibrary.wiley.com/doi/abs/10.1002/hrm.21990</a:t>
            </a:r>
            <a:r>
              <a:rPr lang="en-US" sz="1450" dirty="0"/>
              <a:t>]</a:t>
            </a:r>
          </a:p>
          <a:p>
            <a:r>
              <a:rPr lang="en-US" sz="1450" dirty="0"/>
              <a:t>Salas‐</a:t>
            </a:r>
            <a:r>
              <a:rPr lang="en-US" sz="1450" dirty="0" err="1"/>
              <a:t>Vallina</a:t>
            </a:r>
            <a:r>
              <a:rPr lang="en-US" sz="1450" dirty="0"/>
              <a:t>, A., </a:t>
            </a:r>
            <a:r>
              <a:rPr lang="en-US" sz="1450" dirty="0" err="1"/>
              <a:t>Alegre</a:t>
            </a:r>
            <a:r>
              <a:rPr lang="en-US" sz="1450" dirty="0"/>
              <a:t>, J. and </a:t>
            </a:r>
            <a:r>
              <a:rPr lang="en-US" sz="1450" dirty="0" err="1"/>
              <a:t>López‐Cabrales</a:t>
            </a:r>
            <a:r>
              <a:rPr lang="en-US" sz="1450" dirty="0"/>
              <a:t>, Á., 2021. The challenge of increasing employees' well‐being and performance: How human resource management practices and engaging leadership work together toward reaching this goal. </a:t>
            </a:r>
            <a:r>
              <a:rPr lang="en-US" sz="1450" i="1" dirty="0"/>
              <a:t>Human Resource Management</a:t>
            </a:r>
            <a:r>
              <a:rPr lang="en-US" sz="1450" dirty="0"/>
              <a:t>, </a:t>
            </a:r>
            <a:r>
              <a:rPr lang="en-US" sz="1450" i="1" dirty="0"/>
              <a:t>60</a:t>
            </a:r>
            <a:r>
              <a:rPr lang="en-US" sz="1450" dirty="0"/>
              <a:t>(3), pp.333-347.  [Available at: </a:t>
            </a:r>
            <a:r>
              <a:rPr lang="en-US" sz="1450" dirty="0">
                <a:hlinkClick r:id="rId4"/>
              </a:rPr>
              <a:t>https://onlinelibrary.wiley.com/doi/abs/10.1002/hrm.22021</a:t>
            </a:r>
            <a:r>
              <a:rPr lang="en-US" sz="1450" dirty="0"/>
              <a:t>]</a:t>
            </a:r>
          </a:p>
          <a:p>
            <a:r>
              <a:rPr lang="en-US" sz="1450" dirty="0" err="1"/>
              <a:t>Issar</a:t>
            </a:r>
            <a:r>
              <a:rPr lang="en-US" sz="1450" dirty="0"/>
              <a:t>, P. (2021). </a:t>
            </a:r>
            <a:r>
              <a:rPr lang="en-US" sz="1450" i="1" dirty="0"/>
              <a:t>The future of NHS human resources and </a:t>
            </a:r>
            <a:r>
              <a:rPr lang="en-US" sz="1450" i="1" dirty="0" err="1"/>
              <a:t>organisational</a:t>
            </a:r>
            <a:r>
              <a:rPr lang="en-US" sz="1450" i="1" dirty="0"/>
              <a:t> development</a:t>
            </a:r>
            <a:r>
              <a:rPr lang="en-US" sz="1450" dirty="0"/>
              <a:t>. [online] Available at: </a:t>
            </a:r>
            <a:r>
              <a:rPr lang="en-US" sz="1450" dirty="0">
                <a:hlinkClick r:id="rId5"/>
              </a:rPr>
              <a:t>https://www.england.nhs.uk/wp-content/uploads/2021/11/B0659_The-future-of-NHS-human-resources-and-organisational-development-report_22112021.pdf</a:t>
            </a:r>
            <a:r>
              <a:rPr lang="en-US" sz="1450" dirty="0"/>
              <a:t>.</a:t>
            </a:r>
          </a:p>
          <a:p>
            <a:r>
              <a:rPr lang="en-US" sz="1450" dirty="0" err="1"/>
              <a:t>Advani</a:t>
            </a:r>
            <a:r>
              <a:rPr lang="en-US" sz="1450" dirty="0"/>
              <a:t>, S. (2015). </a:t>
            </a:r>
            <a:r>
              <a:rPr lang="en-US" sz="1450" i="1" dirty="0"/>
              <a:t>HR culture: From flexible timings to daycare, how startups are drawing policies to retain employees</a:t>
            </a:r>
            <a:r>
              <a:rPr lang="en-US" sz="1450" dirty="0"/>
              <a:t>. [online] The Economic Times. Available at: https://economictimes.indiatimes.com/small-biz/startups/hr-culture-from-flexible-timings-to-daycare-how-startups-are-drawing-policies-to-retain-employees/articleshow/48119647.cms?from=mdr [Accessed 10 Jul. 2023].</a:t>
            </a:r>
          </a:p>
          <a:p>
            <a:pPr marL="0" marR="0" algn="just">
              <a:lnSpc>
                <a:spcPct val="150000"/>
              </a:lnSpc>
              <a:spcBef>
                <a:spcPts val="0"/>
              </a:spcBef>
              <a:spcAft>
                <a:spcPts val="800"/>
              </a:spcAft>
            </a:pPr>
            <a:endParaRPr lang="en-US" sz="1450" dirty="0">
              <a:effectLst/>
              <a:latin typeface="Times New Roman" panose="02020603050405020304" pitchFamily="18" charset="0"/>
              <a:ea typeface="Times New Roman" panose="02020603050405020304" pitchFamily="18" charset="0"/>
            </a:endParaRPr>
          </a:p>
          <a:p>
            <a:endParaRPr lang="en-US" sz="1450" dirty="0"/>
          </a:p>
        </p:txBody>
      </p:sp>
    </p:spTree>
    <p:extLst>
      <p:ext uri="{BB962C8B-B14F-4D97-AF65-F5344CB8AC3E}">
        <p14:creationId xmlns:p14="http://schemas.microsoft.com/office/powerpoint/2010/main" val="40920667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6DA79-9640-2457-2600-F2E8FBE8160B}"/>
              </a:ext>
            </a:extLst>
          </p:cNvPr>
          <p:cNvSpPr>
            <a:spLocks noGrp="1"/>
          </p:cNvSpPr>
          <p:nvPr>
            <p:ph type="title"/>
          </p:nvPr>
        </p:nvSpPr>
        <p:spPr>
          <a:xfrm>
            <a:off x="2993720" y="2180796"/>
            <a:ext cx="6079865" cy="1013341"/>
          </a:xfrm>
        </p:spPr>
        <p:txBody>
          <a:bodyPr>
            <a:noAutofit/>
          </a:bodyPr>
          <a:lstStyle/>
          <a:p>
            <a:pPr algn="ctr"/>
            <a:r>
              <a:rPr lang="en-US" sz="60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Thank you </a:t>
            </a:r>
          </a:p>
        </p:txBody>
      </p:sp>
    </p:spTree>
    <p:extLst>
      <p:ext uri="{BB962C8B-B14F-4D97-AF65-F5344CB8AC3E}">
        <p14:creationId xmlns:p14="http://schemas.microsoft.com/office/powerpoint/2010/main" val="1824961100"/>
      </p:ext>
    </p:extLst>
  </p:cSld>
  <p:clrMapOvr>
    <a:masterClrMapping/>
  </p:clrMapOvr>
</p:sld>
</file>

<file path=ppt/theme/theme1.xml><?xml version="1.0" encoding="utf-8"?>
<a:theme xmlns:a="http://schemas.openxmlformats.org/drawingml/2006/main" name="Facet">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60</TotalTime>
  <Words>3616</Words>
  <Application>Microsoft Office PowerPoint</Application>
  <PresentationFormat>Widescreen</PresentationFormat>
  <Paragraphs>118</Paragraphs>
  <Slides>18</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Times New Roman</vt:lpstr>
      <vt:lpstr>Wingdings 3</vt:lpstr>
      <vt:lpstr>Facet</vt:lpstr>
      <vt:lpstr>Assessment Component 2: PowerPoint Presentation</vt:lpstr>
      <vt:lpstr>Introduction  </vt:lpstr>
      <vt:lpstr>Overview of the selected private sector organisation  </vt:lpstr>
      <vt:lpstr>Description of a Public sector organisation </vt:lpstr>
      <vt:lpstr>Highlight a HR strategy and its impact on both organisations  </vt:lpstr>
      <vt:lpstr>Highlight an HR strategy and its impact on the private organisation, Unilever   </vt:lpstr>
      <vt:lpstr>Impact of the HR strategy to gain competitive advantages  </vt:lpstr>
      <vt:lpstr>Contd..  </vt:lpstr>
      <vt:lpstr>A summary of the literature review of 3 articles </vt:lpstr>
      <vt:lpstr>A summary of the literature review of 3 articles  </vt:lpstr>
      <vt:lpstr>A summary of the literature review of 3 articles (Contd.)  </vt:lpstr>
      <vt:lpstr>Models for linking HR strategy to competitive </vt:lpstr>
      <vt:lpstr>Contd.. </vt:lpstr>
      <vt:lpstr>HR issues of both organisations  </vt:lpstr>
      <vt:lpstr>Conclusion  </vt:lpstr>
      <vt:lpstr>References  </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2: PowerPoint Presentation</dc:title>
  <dc:creator>Usedr</dc:creator>
  <cp:lastModifiedBy>Sandra Krishna</cp:lastModifiedBy>
  <cp:revision>1</cp:revision>
  <dcterms:created xsi:type="dcterms:W3CDTF">2023-07-10T07:47:35Z</dcterms:created>
  <dcterms:modified xsi:type="dcterms:W3CDTF">2023-07-10T06:54:20Z</dcterms:modified>
</cp:coreProperties>
</file>