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changesInfos/changesInfo1.xml" ContentType="application/vnd.ms-powerpoint.changesinfo+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60" r:id="rId1"/>
  </p:sldMasterIdLst>
  <p:sldIdLst>
    <p:sldId id="256" r:id="rId2"/>
    <p:sldId id="258" r:id="rId3"/>
    <p:sldId id="262" r:id="rId4"/>
    <p:sldId id="261" r:id="rId5"/>
    <p:sldId id="259" r:id="rId6"/>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220"/>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81C1961C-BD5B-0E4B-9B51-6613FE4B5A11}" v="1021" dt="2024-11-29T20:51:00.843"/>
    <p1510:client id="{9E3CAE13-6271-94E4-F589-E90362A97E86}" v="1363" dt="2024-11-28T22:28:13.188"/>
    <p1510:client id="{A236F36F-5E8E-BBB6-5F48-03C851EA5722}" v="277" dt="2024-11-29T21:29:04.494"/>
    <p1510:client id="{BBE81AED-0E31-0E0B-3462-6A5438324CFF}" v="52" dt="2024-11-29T19:23:30.525"/>
  </p1510:revLst>
</p1510:revInfo>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p:slideViewPr>
    <p:cSldViewPr snapToGrid="0">
      <p:cViewPr>
        <p:scale>
          <a:sx n="1" d="2"/>
          <a:sy n="1" d="2"/>
        </p:scale>
        <p:origin x="0" y="0"/>
      </p:cViewPr>
      <p:guideLst/>
    </p:cSldViewPr>
  </p:slideViewPr>
  <p:gridSpacing cx="76200" cy="76200"/>
</p:viewPr>
</file>

<file path=ppt/_rels/presentation.xml.rels><?xml version="1.0" encoding="UTF-8" standalone="yes"?>
<Relationships xmlns="http://schemas.openxmlformats.org/package/2006/relationships"><Relationship Id="rId8"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presProps" Target="presProps.xml"/><Relationship Id="rId12" Type="http://schemas.microsoft.com/office/2015/10/relationships/revisionInfo" Target="revisionInfo.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microsoft.com/office/2016/11/relationships/changesInfo" Target="changesInfos/changesInfo1.xml"/><Relationship Id="rId5" Type="http://schemas.openxmlformats.org/officeDocument/2006/relationships/slide" Target="slides/slide4.xml"/><Relationship Id="rId10" Type="http://schemas.openxmlformats.org/officeDocument/2006/relationships/tableStyles" Target="tableStyles.xml"/><Relationship Id="rId4" Type="http://schemas.openxmlformats.org/officeDocument/2006/relationships/slide" Target="slides/slide3.xml"/><Relationship Id="rId9" Type="http://schemas.openxmlformats.org/officeDocument/2006/relationships/theme" Target="theme/theme1.xml"/></Relationships>
</file>

<file path=ppt/changesInfos/changesInfo1.xml><?xml version="1.0" encoding="utf-8"?>
<pc:chgInfo xmlns:a="http://schemas.openxmlformats.org/drawingml/2006/main" xmlns:r="http://schemas.openxmlformats.org/officeDocument/2006/relationships" xmlns:ac="http://schemas.microsoft.com/office/drawing/2013/main/command" xmlns:pc="http://schemas.microsoft.com/office/powerpoint/2013/main/command">
  <pc:docChgLst>
    <pc:chgData name="Anamaria Eliza Pivoda (2330419)" userId="S::2330419@student.uwtsd.ac.uk::28fc0326-5700-4e04-893f-3c8fc8f13ab3" providerId="AD" clId="Web-{A236F36F-5E8E-BBB6-5F48-03C851EA5722}"/>
    <pc:docChg chg="delSld modSld">
      <pc:chgData name="Anamaria Eliza Pivoda (2330419)" userId="S::2330419@student.uwtsd.ac.uk::28fc0326-5700-4e04-893f-3c8fc8f13ab3" providerId="AD" clId="Web-{A236F36F-5E8E-BBB6-5F48-03C851EA5722}" dt="2024-11-29T21:29:03.166" v="275" actId="20577"/>
      <pc:docMkLst>
        <pc:docMk/>
      </pc:docMkLst>
      <pc:sldChg chg="modSp">
        <pc:chgData name="Anamaria Eliza Pivoda (2330419)" userId="S::2330419@student.uwtsd.ac.uk::28fc0326-5700-4e04-893f-3c8fc8f13ab3" providerId="AD" clId="Web-{A236F36F-5E8E-BBB6-5F48-03C851EA5722}" dt="2024-11-29T21:29:03.166" v="275" actId="20577"/>
        <pc:sldMkLst>
          <pc:docMk/>
          <pc:sldMk cId="109857222" sldId="256"/>
        </pc:sldMkLst>
        <pc:spChg chg="mod">
          <ac:chgData name="Anamaria Eliza Pivoda (2330419)" userId="S::2330419@student.uwtsd.ac.uk::28fc0326-5700-4e04-893f-3c8fc8f13ab3" providerId="AD" clId="Web-{A236F36F-5E8E-BBB6-5F48-03C851EA5722}" dt="2024-11-29T21:29:03.166" v="275" actId="20577"/>
          <ac:spMkLst>
            <pc:docMk/>
            <pc:sldMk cId="109857222" sldId="256"/>
            <ac:spMk id="3" creationId="{00000000-0000-0000-0000-000000000000}"/>
          </ac:spMkLst>
        </pc:spChg>
      </pc:sldChg>
      <pc:sldChg chg="del">
        <pc:chgData name="Anamaria Eliza Pivoda (2330419)" userId="S::2330419@student.uwtsd.ac.uk::28fc0326-5700-4e04-893f-3c8fc8f13ab3" providerId="AD" clId="Web-{A236F36F-5E8E-BBB6-5F48-03C851EA5722}" dt="2024-11-29T21:28:14.227" v="264"/>
        <pc:sldMkLst>
          <pc:docMk/>
          <pc:sldMk cId="2265456108" sldId="257"/>
        </pc:sldMkLst>
      </pc:sldChg>
      <pc:sldChg chg="modSp">
        <pc:chgData name="Anamaria Eliza Pivoda (2330419)" userId="S::2330419@student.uwtsd.ac.uk::28fc0326-5700-4e04-893f-3c8fc8f13ab3" providerId="AD" clId="Web-{A236F36F-5E8E-BBB6-5F48-03C851EA5722}" dt="2024-11-29T21:22:51.265" v="105" actId="20577"/>
        <pc:sldMkLst>
          <pc:docMk/>
          <pc:sldMk cId="2314267504" sldId="261"/>
        </pc:sldMkLst>
        <pc:spChg chg="mod">
          <ac:chgData name="Anamaria Eliza Pivoda (2330419)" userId="S::2330419@student.uwtsd.ac.uk::28fc0326-5700-4e04-893f-3c8fc8f13ab3" providerId="AD" clId="Web-{A236F36F-5E8E-BBB6-5F48-03C851EA5722}" dt="2024-11-29T21:22:51.265" v="105" actId="20577"/>
          <ac:spMkLst>
            <pc:docMk/>
            <pc:sldMk cId="2314267504" sldId="261"/>
            <ac:spMk id="3" creationId="{EB86266B-77B2-3134-87A6-086B320F6033}"/>
          </ac:spMkLst>
        </pc:spChg>
      </pc:sldChg>
      <pc:sldChg chg="modSp">
        <pc:chgData name="Anamaria Eliza Pivoda (2330419)" userId="S::2330419@student.uwtsd.ac.uk::28fc0326-5700-4e04-893f-3c8fc8f13ab3" providerId="AD" clId="Web-{A236F36F-5E8E-BBB6-5F48-03C851EA5722}" dt="2024-11-29T21:26:29.521" v="263" actId="20577"/>
        <pc:sldMkLst>
          <pc:docMk/>
          <pc:sldMk cId="4190447107" sldId="262"/>
        </pc:sldMkLst>
        <pc:spChg chg="mod">
          <ac:chgData name="Anamaria Eliza Pivoda (2330419)" userId="S::2330419@student.uwtsd.ac.uk::28fc0326-5700-4e04-893f-3c8fc8f13ab3" providerId="AD" clId="Web-{A236F36F-5E8E-BBB6-5F48-03C851EA5722}" dt="2024-11-29T21:26:29.521" v="263" actId="20577"/>
          <ac:spMkLst>
            <pc:docMk/>
            <pc:sldMk cId="4190447107" sldId="262"/>
            <ac:spMk id="3" creationId="{CAE01E11-7BDC-3290-6CD7-339CB099929C}"/>
          </ac:spMkLst>
        </pc:spChg>
      </pc:sldChg>
    </pc:docChg>
  </pc:docChgLst>
</pc:chgInfo>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p>
        </p:txBody>
      </p:sp>
      <p:sp>
        <p:nvSpPr>
          <p:cNvPr id="4" name="Date Placeholder 3"/>
          <p:cNvSpPr>
            <a:spLocks noGrp="1"/>
          </p:cNvSpPr>
          <p:nvPr>
            <p:ph type="dt" sz="half" idx="10"/>
          </p:nvPr>
        </p:nvSpPr>
        <p:spPr/>
        <p:txBody>
          <a:bodyPr/>
          <a:lstStyle/>
          <a:p>
            <a:fld id="{846CE7D5-CF57-46EF-B807-FDD0502418D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385387890"/>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949138452"/>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82000"/>
                  </a:schemeClr>
                </a:solidFill>
              </a:defRPr>
            </a:lvl1pPr>
            <a:lvl2pPr marL="457200" indent="0">
              <a:buNone/>
              <a:defRPr sz="2000">
                <a:solidFill>
                  <a:schemeClr val="tx1">
                    <a:tint val="82000"/>
                  </a:schemeClr>
                </a:solidFill>
              </a:defRPr>
            </a:lvl2pPr>
            <a:lvl3pPr marL="914400" indent="0">
              <a:buNone/>
              <a:defRPr sz="1800">
                <a:solidFill>
                  <a:schemeClr val="tx1">
                    <a:tint val="82000"/>
                  </a:schemeClr>
                </a:solidFill>
              </a:defRPr>
            </a:lvl3pPr>
            <a:lvl4pPr marL="1371600" indent="0">
              <a:buNone/>
              <a:defRPr sz="1600">
                <a:solidFill>
                  <a:schemeClr val="tx1">
                    <a:tint val="82000"/>
                  </a:schemeClr>
                </a:solidFill>
              </a:defRPr>
            </a:lvl4pPr>
            <a:lvl5pPr marL="1828800" indent="0">
              <a:buNone/>
              <a:defRPr sz="1600">
                <a:solidFill>
                  <a:schemeClr val="tx1">
                    <a:tint val="82000"/>
                  </a:schemeClr>
                </a:solidFill>
              </a:defRPr>
            </a:lvl5pPr>
            <a:lvl6pPr marL="2286000" indent="0">
              <a:buNone/>
              <a:defRPr sz="1600">
                <a:solidFill>
                  <a:schemeClr val="tx1">
                    <a:tint val="82000"/>
                  </a:schemeClr>
                </a:solidFill>
              </a:defRPr>
            </a:lvl6pPr>
            <a:lvl7pPr marL="2743200" indent="0">
              <a:buNone/>
              <a:defRPr sz="1600">
                <a:solidFill>
                  <a:schemeClr val="tx1">
                    <a:tint val="82000"/>
                  </a:schemeClr>
                </a:solidFill>
              </a:defRPr>
            </a:lvl7pPr>
            <a:lvl8pPr marL="3200400" indent="0">
              <a:buNone/>
              <a:defRPr sz="1600">
                <a:solidFill>
                  <a:schemeClr val="tx1">
                    <a:tint val="82000"/>
                  </a:schemeClr>
                </a:solidFill>
              </a:defRPr>
            </a:lvl8pPr>
            <a:lvl9pPr marL="3657600" indent="0">
              <a:buNone/>
              <a:defRPr sz="1600">
                <a:solidFill>
                  <a:schemeClr val="tx1">
                    <a:tint val="82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46CE7D5-CF57-46EF-B807-FDD0502418D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591524520"/>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Date Placeholder 4"/>
          <p:cNvSpPr>
            <a:spLocks noGrp="1"/>
          </p:cNvSpPr>
          <p:nvPr>
            <p:ph type="dt" sz="half" idx="10"/>
          </p:nvPr>
        </p:nvSpPr>
        <p:spPr/>
        <p:txBody>
          <a:bodyPr/>
          <a:lstStyle/>
          <a:p>
            <a:fld id="{846CE7D5-CF57-46EF-B807-FDD0502418D4}" type="datetimeFigureOut">
              <a:rPr lang="en-US" smtClean="0"/>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203092039"/>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7" name="Date Placeholder 6"/>
          <p:cNvSpPr>
            <a:spLocks noGrp="1"/>
          </p:cNvSpPr>
          <p:nvPr>
            <p:ph type="dt" sz="half" idx="10"/>
          </p:nvPr>
        </p:nvSpPr>
        <p:spPr/>
        <p:txBody>
          <a:bodyPr/>
          <a:lstStyle/>
          <a:p>
            <a:fld id="{846CE7D5-CF57-46EF-B807-FDD0502418D4}" type="datetimeFigureOut">
              <a:rPr lang="en-US" smtClean="0"/>
              <a:t>11/29/2024</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733172339"/>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Date Placeholder 2"/>
          <p:cNvSpPr>
            <a:spLocks noGrp="1"/>
          </p:cNvSpPr>
          <p:nvPr>
            <p:ph type="dt" sz="half" idx="10"/>
          </p:nvPr>
        </p:nvSpPr>
        <p:spPr/>
        <p:txBody>
          <a:bodyPr/>
          <a:lstStyle/>
          <a:p>
            <a:fld id="{846CE7D5-CF57-46EF-B807-FDD0502418D4}" type="datetimeFigureOut">
              <a:rPr lang="en-US" smtClean="0"/>
              <a:t>11/29/2024</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210312558"/>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46CE7D5-CF57-46EF-B807-FDD0502418D4}" type="datetimeFigureOut">
              <a:rPr lang="en-US" smtClean="0"/>
              <a:t>11/29/2024</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46388984"/>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17184145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46CE7D5-CF57-46EF-B807-FDD0502418D4}" type="datetimeFigureOut">
              <a:rPr lang="en-US" smtClean="0"/>
              <a:t>11/29/2024</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171895827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2202905451"/>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10"/>
          </p:nvPr>
        </p:nvSpPr>
        <p:spPr/>
        <p:txBody>
          <a:bodyPr/>
          <a:lstStyle/>
          <a:p>
            <a:fld id="{846CE7D5-CF57-46EF-B807-FDD0502418D4}" type="datetimeFigureOut">
              <a:rPr lang="en-US" smtClean="0"/>
              <a:t>11/29/2024</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330EA680-D336-4FF7-8B7A-9848BB0A1C32}" type="slidenum">
              <a:rPr lang="en-US" smtClean="0"/>
              <a:t>‹#›</a:t>
            </a:fld>
            <a:endParaRPr lang="en-US"/>
          </a:p>
        </p:txBody>
      </p:sp>
    </p:spTree>
    <p:extLst>
      <p:ext uri="{BB962C8B-B14F-4D97-AF65-F5344CB8AC3E}">
        <p14:creationId xmlns:p14="http://schemas.microsoft.com/office/powerpoint/2010/main" val="3479445657"/>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82000"/>
                  </a:schemeClr>
                </a:solidFill>
              </a:defRPr>
            </a:lvl1pPr>
          </a:lstStyle>
          <a:p>
            <a:fld id="{846CE7D5-CF57-46EF-B807-FDD0502418D4}" type="datetimeFigureOut">
              <a:rPr lang="en-US" smtClean="0"/>
              <a:t>11/29/2024</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82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82000"/>
                  </a:schemeClr>
                </a:solidFill>
              </a:defRPr>
            </a:lvl1pPr>
          </a:lstStyle>
          <a:p>
            <a:fld id="{330EA680-D336-4FF7-8B7A-9848BB0A1C32}" type="slidenum">
              <a:rPr lang="en-US" smtClean="0"/>
              <a:t>‹#›</a:t>
            </a:fld>
            <a:endParaRPr lang="en-US"/>
          </a:p>
        </p:txBody>
      </p:sp>
    </p:spTree>
    <p:extLst>
      <p:ext uri="{BB962C8B-B14F-4D97-AF65-F5344CB8AC3E}">
        <p14:creationId xmlns:p14="http://schemas.microsoft.com/office/powerpoint/2010/main" val="2460954070"/>
      </p:ext>
    </p:extLst>
  </p:cSld>
  <p:clrMap bg1="lt1" tx1="dk1" bg2="lt2" tx2="dk2" accent1="accent1" accent2="accent2" accent3="accent3" accent4="accent4" accent5="accent5" accent6="accent6" hlink="hlink" folHlink="folHlink"/>
  <p:sldLayoutIdLst>
    <p:sldLayoutId id="2147483661" r:id="rId1"/>
    <p:sldLayoutId id="2147483662" r:id="rId2"/>
    <p:sldLayoutId id="2147483663" r:id="rId3"/>
    <p:sldLayoutId id="2147483664" r:id="rId4"/>
    <p:sldLayoutId id="2147483665" r:id="rId5"/>
    <p:sldLayoutId id="2147483666" r:id="rId6"/>
    <p:sldLayoutId id="2147483667" r:id="rId7"/>
    <p:sldLayoutId id="2147483668" r:id="rId8"/>
    <p:sldLayoutId id="2147483669" r:id="rId9"/>
    <p:sldLayoutId id="2147483670" r:id="rId10"/>
    <p:sldLayoutId id="2147483671"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3436189" y="2488210"/>
            <a:ext cx="6167887" cy="820470"/>
          </a:xfrm>
        </p:spPr>
        <p:txBody>
          <a:bodyPr>
            <a:normAutofit fontScale="90000"/>
          </a:bodyPr>
          <a:lstStyle/>
          <a:p>
            <a:r>
              <a:rPr lang="en-US" sz="3600"/>
              <a:t>Anamaria Eliza Pivoda</a:t>
            </a:r>
            <a:r>
              <a:rPr lang="en-US"/>
              <a:t> </a:t>
            </a:r>
          </a:p>
        </p:txBody>
      </p:sp>
      <p:sp>
        <p:nvSpPr>
          <p:cNvPr id="3" name="Subtitle 2"/>
          <p:cNvSpPr>
            <a:spLocks noGrp="1"/>
          </p:cNvSpPr>
          <p:nvPr>
            <p:ph type="subTitle" idx="1"/>
          </p:nvPr>
        </p:nvSpPr>
        <p:spPr>
          <a:xfrm>
            <a:off x="1940944" y="3314491"/>
            <a:ext cx="9144000" cy="1655762"/>
          </a:xfrm>
        </p:spPr>
        <p:txBody>
          <a:bodyPr vert="horz" lIns="91440" tIns="45720" rIns="91440" bIns="45720" rtlCol="0" anchor="t">
            <a:normAutofit lnSpcReduction="10000"/>
          </a:bodyPr>
          <a:lstStyle/>
          <a:p>
            <a:r>
              <a:rPr lang="en-US"/>
              <a:t>2330419</a:t>
            </a:r>
          </a:p>
          <a:p>
            <a:r>
              <a:rPr lang="en-US"/>
              <a:t>Effective teamworking and communication- BMSW4000</a:t>
            </a:r>
          </a:p>
          <a:p>
            <a:r>
              <a:rPr lang="en-US"/>
              <a:t>29 November 2024</a:t>
            </a:r>
          </a:p>
          <a:p>
            <a:r>
              <a:rPr lang="en-US"/>
              <a:t>Wordcount: 1000</a:t>
            </a:r>
          </a:p>
          <a:p>
            <a:endParaRPr lang="en-US"/>
          </a:p>
        </p:txBody>
      </p:sp>
      <p:pic>
        <p:nvPicPr>
          <p:cNvPr id="4" name="Picture 3" descr="University of Wales Trinity Saint David Logo Vector - (.SVG + .PNG) -  Tukuz.Com">
            <a:extLst>
              <a:ext uri="{FF2B5EF4-FFF2-40B4-BE49-F238E27FC236}">
                <a16:creationId xmlns:a16="http://schemas.microsoft.com/office/drawing/2014/main" id="{2CF7236F-7147-389D-3997-7AD0CFCDEFB7}"/>
              </a:ext>
            </a:extLst>
          </p:cNvPr>
          <p:cNvPicPr>
            <a:picLocks noChangeAspect="1"/>
          </p:cNvPicPr>
          <p:nvPr/>
        </p:nvPicPr>
        <p:blipFill>
          <a:blip r:embed="rId2"/>
          <a:srcRect l="-3209" t="3774" r="-4813" b="12264"/>
          <a:stretch/>
        </p:blipFill>
        <p:spPr>
          <a:xfrm>
            <a:off x="5069455" y="1426613"/>
            <a:ext cx="2900097" cy="1279598"/>
          </a:xfrm>
          <a:prstGeom prst="rect">
            <a:avLst/>
          </a:prstGeom>
        </p:spPr>
      </p:pic>
    </p:spTree>
    <p:extLst>
      <p:ext uri="{BB962C8B-B14F-4D97-AF65-F5344CB8AC3E}">
        <p14:creationId xmlns:p14="http://schemas.microsoft.com/office/powerpoint/2010/main" val="10985722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A8D80AF-6FC7-CA82-8328-1A1FA71B4E96}"/>
              </a:ext>
            </a:extLst>
          </p:cNvPr>
          <p:cNvSpPr>
            <a:spLocks noGrp="1"/>
          </p:cNvSpPr>
          <p:nvPr>
            <p:ph type="title"/>
          </p:nvPr>
        </p:nvSpPr>
        <p:spPr/>
        <p:txBody>
          <a:bodyPr/>
          <a:lstStyle/>
          <a:p>
            <a:r>
              <a:rPr lang="en-US"/>
              <a:t>Introduction</a:t>
            </a:r>
          </a:p>
        </p:txBody>
      </p:sp>
      <p:sp>
        <p:nvSpPr>
          <p:cNvPr id="3" name="Content Placeholder 2">
            <a:extLst>
              <a:ext uri="{FF2B5EF4-FFF2-40B4-BE49-F238E27FC236}">
                <a16:creationId xmlns:a16="http://schemas.microsoft.com/office/drawing/2014/main" id="{504CCA59-24AA-9DF0-A2DA-ED31684FE014}"/>
              </a:ext>
            </a:extLst>
          </p:cNvPr>
          <p:cNvSpPr>
            <a:spLocks noGrp="1"/>
          </p:cNvSpPr>
          <p:nvPr>
            <p:ph idx="1"/>
          </p:nvPr>
        </p:nvSpPr>
        <p:spPr>
          <a:xfrm>
            <a:off x="191219" y="2127550"/>
            <a:ext cx="11795184" cy="2611677"/>
          </a:xfrm>
        </p:spPr>
        <p:txBody>
          <a:bodyPr vert="horz" lIns="91440" tIns="45720" rIns="91440" bIns="45720" rtlCol="0" anchor="t">
            <a:normAutofit/>
          </a:bodyPr>
          <a:lstStyle/>
          <a:p>
            <a:pPr marL="0" indent="0">
              <a:lnSpc>
                <a:spcPct val="150000"/>
              </a:lnSpc>
              <a:buNone/>
            </a:pPr>
            <a:r>
              <a:rPr lang="en-US" sz="1200">
                <a:latin typeface="Arial"/>
                <a:cs typeface="Arial"/>
              </a:rPr>
              <a:t>To me good teamwork is defined by the ability to collaborate  together with anyone and set our differences aside. It helps me work towards a goal and sharing opinions with others and , which makes it an effective tool to solve problems and develop communication. Following the observations of Hackman and Oldham (1976), a teamwork with good communication leads to efficient productivity.  Everyone has strengths and weaknesses which is why they should have different roles in a team,  as noted by Belbin(2010) understanding individual strengths and  weaknesses provides the team a role so they can take part in the project with their expertise. By bringing together different viewpoints we can approach the problem from different angles and that is when everyone shows their creativity and effectiveness. </a:t>
            </a:r>
          </a:p>
          <a:p>
            <a:pPr marL="0" indent="0">
              <a:lnSpc>
                <a:spcPct val="150000"/>
              </a:lnSpc>
              <a:buNone/>
            </a:pPr>
            <a:r>
              <a:rPr lang="en-US" sz="1200">
                <a:latin typeface="Arial"/>
                <a:cs typeface="Arial"/>
              </a:rPr>
              <a:t>By doing the Belbin team roles test I discovered I am an implementer within a team setting. I always strive to look for alternatives when reaching a dead end. Being an implementer also keeps me motivated to look at different points of view when it comes to making a project. As an implementer, I work well within a team setting due to my abilities to stay efficient and innovative by turning concepts into practical and useful plans. </a:t>
            </a:r>
          </a:p>
        </p:txBody>
      </p:sp>
    </p:spTree>
    <p:extLst>
      <p:ext uri="{BB962C8B-B14F-4D97-AF65-F5344CB8AC3E}">
        <p14:creationId xmlns:p14="http://schemas.microsoft.com/office/powerpoint/2010/main" val="64125892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55AE6D7-7A5D-4785-C62A-714C2632682F}"/>
              </a:ext>
            </a:extLst>
          </p:cNvPr>
          <p:cNvSpPr>
            <a:spLocks noGrp="1"/>
          </p:cNvSpPr>
          <p:nvPr>
            <p:ph type="title"/>
          </p:nvPr>
        </p:nvSpPr>
        <p:spPr/>
        <p:txBody>
          <a:bodyPr/>
          <a:lstStyle/>
          <a:p>
            <a:r>
              <a:rPr lang="en-US"/>
              <a:t>Findings</a:t>
            </a:r>
          </a:p>
        </p:txBody>
      </p:sp>
      <p:sp>
        <p:nvSpPr>
          <p:cNvPr id="3" name="Content Placeholder 2">
            <a:extLst>
              <a:ext uri="{FF2B5EF4-FFF2-40B4-BE49-F238E27FC236}">
                <a16:creationId xmlns:a16="http://schemas.microsoft.com/office/drawing/2014/main" id="{CAE01E11-7BDC-3290-6CD7-339CB099929C}"/>
              </a:ext>
            </a:extLst>
          </p:cNvPr>
          <p:cNvSpPr>
            <a:spLocks noGrp="1"/>
          </p:cNvSpPr>
          <p:nvPr>
            <p:ph idx="1"/>
          </p:nvPr>
        </p:nvSpPr>
        <p:spPr>
          <a:xfrm>
            <a:off x="641131" y="1431487"/>
            <a:ext cx="10515600" cy="5060786"/>
          </a:xfrm>
        </p:spPr>
        <p:txBody>
          <a:bodyPr vert="horz" lIns="91440" tIns="45720" rIns="91440" bIns="45720" rtlCol="0" anchor="t">
            <a:normAutofit/>
          </a:bodyPr>
          <a:lstStyle/>
          <a:p>
            <a:pPr marL="0" indent="0">
              <a:buNone/>
            </a:pPr>
            <a:r>
              <a:rPr lang="en-GB" sz="1200">
                <a:solidFill>
                  <a:schemeClr val="dk1"/>
                </a:solidFill>
                <a:latin typeface="Arial"/>
                <a:ea typeface="+mn-lt"/>
                <a:cs typeface="+mn-lt"/>
              </a:rPr>
              <a:t> I learned that relationships and effective collaboration in a team are critical to the success of any project. A study shows that the development of team membership is much more efficient when stages are identified and lead to functional roles, (Tuckman, B.W. 1965). This helped me identify which stages my team members and I should go through in order to have a successful outcome. </a:t>
            </a:r>
          </a:p>
          <a:p>
            <a:pPr marL="0" indent="0">
              <a:buNone/>
            </a:pPr>
            <a:r>
              <a:rPr lang="en-GB" sz="1200">
                <a:solidFill>
                  <a:schemeClr val="dk1"/>
                </a:solidFill>
                <a:latin typeface="Arial"/>
                <a:ea typeface="+mn-lt"/>
                <a:cs typeface="+mn-lt"/>
              </a:rPr>
              <a:t>Good communication is important, team members must feel comfortable expressing their ideas and providing constructive feedback. It is also important to have trust where each person feels valued and respected as this impacts on the team as a whole a major degree (De Jong et al., 2010), in addition, clarity of roles and responsibilities helps avoid confusion and conflict. Each member should know what is expected of them and how they contributes to the common goals. Effective collaboration also means being open to diverse perspectives and being willing to compromise when necessary (Farley et al., 2010). A good teamwork should not be falling apart in miscommunication and instead work out misunderstandings in a concise and mannered way. 94</a:t>
            </a:r>
            <a:endParaRPr lang="en-US" sz="1200">
              <a:solidFill>
                <a:schemeClr val="dk1"/>
              </a:solidFill>
              <a:latin typeface="Arial"/>
              <a:ea typeface="+mn-lt"/>
              <a:cs typeface="+mn-lt"/>
            </a:endParaRPr>
          </a:p>
          <a:p>
            <a:pPr marL="0" indent="0">
              <a:buNone/>
            </a:pPr>
            <a:r>
              <a:rPr lang="en-GB" sz="1200">
                <a:solidFill>
                  <a:schemeClr val="dk1"/>
                </a:solidFill>
                <a:latin typeface="Arial"/>
                <a:ea typeface="+mn-lt"/>
                <a:cs typeface="+mn-lt"/>
              </a:rPr>
              <a:t>A successful team is based on open communication, trust, role and collaboration. These elements help create a productive and motivating work environment, (Page, S. E., 2007). By using Thomas Killman Theory I learned that each of us has different approaches when it comes to an opinion and how to avoid conflict by respecting these opinions and working together. I understand that it can be challenging at times. You will become a good leader and member when you care about what other people are talking about, (Antonio S. et al., 2006).</a:t>
            </a:r>
            <a:endParaRPr lang="en-US" sz="1200">
              <a:solidFill>
                <a:schemeClr val="dk1"/>
              </a:solidFill>
              <a:latin typeface="Arial"/>
              <a:ea typeface="+mn-lt"/>
              <a:cs typeface="+mn-lt"/>
            </a:endParaRPr>
          </a:p>
          <a:p>
            <a:pPr marL="0" indent="0">
              <a:buNone/>
            </a:pPr>
            <a:r>
              <a:rPr lang="en-GB" sz="1200">
                <a:solidFill>
                  <a:schemeClr val="dk1"/>
                </a:solidFill>
                <a:latin typeface="Arial"/>
                <a:ea typeface="+mn-lt"/>
                <a:cs typeface="+mn-lt"/>
              </a:rPr>
              <a:t>When I found the Tuckman Theory, I learned that in this theory there are 5 steps when you need to form a group or a team, these are Forming , Storming- this is where most of the people get stuck and will continue with the project, the next step is Norming when people start to resolve all the differences and start listening to different opinions. Moreover, there is Performing, this is when the group is performing to its full potential. Lastly there is Adjourning. This is when everything is done and the people are celebrating , this theory is used to recognise where a group or team is in a developmental process as the study implies, (Tuckman, B.W. and Jensen, M.A.C. 1977). </a:t>
            </a:r>
            <a:endParaRPr lang="en-US" sz="1200">
              <a:solidFill>
                <a:schemeClr val="dk1"/>
              </a:solidFill>
              <a:latin typeface="Arial"/>
              <a:ea typeface="+mn-lt"/>
              <a:cs typeface="+mn-lt"/>
            </a:endParaRPr>
          </a:p>
          <a:p>
            <a:pPr marL="0" indent="0">
              <a:buNone/>
            </a:pPr>
            <a:r>
              <a:rPr lang="en-GB" sz="1200">
                <a:solidFill>
                  <a:schemeClr val="dk1"/>
                </a:solidFill>
                <a:latin typeface="Arial"/>
                <a:ea typeface="+mn-lt"/>
                <a:cs typeface="+mn-lt"/>
              </a:rPr>
              <a:t>After we made the group for our presentation , I had the opportunity to apply knowledge from Tuckman's theory relatively quickly. We noticed that the stages of team formation - from formation to performance - were quite relevant in our teamwork experiences. For example, in our presentation  I clearly saw how we went through the forming stage, where each member gets  their personal role and goals. Then, I felt the transition to storming, when some conflicts about the direction of the project and the distribution of tasks. Over time, we managed to overcome these obstacles and reach the norming stage, where we synchronized better and worked more efficiently. (Wheelan, S.A., 2005).</a:t>
            </a:r>
            <a:endParaRPr lang="en-US" sz="1200">
              <a:solidFill>
                <a:schemeClr val="dk1"/>
              </a:solidFill>
              <a:latin typeface="Arial"/>
              <a:ea typeface="+mn-lt"/>
              <a:cs typeface="+mn-lt"/>
            </a:endParaRPr>
          </a:p>
        </p:txBody>
      </p:sp>
    </p:spTree>
    <p:extLst>
      <p:ext uri="{BB962C8B-B14F-4D97-AF65-F5344CB8AC3E}">
        <p14:creationId xmlns:p14="http://schemas.microsoft.com/office/powerpoint/2010/main" val="41904471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195DD2-99F2-B94D-BBFE-0A634622F6DE}"/>
              </a:ext>
            </a:extLst>
          </p:cNvPr>
          <p:cNvSpPr>
            <a:spLocks noGrp="1"/>
          </p:cNvSpPr>
          <p:nvPr>
            <p:ph type="title"/>
          </p:nvPr>
        </p:nvSpPr>
        <p:spPr>
          <a:xfrm>
            <a:off x="349738" y="365125"/>
            <a:ext cx="10515600" cy="1325563"/>
          </a:xfrm>
        </p:spPr>
        <p:txBody>
          <a:bodyPr/>
          <a:lstStyle/>
          <a:p>
            <a:r>
              <a:rPr lang="en-US"/>
              <a:t>Conclusion</a:t>
            </a:r>
          </a:p>
        </p:txBody>
      </p:sp>
      <p:sp>
        <p:nvSpPr>
          <p:cNvPr id="3" name="Content Placeholder 2">
            <a:extLst>
              <a:ext uri="{FF2B5EF4-FFF2-40B4-BE49-F238E27FC236}">
                <a16:creationId xmlns:a16="http://schemas.microsoft.com/office/drawing/2014/main" id="{EB86266B-77B2-3134-87A6-086B320F6033}"/>
              </a:ext>
            </a:extLst>
          </p:cNvPr>
          <p:cNvSpPr>
            <a:spLocks noGrp="1"/>
          </p:cNvSpPr>
          <p:nvPr>
            <p:ph idx="1"/>
          </p:nvPr>
        </p:nvSpPr>
        <p:spPr>
          <a:xfrm>
            <a:off x="349738" y="1690688"/>
            <a:ext cx="10515600" cy="4351338"/>
          </a:xfrm>
        </p:spPr>
        <p:txBody>
          <a:bodyPr vert="horz" lIns="91440" tIns="45720" rIns="91440" bIns="45720" rtlCol="0" anchor="t">
            <a:normAutofit/>
          </a:bodyPr>
          <a:lstStyle/>
          <a:p>
            <a:pPr marL="0" indent="0">
              <a:buNone/>
            </a:pPr>
            <a:r>
              <a:rPr lang="en-US" sz="1200">
                <a:latin typeface="Arial"/>
                <a:cs typeface="Arial"/>
              </a:rPr>
              <a:t>I have acquired a deeper understanding of teamwork from this module. Most importantly, it provided me with a more comprehensive idea about my role within a team. This will help to guide me further in my career as well as personal life. My main learning point was how I can properly assimilate within a team and not overstep. Furthermore, this module helped me develop my critical thinking within a team-work environment.</a:t>
            </a:r>
          </a:p>
          <a:p>
            <a:pPr marL="0" indent="0">
              <a:buNone/>
            </a:pPr>
            <a:r>
              <a:rPr lang="en-US" sz="1200">
                <a:latin typeface="Arial"/>
                <a:cs typeface="Arial"/>
              </a:rPr>
              <a:t>Being an implementer made me understand my role better, and how to make use of it to assist other team members in a more efficient manner. I will apply my critical thinking when it is necessary in order to aid my team members, my role gives me the unique opportunity to consider and act on plans in a reliable and practical way. For example, within a chaotic environment such as a kitchen restaurant, where my job is, I am able to take control of the situation if it gets out of hand. This is due to the help provided to me by this module which helped me understand and take better advantage of skills as an implementer. Additionally, I am now capable of working more efficiently with team members as this module equipped me with the capabilities to rely on my team members and work together more successfully. </a:t>
            </a:r>
          </a:p>
          <a:p>
            <a:pPr marL="0" indent="0">
              <a:buNone/>
            </a:pPr>
            <a:r>
              <a:rPr lang="en-US" sz="1200">
                <a:latin typeface="Arial"/>
                <a:cs typeface="Arial"/>
              </a:rPr>
              <a:t>In conclusion, this module was helpful as I developed my communication and team working skills. In order to be more pro-active, I plan to further develop these skills by actively working on them day by day at my job. Therefore, leading me to conclude that a good teamwork is characterized by clear communication, defined roles, mutual support, and diversity. When these elements are present, teams can work together effectively, overcome challenges, and achieve their goals.</a:t>
            </a:r>
          </a:p>
          <a:p>
            <a:pPr marL="0" indent="0">
              <a:buNone/>
            </a:pPr>
            <a:endParaRPr lang="en-US" sz="1200">
              <a:latin typeface="Arial"/>
              <a:cs typeface="Arial"/>
            </a:endParaRPr>
          </a:p>
          <a:p>
            <a:pPr marL="0" indent="0">
              <a:buNone/>
            </a:pPr>
            <a:endParaRPr lang="ro-RO" sz="1000">
              <a:latin typeface="UICTFontTextStyleBody"/>
              <a:cs typeface="Arial"/>
            </a:endParaRPr>
          </a:p>
          <a:p>
            <a:pPr marL="0" indent="0">
              <a:buNone/>
            </a:pPr>
            <a:endParaRPr lang="en-GB" sz="1000">
              <a:effectLst/>
              <a:latin typeface="UICTFontTextStyleBody"/>
            </a:endParaRPr>
          </a:p>
          <a:p>
            <a:pPr marL="0" indent="0">
              <a:buNone/>
            </a:pPr>
            <a:endParaRPr lang="en-US" sz="1200">
              <a:latin typeface="Arial"/>
              <a:cs typeface="Arial"/>
            </a:endParaRPr>
          </a:p>
        </p:txBody>
      </p:sp>
    </p:spTree>
    <p:extLst>
      <p:ext uri="{BB962C8B-B14F-4D97-AF65-F5344CB8AC3E}">
        <p14:creationId xmlns:p14="http://schemas.microsoft.com/office/powerpoint/2010/main" val="231426750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7DBE045-639F-C2A0-EAAF-738DC143F6FA}"/>
              </a:ext>
            </a:extLst>
          </p:cNvPr>
          <p:cNvSpPr>
            <a:spLocks noGrp="1"/>
          </p:cNvSpPr>
          <p:nvPr>
            <p:ph type="title"/>
          </p:nvPr>
        </p:nvSpPr>
        <p:spPr/>
        <p:txBody>
          <a:bodyPr/>
          <a:lstStyle/>
          <a:p>
            <a:r>
              <a:rPr lang="en-US"/>
              <a:t>Reference List</a:t>
            </a:r>
          </a:p>
        </p:txBody>
      </p:sp>
      <p:sp>
        <p:nvSpPr>
          <p:cNvPr id="3" name="Content Placeholder 2">
            <a:extLst>
              <a:ext uri="{FF2B5EF4-FFF2-40B4-BE49-F238E27FC236}">
                <a16:creationId xmlns:a16="http://schemas.microsoft.com/office/drawing/2014/main" id="{B2D1F475-C25F-3EDB-C725-21BBF0FE62E5}"/>
              </a:ext>
            </a:extLst>
          </p:cNvPr>
          <p:cNvSpPr>
            <a:spLocks noGrp="1"/>
          </p:cNvSpPr>
          <p:nvPr>
            <p:ph idx="1"/>
          </p:nvPr>
        </p:nvSpPr>
        <p:spPr>
          <a:xfrm>
            <a:off x="194441" y="1270273"/>
            <a:ext cx="11794493" cy="5481200"/>
          </a:xfrm>
        </p:spPr>
        <p:txBody>
          <a:bodyPr vert="horz" lIns="91440" tIns="45720" rIns="91440" bIns="45720" rtlCol="0" anchor="t">
            <a:normAutofit/>
          </a:bodyPr>
          <a:lstStyle/>
          <a:p>
            <a:pPr marL="0" indent="0">
              <a:lnSpc>
                <a:spcPct val="170000"/>
              </a:lnSpc>
              <a:buNone/>
            </a:pPr>
            <a:r>
              <a:rPr lang="en-US" sz="1200">
                <a:latin typeface="Arial"/>
                <a:cs typeface="Arial"/>
              </a:rPr>
              <a:t>Belbin, R.M&gt; (2010). </a:t>
            </a:r>
            <a:r>
              <a:rPr lang="en-US" sz="1200" i="1">
                <a:latin typeface="Arial"/>
                <a:cs typeface="Arial"/>
              </a:rPr>
              <a:t>Team Roles at Work.</a:t>
            </a:r>
            <a:r>
              <a:rPr lang="en-US" sz="1200">
                <a:latin typeface="Arial"/>
                <a:cs typeface="Arial"/>
              </a:rPr>
              <a:t> 2nd ed. Oxford: Butterworth-Heinemann </a:t>
            </a:r>
            <a:endParaRPr lang="en-US"/>
          </a:p>
          <a:p>
            <a:pPr marL="0" indent="0">
              <a:lnSpc>
                <a:spcPct val="160000"/>
              </a:lnSpc>
              <a:buNone/>
            </a:pPr>
            <a:r>
              <a:rPr lang="en-US" sz="1200">
                <a:latin typeface="Arial"/>
                <a:cs typeface="Arial"/>
              </a:rPr>
              <a:t>DE JONG, B. A., &amp; ELFRING, T. (2010). </a:t>
            </a:r>
            <a:r>
              <a:rPr lang="en-US" sz="1200" i="1">
                <a:latin typeface="Arial"/>
                <a:cs typeface="Arial"/>
              </a:rPr>
              <a:t>HOW DOES TRUST AFFECT THE PERFORMANCE OF ONGOING TEAMS? THE MEDIATING ROLE OF REFLEXIVITY, MONITORING, AND EFFORT</a:t>
            </a:r>
            <a:r>
              <a:rPr lang="en-US" sz="1200">
                <a:latin typeface="Arial"/>
                <a:cs typeface="Arial"/>
              </a:rPr>
              <a:t>. The Academy of Management Journal, 53(3), 535–549. </a:t>
            </a:r>
            <a:endParaRPr lang="en-US"/>
          </a:p>
          <a:p>
            <a:pPr marL="0" indent="0">
              <a:lnSpc>
                <a:spcPct val="160000"/>
              </a:lnSpc>
              <a:buNone/>
            </a:pPr>
            <a:r>
              <a:rPr lang="en-US" sz="1200">
                <a:latin typeface="Arial"/>
                <a:cs typeface="Arial"/>
              </a:rPr>
              <a:t>Farley, D. O., </a:t>
            </a:r>
            <a:r>
              <a:rPr lang="en-US" sz="1200" err="1">
                <a:latin typeface="Arial"/>
                <a:cs typeface="Arial"/>
              </a:rPr>
              <a:t>Sorbero</a:t>
            </a:r>
            <a:r>
              <a:rPr lang="en-US" sz="1200">
                <a:latin typeface="Arial"/>
                <a:cs typeface="Arial"/>
              </a:rPr>
              <a:t>, M. E., Lovejoy, S. L., &amp; Salisbury, M. (2010). </a:t>
            </a:r>
            <a:r>
              <a:rPr lang="en-US" sz="1200" i="1">
                <a:latin typeface="Arial"/>
                <a:cs typeface="Arial"/>
              </a:rPr>
              <a:t>Findings Regarding Teamwork Implementation. In Achieving Strong Teamwork Practices in Hospital Labor and Delivery Units,</a:t>
            </a:r>
            <a:r>
              <a:rPr lang="en-US" sz="1200">
                <a:latin typeface="Arial"/>
                <a:cs typeface="Arial"/>
              </a:rPr>
              <a:t> (pp. 29–54). RAND Corporation.</a:t>
            </a:r>
            <a:endParaRPr lang="en-US"/>
          </a:p>
          <a:p>
            <a:pPr marL="0" indent="0">
              <a:lnSpc>
                <a:spcPct val="170000"/>
              </a:lnSpc>
              <a:buNone/>
            </a:pPr>
            <a:r>
              <a:rPr lang="en-US" sz="1200">
                <a:latin typeface="Arial"/>
                <a:cs typeface="Arial"/>
              </a:rPr>
              <a:t>Hackman, J.R., &amp; Oldham, G. R. (1976). </a:t>
            </a:r>
            <a:r>
              <a:rPr lang="en-US" sz="1200" i="1">
                <a:latin typeface="Arial"/>
                <a:cs typeface="Arial"/>
              </a:rPr>
              <a:t>Motivation thorough the design of work: Test a theory, </a:t>
            </a:r>
            <a:r>
              <a:rPr lang="en-US" sz="1200" i="1" err="1">
                <a:latin typeface="Arial"/>
                <a:cs typeface="Arial"/>
              </a:rPr>
              <a:t>Organisational</a:t>
            </a:r>
            <a:r>
              <a:rPr lang="en-US" sz="1200" i="1">
                <a:latin typeface="Arial"/>
                <a:cs typeface="Arial"/>
              </a:rPr>
              <a:t> </a:t>
            </a:r>
            <a:r>
              <a:rPr lang="en-US" sz="1200" i="1" err="1">
                <a:latin typeface="Arial"/>
                <a:cs typeface="Arial"/>
              </a:rPr>
              <a:t>Behaviour</a:t>
            </a:r>
            <a:r>
              <a:rPr lang="en-US" sz="1200" i="1">
                <a:latin typeface="Arial"/>
                <a:cs typeface="Arial"/>
              </a:rPr>
              <a:t> and Human Performance, </a:t>
            </a:r>
            <a:r>
              <a:rPr lang="en-US" sz="1200">
                <a:latin typeface="Arial"/>
                <a:cs typeface="Arial"/>
              </a:rPr>
              <a:t>16(2), pp. 250-279</a:t>
            </a:r>
          </a:p>
          <a:p>
            <a:pPr marL="0" indent="0">
              <a:lnSpc>
                <a:spcPct val="170000"/>
              </a:lnSpc>
              <a:buNone/>
            </a:pPr>
            <a:r>
              <a:rPr lang="en-US" sz="1200">
                <a:latin typeface="Arial"/>
                <a:ea typeface="+mn-lt"/>
                <a:cs typeface="Arial"/>
              </a:rPr>
              <a:t>Mello, A. S., &amp; </a:t>
            </a:r>
            <a:r>
              <a:rPr lang="en-US" sz="1200" err="1">
                <a:latin typeface="Arial"/>
                <a:ea typeface="+mn-lt"/>
                <a:cs typeface="Arial"/>
              </a:rPr>
              <a:t>Ruckes</a:t>
            </a:r>
            <a:r>
              <a:rPr lang="en-US" sz="1200">
                <a:latin typeface="Arial"/>
                <a:ea typeface="+mn-lt"/>
                <a:cs typeface="Arial"/>
              </a:rPr>
              <a:t>, M. E. (2006) </a:t>
            </a:r>
            <a:r>
              <a:rPr lang="en-US" sz="1200" i="1">
                <a:latin typeface="Arial"/>
                <a:ea typeface="+mn-lt"/>
                <a:cs typeface="Arial"/>
              </a:rPr>
              <a:t>Team Composition</a:t>
            </a:r>
            <a:r>
              <a:rPr lang="en-US" sz="1200">
                <a:latin typeface="Arial"/>
                <a:ea typeface="+mn-lt"/>
                <a:cs typeface="Arial"/>
              </a:rPr>
              <a:t>, The Journal of Business, 79(3), 1019–1039. </a:t>
            </a:r>
            <a:endParaRPr lang="en-US"/>
          </a:p>
          <a:p>
            <a:pPr marL="0" indent="0">
              <a:lnSpc>
                <a:spcPct val="170000"/>
              </a:lnSpc>
              <a:buNone/>
            </a:pPr>
            <a:r>
              <a:rPr lang="en-US" sz="1200">
                <a:latin typeface="Arial"/>
                <a:ea typeface="+mn-lt"/>
                <a:cs typeface="Arial"/>
              </a:rPr>
              <a:t>Page, S. E. (2007). 'The Difference: How the Power of Diversity Creates Better Groups, Firms, Schools, and Societies'. Princeton: Princeton University Press.</a:t>
            </a:r>
            <a:endParaRPr lang="en-US" sz="1200">
              <a:latin typeface="Arial"/>
              <a:cs typeface="Arial"/>
            </a:endParaRPr>
          </a:p>
          <a:p>
            <a:pPr marL="0" indent="0">
              <a:lnSpc>
                <a:spcPct val="170000"/>
              </a:lnSpc>
              <a:buNone/>
            </a:pPr>
            <a:r>
              <a:rPr lang="en-US" sz="1200">
                <a:latin typeface="Arial"/>
                <a:cs typeface="Arial"/>
              </a:rPr>
              <a:t>Tuckman, B.W., (1965), '</a:t>
            </a:r>
            <a:r>
              <a:rPr lang="en-US" sz="1200" i="1">
                <a:latin typeface="Arial"/>
                <a:cs typeface="Arial"/>
              </a:rPr>
              <a:t>Developmental Sequence in Small Groups',</a:t>
            </a:r>
            <a:r>
              <a:rPr lang="en-US" sz="1200">
                <a:latin typeface="Arial"/>
                <a:cs typeface="Arial"/>
              </a:rPr>
              <a:t> Psychological Bulletin, 63(6), pp. 384-399.</a:t>
            </a:r>
          </a:p>
          <a:p>
            <a:pPr marL="0" indent="0">
              <a:lnSpc>
                <a:spcPct val="170000"/>
              </a:lnSpc>
              <a:buNone/>
            </a:pPr>
            <a:r>
              <a:rPr lang="en-US" sz="1200">
                <a:latin typeface="Arial"/>
                <a:cs typeface="Arial"/>
              </a:rPr>
              <a:t>Tuckman, B.W &amp; Jensen, M.A.C. (1977) </a:t>
            </a:r>
            <a:r>
              <a:rPr lang="en-US" sz="1200" i="1">
                <a:latin typeface="Arial"/>
                <a:cs typeface="Arial"/>
              </a:rPr>
              <a:t>'Stages of Small-Group Development Revisited', Group &amp; Organization Studies, </a:t>
            </a:r>
            <a:r>
              <a:rPr lang="en-US" sz="1200">
                <a:latin typeface="Arial"/>
                <a:cs typeface="Arial"/>
              </a:rPr>
              <a:t>2(4), pp. 419-427</a:t>
            </a:r>
          </a:p>
          <a:p>
            <a:pPr marL="0" indent="0">
              <a:lnSpc>
                <a:spcPct val="170000"/>
              </a:lnSpc>
              <a:buNone/>
            </a:pPr>
            <a:r>
              <a:rPr lang="en-US" sz="1200">
                <a:latin typeface="Arial"/>
                <a:cs typeface="Arial"/>
              </a:rPr>
              <a:t>Wheelan, S.A. (2005), </a:t>
            </a:r>
            <a:r>
              <a:rPr lang="en-US" sz="1200" i="1">
                <a:latin typeface="Arial"/>
                <a:cs typeface="Arial"/>
              </a:rPr>
              <a:t>Creating Effective Teams: A Guide for Members and Leaders</a:t>
            </a:r>
            <a:r>
              <a:rPr lang="en-US" sz="1200">
                <a:latin typeface="Arial"/>
                <a:cs typeface="Arial"/>
              </a:rPr>
              <a:t>, 3rd ed. Thousand Oaks, CA: Sage Publication</a:t>
            </a:r>
          </a:p>
        </p:txBody>
      </p:sp>
    </p:spTree>
    <p:extLst>
      <p:ext uri="{BB962C8B-B14F-4D97-AF65-F5344CB8AC3E}">
        <p14:creationId xmlns:p14="http://schemas.microsoft.com/office/powerpoint/2010/main" val="4199398442"/>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0E2841"/>
      </a:dk2>
      <a:lt2>
        <a:srgbClr val="E8E8E8"/>
      </a:lt2>
      <a:accent1>
        <a:srgbClr val="156082"/>
      </a:accent1>
      <a:accent2>
        <a:srgbClr val="E97132"/>
      </a:accent2>
      <a:accent3>
        <a:srgbClr val="196B24"/>
      </a:accent3>
      <a:accent4>
        <a:srgbClr val="0F9ED5"/>
      </a:accent4>
      <a:accent5>
        <a:srgbClr val="A02B93"/>
      </a:accent5>
      <a:accent6>
        <a:srgbClr val="4EA72E"/>
      </a:accent6>
      <a:hlink>
        <a:srgbClr val="467886"/>
      </a:hlink>
      <a:folHlink>
        <a:srgbClr val="96607D"/>
      </a:folHlink>
    </a:clrScheme>
    <a:fontScheme name="Office Theme">
      <a:majorFont>
        <a:latin typeface="Aptos Display" panose="020F0302020204030204"/>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Aptos" panose="020B0004020202020204"/>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12700" cap="flat" cmpd="sng" algn="ctr">
          <a:solidFill>
            <a:schemeClr val="phClr"/>
          </a:solidFill>
          <a:prstDash val="solid"/>
          <a:miter lim="800000"/>
        </a:ln>
        <a:ln w="19050" cap="flat" cmpd="sng" algn="ctr">
          <a:solidFill>
            <a:schemeClr val="phClr"/>
          </a:solidFill>
          <a:prstDash val="solid"/>
          <a:miter lim="800000"/>
        </a:ln>
        <a:ln w="2540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lnDef>
      <a:spPr/>
      <a:bodyPr/>
      <a:lstStyle/>
      <a:style>
        <a:lnRef idx="2">
          <a:schemeClr val="accent1"/>
        </a:lnRef>
        <a:fillRef idx="0">
          <a:schemeClr val="accent1"/>
        </a:fillRef>
        <a:effectRef idx="1">
          <a:schemeClr val="accent1"/>
        </a:effectRef>
        <a:fontRef idx="minor">
          <a:schemeClr val="tx1"/>
        </a:fontRef>
      </a:style>
    </a:lnDef>
  </a:objectDefaults>
  <a:extraClrSchemeLst/>
  <a:extLst>
    <a:ext uri="{05A4C25C-085E-4340-85A3-A5531E510DB2}">
      <thm15:themeFamily xmlns:thm15="http://schemas.microsoft.com/office/thememl/2012/main" name="Office Theme" id="{2E142A2C-CD16-42D6-873A-C26D2A0506FA}" vid="{1BDDFF52-6CD6-40A5-AB3C-68EB2F1E4D0A}"/>
    </a:ext>
  </a:extLst>
</a:theme>
</file>

<file path=docProps/app.xml><?xml version="1.0" encoding="utf-8"?>
<Properties xmlns="http://schemas.openxmlformats.org/officeDocument/2006/extended-properties" xmlns:vt="http://schemas.openxmlformats.org/officeDocument/2006/docPropsVTypes">
  <Template>office theme</Template>
  <Application>Microsoft Office PowerPoint</Application>
  <PresentationFormat>Widescreen</PresentationFormat>
  <Slides>5</Slides>
  <Notes>0</Notes>
  <HiddenSlides>0</HiddenSlides>
  <ScaleCrop>false</ScaleCrop>
  <HeadingPairs>
    <vt:vector size="4" baseType="variant">
      <vt:variant>
        <vt:lpstr>Theme</vt:lpstr>
      </vt:variant>
      <vt:variant>
        <vt:i4>1</vt:i4>
      </vt:variant>
      <vt:variant>
        <vt:lpstr>Slide Titles</vt:lpstr>
      </vt:variant>
      <vt:variant>
        <vt:i4>5</vt:i4>
      </vt:variant>
    </vt:vector>
  </HeadingPairs>
  <TitlesOfParts>
    <vt:vector size="6" baseType="lpstr">
      <vt:lpstr>office theme</vt:lpstr>
      <vt:lpstr>Anamaria Eliza Pivoda </vt:lpstr>
      <vt:lpstr>Introduction</vt:lpstr>
      <vt:lpstr>Findings</vt:lpstr>
      <vt:lpstr>Conclusion</vt:lpstr>
      <vt:lpstr>Reference List</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Anamaria Eliza Pivoda </dc:title>
  <dc:creator/>
  <cp:revision>1</cp:revision>
  <dcterms:created xsi:type="dcterms:W3CDTF">2024-11-27T22:13:20Z</dcterms:created>
  <dcterms:modified xsi:type="dcterms:W3CDTF">2024-11-29T21:29:23Z</dcterms:modified>
</cp:coreProperties>
</file>