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32"/>
  </p:notesMasterIdLst>
  <p:sldIdLst>
    <p:sldId id="257" r:id="rId2"/>
    <p:sldId id="256" r:id="rId3"/>
    <p:sldId id="276" r:id="rId4"/>
    <p:sldId id="275" r:id="rId5"/>
    <p:sldId id="274" r:id="rId6"/>
    <p:sldId id="258" r:id="rId7"/>
    <p:sldId id="259" r:id="rId8"/>
    <p:sldId id="262" r:id="rId9"/>
    <p:sldId id="261" r:id="rId10"/>
    <p:sldId id="263" r:id="rId11"/>
    <p:sldId id="264" r:id="rId12"/>
    <p:sldId id="266" r:id="rId13"/>
    <p:sldId id="265" r:id="rId14"/>
    <p:sldId id="277" r:id="rId15"/>
    <p:sldId id="267" r:id="rId16"/>
    <p:sldId id="278" r:id="rId17"/>
    <p:sldId id="279" r:id="rId18"/>
    <p:sldId id="280" r:id="rId19"/>
    <p:sldId id="268" r:id="rId20"/>
    <p:sldId id="269" r:id="rId21"/>
    <p:sldId id="270" r:id="rId22"/>
    <p:sldId id="271" r:id="rId23"/>
    <p:sldId id="284" r:id="rId24"/>
    <p:sldId id="285" r:id="rId25"/>
    <p:sldId id="281" r:id="rId26"/>
    <p:sldId id="282" r:id="rId27"/>
    <p:sldId id="283" r:id="rId28"/>
    <p:sldId id="272" r:id="rId29"/>
    <p:sldId id="273" r:id="rId30"/>
    <p:sldId id="260" r:id="rId3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910" autoAdjust="0"/>
  </p:normalViewPr>
  <p:slideViewPr>
    <p:cSldViewPr>
      <p:cViewPr varScale="1">
        <p:scale>
          <a:sx n="57" d="100"/>
          <a:sy n="57" d="100"/>
        </p:scale>
        <p:origin x="-510"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C787B75-6CD9-445E-9ECF-06FC1CB83537}" type="datetimeFigureOut">
              <a:rPr lang="en-US" smtClean="0"/>
              <a:pPr/>
              <a:t>9/24/2009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5662E4-26B3-4579-85B7-A002DF43AC4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normAutofit/>
          </a:bodyPr>
          <a:lstStyle/>
          <a:p>
            <a:r>
              <a:rPr lang="en-GB" dirty="0" smtClean="0"/>
              <a:t>From Tim Jackson Local Environment Vol. 13 no. 8 703-723 December</a:t>
            </a:r>
            <a:r>
              <a:rPr lang="en-GB" baseline="0" dirty="0" smtClean="0"/>
              <a:t> 2008</a:t>
            </a:r>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6C5662E4-26B3-4579-85B7-A002DF43AC42}" type="slidenum">
              <a:rPr lang="en-GB" smtClean="0"/>
              <a:pPr/>
              <a:t>22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black">
          <a:xfrm>
            <a:off x="762000" y="4038600"/>
            <a:ext cx="7772400" cy="990600"/>
          </a:xfrm>
          <a:effectLst>
            <a:outerShdw dist="53882" dir="2700000" algn="ctr" rotWithShape="0">
              <a:srgbClr val="000000"/>
            </a:outerShdw>
          </a:effectLst>
        </p:spPr>
        <p:txBody>
          <a:bodyPr/>
          <a:lstStyle>
            <a:lvl1pPr>
              <a:defRPr sz="4400">
                <a:solidFill>
                  <a:schemeClr val="tx1"/>
                </a:solidFill>
              </a:defRPr>
            </a:lvl1pPr>
          </a:lstStyle>
          <a:p>
            <a:r>
              <a:rPr lang="en-US" smtClean="0"/>
              <a:t>Click to edit Master title style</a:t>
            </a:r>
            <a:endParaRPr lang="en-GB"/>
          </a:p>
        </p:txBody>
      </p:sp>
      <p:sp>
        <p:nvSpPr>
          <p:cNvPr id="3075" name="Rectangle 3"/>
          <p:cNvSpPr>
            <a:spLocks noGrp="1" noChangeArrowheads="1"/>
          </p:cNvSpPr>
          <p:nvPr>
            <p:ph type="subTitle" idx="1"/>
          </p:nvPr>
        </p:nvSpPr>
        <p:spPr bwMode="black">
          <a:xfrm>
            <a:off x="1371600" y="5105400"/>
            <a:ext cx="6400800" cy="685800"/>
          </a:xfrm>
        </p:spPr>
        <p:txBody>
          <a:bodyPr/>
          <a:lstStyle>
            <a:lvl1pPr marL="0" indent="0" algn="ctr">
              <a:buFontTx/>
              <a:buNone/>
              <a:defRPr sz="2800">
                <a:solidFill>
                  <a:schemeClr val="tx2"/>
                </a:solidFill>
              </a:defRPr>
            </a:lvl1pPr>
          </a:lstStyle>
          <a:p>
            <a:r>
              <a:rPr lang="en-US" smtClean="0"/>
              <a:t>Click to edit Master subtitle style</a:t>
            </a:r>
            <a:endParaRPr lang="en-GB"/>
          </a:p>
        </p:txBody>
      </p:sp>
      <p:sp>
        <p:nvSpPr>
          <p:cNvPr id="3076" name="Rectangle 4"/>
          <p:cNvSpPr>
            <a:spLocks noGrp="1" noChangeArrowheads="1"/>
          </p:cNvSpPr>
          <p:nvPr>
            <p:ph type="dt" sz="half" idx="2"/>
          </p:nvPr>
        </p:nvSpPr>
        <p:spPr bwMode="black">
          <a:xfrm>
            <a:off x="457200" y="6245225"/>
            <a:ext cx="2133600" cy="476250"/>
          </a:xfrm>
        </p:spPr>
        <p:txBody>
          <a:bodyPr/>
          <a:lstStyle>
            <a:lvl1pPr>
              <a:defRPr/>
            </a:lvl1pPr>
          </a:lstStyle>
          <a:p>
            <a:fld id="{D4201A42-8D0B-4F5A-B798-353BE170AEC0}" type="datetimeFigureOut">
              <a:rPr lang="en-US" smtClean="0"/>
              <a:pPr/>
              <a:t>9/24/2009</a:t>
            </a:fld>
            <a:endParaRPr lang="en-GB"/>
          </a:p>
        </p:txBody>
      </p:sp>
      <p:sp>
        <p:nvSpPr>
          <p:cNvPr id="3077" name="Rectangle 5"/>
          <p:cNvSpPr>
            <a:spLocks noGrp="1" noChangeArrowheads="1"/>
          </p:cNvSpPr>
          <p:nvPr>
            <p:ph type="ftr" sz="quarter" idx="3"/>
          </p:nvPr>
        </p:nvSpPr>
        <p:spPr bwMode="black">
          <a:xfrm>
            <a:off x="3124200" y="6245225"/>
            <a:ext cx="2895600" cy="476250"/>
          </a:xfrm>
        </p:spPr>
        <p:txBody>
          <a:bodyPr/>
          <a:lstStyle>
            <a:lvl1pPr>
              <a:defRPr/>
            </a:lvl1pPr>
          </a:lstStyle>
          <a:p>
            <a:endParaRPr lang="en-GB"/>
          </a:p>
        </p:txBody>
      </p:sp>
      <p:sp>
        <p:nvSpPr>
          <p:cNvPr id="3078" name="Rectangle 6"/>
          <p:cNvSpPr>
            <a:spLocks noGrp="1" noChangeArrowheads="1"/>
          </p:cNvSpPr>
          <p:nvPr>
            <p:ph type="sldNum" sz="quarter" idx="4"/>
          </p:nvPr>
        </p:nvSpPr>
        <p:spPr bwMode="black">
          <a:xfrm>
            <a:off x="6553200" y="6245225"/>
            <a:ext cx="2133600" cy="476250"/>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95401"/>
            <a:ext cx="4038600" cy="48307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fld id="{D4201A42-8D0B-4F5A-B798-353BE170AEC0}" type="datetimeFigureOut">
              <a:rPr lang="en-US" smtClean="0"/>
              <a:pPr/>
              <a:t>9/24/2009</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295401"/>
            <a:ext cx="8229600" cy="4830763"/>
          </a:xfrm>
        </p:spPr>
        <p:txBody>
          <a:bodyPr/>
          <a:lstStyle/>
          <a:p>
            <a:r>
              <a:rPr lang="en-US" smtClean="0"/>
              <a:t>Click icon to add table</a:t>
            </a:r>
            <a:endParaRPr lang="en-GB"/>
          </a:p>
        </p:txBody>
      </p:sp>
      <p:sp>
        <p:nvSpPr>
          <p:cNvPr id="4" name="Date Placeholder 3"/>
          <p:cNvSpPr>
            <a:spLocks noGrp="1"/>
          </p:cNvSpPr>
          <p:nvPr>
            <p:ph type="dt" sz="half" idx="10"/>
          </p:nvPr>
        </p:nvSpPr>
        <p:spPr>
          <a:xfrm>
            <a:off x="457200" y="6477001"/>
            <a:ext cx="2133600" cy="244475"/>
          </a:xfrm>
        </p:spPr>
        <p:txBody>
          <a:bodyPr/>
          <a:lstStyle>
            <a:lvl1pPr>
              <a:defRPr/>
            </a:lvl1pPr>
          </a:lstStyle>
          <a:p>
            <a:fld id="{D4201A42-8D0B-4F5A-B798-353BE170AEC0}" type="datetimeFigureOut">
              <a:rPr lang="en-US" smtClean="0"/>
              <a:pPr/>
              <a:t>9/24/2009</a:t>
            </a:fld>
            <a:endParaRPr lang="en-GB"/>
          </a:p>
        </p:txBody>
      </p:sp>
      <p:sp>
        <p:nvSpPr>
          <p:cNvPr id="5" name="Footer Placeholder 4"/>
          <p:cNvSpPr>
            <a:spLocks noGrp="1"/>
          </p:cNvSpPr>
          <p:nvPr>
            <p:ph type="ftr" sz="quarter" idx="11"/>
          </p:nvPr>
        </p:nvSpPr>
        <p:spPr>
          <a:xfrm>
            <a:off x="3124200" y="6477001"/>
            <a:ext cx="2895600" cy="244475"/>
          </a:xfrm>
        </p:spPr>
        <p:txBody>
          <a:bodyPr/>
          <a:lstStyle>
            <a:lvl1pPr>
              <a:defRPr/>
            </a:lvl1pPr>
          </a:lstStyle>
          <a:p>
            <a:endParaRPr lang="en-GB"/>
          </a:p>
        </p:txBody>
      </p:sp>
      <p:sp>
        <p:nvSpPr>
          <p:cNvPr id="6" name="Slide Number Placeholder 5"/>
          <p:cNvSpPr>
            <a:spLocks noGrp="1"/>
          </p:cNvSpPr>
          <p:nvPr>
            <p:ph type="sldNum" sz="quarter" idx="12"/>
          </p:nvPr>
        </p:nvSpPr>
        <p:spPr>
          <a:xfrm>
            <a:off x="6553200" y="6477001"/>
            <a:ext cx="2133600" cy="244475"/>
          </a:xfrm>
        </p:spPr>
        <p:txBody>
          <a:bodyPr/>
          <a:lstStyle>
            <a:lvl1pPr>
              <a:defRPr/>
            </a:lvl1pPr>
          </a:lstStyle>
          <a:p>
            <a:fld id="{DE2ADC65-757A-4FDE-A26A-4F35AA58586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868362"/>
          </a:xfrm>
          <a:prstGeom prst="rect">
            <a:avLst/>
          </a:prstGeom>
          <a:noFill/>
          <a:ln w="9525">
            <a:noFill/>
            <a:miter lim="800000"/>
            <a:headEnd/>
            <a:tailEnd/>
          </a:ln>
          <a:effectLst>
            <a:outerShdw dist="71842" dir="2700000" algn="ctr" rotWithShape="0">
              <a:srgbClr val="000000">
                <a:alpha val="50000"/>
              </a:srgbClr>
            </a:outerShdw>
          </a:effectLst>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Rectangle 3"/>
          <p:cNvSpPr>
            <a:spLocks noGrp="1" noChangeArrowheads="1"/>
          </p:cNvSpPr>
          <p:nvPr>
            <p:ph type="body" idx="1"/>
          </p:nvPr>
        </p:nvSpPr>
        <p:spPr bwMode="auto">
          <a:xfrm>
            <a:off x="457200" y="1295401"/>
            <a:ext cx="8229600" cy="48307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1028" name="Rectangle 4"/>
          <p:cNvSpPr>
            <a:spLocks noGrp="1" noChangeArrowheads="1"/>
          </p:cNvSpPr>
          <p:nvPr>
            <p:ph type="dt" sz="half" idx="2"/>
          </p:nvPr>
        </p:nvSpPr>
        <p:spPr bwMode="auto">
          <a:xfrm>
            <a:off x="457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fld id="{D4201A42-8D0B-4F5A-B798-353BE170AEC0}" type="datetimeFigureOut">
              <a:rPr lang="en-US" smtClean="0"/>
              <a:pPr/>
              <a:t>9/24/2009</a:t>
            </a:fld>
            <a:endParaRPr lang="en-GB"/>
          </a:p>
        </p:txBody>
      </p:sp>
      <p:sp>
        <p:nvSpPr>
          <p:cNvPr id="1029" name="Rectangle 5"/>
          <p:cNvSpPr>
            <a:spLocks noGrp="1" noChangeArrowheads="1"/>
          </p:cNvSpPr>
          <p:nvPr>
            <p:ph type="ftr" sz="quarter" idx="3"/>
          </p:nvPr>
        </p:nvSpPr>
        <p:spPr bwMode="auto">
          <a:xfrm>
            <a:off x="3124200" y="6477001"/>
            <a:ext cx="2895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477001"/>
            <a:ext cx="2133600" cy="24447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DE2ADC65-757A-4FDE-A26A-4F35AA585867}" type="slidenum">
              <a:rPr lang="en-GB" smtClean="0"/>
              <a:pPr/>
              <a:t>‹#›</a:t>
            </a:fld>
            <a:endParaRPr lang="en-GB"/>
          </a:p>
        </p:txBody>
      </p:sp>
    </p:spTree>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ctr" rtl="0" eaLnBrk="1" fontAlgn="base" hangingPunct="1">
        <a:spcBef>
          <a:spcPct val="0"/>
        </a:spcBef>
        <a:spcAft>
          <a:spcPct val="0"/>
        </a:spcAft>
        <a:defRPr sz="4000" b="1">
          <a:solidFill>
            <a:schemeClr val="tx2"/>
          </a:solidFill>
          <a:latin typeface="+mj-lt"/>
          <a:ea typeface="+mj-ea"/>
          <a:cs typeface="+mj-cs"/>
        </a:defRPr>
      </a:lvl1pPr>
      <a:lvl2pPr algn="ctr" rtl="0" eaLnBrk="1" fontAlgn="base" hangingPunct="1">
        <a:spcBef>
          <a:spcPct val="0"/>
        </a:spcBef>
        <a:spcAft>
          <a:spcPct val="0"/>
        </a:spcAft>
        <a:defRPr sz="4000" b="1">
          <a:solidFill>
            <a:schemeClr val="tx2"/>
          </a:solidFill>
          <a:latin typeface="Times New Roman" pitchFamily="18" charset="0"/>
        </a:defRPr>
      </a:lvl2pPr>
      <a:lvl3pPr algn="ctr" rtl="0" eaLnBrk="1" fontAlgn="base" hangingPunct="1">
        <a:spcBef>
          <a:spcPct val="0"/>
        </a:spcBef>
        <a:spcAft>
          <a:spcPct val="0"/>
        </a:spcAft>
        <a:defRPr sz="4000" b="1">
          <a:solidFill>
            <a:schemeClr val="tx2"/>
          </a:solidFill>
          <a:latin typeface="Times New Roman" pitchFamily="18" charset="0"/>
        </a:defRPr>
      </a:lvl3pPr>
      <a:lvl4pPr algn="ctr" rtl="0" eaLnBrk="1" fontAlgn="base" hangingPunct="1">
        <a:spcBef>
          <a:spcPct val="0"/>
        </a:spcBef>
        <a:spcAft>
          <a:spcPct val="0"/>
        </a:spcAft>
        <a:defRPr sz="4000" b="1">
          <a:solidFill>
            <a:schemeClr val="tx2"/>
          </a:solidFill>
          <a:latin typeface="Times New Roman" pitchFamily="18" charset="0"/>
        </a:defRPr>
      </a:lvl4pPr>
      <a:lvl5pPr algn="ctr" rtl="0" eaLnBrk="1" fontAlgn="base" hangingPunct="1">
        <a:spcBef>
          <a:spcPct val="0"/>
        </a:spcBef>
        <a:spcAft>
          <a:spcPct val="0"/>
        </a:spcAft>
        <a:defRPr sz="4000" b="1">
          <a:solidFill>
            <a:schemeClr val="tx2"/>
          </a:solidFill>
          <a:latin typeface="Times New Roman" pitchFamily="18" charset="0"/>
        </a:defRPr>
      </a:lvl5pPr>
      <a:lvl6pPr marL="457200" algn="ctr" rtl="0" eaLnBrk="1" fontAlgn="base" hangingPunct="1">
        <a:spcBef>
          <a:spcPct val="0"/>
        </a:spcBef>
        <a:spcAft>
          <a:spcPct val="0"/>
        </a:spcAft>
        <a:defRPr sz="4000" b="1">
          <a:solidFill>
            <a:schemeClr val="tx2"/>
          </a:solidFill>
          <a:latin typeface="Times New Roman" pitchFamily="18" charset="0"/>
        </a:defRPr>
      </a:lvl6pPr>
      <a:lvl7pPr marL="914400" algn="ctr" rtl="0" eaLnBrk="1" fontAlgn="base" hangingPunct="1">
        <a:spcBef>
          <a:spcPct val="0"/>
        </a:spcBef>
        <a:spcAft>
          <a:spcPct val="0"/>
        </a:spcAft>
        <a:defRPr sz="4000" b="1">
          <a:solidFill>
            <a:schemeClr val="tx2"/>
          </a:solidFill>
          <a:latin typeface="Times New Roman" pitchFamily="18" charset="0"/>
        </a:defRPr>
      </a:lvl7pPr>
      <a:lvl8pPr marL="1371600" algn="ctr" rtl="0" eaLnBrk="1" fontAlgn="base" hangingPunct="1">
        <a:spcBef>
          <a:spcPct val="0"/>
        </a:spcBef>
        <a:spcAft>
          <a:spcPct val="0"/>
        </a:spcAft>
        <a:defRPr sz="4000" b="1">
          <a:solidFill>
            <a:schemeClr val="tx2"/>
          </a:solidFill>
          <a:latin typeface="Times New Roman" pitchFamily="18" charset="0"/>
        </a:defRPr>
      </a:lvl8pPr>
      <a:lvl9pPr marL="1828800" algn="ctr" rtl="0" eaLnBrk="1" fontAlgn="base" hangingPunct="1">
        <a:spcBef>
          <a:spcPct val="0"/>
        </a:spcBef>
        <a:spcAft>
          <a:spcPct val="0"/>
        </a:spcAft>
        <a:defRPr sz="4000" b="1">
          <a:solidFill>
            <a:schemeClr val="tx2"/>
          </a:solidFill>
          <a:latin typeface="Times New Roman" pitchFamily="18" charset="0"/>
        </a:defRPr>
      </a:lvl9pPr>
    </p:titleStyle>
    <p:bodyStyle>
      <a:lvl1pPr marL="342900" indent="-342900" algn="l" rtl="0" eaLnBrk="1" fontAlgn="base" hangingPunct="1">
        <a:spcBef>
          <a:spcPct val="20000"/>
        </a:spcBef>
        <a:spcAft>
          <a:spcPct val="0"/>
        </a:spcAft>
        <a:buClr>
          <a:schemeClr val="accent2"/>
        </a:buClr>
        <a:buChar char="•"/>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tx2"/>
        </a:buClr>
        <a:buFont typeface="Arial" charset="0"/>
        <a:buChar char="–"/>
        <a:defRPr sz="2800">
          <a:solidFill>
            <a:schemeClr val="tx1"/>
          </a:solidFill>
          <a:latin typeface="+mn-lt"/>
        </a:defRPr>
      </a:lvl2pPr>
      <a:lvl3pPr marL="1143000" indent="-228600" algn="l" rtl="0" eaLnBrk="1" fontAlgn="base" hangingPunct="1">
        <a:spcBef>
          <a:spcPct val="20000"/>
        </a:spcBef>
        <a:spcAft>
          <a:spcPct val="0"/>
        </a:spcAft>
        <a:buClr>
          <a:schemeClr val="tx2"/>
        </a:buClr>
        <a:buChar char="•"/>
        <a:defRPr sz="2400">
          <a:solidFill>
            <a:schemeClr val="tx1"/>
          </a:solidFill>
          <a:latin typeface="+mn-lt"/>
        </a:defRPr>
      </a:lvl3pPr>
      <a:lvl4pPr marL="1600200" indent="-228600" algn="l" rtl="0" eaLnBrk="1" fontAlgn="base" hangingPunct="1">
        <a:spcBef>
          <a:spcPct val="20000"/>
        </a:spcBef>
        <a:spcAft>
          <a:spcPct val="0"/>
        </a:spcAft>
        <a:buClr>
          <a:schemeClr val="tx2"/>
        </a:buClr>
        <a:buChar char="–"/>
        <a:defRPr sz="2000">
          <a:solidFill>
            <a:schemeClr val="tx1"/>
          </a:solidFill>
          <a:latin typeface="+mn-lt"/>
        </a:defRPr>
      </a:lvl4pPr>
      <a:lvl5pPr marL="2057400" indent="-228600" algn="l" rtl="0" eaLnBrk="1" fontAlgn="base" hangingPunct="1">
        <a:spcBef>
          <a:spcPct val="20000"/>
        </a:spcBef>
        <a:spcAft>
          <a:spcPct val="0"/>
        </a:spcAft>
        <a:buClr>
          <a:schemeClr val="tx2"/>
        </a:buClr>
        <a:buChar char="»"/>
        <a:defRPr sz="2000">
          <a:solidFill>
            <a:schemeClr val="tx1"/>
          </a:solidFill>
          <a:latin typeface="+mn-lt"/>
        </a:defRPr>
      </a:lvl5pPr>
      <a:lvl6pPr marL="2514600" indent="-228600" algn="l" rtl="0" eaLnBrk="1" fontAlgn="base" hangingPunct="1">
        <a:spcBef>
          <a:spcPct val="20000"/>
        </a:spcBef>
        <a:spcAft>
          <a:spcPct val="0"/>
        </a:spcAft>
        <a:buClr>
          <a:schemeClr val="tx2"/>
        </a:buClr>
        <a:buChar char="»"/>
        <a:defRPr sz="2000">
          <a:solidFill>
            <a:schemeClr val="tx1"/>
          </a:solidFill>
          <a:latin typeface="+mn-lt"/>
        </a:defRPr>
      </a:lvl6pPr>
      <a:lvl7pPr marL="2971800" indent="-228600" algn="l" rtl="0" eaLnBrk="1" fontAlgn="base" hangingPunct="1">
        <a:spcBef>
          <a:spcPct val="20000"/>
        </a:spcBef>
        <a:spcAft>
          <a:spcPct val="0"/>
        </a:spcAft>
        <a:buClr>
          <a:schemeClr val="tx2"/>
        </a:buClr>
        <a:buChar char="»"/>
        <a:defRPr sz="2000">
          <a:solidFill>
            <a:schemeClr val="tx1"/>
          </a:solidFill>
          <a:latin typeface="+mn-lt"/>
        </a:defRPr>
      </a:lvl7pPr>
      <a:lvl8pPr marL="3429000" indent="-228600" algn="l" rtl="0" eaLnBrk="1" fontAlgn="base" hangingPunct="1">
        <a:spcBef>
          <a:spcPct val="20000"/>
        </a:spcBef>
        <a:spcAft>
          <a:spcPct val="0"/>
        </a:spcAft>
        <a:buClr>
          <a:schemeClr val="tx2"/>
        </a:buClr>
        <a:buChar char="»"/>
        <a:defRPr sz="2000">
          <a:solidFill>
            <a:schemeClr val="tx1"/>
          </a:solidFill>
          <a:latin typeface="+mn-lt"/>
        </a:defRPr>
      </a:lvl8pPr>
      <a:lvl9pPr marL="3886200" indent="-228600" algn="l" rtl="0" eaLnBrk="1" fontAlgn="base" hangingPunct="1">
        <a:spcBef>
          <a:spcPct val="20000"/>
        </a:spcBef>
        <a:spcAft>
          <a:spcPct val="0"/>
        </a:spcAft>
        <a:buClr>
          <a:schemeClr val="tx2"/>
        </a:buClr>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good%20life.ht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r>
              <a:rPr lang="en-GB" dirty="0" smtClean="0">
                <a:hlinkClick r:id="rId2" action="ppaction://hlinkfile"/>
              </a:rPr>
              <a:t>good life.htm</a:t>
            </a:r>
            <a:endParaRPr lang="en-GB" dirty="0" smtClean="0"/>
          </a:p>
          <a:p>
            <a:r>
              <a:rPr lang="en-GB" dirty="0" smtClean="0"/>
              <a:t>What is happiness and wellbeing?</a:t>
            </a:r>
          </a:p>
          <a:p>
            <a:r>
              <a:rPr lang="en-GB" dirty="0" smtClean="0">
                <a:solidFill>
                  <a:srgbClr val="FFFF00"/>
                </a:solidFill>
              </a:rPr>
              <a:t>Does money bring happiness? Why?</a:t>
            </a:r>
          </a:p>
          <a:p>
            <a:r>
              <a:rPr lang="en-GB" dirty="0" smtClean="0"/>
              <a:t>What is a wellbeing paradox?</a:t>
            </a:r>
          </a:p>
          <a:p>
            <a:r>
              <a:rPr lang="en-GB" dirty="0" smtClean="0">
                <a:solidFill>
                  <a:srgbClr val="FFFF00"/>
                </a:solidFill>
              </a:rPr>
              <a:t>How can it influence sustainability?</a:t>
            </a:r>
          </a:p>
          <a:p>
            <a:r>
              <a:rPr lang="en-GB" dirty="0" smtClean="0"/>
              <a:t>Why is it important to study environmental economics?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Can economics make the planet feel better?</a:t>
            </a:r>
            <a:endParaRPr lang="en-GB" dirty="0"/>
          </a:p>
        </p:txBody>
      </p:sp>
      <p:sp>
        <p:nvSpPr>
          <p:cNvPr id="3" name="Subtitle 2"/>
          <p:cNvSpPr>
            <a:spLocks noGrp="1"/>
          </p:cNvSpPr>
          <p:nvPr>
            <p:ph type="subTitle" idx="1"/>
          </p:nvPr>
        </p:nvSpPr>
        <p:spPr/>
        <p:txBody>
          <a:bodyPr/>
          <a:lstStyle/>
          <a:p>
            <a:r>
              <a:rPr lang="en-GB" sz="2400" dirty="0" smtClean="0"/>
              <a:t>The ideas have been adapted from Tim Jackson Local Environment Vol. 13 no. 8 703-723 December</a:t>
            </a:r>
            <a:r>
              <a:rPr lang="en-GB" sz="2400" baseline="0" dirty="0" smtClean="0"/>
              <a:t> 2008</a:t>
            </a:r>
            <a:endParaRPr lang="en-GB" sz="2400" dirty="0" smtClean="0"/>
          </a:p>
          <a:p>
            <a:endParaRPr lang="en-GB" dirty="0"/>
          </a:p>
        </p:txBody>
      </p:sp>
      <p:pic>
        <p:nvPicPr>
          <p:cNvPr id="19458" name="Picture 2" descr="http://lawrencecheok.com/wp-content/uploads/2007/12/happiness-money-web.jpg"/>
          <p:cNvPicPr>
            <a:picLocks noChangeAspect="1" noChangeArrowheads="1"/>
          </p:cNvPicPr>
          <p:nvPr/>
        </p:nvPicPr>
        <p:blipFill>
          <a:blip r:embed="rId3" cstate="print"/>
          <a:srcRect/>
          <a:stretch>
            <a:fillRect/>
          </a:stretch>
        </p:blipFill>
        <p:spPr bwMode="auto">
          <a:xfrm>
            <a:off x="4929190" y="285728"/>
            <a:ext cx="3810000" cy="32004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Advert</a:t>
            </a:r>
            <a:endParaRPr lang="en-GB" dirty="0"/>
          </a:p>
        </p:txBody>
      </p:sp>
      <p:sp>
        <p:nvSpPr>
          <p:cNvPr id="3" name="Content Placeholder 2"/>
          <p:cNvSpPr>
            <a:spLocks noGrp="1"/>
          </p:cNvSpPr>
          <p:nvPr>
            <p:ph idx="1"/>
          </p:nvPr>
        </p:nvSpPr>
        <p:spPr/>
        <p:txBody>
          <a:bodyPr/>
          <a:lstStyle/>
          <a:p>
            <a:endParaRPr lang="en-GB"/>
          </a:p>
        </p:txBody>
      </p:sp>
      <p:pic>
        <p:nvPicPr>
          <p:cNvPr id="1026" name="Picture 2" descr="C:\Users\Chris House\Desktop\wellbeing lecture\well being images\bupa.JPG"/>
          <p:cNvPicPr>
            <a:picLocks noChangeAspect="1" noChangeArrowheads="1"/>
          </p:cNvPicPr>
          <p:nvPr/>
        </p:nvPicPr>
        <p:blipFill>
          <a:blip r:embed="rId2" cstate="print"/>
          <a:srcRect/>
          <a:stretch>
            <a:fillRect/>
          </a:stretch>
        </p:blipFill>
        <p:spPr bwMode="auto">
          <a:xfrm>
            <a:off x="928662" y="1214422"/>
            <a:ext cx="6934200" cy="5278438"/>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36866" name="Picture 2" descr="http://filipspagnoli.files.wordpress.com/2008/10/world_map_of_happiness.jpg"/>
          <p:cNvPicPr>
            <a:picLocks noChangeAspect="1" noChangeArrowheads="1"/>
          </p:cNvPicPr>
          <p:nvPr/>
        </p:nvPicPr>
        <p:blipFill>
          <a:blip r:embed="rId2" cstate="print"/>
          <a:srcRect/>
          <a:stretch>
            <a:fillRect/>
          </a:stretch>
        </p:blipFill>
        <p:spPr bwMode="auto">
          <a:xfrm>
            <a:off x="0" y="214289"/>
            <a:ext cx="9144000" cy="6643711"/>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4282" y="285728"/>
            <a:ext cx="8715436" cy="1204905"/>
          </a:xfrm>
        </p:spPr>
        <p:txBody>
          <a:bodyPr/>
          <a:lstStyle/>
          <a:p>
            <a:r>
              <a:rPr lang="en-GB" sz="1600" dirty="0" smtClean="0"/>
              <a:t>The researchers, from the University of Virginia, the University of Illinois and Michigan State University, looked at data from the World Values Survey, a large-scale analysis of economic, social, political and religious influences around the world. They also analyzed the behaviours and attitudes of 193 undergraduate students at Illinois. (2009)</a:t>
            </a:r>
          </a:p>
          <a:p>
            <a:endParaRPr lang="en-GB" dirty="0"/>
          </a:p>
        </p:txBody>
      </p:sp>
      <p:pic>
        <p:nvPicPr>
          <p:cNvPr id="35842" name="Picture 2" descr="http://docwhisperer.files.wordpress.com/2007/05/mm_happiness.jpg"/>
          <p:cNvPicPr>
            <a:picLocks noChangeAspect="1" noChangeArrowheads="1"/>
          </p:cNvPicPr>
          <p:nvPr/>
        </p:nvPicPr>
        <p:blipFill>
          <a:blip r:embed="rId2" cstate="print"/>
          <a:srcRect/>
          <a:stretch>
            <a:fillRect/>
          </a:stretch>
        </p:blipFill>
        <p:spPr bwMode="auto">
          <a:xfrm>
            <a:off x="1428728" y="1500174"/>
            <a:ext cx="6572296" cy="5166367"/>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designflute.files.wordpress.com/2008/01/charraz.gif"/>
          <p:cNvPicPr>
            <a:picLocks noChangeAspect="1" noChangeArrowheads="1"/>
          </p:cNvPicPr>
          <p:nvPr/>
        </p:nvPicPr>
        <p:blipFill>
          <a:blip r:embed="rId2" cstate="print"/>
          <a:srcRect/>
          <a:stretch>
            <a:fillRect/>
          </a:stretch>
        </p:blipFill>
        <p:spPr bwMode="auto">
          <a:xfrm>
            <a:off x="5000628" y="357166"/>
            <a:ext cx="4000496" cy="3076041"/>
          </a:xfrm>
          <a:prstGeom prst="rect">
            <a:avLst/>
          </a:prstGeom>
          <a:noFill/>
        </p:spPr>
      </p:pic>
      <p:sp>
        <p:nvSpPr>
          <p:cNvPr id="2" name="Title 1"/>
          <p:cNvSpPr>
            <a:spLocks noGrp="1"/>
          </p:cNvSpPr>
          <p:nvPr>
            <p:ph type="title"/>
          </p:nvPr>
        </p:nvSpPr>
        <p:spPr>
          <a:xfrm>
            <a:off x="428596" y="285728"/>
            <a:ext cx="8229600" cy="868362"/>
          </a:xfrm>
        </p:spPr>
        <p:txBody>
          <a:bodyPr/>
          <a:lstStyle/>
          <a:p>
            <a:pPr algn="l"/>
            <a:r>
              <a:rPr lang="en-GB" dirty="0" smtClean="0"/>
              <a:t>Introduction</a:t>
            </a:r>
            <a:endParaRPr lang="en-GB" dirty="0"/>
          </a:p>
        </p:txBody>
      </p:sp>
      <p:sp>
        <p:nvSpPr>
          <p:cNvPr id="3" name="Content Placeholder 2"/>
          <p:cNvSpPr>
            <a:spLocks noGrp="1"/>
          </p:cNvSpPr>
          <p:nvPr>
            <p:ph idx="1"/>
          </p:nvPr>
        </p:nvSpPr>
        <p:spPr>
          <a:xfrm>
            <a:off x="457200" y="1295401"/>
            <a:ext cx="4543428" cy="4830763"/>
          </a:xfrm>
        </p:spPr>
        <p:txBody>
          <a:bodyPr/>
          <a:lstStyle/>
          <a:p>
            <a:r>
              <a:rPr lang="en-GB" sz="2000" dirty="0" smtClean="0"/>
              <a:t>Could we have a ‘Wellbeing dividend’ </a:t>
            </a:r>
            <a:r>
              <a:rPr lang="en-GB" sz="2000" i="1" dirty="0" smtClean="0">
                <a:solidFill>
                  <a:srgbClr val="FFFF00"/>
                </a:solidFill>
              </a:rPr>
              <a:t>“redistribute consumption without compromising happiness” </a:t>
            </a:r>
            <a:r>
              <a:rPr lang="en-GB" sz="2000" i="1" dirty="0" smtClean="0"/>
              <a:t>(Jackson, 2009: 703)</a:t>
            </a:r>
          </a:p>
          <a:p>
            <a:r>
              <a:rPr lang="en-GB" sz="2000" dirty="0" smtClean="0"/>
              <a:t>Contemporary subject (</a:t>
            </a:r>
            <a:r>
              <a:rPr lang="en-GB" sz="2000" dirty="0"/>
              <a:t>D</a:t>
            </a:r>
            <a:r>
              <a:rPr lang="en-GB" sz="2000" dirty="0" smtClean="0"/>
              <a:t>olan et al., 2006)</a:t>
            </a:r>
          </a:p>
          <a:p>
            <a:r>
              <a:rPr lang="en-GB" sz="2000" dirty="0" smtClean="0"/>
              <a:t>Happiness, life satisfaction etc</a:t>
            </a:r>
          </a:p>
          <a:p>
            <a:r>
              <a:rPr lang="en-GB" sz="2000" dirty="0" smtClean="0"/>
              <a:t>Subjective or objective assessment</a:t>
            </a:r>
          </a:p>
          <a:p>
            <a:r>
              <a:rPr lang="en-GB" sz="2000" dirty="0" smtClean="0"/>
              <a:t>Idea based on:  too much emphasis on economic productivity and not on desired outcome (</a:t>
            </a:r>
            <a:r>
              <a:rPr lang="en-GB" sz="2000" dirty="0" err="1"/>
              <a:t>D</a:t>
            </a:r>
            <a:r>
              <a:rPr lang="en-GB" sz="2000" dirty="0" err="1" smtClean="0"/>
              <a:t>iener</a:t>
            </a:r>
            <a:r>
              <a:rPr lang="en-GB" sz="2000" dirty="0" smtClean="0"/>
              <a:t> &amp; Seligman, 2004)</a:t>
            </a:r>
          </a:p>
          <a:p>
            <a:r>
              <a:rPr lang="en-GB" sz="2000" dirty="0" smtClean="0"/>
              <a:t>Economic performance: GDP, GNP, Stock market etc</a:t>
            </a:r>
            <a:endParaRPr lang="en-GB" sz="2000" dirty="0"/>
          </a:p>
        </p:txBody>
      </p:sp>
      <p:pic>
        <p:nvPicPr>
          <p:cNvPr id="17412" name="Picture 4" descr="http://designflute.files.wordpress.com/2008/01/daphnakadabra.gif"/>
          <p:cNvPicPr>
            <a:picLocks noChangeAspect="1" noChangeArrowheads="1"/>
          </p:cNvPicPr>
          <p:nvPr/>
        </p:nvPicPr>
        <p:blipFill>
          <a:blip r:embed="rId3" cstate="print"/>
          <a:srcRect/>
          <a:stretch>
            <a:fillRect/>
          </a:stretch>
        </p:blipFill>
        <p:spPr bwMode="auto">
          <a:xfrm>
            <a:off x="5000628" y="3929066"/>
            <a:ext cx="4000500" cy="27813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Fundamental concepts</a:t>
            </a:r>
            <a:endParaRPr lang="en-GB" dirty="0"/>
          </a:p>
        </p:txBody>
      </p:sp>
      <p:sp>
        <p:nvSpPr>
          <p:cNvPr id="3" name="Content Placeholder 2"/>
          <p:cNvSpPr>
            <a:spLocks noGrp="1"/>
          </p:cNvSpPr>
          <p:nvPr>
            <p:ph idx="1"/>
          </p:nvPr>
        </p:nvSpPr>
        <p:spPr>
          <a:xfrm>
            <a:off x="457200" y="1295401"/>
            <a:ext cx="3900486" cy="4830763"/>
          </a:xfrm>
        </p:spPr>
        <p:txBody>
          <a:bodyPr/>
          <a:lstStyle/>
          <a:p>
            <a:r>
              <a:rPr lang="en-GB" sz="1800" dirty="0" smtClean="0"/>
              <a:t>Findings suggest a threshold (paradox) </a:t>
            </a:r>
          </a:p>
          <a:p>
            <a:r>
              <a:rPr lang="en-GB" sz="1800" dirty="0" smtClean="0"/>
              <a:t>Local level wellbeing dividend seems achievable </a:t>
            </a:r>
            <a:r>
              <a:rPr lang="en-GB" sz="1800" dirty="0" smtClean="0">
                <a:solidFill>
                  <a:srgbClr val="FFFF00"/>
                </a:solidFill>
              </a:rPr>
              <a:t>‘down shifting’ ‘voluntary simplicity’ ‘The good life’ </a:t>
            </a:r>
            <a:r>
              <a:rPr lang="en-GB" sz="1800" dirty="0" smtClean="0"/>
              <a:t>(</a:t>
            </a:r>
            <a:r>
              <a:rPr lang="en-GB" sz="1800" dirty="0" err="1" smtClean="0"/>
              <a:t>Etzioni</a:t>
            </a:r>
            <a:r>
              <a:rPr lang="en-GB" sz="1800" dirty="0" smtClean="0"/>
              <a:t>, 2006)</a:t>
            </a:r>
          </a:p>
          <a:p>
            <a:r>
              <a:rPr lang="en-GB" sz="1800" dirty="0" smtClean="0"/>
              <a:t>Regional level (and beyond) no such gains</a:t>
            </a:r>
          </a:p>
          <a:p>
            <a:r>
              <a:rPr lang="en-GB" sz="1800" dirty="0" smtClean="0"/>
              <a:t>Consumption inequalities increased (material consumption, time poverty &amp; social fragmentation)</a:t>
            </a:r>
          </a:p>
          <a:p>
            <a:r>
              <a:rPr lang="en-GB" sz="1800" dirty="0" smtClean="0"/>
              <a:t>Maslow (Hierarchy of Needs)(1950s):  developed further by Stein 2005</a:t>
            </a:r>
          </a:p>
        </p:txBody>
      </p:sp>
      <p:pic>
        <p:nvPicPr>
          <p:cNvPr id="16386" name="Picture 2" descr="http://docwhisperer.files.wordpress.com/2007/08/happiness.jpg"/>
          <p:cNvPicPr>
            <a:picLocks noChangeAspect="1" noChangeArrowheads="1"/>
          </p:cNvPicPr>
          <p:nvPr/>
        </p:nvPicPr>
        <p:blipFill>
          <a:blip r:embed="rId2" cstate="print"/>
          <a:srcRect/>
          <a:stretch>
            <a:fillRect/>
          </a:stretch>
        </p:blipFill>
        <p:spPr bwMode="auto">
          <a:xfrm>
            <a:off x="4462130" y="1428736"/>
            <a:ext cx="4348500" cy="3643338"/>
          </a:xfrm>
          <a:prstGeom prst="rect">
            <a:avLst/>
          </a:prstGeom>
          <a:noFill/>
        </p:spPr>
      </p:pic>
      <p:sp>
        <p:nvSpPr>
          <p:cNvPr id="5" name="TextBox 4"/>
          <p:cNvSpPr txBox="1"/>
          <p:nvPr/>
        </p:nvSpPr>
        <p:spPr>
          <a:xfrm>
            <a:off x="5214942" y="5643578"/>
            <a:ext cx="3500462" cy="923330"/>
          </a:xfrm>
          <a:prstGeom prst="rect">
            <a:avLst/>
          </a:prstGeom>
          <a:noFill/>
        </p:spPr>
        <p:txBody>
          <a:bodyPr wrap="square" rtlCol="0">
            <a:spAutoFit/>
          </a:bodyPr>
          <a:lstStyle/>
          <a:p>
            <a:r>
              <a:rPr lang="en-GB" i="1" dirty="0" smtClean="0"/>
              <a:t>The Science of Happiness </a:t>
            </a:r>
            <a:r>
              <a:rPr lang="en-GB" dirty="0" smtClean="0"/>
              <a:t>International Conference Washington, 2007</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Maslow</a:t>
            </a:r>
            <a:endParaRPr lang="en-GB" dirty="0"/>
          </a:p>
        </p:txBody>
      </p:sp>
      <p:sp>
        <p:nvSpPr>
          <p:cNvPr id="3" name="Content Placeholder 2"/>
          <p:cNvSpPr>
            <a:spLocks noGrp="1"/>
          </p:cNvSpPr>
          <p:nvPr>
            <p:ph idx="1"/>
          </p:nvPr>
        </p:nvSpPr>
        <p:spPr>
          <a:xfrm>
            <a:off x="214282" y="1928802"/>
            <a:ext cx="8643998" cy="3973507"/>
          </a:xfrm>
        </p:spPr>
        <p:txBody>
          <a:bodyPr/>
          <a:lstStyle/>
          <a:p>
            <a:r>
              <a:rPr lang="en-GB" sz="2000" i="1" dirty="0" smtClean="0"/>
              <a:t>“Maslow’s hierarchy of needs is often depicted as a pyramid consisting of five levels: the four lower levels are grouped together as </a:t>
            </a:r>
            <a:r>
              <a:rPr lang="en-GB" sz="2000" i="1" dirty="0" smtClean="0">
                <a:solidFill>
                  <a:srgbClr val="FFFF00"/>
                </a:solidFill>
              </a:rPr>
              <a:t>deficiency needs </a:t>
            </a:r>
            <a:r>
              <a:rPr lang="en-GB" sz="2000" i="1" dirty="0" smtClean="0"/>
              <a:t>associated with </a:t>
            </a:r>
            <a:r>
              <a:rPr lang="en-GB" sz="2000" i="1" dirty="0" smtClean="0">
                <a:solidFill>
                  <a:srgbClr val="FFFF00"/>
                </a:solidFill>
              </a:rPr>
              <a:t>physiological needs</a:t>
            </a:r>
            <a:r>
              <a:rPr lang="en-GB" sz="2000" i="1" dirty="0" smtClean="0"/>
              <a:t>, while the top level is termed </a:t>
            </a:r>
            <a:r>
              <a:rPr lang="en-GB" sz="2000" i="1" dirty="0" smtClean="0">
                <a:solidFill>
                  <a:srgbClr val="FFFF00"/>
                </a:solidFill>
              </a:rPr>
              <a:t>growth needs </a:t>
            </a:r>
            <a:r>
              <a:rPr lang="en-GB" sz="2000" i="1" dirty="0" smtClean="0"/>
              <a:t>associated with </a:t>
            </a:r>
            <a:r>
              <a:rPr lang="en-GB" sz="2000" i="1" dirty="0" smtClean="0">
                <a:solidFill>
                  <a:srgbClr val="FFFF00"/>
                </a:solidFill>
              </a:rPr>
              <a:t>psychological needs</a:t>
            </a:r>
            <a:r>
              <a:rPr lang="en-GB" sz="2000" i="1" dirty="0" smtClean="0"/>
              <a:t>. While deficiency needs must be met, growth needs are the need for personal growth. The basic concept is that the higher needs in this hierarchy only come into focus once all the needs that are lower down in the pyramid are mainly or entirely satisfied. Once an individual has moved past a level, those needs will </a:t>
            </a:r>
            <a:r>
              <a:rPr lang="en-GB" sz="2000" i="1" dirty="0" smtClean="0">
                <a:solidFill>
                  <a:srgbClr val="FFFF00"/>
                </a:solidFill>
              </a:rPr>
              <a:t>no longer be prioritized</a:t>
            </a:r>
            <a:r>
              <a:rPr lang="en-GB" sz="2000" i="1" dirty="0" smtClean="0"/>
              <a:t>. However, if a lower set of needs is continually unmet for an extended period of time, the individual will temporarily re-prioritize those needs – dropping down to that level until those lower needs are reasonably satisfied again.”</a:t>
            </a:r>
          </a:p>
          <a:p>
            <a:r>
              <a:rPr lang="en-GB" sz="2000" i="1" dirty="0" smtClean="0"/>
              <a:t>What do you think they are?  </a:t>
            </a:r>
          </a:p>
          <a:p>
            <a:r>
              <a:rPr lang="en-GB" sz="2000" i="1" dirty="0" smtClean="0">
                <a:solidFill>
                  <a:srgbClr val="FFFF00"/>
                </a:solidFill>
              </a:rPr>
              <a:t>Construct an hierarchy of your needs. Groups 2</a:t>
            </a:r>
            <a:endParaRPr lang="en-GB" sz="2400" dirty="0" smtClean="0">
              <a:solidFill>
                <a:srgbClr val="FFFF00"/>
              </a:solidFill>
            </a:endParaRPr>
          </a:p>
          <a:p>
            <a:endParaRPr lang="en-GB" sz="2400" dirty="0"/>
          </a:p>
        </p:txBody>
      </p:sp>
      <p:pic>
        <p:nvPicPr>
          <p:cNvPr id="15362" name="Picture 2" descr="http://designflute.files.wordpress.com/2008/01/radioactive-happiness-face.gif"/>
          <p:cNvPicPr>
            <a:picLocks noChangeAspect="1" noChangeArrowheads="1"/>
          </p:cNvPicPr>
          <p:nvPr/>
        </p:nvPicPr>
        <p:blipFill>
          <a:blip r:embed="rId2" cstate="print"/>
          <a:srcRect/>
          <a:stretch>
            <a:fillRect/>
          </a:stretch>
        </p:blipFill>
        <p:spPr bwMode="auto">
          <a:xfrm>
            <a:off x="6786578" y="142852"/>
            <a:ext cx="2047889" cy="1535917"/>
          </a:xfrm>
          <a:prstGeom prst="rect">
            <a:avLst/>
          </a:prstGeom>
          <a:noFill/>
        </p:spPr>
      </p:pic>
      <p:pic>
        <p:nvPicPr>
          <p:cNvPr id="15364" name="Picture 4" descr="http://designflute.files.wordpress.com/2008/01/radioactive-happiness-face.gif"/>
          <p:cNvPicPr>
            <a:picLocks noChangeAspect="1" noChangeArrowheads="1"/>
          </p:cNvPicPr>
          <p:nvPr/>
        </p:nvPicPr>
        <p:blipFill>
          <a:blip r:embed="rId2" cstate="print"/>
          <a:srcRect/>
          <a:stretch>
            <a:fillRect/>
          </a:stretch>
        </p:blipFill>
        <p:spPr bwMode="auto">
          <a:xfrm>
            <a:off x="285720" y="214290"/>
            <a:ext cx="2095515" cy="157163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2050" name="Picture 2" descr="http://www.languedocliving.com/images/info/articles/health-2.jpg"/>
          <p:cNvPicPr>
            <a:picLocks noChangeAspect="1" noChangeArrowheads="1"/>
          </p:cNvPicPr>
          <p:nvPr/>
        </p:nvPicPr>
        <p:blipFill>
          <a:blip r:embed="rId2" cstate="print"/>
          <a:srcRect/>
          <a:stretch>
            <a:fillRect/>
          </a:stretch>
        </p:blipFill>
        <p:spPr bwMode="auto">
          <a:xfrm>
            <a:off x="0" y="0"/>
            <a:ext cx="9143999" cy="68580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2530" name="Picture 2" descr="http://ourworld.compuserve.com/homepages/HStein/needs-jpeg.jpe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5" name="Rectangle 4"/>
          <p:cNvSpPr/>
          <p:nvPr/>
        </p:nvSpPr>
        <p:spPr>
          <a:xfrm>
            <a:off x="7715272" y="0"/>
            <a:ext cx="1071570" cy="50004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Dominant Global View</a:t>
            </a:r>
            <a:endParaRPr lang="en-GB" dirty="0"/>
          </a:p>
        </p:txBody>
      </p:sp>
      <p:sp>
        <p:nvSpPr>
          <p:cNvPr id="3" name="Content Placeholder 2"/>
          <p:cNvSpPr>
            <a:spLocks noGrp="1"/>
          </p:cNvSpPr>
          <p:nvPr>
            <p:ph idx="1"/>
          </p:nvPr>
        </p:nvSpPr>
        <p:spPr>
          <a:xfrm>
            <a:off x="428596" y="1142984"/>
            <a:ext cx="8429684" cy="4830763"/>
          </a:xfrm>
        </p:spPr>
        <p:txBody>
          <a:bodyPr/>
          <a:lstStyle/>
          <a:p>
            <a:r>
              <a:rPr lang="en-GB" sz="2000" dirty="0" smtClean="0"/>
              <a:t>Business models = profit</a:t>
            </a:r>
          </a:p>
          <a:p>
            <a:pPr marL="400050">
              <a:buFont typeface="+mj-lt"/>
              <a:buAutoNum type="arabicPeriod"/>
            </a:pPr>
            <a:r>
              <a:rPr lang="en-GB" sz="1800" dirty="0" smtClean="0">
                <a:solidFill>
                  <a:srgbClr val="FFFF00"/>
                </a:solidFill>
              </a:rPr>
              <a:t>Disposable income=consumption=happiness</a:t>
            </a:r>
          </a:p>
          <a:p>
            <a:pPr marL="400050">
              <a:buFont typeface="+mj-lt"/>
              <a:buAutoNum type="arabicPeriod"/>
            </a:pPr>
            <a:r>
              <a:rPr lang="en-GB" sz="1800" dirty="0" smtClean="0">
                <a:solidFill>
                  <a:srgbClr val="FFFF00"/>
                </a:solidFill>
              </a:rPr>
              <a:t>Also symbolic value of income=social status</a:t>
            </a:r>
          </a:p>
          <a:p>
            <a:pPr marL="400050">
              <a:buFont typeface="+mj-lt"/>
              <a:buAutoNum type="arabicPeriod"/>
            </a:pPr>
            <a:r>
              <a:rPr lang="en-GB" sz="1800" dirty="0" smtClean="0">
                <a:solidFill>
                  <a:srgbClr val="FFFF00"/>
                </a:solidFill>
              </a:rPr>
              <a:t>Relative income is more imp. Than absolute income (Dolan et al , 2006)</a:t>
            </a:r>
          </a:p>
          <a:p>
            <a:pPr marL="400050">
              <a:buFont typeface="+mj-lt"/>
              <a:buAutoNum type="arabicPeriod"/>
            </a:pPr>
            <a:r>
              <a:rPr lang="en-GB" sz="1800" dirty="0" smtClean="0">
                <a:solidFill>
                  <a:srgbClr val="FFFF00"/>
                </a:solidFill>
              </a:rPr>
              <a:t>Society associates progress with economic growth=moral purpose Recession can =moral demise (Friedman, 2005)</a:t>
            </a:r>
          </a:p>
          <a:p>
            <a:r>
              <a:rPr lang="en-GB" sz="2000" dirty="0" smtClean="0"/>
              <a:t>Hence low income=low status.  </a:t>
            </a:r>
            <a:r>
              <a:rPr lang="en-GB" sz="2000" dirty="0" err="1" smtClean="0"/>
              <a:t>Klasen</a:t>
            </a:r>
            <a:r>
              <a:rPr lang="en-GB" sz="2000" dirty="0" smtClean="0"/>
              <a:t>, 1994 argues this is what makes a productive society (aspirations).</a:t>
            </a:r>
          </a:p>
          <a:p>
            <a:r>
              <a:rPr lang="en-GB" sz="2000" dirty="0" smtClean="0"/>
              <a:t>Believed progress will have ‘trickle down’</a:t>
            </a:r>
          </a:p>
          <a:p>
            <a:r>
              <a:rPr lang="en-GB" sz="2200" i="1" dirty="0" smtClean="0">
                <a:solidFill>
                  <a:srgbClr val="FFFF00"/>
                </a:solidFill>
              </a:rPr>
              <a:t>‘Economic growth will lift all boats’ </a:t>
            </a:r>
            <a:r>
              <a:rPr lang="en-GB" sz="2200" dirty="0" smtClean="0"/>
              <a:t>JF Kennedy (1963)</a:t>
            </a:r>
          </a:p>
          <a:p>
            <a:r>
              <a:rPr lang="en-GB" sz="2200" dirty="0" smtClean="0"/>
              <a:t>Inequality is important but you need: </a:t>
            </a:r>
          </a:p>
          <a:p>
            <a:pPr marL="514350" indent="-457200">
              <a:buFont typeface="+mj-lt"/>
              <a:buAutoNum type="arabicPeriod"/>
            </a:pPr>
            <a:r>
              <a:rPr lang="en-GB" sz="2000" dirty="0" smtClean="0">
                <a:solidFill>
                  <a:srgbClr val="FFFF00"/>
                </a:solidFill>
              </a:rPr>
              <a:t>Whole Society getting richer</a:t>
            </a:r>
          </a:p>
          <a:p>
            <a:pPr marL="514350" indent="-457200">
              <a:buFont typeface="+mj-lt"/>
              <a:buAutoNum type="arabicPeriod"/>
            </a:pPr>
            <a:r>
              <a:rPr lang="en-GB" sz="2000" dirty="0" smtClean="0">
                <a:solidFill>
                  <a:srgbClr val="FFFF00"/>
                </a:solidFill>
              </a:rPr>
              <a:t>‘Safety net’ for the poorest</a:t>
            </a:r>
          </a:p>
          <a:p>
            <a:pPr marL="514350" indent="-457200">
              <a:buFont typeface="+mj-lt"/>
              <a:buAutoNum type="arabicPeriod"/>
            </a:pPr>
            <a:r>
              <a:rPr lang="en-GB" sz="2000" dirty="0" smtClean="0">
                <a:solidFill>
                  <a:srgbClr val="FFFF00"/>
                </a:solidFill>
              </a:rPr>
              <a:t>Regardless of gender, class, race etc. (Economist, 2006)</a:t>
            </a:r>
          </a:p>
          <a:p>
            <a:pPr marL="914400" lvl="1" indent="-457200">
              <a:buFont typeface="+mj-lt"/>
              <a:buAutoNum type="arabicPeriod"/>
            </a:pPr>
            <a:endParaRPr lang="en-GB" sz="20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20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20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fade">
                                      <p:cBhvr>
                                        <p:cTn id="57" dur="20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Effect transition="in" filter="fade">
                                      <p:cBhvr>
                                        <p:cTn id="62" dur="20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Environment</a:t>
            </a:r>
            <a:endParaRPr lang="en-GB" dirty="0"/>
          </a:p>
        </p:txBody>
      </p:sp>
      <p:sp>
        <p:nvSpPr>
          <p:cNvPr id="3" name="Content Placeholder 2"/>
          <p:cNvSpPr>
            <a:spLocks noGrp="1"/>
          </p:cNvSpPr>
          <p:nvPr>
            <p:ph idx="1"/>
          </p:nvPr>
        </p:nvSpPr>
        <p:spPr>
          <a:xfrm>
            <a:off x="142844" y="1643050"/>
            <a:ext cx="4071966" cy="4473573"/>
          </a:xfrm>
        </p:spPr>
        <p:txBody>
          <a:bodyPr/>
          <a:lstStyle/>
          <a:p>
            <a:r>
              <a:rPr lang="en-GB" sz="2000" dirty="0" smtClean="0">
                <a:solidFill>
                  <a:srgbClr val="FFFF00"/>
                </a:solidFill>
              </a:rPr>
              <a:t>What about environmental limits?</a:t>
            </a:r>
          </a:p>
          <a:p>
            <a:r>
              <a:rPr lang="en-GB" sz="2000" dirty="0" smtClean="0"/>
              <a:t>IPCC , 2007 highlights the need for reduced global emissions which can only be achieved through reduced consumption associated with technological developments</a:t>
            </a:r>
          </a:p>
          <a:p>
            <a:r>
              <a:rPr lang="en-GB" sz="2000" dirty="0" smtClean="0"/>
              <a:t>Global inequalities in emissions.</a:t>
            </a:r>
          </a:p>
          <a:p>
            <a:r>
              <a:rPr lang="en-GB" sz="2000" dirty="0" smtClean="0"/>
              <a:t>Also evidence shows that during  economic development some societies and individuals loss.</a:t>
            </a:r>
            <a:endParaRPr lang="en-GB" sz="2000" dirty="0"/>
          </a:p>
        </p:txBody>
      </p:sp>
      <p:pic>
        <p:nvPicPr>
          <p:cNvPr id="11266" name="Picture 2" descr="http://farm4.static.flickr.com/3288/2433223949_783e0cae83.jpg"/>
          <p:cNvPicPr>
            <a:picLocks noChangeAspect="1" noChangeArrowheads="1"/>
          </p:cNvPicPr>
          <p:nvPr/>
        </p:nvPicPr>
        <p:blipFill>
          <a:blip r:embed="rId2" cstate="print"/>
          <a:srcRect/>
          <a:stretch>
            <a:fillRect/>
          </a:stretch>
        </p:blipFill>
        <p:spPr bwMode="auto">
          <a:xfrm>
            <a:off x="7429520" y="214290"/>
            <a:ext cx="1493824" cy="1493824"/>
          </a:xfrm>
          <a:prstGeom prst="rect">
            <a:avLst/>
          </a:prstGeom>
          <a:noFill/>
        </p:spPr>
      </p:pic>
      <p:pic>
        <p:nvPicPr>
          <p:cNvPr id="11268" name="Picture 4" descr="http://farm4.static.flickr.com/3343/3526509155_8c6dd877ca.jpg"/>
          <p:cNvPicPr>
            <a:picLocks noChangeAspect="1" noChangeArrowheads="1"/>
          </p:cNvPicPr>
          <p:nvPr/>
        </p:nvPicPr>
        <p:blipFill>
          <a:blip r:embed="rId3" cstate="print"/>
          <a:srcRect/>
          <a:stretch>
            <a:fillRect/>
          </a:stretch>
        </p:blipFill>
        <p:spPr bwMode="auto">
          <a:xfrm>
            <a:off x="4214810" y="1928802"/>
            <a:ext cx="4762500" cy="4686300"/>
          </a:xfrm>
          <a:prstGeom prst="rect">
            <a:avLst/>
          </a:prstGeom>
          <a:noFill/>
        </p:spPr>
      </p:pic>
      <p:pic>
        <p:nvPicPr>
          <p:cNvPr id="6" name="Picture 2" descr="http://farm4.static.flickr.com/3288/2433223949_783e0cae83.jpg"/>
          <p:cNvPicPr>
            <a:picLocks noChangeAspect="1" noChangeArrowheads="1"/>
          </p:cNvPicPr>
          <p:nvPr/>
        </p:nvPicPr>
        <p:blipFill>
          <a:blip r:embed="rId2" cstate="print"/>
          <a:srcRect/>
          <a:stretch>
            <a:fillRect/>
          </a:stretch>
        </p:blipFill>
        <p:spPr bwMode="auto">
          <a:xfrm>
            <a:off x="214282" y="142852"/>
            <a:ext cx="1493824" cy="1493824"/>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Paradox</a:t>
            </a:r>
            <a:endParaRPr lang="en-GB" dirty="0"/>
          </a:p>
        </p:txBody>
      </p:sp>
      <p:sp>
        <p:nvSpPr>
          <p:cNvPr id="3" name="Content Placeholder 2"/>
          <p:cNvSpPr>
            <a:spLocks noGrp="1"/>
          </p:cNvSpPr>
          <p:nvPr>
            <p:ph idx="1"/>
          </p:nvPr>
        </p:nvSpPr>
        <p:spPr/>
        <p:txBody>
          <a:bodyPr/>
          <a:lstStyle/>
          <a:p>
            <a:r>
              <a:rPr lang="en-GB" sz="2800" dirty="0" smtClean="0"/>
              <a:t>Clear statistical link between wellbeing and income growth (</a:t>
            </a:r>
            <a:r>
              <a:rPr lang="en-GB" sz="2800" dirty="0" err="1" smtClean="0"/>
              <a:t>Inglehart</a:t>
            </a:r>
            <a:r>
              <a:rPr lang="en-GB" sz="2800" dirty="0" smtClean="0"/>
              <a:t> &amp; </a:t>
            </a:r>
            <a:r>
              <a:rPr lang="en-GB" sz="2800" dirty="0" err="1" smtClean="0"/>
              <a:t>Klingeman</a:t>
            </a:r>
            <a:r>
              <a:rPr lang="en-GB" sz="2800" dirty="0" smtClean="0"/>
              <a:t> (2000) </a:t>
            </a:r>
          </a:p>
          <a:p>
            <a:r>
              <a:rPr lang="en-GB" sz="2800" dirty="0" smtClean="0"/>
              <a:t>(Country) Happiness increases with income but once average income goes beyond $15,000 there is no correlation.</a:t>
            </a:r>
          </a:p>
          <a:p>
            <a:r>
              <a:rPr lang="en-GB" sz="2800" dirty="0" smtClean="0">
                <a:solidFill>
                  <a:srgbClr val="FFFF00"/>
                </a:solidFill>
              </a:rPr>
              <a:t>Figure 1 (next slide)</a:t>
            </a:r>
            <a:endParaRPr lang="en-GB" sz="2800" dirty="0" smtClean="0">
              <a:solidFill>
                <a:srgbClr val="FFFF00"/>
              </a:solidFill>
            </a:endParaRPr>
          </a:p>
          <a:p>
            <a:r>
              <a:rPr lang="en-GB" sz="2800" dirty="0" smtClean="0"/>
              <a:t>(Time) Happiness does not increase over time while income increases e.g. US since 1950s </a:t>
            </a:r>
          </a:p>
          <a:p>
            <a:r>
              <a:rPr lang="en-GB" sz="2800" dirty="0" smtClean="0"/>
              <a:t>BBC ‘very happy’ 1957 52% 2008 36%</a:t>
            </a:r>
            <a:endParaRPr lang="en-GB" dirty="0"/>
          </a:p>
        </p:txBody>
      </p:sp>
      <p:pic>
        <p:nvPicPr>
          <p:cNvPr id="10242"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7858148" y="1"/>
            <a:ext cx="1285852" cy="1285852"/>
          </a:xfrm>
          <a:prstGeom prst="rect">
            <a:avLst/>
          </a:prstGeom>
          <a:noFill/>
        </p:spPr>
      </p:pic>
      <p:pic>
        <p:nvPicPr>
          <p:cNvPr id="5" name="Picture 2" descr="http://nortonbooks.typepad.com/everydaysociology/WindowsLiveWriter/clip_image002_2.gif"/>
          <p:cNvPicPr>
            <a:picLocks noChangeAspect="1" noChangeArrowheads="1"/>
          </p:cNvPicPr>
          <p:nvPr/>
        </p:nvPicPr>
        <p:blipFill>
          <a:blip r:embed="rId2" cstate="print"/>
          <a:srcRect/>
          <a:stretch>
            <a:fillRect/>
          </a:stretch>
        </p:blipFill>
        <p:spPr bwMode="auto">
          <a:xfrm>
            <a:off x="0" y="0"/>
            <a:ext cx="1285852" cy="1285852"/>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this tell us about the distribution of ‘happiness?</a:t>
            </a:r>
            <a:endParaRPr lang="en-GB" dirty="0"/>
          </a:p>
        </p:txBody>
      </p:sp>
      <p:pic>
        <p:nvPicPr>
          <p:cNvPr id="3074" name="Picture 2" descr="C:\Users\Chris House\Desktop\wellbeing lecture\well being images\Subjective well being.JPG"/>
          <p:cNvPicPr>
            <a:picLocks noGrp="1" noChangeAspect="1" noChangeArrowheads="1"/>
          </p:cNvPicPr>
          <p:nvPr>
            <p:ph type="tbl" idx="1"/>
          </p:nvPr>
        </p:nvPicPr>
        <p:blipFill>
          <a:blip r:embed="rId2" cstate="print"/>
          <a:srcRect/>
          <a:stretch>
            <a:fillRect/>
          </a:stretch>
        </p:blipFill>
        <p:spPr bwMode="auto">
          <a:xfrm>
            <a:off x="1643042" y="1285860"/>
            <a:ext cx="5729844" cy="5429263"/>
          </a:xfrm>
          <a:prstGeom prst="rect">
            <a:avLst/>
          </a:prstGeom>
          <a:noFill/>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lstStyle/>
          <a:p>
            <a:r>
              <a:rPr lang="en-GB" dirty="0" smtClean="0"/>
              <a:t>Why do people continue to consume beyond a point of wellbeing?</a:t>
            </a:r>
          </a:p>
          <a:p>
            <a:pPr lvl="1"/>
            <a:r>
              <a:rPr lang="en-GB" dirty="0" smtClean="0">
                <a:solidFill>
                  <a:srgbClr val="FFFF00"/>
                </a:solidFill>
              </a:rPr>
              <a:t>Social and psychological needs</a:t>
            </a:r>
          </a:p>
          <a:p>
            <a:pPr lvl="1"/>
            <a:r>
              <a:rPr lang="en-GB" dirty="0" smtClean="0">
                <a:solidFill>
                  <a:srgbClr val="FFFF00"/>
                </a:solidFill>
              </a:rPr>
              <a:t>Surplus consumption seems to be in leisure &amp; recreation</a:t>
            </a:r>
          </a:p>
          <a:p>
            <a:pPr lvl="1"/>
            <a:r>
              <a:rPr lang="en-GB" dirty="0" smtClean="0">
                <a:solidFill>
                  <a:srgbClr val="FFFF00"/>
                </a:solidFill>
              </a:rPr>
              <a:t>Essentials stay relatively stable e.g. food</a:t>
            </a:r>
          </a:p>
          <a:p>
            <a:pPr lvl="1"/>
            <a:r>
              <a:rPr lang="en-GB" dirty="0" smtClean="0">
                <a:solidFill>
                  <a:srgbClr val="FFFF00"/>
                </a:solidFill>
              </a:rPr>
              <a:t>Linear regression Figure</a:t>
            </a:r>
          </a:p>
          <a:p>
            <a:pPr lvl="1"/>
            <a:r>
              <a:rPr lang="en-GB" dirty="0" smtClean="0">
                <a:solidFill>
                  <a:srgbClr val="FFFF00"/>
                </a:solidFill>
              </a:rPr>
              <a:t>But family friendship, neighbours, security, work are also important (Dolan et al, 2006)</a:t>
            </a:r>
            <a:endParaRPr lang="en-GB"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9" name="Picture 3" descr="C:\Users\Chris House\Desktop\wellbeing lecture\well being images\per capita.JPG"/>
          <p:cNvPicPr>
            <a:picLocks noGrp="1" noChangeAspect="1" noChangeArrowheads="1"/>
          </p:cNvPicPr>
          <p:nvPr>
            <p:ph idx="1"/>
          </p:nvPr>
        </p:nvPicPr>
        <p:blipFill>
          <a:blip r:embed="rId2" cstate="print"/>
          <a:srcRect/>
          <a:stretch>
            <a:fillRect/>
          </a:stretch>
        </p:blipFill>
        <p:spPr bwMode="auto">
          <a:xfrm>
            <a:off x="656666" y="1295400"/>
            <a:ext cx="7830667" cy="4830763"/>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122" name="Picture 2" descr="C:\Users\Chris House\Desktop\wellbeing lecture\well being images\housingfood.JPG"/>
          <p:cNvPicPr>
            <a:picLocks noGrp="1" noChangeAspect="1" noChangeArrowheads="1"/>
          </p:cNvPicPr>
          <p:nvPr>
            <p:ph idx="1"/>
          </p:nvPr>
        </p:nvPicPr>
        <p:blipFill>
          <a:blip r:embed="rId2" cstate="print"/>
          <a:srcRect/>
          <a:stretch>
            <a:fillRect/>
          </a:stretch>
        </p:blipFill>
        <p:spPr bwMode="auto">
          <a:xfrm>
            <a:off x="1785918" y="285728"/>
            <a:ext cx="5706423" cy="6572272"/>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146" name="Picture 2" descr="C:\Users\Chris House\Desktop\wellbeing lecture\well being images\leisure.JPG"/>
          <p:cNvPicPr>
            <a:picLocks noGrp="1" noChangeAspect="1" noChangeArrowheads="1"/>
          </p:cNvPicPr>
          <p:nvPr>
            <p:ph idx="1"/>
          </p:nvPr>
        </p:nvPicPr>
        <p:blipFill>
          <a:blip r:embed="rId2" cstate="print"/>
          <a:srcRect/>
          <a:stretch>
            <a:fillRect/>
          </a:stretch>
        </p:blipFill>
        <p:spPr bwMode="auto">
          <a:xfrm>
            <a:off x="1123974" y="357166"/>
            <a:ext cx="6463522" cy="6286544"/>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Wellbeing dividend</a:t>
            </a:r>
            <a:endParaRPr lang="en-GB" dirty="0"/>
          </a:p>
        </p:txBody>
      </p:sp>
      <p:sp>
        <p:nvSpPr>
          <p:cNvPr id="3" name="Content Placeholder 2"/>
          <p:cNvSpPr>
            <a:spLocks noGrp="1"/>
          </p:cNvSpPr>
          <p:nvPr>
            <p:ph sz="half" idx="1"/>
          </p:nvPr>
        </p:nvSpPr>
        <p:spPr/>
        <p:txBody>
          <a:bodyPr/>
          <a:lstStyle/>
          <a:p>
            <a:r>
              <a:rPr lang="en-GB" dirty="0" smtClean="0"/>
              <a:t>Can consumption be redistributed to increase wellbeing and sustainability?</a:t>
            </a:r>
          </a:p>
          <a:p>
            <a:r>
              <a:rPr lang="en-GB" dirty="0" smtClean="0"/>
              <a:t>Resources use: Leisure &amp; recreation/ friendship</a:t>
            </a:r>
          </a:p>
          <a:p>
            <a:r>
              <a:rPr lang="en-GB" dirty="0" smtClean="0"/>
              <a:t>Equitable distribution of resources</a:t>
            </a:r>
          </a:p>
          <a:p>
            <a:r>
              <a:rPr lang="en-GB" dirty="0" smtClean="0"/>
              <a:t>Social and environmental benefits</a:t>
            </a:r>
            <a:endParaRPr lang="en-GB" dirty="0"/>
          </a:p>
        </p:txBody>
      </p:sp>
      <p:pic>
        <p:nvPicPr>
          <p:cNvPr id="6" name="Picture 5" descr="j0441056.jpg"/>
          <p:cNvPicPr>
            <a:picLocks noChangeAspect="1"/>
          </p:cNvPicPr>
          <p:nvPr/>
        </p:nvPicPr>
        <p:blipFill>
          <a:blip r:embed="rId2" cstate="print"/>
          <a:stretch>
            <a:fillRect/>
          </a:stretch>
        </p:blipFill>
        <p:spPr>
          <a:xfrm>
            <a:off x="5072066" y="1214422"/>
            <a:ext cx="3592064" cy="538546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Nature</a:t>
            </a:r>
            <a:endParaRPr lang="en-GB" dirty="0"/>
          </a:p>
        </p:txBody>
      </p:sp>
      <p:sp>
        <p:nvSpPr>
          <p:cNvPr id="3" name="Content Placeholder 2"/>
          <p:cNvSpPr>
            <a:spLocks noGrp="1"/>
          </p:cNvSpPr>
          <p:nvPr>
            <p:ph idx="1"/>
          </p:nvPr>
        </p:nvSpPr>
        <p:spPr>
          <a:xfrm>
            <a:off x="214282" y="1142984"/>
            <a:ext cx="8786874" cy="4830763"/>
          </a:xfrm>
        </p:spPr>
        <p:txBody>
          <a:bodyPr/>
          <a:lstStyle/>
          <a:p>
            <a:r>
              <a:rPr lang="en-GB" sz="2000" dirty="0" smtClean="0"/>
              <a:t>Why do we consume? Jackson, 2009 argues.</a:t>
            </a:r>
          </a:p>
          <a:p>
            <a:pPr marL="971550" lvl="1" indent="-514350">
              <a:buFont typeface="+mj-lt"/>
              <a:buAutoNum type="arabicPeriod"/>
            </a:pPr>
            <a:r>
              <a:rPr lang="en-GB" sz="1800" dirty="0" smtClean="0">
                <a:solidFill>
                  <a:srgbClr val="FFFF00"/>
                </a:solidFill>
              </a:rPr>
              <a:t>Nature: self esteem hard wired human motivation</a:t>
            </a:r>
          </a:p>
          <a:p>
            <a:pPr marL="971550" lvl="1" indent="-514350">
              <a:buFont typeface="+mj-lt"/>
              <a:buAutoNum type="arabicPeriod"/>
            </a:pPr>
            <a:r>
              <a:rPr lang="en-GB" sz="1800" dirty="0" smtClean="0">
                <a:solidFill>
                  <a:srgbClr val="FFFF00"/>
                </a:solidFill>
              </a:rPr>
              <a:t>Structure: social and economic institutions</a:t>
            </a:r>
          </a:p>
          <a:p>
            <a:pPr marL="571500" indent="-514350"/>
            <a:r>
              <a:rPr lang="en-GB" sz="2000" dirty="0" smtClean="0"/>
              <a:t>Nature “instinct to acquisition”  Modern society status linked to consumption.</a:t>
            </a:r>
          </a:p>
          <a:p>
            <a:pPr marL="571500" indent="-514350"/>
            <a:r>
              <a:rPr lang="en-GB" sz="2000" dirty="0" smtClean="0"/>
              <a:t>Hence consumption is natural but sustainability is NOT (Dawkins, 2001)</a:t>
            </a:r>
          </a:p>
          <a:p>
            <a:pPr marL="571500" indent="-514350"/>
            <a:r>
              <a:rPr lang="en-GB" sz="2000" dirty="0" smtClean="0"/>
              <a:t>Consumer goods allows distinction between social groups/ranking (</a:t>
            </a:r>
            <a:r>
              <a:rPr lang="en-GB" sz="2000" dirty="0" err="1" smtClean="0"/>
              <a:t>Bourdieu</a:t>
            </a:r>
            <a:r>
              <a:rPr lang="en-GB" sz="2000" dirty="0" smtClean="0"/>
              <a:t>, 1984)</a:t>
            </a:r>
          </a:p>
          <a:p>
            <a:pPr marL="571500" indent="-514350"/>
            <a:r>
              <a:rPr lang="en-GB" sz="2000" dirty="0" smtClean="0"/>
              <a:t>Relative income is more important than actual in terms of well being</a:t>
            </a:r>
          </a:p>
          <a:p>
            <a:pPr marL="571500" indent="-514350"/>
            <a:r>
              <a:rPr lang="en-GB" sz="2000" dirty="0" smtClean="0"/>
              <a:t>Chase the symbols of success but the frontier is changing</a:t>
            </a:r>
          </a:p>
          <a:p>
            <a:pPr marL="571500" indent="-514350"/>
            <a:r>
              <a:rPr lang="en-GB" sz="2000" dirty="0" smtClean="0"/>
              <a:t>Richer we become more accustomed we become therefore strive for more </a:t>
            </a:r>
            <a:r>
              <a:rPr lang="en-GB" sz="2000" dirty="0" smtClean="0">
                <a:solidFill>
                  <a:srgbClr val="FFFF00"/>
                </a:solidFill>
              </a:rPr>
              <a:t>“Hedonic adaptation” </a:t>
            </a:r>
            <a:r>
              <a:rPr lang="en-GB" sz="2000" dirty="0" smtClean="0"/>
              <a:t>(</a:t>
            </a:r>
            <a:r>
              <a:rPr lang="en-GB" sz="2000" dirty="0" err="1" smtClean="0"/>
              <a:t>Lyubomirsky</a:t>
            </a:r>
            <a:r>
              <a:rPr lang="en-GB" sz="2000" dirty="0" smtClean="0"/>
              <a:t> et al, 2005)</a:t>
            </a:r>
            <a:endParaRPr lang="en-GB" sz="2400" dirty="0" smtClean="0"/>
          </a:p>
          <a:p>
            <a:pPr marL="571500" indent="-514350">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7" end="7"/>
                                            </p:txEl>
                                          </p:spTgt>
                                        </p:tgtEl>
                                        <p:attrNameLst>
                                          <p:attrName>style.visibility</p:attrName>
                                        </p:attrNameLst>
                                      </p:cBhvr>
                                      <p:to>
                                        <p:strVal val="visible"/>
                                      </p:to>
                                    </p:set>
                                    <p:animEffect transition="in" filter="fade">
                                      <p:cBhvr>
                                        <p:cTn id="38" dur="2000"/>
                                        <p:tgtEl>
                                          <p:spTgt spid="3">
                                            <p:txEl>
                                              <p:pRg st="7" end="7"/>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Effect transition="in" filter="fade">
                                      <p:cBhvr>
                                        <p:cTn id="43"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a:t>
            </a:r>
            <a:endParaRPr lang="en-GB" dirty="0"/>
          </a:p>
        </p:txBody>
      </p:sp>
      <p:sp>
        <p:nvSpPr>
          <p:cNvPr id="3" name="Content Placeholder 2"/>
          <p:cNvSpPr>
            <a:spLocks noGrp="1"/>
          </p:cNvSpPr>
          <p:nvPr>
            <p:ph sz="half" idx="1"/>
          </p:nvPr>
        </p:nvSpPr>
        <p:spPr>
          <a:xfrm>
            <a:off x="285720" y="1295401"/>
            <a:ext cx="4714908" cy="4830763"/>
          </a:xfrm>
        </p:spPr>
        <p:txBody>
          <a:bodyPr/>
          <a:lstStyle/>
          <a:p>
            <a:r>
              <a:rPr lang="en-GB" dirty="0" smtClean="0"/>
              <a:t>Some argue that the consumer society itself systematically undermines family, trust etc and therefore wellbeing.</a:t>
            </a:r>
          </a:p>
          <a:p>
            <a:r>
              <a:rPr lang="en-GB" dirty="0" smtClean="0"/>
              <a:t>A system that relies on economic stability needs to fuel social &amp; psychological consumption.  Encourages individualism &amp; competition. </a:t>
            </a:r>
          </a:p>
          <a:p>
            <a:endParaRPr lang="en-GB" dirty="0"/>
          </a:p>
        </p:txBody>
      </p:sp>
      <p:pic>
        <p:nvPicPr>
          <p:cNvPr id="6" name="Content Placeholder 5" descr="j0400861.jpg"/>
          <p:cNvPicPr>
            <a:picLocks noGrp="1" noChangeAspect="1"/>
          </p:cNvPicPr>
          <p:nvPr>
            <p:ph sz="half" idx="2"/>
          </p:nvPr>
        </p:nvPicPr>
        <p:blipFill>
          <a:blip r:embed="rId2" cstate="print"/>
          <a:stretch>
            <a:fillRect/>
          </a:stretch>
        </p:blipFill>
        <p:spPr>
          <a:xfrm>
            <a:off x="5286380" y="1428735"/>
            <a:ext cx="3367668" cy="5049037"/>
          </a:xfr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Inequalities</a:t>
            </a:r>
            <a:endParaRPr lang="en-GB" dirty="0"/>
          </a:p>
        </p:txBody>
      </p:sp>
      <p:sp>
        <p:nvSpPr>
          <p:cNvPr id="3" name="Content Placeholder 2"/>
          <p:cNvSpPr>
            <a:spLocks noGrp="1"/>
          </p:cNvSpPr>
          <p:nvPr>
            <p:ph idx="1"/>
          </p:nvPr>
        </p:nvSpPr>
        <p:spPr/>
        <p:txBody>
          <a:bodyPr/>
          <a:lstStyle/>
          <a:p>
            <a:r>
              <a:rPr lang="en-GB" sz="2800" dirty="0" smtClean="0"/>
              <a:t>Individualism leads to increased inequality: </a:t>
            </a:r>
            <a:r>
              <a:rPr lang="en-GB" sz="2800" dirty="0" err="1" smtClean="0"/>
              <a:t>e.g</a:t>
            </a:r>
            <a:r>
              <a:rPr lang="en-GB" sz="2800" dirty="0" smtClean="0"/>
              <a:t> UK in spite of a preference for equality</a:t>
            </a:r>
          </a:p>
          <a:p>
            <a:r>
              <a:rPr lang="en-GB" sz="2800" dirty="0" smtClean="0"/>
              <a:t>Therefore environmental consumption of finite resources is increasingly in the hands (proportionally) of the ‘rich’ e.g. Energy.</a:t>
            </a:r>
          </a:p>
          <a:p>
            <a:r>
              <a:rPr lang="en-GB" sz="2800" i="1" dirty="0" smtClean="0">
                <a:solidFill>
                  <a:srgbClr val="FFFF00"/>
                </a:solidFill>
              </a:rPr>
              <a:t>“Lured by our evolutionary roots, bombarded with persuasion and seduced by novelty we become trapped by our own desires.  Nature and structure combine to lock us firmly into the ‘iron cage’ of consumerism.”</a:t>
            </a:r>
            <a:r>
              <a:rPr lang="en-GB" sz="2800" dirty="0" smtClean="0">
                <a:solidFill>
                  <a:srgbClr val="FFFF00"/>
                </a:solidFill>
              </a:rPr>
              <a:t> (Jackson, 2009:717)</a:t>
            </a:r>
            <a:endParaRPr lang="en-GB" sz="28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614734" cy="868362"/>
          </a:xfrm>
        </p:spPr>
        <p:txBody>
          <a:bodyPr/>
          <a:lstStyle/>
          <a:p>
            <a:r>
              <a:rPr lang="en-GB" dirty="0" smtClean="0"/>
              <a:t>Wales</a:t>
            </a:r>
            <a:endParaRPr lang="en-GB" dirty="0"/>
          </a:p>
        </p:txBody>
      </p:sp>
      <p:pic>
        <p:nvPicPr>
          <p:cNvPr id="10242" name="Picture 2" descr="C:\Users\Chris House\Desktop\wellbeing lecture\well being images\wales depriv.JPG"/>
          <p:cNvPicPr>
            <a:picLocks noGrp="1" noChangeAspect="1" noChangeArrowheads="1"/>
          </p:cNvPicPr>
          <p:nvPr>
            <p:ph idx="1"/>
          </p:nvPr>
        </p:nvPicPr>
        <p:blipFill>
          <a:blip r:embed="rId2" cstate="print"/>
          <a:srcRect/>
          <a:stretch>
            <a:fillRect/>
          </a:stretch>
        </p:blipFill>
        <p:spPr bwMode="auto">
          <a:xfrm>
            <a:off x="4082321" y="-7619"/>
            <a:ext cx="5061679" cy="6865619"/>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3471858" cy="868362"/>
          </a:xfrm>
        </p:spPr>
        <p:txBody>
          <a:bodyPr/>
          <a:lstStyle/>
          <a:p>
            <a:r>
              <a:rPr lang="en-GB" dirty="0" smtClean="0"/>
              <a:t>Inequality Wales</a:t>
            </a:r>
            <a:endParaRPr lang="en-GB" dirty="0"/>
          </a:p>
        </p:txBody>
      </p:sp>
      <p:pic>
        <p:nvPicPr>
          <p:cNvPr id="11266" name="Picture 2" descr="C:\Users\Chris House\Desktop\wellbeing lecture\well being images\Wales othe depriv.JPG"/>
          <p:cNvPicPr>
            <a:picLocks noGrp="1" noChangeAspect="1" noChangeArrowheads="1"/>
          </p:cNvPicPr>
          <p:nvPr>
            <p:ph idx="1"/>
          </p:nvPr>
        </p:nvPicPr>
        <p:blipFill>
          <a:blip r:embed="rId2" cstate="print"/>
          <a:srcRect/>
          <a:stretch>
            <a:fillRect/>
          </a:stretch>
        </p:blipFill>
        <p:spPr bwMode="auto">
          <a:xfrm>
            <a:off x="4143373" y="0"/>
            <a:ext cx="5000628" cy="6883217"/>
          </a:xfrm>
          <a:prstGeom prst="rect">
            <a:avLst/>
          </a:prstGeom>
          <a:noFill/>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Income</a:t>
            </a:r>
            <a:endParaRPr lang="en-GB" dirty="0"/>
          </a:p>
        </p:txBody>
      </p:sp>
      <p:pic>
        <p:nvPicPr>
          <p:cNvPr id="7171" name="Picture 3" descr="C:\Users\Chris House\Desktop\wellbeing lecture\well being images\Income inequality.JPG"/>
          <p:cNvPicPr>
            <a:picLocks noGrp="1" noChangeAspect="1" noChangeArrowheads="1"/>
          </p:cNvPicPr>
          <p:nvPr>
            <p:ph idx="1"/>
          </p:nvPr>
        </p:nvPicPr>
        <p:blipFill>
          <a:blip r:embed="rId2" cstate="print"/>
          <a:srcRect/>
          <a:stretch>
            <a:fillRect/>
          </a:stretch>
        </p:blipFill>
        <p:spPr bwMode="auto">
          <a:xfrm>
            <a:off x="692611" y="1295400"/>
            <a:ext cx="7758778" cy="4830763"/>
          </a:xfrm>
          <a:prstGeom prst="rect">
            <a:avLst/>
          </a:prstGeom>
          <a:no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a:t>
            </a:r>
            <a:endParaRPr lang="en-GB" dirty="0"/>
          </a:p>
        </p:txBody>
      </p:sp>
      <p:pic>
        <p:nvPicPr>
          <p:cNvPr id="8194" name="Picture 2" descr="C:\Users\Chris House\Desktop\wellbeing lecture\well being images\energy inequal.JPG"/>
          <p:cNvPicPr>
            <a:picLocks noGrp="1" noChangeAspect="1" noChangeArrowheads="1"/>
          </p:cNvPicPr>
          <p:nvPr>
            <p:ph idx="1"/>
          </p:nvPr>
        </p:nvPicPr>
        <p:blipFill>
          <a:blip r:embed="rId2" cstate="print"/>
          <a:srcRect/>
          <a:stretch>
            <a:fillRect/>
          </a:stretch>
        </p:blipFill>
        <p:spPr bwMode="auto">
          <a:xfrm>
            <a:off x="756795" y="1295400"/>
            <a:ext cx="7630410" cy="4830763"/>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785794"/>
            <a:ext cx="3186106" cy="2286016"/>
          </a:xfrm>
        </p:spPr>
        <p:txBody>
          <a:bodyPr/>
          <a:lstStyle/>
          <a:p>
            <a:r>
              <a:rPr lang="en-GB" sz="1800" dirty="0" smtClean="0"/>
              <a:t>In groups of 2 discuss what this diagram shows and write a paragraph noting its implications for the environment</a:t>
            </a:r>
            <a:endParaRPr lang="en-GB" sz="1800" dirty="0"/>
          </a:p>
        </p:txBody>
      </p:sp>
      <p:pic>
        <p:nvPicPr>
          <p:cNvPr id="9218" name="Picture 2" descr="C:\Users\Chris House\Desktop\wellbeing lecture\well being images\social grade.JPG"/>
          <p:cNvPicPr>
            <a:picLocks noGrp="1" noChangeAspect="1" noChangeArrowheads="1"/>
          </p:cNvPicPr>
          <p:nvPr>
            <p:ph idx="1"/>
          </p:nvPr>
        </p:nvPicPr>
        <p:blipFill>
          <a:blip r:embed="rId2" cstate="print"/>
          <a:srcRect/>
          <a:stretch>
            <a:fillRect/>
          </a:stretch>
        </p:blipFill>
        <p:spPr bwMode="auto">
          <a:xfrm>
            <a:off x="3786182" y="0"/>
            <a:ext cx="5357818" cy="6757744"/>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Solution Spaces</a:t>
            </a:r>
            <a:endParaRPr lang="en-GB" dirty="0"/>
          </a:p>
        </p:txBody>
      </p:sp>
      <p:sp>
        <p:nvSpPr>
          <p:cNvPr id="3" name="Content Placeholder 2"/>
          <p:cNvSpPr>
            <a:spLocks noGrp="1"/>
          </p:cNvSpPr>
          <p:nvPr>
            <p:ph idx="1"/>
          </p:nvPr>
        </p:nvSpPr>
        <p:spPr/>
        <p:txBody>
          <a:bodyPr/>
          <a:lstStyle/>
          <a:p>
            <a:r>
              <a:rPr lang="en-GB" sz="2800" dirty="0" smtClean="0"/>
              <a:t>Continued growth could lead to social collapse and certainly environmental demise.</a:t>
            </a:r>
          </a:p>
          <a:p>
            <a:r>
              <a:rPr lang="en-GB" sz="2800" dirty="0" smtClean="0"/>
              <a:t>Therefore long term wellbeing needs to address these fundamentals.</a:t>
            </a:r>
          </a:p>
          <a:p>
            <a:r>
              <a:rPr lang="en-GB" sz="2800" dirty="0" smtClean="0"/>
              <a:t>Here are 2 potential ‘solution spaces’</a:t>
            </a:r>
          </a:p>
          <a:p>
            <a:pPr marL="514350" indent="-514350">
              <a:buFont typeface="+mj-lt"/>
              <a:buAutoNum type="arabicPeriod"/>
            </a:pPr>
            <a:r>
              <a:rPr lang="en-GB" sz="2800" dirty="0" smtClean="0">
                <a:solidFill>
                  <a:srgbClr val="FFFF00"/>
                </a:solidFill>
              </a:rPr>
              <a:t>‘Social contract’  (Hobbes, 1651, Locke, Rousseau etc) allocate powers to govt in exchange for individual and society benefits.</a:t>
            </a:r>
          </a:p>
          <a:p>
            <a:pPr marL="514350" indent="-514350">
              <a:buFont typeface="+mj-lt"/>
              <a:buAutoNum type="arabicPeriod"/>
            </a:pPr>
            <a:r>
              <a:rPr lang="en-GB" sz="2800" dirty="0" smtClean="0">
                <a:solidFill>
                  <a:srgbClr val="FFFF00"/>
                </a:solidFill>
              </a:rPr>
              <a:t>‘Environmental contract’: allocate powers and processes to protect the </a:t>
            </a:r>
            <a:r>
              <a:rPr lang="en-GB" sz="2800" dirty="0" err="1" smtClean="0">
                <a:solidFill>
                  <a:srgbClr val="FFFF00"/>
                </a:solidFill>
              </a:rPr>
              <a:t>env</a:t>
            </a:r>
            <a:r>
              <a:rPr lang="en-GB" sz="2800" dirty="0" smtClean="0">
                <a:solidFill>
                  <a:srgbClr val="FFFF00"/>
                </a:solidFill>
              </a:rPr>
              <a:t>. And the </a:t>
            </a:r>
            <a:r>
              <a:rPr lang="en-GB" sz="2800" dirty="0" err="1" smtClean="0">
                <a:solidFill>
                  <a:srgbClr val="FFFF00"/>
                </a:solidFill>
              </a:rPr>
              <a:t>env</a:t>
            </a:r>
            <a:r>
              <a:rPr lang="en-GB" sz="2800" dirty="0" smtClean="0">
                <a:solidFill>
                  <a:srgbClr val="FFFF00"/>
                </a:solidFill>
              </a:rPr>
              <a:t>. Will provide mutual benefits. (</a:t>
            </a:r>
            <a:r>
              <a:rPr lang="en-GB" sz="2800" dirty="0" err="1" smtClean="0">
                <a:solidFill>
                  <a:srgbClr val="FFFF00"/>
                </a:solidFill>
              </a:rPr>
              <a:t>Miliband</a:t>
            </a:r>
            <a:r>
              <a:rPr lang="en-GB" sz="2800" dirty="0" smtClean="0">
                <a:solidFill>
                  <a:srgbClr val="FFFF00"/>
                </a:solidFill>
              </a:rPr>
              <a:t> (Sec. </a:t>
            </a:r>
            <a:r>
              <a:rPr lang="en-GB" sz="2800" dirty="0" err="1" smtClean="0">
                <a:solidFill>
                  <a:srgbClr val="FFFF00"/>
                </a:solidFill>
              </a:rPr>
              <a:t>Env</a:t>
            </a:r>
            <a:r>
              <a:rPr lang="en-GB" sz="2800" dirty="0" smtClean="0">
                <a:solidFill>
                  <a:srgbClr val="FFFF00"/>
                </a:solidFill>
              </a:rPr>
              <a:t>. 2006)</a:t>
            </a:r>
            <a:endParaRPr lang="en-GB"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politicians view</a:t>
            </a:r>
            <a:endParaRPr lang="en-GB" dirty="0"/>
          </a:p>
        </p:txBody>
      </p:sp>
      <p:sp>
        <p:nvSpPr>
          <p:cNvPr id="3" name="Content Placeholder 2"/>
          <p:cNvSpPr>
            <a:spLocks noGrp="1"/>
          </p:cNvSpPr>
          <p:nvPr>
            <p:ph idx="1"/>
          </p:nvPr>
        </p:nvSpPr>
        <p:spPr>
          <a:xfrm>
            <a:off x="571472" y="2143116"/>
            <a:ext cx="8229600" cy="4830763"/>
          </a:xfrm>
        </p:spPr>
        <p:txBody>
          <a:bodyPr/>
          <a:lstStyle/>
          <a:p>
            <a:r>
              <a:rPr lang="en-GB" dirty="0" smtClean="0">
                <a:solidFill>
                  <a:srgbClr val="FFFF00"/>
                </a:solidFill>
              </a:rPr>
              <a:t>“just as social justice needed a new social contract in the 19</a:t>
            </a:r>
            <a:r>
              <a:rPr lang="en-GB" baseline="30000" dirty="0" smtClean="0">
                <a:solidFill>
                  <a:srgbClr val="FFFF00"/>
                </a:solidFill>
              </a:rPr>
              <a:t>th</a:t>
            </a:r>
            <a:r>
              <a:rPr lang="en-GB" dirty="0" smtClean="0">
                <a:solidFill>
                  <a:srgbClr val="FFFF00"/>
                </a:solidFill>
              </a:rPr>
              <a:t> &amp; 20</a:t>
            </a:r>
            <a:r>
              <a:rPr lang="en-GB" baseline="30000" dirty="0" smtClean="0">
                <a:solidFill>
                  <a:srgbClr val="FFFF00"/>
                </a:solidFill>
              </a:rPr>
              <a:t>th</a:t>
            </a:r>
            <a:r>
              <a:rPr lang="en-GB" dirty="0" smtClean="0">
                <a:solidFill>
                  <a:srgbClr val="FFFF00"/>
                </a:solidFill>
              </a:rPr>
              <a:t> centuries  so environmental securities needs a new environmental contract.  One with new and clear rights/responsibilities for govt, business and individuals . . . The old system is bad for the planet, business and the most disadvantaged.”</a:t>
            </a:r>
            <a:r>
              <a:rPr lang="en-GB" dirty="0" smtClean="0"/>
              <a:t> </a:t>
            </a:r>
            <a:r>
              <a:rPr lang="en-GB" dirty="0" err="1" smtClean="0"/>
              <a:t>Miliband</a:t>
            </a:r>
            <a:r>
              <a:rPr lang="en-GB" dirty="0" smtClean="0"/>
              <a:t>, 2006: 719) </a:t>
            </a:r>
            <a:endParaRPr lang="en-GB" dirty="0"/>
          </a:p>
        </p:txBody>
      </p:sp>
      <p:pic>
        <p:nvPicPr>
          <p:cNvPr id="4" name="Picture 2" descr="http://www.smh.com.au/ffximage/2006/04/13/470_happiness.jpg"/>
          <p:cNvPicPr>
            <a:picLocks noChangeAspect="1" noChangeArrowheads="1"/>
          </p:cNvPicPr>
          <p:nvPr/>
        </p:nvPicPr>
        <p:blipFill>
          <a:blip r:embed="rId2" cstate="print"/>
          <a:srcRect/>
          <a:stretch>
            <a:fillRect/>
          </a:stretch>
        </p:blipFill>
        <p:spPr bwMode="auto">
          <a:xfrm>
            <a:off x="6786578" y="214290"/>
            <a:ext cx="2119296" cy="1352742"/>
          </a:xfrm>
          <a:prstGeom prst="rect">
            <a:avLst/>
          </a:prstGeom>
          <a:noFill/>
        </p:spPr>
      </p:pic>
      <p:pic>
        <p:nvPicPr>
          <p:cNvPr id="5" name="Picture 2" descr="http://www.smh.com.au/ffximage/2006/04/13/470_happiness.jpg"/>
          <p:cNvPicPr>
            <a:picLocks noChangeAspect="1" noChangeArrowheads="1"/>
          </p:cNvPicPr>
          <p:nvPr/>
        </p:nvPicPr>
        <p:blipFill>
          <a:blip r:embed="rId2" cstate="print"/>
          <a:srcRect/>
          <a:stretch>
            <a:fillRect/>
          </a:stretch>
        </p:blipFill>
        <p:spPr bwMode="auto">
          <a:xfrm>
            <a:off x="214282" y="214290"/>
            <a:ext cx="2119296" cy="1352742"/>
          </a:xfrm>
          <a:prstGeom prst="rect">
            <a:avLst/>
          </a:prstGeom>
          <a:noFill/>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a:xfrm>
            <a:off x="0" y="1071546"/>
            <a:ext cx="4643438" cy="4143404"/>
          </a:xfrm>
        </p:spPr>
        <p:txBody>
          <a:bodyPr/>
          <a:lstStyle/>
          <a:p>
            <a:r>
              <a:rPr lang="en-GB" sz="2400" dirty="0" smtClean="0"/>
              <a:t>What is happiness and wellbeing?</a:t>
            </a:r>
          </a:p>
          <a:p>
            <a:r>
              <a:rPr lang="en-GB" sz="2400" dirty="0" smtClean="0">
                <a:solidFill>
                  <a:srgbClr val="FFFF00"/>
                </a:solidFill>
              </a:rPr>
              <a:t>Does money bring happiness? Why?</a:t>
            </a:r>
          </a:p>
          <a:p>
            <a:r>
              <a:rPr lang="en-GB" sz="2400" dirty="0" smtClean="0"/>
              <a:t>What is a wellbeing paradox?</a:t>
            </a:r>
          </a:p>
          <a:p>
            <a:r>
              <a:rPr lang="en-GB" sz="2400" dirty="0" smtClean="0">
                <a:solidFill>
                  <a:srgbClr val="FFFF00"/>
                </a:solidFill>
              </a:rPr>
              <a:t>How can it influence sustainability?</a:t>
            </a:r>
          </a:p>
          <a:p>
            <a:r>
              <a:rPr lang="en-GB" sz="2400" dirty="0"/>
              <a:t>I</a:t>
            </a:r>
            <a:r>
              <a:rPr lang="en-GB" sz="2400" dirty="0" smtClean="0"/>
              <a:t>s it important to study environmental economics?</a:t>
            </a:r>
          </a:p>
          <a:p>
            <a:r>
              <a:rPr lang="en-GB" sz="2400" dirty="0" smtClean="0">
                <a:solidFill>
                  <a:srgbClr val="FFFF00"/>
                </a:solidFill>
              </a:rPr>
              <a:t>What about an environmental contract?</a:t>
            </a:r>
          </a:p>
          <a:p>
            <a:r>
              <a:rPr lang="en-GB" sz="2400" dirty="0" smtClean="0"/>
              <a:t>Is it the answer or do we need ‘believers’?</a:t>
            </a:r>
          </a:p>
          <a:p>
            <a:r>
              <a:rPr lang="en-GB" sz="2400" dirty="0" smtClean="0">
                <a:solidFill>
                  <a:srgbClr val="FFFF00"/>
                </a:solidFill>
              </a:rPr>
              <a:t>Is it an illusion?</a:t>
            </a:r>
          </a:p>
          <a:p>
            <a:endParaRPr lang="en-GB" dirty="0"/>
          </a:p>
        </p:txBody>
      </p:sp>
      <p:pic>
        <p:nvPicPr>
          <p:cNvPr id="1028" name="Picture 4" descr="http://www.whatismykarma.com/entrance/images/happiness.jpg"/>
          <p:cNvPicPr>
            <a:picLocks noChangeAspect="1" noChangeArrowheads="1"/>
          </p:cNvPicPr>
          <p:nvPr/>
        </p:nvPicPr>
        <p:blipFill>
          <a:blip r:embed="rId2" cstate="print"/>
          <a:srcRect/>
          <a:stretch>
            <a:fillRect/>
          </a:stretch>
        </p:blipFill>
        <p:spPr bwMode="auto">
          <a:xfrm>
            <a:off x="5000628" y="2285992"/>
            <a:ext cx="3807060" cy="38576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20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20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GD_BusPres_01_TP01136794 ">
  <a:themeElements>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fontScheme name="GD_BusPres_01_TP01136794 ">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GD_BusPres_01_TP01136794  1">
        <a:dk1>
          <a:srgbClr val="000066"/>
        </a:dk1>
        <a:lt1>
          <a:srgbClr val="FFFFFF"/>
        </a:lt1>
        <a:dk2>
          <a:srgbClr val="006699"/>
        </a:dk2>
        <a:lt2>
          <a:srgbClr val="EEE378"/>
        </a:lt2>
        <a:accent1>
          <a:srgbClr val="69C828"/>
        </a:accent1>
        <a:accent2>
          <a:srgbClr val="E68B30"/>
        </a:accent2>
        <a:accent3>
          <a:srgbClr val="AAB8CA"/>
        </a:accent3>
        <a:accent4>
          <a:srgbClr val="DADADA"/>
        </a:accent4>
        <a:accent5>
          <a:srgbClr val="B9E0AC"/>
        </a:accent5>
        <a:accent6>
          <a:srgbClr val="D07D2A"/>
        </a:accent6>
        <a:hlink>
          <a:srgbClr val="0FAAE1"/>
        </a:hlink>
        <a:folHlink>
          <a:srgbClr val="547FEA"/>
        </a:folHlink>
      </a:clrScheme>
      <a:clrMap bg1="dk2" tx1="lt1" bg2="dk1" tx2="lt2" accent1="accent1" accent2="accent2" accent3="accent3" accent4="accent4" accent5="accent5" accent6="accent6" hlink="hlink" folHlink="folHlink"/>
    </a:extraClrScheme>
    <a:extraClrScheme>
      <a:clrScheme name="GD_BusPres_01_TP01136794  2">
        <a:dk1>
          <a:srgbClr val="0F4334"/>
        </a:dk1>
        <a:lt1>
          <a:srgbClr val="FFFFFF"/>
        </a:lt1>
        <a:dk2>
          <a:srgbClr val="43BD4C"/>
        </a:dk2>
        <a:lt2>
          <a:srgbClr val="F0F7BD"/>
        </a:lt2>
        <a:accent1>
          <a:srgbClr val="B2B838"/>
        </a:accent1>
        <a:accent2>
          <a:srgbClr val="E68B30"/>
        </a:accent2>
        <a:accent3>
          <a:srgbClr val="B0DBB2"/>
        </a:accent3>
        <a:accent4>
          <a:srgbClr val="DADADA"/>
        </a:accent4>
        <a:accent5>
          <a:srgbClr val="D5D8AE"/>
        </a:accent5>
        <a:accent6>
          <a:srgbClr val="D07D2A"/>
        </a:accent6>
        <a:hlink>
          <a:srgbClr val="3FB180"/>
        </a:hlink>
        <a:folHlink>
          <a:srgbClr val="3BA7E3"/>
        </a:folHlink>
      </a:clrScheme>
      <a:clrMap bg1="dk2" tx1="lt1" bg2="dk1" tx2="lt2" accent1="accent1" accent2="accent2" accent3="accent3" accent4="accent4" accent5="accent5" accent6="accent6" hlink="hlink" folHlink="folHlink"/>
    </a:extraClrScheme>
    <a:extraClrScheme>
      <a:clrScheme name="GD_BusPres_01_TP01136794  3">
        <a:dk1>
          <a:srgbClr val="0000C0"/>
        </a:dk1>
        <a:lt1>
          <a:srgbClr val="FFFFFF"/>
        </a:lt1>
        <a:dk2>
          <a:srgbClr val="0066CC"/>
        </a:dk2>
        <a:lt2>
          <a:srgbClr val="9ADCF6"/>
        </a:lt2>
        <a:accent1>
          <a:srgbClr val="BE9932"/>
        </a:accent1>
        <a:accent2>
          <a:srgbClr val="2A99EC"/>
        </a:accent2>
        <a:accent3>
          <a:srgbClr val="AAB8E2"/>
        </a:accent3>
        <a:accent4>
          <a:srgbClr val="DADADA"/>
        </a:accent4>
        <a:accent5>
          <a:srgbClr val="DBCAAD"/>
        </a:accent5>
        <a:accent6>
          <a:srgbClr val="258AD6"/>
        </a:accent6>
        <a:hlink>
          <a:srgbClr val="70B040"/>
        </a:hlink>
        <a:folHlink>
          <a:srgbClr val="6B8ED3"/>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Sample presentation slides</Template>
  <TotalTime>458</TotalTime>
  <Words>1252</Words>
  <Application>Microsoft Office PowerPoint</Application>
  <PresentationFormat>On-screen Show (4:3)</PresentationFormat>
  <Paragraphs>108</Paragraphs>
  <Slides>30</Slides>
  <Notes>2</Notes>
  <HiddenSlides>0</HiddenSlides>
  <MMClips>0</MMClip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GD_BusPres_01_TP01136794 </vt:lpstr>
      <vt:lpstr>Questions</vt:lpstr>
      <vt:lpstr>Can economics make the planet feel better?</vt:lpstr>
      <vt:lpstr>Advert</vt:lpstr>
      <vt:lpstr>Slide 4</vt:lpstr>
      <vt:lpstr>Slide 5</vt:lpstr>
      <vt:lpstr>Introduction</vt:lpstr>
      <vt:lpstr>Fundamental concepts</vt:lpstr>
      <vt:lpstr>Maslow</vt:lpstr>
      <vt:lpstr>Slide 9</vt:lpstr>
      <vt:lpstr>Slide 10</vt:lpstr>
      <vt:lpstr>The Dominant Global View</vt:lpstr>
      <vt:lpstr>Environment</vt:lpstr>
      <vt:lpstr>Wellbeing Paradox</vt:lpstr>
      <vt:lpstr>What does this tell us about the distribution of ‘happiness?</vt:lpstr>
      <vt:lpstr>Why?</vt:lpstr>
      <vt:lpstr>Slide 16</vt:lpstr>
      <vt:lpstr>Slide 17</vt:lpstr>
      <vt:lpstr>Slide 18</vt:lpstr>
      <vt:lpstr>Wellbeing dividend</vt:lpstr>
      <vt:lpstr>Nature</vt:lpstr>
      <vt:lpstr>Structure</vt:lpstr>
      <vt:lpstr>Inequalities</vt:lpstr>
      <vt:lpstr>Wales</vt:lpstr>
      <vt:lpstr>Inequality Wales</vt:lpstr>
      <vt:lpstr>Income</vt:lpstr>
      <vt:lpstr>Energy</vt:lpstr>
      <vt:lpstr>In groups of 2 discuss what this diagram shows and write a paragraph noting its implications for the environment</vt:lpstr>
      <vt:lpstr>Solution Spaces</vt:lpstr>
      <vt:lpstr>A politicians view</vt:lpstr>
      <vt:lpstr>Conclusion</vt:lpstr>
    </vt:vector>
  </TitlesOfParts>
  <Company>Swansea Metropolitan University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Questions</dc:title>
  <dc:creator>Chris House</dc:creator>
  <cp:lastModifiedBy>Chris House</cp:lastModifiedBy>
  <cp:revision>12</cp:revision>
  <dcterms:created xsi:type="dcterms:W3CDTF">2009-07-03T11:25:07Z</dcterms:created>
  <dcterms:modified xsi:type="dcterms:W3CDTF">2009-09-24T11:32:21Z</dcterms:modified>
</cp:coreProperties>
</file>