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3" r:id="rId1"/>
  </p:sldMasterIdLst>
  <p:sldIdLst>
    <p:sldId id="256" r:id="rId2"/>
    <p:sldId id="258" r:id="rId3"/>
    <p:sldId id="257" r:id="rId4"/>
    <p:sldId id="264" r:id="rId5"/>
    <p:sldId id="265" r:id="rId6"/>
    <p:sldId id="267" r:id="rId7"/>
    <p:sldId id="266" r:id="rId8"/>
    <p:sldId id="259" r:id="rId9"/>
    <p:sldId id="263" r:id="rId10"/>
    <p:sldId id="268" r:id="rId11"/>
    <p:sldId id="269" r:id="rId12"/>
    <p:sldId id="27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1" d="100"/>
          <a:sy n="91" d="100"/>
        </p:scale>
        <p:origin x="5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8D3493-2E56-4A9B-898E-AF4707189965}" type="doc">
      <dgm:prSet loTypeId="urn:microsoft.com/office/officeart/2005/8/layout/venn3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E5FC8E7-B2E3-4F95-986A-43AC7BFFB99B}">
      <dgm:prSet phldrT="[Text]"/>
      <dgm:spPr/>
      <dgm:t>
        <a:bodyPr/>
        <a:lstStyle/>
        <a:p>
          <a:r>
            <a:rPr lang="en-US" dirty="0" smtClean="0"/>
            <a:t>Transparency</a:t>
          </a:r>
          <a:endParaRPr lang="en-US" dirty="0"/>
        </a:p>
      </dgm:t>
    </dgm:pt>
    <dgm:pt modelId="{A3810A05-68EF-45B0-9279-4EA4975E9845}" type="parTrans" cxnId="{771383F1-39D5-4297-896F-F9E675E1AE47}">
      <dgm:prSet/>
      <dgm:spPr/>
      <dgm:t>
        <a:bodyPr/>
        <a:lstStyle/>
        <a:p>
          <a:endParaRPr lang="en-US"/>
        </a:p>
      </dgm:t>
    </dgm:pt>
    <dgm:pt modelId="{98AC2772-E9C9-4CB9-BD63-5254CAF76DD1}" type="sibTrans" cxnId="{771383F1-39D5-4297-896F-F9E675E1AE47}">
      <dgm:prSet/>
      <dgm:spPr/>
      <dgm:t>
        <a:bodyPr/>
        <a:lstStyle/>
        <a:p>
          <a:endParaRPr lang="en-US"/>
        </a:p>
      </dgm:t>
    </dgm:pt>
    <dgm:pt modelId="{4A5EE8F4-7E39-48A6-87C0-5B1D4178D318}">
      <dgm:prSet phldrT="[Text]"/>
      <dgm:spPr/>
      <dgm:t>
        <a:bodyPr/>
        <a:lstStyle/>
        <a:p>
          <a:r>
            <a:rPr lang="en-US" dirty="0" smtClean="0"/>
            <a:t>Professional Duty of Candor</a:t>
          </a:r>
          <a:endParaRPr lang="en-US" dirty="0"/>
        </a:p>
      </dgm:t>
    </dgm:pt>
    <dgm:pt modelId="{48515729-7E9B-4006-82FC-1507DECB4A47}" type="parTrans" cxnId="{91E3B12D-450E-49E9-A1B4-7F6772516BE7}">
      <dgm:prSet/>
      <dgm:spPr/>
      <dgm:t>
        <a:bodyPr/>
        <a:lstStyle/>
        <a:p>
          <a:endParaRPr lang="en-US"/>
        </a:p>
      </dgm:t>
    </dgm:pt>
    <dgm:pt modelId="{0B014CBB-5328-4914-BF52-068AFE4095CF}" type="sibTrans" cxnId="{91E3B12D-450E-49E9-A1B4-7F6772516BE7}">
      <dgm:prSet/>
      <dgm:spPr/>
      <dgm:t>
        <a:bodyPr/>
        <a:lstStyle/>
        <a:p>
          <a:endParaRPr lang="en-US"/>
        </a:p>
      </dgm:t>
    </dgm:pt>
    <dgm:pt modelId="{BCBECCE2-7CCE-4773-B9E3-8C474E0E0078}">
      <dgm:prSet phldrT="[Text]"/>
      <dgm:spPr/>
      <dgm:t>
        <a:bodyPr/>
        <a:lstStyle/>
        <a:p>
          <a:r>
            <a:rPr lang="en-US" dirty="0" smtClean="0"/>
            <a:t>courage</a:t>
          </a:r>
          <a:endParaRPr lang="en-US" dirty="0"/>
        </a:p>
      </dgm:t>
    </dgm:pt>
    <dgm:pt modelId="{83F7319F-0676-411C-A27B-A09718588CC5}" type="parTrans" cxnId="{8ADC53CA-6414-4A16-8FC3-951C97672376}">
      <dgm:prSet/>
      <dgm:spPr/>
      <dgm:t>
        <a:bodyPr/>
        <a:lstStyle/>
        <a:p>
          <a:endParaRPr lang="en-US"/>
        </a:p>
      </dgm:t>
    </dgm:pt>
    <dgm:pt modelId="{7B87FCEF-69CA-4416-9BAD-440F64B162B7}" type="sibTrans" cxnId="{8ADC53CA-6414-4A16-8FC3-951C97672376}">
      <dgm:prSet/>
      <dgm:spPr/>
      <dgm:t>
        <a:bodyPr/>
        <a:lstStyle/>
        <a:p>
          <a:endParaRPr lang="en-US"/>
        </a:p>
      </dgm:t>
    </dgm:pt>
    <dgm:pt modelId="{E869862E-802E-4A1C-8DAD-C0A64A302579}">
      <dgm:prSet/>
      <dgm:spPr/>
      <dgm:t>
        <a:bodyPr/>
        <a:lstStyle/>
        <a:p>
          <a:r>
            <a:rPr lang="en-US" dirty="0" smtClean="0"/>
            <a:t>Respect</a:t>
          </a:r>
          <a:endParaRPr lang="en-US" dirty="0"/>
        </a:p>
      </dgm:t>
    </dgm:pt>
    <dgm:pt modelId="{36FE8D17-1F2E-4030-B93B-7A591DF6FD14}" type="parTrans" cxnId="{C322E4E8-6F2A-4C2B-9303-9A77C3E2F0DB}">
      <dgm:prSet/>
      <dgm:spPr/>
      <dgm:t>
        <a:bodyPr/>
        <a:lstStyle/>
        <a:p>
          <a:endParaRPr lang="en-US"/>
        </a:p>
      </dgm:t>
    </dgm:pt>
    <dgm:pt modelId="{93D20971-A05D-49B3-9370-308088B16C76}" type="sibTrans" cxnId="{C322E4E8-6F2A-4C2B-9303-9A77C3E2F0DB}">
      <dgm:prSet/>
      <dgm:spPr/>
      <dgm:t>
        <a:bodyPr/>
        <a:lstStyle/>
        <a:p>
          <a:endParaRPr lang="en-US"/>
        </a:p>
      </dgm:t>
    </dgm:pt>
    <dgm:pt modelId="{F82989DA-857B-45E9-8374-10D5BEE38ACC}" type="pres">
      <dgm:prSet presAssocID="{478D3493-2E56-4A9B-898E-AF470718996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CBEA351-D682-4B1D-A447-2A0B56F50695}" type="pres">
      <dgm:prSet presAssocID="{CE5FC8E7-B2E3-4F95-986A-43AC7BFFB99B}" presName="Name5" presStyleLbl="vennNode1" presStyleIdx="0" presStyleCnt="4" custLinFactNeighborX="9893" custLinFactNeighborY="158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914065-DC6A-40D3-B928-84E270FDBADC}" type="pres">
      <dgm:prSet presAssocID="{98AC2772-E9C9-4CB9-BD63-5254CAF76DD1}" presName="space" presStyleCnt="0"/>
      <dgm:spPr/>
    </dgm:pt>
    <dgm:pt modelId="{9993443A-75AE-462D-B232-13D3F1962BAA}" type="pres">
      <dgm:prSet presAssocID="{4A5EE8F4-7E39-48A6-87C0-5B1D4178D318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33BDDA-990D-4E72-89B2-2CA0ED2503F1}" type="pres">
      <dgm:prSet presAssocID="{0B014CBB-5328-4914-BF52-068AFE4095CF}" presName="space" presStyleCnt="0"/>
      <dgm:spPr/>
    </dgm:pt>
    <dgm:pt modelId="{C2E46505-5EED-4688-A4DE-FC76049414DE}" type="pres">
      <dgm:prSet presAssocID="{BCBECCE2-7CCE-4773-B9E3-8C474E0E0078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963D9A-91C4-4F8C-BD74-9AC1788684DE}" type="pres">
      <dgm:prSet presAssocID="{7B87FCEF-69CA-4416-9BAD-440F64B162B7}" presName="space" presStyleCnt="0"/>
      <dgm:spPr/>
    </dgm:pt>
    <dgm:pt modelId="{E46501CE-4610-4C48-98E6-0FED5297E015}" type="pres">
      <dgm:prSet presAssocID="{E869862E-802E-4A1C-8DAD-C0A64A302579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E8B9A19-A2C1-4375-AE26-15673BCAE5B9}" type="presOf" srcId="{E869862E-802E-4A1C-8DAD-C0A64A302579}" destId="{E46501CE-4610-4C48-98E6-0FED5297E015}" srcOrd="0" destOrd="0" presId="urn:microsoft.com/office/officeart/2005/8/layout/venn3"/>
    <dgm:cxn modelId="{771383F1-39D5-4297-896F-F9E675E1AE47}" srcId="{478D3493-2E56-4A9B-898E-AF4707189965}" destId="{CE5FC8E7-B2E3-4F95-986A-43AC7BFFB99B}" srcOrd="0" destOrd="0" parTransId="{A3810A05-68EF-45B0-9279-4EA4975E9845}" sibTransId="{98AC2772-E9C9-4CB9-BD63-5254CAF76DD1}"/>
    <dgm:cxn modelId="{8496FE26-7059-477E-A9A9-D9EB17BCE4F6}" type="presOf" srcId="{478D3493-2E56-4A9B-898E-AF4707189965}" destId="{F82989DA-857B-45E9-8374-10D5BEE38ACC}" srcOrd="0" destOrd="0" presId="urn:microsoft.com/office/officeart/2005/8/layout/venn3"/>
    <dgm:cxn modelId="{8ADC53CA-6414-4A16-8FC3-951C97672376}" srcId="{478D3493-2E56-4A9B-898E-AF4707189965}" destId="{BCBECCE2-7CCE-4773-B9E3-8C474E0E0078}" srcOrd="2" destOrd="0" parTransId="{83F7319F-0676-411C-A27B-A09718588CC5}" sibTransId="{7B87FCEF-69CA-4416-9BAD-440F64B162B7}"/>
    <dgm:cxn modelId="{1B246D11-AAA6-46F7-9C67-ADE4694AC816}" type="presOf" srcId="{CE5FC8E7-B2E3-4F95-986A-43AC7BFFB99B}" destId="{4CBEA351-D682-4B1D-A447-2A0B56F50695}" srcOrd="0" destOrd="0" presId="urn:microsoft.com/office/officeart/2005/8/layout/venn3"/>
    <dgm:cxn modelId="{FE5506B8-6EEC-4B78-AB1D-EDDA76F87BBD}" type="presOf" srcId="{BCBECCE2-7CCE-4773-B9E3-8C474E0E0078}" destId="{C2E46505-5EED-4688-A4DE-FC76049414DE}" srcOrd="0" destOrd="0" presId="urn:microsoft.com/office/officeart/2005/8/layout/venn3"/>
    <dgm:cxn modelId="{C322E4E8-6F2A-4C2B-9303-9A77C3E2F0DB}" srcId="{478D3493-2E56-4A9B-898E-AF4707189965}" destId="{E869862E-802E-4A1C-8DAD-C0A64A302579}" srcOrd="3" destOrd="0" parTransId="{36FE8D17-1F2E-4030-B93B-7A591DF6FD14}" sibTransId="{93D20971-A05D-49B3-9370-308088B16C76}"/>
    <dgm:cxn modelId="{6CDC5669-7D8F-42C7-AC8D-FA056EDBA796}" type="presOf" srcId="{4A5EE8F4-7E39-48A6-87C0-5B1D4178D318}" destId="{9993443A-75AE-462D-B232-13D3F1962BAA}" srcOrd="0" destOrd="0" presId="urn:microsoft.com/office/officeart/2005/8/layout/venn3"/>
    <dgm:cxn modelId="{91E3B12D-450E-49E9-A1B4-7F6772516BE7}" srcId="{478D3493-2E56-4A9B-898E-AF4707189965}" destId="{4A5EE8F4-7E39-48A6-87C0-5B1D4178D318}" srcOrd="1" destOrd="0" parTransId="{48515729-7E9B-4006-82FC-1507DECB4A47}" sibTransId="{0B014CBB-5328-4914-BF52-068AFE4095CF}"/>
    <dgm:cxn modelId="{A3487B11-AD6A-46A2-98B6-441F201F94CE}" type="presParOf" srcId="{F82989DA-857B-45E9-8374-10D5BEE38ACC}" destId="{4CBEA351-D682-4B1D-A447-2A0B56F50695}" srcOrd="0" destOrd="0" presId="urn:microsoft.com/office/officeart/2005/8/layout/venn3"/>
    <dgm:cxn modelId="{C2A59B44-813E-4E51-8F46-CBD6EBDB1836}" type="presParOf" srcId="{F82989DA-857B-45E9-8374-10D5BEE38ACC}" destId="{0E914065-DC6A-40D3-B928-84E270FDBADC}" srcOrd="1" destOrd="0" presId="urn:microsoft.com/office/officeart/2005/8/layout/venn3"/>
    <dgm:cxn modelId="{97ADC33E-5086-476B-8CD9-C05259F52CAB}" type="presParOf" srcId="{F82989DA-857B-45E9-8374-10D5BEE38ACC}" destId="{9993443A-75AE-462D-B232-13D3F1962BAA}" srcOrd="2" destOrd="0" presId="urn:microsoft.com/office/officeart/2005/8/layout/venn3"/>
    <dgm:cxn modelId="{E702E794-8EC9-430A-869E-940CF0F989E5}" type="presParOf" srcId="{F82989DA-857B-45E9-8374-10D5BEE38ACC}" destId="{8433BDDA-990D-4E72-89B2-2CA0ED2503F1}" srcOrd="3" destOrd="0" presId="urn:microsoft.com/office/officeart/2005/8/layout/venn3"/>
    <dgm:cxn modelId="{836D5822-096E-4BF9-A8F1-6FEB6BD488BF}" type="presParOf" srcId="{F82989DA-857B-45E9-8374-10D5BEE38ACC}" destId="{C2E46505-5EED-4688-A4DE-FC76049414DE}" srcOrd="4" destOrd="0" presId="urn:microsoft.com/office/officeart/2005/8/layout/venn3"/>
    <dgm:cxn modelId="{79C6D957-CECD-4F7B-A2EA-47D0D75463DA}" type="presParOf" srcId="{F82989DA-857B-45E9-8374-10D5BEE38ACC}" destId="{93963D9A-91C4-4F8C-BD74-9AC1788684DE}" srcOrd="5" destOrd="0" presId="urn:microsoft.com/office/officeart/2005/8/layout/venn3"/>
    <dgm:cxn modelId="{1E667D87-746C-4AFA-AE8E-63E402307C96}" type="presParOf" srcId="{F82989DA-857B-45E9-8374-10D5BEE38ACC}" destId="{E46501CE-4610-4C48-98E6-0FED5297E015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507B83-F343-4F40-9936-8B0417097912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76548B-3106-40CC-BA52-4390AE815559}">
      <dgm:prSet phldrT="[Text]"/>
      <dgm:spPr/>
      <dgm:t>
        <a:bodyPr/>
        <a:lstStyle/>
        <a:p>
          <a:r>
            <a:rPr lang="en-US" dirty="0" smtClean="0"/>
            <a:t>Active Listening</a:t>
          </a:r>
          <a:endParaRPr lang="en-US" dirty="0"/>
        </a:p>
      </dgm:t>
    </dgm:pt>
    <dgm:pt modelId="{EB72267A-6A6E-44F3-A9B1-AAF776E7B61F}" type="parTrans" cxnId="{CAD673AD-1E00-4F89-A40E-795E9CDE89D4}">
      <dgm:prSet/>
      <dgm:spPr/>
      <dgm:t>
        <a:bodyPr/>
        <a:lstStyle/>
        <a:p>
          <a:endParaRPr lang="en-US"/>
        </a:p>
      </dgm:t>
    </dgm:pt>
    <dgm:pt modelId="{39E5141F-F57A-435D-94A9-F744A80F7E8D}" type="sibTrans" cxnId="{CAD673AD-1E00-4F89-A40E-795E9CDE89D4}">
      <dgm:prSet/>
      <dgm:spPr/>
      <dgm:t>
        <a:bodyPr/>
        <a:lstStyle/>
        <a:p>
          <a:endParaRPr lang="en-US"/>
        </a:p>
      </dgm:t>
    </dgm:pt>
    <dgm:pt modelId="{E4A4D6B8-29FE-495F-8F23-E217A4056A65}">
      <dgm:prSet phldrT="[Text]"/>
      <dgm:spPr/>
      <dgm:t>
        <a:bodyPr/>
        <a:lstStyle/>
        <a:p>
          <a:r>
            <a:rPr lang="en-US" dirty="0" smtClean="0"/>
            <a:t>Non Discriminatory</a:t>
          </a:r>
          <a:endParaRPr lang="en-US" dirty="0"/>
        </a:p>
      </dgm:t>
    </dgm:pt>
    <dgm:pt modelId="{F6C1CACF-7DA1-435D-8A7E-EB31613FE240}" type="parTrans" cxnId="{64034877-FC1E-43A1-9EA5-77F61A3743A2}">
      <dgm:prSet/>
      <dgm:spPr/>
      <dgm:t>
        <a:bodyPr/>
        <a:lstStyle/>
        <a:p>
          <a:endParaRPr lang="en-US"/>
        </a:p>
      </dgm:t>
    </dgm:pt>
    <dgm:pt modelId="{8D60622F-5E2D-468B-A715-E9056F4AFA18}" type="sibTrans" cxnId="{64034877-FC1E-43A1-9EA5-77F61A3743A2}">
      <dgm:prSet/>
      <dgm:spPr/>
      <dgm:t>
        <a:bodyPr/>
        <a:lstStyle/>
        <a:p>
          <a:endParaRPr lang="en-US"/>
        </a:p>
      </dgm:t>
    </dgm:pt>
    <dgm:pt modelId="{DEAF5E02-773F-472C-8827-2B16615F40CA}">
      <dgm:prSet phldrT="[Text]"/>
      <dgm:spPr/>
      <dgm:t>
        <a:bodyPr/>
        <a:lstStyle/>
        <a:p>
          <a:r>
            <a:rPr lang="en-US" dirty="0" smtClean="0"/>
            <a:t>Person centered</a:t>
          </a:r>
          <a:endParaRPr lang="en-US" dirty="0"/>
        </a:p>
      </dgm:t>
    </dgm:pt>
    <dgm:pt modelId="{0D90FF91-D10E-4A0C-98CE-4AA9BF41030D}" type="parTrans" cxnId="{AB4413D9-91B4-436D-BD8C-E1B79387C83C}">
      <dgm:prSet/>
      <dgm:spPr/>
      <dgm:t>
        <a:bodyPr/>
        <a:lstStyle/>
        <a:p>
          <a:endParaRPr lang="en-US"/>
        </a:p>
      </dgm:t>
    </dgm:pt>
    <dgm:pt modelId="{EA7F0420-6F0D-4088-BE19-C5A7BA7E774E}" type="sibTrans" cxnId="{AB4413D9-91B4-436D-BD8C-E1B79387C83C}">
      <dgm:prSet/>
      <dgm:spPr/>
      <dgm:t>
        <a:bodyPr/>
        <a:lstStyle/>
        <a:p>
          <a:endParaRPr lang="en-US"/>
        </a:p>
      </dgm:t>
    </dgm:pt>
    <dgm:pt modelId="{8040635A-9DF1-442B-B9BD-455085A2BA7F}">
      <dgm:prSet phldrT="[Text]"/>
      <dgm:spPr/>
      <dgm:t>
        <a:bodyPr/>
        <a:lstStyle/>
        <a:p>
          <a:r>
            <a:rPr lang="en-US" dirty="0" smtClean="0"/>
            <a:t>Sensitivity</a:t>
          </a:r>
          <a:endParaRPr lang="en-US" dirty="0"/>
        </a:p>
      </dgm:t>
    </dgm:pt>
    <dgm:pt modelId="{BE5259B7-671B-43DF-AB10-6188D50C746A}" type="parTrans" cxnId="{C616C63A-F943-4CD1-9D15-D0F3F41261CE}">
      <dgm:prSet/>
      <dgm:spPr/>
      <dgm:t>
        <a:bodyPr/>
        <a:lstStyle/>
        <a:p>
          <a:endParaRPr lang="en-US"/>
        </a:p>
      </dgm:t>
    </dgm:pt>
    <dgm:pt modelId="{32618AEF-75D4-45DF-8374-7957900DB605}" type="sibTrans" cxnId="{C616C63A-F943-4CD1-9D15-D0F3F41261CE}">
      <dgm:prSet/>
      <dgm:spPr/>
      <dgm:t>
        <a:bodyPr/>
        <a:lstStyle/>
        <a:p>
          <a:endParaRPr lang="en-US"/>
        </a:p>
      </dgm:t>
    </dgm:pt>
    <dgm:pt modelId="{C0D8379C-8643-4438-B43B-5C1914C93EB4}" type="pres">
      <dgm:prSet presAssocID="{16507B83-F343-4F40-9936-8B041709791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3B82D94-29D6-4B46-B781-08F13E1BD34E}" type="pres">
      <dgm:prSet presAssocID="{DF76548B-3106-40CC-BA52-4390AE815559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C2CE4D-A505-4A46-A43C-933FC1B54A0A}" type="pres">
      <dgm:prSet presAssocID="{39E5141F-F57A-435D-94A9-F744A80F7E8D}" presName="space" presStyleCnt="0"/>
      <dgm:spPr/>
    </dgm:pt>
    <dgm:pt modelId="{D482F7E3-0A69-4C29-98C8-88522F6075C0}" type="pres">
      <dgm:prSet presAssocID="{E4A4D6B8-29FE-495F-8F23-E217A4056A65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715450-22D0-4DBD-A4F6-9FA8A6CCCBE9}" type="pres">
      <dgm:prSet presAssocID="{8D60622F-5E2D-468B-A715-E9056F4AFA18}" presName="space" presStyleCnt="0"/>
      <dgm:spPr/>
    </dgm:pt>
    <dgm:pt modelId="{C722DCF9-4627-4449-B499-888CA8434A24}" type="pres">
      <dgm:prSet presAssocID="{DEAF5E02-773F-472C-8827-2B16615F40CA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4FEA9D-58BC-47D8-B0FE-B6EB6E3EA5CF}" type="pres">
      <dgm:prSet presAssocID="{EA7F0420-6F0D-4088-BE19-C5A7BA7E774E}" presName="space" presStyleCnt="0"/>
      <dgm:spPr/>
    </dgm:pt>
    <dgm:pt modelId="{8941E16A-F921-4058-BE82-482DF3D55612}" type="pres">
      <dgm:prSet presAssocID="{8040635A-9DF1-442B-B9BD-455085A2BA7F}" presName="Name5" presStyleLbl="vennNode1" presStyleIdx="3" presStyleCnt="4" custLinFactNeighborX="58797" custLinFactNeighborY="-29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AD673AD-1E00-4F89-A40E-795E9CDE89D4}" srcId="{16507B83-F343-4F40-9936-8B0417097912}" destId="{DF76548B-3106-40CC-BA52-4390AE815559}" srcOrd="0" destOrd="0" parTransId="{EB72267A-6A6E-44F3-A9B1-AAF776E7B61F}" sibTransId="{39E5141F-F57A-435D-94A9-F744A80F7E8D}"/>
    <dgm:cxn modelId="{64034877-FC1E-43A1-9EA5-77F61A3743A2}" srcId="{16507B83-F343-4F40-9936-8B0417097912}" destId="{E4A4D6B8-29FE-495F-8F23-E217A4056A65}" srcOrd="1" destOrd="0" parTransId="{F6C1CACF-7DA1-435D-8A7E-EB31613FE240}" sibTransId="{8D60622F-5E2D-468B-A715-E9056F4AFA18}"/>
    <dgm:cxn modelId="{02AC90B5-ECFA-4DF5-97F8-532325EA82C4}" type="presOf" srcId="{E4A4D6B8-29FE-495F-8F23-E217A4056A65}" destId="{D482F7E3-0A69-4C29-98C8-88522F6075C0}" srcOrd="0" destOrd="0" presId="urn:microsoft.com/office/officeart/2005/8/layout/venn3"/>
    <dgm:cxn modelId="{E03570B6-9F12-4CDA-88F1-59BEF18712E9}" type="presOf" srcId="{DEAF5E02-773F-472C-8827-2B16615F40CA}" destId="{C722DCF9-4627-4449-B499-888CA8434A24}" srcOrd="0" destOrd="0" presId="urn:microsoft.com/office/officeart/2005/8/layout/venn3"/>
    <dgm:cxn modelId="{C616C63A-F943-4CD1-9D15-D0F3F41261CE}" srcId="{16507B83-F343-4F40-9936-8B0417097912}" destId="{8040635A-9DF1-442B-B9BD-455085A2BA7F}" srcOrd="3" destOrd="0" parTransId="{BE5259B7-671B-43DF-AB10-6188D50C746A}" sibTransId="{32618AEF-75D4-45DF-8374-7957900DB605}"/>
    <dgm:cxn modelId="{687098C7-0260-4C6F-BAA0-AC75495227EA}" type="presOf" srcId="{DF76548B-3106-40CC-BA52-4390AE815559}" destId="{33B82D94-29D6-4B46-B781-08F13E1BD34E}" srcOrd="0" destOrd="0" presId="urn:microsoft.com/office/officeart/2005/8/layout/venn3"/>
    <dgm:cxn modelId="{AB4413D9-91B4-436D-BD8C-E1B79387C83C}" srcId="{16507B83-F343-4F40-9936-8B0417097912}" destId="{DEAF5E02-773F-472C-8827-2B16615F40CA}" srcOrd="2" destOrd="0" parTransId="{0D90FF91-D10E-4A0C-98CE-4AA9BF41030D}" sibTransId="{EA7F0420-6F0D-4088-BE19-C5A7BA7E774E}"/>
    <dgm:cxn modelId="{9F40290A-139F-4901-9F09-61FB40D2AA7C}" type="presOf" srcId="{8040635A-9DF1-442B-B9BD-455085A2BA7F}" destId="{8941E16A-F921-4058-BE82-482DF3D55612}" srcOrd="0" destOrd="0" presId="urn:microsoft.com/office/officeart/2005/8/layout/venn3"/>
    <dgm:cxn modelId="{C80D5347-CA40-4C27-85D5-79B4FAB00D64}" type="presOf" srcId="{16507B83-F343-4F40-9936-8B0417097912}" destId="{C0D8379C-8643-4438-B43B-5C1914C93EB4}" srcOrd="0" destOrd="0" presId="urn:microsoft.com/office/officeart/2005/8/layout/venn3"/>
    <dgm:cxn modelId="{54434E16-F1D2-4A3A-A8A2-61FBE23F374D}" type="presParOf" srcId="{C0D8379C-8643-4438-B43B-5C1914C93EB4}" destId="{33B82D94-29D6-4B46-B781-08F13E1BD34E}" srcOrd="0" destOrd="0" presId="urn:microsoft.com/office/officeart/2005/8/layout/venn3"/>
    <dgm:cxn modelId="{F753A3E0-F349-4445-A5BC-53DE02770B82}" type="presParOf" srcId="{C0D8379C-8643-4438-B43B-5C1914C93EB4}" destId="{8BC2CE4D-A505-4A46-A43C-933FC1B54A0A}" srcOrd="1" destOrd="0" presId="urn:microsoft.com/office/officeart/2005/8/layout/venn3"/>
    <dgm:cxn modelId="{C326E1A1-7020-4190-AA9D-EA4DE74B488A}" type="presParOf" srcId="{C0D8379C-8643-4438-B43B-5C1914C93EB4}" destId="{D482F7E3-0A69-4C29-98C8-88522F6075C0}" srcOrd="2" destOrd="0" presId="urn:microsoft.com/office/officeart/2005/8/layout/venn3"/>
    <dgm:cxn modelId="{F8D8151B-6E02-4CCA-BC6D-06EDB51DA60F}" type="presParOf" srcId="{C0D8379C-8643-4438-B43B-5C1914C93EB4}" destId="{D9715450-22D0-4DBD-A4F6-9FA8A6CCCBE9}" srcOrd="3" destOrd="0" presId="urn:microsoft.com/office/officeart/2005/8/layout/venn3"/>
    <dgm:cxn modelId="{F19760BB-4671-4F8A-9824-1FA14556A046}" type="presParOf" srcId="{C0D8379C-8643-4438-B43B-5C1914C93EB4}" destId="{C722DCF9-4627-4449-B499-888CA8434A24}" srcOrd="4" destOrd="0" presId="urn:microsoft.com/office/officeart/2005/8/layout/venn3"/>
    <dgm:cxn modelId="{2716E6F3-8DE4-463B-BD34-790CBC6CA95C}" type="presParOf" srcId="{C0D8379C-8643-4438-B43B-5C1914C93EB4}" destId="{F04FEA9D-58BC-47D8-B0FE-B6EB6E3EA5CF}" srcOrd="5" destOrd="0" presId="urn:microsoft.com/office/officeart/2005/8/layout/venn3"/>
    <dgm:cxn modelId="{64A16501-4CF2-48B8-B89D-38C58DB3E94A}" type="presParOf" srcId="{C0D8379C-8643-4438-B43B-5C1914C93EB4}" destId="{8941E16A-F921-4058-BE82-482DF3D55612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BEA351-D682-4B1D-A447-2A0B56F50695}">
      <dsp:nvSpPr>
        <dsp:cNvPr id="0" name=""/>
        <dsp:cNvSpPr/>
      </dsp:nvSpPr>
      <dsp:spPr>
        <a:xfrm>
          <a:off x="60320" y="838329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Transparency</a:t>
          </a:r>
          <a:endParaRPr lang="en-US" sz="2000" kern="1200" dirty="0"/>
        </a:p>
      </dsp:txBody>
      <dsp:txXfrm>
        <a:off x="485375" y="1263384"/>
        <a:ext cx="2052347" cy="2052347"/>
      </dsp:txXfrm>
    </dsp:sp>
    <dsp:sp modelId="{9993443A-75AE-462D-B232-13D3F1962BAA}">
      <dsp:nvSpPr>
        <dsp:cNvPr id="0" name=""/>
        <dsp:cNvSpPr/>
      </dsp:nvSpPr>
      <dsp:spPr>
        <a:xfrm>
          <a:off x="2324858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Professional Duty of Candor</a:t>
          </a:r>
          <a:endParaRPr lang="en-US" sz="2000" kern="1200" dirty="0"/>
        </a:p>
      </dsp:txBody>
      <dsp:txXfrm>
        <a:off x="2749913" y="1217438"/>
        <a:ext cx="2052347" cy="2052347"/>
      </dsp:txXfrm>
    </dsp:sp>
    <dsp:sp modelId="{C2E46505-5EED-4688-A4DE-FC76049414DE}">
      <dsp:nvSpPr>
        <dsp:cNvPr id="0" name=""/>
        <dsp:cNvSpPr/>
      </dsp:nvSpPr>
      <dsp:spPr>
        <a:xfrm>
          <a:off x="4646824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courage</a:t>
          </a:r>
          <a:endParaRPr lang="en-US" sz="2000" kern="1200" dirty="0"/>
        </a:p>
      </dsp:txBody>
      <dsp:txXfrm>
        <a:off x="5071879" y="1217438"/>
        <a:ext cx="2052347" cy="2052347"/>
      </dsp:txXfrm>
    </dsp:sp>
    <dsp:sp modelId="{E46501CE-4610-4C48-98E6-0FED5297E015}">
      <dsp:nvSpPr>
        <dsp:cNvPr id="0" name=""/>
        <dsp:cNvSpPr/>
      </dsp:nvSpPr>
      <dsp:spPr>
        <a:xfrm>
          <a:off x="6968790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Respect</a:t>
          </a:r>
          <a:endParaRPr lang="en-US" sz="2000" kern="1200" dirty="0"/>
        </a:p>
      </dsp:txBody>
      <dsp:txXfrm>
        <a:off x="7393845" y="1217438"/>
        <a:ext cx="2052347" cy="20523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B82D94-29D6-4B46-B781-08F13E1BD34E}">
      <dsp:nvSpPr>
        <dsp:cNvPr id="0" name=""/>
        <dsp:cNvSpPr/>
      </dsp:nvSpPr>
      <dsp:spPr>
        <a:xfrm>
          <a:off x="2892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Active Listening</a:t>
          </a:r>
          <a:endParaRPr lang="en-US" sz="2000" kern="1200" dirty="0"/>
        </a:p>
      </dsp:txBody>
      <dsp:txXfrm>
        <a:off x="427947" y="1253879"/>
        <a:ext cx="2052347" cy="2052347"/>
      </dsp:txXfrm>
    </dsp:sp>
    <dsp:sp modelId="{D482F7E3-0A69-4C29-98C8-88522F6075C0}">
      <dsp:nvSpPr>
        <dsp:cNvPr id="0" name=""/>
        <dsp:cNvSpPr/>
      </dsp:nvSpPr>
      <dsp:spPr>
        <a:xfrm>
          <a:off x="2324858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Non Discriminatory</a:t>
          </a:r>
          <a:endParaRPr lang="en-US" sz="2000" kern="1200" dirty="0"/>
        </a:p>
      </dsp:txBody>
      <dsp:txXfrm>
        <a:off x="2749913" y="1253879"/>
        <a:ext cx="2052347" cy="2052347"/>
      </dsp:txXfrm>
    </dsp:sp>
    <dsp:sp modelId="{C722DCF9-4627-4449-B499-888CA8434A24}">
      <dsp:nvSpPr>
        <dsp:cNvPr id="0" name=""/>
        <dsp:cNvSpPr/>
      </dsp:nvSpPr>
      <dsp:spPr>
        <a:xfrm>
          <a:off x="4646824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Person centered</a:t>
          </a:r>
          <a:endParaRPr lang="en-US" sz="2000" kern="1200" dirty="0"/>
        </a:p>
      </dsp:txBody>
      <dsp:txXfrm>
        <a:off x="5071879" y="1253879"/>
        <a:ext cx="2052347" cy="2052347"/>
      </dsp:txXfrm>
    </dsp:sp>
    <dsp:sp modelId="{8941E16A-F921-4058-BE82-482DF3D55612}">
      <dsp:nvSpPr>
        <dsp:cNvPr id="0" name=""/>
        <dsp:cNvSpPr/>
      </dsp:nvSpPr>
      <dsp:spPr>
        <a:xfrm>
          <a:off x="6971682" y="82023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Sensitivity</a:t>
          </a:r>
          <a:endParaRPr lang="en-US" sz="2000" kern="1200" dirty="0"/>
        </a:p>
      </dsp:txBody>
      <dsp:txXfrm>
        <a:off x="7396737" y="1245288"/>
        <a:ext cx="2052347" cy="20523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2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83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1576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1113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3299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71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370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351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0715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859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4947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4180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864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83605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5251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44716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420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5705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fh71deHQ3Q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_-rNd7h6z8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cal-dictionary.thefreedictionary.com/active+listening" TargetMode="External"/><Relationship Id="rId2" Type="http://schemas.openxmlformats.org/officeDocument/2006/relationships/hyperlink" Target="https://www.thebalancecareers.com/active-listening-skills-with-examples-2059684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Communication Tools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</a:t>
            </a:r>
            <a:r>
              <a:rPr lang="en-GB" dirty="0" smtClean="0"/>
              <a:t>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0272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8" y="99212"/>
            <a:ext cx="9404723" cy="1400530"/>
          </a:xfrm>
        </p:spPr>
        <p:txBody>
          <a:bodyPr/>
          <a:lstStyle/>
          <a:p>
            <a:r>
              <a:rPr lang="en-GB" dirty="0" smtClean="0"/>
              <a:t>Communication Techniques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2427707"/>
              </p:ext>
            </p:extLst>
          </p:nvPr>
        </p:nvGraphicFramePr>
        <p:xfrm>
          <a:off x="1103684" y="872359"/>
          <a:ext cx="9874141" cy="4487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708938560"/>
              </p:ext>
            </p:extLst>
          </p:nvPr>
        </p:nvGraphicFramePr>
        <p:xfrm>
          <a:off x="1103684" y="2827282"/>
          <a:ext cx="9874140" cy="4560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372220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736428" y="343960"/>
            <a:ext cx="8610600" cy="1293028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Transparency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8872" y="682606"/>
            <a:ext cx="5907232" cy="1247504"/>
          </a:xfrm>
        </p:spPr>
        <p:txBody>
          <a:bodyPr>
            <a:normAutofit fontScale="62500" lnSpcReduction="20000"/>
          </a:bodyPr>
          <a:lstStyle/>
          <a:p>
            <a:pPr marL="0" indent="0" fontAlgn="base">
              <a:buNone/>
            </a:pPr>
            <a:r>
              <a:rPr lang="en-GB" sz="8700" b="1" dirty="0" smtClean="0"/>
              <a:t>Active Listening</a:t>
            </a:r>
          </a:p>
          <a:p>
            <a:pPr marL="0" indent="0" fontAlgn="base">
              <a:buNone/>
            </a:pPr>
            <a:endParaRPr lang="en-GB" sz="4000" b="1" dirty="0"/>
          </a:p>
          <a:p>
            <a:pPr marL="0" indent="0" fontAlgn="base">
              <a:buNone/>
            </a:pPr>
            <a:endParaRPr lang="en-GB" sz="4000" b="1" dirty="0" smtClean="0"/>
          </a:p>
          <a:p>
            <a:pPr marL="0" indent="0" fontAlgn="base">
              <a:buNone/>
            </a:pPr>
            <a:endParaRPr lang="en-GB" sz="4000" b="1" dirty="0"/>
          </a:p>
          <a:p>
            <a:pPr marL="0" indent="0" fontAlgn="base">
              <a:buNone/>
            </a:pPr>
            <a:endParaRPr lang="en-GB" sz="4000" b="1" dirty="0" smtClean="0"/>
          </a:p>
          <a:p>
            <a:pPr marL="0" indent="0" fontAlgn="base">
              <a:buNone/>
            </a:pPr>
            <a:endParaRPr lang="en-GB" sz="4000" b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2488" y="1887176"/>
            <a:ext cx="4876800" cy="325221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5389580"/>
            <a:ext cx="1219200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u="sng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</a:t>
            </a:r>
            <a:r>
              <a:rPr lang="en-US" sz="3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: What is the difference between l</a:t>
            </a:r>
            <a:r>
              <a:rPr lang="en-US" sz="3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istening and hearing?</a:t>
            </a:r>
            <a:endParaRPr lang="en-US" sz="3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14780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Active Listening</a:t>
            </a:r>
            <a:endParaRPr lang="en-GB" dirty="0"/>
          </a:p>
        </p:txBody>
      </p:sp>
      <p:pic>
        <p:nvPicPr>
          <p:cNvPr id="5" name="ofh71deHQ3Q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44111" y="1853248"/>
            <a:ext cx="7793420" cy="438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243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1041" y="1355835"/>
            <a:ext cx="6201104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>
              <a:latin typeface="&amp;quot"/>
            </a:endParaRPr>
          </a:p>
          <a:p>
            <a:endParaRPr lang="en-GB" sz="2800" dirty="0">
              <a:latin typeface="&amp;quo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&amp;quot"/>
              </a:rPr>
              <a:t>Understanding information you receive from the speaker, verbally and non-verbally, as well as noting the things they do not say.</a:t>
            </a:r>
          </a:p>
          <a:p>
            <a:endParaRPr lang="en-GB" sz="2800" dirty="0">
              <a:latin typeface="&amp;quo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&amp;quot"/>
              </a:rPr>
              <a:t>Pro-actively demonstrating to the speaker that you are fully engaged and concentrating on what they are saying through verbal and non-verbal methods.</a:t>
            </a:r>
          </a:p>
          <a:p>
            <a:endParaRPr lang="en-GB" sz="2800" dirty="0">
              <a:latin typeface="&amp;quo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&amp;quot"/>
              </a:rPr>
              <a:t> </a:t>
            </a:r>
            <a:endParaRPr lang="en-GB" dirty="0" smtClean="0">
              <a:solidFill>
                <a:srgbClr val="2A2A2A"/>
              </a:solidFill>
              <a:latin typeface="&amp;quo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2145" y="2438399"/>
            <a:ext cx="5249442" cy="310777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93683" y="261685"/>
            <a:ext cx="52656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Active Listening</a:t>
            </a:r>
            <a:endParaRPr lang="en-GB" sz="4400" dirty="0"/>
          </a:p>
        </p:txBody>
      </p:sp>
      <p:sp>
        <p:nvSpPr>
          <p:cNvPr id="5" name="TextBox 4"/>
          <p:cNvSpPr txBox="1"/>
          <p:nvPr/>
        </p:nvSpPr>
        <p:spPr>
          <a:xfrm>
            <a:off x="693683" y="1438448"/>
            <a:ext cx="108151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&amp;quot"/>
              </a:rPr>
              <a:t>'</a:t>
            </a:r>
            <a:r>
              <a:rPr lang="en-GB" sz="2800" i="1" dirty="0">
                <a:latin typeface="&amp;quot"/>
              </a:rPr>
              <a:t>Active listening</a:t>
            </a:r>
            <a:r>
              <a:rPr lang="en-GB" sz="2800" dirty="0">
                <a:latin typeface="&amp;quot"/>
              </a:rPr>
              <a:t>' involves two main elements:</a:t>
            </a:r>
          </a:p>
        </p:txBody>
      </p:sp>
    </p:spTree>
    <p:extLst>
      <p:ext uri="{BB962C8B-B14F-4D97-AF65-F5344CB8AC3E}">
        <p14:creationId xmlns:p14="http://schemas.microsoft.com/office/powerpoint/2010/main" val="280632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Active Listening Definition</a:t>
            </a:r>
            <a:endParaRPr lang="en-GB" dirty="0"/>
          </a:p>
        </p:txBody>
      </p:sp>
      <p:pic>
        <p:nvPicPr>
          <p:cNvPr id="4" name="z_-rNd7h6z8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50124" y="1408178"/>
            <a:ext cx="9049407" cy="5090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28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4800" y="314237"/>
            <a:ext cx="52656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u="sng" dirty="0" smtClean="0"/>
              <a:t>Task</a:t>
            </a:r>
            <a:endParaRPr lang="en-GB" sz="4400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304800" y="1376855"/>
            <a:ext cx="1130913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pairs complete the task below.</a:t>
            </a:r>
          </a:p>
          <a:p>
            <a:endParaRPr lang="en-GB" sz="2800" dirty="0"/>
          </a:p>
          <a:p>
            <a:r>
              <a:rPr lang="en-GB" sz="2800" dirty="0" smtClean="0"/>
              <a:t>Say the words, ‘Can I help you?’ to you partner using different tones of voice that reflect the following emotions: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Angry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Helpful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Rude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Concerned</a:t>
            </a:r>
          </a:p>
          <a:p>
            <a:endParaRPr lang="en-GB" sz="2800" dirty="0"/>
          </a:p>
          <a:p>
            <a:r>
              <a:rPr lang="en-GB" sz="2800" dirty="0" smtClean="0"/>
              <a:t>Do them in a different order and see if your partner can tell from your tone and body language which emotion you feel.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4565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Positive </a:t>
            </a:r>
            <a:r>
              <a:rPr lang="en-GB" dirty="0" smtClean="0"/>
              <a:t>Behaviours from Listener in Active Listening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873112" y="2053735"/>
            <a:ext cx="24128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Verbal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712462" y="2053735"/>
            <a:ext cx="39934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Non Verbal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939926" y="4095662"/>
            <a:ext cx="13756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Smile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125907" y="5903310"/>
            <a:ext cx="34628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Nod of the Head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396142" y="2972080"/>
            <a:ext cx="262604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Eye Contact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7269503" y="5242983"/>
            <a:ext cx="287931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Good Posture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638993" y="3521886"/>
            <a:ext cx="214033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Mirroring</a:t>
            </a:r>
            <a:endParaRPr lang="en-US" sz="3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080868" y="4649819"/>
            <a:ext cx="5256581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Concentration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-59580" y="3029140"/>
            <a:ext cx="638508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Verbally reflecting or parroting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894003" y="3650227"/>
            <a:ext cx="27142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Summarising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0" y="4250767"/>
            <a:ext cx="6502210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Paraphrasing speaker’s </a:t>
            </a:r>
          </a:p>
          <a:p>
            <a:pPr algn="ctr"/>
            <a:r>
              <a:rPr lang="en-US" sz="32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information back to them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917452" y="5332047"/>
            <a:ext cx="443102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Clarifying information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1229235" y="6034544"/>
            <a:ext cx="380745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Open Questioning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78331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Open and Closed Questions</a:t>
            </a:r>
            <a:endParaRPr lang="en-GB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4895457"/>
              </p:ext>
            </p:extLst>
          </p:nvPr>
        </p:nvGraphicFramePr>
        <p:xfrm>
          <a:off x="451945" y="1399394"/>
          <a:ext cx="11330151" cy="4548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9324">
                  <a:extLst>
                    <a:ext uri="{9D8B030D-6E8A-4147-A177-3AD203B41FA5}">
                      <a16:colId xmlns:a16="http://schemas.microsoft.com/office/drawing/2014/main" val="2427322502"/>
                    </a:ext>
                  </a:extLst>
                </a:gridCol>
                <a:gridCol w="4684110">
                  <a:extLst>
                    <a:ext uri="{9D8B030D-6E8A-4147-A177-3AD203B41FA5}">
                      <a16:colId xmlns:a16="http://schemas.microsoft.com/office/drawing/2014/main" val="1770807435"/>
                    </a:ext>
                  </a:extLst>
                </a:gridCol>
                <a:gridCol w="3776717">
                  <a:extLst>
                    <a:ext uri="{9D8B030D-6E8A-4147-A177-3AD203B41FA5}">
                      <a16:colId xmlns:a16="http://schemas.microsoft.com/office/drawing/2014/main" val="509232831"/>
                    </a:ext>
                  </a:extLst>
                </a:gridCol>
              </a:tblGrid>
              <a:tr h="82334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What?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When?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1021194"/>
                  </a:ext>
                </a:extLst>
              </a:tr>
              <a:tr h="171318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/>
                        <a:t>Open questions </a:t>
                      </a:r>
                      <a:r>
                        <a:rPr lang="en-GB" dirty="0" smtClean="0"/>
                        <a:t>are a key tool in exploring elements of a conversation or discussion</a:t>
                      </a:r>
                      <a:r>
                        <a:rPr lang="en-GB" baseline="0" dirty="0" smtClean="0"/>
                        <a:t> and are a vital part of active communication. They do not allow for a ‘yes/no’ answer.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Open</a:t>
                      </a:r>
                      <a:r>
                        <a:rPr lang="en-GB" baseline="0" dirty="0" smtClean="0"/>
                        <a:t> questions are especially important when trying to gain information  from a patient and explore a situation more in depth.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0939651"/>
                  </a:ext>
                </a:extLst>
              </a:tr>
              <a:tr h="171318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smtClean="0"/>
                        <a:t>Closed</a:t>
                      </a:r>
                      <a:r>
                        <a:rPr lang="en-GB" b="1" baseline="0" dirty="0" smtClean="0"/>
                        <a:t> q</a:t>
                      </a:r>
                      <a:r>
                        <a:rPr lang="en-GB" b="1" dirty="0" smtClean="0"/>
                        <a:t>uestions</a:t>
                      </a:r>
                      <a:r>
                        <a:rPr lang="en-GB" b="1" baseline="0" dirty="0" smtClean="0"/>
                        <a:t> </a:t>
                      </a:r>
                      <a:r>
                        <a:rPr lang="en-GB" b="0" baseline="0" dirty="0" smtClean="0"/>
                        <a:t>are questions which invite a simple ‘yes/no’ answer.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Whilst not used in active listening, these questions can be just as important in certain scenarios,</a:t>
                      </a:r>
                      <a:r>
                        <a:rPr lang="en-GB" baseline="0" dirty="0" smtClean="0"/>
                        <a:t> for example </a:t>
                      </a:r>
                      <a:r>
                        <a:rPr lang="en-GB" dirty="0" smtClean="0"/>
                        <a:t>trying to draw factual information in a straightforward way.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972764"/>
                  </a:ext>
                </a:extLst>
              </a:tr>
            </a:tbl>
          </a:graphicData>
        </a:graphic>
      </p:graphicFrame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33"/>
          <a:stretch/>
        </p:blipFill>
        <p:spPr>
          <a:xfrm>
            <a:off x="1529091" y="2282096"/>
            <a:ext cx="1027227" cy="153424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649"/>
          <a:stretch/>
        </p:blipFill>
        <p:spPr>
          <a:xfrm>
            <a:off x="1529091" y="4245193"/>
            <a:ext cx="957354" cy="133824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25517" y="6053959"/>
            <a:ext cx="111094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 smtClean="0"/>
              <a:t>In active listening it is open questions that are a key tool.</a:t>
            </a:r>
            <a:endParaRPr lang="en-GB" sz="2800" b="1" u="sng" dirty="0"/>
          </a:p>
        </p:txBody>
      </p:sp>
    </p:spTree>
    <p:extLst>
      <p:ext uri="{BB962C8B-B14F-4D97-AF65-F5344CB8AC3E}">
        <p14:creationId xmlns:p14="http://schemas.microsoft.com/office/powerpoint/2010/main" val="1540414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Task: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691" y="2052918"/>
            <a:ext cx="4950647" cy="419548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Sit with your back against your partner.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One of you will receive an drawing, the other will have to re-create that drawing on a blank sheet of paper.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You will need to ask your partner who has the drawing only close questions and try and recreate the drawing from the information you receive.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9207" y="2158022"/>
            <a:ext cx="5858271" cy="3062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971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93985" y="304802"/>
            <a:ext cx="77145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Why Active Listening is Important?</a:t>
            </a:r>
            <a:endParaRPr lang="en-GB" sz="3600" dirty="0"/>
          </a:p>
        </p:txBody>
      </p:sp>
      <p:sp>
        <p:nvSpPr>
          <p:cNvPr id="6" name="TextBox 5"/>
          <p:cNvSpPr txBox="1"/>
          <p:nvPr/>
        </p:nvSpPr>
        <p:spPr>
          <a:xfrm>
            <a:off x="493986" y="1719616"/>
            <a:ext cx="619059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Active Listening if a vehicle for empathy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Allows listener to fully understand the patients needs and concerns.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Active listening enhance the exchange of information process between health care professionals and patients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Fundamental to good practice of health care professionals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56" r="8189"/>
          <a:stretch/>
        </p:blipFill>
        <p:spPr>
          <a:xfrm>
            <a:off x="6475778" y="1902372"/>
            <a:ext cx="5138155" cy="3920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310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641132" y="889861"/>
            <a:ext cx="10678510" cy="4647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0" i="0" u="none" strike="noStrike" cap="none" normalizeH="0" baseline="0" dirty="0" smtClean="0">
                <a:ln>
                  <a:noFill/>
                </a:ln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Activing Listening Skills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(2019). Retrieved from The Balance Careers: 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https://www.thebalancecareers.com/active-listening-skills-with-examples-2059684</a:t>
            </a: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Medical Dictionary. (2019). </a:t>
            </a: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Active Listening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Medical Dictionary: 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https://medical-dictionary.thefreedictionary.com/active+listening</a:t>
            </a:r>
            <a:endParaRPr kumimoji="0" lang="en-US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Moss, B. (2015). </a:t>
            </a: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Skills in Health and Social Care.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London: SAGE.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Servellen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 M. (1997). </a:t>
            </a:r>
            <a:r>
              <a:rPr kumimoji="0" lang="en-US" altLang="en-US" sz="24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ommunication</a:t>
            </a: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Skills for the Health Care Professional: Concepts and Technique.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Maryland: Aspen.</a:t>
            </a:r>
            <a:endParaRPr kumimoji="0" lang="en-GB" alt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1958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184</TotalTime>
  <Words>494</Words>
  <Application>Microsoft Office PowerPoint</Application>
  <PresentationFormat>Widescreen</PresentationFormat>
  <Paragraphs>86</Paragraphs>
  <Slides>12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&amp;quot</vt:lpstr>
      <vt:lpstr>Arial</vt:lpstr>
      <vt:lpstr>Calibri</vt:lpstr>
      <vt:lpstr>Calibri Light</vt:lpstr>
      <vt:lpstr>Century Gothic</vt:lpstr>
      <vt:lpstr>Times New Roman</vt:lpstr>
      <vt:lpstr>Wingdings 3</vt:lpstr>
      <vt:lpstr>Ion</vt:lpstr>
      <vt:lpstr>Communication Tools</vt:lpstr>
      <vt:lpstr>Communication Techniques</vt:lpstr>
      <vt:lpstr>Transparency</vt:lpstr>
      <vt:lpstr>Active Listening</vt:lpstr>
      <vt:lpstr>PowerPoint Presentation</vt:lpstr>
      <vt:lpstr>Active Listening Definition</vt:lpstr>
      <vt:lpstr>PowerPoint Presentation</vt:lpstr>
      <vt:lpstr>Positive Behaviours from Listener in Active Listening</vt:lpstr>
      <vt:lpstr>Open and Closed Questions</vt:lpstr>
      <vt:lpstr>Task: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Tools</dc:title>
  <dc:creator>Neil Hapgood</dc:creator>
  <cp:lastModifiedBy>Neil Hapgood</cp:lastModifiedBy>
  <cp:revision>23</cp:revision>
  <dcterms:created xsi:type="dcterms:W3CDTF">2019-11-07T08:52:28Z</dcterms:created>
  <dcterms:modified xsi:type="dcterms:W3CDTF">2019-11-14T12:37:29Z</dcterms:modified>
</cp:coreProperties>
</file>