
<file path=[Content_Types].xml><?xml version="1.0" encoding="utf-8"?>
<Types xmlns="http://schemas.openxmlformats.org/package/2006/content-types">
  <Default Extension="emf" ContentType="image/x-emf"/>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 id="2147483648" r:id="rId5"/>
    <p:sldMasterId id="2147483686" r:id="rId6"/>
  </p:sldMasterIdLst>
  <p:notesMasterIdLst>
    <p:notesMasterId r:id="rId80"/>
  </p:notesMasterIdLst>
  <p:sldIdLst>
    <p:sldId id="256" r:id="rId7"/>
    <p:sldId id="286" r:id="rId8"/>
    <p:sldId id="288" r:id="rId9"/>
    <p:sldId id="289" r:id="rId10"/>
    <p:sldId id="257" r:id="rId11"/>
    <p:sldId id="321" r:id="rId12"/>
    <p:sldId id="258" r:id="rId13"/>
    <p:sldId id="260" r:id="rId14"/>
    <p:sldId id="261" r:id="rId15"/>
    <p:sldId id="259" r:id="rId16"/>
    <p:sldId id="263" r:id="rId17"/>
    <p:sldId id="343" r:id="rId18"/>
    <p:sldId id="262" r:id="rId19"/>
    <p:sldId id="264" r:id="rId20"/>
    <p:sldId id="265" r:id="rId21"/>
    <p:sldId id="266" r:id="rId22"/>
    <p:sldId id="267" r:id="rId23"/>
    <p:sldId id="268" r:id="rId24"/>
    <p:sldId id="270" r:id="rId25"/>
    <p:sldId id="271" r:id="rId26"/>
    <p:sldId id="272" r:id="rId27"/>
    <p:sldId id="273" r:id="rId28"/>
    <p:sldId id="274" r:id="rId29"/>
    <p:sldId id="275" r:id="rId30"/>
    <p:sldId id="276" r:id="rId31"/>
    <p:sldId id="277" r:id="rId32"/>
    <p:sldId id="278" r:id="rId33"/>
    <p:sldId id="315" r:id="rId34"/>
    <p:sldId id="344" r:id="rId35"/>
    <p:sldId id="279" r:id="rId36"/>
    <p:sldId id="290" r:id="rId37"/>
    <p:sldId id="340" r:id="rId38"/>
    <p:sldId id="291" r:id="rId39"/>
    <p:sldId id="292" r:id="rId40"/>
    <p:sldId id="293" r:id="rId41"/>
    <p:sldId id="316" r:id="rId42"/>
    <p:sldId id="317" r:id="rId43"/>
    <p:sldId id="318" r:id="rId44"/>
    <p:sldId id="294" r:id="rId45"/>
    <p:sldId id="339" r:id="rId46"/>
    <p:sldId id="338" r:id="rId47"/>
    <p:sldId id="280" r:id="rId48"/>
    <p:sldId id="282" r:id="rId49"/>
    <p:sldId id="283" r:id="rId50"/>
    <p:sldId id="284" r:id="rId51"/>
    <p:sldId id="341" r:id="rId52"/>
    <p:sldId id="287" r:id="rId53"/>
    <p:sldId id="281" r:id="rId54"/>
    <p:sldId id="333" r:id="rId55"/>
    <p:sldId id="285" r:id="rId56"/>
    <p:sldId id="336" r:id="rId57"/>
    <p:sldId id="337" r:id="rId58"/>
    <p:sldId id="298" r:id="rId59"/>
    <p:sldId id="312" r:id="rId60"/>
    <p:sldId id="324" r:id="rId61"/>
    <p:sldId id="300" r:id="rId62"/>
    <p:sldId id="301" r:id="rId63"/>
    <p:sldId id="313" r:id="rId64"/>
    <p:sldId id="302" r:id="rId65"/>
    <p:sldId id="314" r:id="rId66"/>
    <p:sldId id="346" r:id="rId67"/>
    <p:sldId id="322" r:id="rId68"/>
    <p:sldId id="323" r:id="rId69"/>
    <p:sldId id="320" r:id="rId70"/>
    <p:sldId id="347" r:id="rId71"/>
    <p:sldId id="326" r:id="rId72"/>
    <p:sldId id="327" r:id="rId73"/>
    <p:sldId id="328" r:id="rId74"/>
    <p:sldId id="334" r:id="rId75"/>
    <p:sldId id="304" r:id="rId76"/>
    <p:sldId id="331" r:id="rId77"/>
    <p:sldId id="330" r:id="rId78"/>
    <p:sldId id="332" r:id="rId7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ECBD32-2DBD-4877-94CC-F81FC0A5F321}" v="236" dt="2022-11-17T20:05:39.877"/>
    <p1510:client id="{2999F434-BA86-4455-546F-3446FF4FB3B8}" v="11" dt="2022-10-31T20:52:40.144"/>
    <p1510:client id="{355A0F55-599C-2EBE-5A05-ECB2CF3B93EB}" v="109" dt="2022-11-07T19:12:21.468"/>
    <p1510:client id="{3DB71A55-175C-AAAB-6807-73665D52621A}" v="190" dt="2022-11-02T21:33:56.335"/>
    <p1510:client id="{4424A680-2497-8204-C75F-79DD8A0002B8}" v="99" dt="2022-11-01T09:11:40.422"/>
    <p1510:client id="{4B1E03E0-A6ED-4DEE-939C-A68EED261B30}" v="5" dt="2022-11-17T19:31:56.143"/>
    <p1510:client id="{539A0B0B-484F-74AC-44B6-02BF7162254F}" v="227" dt="2022-11-19T21:00:04.053"/>
    <p1510:client id="{6FF739CC-C346-BD50-853C-308CB78FB580}" v="260" dt="2022-11-07T21:01:36.166"/>
    <p1510:client id="{704C6A71-8BC2-8596-7D2D-898017079619}" v="16" dt="2022-11-07T18:13:03.693"/>
    <p1510:client id="{7C5E555C-DF4C-6A62-2211-33AD02E82E39}" v="120" dt="2022-11-07T15:09:11.977"/>
    <p1510:client id="{7FAE9C8E-88AE-3A1D-9D61-46DF7B7855E4}" v="531" dt="2022-11-07T17:12:18.294"/>
    <p1510:client id="{85F22D4A-C944-F017-46A5-252D52CA6468}" v="60" dt="2022-11-19T16:45:00.788"/>
    <p1510:client id="{8EAC3EFA-C9A8-D088-D7B8-25C474CCB2AD}" v="47" dt="2022-11-21T17:49:49.028"/>
    <p1510:client id="{964CDCC3-6EA4-3047-D9BE-A7A21CCD32A6}" v="264" dt="2022-11-20T09:26:53.115"/>
    <p1510:client id="{A325F64D-10CD-913D-353C-D81B8831E9A0}" v="63" dt="2022-11-02T21:31:00.343"/>
    <p1510:client id="{A654214C-9733-4D5E-B54F-066A52CE1125}" v="3" dt="2022-11-10T16:54:08.465"/>
    <p1510:client id="{A9FCB0E9-4C05-8F95-D8AC-04728082A3CA}" v="81" dt="2022-11-22T16:25:17.157"/>
    <p1510:client id="{B29CA83B-146B-4EB9-9940-592BBBE65431}" v="108" dt="2022-10-31T14:46:11.613"/>
    <p1510:client id="{B42F83E8-6CC8-EB09-A064-69B3DDDD8B65}" v="59" dt="2022-11-22T18:39:28.288"/>
    <p1510:client id="{B7ACD6A5-B4AB-F4F4-9A68-C1818E4927EB}" v="470" dt="2022-11-20T20:29:01.289"/>
    <p1510:client id="{BABD8254-4125-7D43-BE9B-76B2D9C46E94}" v="352" dt="2022-11-07T11:57:27.306"/>
    <p1510:client id="{C3FE163E-C715-697D-442B-0CEDD8145041}" v="3" dt="2022-11-07T17:44:42.155"/>
    <p1510:client id="{C42FCB74-AE3C-9AE3-4F8B-A01C975B6BA6}" v="1807" dt="2022-11-03T17:57:11.733"/>
    <p1510:client id="{C839BF06-32AB-F25B-F3D2-C5E82577FD7C}" v="6" dt="2022-11-07T06:47:22.865"/>
    <p1510:client id="{CBDEFE9E-BCE8-A196-64DC-9FF2A79F8314}" v="31" dt="2022-11-22T18:31:59.353"/>
    <p1510:client id="{CDEE27C8-DCE5-4062-A5CB-C00CCB2AD005}" v="382" dt="2022-11-08T14:53:37.279"/>
    <p1510:client id="{D96C530C-856E-8369-326D-01015A7CD2CA}" v="431" dt="2022-11-22T18:20:45.973"/>
    <p1510:client id="{E1B024E2-0338-133E-0084-071B86E40837}" v="109" dt="2022-11-18T13:56:14.175"/>
    <p1510:client id="{E6C393BF-01E4-8527-5F84-0CC480C7E42B}" v="74" dt="2022-11-17T21:22:26.625"/>
    <p1510:client id="{F2B4D99C-4C98-E4E7-022B-F7A672FB9438}" v="630" dt="2022-11-03T19:23:30.197"/>
    <p1510:client id="{F40C107C-91EE-B2F2-8C9B-D3EABF146B47}" v="294" dt="2022-11-21T07:35:58.352"/>
    <p1510:client id="{F4A61DDA-FE31-0526-5F90-36A30D5FF31C}" v="6" dt="2022-11-22T17:20:29.4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tableStyles" Target="tableStyle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notesMaster" Target="notesMasters/notesMaster1.xml"/><Relationship Id="rId85"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61" Type="http://schemas.openxmlformats.org/officeDocument/2006/relationships/slide" Target="slides/slide55.xml"/><Relationship Id="rId8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18EDE7-51A9-4EDE-A0B6-A7E1BFAC14F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A21C274-45D8-4D5F-9554-891F56FEE42A}">
      <dgm:prSet/>
      <dgm:spPr/>
      <dgm:t>
        <a:bodyPr/>
        <a:lstStyle/>
        <a:p>
          <a:r>
            <a:rPr lang="en-GB"/>
            <a:t>Collaborative governance enables stakeholder engagement and high performance.</a:t>
          </a:r>
          <a:endParaRPr lang="en-US"/>
        </a:p>
      </dgm:t>
    </dgm:pt>
    <dgm:pt modelId="{8FCFA875-2E84-46DE-98B9-72CC2C1A17B7}" type="parTrans" cxnId="{C4208944-5193-4A8C-B0BE-7226F38B9EDE}">
      <dgm:prSet/>
      <dgm:spPr/>
      <dgm:t>
        <a:bodyPr/>
        <a:lstStyle/>
        <a:p>
          <a:endParaRPr lang="en-US"/>
        </a:p>
      </dgm:t>
    </dgm:pt>
    <dgm:pt modelId="{4B4F2069-710E-4571-B2FC-B431A3947594}" type="sibTrans" cxnId="{C4208944-5193-4A8C-B0BE-7226F38B9EDE}">
      <dgm:prSet/>
      <dgm:spPr/>
      <dgm:t>
        <a:bodyPr/>
        <a:lstStyle/>
        <a:p>
          <a:endParaRPr lang="en-US"/>
        </a:p>
      </dgm:t>
    </dgm:pt>
    <dgm:pt modelId="{B5F73867-5564-4B15-881C-F14F86450297}">
      <dgm:prSet/>
      <dgm:spPr/>
      <dgm:t>
        <a:bodyPr/>
        <a:lstStyle/>
        <a:p>
          <a:r>
            <a:rPr lang="en-GB"/>
            <a:t>Collaboration with suppliers is a strategic issue in fostering sustainable growth.</a:t>
          </a:r>
          <a:endParaRPr lang="en-US"/>
        </a:p>
      </dgm:t>
    </dgm:pt>
    <dgm:pt modelId="{C287AF05-FDE0-458C-918C-84ED316D8879}" type="parTrans" cxnId="{9F9F6CE7-792D-43B7-A632-D6622253709A}">
      <dgm:prSet/>
      <dgm:spPr/>
      <dgm:t>
        <a:bodyPr/>
        <a:lstStyle/>
        <a:p>
          <a:endParaRPr lang="en-US"/>
        </a:p>
      </dgm:t>
    </dgm:pt>
    <dgm:pt modelId="{624907AD-F56F-4959-9194-8C7791DA6AC9}" type="sibTrans" cxnId="{9F9F6CE7-792D-43B7-A632-D6622253709A}">
      <dgm:prSet/>
      <dgm:spPr/>
      <dgm:t>
        <a:bodyPr/>
        <a:lstStyle/>
        <a:p>
          <a:endParaRPr lang="en-US"/>
        </a:p>
      </dgm:t>
    </dgm:pt>
    <dgm:pt modelId="{3F5885B2-A987-4829-821B-BB9BAA27BBC0}">
      <dgm:prSet/>
      <dgm:spPr/>
      <dgm:t>
        <a:bodyPr/>
        <a:lstStyle/>
        <a:p>
          <a:r>
            <a:rPr lang="en-GB"/>
            <a:t>Multifunctional teams enhance the quality of the decision-making process.</a:t>
          </a:r>
          <a:endParaRPr lang="en-US"/>
        </a:p>
      </dgm:t>
    </dgm:pt>
    <dgm:pt modelId="{59EA3009-3D45-4F2B-9651-EF22AC58218D}" type="parTrans" cxnId="{CA79E56C-F809-43F4-B154-ED1A3CE5299C}">
      <dgm:prSet/>
      <dgm:spPr/>
      <dgm:t>
        <a:bodyPr/>
        <a:lstStyle/>
        <a:p>
          <a:endParaRPr lang="en-US"/>
        </a:p>
      </dgm:t>
    </dgm:pt>
    <dgm:pt modelId="{31A23F75-5EB8-4EDF-9BDB-6B754AD753FB}" type="sibTrans" cxnId="{CA79E56C-F809-43F4-B154-ED1A3CE5299C}">
      <dgm:prSet/>
      <dgm:spPr/>
      <dgm:t>
        <a:bodyPr/>
        <a:lstStyle/>
        <a:p>
          <a:endParaRPr lang="en-US"/>
        </a:p>
      </dgm:t>
    </dgm:pt>
    <dgm:pt modelId="{100CE42E-C347-4C26-9EDB-0BFF508E909A}">
      <dgm:prSet/>
      <dgm:spPr/>
      <dgm:t>
        <a:bodyPr/>
        <a:lstStyle/>
        <a:p>
          <a:r>
            <a:rPr lang="en-GB"/>
            <a:t>Multifunctional teams are a key success factor of open social innovation projects.</a:t>
          </a:r>
          <a:endParaRPr lang="en-US"/>
        </a:p>
      </dgm:t>
    </dgm:pt>
    <dgm:pt modelId="{5D4A57AE-6166-452A-9494-80F15E77A4E8}" type="parTrans" cxnId="{687FEB7B-08E1-46C2-BE86-55F3E99C6D73}">
      <dgm:prSet/>
      <dgm:spPr/>
      <dgm:t>
        <a:bodyPr/>
        <a:lstStyle/>
        <a:p>
          <a:endParaRPr lang="en-US"/>
        </a:p>
      </dgm:t>
    </dgm:pt>
    <dgm:pt modelId="{972862B5-D2F2-4360-B3C4-3E92CA849168}" type="sibTrans" cxnId="{687FEB7B-08E1-46C2-BE86-55F3E99C6D73}">
      <dgm:prSet/>
      <dgm:spPr/>
      <dgm:t>
        <a:bodyPr/>
        <a:lstStyle/>
        <a:p>
          <a:endParaRPr lang="en-US"/>
        </a:p>
      </dgm:t>
    </dgm:pt>
    <dgm:pt modelId="{E9A1CA64-E65D-45F0-9809-E03E1BAC795A}">
      <dgm:prSet/>
      <dgm:spPr/>
      <dgm:t>
        <a:bodyPr/>
        <a:lstStyle/>
        <a:p>
          <a:r>
            <a:rPr lang="en-GB"/>
            <a:t>Cultural and organizational diversity produces original and disruptive ideas</a:t>
          </a:r>
          <a:endParaRPr lang="en-US"/>
        </a:p>
      </dgm:t>
    </dgm:pt>
    <dgm:pt modelId="{4E6506B0-9C24-4D67-BF2A-81924AB7705D}" type="parTrans" cxnId="{FAAAB76E-4F73-4185-BA7B-FCDABF6FA1B3}">
      <dgm:prSet/>
      <dgm:spPr/>
      <dgm:t>
        <a:bodyPr/>
        <a:lstStyle/>
        <a:p>
          <a:endParaRPr lang="en-US"/>
        </a:p>
      </dgm:t>
    </dgm:pt>
    <dgm:pt modelId="{BFA5D9A3-3259-49EF-B3B8-88C95A5DBDEB}" type="sibTrans" cxnId="{FAAAB76E-4F73-4185-BA7B-FCDABF6FA1B3}">
      <dgm:prSet/>
      <dgm:spPr/>
      <dgm:t>
        <a:bodyPr/>
        <a:lstStyle/>
        <a:p>
          <a:endParaRPr lang="en-US"/>
        </a:p>
      </dgm:t>
    </dgm:pt>
    <dgm:pt modelId="{6C80C257-B429-4C45-8187-D623E80E0422}">
      <dgm:prSet phldr="0"/>
      <dgm:spPr/>
      <dgm:t>
        <a:bodyPr/>
        <a:lstStyle/>
        <a:p>
          <a:pPr rtl="0"/>
          <a:endParaRPr lang="en-GB">
            <a:latin typeface="Impact"/>
          </a:endParaRPr>
        </a:p>
      </dgm:t>
    </dgm:pt>
    <dgm:pt modelId="{78E1855B-0F96-4462-A69A-8DE2F6F1F750}" type="parTrans" cxnId="{41777B76-01DD-4A93-A729-380760932825}">
      <dgm:prSet/>
      <dgm:spPr/>
    </dgm:pt>
    <dgm:pt modelId="{5CBCC7DC-12AA-49EB-8436-90F307F249A9}" type="sibTrans" cxnId="{41777B76-01DD-4A93-A729-380760932825}">
      <dgm:prSet/>
      <dgm:spPr/>
    </dgm:pt>
    <dgm:pt modelId="{B7984C67-8DDB-495D-B3FB-42DF410ADAAD}" type="pres">
      <dgm:prSet presAssocID="{FE18EDE7-51A9-4EDE-A0B6-A7E1BFAC14FA}" presName="vert0" presStyleCnt="0">
        <dgm:presLayoutVars>
          <dgm:dir/>
          <dgm:animOne val="branch"/>
          <dgm:animLvl val="lvl"/>
        </dgm:presLayoutVars>
      </dgm:prSet>
      <dgm:spPr/>
    </dgm:pt>
    <dgm:pt modelId="{9958B678-8E4F-4A25-B9A3-71DA3E781A6F}" type="pres">
      <dgm:prSet presAssocID="{FA21C274-45D8-4D5F-9554-891F56FEE42A}" presName="thickLine" presStyleLbl="alignNode1" presStyleIdx="0" presStyleCnt="6"/>
      <dgm:spPr/>
    </dgm:pt>
    <dgm:pt modelId="{7A0A17C7-0156-47B2-8F8F-6D828BE24932}" type="pres">
      <dgm:prSet presAssocID="{FA21C274-45D8-4D5F-9554-891F56FEE42A}" presName="horz1" presStyleCnt="0"/>
      <dgm:spPr/>
    </dgm:pt>
    <dgm:pt modelId="{062A6C4F-4671-4AF9-8847-BBE8778BDE0E}" type="pres">
      <dgm:prSet presAssocID="{FA21C274-45D8-4D5F-9554-891F56FEE42A}" presName="tx1" presStyleLbl="revTx" presStyleIdx="0" presStyleCnt="6"/>
      <dgm:spPr/>
    </dgm:pt>
    <dgm:pt modelId="{50E0E6E0-F5E7-43F4-A51B-B13B9DCC2ED1}" type="pres">
      <dgm:prSet presAssocID="{FA21C274-45D8-4D5F-9554-891F56FEE42A}" presName="vert1" presStyleCnt="0"/>
      <dgm:spPr/>
    </dgm:pt>
    <dgm:pt modelId="{794A9FCF-4974-42F6-9B8D-50B4C6CD51DE}" type="pres">
      <dgm:prSet presAssocID="{B5F73867-5564-4B15-881C-F14F86450297}" presName="thickLine" presStyleLbl="alignNode1" presStyleIdx="1" presStyleCnt="6"/>
      <dgm:spPr/>
    </dgm:pt>
    <dgm:pt modelId="{D0D8ADBE-DBD4-47B7-83D5-5DBBB779909D}" type="pres">
      <dgm:prSet presAssocID="{B5F73867-5564-4B15-881C-F14F86450297}" presName="horz1" presStyleCnt="0"/>
      <dgm:spPr/>
    </dgm:pt>
    <dgm:pt modelId="{9EAAB619-37C5-429F-A746-820082DA5318}" type="pres">
      <dgm:prSet presAssocID="{B5F73867-5564-4B15-881C-F14F86450297}" presName="tx1" presStyleLbl="revTx" presStyleIdx="1" presStyleCnt="6"/>
      <dgm:spPr/>
    </dgm:pt>
    <dgm:pt modelId="{1239AE06-E861-46DB-BB3F-88B94F6559BB}" type="pres">
      <dgm:prSet presAssocID="{B5F73867-5564-4B15-881C-F14F86450297}" presName="vert1" presStyleCnt="0"/>
      <dgm:spPr/>
    </dgm:pt>
    <dgm:pt modelId="{4FF29EF7-27EC-4316-8ABE-485FB183A3FA}" type="pres">
      <dgm:prSet presAssocID="{3F5885B2-A987-4829-821B-BB9BAA27BBC0}" presName="thickLine" presStyleLbl="alignNode1" presStyleIdx="2" presStyleCnt="6"/>
      <dgm:spPr/>
    </dgm:pt>
    <dgm:pt modelId="{A4654D5D-0645-4F58-B981-B3059E06DEA2}" type="pres">
      <dgm:prSet presAssocID="{3F5885B2-A987-4829-821B-BB9BAA27BBC0}" presName="horz1" presStyleCnt="0"/>
      <dgm:spPr/>
    </dgm:pt>
    <dgm:pt modelId="{440C1B3F-3470-49FB-9EAC-388FEF2729C5}" type="pres">
      <dgm:prSet presAssocID="{3F5885B2-A987-4829-821B-BB9BAA27BBC0}" presName="tx1" presStyleLbl="revTx" presStyleIdx="2" presStyleCnt="6"/>
      <dgm:spPr/>
    </dgm:pt>
    <dgm:pt modelId="{D6490085-B9C3-42A8-B403-23C241C9BC5A}" type="pres">
      <dgm:prSet presAssocID="{3F5885B2-A987-4829-821B-BB9BAA27BBC0}" presName="vert1" presStyleCnt="0"/>
      <dgm:spPr/>
    </dgm:pt>
    <dgm:pt modelId="{FECC1F1C-2088-41BF-9EB9-E08354B216DC}" type="pres">
      <dgm:prSet presAssocID="{100CE42E-C347-4C26-9EDB-0BFF508E909A}" presName="thickLine" presStyleLbl="alignNode1" presStyleIdx="3" presStyleCnt="6"/>
      <dgm:spPr/>
    </dgm:pt>
    <dgm:pt modelId="{D788D8F4-1E3E-4FD0-92AE-7E7C92608511}" type="pres">
      <dgm:prSet presAssocID="{100CE42E-C347-4C26-9EDB-0BFF508E909A}" presName="horz1" presStyleCnt="0"/>
      <dgm:spPr/>
    </dgm:pt>
    <dgm:pt modelId="{4CF89A84-5FD3-480B-8BFF-935BDEC08EF4}" type="pres">
      <dgm:prSet presAssocID="{100CE42E-C347-4C26-9EDB-0BFF508E909A}" presName="tx1" presStyleLbl="revTx" presStyleIdx="3" presStyleCnt="6"/>
      <dgm:spPr/>
    </dgm:pt>
    <dgm:pt modelId="{B30A0DEA-3808-4E60-A4A3-1664C3D82ADA}" type="pres">
      <dgm:prSet presAssocID="{100CE42E-C347-4C26-9EDB-0BFF508E909A}" presName="vert1" presStyleCnt="0"/>
      <dgm:spPr/>
    </dgm:pt>
    <dgm:pt modelId="{516EFC8D-F713-4989-98D4-AA037DCC078A}" type="pres">
      <dgm:prSet presAssocID="{E9A1CA64-E65D-45F0-9809-E03E1BAC795A}" presName="thickLine" presStyleLbl="alignNode1" presStyleIdx="4" presStyleCnt="6"/>
      <dgm:spPr/>
    </dgm:pt>
    <dgm:pt modelId="{3561253B-DB52-4399-91D3-46866D87DF86}" type="pres">
      <dgm:prSet presAssocID="{E9A1CA64-E65D-45F0-9809-E03E1BAC795A}" presName="horz1" presStyleCnt="0"/>
      <dgm:spPr/>
    </dgm:pt>
    <dgm:pt modelId="{6C808459-F350-4FCA-B134-325DF5187407}" type="pres">
      <dgm:prSet presAssocID="{E9A1CA64-E65D-45F0-9809-E03E1BAC795A}" presName="tx1" presStyleLbl="revTx" presStyleIdx="4" presStyleCnt="6"/>
      <dgm:spPr/>
    </dgm:pt>
    <dgm:pt modelId="{084BAC1E-E245-405E-804A-F478337FD6A3}" type="pres">
      <dgm:prSet presAssocID="{E9A1CA64-E65D-45F0-9809-E03E1BAC795A}" presName="vert1" presStyleCnt="0"/>
      <dgm:spPr/>
    </dgm:pt>
    <dgm:pt modelId="{73358E5D-3EC5-4C44-82D9-ACA3CC5FAEC5}" type="pres">
      <dgm:prSet presAssocID="{6C80C257-B429-4C45-8187-D623E80E0422}" presName="thickLine" presStyleLbl="alignNode1" presStyleIdx="5" presStyleCnt="6"/>
      <dgm:spPr/>
    </dgm:pt>
    <dgm:pt modelId="{F759167D-68CC-400F-8F57-777EB786A5CC}" type="pres">
      <dgm:prSet presAssocID="{6C80C257-B429-4C45-8187-D623E80E0422}" presName="horz1" presStyleCnt="0"/>
      <dgm:spPr/>
    </dgm:pt>
    <dgm:pt modelId="{B0AE75D9-17CE-4A06-BEC1-B8A9668B505E}" type="pres">
      <dgm:prSet presAssocID="{6C80C257-B429-4C45-8187-D623E80E0422}" presName="tx1" presStyleLbl="revTx" presStyleIdx="5" presStyleCnt="6"/>
      <dgm:spPr/>
    </dgm:pt>
    <dgm:pt modelId="{7ACFD925-B136-4D20-9C90-6474CCA7051D}" type="pres">
      <dgm:prSet presAssocID="{6C80C257-B429-4C45-8187-D623E80E0422}" presName="vert1" presStyleCnt="0"/>
      <dgm:spPr/>
    </dgm:pt>
  </dgm:ptLst>
  <dgm:cxnLst>
    <dgm:cxn modelId="{671E6015-F88E-41EE-8247-7C3A5A8DB890}" type="presOf" srcId="{FA21C274-45D8-4D5F-9554-891F56FEE42A}" destId="{062A6C4F-4671-4AF9-8847-BBE8778BDE0E}" srcOrd="0" destOrd="0" presId="urn:microsoft.com/office/officeart/2008/layout/LinedList"/>
    <dgm:cxn modelId="{94BD9534-97DD-41DB-A3CF-F9236D6FC4CC}" type="presOf" srcId="{6C80C257-B429-4C45-8187-D623E80E0422}" destId="{B0AE75D9-17CE-4A06-BEC1-B8A9668B505E}" srcOrd="0" destOrd="0" presId="urn:microsoft.com/office/officeart/2008/layout/LinedList"/>
    <dgm:cxn modelId="{C4208944-5193-4A8C-B0BE-7226F38B9EDE}" srcId="{FE18EDE7-51A9-4EDE-A0B6-A7E1BFAC14FA}" destId="{FA21C274-45D8-4D5F-9554-891F56FEE42A}" srcOrd="0" destOrd="0" parTransId="{8FCFA875-2E84-46DE-98B9-72CC2C1A17B7}" sibTransId="{4B4F2069-710E-4571-B2FC-B431A3947594}"/>
    <dgm:cxn modelId="{CA79E56C-F809-43F4-B154-ED1A3CE5299C}" srcId="{FE18EDE7-51A9-4EDE-A0B6-A7E1BFAC14FA}" destId="{3F5885B2-A987-4829-821B-BB9BAA27BBC0}" srcOrd="2" destOrd="0" parTransId="{59EA3009-3D45-4F2B-9651-EF22AC58218D}" sibTransId="{31A23F75-5EB8-4EDF-9BDB-6B754AD753FB}"/>
    <dgm:cxn modelId="{FAAAB76E-4F73-4185-BA7B-FCDABF6FA1B3}" srcId="{FE18EDE7-51A9-4EDE-A0B6-A7E1BFAC14FA}" destId="{E9A1CA64-E65D-45F0-9809-E03E1BAC795A}" srcOrd="4" destOrd="0" parTransId="{4E6506B0-9C24-4D67-BF2A-81924AB7705D}" sibTransId="{BFA5D9A3-3259-49EF-B3B8-88C95A5DBDEB}"/>
    <dgm:cxn modelId="{AC39DD6E-AF33-4722-AFCC-B3326A2CDEAE}" type="presOf" srcId="{E9A1CA64-E65D-45F0-9809-E03E1BAC795A}" destId="{6C808459-F350-4FCA-B134-325DF5187407}" srcOrd="0" destOrd="0" presId="urn:microsoft.com/office/officeart/2008/layout/LinedList"/>
    <dgm:cxn modelId="{41777B76-01DD-4A93-A729-380760932825}" srcId="{FE18EDE7-51A9-4EDE-A0B6-A7E1BFAC14FA}" destId="{6C80C257-B429-4C45-8187-D623E80E0422}" srcOrd="5" destOrd="0" parTransId="{78E1855B-0F96-4462-A69A-8DE2F6F1F750}" sibTransId="{5CBCC7DC-12AA-49EB-8436-90F307F249A9}"/>
    <dgm:cxn modelId="{8D575E7A-D654-43E7-9A86-1AAC5D6A10D7}" type="presOf" srcId="{FE18EDE7-51A9-4EDE-A0B6-A7E1BFAC14FA}" destId="{B7984C67-8DDB-495D-B3FB-42DF410ADAAD}" srcOrd="0" destOrd="0" presId="urn:microsoft.com/office/officeart/2008/layout/LinedList"/>
    <dgm:cxn modelId="{687FEB7B-08E1-46C2-BE86-55F3E99C6D73}" srcId="{FE18EDE7-51A9-4EDE-A0B6-A7E1BFAC14FA}" destId="{100CE42E-C347-4C26-9EDB-0BFF508E909A}" srcOrd="3" destOrd="0" parTransId="{5D4A57AE-6166-452A-9494-80F15E77A4E8}" sibTransId="{972862B5-D2F2-4360-B3C4-3E92CA849168}"/>
    <dgm:cxn modelId="{564A2188-BB2F-413D-B1E5-083DA7E08194}" type="presOf" srcId="{3F5885B2-A987-4829-821B-BB9BAA27BBC0}" destId="{440C1B3F-3470-49FB-9EAC-388FEF2729C5}" srcOrd="0" destOrd="0" presId="urn:microsoft.com/office/officeart/2008/layout/LinedList"/>
    <dgm:cxn modelId="{71EB0D91-C435-4DAB-8473-4E011002BC61}" type="presOf" srcId="{100CE42E-C347-4C26-9EDB-0BFF508E909A}" destId="{4CF89A84-5FD3-480B-8BFF-935BDEC08EF4}" srcOrd="0" destOrd="0" presId="urn:microsoft.com/office/officeart/2008/layout/LinedList"/>
    <dgm:cxn modelId="{E5C77CA0-A00A-46E2-9174-8BE84BB93CAF}" type="presOf" srcId="{B5F73867-5564-4B15-881C-F14F86450297}" destId="{9EAAB619-37C5-429F-A746-820082DA5318}" srcOrd="0" destOrd="0" presId="urn:microsoft.com/office/officeart/2008/layout/LinedList"/>
    <dgm:cxn modelId="{9F9F6CE7-792D-43B7-A632-D6622253709A}" srcId="{FE18EDE7-51A9-4EDE-A0B6-A7E1BFAC14FA}" destId="{B5F73867-5564-4B15-881C-F14F86450297}" srcOrd="1" destOrd="0" parTransId="{C287AF05-FDE0-458C-918C-84ED316D8879}" sibTransId="{624907AD-F56F-4959-9194-8C7791DA6AC9}"/>
    <dgm:cxn modelId="{92554CB5-2374-4697-85C5-604B891FBDEC}" type="presParOf" srcId="{B7984C67-8DDB-495D-B3FB-42DF410ADAAD}" destId="{9958B678-8E4F-4A25-B9A3-71DA3E781A6F}" srcOrd="0" destOrd="0" presId="urn:microsoft.com/office/officeart/2008/layout/LinedList"/>
    <dgm:cxn modelId="{B71CD208-965A-4F50-9E87-49CA26186244}" type="presParOf" srcId="{B7984C67-8DDB-495D-B3FB-42DF410ADAAD}" destId="{7A0A17C7-0156-47B2-8F8F-6D828BE24932}" srcOrd="1" destOrd="0" presId="urn:microsoft.com/office/officeart/2008/layout/LinedList"/>
    <dgm:cxn modelId="{3715A7F7-ECB6-4475-81D7-B32C94F53BC1}" type="presParOf" srcId="{7A0A17C7-0156-47B2-8F8F-6D828BE24932}" destId="{062A6C4F-4671-4AF9-8847-BBE8778BDE0E}" srcOrd="0" destOrd="0" presId="urn:microsoft.com/office/officeart/2008/layout/LinedList"/>
    <dgm:cxn modelId="{C4C74527-9646-40F5-A5A2-D2B9AEAE3CDE}" type="presParOf" srcId="{7A0A17C7-0156-47B2-8F8F-6D828BE24932}" destId="{50E0E6E0-F5E7-43F4-A51B-B13B9DCC2ED1}" srcOrd="1" destOrd="0" presId="urn:microsoft.com/office/officeart/2008/layout/LinedList"/>
    <dgm:cxn modelId="{DF46AE0A-7846-4D5D-A8FB-2E1B58052876}" type="presParOf" srcId="{B7984C67-8DDB-495D-B3FB-42DF410ADAAD}" destId="{794A9FCF-4974-42F6-9B8D-50B4C6CD51DE}" srcOrd="2" destOrd="0" presId="urn:microsoft.com/office/officeart/2008/layout/LinedList"/>
    <dgm:cxn modelId="{829D7467-21B6-4C28-AB7C-EC6AC65F60EE}" type="presParOf" srcId="{B7984C67-8DDB-495D-B3FB-42DF410ADAAD}" destId="{D0D8ADBE-DBD4-47B7-83D5-5DBBB779909D}" srcOrd="3" destOrd="0" presId="urn:microsoft.com/office/officeart/2008/layout/LinedList"/>
    <dgm:cxn modelId="{3694CA86-11D2-4BC6-98C9-0B57DA918F41}" type="presParOf" srcId="{D0D8ADBE-DBD4-47B7-83D5-5DBBB779909D}" destId="{9EAAB619-37C5-429F-A746-820082DA5318}" srcOrd="0" destOrd="0" presId="urn:microsoft.com/office/officeart/2008/layout/LinedList"/>
    <dgm:cxn modelId="{8E7FD5BB-08A9-431D-930D-573C5D8E5A4C}" type="presParOf" srcId="{D0D8ADBE-DBD4-47B7-83D5-5DBBB779909D}" destId="{1239AE06-E861-46DB-BB3F-88B94F6559BB}" srcOrd="1" destOrd="0" presId="urn:microsoft.com/office/officeart/2008/layout/LinedList"/>
    <dgm:cxn modelId="{5A9421A7-37AA-42F5-A6C4-2876FEC478D3}" type="presParOf" srcId="{B7984C67-8DDB-495D-B3FB-42DF410ADAAD}" destId="{4FF29EF7-27EC-4316-8ABE-485FB183A3FA}" srcOrd="4" destOrd="0" presId="urn:microsoft.com/office/officeart/2008/layout/LinedList"/>
    <dgm:cxn modelId="{ED9EC433-D216-49C7-B2A2-D42AB9836B49}" type="presParOf" srcId="{B7984C67-8DDB-495D-B3FB-42DF410ADAAD}" destId="{A4654D5D-0645-4F58-B981-B3059E06DEA2}" srcOrd="5" destOrd="0" presId="urn:microsoft.com/office/officeart/2008/layout/LinedList"/>
    <dgm:cxn modelId="{EB12899A-DCE2-4BC7-B198-F346F3CA3D4D}" type="presParOf" srcId="{A4654D5D-0645-4F58-B981-B3059E06DEA2}" destId="{440C1B3F-3470-49FB-9EAC-388FEF2729C5}" srcOrd="0" destOrd="0" presId="urn:microsoft.com/office/officeart/2008/layout/LinedList"/>
    <dgm:cxn modelId="{29AC75AE-17E5-47F7-8003-5EC1E80D1798}" type="presParOf" srcId="{A4654D5D-0645-4F58-B981-B3059E06DEA2}" destId="{D6490085-B9C3-42A8-B403-23C241C9BC5A}" srcOrd="1" destOrd="0" presId="urn:microsoft.com/office/officeart/2008/layout/LinedList"/>
    <dgm:cxn modelId="{D8954544-4ABD-422F-849C-883747CA7059}" type="presParOf" srcId="{B7984C67-8DDB-495D-B3FB-42DF410ADAAD}" destId="{FECC1F1C-2088-41BF-9EB9-E08354B216DC}" srcOrd="6" destOrd="0" presId="urn:microsoft.com/office/officeart/2008/layout/LinedList"/>
    <dgm:cxn modelId="{65EC9131-D47B-478F-A3FD-0B9A6538C07E}" type="presParOf" srcId="{B7984C67-8DDB-495D-B3FB-42DF410ADAAD}" destId="{D788D8F4-1E3E-4FD0-92AE-7E7C92608511}" srcOrd="7" destOrd="0" presId="urn:microsoft.com/office/officeart/2008/layout/LinedList"/>
    <dgm:cxn modelId="{181F261E-15A5-4D4D-98BB-615081B887A7}" type="presParOf" srcId="{D788D8F4-1E3E-4FD0-92AE-7E7C92608511}" destId="{4CF89A84-5FD3-480B-8BFF-935BDEC08EF4}" srcOrd="0" destOrd="0" presId="urn:microsoft.com/office/officeart/2008/layout/LinedList"/>
    <dgm:cxn modelId="{7EA8FB08-957C-4F1E-9F76-F6F8357865F2}" type="presParOf" srcId="{D788D8F4-1E3E-4FD0-92AE-7E7C92608511}" destId="{B30A0DEA-3808-4E60-A4A3-1664C3D82ADA}" srcOrd="1" destOrd="0" presId="urn:microsoft.com/office/officeart/2008/layout/LinedList"/>
    <dgm:cxn modelId="{141D79A1-EE03-4367-8BCA-DB6ADFF9563D}" type="presParOf" srcId="{B7984C67-8DDB-495D-B3FB-42DF410ADAAD}" destId="{516EFC8D-F713-4989-98D4-AA037DCC078A}" srcOrd="8" destOrd="0" presId="urn:microsoft.com/office/officeart/2008/layout/LinedList"/>
    <dgm:cxn modelId="{E99DD985-BAF8-4C92-A1DC-1FA30E07D418}" type="presParOf" srcId="{B7984C67-8DDB-495D-B3FB-42DF410ADAAD}" destId="{3561253B-DB52-4399-91D3-46866D87DF86}" srcOrd="9" destOrd="0" presId="urn:microsoft.com/office/officeart/2008/layout/LinedList"/>
    <dgm:cxn modelId="{A67218D7-E37B-415B-B8B2-AE221F18D2BE}" type="presParOf" srcId="{3561253B-DB52-4399-91D3-46866D87DF86}" destId="{6C808459-F350-4FCA-B134-325DF5187407}" srcOrd="0" destOrd="0" presId="urn:microsoft.com/office/officeart/2008/layout/LinedList"/>
    <dgm:cxn modelId="{75C08E7E-9B63-4886-BE3D-7478097F4074}" type="presParOf" srcId="{3561253B-DB52-4399-91D3-46866D87DF86}" destId="{084BAC1E-E245-405E-804A-F478337FD6A3}" srcOrd="1" destOrd="0" presId="urn:microsoft.com/office/officeart/2008/layout/LinedList"/>
    <dgm:cxn modelId="{7881D257-6BB1-4ECE-87E3-33885798EFBF}" type="presParOf" srcId="{B7984C67-8DDB-495D-B3FB-42DF410ADAAD}" destId="{73358E5D-3EC5-4C44-82D9-ACA3CC5FAEC5}" srcOrd="10" destOrd="0" presId="urn:microsoft.com/office/officeart/2008/layout/LinedList"/>
    <dgm:cxn modelId="{F3BD934D-4362-4ED4-9360-F12C956CE187}" type="presParOf" srcId="{B7984C67-8DDB-495D-B3FB-42DF410ADAAD}" destId="{F759167D-68CC-400F-8F57-777EB786A5CC}" srcOrd="11" destOrd="0" presId="urn:microsoft.com/office/officeart/2008/layout/LinedList"/>
    <dgm:cxn modelId="{39A01866-DFAA-4DC0-AA50-78E4036249D3}" type="presParOf" srcId="{F759167D-68CC-400F-8F57-777EB786A5CC}" destId="{B0AE75D9-17CE-4A06-BEC1-B8A9668B505E}" srcOrd="0" destOrd="0" presId="urn:microsoft.com/office/officeart/2008/layout/LinedList"/>
    <dgm:cxn modelId="{5EEA59B4-E2EE-46CA-9422-8C91B66F5F5C}" type="presParOf" srcId="{F759167D-68CC-400F-8F57-777EB786A5CC}" destId="{7ACFD925-B136-4D20-9C90-6474CCA7051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1ED2A3-DB64-4E7D-9156-A795EE045659}"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990B7C37-17F2-4376-963E-4FA36AEDA6B8}">
      <dgm:prSet/>
      <dgm:spPr/>
      <dgm:t>
        <a:bodyPr/>
        <a:lstStyle/>
        <a:p>
          <a:r>
            <a:rPr lang="en-GB"/>
            <a:t>Could Jabil help CMSW to leverage its valuable brand internationally?</a:t>
          </a:r>
          <a:endParaRPr lang="en-US"/>
        </a:p>
      </dgm:t>
    </dgm:pt>
    <dgm:pt modelId="{99223AD0-F828-495F-BB94-31D67CBA3C1B}" type="parTrans" cxnId="{D20F212E-4635-4E87-B1A0-B488822D4EB5}">
      <dgm:prSet/>
      <dgm:spPr/>
      <dgm:t>
        <a:bodyPr/>
        <a:lstStyle/>
        <a:p>
          <a:endParaRPr lang="en-US"/>
        </a:p>
      </dgm:t>
    </dgm:pt>
    <dgm:pt modelId="{29149584-3572-4DB7-8C82-DF25DED0C4F3}" type="sibTrans" cxnId="{D20F212E-4635-4E87-B1A0-B488822D4EB5}">
      <dgm:prSet/>
      <dgm:spPr/>
      <dgm:t>
        <a:bodyPr/>
        <a:lstStyle/>
        <a:p>
          <a:endParaRPr lang="en-US"/>
        </a:p>
      </dgm:t>
    </dgm:pt>
    <dgm:pt modelId="{7837FFBE-6E30-4242-A991-09897E36093C}">
      <dgm:prSet/>
      <dgm:spPr/>
      <dgm:t>
        <a:bodyPr/>
        <a:lstStyle/>
        <a:p>
          <a:r>
            <a:rPr lang="en-GB"/>
            <a:t>Is there scope for two-way collaboration with CMSW providing Jabil with manufacturing capacity in Wales?</a:t>
          </a:r>
          <a:endParaRPr lang="en-US"/>
        </a:p>
      </dgm:t>
    </dgm:pt>
    <dgm:pt modelId="{B5DD465C-BFB1-4625-995F-A6CC2C8B0DAA}" type="parTrans" cxnId="{55E94E1F-9F5C-49CE-AAD0-A1522D0EA29C}">
      <dgm:prSet/>
      <dgm:spPr/>
      <dgm:t>
        <a:bodyPr/>
        <a:lstStyle/>
        <a:p>
          <a:endParaRPr lang="en-US"/>
        </a:p>
      </dgm:t>
    </dgm:pt>
    <dgm:pt modelId="{659062FA-0248-451A-8A41-4E7CBC18BC47}" type="sibTrans" cxnId="{55E94E1F-9F5C-49CE-AAD0-A1522D0EA29C}">
      <dgm:prSet/>
      <dgm:spPr/>
      <dgm:t>
        <a:bodyPr/>
        <a:lstStyle/>
        <a:p>
          <a:endParaRPr lang="en-US"/>
        </a:p>
      </dgm:t>
    </dgm:pt>
    <dgm:pt modelId="{1F5DF61B-57CA-4EC1-9C72-9C24B423283D}">
      <dgm:prSet/>
      <dgm:spPr/>
      <dgm:t>
        <a:bodyPr/>
        <a:lstStyle/>
        <a:p>
          <a:pPr rtl="0"/>
          <a:r>
            <a:rPr lang="en-GB"/>
            <a:t>What technologies could Jabil </a:t>
          </a:r>
          <a:r>
            <a:rPr lang="en-GB">
              <a:latin typeface="Impact"/>
            </a:rPr>
            <a:t>add to </a:t>
          </a:r>
          <a:r>
            <a:rPr lang="en-GB"/>
            <a:t>CMSW's </a:t>
          </a:r>
          <a:r>
            <a:rPr lang="en-GB">
              <a:latin typeface="Impact"/>
            </a:rPr>
            <a:t>'innovation pallet'</a:t>
          </a:r>
          <a:r>
            <a:rPr lang="en-GB"/>
            <a:t> enabling immediate added value generation?</a:t>
          </a:r>
          <a:endParaRPr lang="en-US"/>
        </a:p>
      </dgm:t>
    </dgm:pt>
    <dgm:pt modelId="{324D4452-CE43-4CF7-B22F-D7E3A0A6E421}" type="parTrans" cxnId="{CBFDAE2E-92D2-4108-B566-FCF19617696E}">
      <dgm:prSet/>
      <dgm:spPr/>
      <dgm:t>
        <a:bodyPr/>
        <a:lstStyle/>
        <a:p>
          <a:endParaRPr lang="en-US"/>
        </a:p>
      </dgm:t>
    </dgm:pt>
    <dgm:pt modelId="{96FA1AD6-A9EE-45C3-805F-E6C073822240}" type="sibTrans" cxnId="{CBFDAE2E-92D2-4108-B566-FCF19617696E}">
      <dgm:prSet/>
      <dgm:spPr/>
      <dgm:t>
        <a:bodyPr/>
        <a:lstStyle/>
        <a:p>
          <a:endParaRPr lang="en-US"/>
        </a:p>
      </dgm:t>
    </dgm:pt>
    <dgm:pt modelId="{AA08C6BD-8002-45BD-8D62-EE5D6D7BCC2F}">
      <dgm:prSet/>
      <dgm:spPr/>
      <dgm:t>
        <a:bodyPr/>
        <a:lstStyle/>
        <a:p>
          <a:r>
            <a:rPr lang="en-GB"/>
            <a:t>What new materials might be generated to enhance CMSW's customer offering?</a:t>
          </a:r>
          <a:endParaRPr lang="en-US"/>
        </a:p>
      </dgm:t>
    </dgm:pt>
    <dgm:pt modelId="{8CF60AB4-5DED-4537-906F-2E7CA8F272AB}" type="parTrans" cxnId="{8179C699-905A-4D0C-B959-2016CE7E0AC8}">
      <dgm:prSet/>
      <dgm:spPr/>
      <dgm:t>
        <a:bodyPr/>
        <a:lstStyle/>
        <a:p>
          <a:endParaRPr lang="en-US"/>
        </a:p>
      </dgm:t>
    </dgm:pt>
    <dgm:pt modelId="{42DB97DB-AC79-4D88-A0FA-625F908E6EB9}" type="sibTrans" cxnId="{8179C699-905A-4D0C-B959-2016CE7E0AC8}">
      <dgm:prSet/>
      <dgm:spPr/>
      <dgm:t>
        <a:bodyPr/>
        <a:lstStyle/>
        <a:p>
          <a:endParaRPr lang="en-US"/>
        </a:p>
      </dgm:t>
    </dgm:pt>
    <dgm:pt modelId="{EFD0B9B6-6A47-4972-92DA-2149FCC1AA36}" type="pres">
      <dgm:prSet presAssocID="{801ED2A3-DB64-4E7D-9156-A795EE045659}" presName="outerComposite" presStyleCnt="0">
        <dgm:presLayoutVars>
          <dgm:chMax val="5"/>
          <dgm:dir/>
          <dgm:resizeHandles val="exact"/>
        </dgm:presLayoutVars>
      </dgm:prSet>
      <dgm:spPr/>
    </dgm:pt>
    <dgm:pt modelId="{B23A620A-8A5B-4EF9-8EE1-FA720DDB7FAC}" type="pres">
      <dgm:prSet presAssocID="{801ED2A3-DB64-4E7D-9156-A795EE045659}" presName="dummyMaxCanvas" presStyleCnt="0">
        <dgm:presLayoutVars/>
      </dgm:prSet>
      <dgm:spPr/>
    </dgm:pt>
    <dgm:pt modelId="{918D2387-9C01-4DCA-850E-BBBA23C267B0}" type="pres">
      <dgm:prSet presAssocID="{801ED2A3-DB64-4E7D-9156-A795EE045659}" presName="FourNodes_1" presStyleLbl="node1" presStyleIdx="0" presStyleCnt="4">
        <dgm:presLayoutVars>
          <dgm:bulletEnabled val="1"/>
        </dgm:presLayoutVars>
      </dgm:prSet>
      <dgm:spPr/>
    </dgm:pt>
    <dgm:pt modelId="{9ACAD623-DBAE-45C2-999B-AAD50BC76ECE}" type="pres">
      <dgm:prSet presAssocID="{801ED2A3-DB64-4E7D-9156-A795EE045659}" presName="FourNodes_2" presStyleLbl="node1" presStyleIdx="1" presStyleCnt="4">
        <dgm:presLayoutVars>
          <dgm:bulletEnabled val="1"/>
        </dgm:presLayoutVars>
      </dgm:prSet>
      <dgm:spPr/>
    </dgm:pt>
    <dgm:pt modelId="{78A232A7-88B8-4AE5-B40B-68298A4B8E01}" type="pres">
      <dgm:prSet presAssocID="{801ED2A3-DB64-4E7D-9156-A795EE045659}" presName="FourNodes_3" presStyleLbl="node1" presStyleIdx="2" presStyleCnt="4">
        <dgm:presLayoutVars>
          <dgm:bulletEnabled val="1"/>
        </dgm:presLayoutVars>
      </dgm:prSet>
      <dgm:spPr/>
    </dgm:pt>
    <dgm:pt modelId="{F0A31C0F-38E7-4C54-B08B-B3EE5322DF96}" type="pres">
      <dgm:prSet presAssocID="{801ED2A3-DB64-4E7D-9156-A795EE045659}" presName="FourNodes_4" presStyleLbl="node1" presStyleIdx="3" presStyleCnt="4">
        <dgm:presLayoutVars>
          <dgm:bulletEnabled val="1"/>
        </dgm:presLayoutVars>
      </dgm:prSet>
      <dgm:spPr/>
    </dgm:pt>
    <dgm:pt modelId="{616C30F3-0092-412E-B61A-DD91B03EF1CB}" type="pres">
      <dgm:prSet presAssocID="{801ED2A3-DB64-4E7D-9156-A795EE045659}" presName="FourConn_1-2" presStyleLbl="fgAccFollowNode1" presStyleIdx="0" presStyleCnt="3">
        <dgm:presLayoutVars>
          <dgm:bulletEnabled val="1"/>
        </dgm:presLayoutVars>
      </dgm:prSet>
      <dgm:spPr/>
    </dgm:pt>
    <dgm:pt modelId="{C1774050-18E0-4B34-8CF3-C49EEE0A3E47}" type="pres">
      <dgm:prSet presAssocID="{801ED2A3-DB64-4E7D-9156-A795EE045659}" presName="FourConn_2-3" presStyleLbl="fgAccFollowNode1" presStyleIdx="1" presStyleCnt="3">
        <dgm:presLayoutVars>
          <dgm:bulletEnabled val="1"/>
        </dgm:presLayoutVars>
      </dgm:prSet>
      <dgm:spPr/>
    </dgm:pt>
    <dgm:pt modelId="{CB834CD9-3403-4DBE-9C79-9CEDB2FA2FC1}" type="pres">
      <dgm:prSet presAssocID="{801ED2A3-DB64-4E7D-9156-A795EE045659}" presName="FourConn_3-4" presStyleLbl="fgAccFollowNode1" presStyleIdx="2" presStyleCnt="3">
        <dgm:presLayoutVars>
          <dgm:bulletEnabled val="1"/>
        </dgm:presLayoutVars>
      </dgm:prSet>
      <dgm:spPr/>
    </dgm:pt>
    <dgm:pt modelId="{A66245AB-47D7-4DC1-8000-D178ABA1FCBE}" type="pres">
      <dgm:prSet presAssocID="{801ED2A3-DB64-4E7D-9156-A795EE045659}" presName="FourNodes_1_text" presStyleLbl="node1" presStyleIdx="3" presStyleCnt="4">
        <dgm:presLayoutVars>
          <dgm:bulletEnabled val="1"/>
        </dgm:presLayoutVars>
      </dgm:prSet>
      <dgm:spPr/>
    </dgm:pt>
    <dgm:pt modelId="{2EFFB3B0-2C6F-424F-B39E-1A56FDDD3E1D}" type="pres">
      <dgm:prSet presAssocID="{801ED2A3-DB64-4E7D-9156-A795EE045659}" presName="FourNodes_2_text" presStyleLbl="node1" presStyleIdx="3" presStyleCnt="4">
        <dgm:presLayoutVars>
          <dgm:bulletEnabled val="1"/>
        </dgm:presLayoutVars>
      </dgm:prSet>
      <dgm:spPr/>
    </dgm:pt>
    <dgm:pt modelId="{EFA208C8-F550-4B05-82EC-B99F8E87038C}" type="pres">
      <dgm:prSet presAssocID="{801ED2A3-DB64-4E7D-9156-A795EE045659}" presName="FourNodes_3_text" presStyleLbl="node1" presStyleIdx="3" presStyleCnt="4">
        <dgm:presLayoutVars>
          <dgm:bulletEnabled val="1"/>
        </dgm:presLayoutVars>
      </dgm:prSet>
      <dgm:spPr/>
    </dgm:pt>
    <dgm:pt modelId="{6E46541A-766A-4EB7-9465-0DDE3963FC0F}" type="pres">
      <dgm:prSet presAssocID="{801ED2A3-DB64-4E7D-9156-A795EE045659}" presName="FourNodes_4_text" presStyleLbl="node1" presStyleIdx="3" presStyleCnt="4">
        <dgm:presLayoutVars>
          <dgm:bulletEnabled val="1"/>
        </dgm:presLayoutVars>
      </dgm:prSet>
      <dgm:spPr/>
    </dgm:pt>
  </dgm:ptLst>
  <dgm:cxnLst>
    <dgm:cxn modelId="{2E03A70C-5F19-424F-89D3-C3F3FE04DB9B}" type="presOf" srcId="{7837FFBE-6E30-4242-A991-09897E36093C}" destId="{2EFFB3B0-2C6F-424F-B39E-1A56FDDD3E1D}" srcOrd="1" destOrd="0" presId="urn:microsoft.com/office/officeart/2005/8/layout/vProcess5"/>
    <dgm:cxn modelId="{E52E641B-3C63-4611-8BD6-8650BB07085D}" type="presOf" srcId="{7837FFBE-6E30-4242-A991-09897E36093C}" destId="{9ACAD623-DBAE-45C2-999B-AAD50BC76ECE}" srcOrd="0" destOrd="0" presId="urn:microsoft.com/office/officeart/2005/8/layout/vProcess5"/>
    <dgm:cxn modelId="{55E94E1F-9F5C-49CE-AAD0-A1522D0EA29C}" srcId="{801ED2A3-DB64-4E7D-9156-A795EE045659}" destId="{7837FFBE-6E30-4242-A991-09897E36093C}" srcOrd="1" destOrd="0" parTransId="{B5DD465C-BFB1-4625-995F-A6CC2C8B0DAA}" sibTransId="{659062FA-0248-451A-8A41-4E7CBC18BC47}"/>
    <dgm:cxn modelId="{B9DCF21F-6301-40D5-A2FF-CB17A95DF642}" type="presOf" srcId="{1F5DF61B-57CA-4EC1-9C72-9C24B423283D}" destId="{EFA208C8-F550-4B05-82EC-B99F8E87038C}" srcOrd="1" destOrd="0" presId="urn:microsoft.com/office/officeart/2005/8/layout/vProcess5"/>
    <dgm:cxn modelId="{D20F212E-4635-4E87-B1A0-B488822D4EB5}" srcId="{801ED2A3-DB64-4E7D-9156-A795EE045659}" destId="{990B7C37-17F2-4376-963E-4FA36AEDA6B8}" srcOrd="0" destOrd="0" parTransId="{99223AD0-F828-495F-BB94-31D67CBA3C1B}" sibTransId="{29149584-3572-4DB7-8C82-DF25DED0C4F3}"/>
    <dgm:cxn modelId="{CBFDAE2E-92D2-4108-B566-FCF19617696E}" srcId="{801ED2A3-DB64-4E7D-9156-A795EE045659}" destId="{1F5DF61B-57CA-4EC1-9C72-9C24B423283D}" srcOrd="2" destOrd="0" parTransId="{324D4452-CE43-4CF7-B22F-D7E3A0A6E421}" sibTransId="{96FA1AD6-A9EE-45C3-805F-E6C073822240}"/>
    <dgm:cxn modelId="{3E0EE135-8203-435B-8586-DA057AB5B9B8}" type="presOf" srcId="{990B7C37-17F2-4376-963E-4FA36AEDA6B8}" destId="{A66245AB-47D7-4DC1-8000-D178ABA1FCBE}" srcOrd="1" destOrd="0" presId="urn:microsoft.com/office/officeart/2005/8/layout/vProcess5"/>
    <dgm:cxn modelId="{D6AD4B38-EB09-491D-A989-A541C11AF5D0}" type="presOf" srcId="{801ED2A3-DB64-4E7D-9156-A795EE045659}" destId="{EFD0B9B6-6A47-4972-92DA-2149FCC1AA36}" srcOrd="0" destOrd="0" presId="urn:microsoft.com/office/officeart/2005/8/layout/vProcess5"/>
    <dgm:cxn modelId="{DC8A0E5C-38A5-4B8E-B94D-D10B6C75A943}" type="presOf" srcId="{AA08C6BD-8002-45BD-8D62-EE5D6D7BCC2F}" destId="{6E46541A-766A-4EB7-9465-0DDE3963FC0F}" srcOrd="1" destOrd="0" presId="urn:microsoft.com/office/officeart/2005/8/layout/vProcess5"/>
    <dgm:cxn modelId="{398FD773-D57D-481D-A727-D17600546300}" type="presOf" srcId="{29149584-3572-4DB7-8C82-DF25DED0C4F3}" destId="{616C30F3-0092-412E-B61A-DD91B03EF1CB}" srcOrd="0" destOrd="0" presId="urn:microsoft.com/office/officeart/2005/8/layout/vProcess5"/>
    <dgm:cxn modelId="{A18E2F8E-11E2-4EC9-A4EF-C14C4677ED4A}" type="presOf" srcId="{AA08C6BD-8002-45BD-8D62-EE5D6D7BCC2F}" destId="{F0A31C0F-38E7-4C54-B08B-B3EE5322DF96}" srcOrd="0" destOrd="0" presId="urn:microsoft.com/office/officeart/2005/8/layout/vProcess5"/>
    <dgm:cxn modelId="{5EFC6A97-612E-4787-9D75-282AD8E7FCBF}" type="presOf" srcId="{990B7C37-17F2-4376-963E-4FA36AEDA6B8}" destId="{918D2387-9C01-4DCA-850E-BBBA23C267B0}" srcOrd="0" destOrd="0" presId="urn:microsoft.com/office/officeart/2005/8/layout/vProcess5"/>
    <dgm:cxn modelId="{8179C699-905A-4D0C-B959-2016CE7E0AC8}" srcId="{801ED2A3-DB64-4E7D-9156-A795EE045659}" destId="{AA08C6BD-8002-45BD-8D62-EE5D6D7BCC2F}" srcOrd="3" destOrd="0" parTransId="{8CF60AB4-5DED-4537-906F-2E7CA8F272AB}" sibTransId="{42DB97DB-AC79-4D88-A0FA-625F908E6EB9}"/>
    <dgm:cxn modelId="{E39834BF-488E-4144-9C3C-F50F196FC541}" type="presOf" srcId="{1F5DF61B-57CA-4EC1-9C72-9C24B423283D}" destId="{78A232A7-88B8-4AE5-B40B-68298A4B8E01}" srcOrd="0" destOrd="0" presId="urn:microsoft.com/office/officeart/2005/8/layout/vProcess5"/>
    <dgm:cxn modelId="{4175FAD8-CA5E-458D-B65F-4FF76918AB69}" type="presOf" srcId="{96FA1AD6-A9EE-45C3-805F-E6C073822240}" destId="{CB834CD9-3403-4DBE-9C79-9CEDB2FA2FC1}" srcOrd="0" destOrd="0" presId="urn:microsoft.com/office/officeart/2005/8/layout/vProcess5"/>
    <dgm:cxn modelId="{6A4AC4F0-63C2-4D60-84E0-3AFFA478BDF3}" type="presOf" srcId="{659062FA-0248-451A-8A41-4E7CBC18BC47}" destId="{C1774050-18E0-4B34-8CF3-C49EEE0A3E47}" srcOrd="0" destOrd="0" presId="urn:microsoft.com/office/officeart/2005/8/layout/vProcess5"/>
    <dgm:cxn modelId="{C64AD5C5-D8F5-4749-8F2C-5871AC40D9DF}" type="presParOf" srcId="{EFD0B9B6-6A47-4972-92DA-2149FCC1AA36}" destId="{B23A620A-8A5B-4EF9-8EE1-FA720DDB7FAC}" srcOrd="0" destOrd="0" presId="urn:microsoft.com/office/officeart/2005/8/layout/vProcess5"/>
    <dgm:cxn modelId="{D21ED74A-A18A-4F4C-B71F-78C9A337A826}" type="presParOf" srcId="{EFD0B9B6-6A47-4972-92DA-2149FCC1AA36}" destId="{918D2387-9C01-4DCA-850E-BBBA23C267B0}" srcOrd="1" destOrd="0" presId="urn:microsoft.com/office/officeart/2005/8/layout/vProcess5"/>
    <dgm:cxn modelId="{84EDB6D6-8A7C-4BFE-8A7F-06BF8814EB33}" type="presParOf" srcId="{EFD0B9B6-6A47-4972-92DA-2149FCC1AA36}" destId="{9ACAD623-DBAE-45C2-999B-AAD50BC76ECE}" srcOrd="2" destOrd="0" presId="urn:microsoft.com/office/officeart/2005/8/layout/vProcess5"/>
    <dgm:cxn modelId="{62144C0F-FEF0-4048-BDF5-4AE3E8B036BD}" type="presParOf" srcId="{EFD0B9B6-6A47-4972-92DA-2149FCC1AA36}" destId="{78A232A7-88B8-4AE5-B40B-68298A4B8E01}" srcOrd="3" destOrd="0" presId="urn:microsoft.com/office/officeart/2005/8/layout/vProcess5"/>
    <dgm:cxn modelId="{AEF1D7CA-2A58-4142-974F-668F4FCA7B3F}" type="presParOf" srcId="{EFD0B9B6-6A47-4972-92DA-2149FCC1AA36}" destId="{F0A31C0F-38E7-4C54-B08B-B3EE5322DF96}" srcOrd="4" destOrd="0" presId="urn:microsoft.com/office/officeart/2005/8/layout/vProcess5"/>
    <dgm:cxn modelId="{DA919650-DE02-4F8C-8D94-3CA660F8637A}" type="presParOf" srcId="{EFD0B9B6-6A47-4972-92DA-2149FCC1AA36}" destId="{616C30F3-0092-412E-B61A-DD91B03EF1CB}" srcOrd="5" destOrd="0" presId="urn:microsoft.com/office/officeart/2005/8/layout/vProcess5"/>
    <dgm:cxn modelId="{F77181A5-24FB-4236-ABC5-C5233C84311B}" type="presParOf" srcId="{EFD0B9B6-6A47-4972-92DA-2149FCC1AA36}" destId="{C1774050-18E0-4B34-8CF3-C49EEE0A3E47}" srcOrd="6" destOrd="0" presId="urn:microsoft.com/office/officeart/2005/8/layout/vProcess5"/>
    <dgm:cxn modelId="{6F3DA9DC-7B26-4817-8124-BD6487AB7798}" type="presParOf" srcId="{EFD0B9B6-6A47-4972-92DA-2149FCC1AA36}" destId="{CB834CD9-3403-4DBE-9C79-9CEDB2FA2FC1}" srcOrd="7" destOrd="0" presId="urn:microsoft.com/office/officeart/2005/8/layout/vProcess5"/>
    <dgm:cxn modelId="{DEACAA39-B4E8-476C-BD82-20D3BA4FACA3}" type="presParOf" srcId="{EFD0B9B6-6A47-4972-92DA-2149FCC1AA36}" destId="{A66245AB-47D7-4DC1-8000-D178ABA1FCBE}" srcOrd="8" destOrd="0" presId="urn:microsoft.com/office/officeart/2005/8/layout/vProcess5"/>
    <dgm:cxn modelId="{7430A85A-3A86-4B4B-91A1-DDDC80D90977}" type="presParOf" srcId="{EFD0B9B6-6A47-4972-92DA-2149FCC1AA36}" destId="{2EFFB3B0-2C6F-424F-B39E-1A56FDDD3E1D}" srcOrd="9" destOrd="0" presId="urn:microsoft.com/office/officeart/2005/8/layout/vProcess5"/>
    <dgm:cxn modelId="{06E3B3CA-83F7-4156-BFB7-29BBCB62F896}" type="presParOf" srcId="{EFD0B9B6-6A47-4972-92DA-2149FCC1AA36}" destId="{EFA208C8-F550-4B05-82EC-B99F8E87038C}" srcOrd="10" destOrd="0" presId="urn:microsoft.com/office/officeart/2005/8/layout/vProcess5"/>
    <dgm:cxn modelId="{D145E575-A019-4BDF-B846-313E45054664}" type="presParOf" srcId="{EFD0B9B6-6A47-4972-92DA-2149FCC1AA36}" destId="{6E46541A-766A-4EB7-9465-0DDE3963FC0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A2166D-C84B-4019-9DF3-856F6D35C0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CAD5086-A71D-41C9-8CC5-A86D2FFB8BC6}">
      <dgm:prSet/>
      <dgm:spPr/>
      <dgm:t>
        <a:bodyPr/>
        <a:lstStyle/>
        <a:p>
          <a:r>
            <a:rPr lang="en-GB"/>
            <a:t>Understanding societal and cultural differences is a precursor to building sustainable collaborative partnerships</a:t>
          </a:r>
          <a:endParaRPr lang="en-US"/>
        </a:p>
      </dgm:t>
    </dgm:pt>
    <dgm:pt modelId="{6ED67767-6C04-421A-9AFB-0174BAF44A4E}" type="parTrans" cxnId="{A69DD76B-6529-42F0-A9B6-FCFE059B5AB0}">
      <dgm:prSet/>
      <dgm:spPr/>
      <dgm:t>
        <a:bodyPr/>
        <a:lstStyle/>
        <a:p>
          <a:endParaRPr lang="en-US"/>
        </a:p>
      </dgm:t>
    </dgm:pt>
    <dgm:pt modelId="{29BFBFC5-88B0-4A45-9CDA-6C3474F420F1}" type="sibTrans" cxnId="{A69DD76B-6529-42F0-A9B6-FCFE059B5AB0}">
      <dgm:prSet/>
      <dgm:spPr/>
      <dgm:t>
        <a:bodyPr/>
        <a:lstStyle/>
        <a:p>
          <a:endParaRPr lang="en-US"/>
        </a:p>
      </dgm:t>
    </dgm:pt>
    <dgm:pt modelId="{D5DBF409-2497-4B2C-B221-3435C92D118B}">
      <dgm:prSet/>
      <dgm:spPr/>
      <dgm:t>
        <a:bodyPr/>
        <a:lstStyle/>
        <a:p>
          <a:r>
            <a:rPr lang="en-US"/>
            <a:t>Some countries may have laws and traditions that cut across the 17 sustainable development goals (SDGs)</a:t>
          </a:r>
        </a:p>
      </dgm:t>
    </dgm:pt>
    <dgm:pt modelId="{0C530C93-8225-4E6C-9D34-1BD64D9E43AC}" type="parTrans" cxnId="{9018DC24-F54B-4ACF-A86E-A164292D6436}">
      <dgm:prSet/>
      <dgm:spPr/>
      <dgm:t>
        <a:bodyPr/>
        <a:lstStyle/>
        <a:p>
          <a:endParaRPr lang="en-US"/>
        </a:p>
      </dgm:t>
    </dgm:pt>
    <dgm:pt modelId="{B175D68B-B1C9-4B89-8C73-E2A8B5067088}" type="sibTrans" cxnId="{9018DC24-F54B-4ACF-A86E-A164292D6436}">
      <dgm:prSet/>
      <dgm:spPr/>
      <dgm:t>
        <a:bodyPr/>
        <a:lstStyle/>
        <a:p>
          <a:endParaRPr lang="en-US"/>
        </a:p>
      </dgm:t>
    </dgm:pt>
    <dgm:pt modelId="{10E2C895-FACD-47D3-9034-7545FDA31FD6}">
      <dgm:prSet/>
      <dgm:spPr/>
      <dgm:t>
        <a:bodyPr/>
        <a:lstStyle/>
        <a:p>
          <a:r>
            <a:rPr lang="en-US"/>
            <a:t>Understanding potential compromises is essential before launching into new international markets which require a local presence</a:t>
          </a:r>
        </a:p>
      </dgm:t>
    </dgm:pt>
    <dgm:pt modelId="{00546497-CC8A-4C1F-B360-E610D84AF439}" type="parTrans" cxnId="{E17311A5-03CE-4AFB-A457-AD3E0710214F}">
      <dgm:prSet/>
      <dgm:spPr/>
      <dgm:t>
        <a:bodyPr/>
        <a:lstStyle/>
        <a:p>
          <a:endParaRPr lang="en-US"/>
        </a:p>
      </dgm:t>
    </dgm:pt>
    <dgm:pt modelId="{665CA087-7D13-4940-8F8B-8B589DF07E15}" type="sibTrans" cxnId="{E17311A5-03CE-4AFB-A457-AD3E0710214F}">
      <dgm:prSet/>
      <dgm:spPr/>
      <dgm:t>
        <a:bodyPr/>
        <a:lstStyle/>
        <a:p>
          <a:endParaRPr lang="en-US"/>
        </a:p>
      </dgm:t>
    </dgm:pt>
    <dgm:pt modelId="{0FF91A33-F10B-41DF-B894-0DF95DC9900F}" type="pres">
      <dgm:prSet presAssocID="{82A2166D-C84B-4019-9DF3-856F6D35C0AD}" presName="linear" presStyleCnt="0">
        <dgm:presLayoutVars>
          <dgm:animLvl val="lvl"/>
          <dgm:resizeHandles val="exact"/>
        </dgm:presLayoutVars>
      </dgm:prSet>
      <dgm:spPr/>
    </dgm:pt>
    <dgm:pt modelId="{4CCA4B13-8E55-49BA-8902-0452E4F19A5B}" type="pres">
      <dgm:prSet presAssocID="{0CAD5086-A71D-41C9-8CC5-A86D2FFB8BC6}" presName="parentText" presStyleLbl="node1" presStyleIdx="0" presStyleCnt="3">
        <dgm:presLayoutVars>
          <dgm:chMax val="0"/>
          <dgm:bulletEnabled val="1"/>
        </dgm:presLayoutVars>
      </dgm:prSet>
      <dgm:spPr/>
    </dgm:pt>
    <dgm:pt modelId="{F4B3882E-8E35-4F25-81FC-8FD7FA7E7F7C}" type="pres">
      <dgm:prSet presAssocID="{29BFBFC5-88B0-4A45-9CDA-6C3474F420F1}" presName="spacer" presStyleCnt="0"/>
      <dgm:spPr/>
    </dgm:pt>
    <dgm:pt modelId="{2F06977D-6482-4227-8A1E-FBC7DC0E4883}" type="pres">
      <dgm:prSet presAssocID="{D5DBF409-2497-4B2C-B221-3435C92D118B}" presName="parentText" presStyleLbl="node1" presStyleIdx="1" presStyleCnt="3">
        <dgm:presLayoutVars>
          <dgm:chMax val="0"/>
          <dgm:bulletEnabled val="1"/>
        </dgm:presLayoutVars>
      </dgm:prSet>
      <dgm:spPr/>
    </dgm:pt>
    <dgm:pt modelId="{C68FB5B3-BBA0-48DC-9E34-9E02B93F7D7C}" type="pres">
      <dgm:prSet presAssocID="{B175D68B-B1C9-4B89-8C73-E2A8B5067088}" presName="spacer" presStyleCnt="0"/>
      <dgm:spPr/>
    </dgm:pt>
    <dgm:pt modelId="{549424A3-072A-46FB-93C6-57BAB3BF9E6D}" type="pres">
      <dgm:prSet presAssocID="{10E2C895-FACD-47D3-9034-7545FDA31FD6}" presName="parentText" presStyleLbl="node1" presStyleIdx="2" presStyleCnt="3">
        <dgm:presLayoutVars>
          <dgm:chMax val="0"/>
          <dgm:bulletEnabled val="1"/>
        </dgm:presLayoutVars>
      </dgm:prSet>
      <dgm:spPr/>
    </dgm:pt>
  </dgm:ptLst>
  <dgm:cxnLst>
    <dgm:cxn modelId="{93E75D21-A5E0-4F02-AE4E-5FF3503AAA0C}" type="presOf" srcId="{82A2166D-C84B-4019-9DF3-856F6D35C0AD}" destId="{0FF91A33-F10B-41DF-B894-0DF95DC9900F}" srcOrd="0" destOrd="0" presId="urn:microsoft.com/office/officeart/2005/8/layout/vList2"/>
    <dgm:cxn modelId="{9018DC24-F54B-4ACF-A86E-A164292D6436}" srcId="{82A2166D-C84B-4019-9DF3-856F6D35C0AD}" destId="{D5DBF409-2497-4B2C-B221-3435C92D118B}" srcOrd="1" destOrd="0" parTransId="{0C530C93-8225-4E6C-9D34-1BD64D9E43AC}" sibTransId="{B175D68B-B1C9-4B89-8C73-E2A8B5067088}"/>
    <dgm:cxn modelId="{89A5946A-B950-4C0B-B2C7-53E11793D316}" type="presOf" srcId="{10E2C895-FACD-47D3-9034-7545FDA31FD6}" destId="{549424A3-072A-46FB-93C6-57BAB3BF9E6D}" srcOrd="0" destOrd="0" presId="urn:microsoft.com/office/officeart/2005/8/layout/vList2"/>
    <dgm:cxn modelId="{A69DD76B-6529-42F0-A9B6-FCFE059B5AB0}" srcId="{82A2166D-C84B-4019-9DF3-856F6D35C0AD}" destId="{0CAD5086-A71D-41C9-8CC5-A86D2FFB8BC6}" srcOrd="0" destOrd="0" parTransId="{6ED67767-6C04-421A-9AFB-0174BAF44A4E}" sibTransId="{29BFBFC5-88B0-4A45-9CDA-6C3474F420F1}"/>
    <dgm:cxn modelId="{77A4D154-F395-443F-ADFD-2E3C93679B59}" type="presOf" srcId="{D5DBF409-2497-4B2C-B221-3435C92D118B}" destId="{2F06977D-6482-4227-8A1E-FBC7DC0E4883}" srcOrd="0" destOrd="0" presId="urn:microsoft.com/office/officeart/2005/8/layout/vList2"/>
    <dgm:cxn modelId="{E17311A5-03CE-4AFB-A457-AD3E0710214F}" srcId="{82A2166D-C84B-4019-9DF3-856F6D35C0AD}" destId="{10E2C895-FACD-47D3-9034-7545FDA31FD6}" srcOrd="2" destOrd="0" parTransId="{00546497-CC8A-4C1F-B360-E610D84AF439}" sibTransId="{665CA087-7D13-4940-8F8B-8B589DF07E15}"/>
    <dgm:cxn modelId="{C83183FA-D2F7-4054-BD56-AC68E03DFD21}" type="presOf" srcId="{0CAD5086-A71D-41C9-8CC5-A86D2FFB8BC6}" destId="{4CCA4B13-8E55-49BA-8902-0452E4F19A5B}" srcOrd="0" destOrd="0" presId="urn:microsoft.com/office/officeart/2005/8/layout/vList2"/>
    <dgm:cxn modelId="{00F493C7-64F8-4FFD-B594-01B6C5C38EFE}" type="presParOf" srcId="{0FF91A33-F10B-41DF-B894-0DF95DC9900F}" destId="{4CCA4B13-8E55-49BA-8902-0452E4F19A5B}" srcOrd="0" destOrd="0" presId="urn:microsoft.com/office/officeart/2005/8/layout/vList2"/>
    <dgm:cxn modelId="{5F24F75D-F0CE-422D-A5D8-6BDB4A2DCF88}" type="presParOf" srcId="{0FF91A33-F10B-41DF-B894-0DF95DC9900F}" destId="{F4B3882E-8E35-4F25-81FC-8FD7FA7E7F7C}" srcOrd="1" destOrd="0" presId="urn:microsoft.com/office/officeart/2005/8/layout/vList2"/>
    <dgm:cxn modelId="{75FCC718-9C33-4B53-8313-09F4C4A3495E}" type="presParOf" srcId="{0FF91A33-F10B-41DF-B894-0DF95DC9900F}" destId="{2F06977D-6482-4227-8A1E-FBC7DC0E4883}" srcOrd="2" destOrd="0" presId="urn:microsoft.com/office/officeart/2005/8/layout/vList2"/>
    <dgm:cxn modelId="{299B2E52-5F67-4C8F-872E-DC400794E130}" type="presParOf" srcId="{0FF91A33-F10B-41DF-B894-0DF95DC9900F}" destId="{C68FB5B3-BBA0-48DC-9E34-9E02B93F7D7C}" srcOrd="3" destOrd="0" presId="urn:microsoft.com/office/officeart/2005/8/layout/vList2"/>
    <dgm:cxn modelId="{96976780-4542-4FF4-BAE6-281DDC6C8051}" type="presParOf" srcId="{0FF91A33-F10B-41DF-B894-0DF95DC9900F}" destId="{549424A3-072A-46FB-93C6-57BAB3BF9E6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8B678-8E4F-4A25-B9A3-71DA3E781A6F}">
      <dsp:nvSpPr>
        <dsp:cNvPr id="0" name=""/>
        <dsp:cNvSpPr/>
      </dsp:nvSpPr>
      <dsp:spPr>
        <a:xfrm>
          <a:off x="0" y="2602"/>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A6C4F-4671-4AF9-8847-BBE8778BDE0E}">
      <dsp:nvSpPr>
        <dsp:cNvPr id="0" name=""/>
        <dsp:cNvSpPr/>
      </dsp:nvSpPr>
      <dsp:spPr>
        <a:xfrm>
          <a:off x="0" y="2602"/>
          <a:ext cx="6096000" cy="887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Collaborative governance enables stakeholder engagement and high performance.</a:t>
          </a:r>
          <a:endParaRPr lang="en-US" sz="2500" kern="1200"/>
        </a:p>
      </dsp:txBody>
      <dsp:txXfrm>
        <a:off x="0" y="2602"/>
        <a:ext cx="6096000" cy="887345"/>
      </dsp:txXfrm>
    </dsp:sp>
    <dsp:sp modelId="{794A9FCF-4974-42F6-9B8D-50B4C6CD51DE}">
      <dsp:nvSpPr>
        <dsp:cNvPr id="0" name=""/>
        <dsp:cNvSpPr/>
      </dsp:nvSpPr>
      <dsp:spPr>
        <a:xfrm>
          <a:off x="0" y="889948"/>
          <a:ext cx="6096000" cy="0"/>
        </a:xfrm>
        <a:prstGeom prst="line">
          <a:avLst/>
        </a:prstGeom>
        <a:solidFill>
          <a:schemeClr val="accent2">
            <a:hueOff val="-294346"/>
            <a:satOff val="-1245"/>
            <a:lumOff val="510"/>
            <a:alphaOff val="0"/>
          </a:schemeClr>
        </a:solidFill>
        <a:ln w="12700" cap="flat" cmpd="sng" algn="ctr">
          <a:solidFill>
            <a:schemeClr val="accent2">
              <a:hueOff val="-294346"/>
              <a:satOff val="-1245"/>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AAB619-37C5-429F-A746-820082DA5318}">
      <dsp:nvSpPr>
        <dsp:cNvPr id="0" name=""/>
        <dsp:cNvSpPr/>
      </dsp:nvSpPr>
      <dsp:spPr>
        <a:xfrm>
          <a:off x="0" y="889948"/>
          <a:ext cx="6096000" cy="887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Collaboration with suppliers is a strategic issue in fostering sustainable growth.</a:t>
          </a:r>
          <a:endParaRPr lang="en-US" sz="2500" kern="1200"/>
        </a:p>
      </dsp:txBody>
      <dsp:txXfrm>
        <a:off x="0" y="889948"/>
        <a:ext cx="6096000" cy="887345"/>
      </dsp:txXfrm>
    </dsp:sp>
    <dsp:sp modelId="{4FF29EF7-27EC-4316-8ABE-485FB183A3FA}">
      <dsp:nvSpPr>
        <dsp:cNvPr id="0" name=""/>
        <dsp:cNvSpPr/>
      </dsp:nvSpPr>
      <dsp:spPr>
        <a:xfrm>
          <a:off x="0" y="1777294"/>
          <a:ext cx="6096000" cy="0"/>
        </a:xfrm>
        <a:prstGeom prst="line">
          <a:avLst/>
        </a:prstGeom>
        <a:solidFill>
          <a:schemeClr val="accent2">
            <a:hueOff val="-588692"/>
            <a:satOff val="-2490"/>
            <a:lumOff val="1020"/>
            <a:alphaOff val="0"/>
          </a:schemeClr>
        </a:solidFill>
        <a:ln w="12700" cap="flat" cmpd="sng" algn="ctr">
          <a:solidFill>
            <a:schemeClr val="accent2">
              <a:hueOff val="-588692"/>
              <a:satOff val="-2490"/>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0C1B3F-3470-49FB-9EAC-388FEF2729C5}">
      <dsp:nvSpPr>
        <dsp:cNvPr id="0" name=""/>
        <dsp:cNvSpPr/>
      </dsp:nvSpPr>
      <dsp:spPr>
        <a:xfrm>
          <a:off x="0" y="1777294"/>
          <a:ext cx="6096000" cy="887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Multifunctional teams enhance the quality of the decision-making process.</a:t>
          </a:r>
          <a:endParaRPr lang="en-US" sz="2500" kern="1200"/>
        </a:p>
      </dsp:txBody>
      <dsp:txXfrm>
        <a:off x="0" y="1777294"/>
        <a:ext cx="6096000" cy="887345"/>
      </dsp:txXfrm>
    </dsp:sp>
    <dsp:sp modelId="{FECC1F1C-2088-41BF-9EB9-E08354B216DC}">
      <dsp:nvSpPr>
        <dsp:cNvPr id="0" name=""/>
        <dsp:cNvSpPr/>
      </dsp:nvSpPr>
      <dsp:spPr>
        <a:xfrm>
          <a:off x="0" y="2664639"/>
          <a:ext cx="6096000" cy="0"/>
        </a:xfrm>
        <a:prstGeom prst="line">
          <a:avLst/>
        </a:prstGeom>
        <a:solidFill>
          <a:schemeClr val="accent2">
            <a:hueOff val="-883038"/>
            <a:satOff val="-3734"/>
            <a:lumOff val="1529"/>
            <a:alphaOff val="0"/>
          </a:schemeClr>
        </a:solidFill>
        <a:ln w="12700" cap="flat" cmpd="sng" algn="ctr">
          <a:solidFill>
            <a:schemeClr val="accent2">
              <a:hueOff val="-883038"/>
              <a:satOff val="-3734"/>
              <a:lumOff val="1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F89A84-5FD3-480B-8BFF-935BDEC08EF4}">
      <dsp:nvSpPr>
        <dsp:cNvPr id="0" name=""/>
        <dsp:cNvSpPr/>
      </dsp:nvSpPr>
      <dsp:spPr>
        <a:xfrm>
          <a:off x="0" y="2664640"/>
          <a:ext cx="6096000" cy="887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Multifunctional teams are a key success factor of open social innovation projects.</a:t>
          </a:r>
          <a:endParaRPr lang="en-US" sz="2500" kern="1200"/>
        </a:p>
      </dsp:txBody>
      <dsp:txXfrm>
        <a:off x="0" y="2664640"/>
        <a:ext cx="6096000" cy="887345"/>
      </dsp:txXfrm>
    </dsp:sp>
    <dsp:sp modelId="{516EFC8D-F713-4989-98D4-AA037DCC078A}">
      <dsp:nvSpPr>
        <dsp:cNvPr id="0" name=""/>
        <dsp:cNvSpPr/>
      </dsp:nvSpPr>
      <dsp:spPr>
        <a:xfrm>
          <a:off x="0" y="3551985"/>
          <a:ext cx="6096000" cy="0"/>
        </a:xfrm>
        <a:prstGeom prst="line">
          <a:avLst/>
        </a:prstGeom>
        <a:solidFill>
          <a:schemeClr val="accent2">
            <a:hueOff val="-1177384"/>
            <a:satOff val="-4979"/>
            <a:lumOff val="2039"/>
            <a:alphaOff val="0"/>
          </a:schemeClr>
        </a:solidFill>
        <a:ln w="12700" cap="flat" cmpd="sng" algn="ctr">
          <a:solidFill>
            <a:schemeClr val="accent2">
              <a:hueOff val="-1177384"/>
              <a:satOff val="-4979"/>
              <a:lumOff val="20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808459-F350-4FCA-B134-325DF5187407}">
      <dsp:nvSpPr>
        <dsp:cNvPr id="0" name=""/>
        <dsp:cNvSpPr/>
      </dsp:nvSpPr>
      <dsp:spPr>
        <a:xfrm>
          <a:off x="0" y="3551985"/>
          <a:ext cx="6096000" cy="887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Cultural and organizational diversity produces original and disruptive ideas</a:t>
          </a:r>
          <a:endParaRPr lang="en-US" sz="2500" kern="1200"/>
        </a:p>
      </dsp:txBody>
      <dsp:txXfrm>
        <a:off x="0" y="3551985"/>
        <a:ext cx="6096000" cy="887345"/>
      </dsp:txXfrm>
    </dsp:sp>
    <dsp:sp modelId="{73358E5D-3EC5-4C44-82D9-ACA3CC5FAEC5}">
      <dsp:nvSpPr>
        <dsp:cNvPr id="0" name=""/>
        <dsp:cNvSpPr/>
      </dsp:nvSpPr>
      <dsp:spPr>
        <a:xfrm>
          <a:off x="0" y="4439331"/>
          <a:ext cx="6096000" cy="0"/>
        </a:xfrm>
        <a:prstGeom prst="line">
          <a:avLst/>
        </a:prstGeom>
        <a:solidFill>
          <a:schemeClr val="accent2">
            <a:hueOff val="-1471730"/>
            <a:satOff val="-6224"/>
            <a:lumOff val="2549"/>
            <a:alphaOff val="0"/>
          </a:schemeClr>
        </a:solidFill>
        <a:ln w="12700" cap="flat" cmpd="sng" algn="ctr">
          <a:solidFill>
            <a:schemeClr val="accent2">
              <a:hueOff val="-1471730"/>
              <a:satOff val="-6224"/>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E75D9-17CE-4A06-BEC1-B8A9668B505E}">
      <dsp:nvSpPr>
        <dsp:cNvPr id="0" name=""/>
        <dsp:cNvSpPr/>
      </dsp:nvSpPr>
      <dsp:spPr>
        <a:xfrm>
          <a:off x="0" y="4439331"/>
          <a:ext cx="6096000" cy="887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endParaRPr lang="en-GB" sz="2500" kern="1200">
            <a:latin typeface="Impact"/>
          </a:endParaRPr>
        </a:p>
      </dsp:txBody>
      <dsp:txXfrm>
        <a:off x="0" y="4439331"/>
        <a:ext cx="6096000" cy="887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D2387-9C01-4DCA-850E-BBBA23C267B0}">
      <dsp:nvSpPr>
        <dsp:cNvPr id="0" name=""/>
        <dsp:cNvSpPr/>
      </dsp:nvSpPr>
      <dsp:spPr>
        <a:xfrm>
          <a:off x="0" y="0"/>
          <a:ext cx="4876800" cy="11724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Could Jabil help CMSW to leverage its valuable brand internationally?</a:t>
          </a:r>
          <a:endParaRPr lang="en-US" sz="1700" kern="1200"/>
        </a:p>
      </dsp:txBody>
      <dsp:txXfrm>
        <a:off x="34340" y="34340"/>
        <a:ext cx="3512572" cy="1103761"/>
      </dsp:txXfrm>
    </dsp:sp>
    <dsp:sp modelId="{9ACAD623-DBAE-45C2-999B-AAD50BC76ECE}">
      <dsp:nvSpPr>
        <dsp:cNvPr id="0" name=""/>
        <dsp:cNvSpPr/>
      </dsp:nvSpPr>
      <dsp:spPr>
        <a:xfrm>
          <a:off x="408432" y="1385612"/>
          <a:ext cx="4876800" cy="117244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Is there scope for two-way collaboration with CMSW providing Jabil with manufacturing capacity in Wales?</a:t>
          </a:r>
          <a:endParaRPr lang="en-US" sz="1700" kern="1200"/>
        </a:p>
      </dsp:txBody>
      <dsp:txXfrm>
        <a:off x="442772" y="1419952"/>
        <a:ext cx="3637600" cy="1103761"/>
      </dsp:txXfrm>
    </dsp:sp>
    <dsp:sp modelId="{78A232A7-88B8-4AE5-B40B-68298A4B8E01}">
      <dsp:nvSpPr>
        <dsp:cNvPr id="0" name=""/>
        <dsp:cNvSpPr/>
      </dsp:nvSpPr>
      <dsp:spPr>
        <a:xfrm>
          <a:off x="810768" y="2771225"/>
          <a:ext cx="4876800" cy="117244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What technologies could Jabil </a:t>
          </a:r>
          <a:r>
            <a:rPr lang="en-GB" sz="1700" kern="1200">
              <a:latin typeface="Impact"/>
            </a:rPr>
            <a:t>add to </a:t>
          </a:r>
          <a:r>
            <a:rPr lang="en-GB" sz="1700" kern="1200"/>
            <a:t>CMSW's </a:t>
          </a:r>
          <a:r>
            <a:rPr lang="en-GB" sz="1700" kern="1200">
              <a:latin typeface="Impact"/>
            </a:rPr>
            <a:t>'innovation pallet'</a:t>
          </a:r>
          <a:r>
            <a:rPr lang="en-GB" sz="1700" kern="1200"/>
            <a:t> enabling immediate added value generation?</a:t>
          </a:r>
          <a:endParaRPr lang="en-US" sz="1700" kern="1200"/>
        </a:p>
      </dsp:txBody>
      <dsp:txXfrm>
        <a:off x="845108" y="2805565"/>
        <a:ext cx="3643696" cy="1103761"/>
      </dsp:txXfrm>
    </dsp:sp>
    <dsp:sp modelId="{F0A31C0F-38E7-4C54-B08B-B3EE5322DF96}">
      <dsp:nvSpPr>
        <dsp:cNvPr id="0" name=""/>
        <dsp:cNvSpPr/>
      </dsp:nvSpPr>
      <dsp:spPr>
        <a:xfrm>
          <a:off x="1219200" y="4156838"/>
          <a:ext cx="4876800" cy="117244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new materials might be generated to enhance CMSW's customer offering?</a:t>
          </a:r>
          <a:endParaRPr lang="en-US" sz="1700" kern="1200"/>
        </a:p>
      </dsp:txBody>
      <dsp:txXfrm>
        <a:off x="1253540" y="4191178"/>
        <a:ext cx="3637600" cy="1103761"/>
      </dsp:txXfrm>
    </dsp:sp>
    <dsp:sp modelId="{616C30F3-0092-412E-B61A-DD91B03EF1CB}">
      <dsp:nvSpPr>
        <dsp:cNvPr id="0" name=""/>
        <dsp:cNvSpPr/>
      </dsp:nvSpPr>
      <dsp:spPr>
        <a:xfrm>
          <a:off x="4114712" y="897983"/>
          <a:ext cx="762087" cy="76208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286182" y="897983"/>
        <a:ext cx="419147" cy="573470"/>
      </dsp:txXfrm>
    </dsp:sp>
    <dsp:sp modelId="{C1774050-18E0-4B34-8CF3-C49EEE0A3E47}">
      <dsp:nvSpPr>
        <dsp:cNvPr id="0" name=""/>
        <dsp:cNvSpPr/>
      </dsp:nvSpPr>
      <dsp:spPr>
        <a:xfrm>
          <a:off x="4523144" y="2283596"/>
          <a:ext cx="762087" cy="76208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694614" y="2283596"/>
        <a:ext cx="419147" cy="573470"/>
      </dsp:txXfrm>
    </dsp:sp>
    <dsp:sp modelId="{CB834CD9-3403-4DBE-9C79-9CEDB2FA2FC1}">
      <dsp:nvSpPr>
        <dsp:cNvPr id="0" name=""/>
        <dsp:cNvSpPr/>
      </dsp:nvSpPr>
      <dsp:spPr>
        <a:xfrm>
          <a:off x="4925480" y="3669209"/>
          <a:ext cx="762087" cy="76208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096950" y="3669209"/>
        <a:ext cx="419147" cy="5734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A4B13-8E55-49BA-8902-0452E4F19A5B}">
      <dsp:nvSpPr>
        <dsp:cNvPr id="0" name=""/>
        <dsp:cNvSpPr/>
      </dsp:nvSpPr>
      <dsp:spPr>
        <a:xfrm>
          <a:off x="0" y="22800"/>
          <a:ext cx="106680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Understanding societal and cultural differences is a precursor to building sustainable collaborative partnerships</a:t>
          </a:r>
          <a:endParaRPr lang="en-US" sz="2400" kern="1200"/>
        </a:p>
      </dsp:txBody>
      <dsp:txXfrm>
        <a:off x="46606" y="69406"/>
        <a:ext cx="10574788" cy="861507"/>
      </dsp:txXfrm>
    </dsp:sp>
    <dsp:sp modelId="{2F06977D-6482-4227-8A1E-FBC7DC0E4883}">
      <dsp:nvSpPr>
        <dsp:cNvPr id="0" name=""/>
        <dsp:cNvSpPr/>
      </dsp:nvSpPr>
      <dsp:spPr>
        <a:xfrm>
          <a:off x="0" y="1046640"/>
          <a:ext cx="106680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Some countries may have laws and traditions that cut across the 17 sustainable development goals (SDGs)</a:t>
          </a:r>
        </a:p>
      </dsp:txBody>
      <dsp:txXfrm>
        <a:off x="46606" y="1093246"/>
        <a:ext cx="10574788" cy="861507"/>
      </dsp:txXfrm>
    </dsp:sp>
    <dsp:sp modelId="{549424A3-072A-46FB-93C6-57BAB3BF9E6D}">
      <dsp:nvSpPr>
        <dsp:cNvPr id="0" name=""/>
        <dsp:cNvSpPr/>
      </dsp:nvSpPr>
      <dsp:spPr>
        <a:xfrm>
          <a:off x="0" y="2070480"/>
          <a:ext cx="106680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Understanding potential compromises is essential before launching into new international markets which require a local presence</a:t>
          </a:r>
        </a:p>
      </dsp:txBody>
      <dsp:txXfrm>
        <a:off x="46606" y="2117086"/>
        <a:ext cx="10574788" cy="8615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119358-E0DB-4237-AA15-0377DB1251AA}" type="datetimeFigureOut">
              <a:t>11/22/2022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540EF7-7732-4DBF-9BA3-92E972AAE1EE}" type="slidenum">
              <a:t>‹#›</a:t>
            </a:fld>
            <a:endParaRPr lang="en-GB"/>
          </a:p>
        </p:txBody>
      </p:sp>
    </p:spTree>
    <p:extLst>
      <p:ext uri="{BB962C8B-B14F-4D97-AF65-F5344CB8AC3E}">
        <p14:creationId xmlns:p14="http://schemas.microsoft.com/office/powerpoint/2010/main" val="3169297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cleantheworld.org/"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1</a:t>
            </a:fld>
            <a:endParaRPr lang="en-GB"/>
          </a:p>
        </p:txBody>
      </p:sp>
    </p:spTree>
    <p:extLst>
      <p:ext uri="{BB962C8B-B14F-4D97-AF65-F5344CB8AC3E}">
        <p14:creationId xmlns:p14="http://schemas.microsoft.com/office/powerpoint/2010/main" val="2874699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2</a:t>
            </a:fld>
            <a:endParaRPr lang="en-GB"/>
          </a:p>
        </p:txBody>
      </p:sp>
    </p:spTree>
    <p:extLst>
      <p:ext uri="{BB962C8B-B14F-4D97-AF65-F5344CB8AC3E}">
        <p14:creationId xmlns:p14="http://schemas.microsoft.com/office/powerpoint/2010/main" val="1545282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3</a:t>
            </a:fld>
            <a:endParaRPr lang="en-GB"/>
          </a:p>
        </p:txBody>
      </p:sp>
    </p:spTree>
    <p:extLst>
      <p:ext uri="{BB962C8B-B14F-4D97-AF65-F5344CB8AC3E}">
        <p14:creationId xmlns:p14="http://schemas.microsoft.com/office/powerpoint/2010/main" val="1484172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4</a:t>
            </a:fld>
            <a:endParaRPr lang="en-GB"/>
          </a:p>
        </p:txBody>
      </p:sp>
    </p:spTree>
    <p:extLst>
      <p:ext uri="{BB962C8B-B14F-4D97-AF65-F5344CB8AC3E}">
        <p14:creationId xmlns:p14="http://schemas.microsoft.com/office/powerpoint/2010/main" val="276553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a:t>
            </a:fld>
            <a:endParaRPr lang="en-GB"/>
          </a:p>
        </p:txBody>
      </p:sp>
    </p:spTree>
    <p:extLst>
      <p:ext uri="{BB962C8B-B14F-4D97-AF65-F5344CB8AC3E}">
        <p14:creationId xmlns:p14="http://schemas.microsoft.com/office/powerpoint/2010/main" val="913519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Note – Here is an example of a clearly stated and shared purpose, which will be a common thread as we move forward</a:t>
            </a:r>
          </a:p>
        </p:txBody>
      </p:sp>
      <p:sp>
        <p:nvSpPr>
          <p:cNvPr id="4" name="Slide Number Placeholder 3"/>
          <p:cNvSpPr>
            <a:spLocks noGrp="1"/>
          </p:cNvSpPr>
          <p:nvPr>
            <p:ph type="sldNum" sz="quarter" idx="5"/>
          </p:nvPr>
        </p:nvSpPr>
        <p:spPr/>
        <p:txBody>
          <a:bodyPr/>
          <a:lstStyle/>
          <a:p>
            <a:fld id="{E7540EF7-7732-4DBF-9BA3-92E972AAE1EE}" type="slidenum">
              <a:t>6</a:t>
            </a:fld>
            <a:endParaRPr lang="en-GB"/>
          </a:p>
        </p:txBody>
      </p:sp>
    </p:spTree>
    <p:extLst>
      <p:ext uri="{BB962C8B-B14F-4D97-AF65-F5344CB8AC3E}">
        <p14:creationId xmlns:p14="http://schemas.microsoft.com/office/powerpoint/2010/main" val="3670907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Airbus has developed, nurtured and established a culture of open social innovation which cuts across old hierarchical structures</a:t>
            </a:r>
          </a:p>
          <a:p>
            <a:r>
              <a:rPr lang="en-US">
                <a:cs typeface="Calibri"/>
              </a:rPr>
              <a:t>This is based upon proactive inclusion and gathering teams around creative (viable) ideas that are in alignment with the Airbus strategic purpose </a:t>
            </a:r>
          </a:p>
        </p:txBody>
      </p:sp>
      <p:sp>
        <p:nvSpPr>
          <p:cNvPr id="4" name="Slide Number Placeholder 3"/>
          <p:cNvSpPr>
            <a:spLocks noGrp="1"/>
          </p:cNvSpPr>
          <p:nvPr>
            <p:ph type="sldNum" sz="quarter" idx="5"/>
          </p:nvPr>
        </p:nvSpPr>
        <p:spPr/>
        <p:txBody>
          <a:bodyPr/>
          <a:lstStyle/>
          <a:p>
            <a:fld id="{E7540EF7-7732-4DBF-9BA3-92E972AAE1EE}" type="slidenum">
              <a:t>7</a:t>
            </a:fld>
            <a:endParaRPr lang="en-GB"/>
          </a:p>
        </p:txBody>
      </p:sp>
    </p:spTree>
    <p:extLst>
      <p:ext uri="{BB962C8B-B14F-4D97-AF65-F5344CB8AC3E}">
        <p14:creationId xmlns:p14="http://schemas.microsoft.com/office/powerpoint/2010/main" val="3962111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Mobilization of knowledge of a firm's employees, partners and stakeholders</a:t>
            </a:r>
          </a:p>
          <a:p>
            <a:r>
              <a:rPr lang="en-US">
                <a:cs typeface="Calibri"/>
              </a:rPr>
              <a:t>Creating a safe place for employee collaboration and idea sharing</a:t>
            </a:r>
          </a:p>
          <a:p>
            <a:r>
              <a:rPr lang="en-US">
                <a:cs typeface="Calibri"/>
              </a:rPr>
              <a:t>Cross-sector partnerships embracing UN SDGs</a:t>
            </a:r>
          </a:p>
        </p:txBody>
      </p:sp>
      <p:sp>
        <p:nvSpPr>
          <p:cNvPr id="4" name="Slide Number Placeholder 3"/>
          <p:cNvSpPr>
            <a:spLocks noGrp="1"/>
          </p:cNvSpPr>
          <p:nvPr>
            <p:ph type="sldNum" sz="quarter" idx="5"/>
          </p:nvPr>
        </p:nvSpPr>
        <p:spPr/>
        <p:txBody>
          <a:bodyPr/>
          <a:lstStyle/>
          <a:p>
            <a:fld id="{E7540EF7-7732-4DBF-9BA3-92E972AAE1EE}" type="slidenum">
              <a:rPr lang="en-GB"/>
              <a:t>8</a:t>
            </a:fld>
            <a:endParaRPr lang="en-GB"/>
          </a:p>
        </p:txBody>
      </p:sp>
    </p:spTree>
    <p:extLst>
      <p:ext uri="{BB962C8B-B14F-4D97-AF65-F5344CB8AC3E}">
        <p14:creationId xmlns:p14="http://schemas.microsoft.com/office/powerpoint/2010/main" val="4165414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Collaboration between Airbus, Autodesk and ANSYS delivers genuine value through generative design capabilities</a:t>
            </a:r>
          </a:p>
        </p:txBody>
      </p:sp>
      <p:sp>
        <p:nvSpPr>
          <p:cNvPr id="4" name="Slide Number Placeholder 3"/>
          <p:cNvSpPr>
            <a:spLocks noGrp="1"/>
          </p:cNvSpPr>
          <p:nvPr>
            <p:ph type="sldNum" sz="quarter" idx="5"/>
          </p:nvPr>
        </p:nvSpPr>
        <p:spPr/>
        <p:txBody>
          <a:bodyPr/>
          <a:lstStyle/>
          <a:p>
            <a:fld id="{E7540EF7-7732-4DBF-9BA3-92E972AAE1EE}" type="slidenum">
              <a:t>9</a:t>
            </a:fld>
            <a:endParaRPr lang="en-GB"/>
          </a:p>
        </p:txBody>
      </p:sp>
    </p:spTree>
    <p:extLst>
      <p:ext uri="{BB962C8B-B14F-4D97-AF65-F5344CB8AC3E}">
        <p14:creationId xmlns:p14="http://schemas.microsoft.com/office/powerpoint/2010/main" val="1100078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10</a:t>
            </a:fld>
            <a:endParaRPr lang="en-GB"/>
          </a:p>
        </p:txBody>
      </p:sp>
    </p:spTree>
    <p:extLst>
      <p:ext uri="{BB962C8B-B14F-4D97-AF65-F5344CB8AC3E}">
        <p14:creationId xmlns:p14="http://schemas.microsoft.com/office/powerpoint/2010/main" val="4155782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Generative design adopted for components and the factories where they are manufactured </a:t>
            </a:r>
          </a:p>
        </p:txBody>
      </p:sp>
      <p:sp>
        <p:nvSpPr>
          <p:cNvPr id="4" name="Slide Number Placeholder 3"/>
          <p:cNvSpPr>
            <a:spLocks noGrp="1"/>
          </p:cNvSpPr>
          <p:nvPr>
            <p:ph type="sldNum" sz="quarter" idx="5"/>
          </p:nvPr>
        </p:nvSpPr>
        <p:spPr/>
        <p:txBody>
          <a:bodyPr/>
          <a:lstStyle/>
          <a:p>
            <a:fld id="{E7540EF7-7732-4DBF-9BA3-92E972AAE1EE}" type="slidenum">
              <a:rPr lang="en-GB"/>
              <a:t>11</a:t>
            </a:fld>
            <a:endParaRPr lang="en-GB"/>
          </a:p>
        </p:txBody>
      </p:sp>
    </p:spTree>
    <p:extLst>
      <p:ext uri="{BB962C8B-B14F-4D97-AF65-F5344CB8AC3E}">
        <p14:creationId xmlns:p14="http://schemas.microsoft.com/office/powerpoint/2010/main" val="726097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Why would Airbus give away IP? </a:t>
            </a:r>
            <a:endParaRPr lang="en-US"/>
          </a:p>
          <a:p>
            <a:pPr marL="171450" indent="-171450">
              <a:buFont typeface="Arial"/>
              <a:buChar char="•"/>
            </a:pPr>
            <a:r>
              <a:rPr lang="en-GB" baseline="0"/>
              <a:t>The aerospace industry has been identified as one of the primary causes of pollution</a:t>
            </a:r>
            <a:endParaRPr lang="en-GB" baseline="0">
              <a:cs typeface="Calibri" panose="020F0502020204030204"/>
            </a:endParaRPr>
          </a:p>
          <a:p>
            <a:pPr marL="171450" indent="-171450">
              <a:buFont typeface="Arial"/>
              <a:buChar char="•"/>
            </a:pPr>
            <a:r>
              <a:rPr lang="en-GB" baseline="0"/>
              <a:t>The fallout of covid has found the aerospace industry in financial crisis and airbus is not exempt from this</a:t>
            </a:r>
            <a:endParaRPr lang="en-GB" baseline="0">
              <a:cs typeface="Calibri" panose="020F0502020204030204"/>
            </a:endParaRPr>
          </a:p>
          <a:p>
            <a:pPr marL="171450" indent="-171450">
              <a:buFont typeface="Arial"/>
              <a:buChar char="•"/>
            </a:pPr>
            <a:r>
              <a:rPr lang="en-GB" baseline="0"/>
              <a:t>Open sourcing allows for shared cost, free flow of ideas and mutual benefits</a:t>
            </a:r>
            <a:r>
              <a:rPr lang="en-GB"/>
              <a:t>  </a:t>
            </a:r>
          </a:p>
          <a:p>
            <a:pPr marL="171450" indent="-171450">
              <a:buFont typeface="Arial"/>
              <a:buChar char="•"/>
            </a:pPr>
            <a:r>
              <a:rPr lang="en-GB" baseline="0"/>
              <a:t>In a global crisis of environmental disasters caused by greenhouse gasses the implementation of solutions cannot be isolated to only one company</a:t>
            </a:r>
            <a:endParaRPr lang="en-GB">
              <a:cs typeface="Calibri" panose="020F0502020204030204"/>
            </a:endParaRPr>
          </a:p>
        </p:txBody>
      </p:sp>
      <p:sp>
        <p:nvSpPr>
          <p:cNvPr id="4" name="Slide Number Placeholder 3"/>
          <p:cNvSpPr>
            <a:spLocks noGrp="1"/>
          </p:cNvSpPr>
          <p:nvPr>
            <p:ph type="sldNum" sz="quarter" idx="10"/>
          </p:nvPr>
        </p:nvSpPr>
        <p:spPr/>
        <p:txBody>
          <a:bodyPr/>
          <a:lstStyle/>
          <a:p>
            <a:fld id="{E7540EF7-7732-4DBF-9BA3-92E972AAE1EE}" type="slidenum">
              <a:rPr lang="en-GB" smtClean="0"/>
              <a:t>12</a:t>
            </a:fld>
            <a:endParaRPr lang="en-GB"/>
          </a:p>
        </p:txBody>
      </p:sp>
    </p:spTree>
    <p:extLst>
      <p:ext uri="{BB962C8B-B14F-4D97-AF65-F5344CB8AC3E}">
        <p14:creationId xmlns:p14="http://schemas.microsoft.com/office/powerpoint/2010/main" val="2983121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Have we found CMSW's big brother? Perhaps, but with a different perspective on brands!</a:t>
            </a:r>
          </a:p>
        </p:txBody>
      </p:sp>
      <p:sp>
        <p:nvSpPr>
          <p:cNvPr id="4" name="Slide Number Placeholder 3"/>
          <p:cNvSpPr>
            <a:spLocks noGrp="1"/>
          </p:cNvSpPr>
          <p:nvPr>
            <p:ph type="sldNum" sz="quarter" idx="5"/>
          </p:nvPr>
        </p:nvSpPr>
        <p:spPr/>
        <p:txBody>
          <a:bodyPr/>
          <a:lstStyle/>
          <a:p>
            <a:fld id="{E7540EF7-7732-4DBF-9BA3-92E972AAE1EE}" type="slidenum">
              <a:t>13</a:t>
            </a:fld>
            <a:endParaRPr lang="en-GB"/>
          </a:p>
        </p:txBody>
      </p:sp>
    </p:spTree>
    <p:extLst>
      <p:ext uri="{BB962C8B-B14F-4D97-AF65-F5344CB8AC3E}">
        <p14:creationId xmlns:p14="http://schemas.microsoft.com/office/powerpoint/2010/main" val="1325637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260,000 employees</a:t>
            </a:r>
          </a:p>
          <a:p>
            <a:r>
              <a:rPr lang="en-US">
                <a:cs typeface="Calibri"/>
              </a:rPr>
              <a:t>30 countries</a:t>
            </a:r>
          </a:p>
          <a:p>
            <a:endParaRPr lang="en-US">
              <a:cs typeface="Calibri"/>
            </a:endParaRPr>
          </a:p>
        </p:txBody>
      </p:sp>
      <p:sp>
        <p:nvSpPr>
          <p:cNvPr id="4" name="Slide Number Placeholder 3"/>
          <p:cNvSpPr>
            <a:spLocks noGrp="1"/>
          </p:cNvSpPr>
          <p:nvPr>
            <p:ph type="sldNum" sz="quarter" idx="5"/>
          </p:nvPr>
        </p:nvSpPr>
        <p:spPr/>
        <p:txBody>
          <a:bodyPr/>
          <a:lstStyle/>
          <a:p>
            <a:fld id="{E7540EF7-7732-4DBF-9BA3-92E972AAE1EE}" type="slidenum">
              <a:rPr lang="en-GB"/>
              <a:t>14</a:t>
            </a:fld>
            <a:endParaRPr lang="en-GB"/>
          </a:p>
        </p:txBody>
      </p:sp>
    </p:spTree>
    <p:extLst>
      <p:ext uri="{BB962C8B-B14F-4D97-AF65-F5344CB8AC3E}">
        <p14:creationId xmlns:p14="http://schemas.microsoft.com/office/powerpoint/2010/main" val="2105731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15</a:t>
            </a:fld>
            <a:endParaRPr lang="en-GB"/>
          </a:p>
        </p:txBody>
      </p:sp>
    </p:spTree>
    <p:extLst>
      <p:ext uri="{BB962C8B-B14F-4D97-AF65-F5344CB8AC3E}">
        <p14:creationId xmlns:p14="http://schemas.microsoft.com/office/powerpoint/2010/main" val="29411734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Clearly stated purpose: At Jabil we strive to make ANTHING POSSIBLE and EVERYTHING BETTER</a:t>
            </a:r>
          </a:p>
          <a:p>
            <a:r>
              <a:rPr lang="en-US">
                <a:cs typeface="Calibri"/>
              </a:rPr>
              <a:t>Our vision is:  to be the most </a:t>
            </a:r>
            <a:r>
              <a:rPr lang="en-US" u="sng">
                <a:cs typeface="Calibri"/>
              </a:rPr>
              <a:t>technologically advanced </a:t>
            </a:r>
            <a:r>
              <a:rPr lang="en-US">
                <a:cs typeface="Calibri"/>
              </a:rPr>
              <a:t>and </a:t>
            </a:r>
            <a:r>
              <a:rPr lang="en-US" u="sng">
                <a:cs typeface="Calibri"/>
              </a:rPr>
              <a:t>trusted manufacturing solutions provider</a:t>
            </a:r>
          </a:p>
          <a:p>
            <a:r>
              <a:rPr lang="en-US" u="sng">
                <a:cs typeface="Calibri"/>
              </a:rPr>
              <a:t>Does opportunity knock?</a:t>
            </a:r>
          </a:p>
        </p:txBody>
      </p:sp>
      <p:sp>
        <p:nvSpPr>
          <p:cNvPr id="4" name="Slide Number Placeholder 3"/>
          <p:cNvSpPr>
            <a:spLocks noGrp="1"/>
          </p:cNvSpPr>
          <p:nvPr>
            <p:ph type="sldNum" sz="quarter" idx="5"/>
          </p:nvPr>
        </p:nvSpPr>
        <p:spPr/>
        <p:txBody>
          <a:bodyPr/>
          <a:lstStyle/>
          <a:p>
            <a:fld id="{E7540EF7-7732-4DBF-9BA3-92E972AAE1EE}" type="slidenum">
              <a:rPr lang="en-GB"/>
              <a:t>16</a:t>
            </a:fld>
            <a:endParaRPr lang="en-GB"/>
          </a:p>
        </p:txBody>
      </p:sp>
    </p:spTree>
    <p:extLst>
      <p:ext uri="{BB962C8B-B14F-4D97-AF65-F5344CB8AC3E}">
        <p14:creationId xmlns:p14="http://schemas.microsoft.com/office/powerpoint/2010/main" val="35627489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Circularity – following Clear Purpose and Collaboration, comes circularity</a:t>
            </a:r>
          </a:p>
          <a:p>
            <a:r>
              <a:rPr lang="en-US">
                <a:cs typeface="Calibri"/>
              </a:rPr>
              <a:t>INTENTIONALLY DESIGNING FOR CIRCULARITY</a:t>
            </a:r>
          </a:p>
          <a:p>
            <a:r>
              <a:rPr lang="en-US">
                <a:cs typeface="Calibri"/>
              </a:rPr>
              <a:t>HELPING CUSTOMERS TO RETHINK THEIR ASSEMBLY PROCESSES</a:t>
            </a:r>
          </a:p>
          <a:p>
            <a:r>
              <a:rPr lang="en-US">
                <a:cs typeface="Calibri"/>
              </a:rPr>
              <a:t>MODULARITY FOR EASE OF DISASSEMBLING AND RECYCLING</a:t>
            </a:r>
          </a:p>
        </p:txBody>
      </p:sp>
      <p:sp>
        <p:nvSpPr>
          <p:cNvPr id="4" name="Slide Number Placeholder 3"/>
          <p:cNvSpPr>
            <a:spLocks noGrp="1"/>
          </p:cNvSpPr>
          <p:nvPr>
            <p:ph type="sldNum" sz="quarter" idx="5"/>
          </p:nvPr>
        </p:nvSpPr>
        <p:spPr/>
        <p:txBody>
          <a:bodyPr/>
          <a:lstStyle/>
          <a:p>
            <a:fld id="{E7540EF7-7732-4DBF-9BA3-92E972AAE1EE}" type="slidenum">
              <a:t>17</a:t>
            </a:fld>
            <a:endParaRPr lang="en-GB"/>
          </a:p>
        </p:txBody>
      </p:sp>
    </p:spTree>
    <p:extLst>
      <p:ext uri="{BB962C8B-B14F-4D97-AF65-F5344CB8AC3E}">
        <p14:creationId xmlns:p14="http://schemas.microsoft.com/office/powerpoint/2010/main" val="39310893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HOW DO WE COMPARE WITH JABIL?</a:t>
            </a:r>
          </a:p>
          <a:p>
            <a:r>
              <a:rPr lang="en-US">
                <a:cs typeface="Calibri"/>
              </a:rPr>
              <a:t>COULD WE COLLABORATE?</a:t>
            </a:r>
          </a:p>
          <a:p>
            <a:r>
              <a:rPr lang="en-US">
                <a:cs typeface="Calibri"/>
              </a:rPr>
              <a:t>WHAT OPPORTUNITIES MIGHT ARISE?</a:t>
            </a:r>
          </a:p>
          <a:p>
            <a:r>
              <a:rPr lang="en-US">
                <a:cs typeface="Calibri"/>
              </a:rPr>
              <a:t>RECOMMENDATION – Commission a report on Jabil's activities based upon readily available information.</a:t>
            </a:r>
          </a:p>
          <a:p>
            <a:r>
              <a:rPr lang="en-US">
                <a:cs typeface="Calibri"/>
              </a:rPr>
              <a:t>PURPOSE of internal report – To decide whether to open discussions about potential collaboration</a:t>
            </a:r>
          </a:p>
        </p:txBody>
      </p:sp>
      <p:sp>
        <p:nvSpPr>
          <p:cNvPr id="4" name="Slide Number Placeholder 3"/>
          <p:cNvSpPr>
            <a:spLocks noGrp="1"/>
          </p:cNvSpPr>
          <p:nvPr>
            <p:ph type="sldNum" sz="quarter" idx="5"/>
          </p:nvPr>
        </p:nvSpPr>
        <p:spPr/>
        <p:txBody>
          <a:bodyPr/>
          <a:lstStyle/>
          <a:p>
            <a:fld id="{E7540EF7-7732-4DBF-9BA3-92E972AAE1EE}" type="slidenum">
              <a:t>18</a:t>
            </a:fld>
            <a:endParaRPr lang="en-GB"/>
          </a:p>
        </p:txBody>
      </p:sp>
    </p:spTree>
    <p:extLst>
      <p:ext uri="{BB962C8B-B14F-4D97-AF65-F5344CB8AC3E}">
        <p14:creationId xmlns:p14="http://schemas.microsoft.com/office/powerpoint/2010/main" val="1298493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19</a:t>
            </a:fld>
            <a:endParaRPr lang="en-GB"/>
          </a:p>
        </p:txBody>
      </p:sp>
    </p:spTree>
    <p:extLst>
      <p:ext uri="{BB962C8B-B14F-4D97-AF65-F5344CB8AC3E}">
        <p14:creationId xmlns:p14="http://schemas.microsoft.com/office/powerpoint/2010/main" val="26572139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20</a:t>
            </a:fld>
            <a:endParaRPr lang="en-GB"/>
          </a:p>
        </p:txBody>
      </p:sp>
    </p:spTree>
    <p:extLst>
      <p:ext uri="{BB962C8B-B14F-4D97-AF65-F5344CB8AC3E}">
        <p14:creationId xmlns:p14="http://schemas.microsoft.com/office/powerpoint/2010/main" val="20391895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Is there scope for adding value to CMSW's brand internationally?</a:t>
            </a:r>
          </a:p>
          <a:p>
            <a:r>
              <a:rPr lang="en-US">
                <a:cs typeface="Calibri"/>
              </a:rPr>
              <a:t>What technologies are Jabil using better than CMSW?</a:t>
            </a:r>
          </a:p>
          <a:p>
            <a:r>
              <a:rPr lang="en-US">
                <a:cs typeface="Calibri"/>
              </a:rPr>
              <a:t>What technologies are CMSW using better than Jabil (if any)?</a:t>
            </a:r>
          </a:p>
          <a:p>
            <a:r>
              <a:rPr lang="en-US">
                <a:cs typeface="Calibri"/>
              </a:rPr>
              <a:t>How do Jabil score on the 17 UN SDGs?</a:t>
            </a:r>
          </a:p>
        </p:txBody>
      </p:sp>
      <p:sp>
        <p:nvSpPr>
          <p:cNvPr id="4" name="Slide Number Placeholder 3"/>
          <p:cNvSpPr>
            <a:spLocks noGrp="1"/>
          </p:cNvSpPr>
          <p:nvPr>
            <p:ph type="sldNum" sz="quarter" idx="5"/>
          </p:nvPr>
        </p:nvSpPr>
        <p:spPr/>
        <p:txBody>
          <a:bodyPr/>
          <a:lstStyle/>
          <a:p>
            <a:fld id="{E7540EF7-7732-4DBF-9BA3-92E972AAE1EE}" type="slidenum">
              <a:rPr lang="en-GB"/>
              <a:t>21</a:t>
            </a:fld>
            <a:endParaRPr lang="en-GB"/>
          </a:p>
        </p:txBody>
      </p:sp>
    </p:spTree>
    <p:extLst>
      <p:ext uri="{BB962C8B-B14F-4D97-AF65-F5344CB8AC3E}">
        <p14:creationId xmlns:p14="http://schemas.microsoft.com/office/powerpoint/2010/main" val="13135009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COULD WE INTEGRATE FHE TECHNOLOGY IN OUR PRODUCTS ENABLING US TO ADD VALUE AND MONITOR PERFORMANCE THROUGHOUT THE PRODUCT LIFE CYCLE</a:t>
            </a:r>
          </a:p>
        </p:txBody>
      </p:sp>
      <p:sp>
        <p:nvSpPr>
          <p:cNvPr id="4" name="Slide Number Placeholder 3"/>
          <p:cNvSpPr>
            <a:spLocks noGrp="1"/>
          </p:cNvSpPr>
          <p:nvPr>
            <p:ph type="sldNum" sz="quarter" idx="5"/>
          </p:nvPr>
        </p:nvSpPr>
        <p:spPr/>
        <p:txBody>
          <a:bodyPr/>
          <a:lstStyle/>
          <a:p>
            <a:fld id="{E7540EF7-7732-4DBF-9BA3-92E972AAE1EE}" type="slidenum">
              <a:t>22</a:t>
            </a:fld>
            <a:endParaRPr lang="en-GB"/>
          </a:p>
        </p:txBody>
      </p:sp>
    </p:spTree>
    <p:extLst>
      <p:ext uri="{BB962C8B-B14F-4D97-AF65-F5344CB8AC3E}">
        <p14:creationId xmlns:p14="http://schemas.microsoft.com/office/powerpoint/2010/main" val="419120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Dan </a:t>
            </a:r>
            <a:r>
              <a:rPr lang="en-US" err="1">
                <a:cs typeface="Calibri"/>
              </a:rPr>
              <a:t>Gamota</a:t>
            </a:r>
            <a:r>
              <a:rPr lang="en-US">
                <a:cs typeface="Calibri"/>
              </a:rPr>
              <a:t> VP of Jabil (Forbes Councils Member) in an article titled '</a:t>
            </a:r>
            <a:r>
              <a:rPr lang="en-US"/>
              <a:t>Designing Products For A Circular Economy With Digital Twins' gives some examples of how FHE tech is enhancing the development of DTs.</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E7540EF7-7732-4DBF-9BA3-92E972AAE1EE}" type="slidenum">
              <a:rPr lang="en-GB"/>
              <a:t>23</a:t>
            </a:fld>
            <a:endParaRPr lang="en-GB"/>
          </a:p>
        </p:txBody>
      </p:sp>
    </p:spTree>
    <p:extLst>
      <p:ext uri="{BB962C8B-B14F-4D97-AF65-F5344CB8AC3E}">
        <p14:creationId xmlns:p14="http://schemas.microsoft.com/office/powerpoint/2010/main" val="1602878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Next generation DTs </a:t>
            </a:r>
            <a:endParaRPr lang="en-US"/>
          </a:p>
          <a:p>
            <a:pPr marL="171450" indent="-171450">
              <a:buFont typeface="Arial"/>
              <a:buChar char="•"/>
            </a:pPr>
            <a:r>
              <a:rPr lang="en-US">
                <a:cs typeface="Calibri"/>
              </a:rPr>
              <a:t>Support research in aeronautics, applied mathematics and computational science</a:t>
            </a:r>
          </a:p>
          <a:p>
            <a:pPr marL="171450" indent="-171450">
              <a:buFont typeface="Arial"/>
              <a:buChar char="•"/>
            </a:pPr>
            <a:r>
              <a:rPr lang="en-US">
                <a:cs typeface="Calibri"/>
              </a:rPr>
              <a:t>Improving development of electric propulsion</a:t>
            </a:r>
          </a:p>
          <a:p>
            <a:pPr marL="171450" indent="-171450">
              <a:buFont typeface="Arial"/>
              <a:buChar char="•"/>
            </a:pPr>
            <a:r>
              <a:rPr lang="en-US">
                <a:cs typeface="Calibri"/>
              </a:rPr>
              <a:t>More fuel efficient aircrafts </a:t>
            </a:r>
          </a:p>
          <a:p>
            <a:pPr marL="171450" indent="-171450">
              <a:buFont typeface="Arial"/>
              <a:buChar char="•"/>
            </a:pPr>
            <a:r>
              <a:rPr lang="en-US">
                <a:cs typeface="Calibri"/>
              </a:rPr>
              <a:t>Exploration of urban aerial taxis</a:t>
            </a:r>
          </a:p>
          <a:p>
            <a:pPr marL="171450" indent="-171450">
              <a:buFont typeface="Arial"/>
              <a:buChar char="•"/>
            </a:pPr>
            <a:r>
              <a:rPr lang="en-US">
                <a:cs typeface="Calibri"/>
              </a:rPr>
              <a:t>Using FHE is vital in producing more accurate DTs – reducing flight risks</a:t>
            </a:r>
          </a:p>
        </p:txBody>
      </p:sp>
      <p:sp>
        <p:nvSpPr>
          <p:cNvPr id="4" name="Slide Number Placeholder 3"/>
          <p:cNvSpPr>
            <a:spLocks noGrp="1"/>
          </p:cNvSpPr>
          <p:nvPr>
            <p:ph type="sldNum" sz="quarter" idx="5"/>
          </p:nvPr>
        </p:nvSpPr>
        <p:spPr/>
        <p:txBody>
          <a:bodyPr/>
          <a:lstStyle/>
          <a:p>
            <a:fld id="{E7540EF7-7732-4DBF-9BA3-92E972AAE1EE}" type="slidenum">
              <a:rPr lang="en-GB"/>
              <a:t>24</a:t>
            </a:fld>
            <a:endParaRPr lang="en-GB"/>
          </a:p>
        </p:txBody>
      </p:sp>
    </p:spTree>
    <p:extLst>
      <p:ext uri="{BB962C8B-B14F-4D97-AF65-F5344CB8AC3E}">
        <p14:creationId xmlns:p14="http://schemas.microsoft.com/office/powerpoint/2010/main" val="210634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25</a:t>
            </a:fld>
            <a:endParaRPr lang="en-GB"/>
          </a:p>
        </p:txBody>
      </p:sp>
    </p:spTree>
    <p:extLst>
      <p:ext uri="{BB962C8B-B14F-4D97-AF65-F5344CB8AC3E}">
        <p14:creationId xmlns:p14="http://schemas.microsoft.com/office/powerpoint/2010/main" val="28748488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26</a:t>
            </a:fld>
            <a:endParaRPr lang="en-GB"/>
          </a:p>
        </p:txBody>
      </p:sp>
    </p:spTree>
    <p:extLst>
      <p:ext uri="{BB962C8B-B14F-4D97-AF65-F5344CB8AC3E}">
        <p14:creationId xmlns:p14="http://schemas.microsoft.com/office/powerpoint/2010/main" val="32222139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UK based - CPI catalyzes cross-sector collaboration</a:t>
            </a:r>
          </a:p>
        </p:txBody>
      </p:sp>
      <p:sp>
        <p:nvSpPr>
          <p:cNvPr id="4" name="Slide Number Placeholder 3"/>
          <p:cNvSpPr>
            <a:spLocks noGrp="1"/>
          </p:cNvSpPr>
          <p:nvPr>
            <p:ph type="sldNum" sz="quarter" idx="5"/>
          </p:nvPr>
        </p:nvSpPr>
        <p:spPr/>
        <p:txBody>
          <a:bodyPr/>
          <a:lstStyle/>
          <a:p>
            <a:fld id="{E7540EF7-7732-4DBF-9BA3-92E972AAE1EE}" type="slidenum">
              <a:rPr lang="en-GB"/>
              <a:t>27</a:t>
            </a:fld>
            <a:endParaRPr lang="en-GB"/>
          </a:p>
        </p:txBody>
      </p:sp>
    </p:spTree>
    <p:extLst>
      <p:ext uri="{BB962C8B-B14F-4D97-AF65-F5344CB8AC3E}">
        <p14:creationId xmlns:p14="http://schemas.microsoft.com/office/powerpoint/2010/main" val="19137369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are some of the key actors in Wales</a:t>
            </a:r>
          </a:p>
          <a:p>
            <a:r>
              <a:rPr lang="en-US">
                <a:cs typeface="Calibri"/>
              </a:rPr>
              <a:t>RECOMMENDATION – CMSW should actively network and engage with MADE Cymru which offers fully funded courses on Innovation, Industry 4.0 and New Product Development for our staff </a:t>
            </a:r>
          </a:p>
        </p:txBody>
      </p:sp>
      <p:sp>
        <p:nvSpPr>
          <p:cNvPr id="4" name="Slide Number Placeholder 3"/>
          <p:cNvSpPr>
            <a:spLocks noGrp="1"/>
          </p:cNvSpPr>
          <p:nvPr>
            <p:ph type="sldNum" sz="quarter" idx="5"/>
          </p:nvPr>
        </p:nvSpPr>
        <p:spPr/>
        <p:txBody>
          <a:bodyPr/>
          <a:lstStyle/>
          <a:p>
            <a:fld id="{E7540EF7-7732-4DBF-9BA3-92E972AAE1EE}" type="slidenum">
              <a:rPr lang="en-GB"/>
              <a:t>28</a:t>
            </a:fld>
            <a:endParaRPr lang="en-GB"/>
          </a:p>
        </p:txBody>
      </p:sp>
    </p:spTree>
    <p:extLst>
      <p:ext uri="{BB962C8B-B14F-4D97-AF65-F5344CB8AC3E}">
        <p14:creationId xmlns:p14="http://schemas.microsoft.com/office/powerpoint/2010/main" val="34293129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Rolls Royce is a perfect example of existing</a:t>
            </a:r>
            <a:r>
              <a:rPr lang="en-GB" baseline="0"/>
              <a:t> recourses can be used to develop new business </a:t>
            </a:r>
            <a:r>
              <a:rPr lang="en-GB"/>
              <a:t>opportunities</a:t>
            </a:r>
            <a:endParaRPr lang="en-GB" baseline="0"/>
          </a:p>
          <a:p>
            <a:endParaRPr lang="en-GB"/>
          </a:p>
          <a:p>
            <a:r>
              <a:rPr lang="en-GB"/>
              <a:t>The</a:t>
            </a:r>
            <a:r>
              <a:rPr lang="en-GB" baseline="0"/>
              <a:t> small modular reactor allows for low cost, prefabricated design that can be installed quickly compared to conventional technology</a:t>
            </a:r>
            <a:endParaRPr lang="en-GB" baseline="0">
              <a:cs typeface="Calibri"/>
            </a:endParaRPr>
          </a:p>
          <a:p>
            <a:endParaRPr lang="en-GB" baseline="0"/>
          </a:p>
          <a:p>
            <a:r>
              <a:rPr lang="en-GB"/>
              <a:t>An approval application was submitted to the Nuclear Council in 2021 with the first unit due to come online in 2025</a:t>
            </a:r>
            <a:endParaRPr lang="en-GB">
              <a:cs typeface="Calibri"/>
            </a:endParaRPr>
          </a:p>
        </p:txBody>
      </p:sp>
      <p:sp>
        <p:nvSpPr>
          <p:cNvPr id="4" name="Slide Number Placeholder 3"/>
          <p:cNvSpPr>
            <a:spLocks noGrp="1"/>
          </p:cNvSpPr>
          <p:nvPr>
            <p:ph type="sldNum" sz="quarter" idx="10"/>
          </p:nvPr>
        </p:nvSpPr>
        <p:spPr/>
        <p:txBody>
          <a:bodyPr/>
          <a:lstStyle/>
          <a:p>
            <a:fld id="{E7540EF7-7732-4DBF-9BA3-92E972AAE1EE}" type="slidenum">
              <a:rPr lang="en-GB" smtClean="0"/>
              <a:t>29</a:t>
            </a:fld>
            <a:endParaRPr lang="en-GB"/>
          </a:p>
        </p:txBody>
      </p:sp>
    </p:spTree>
    <p:extLst>
      <p:ext uri="{BB962C8B-B14F-4D97-AF65-F5344CB8AC3E}">
        <p14:creationId xmlns:p14="http://schemas.microsoft.com/office/powerpoint/2010/main" val="14161277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30</a:t>
            </a:fld>
            <a:endParaRPr lang="en-GB"/>
          </a:p>
        </p:txBody>
      </p:sp>
    </p:spTree>
    <p:extLst>
      <p:ext uri="{BB962C8B-B14F-4D97-AF65-F5344CB8AC3E}">
        <p14:creationId xmlns:p14="http://schemas.microsoft.com/office/powerpoint/2010/main" val="10022292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31</a:t>
            </a:fld>
            <a:endParaRPr lang="en-GB"/>
          </a:p>
        </p:txBody>
      </p:sp>
    </p:spTree>
    <p:extLst>
      <p:ext uri="{BB962C8B-B14F-4D97-AF65-F5344CB8AC3E}">
        <p14:creationId xmlns:p14="http://schemas.microsoft.com/office/powerpoint/2010/main" val="17937837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Policy focus areas:</a:t>
            </a:r>
          </a:p>
          <a:p>
            <a:pPr marL="171450" indent="-171450">
              <a:buFont typeface="Arial"/>
              <a:buChar char="•"/>
            </a:pPr>
            <a:r>
              <a:rPr lang="en-US">
                <a:cs typeface="Calibri"/>
              </a:rPr>
              <a:t>Create markets for future innovations</a:t>
            </a:r>
          </a:p>
          <a:p>
            <a:pPr marL="171450" indent="-171450">
              <a:buFont typeface="Arial"/>
              <a:buChar char="•"/>
            </a:pPr>
            <a:r>
              <a:rPr lang="en-US">
                <a:cs typeface="Calibri"/>
              </a:rPr>
              <a:t>More significant and risk-tolerant finance for innovation</a:t>
            </a:r>
          </a:p>
          <a:p>
            <a:pPr marL="171450" indent="-171450">
              <a:buFont typeface="Arial"/>
              <a:buChar char="•"/>
            </a:pPr>
            <a:r>
              <a:rPr lang="en-US">
                <a:cs typeface="Calibri"/>
              </a:rPr>
              <a:t>Inter-disciplinary knowledge exchange – cross sector collaboration</a:t>
            </a:r>
          </a:p>
          <a:p>
            <a:pPr marL="171450" indent="-171450">
              <a:buFont typeface="Arial"/>
              <a:buChar char="•"/>
            </a:pPr>
            <a:r>
              <a:rPr lang="en-US">
                <a:cs typeface="Calibri"/>
              </a:rPr>
              <a:t>Improved data infrastructure and capabilities</a:t>
            </a:r>
          </a:p>
        </p:txBody>
      </p:sp>
      <p:sp>
        <p:nvSpPr>
          <p:cNvPr id="4" name="Slide Number Placeholder 3"/>
          <p:cNvSpPr>
            <a:spLocks noGrp="1"/>
          </p:cNvSpPr>
          <p:nvPr>
            <p:ph type="sldNum" sz="quarter" idx="5"/>
          </p:nvPr>
        </p:nvSpPr>
        <p:spPr/>
        <p:txBody>
          <a:bodyPr/>
          <a:lstStyle/>
          <a:p>
            <a:fld id="{E7540EF7-7732-4DBF-9BA3-92E972AAE1EE}" type="slidenum">
              <a:rPr lang="en-GB"/>
              <a:t>32</a:t>
            </a:fld>
            <a:endParaRPr lang="en-GB"/>
          </a:p>
        </p:txBody>
      </p:sp>
    </p:spTree>
    <p:extLst>
      <p:ext uri="{BB962C8B-B14F-4D97-AF65-F5344CB8AC3E}">
        <p14:creationId xmlns:p14="http://schemas.microsoft.com/office/powerpoint/2010/main" val="20587200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Social Economy:</a:t>
            </a:r>
          </a:p>
          <a:p>
            <a:r>
              <a:rPr lang="en-US">
                <a:cs typeface="Calibri"/>
              </a:rPr>
              <a:t>In Europe there are 2.8 million social economy entities </a:t>
            </a:r>
          </a:p>
          <a:p>
            <a:pPr marL="171450" indent="-171450">
              <a:buFont typeface="Arial"/>
              <a:buChar char="•"/>
            </a:pPr>
            <a:r>
              <a:rPr lang="en-US">
                <a:cs typeface="Calibri"/>
              </a:rPr>
              <a:t>Fostering social innovation</a:t>
            </a:r>
          </a:p>
          <a:p>
            <a:pPr marL="171450" indent="-171450">
              <a:buFont typeface="Arial"/>
              <a:buChar char="•"/>
            </a:pPr>
            <a:r>
              <a:rPr lang="en-US">
                <a:cs typeface="Calibri"/>
              </a:rPr>
              <a:t>Creating jobs (accounting for 6.3% of employment)</a:t>
            </a:r>
          </a:p>
          <a:p>
            <a:pPr marL="171450" indent="-171450">
              <a:buFont typeface="Arial"/>
              <a:buChar char="•"/>
            </a:pPr>
            <a:r>
              <a:rPr lang="en-US">
                <a:cs typeface="Calibri"/>
              </a:rPr>
              <a:t>Including jobs for disadvantaged people</a:t>
            </a:r>
          </a:p>
          <a:p>
            <a:pPr marL="171450" indent="-171450">
              <a:buFont typeface="Arial"/>
              <a:buChar char="•"/>
            </a:pPr>
            <a:r>
              <a:rPr lang="en-US">
                <a:cs typeface="Calibri"/>
              </a:rPr>
              <a:t>Promoting the 'Green' transition</a:t>
            </a:r>
          </a:p>
          <a:p>
            <a:pPr marL="171450" indent="-171450">
              <a:buFont typeface="Arial"/>
              <a:buChar char="•"/>
            </a:pPr>
            <a:r>
              <a:rPr lang="en-US">
                <a:cs typeface="Calibri"/>
              </a:rPr>
              <a:t>Increasing social inclusion and solidarity, advancing equality</a:t>
            </a:r>
          </a:p>
        </p:txBody>
      </p:sp>
      <p:sp>
        <p:nvSpPr>
          <p:cNvPr id="4" name="Slide Number Placeholder 3"/>
          <p:cNvSpPr>
            <a:spLocks noGrp="1"/>
          </p:cNvSpPr>
          <p:nvPr>
            <p:ph type="sldNum" sz="quarter" idx="5"/>
          </p:nvPr>
        </p:nvSpPr>
        <p:spPr/>
        <p:txBody>
          <a:bodyPr/>
          <a:lstStyle/>
          <a:p>
            <a:fld id="{E7540EF7-7732-4DBF-9BA3-92E972AAE1EE}" type="slidenum">
              <a:rPr lang="en-GB"/>
              <a:t>33</a:t>
            </a:fld>
            <a:endParaRPr lang="en-GB"/>
          </a:p>
        </p:txBody>
      </p:sp>
    </p:spTree>
    <p:extLst>
      <p:ext uri="{BB962C8B-B14F-4D97-AF65-F5344CB8AC3E}">
        <p14:creationId xmlns:p14="http://schemas.microsoft.com/office/powerpoint/2010/main" val="41899736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Ready to form collaborative research partnerships with businesses of all sizes</a:t>
            </a:r>
          </a:p>
          <a:p>
            <a:r>
              <a:rPr lang="en-US">
                <a:cs typeface="Calibri"/>
              </a:rPr>
              <a:t>What might this mean for CMSW?</a:t>
            </a:r>
          </a:p>
          <a:p>
            <a:r>
              <a:rPr lang="en-US">
                <a:cs typeface="Calibri"/>
              </a:rPr>
              <a:t>Networking opens the door for meaningful conversations</a:t>
            </a:r>
          </a:p>
          <a:p>
            <a:r>
              <a:rPr lang="en-US">
                <a:cs typeface="Calibri"/>
              </a:rPr>
              <a:t>How well are we in CMSW engaging with other sectors and businesses? </a:t>
            </a:r>
          </a:p>
        </p:txBody>
      </p:sp>
      <p:sp>
        <p:nvSpPr>
          <p:cNvPr id="4" name="Slide Number Placeholder 3"/>
          <p:cNvSpPr>
            <a:spLocks noGrp="1"/>
          </p:cNvSpPr>
          <p:nvPr>
            <p:ph type="sldNum" sz="quarter" idx="5"/>
          </p:nvPr>
        </p:nvSpPr>
        <p:spPr/>
        <p:txBody>
          <a:bodyPr/>
          <a:lstStyle/>
          <a:p>
            <a:fld id="{E7540EF7-7732-4DBF-9BA3-92E972AAE1EE}" type="slidenum">
              <a:rPr lang="en-GB"/>
              <a:t>34</a:t>
            </a:fld>
            <a:endParaRPr lang="en-GB"/>
          </a:p>
        </p:txBody>
      </p:sp>
    </p:spTree>
    <p:extLst>
      <p:ext uri="{BB962C8B-B14F-4D97-AF65-F5344CB8AC3E}">
        <p14:creationId xmlns:p14="http://schemas.microsoft.com/office/powerpoint/2010/main" val="23785071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Opportunity knocks for collaboration </a:t>
            </a:r>
          </a:p>
          <a:p>
            <a:r>
              <a:rPr lang="en-US">
                <a:cs typeface="Calibri"/>
              </a:rPr>
              <a:t>Conversations can open doors </a:t>
            </a:r>
          </a:p>
          <a:p>
            <a:r>
              <a:rPr lang="en-US">
                <a:cs typeface="Calibri"/>
              </a:rPr>
              <a:t>But without these conversations, those doors may never open!</a:t>
            </a:r>
          </a:p>
        </p:txBody>
      </p:sp>
      <p:sp>
        <p:nvSpPr>
          <p:cNvPr id="4" name="Slide Number Placeholder 3"/>
          <p:cNvSpPr>
            <a:spLocks noGrp="1"/>
          </p:cNvSpPr>
          <p:nvPr>
            <p:ph type="sldNum" sz="quarter" idx="5"/>
          </p:nvPr>
        </p:nvSpPr>
        <p:spPr/>
        <p:txBody>
          <a:bodyPr/>
          <a:lstStyle/>
          <a:p>
            <a:fld id="{E7540EF7-7732-4DBF-9BA3-92E972AAE1EE}" type="slidenum">
              <a:rPr lang="en-GB"/>
              <a:t>35</a:t>
            </a:fld>
            <a:endParaRPr lang="en-GB"/>
          </a:p>
        </p:txBody>
      </p:sp>
    </p:spTree>
    <p:extLst>
      <p:ext uri="{BB962C8B-B14F-4D97-AF65-F5344CB8AC3E}">
        <p14:creationId xmlns:p14="http://schemas.microsoft.com/office/powerpoint/2010/main" val="33126129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challenge is for cultural changes that run deep</a:t>
            </a:r>
          </a:p>
          <a:p>
            <a:r>
              <a:rPr lang="en-US">
                <a:cs typeface="Calibri"/>
              </a:rPr>
              <a:t>How willing are the key stakeholders to shift from their introspective positions and create the conditions that are required to enable innovation to thrive?</a:t>
            </a:r>
          </a:p>
          <a:p>
            <a:r>
              <a:rPr lang="en-US">
                <a:cs typeface="Calibri"/>
              </a:rPr>
              <a:t>How does that question apply to our internal culture within CMSW?</a:t>
            </a:r>
          </a:p>
        </p:txBody>
      </p:sp>
      <p:sp>
        <p:nvSpPr>
          <p:cNvPr id="4" name="Slide Number Placeholder 3"/>
          <p:cNvSpPr>
            <a:spLocks noGrp="1"/>
          </p:cNvSpPr>
          <p:nvPr>
            <p:ph type="sldNum" sz="quarter" idx="5"/>
          </p:nvPr>
        </p:nvSpPr>
        <p:spPr/>
        <p:txBody>
          <a:bodyPr/>
          <a:lstStyle/>
          <a:p>
            <a:fld id="{E7540EF7-7732-4DBF-9BA3-92E972AAE1EE}" type="slidenum">
              <a:rPr lang="en-GB"/>
              <a:t>36</a:t>
            </a:fld>
            <a:endParaRPr lang="en-GB"/>
          </a:p>
        </p:txBody>
      </p:sp>
    </p:spTree>
    <p:extLst>
      <p:ext uri="{BB962C8B-B14F-4D97-AF65-F5344CB8AC3E}">
        <p14:creationId xmlns:p14="http://schemas.microsoft.com/office/powerpoint/2010/main" val="9234275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is our strategic purpose?</a:t>
            </a:r>
          </a:p>
          <a:p>
            <a:r>
              <a:rPr lang="en-US">
                <a:cs typeface="Calibri"/>
              </a:rPr>
              <a:t>Are we merely 'putting on an innovation show'? </a:t>
            </a:r>
          </a:p>
          <a:p>
            <a:r>
              <a:rPr lang="en-US">
                <a:cs typeface="Calibri"/>
              </a:rPr>
              <a:t>Are we developing valuable innovative products and services which generate, deliver and capture value from our customers and clients?</a:t>
            </a:r>
          </a:p>
          <a:p>
            <a:r>
              <a:rPr lang="en-US">
                <a:cs typeface="Calibri"/>
              </a:rPr>
              <a:t>Strategically aligned projects are aiming for the correct target (assuming we've got one)</a:t>
            </a:r>
          </a:p>
        </p:txBody>
      </p:sp>
      <p:sp>
        <p:nvSpPr>
          <p:cNvPr id="4" name="Slide Number Placeholder 3"/>
          <p:cNvSpPr>
            <a:spLocks noGrp="1"/>
          </p:cNvSpPr>
          <p:nvPr>
            <p:ph type="sldNum" sz="quarter" idx="5"/>
          </p:nvPr>
        </p:nvSpPr>
        <p:spPr/>
        <p:txBody>
          <a:bodyPr/>
          <a:lstStyle/>
          <a:p>
            <a:fld id="{E7540EF7-7732-4DBF-9BA3-92E972AAE1EE}" type="slidenum">
              <a:rPr lang="en-GB"/>
              <a:t>37</a:t>
            </a:fld>
            <a:endParaRPr lang="en-GB"/>
          </a:p>
        </p:txBody>
      </p:sp>
    </p:spTree>
    <p:extLst>
      <p:ext uri="{BB962C8B-B14F-4D97-AF65-F5344CB8AC3E}">
        <p14:creationId xmlns:p14="http://schemas.microsoft.com/office/powerpoint/2010/main" val="27390975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Circularity is becoming a common goal for manufacturers to aspire to in their respective NPD programs</a:t>
            </a:r>
          </a:p>
          <a:p>
            <a:r>
              <a:rPr lang="en-US">
                <a:cs typeface="Calibri"/>
              </a:rPr>
              <a:t>New materials and manufacturing methods are being developed in alignment with this goal</a:t>
            </a:r>
          </a:p>
          <a:p>
            <a:r>
              <a:rPr lang="en-US">
                <a:cs typeface="Calibri"/>
              </a:rPr>
              <a:t>How can CMSW move from where we are to where we are aiming to be?</a:t>
            </a:r>
          </a:p>
        </p:txBody>
      </p:sp>
      <p:sp>
        <p:nvSpPr>
          <p:cNvPr id="4" name="Slide Number Placeholder 3"/>
          <p:cNvSpPr>
            <a:spLocks noGrp="1"/>
          </p:cNvSpPr>
          <p:nvPr>
            <p:ph type="sldNum" sz="quarter" idx="5"/>
          </p:nvPr>
        </p:nvSpPr>
        <p:spPr/>
        <p:txBody>
          <a:bodyPr/>
          <a:lstStyle/>
          <a:p>
            <a:fld id="{E7540EF7-7732-4DBF-9BA3-92E972AAE1EE}" type="slidenum">
              <a:rPr lang="en-GB"/>
              <a:t>38</a:t>
            </a:fld>
            <a:endParaRPr lang="en-GB"/>
          </a:p>
        </p:txBody>
      </p:sp>
    </p:spTree>
    <p:extLst>
      <p:ext uri="{BB962C8B-B14F-4D97-AF65-F5344CB8AC3E}">
        <p14:creationId xmlns:p14="http://schemas.microsoft.com/office/powerpoint/2010/main" val="23332519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39</a:t>
            </a:fld>
            <a:endParaRPr lang="en-GB"/>
          </a:p>
        </p:txBody>
      </p:sp>
    </p:spTree>
    <p:extLst>
      <p:ext uri="{BB962C8B-B14F-4D97-AF65-F5344CB8AC3E}">
        <p14:creationId xmlns:p14="http://schemas.microsoft.com/office/powerpoint/2010/main" val="392165746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40</a:t>
            </a:fld>
            <a:endParaRPr lang="en-GB"/>
          </a:p>
        </p:txBody>
      </p:sp>
    </p:spTree>
    <p:extLst>
      <p:ext uri="{BB962C8B-B14F-4D97-AF65-F5344CB8AC3E}">
        <p14:creationId xmlns:p14="http://schemas.microsoft.com/office/powerpoint/2010/main" val="28798440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Alberta Innovates is accountable and responsible for catalyzing innovation in the State of Alberta</a:t>
            </a:r>
          </a:p>
          <a:p>
            <a:r>
              <a:rPr lang="en-US">
                <a:cs typeface="Calibri"/>
              </a:rPr>
              <a:t>Understanding the key function of this organization provides insight about the key enablers of innovation </a:t>
            </a:r>
          </a:p>
          <a:p>
            <a:r>
              <a:rPr lang="en-US">
                <a:cs typeface="Calibri"/>
              </a:rPr>
              <a:t>In Wales these functions are not readily found in one actor but this can be overcome by proactive networking                </a:t>
            </a:r>
          </a:p>
        </p:txBody>
      </p:sp>
      <p:sp>
        <p:nvSpPr>
          <p:cNvPr id="4" name="Slide Number Placeholder 3"/>
          <p:cNvSpPr>
            <a:spLocks noGrp="1"/>
          </p:cNvSpPr>
          <p:nvPr>
            <p:ph type="sldNum" sz="quarter" idx="5"/>
          </p:nvPr>
        </p:nvSpPr>
        <p:spPr/>
        <p:txBody>
          <a:bodyPr/>
          <a:lstStyle/>
          <a:p>
            <a:fld id="{E7540EF7-7732-4DBF-9BA3-92E972AAE1EE}" type="slidenum">
              <a:rPr lang="en-GB"/>
              <a:t>41</a:t>
            </a:fld>
            <a:endParaRPr lang="en-GB"/>
          </a:p>
        </p:txBody>
      </p:sp>
    </p:spTree>
    <p:extLst>
      <p:ext uri="{BB962C8B-B14F-4D97-AF65-F5344CB8AC3E}">
        <p14:creationId xmlns:p14="http://schemas.microsoft.com/office/powerpoint/2010/main" val="8224034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42</a:t>
            </a:fld>
            <a:endParaRPr lang="en-GB"/>
          </a:p>
        </p:txBody>
      </p:sp>
    </p:spTree>
    <p:extLst>
      <p:ext uri="{BB962C8B-B14F-4D97-AF65-F5344CB8AC3E}">
        <p14:creationId xmlns:p14="http://schemas.microsoft.com/office/powerpoint/2010/main" val="17787139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43</a:t>
            </a:fld>
            <a:endParaRPr lang="en-GB"/>
          </a:p>
        </p:txBody>
      </p:sp>
    </p:spTree>
    <p:extLst>
      <p:ext uri="{BB962C8B-B14F-4D97-AF65-F5344CB8AC3E}">
        <p14:creationId xmlns:p14="http://schemas.microsoft.com/office/powerpoint/2010/main" val="9930663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Strategic purpose is a key driver for successful innovation providing inspiration and motivation for collaborative partnerships</a:t>
            </a:r>
          </a:p>
        </p:txBody>
      </p:sp>
      <p:sp>
        <p:nvSpPr>
          <p:cNvPr id="4" name="Slide Number Placeholder 3"/>
          <p:cNvSpPr>
            <a:spLocks noGrp="1"/>
          </p:cNvSpPr>
          <p:nvPr>
            <p:ph type="sldNum" sz="quarter" idx="5"/>
          </p:nvPr>
        </p:nvSpPr>
        <p:spPr/>
        <p:txBody>
          <a:bodyPr/>
          <a:lstStyle/>
          <a:p>
            <a:fld id="{E7540EF7-7732-4DBF-9BA3-92E972AAE1EE}" type="slidenum">
              <a:rPr lang="en-GB"/>
              <a:t>44</a:t>
            </a:fld>
            <a:endParaRPr lang="en-GB"/>
          </a:p>
        </p:txBody>
      </p:sp>
    </p:spTree>
    <p:extLst>
      <p:ext uri="{BB962C8B-B14F-4D97-AF65-F5344CB8AC3E}">
        <p14:creationId xmlns:p14="http://schemas.microsoft.com/office/powerpoint/2010/main" val="36201637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45</a:t>
            </a:fld>
            <a:endParaRPr lang="en-GB"/>
          </a:p>
        </p:txBody>
      </p:sp>
    </p:spTree>
    <p:extLst>
      <p:ext uri="{BB962C8B-B14F-4D97-AF65-F5344CB8AC3E}">
        <p14:creationId xmlns:p14="http://schemas.microsoft.com/office/powerpoint/2010/main" val="39724699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happens to the bars of soap that we don’t finish?” That’s what Derreck Kayongo asked himself as a boy during his first stay at an American hotel</a:t>
            </a:r>
          </a:p>
          <a:p>
            <a:r>
              <a:rPr lang="en-US"/>
              <a:t>To his surprise, a staggering 800 million bars of used hotel soap are thrown away each year.</a:t>
            </a:r>
            <a:endParaRPr lang="en-US">
              <a:cs typeface="Calibri"/>
            </a:endParaRPr>
          </a:p>
          <a:p>
            <a:r>
              <a:rPr lang="en-US"/>
              <a:t>The Global Soap Project (now part of </a:t>
            </a:r>
            <a:r>
              <a:rPr lang="en-US">
                <a:hlinkClick r:id="rId3"/>
              </a:rPr>
              <a:t>Clean the World</a:t>
            </a:r>
            <a:r>
              <a:rPr lang="en-US"/>
              <a:t>), which takes donated, melted, purified, and reprocessed hotel soap and redistributes it to communities in need around the world. Now a successful entrepreneur, Kayongo is a renowned expert in environmental sustainability and global health.</a:t>
            </a:r>
            <a:endParaRPr lang="en-US">
              <a:cs typeface="Calibri"/>
            </a:endParaRPr>
          </a:p>
        </p:txBody>
      </p:sp>
      <p:sp>
        <p:nvSpPr>
          <p:cNvPr id="4" name="Slide Number Placeholder 3"/>
          <p:cNvSpPr>
            <a:spLocks noGrp="1"/>
          </p:cNvSpPr>
          <p:nvPr>
            <p:ph type="sldNum" sz="quarter" idx="5"/>
          </p:nvPr>
        </p:nvSpPr>
        <p:spPr/>
        <p:txBody>
          <a:bodyPr/>
          <a:lstStyle/>
          <a:p>
            <a:fld id="{E7540EF7-7732-4DBF-9BA3-92E972AAE1EE}" type="slidenum">
              <a:rPr lang="en-GB"/>
              <a:t>46</a:t>
            </a:fld>
            <a:endParaRPr lang="en-GB"/>
          </a:p>
        </p:txBody>
      </p:sp>
    </p:spTree>
    <p:extLst>
      <p:ext uri="{BB962C8B-B14F-4D97-AF65-F5344CB8AC3E}">
        <p14:creationId xmlns:p14="http://schemas.microsoft.com/office/powerpoint/2010/main" val="358154581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Releasing our staff to become open social innovators (courtesy of Airbus) immediately and exponentially multiplies our potential for innovation</a:t>
            </a:r>
          </a:p>
          <a:p>
            <a:r>
              <a:rPr lang="en-US">
                <a:cs typeface="Calibri"/>
              </a:rPr>
              <a:t>Do we really think that only qualified managers and engineers can be creative?  </a:t>
            </a:r>
          </a:p>
          <a:p>
            <a:r>
              <a:rPr lang="en-US">
                <a:cs typeface="Calibri"/>
              </a:rPr>
              <a:t>What about </a:t>
            </a:r>
            <a:r>
              <a:rPr lang="en-US"/>
              <a:t>Derreck Kayongo?  “If you’re a child of an entrepreneur, you see an opportunity,” he said</a:t>
            </a:r>
            <a:endParaRPr lang="en-US">
              <a:cs typeface="Calibri"/>
            </a:endParaRPr>
          </a:p>
        </p:txBody>
      </p:sp>
      <p:sp>
        <p:nvSpPr>
          <p:cNvPr id="4" name="Slide Number Placeholder 3"/>
          <p:cNvSpPr>
            <a:spLocks noGrp="1"/>
          </p:cNvSpPr>
          <p:nvPr>
            <p:ph type="sldNum" sz="quarter" idx="5"/>
          </p:nvPr>
        </p:nvSpPr>
        <p:spPr/>
        <p:txBody>
          <a:bodyPr/>
          <a:lstStyle/>
          <a:p>
            <a:fld id="{E7540EF7-7732-4DBF-9BA3-92E972AAE1EE}" type="slidenum">
              <a:rPr lang="en-GB"/>
              <a:t>47</a:t>
            </a:fld>
            <a:endParaRPr lang="en-GB"/>
          </a:p>
        </p:txBody>
      </p:sp>
    </p:spTree>
    <p:extLst>
      <p:ext uri="{BB962C8B-B14F-4D97-AF65-F5344CB8AC3E}">
        <p14:creationId xmlns:p14="http://schemas.microsoft.com/office/powerpoint/2010/main" val="82204583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FUTURE THINKING LEADERS</a:t>
            </a:r>
          </a:p>
        </p:txBody>
      </p:sp>
      <p:sp>
        <p:nvSpPr>
          <p:cNvPr id="4" name="Slide Number Placeholder 3"/>
          <p:cNvSpPr>
            <a:spLocks noGrp="1"/>
          </p:cNvSpPr>
          <p:nvPr>
            <p:ph type="sldNum" sz="quarter" idx="5"/>
          </p:nvPr>
        </p:nvSpPr>
        <p:spPr/>
        <p:txBody>
          <a:bodyPr/>
          <a:lstStyle/>
          <a:p>
            <a:fld id="{E7540EF7-7732-4DBF-9BA3-92E972AAE1EE}" type="slidenum">
              <a:rPr lang="en-GB"/>
              <a:t>48</a:t>
            </a:fld>
            <a:endParaRPr lang="en-GB"/>
          </a:p>
        </p:txBody>
      </p:sp>
    </p:spTree>
    <p:extLst>
      <p:ext uri="{BB962C8B-B14F-4D97-AF65-F5344CB8AC3E}">
        <p14:creationId xmlns:p14="http://schemas.microsoft.com/office/powerpoint/2010/main" val="289115846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Digital twins are computational representations of aeronautic assets that can be used to model, optimize and predict asset performance</a:t>
            </a:r>
          </a:p>
          <a:p>
            <a:pPr marL="171450" indent="-171450">
              <a:buFont typeface="Arial"/>
              <a:buChar char="•"/>
            </a:pPr>
            <a:r>
              <a:rPr lang="en-US"/>
              <a:t>More accurate digital twins permit engineers to flag potential issues, overhaul components and even re-design components well before any flight risks emerge</a:t>
            </a:r>
            <a:endParaRPr lang="en-US">
              <a:cs typeface="Calibri"/>
            </a:endParaRPr>
          </a:p>
          <a:p>
            <a:pPr marL="171450" indent="-171450">
              <a:buFont typeface="Arial"/>
              <a:buChar char="•"/>
            </a:pPr>
            <a:r>
              <a:rPr lang="en-US"/>
              <a:t>Application areas include: aircraft engines, airplane wings and micro air vehicles (drone)</a:t>
            </a:r>
            <a:endParaRPr lang="en-US">
              <a:cs typeface="Calibri" panose="020F0502020204030204"/>
            </a:endParaRPr>
          </a:p>
        </p:txBody>
      </p:sp>
      <p:sp>
        <p:nvSpPr>
          <p:cNvPr id="4" name="Slide Number Placeholder 3"/>
          <p:cNvSpPr>
            <a:spLocks noGrp="1"/>
          </p:cNvSpPr>
          <p:nvPr>
            <p:ph type="sldNum" sz="quarter" idx="5"/>
          </p:nvPr>
        </p:nvSpPr>
        <p:spPr/>
        <p:txBody>
          <a:bodyPr/>
          <a:lstStyle/>
          <a:p>
            <a:fld id="{E7540EF7-7732-4DBF-9BA3-92E972AAE1EE}" type="slidenum">
              <a:rPr lang="en-GB"/>
              <a:t>49</a:t>
            </a:fld>
            <a:endParaRPr lang="en-GB"/>
          </a:p>
        </p:txBody>
      </p:sp>
    </p:spTree>
    <p:extLst>
      <p:ext uri="{BB962C8B-B14F-4D97-AF65-F5344CB8AC3E}">
        <p14:creationId xmlns:p14="http://schemas.microsoft.com/office/powerpoint/2010/main" val="15223664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The more staff who are actively engaged in searching for new technology use cases, the better the chance of integrating these technologies in innovative products, services and business models</a:t>
            </a:r>
          </a:p>
          <a:p>
            <a:pPr marL="171450" indent="-171450">
              <a:buFont typeface="Arial"/>
              <a:buChar char="•"/>
            </a:pPr>
            <a:r>
              <a:rPr lang="en-US">
                <a:cs typeface="Calibri"/>
              </a:rPr>
              <a:t>All staff should be invited to become opportunity seekers and technology scouts with an emphasis on those opportunities and technologies that present the best chances for generating, delivering and capturing customer value</a:t>
            </a:r>
          </a:p>
        </p:txBody>
      </p:sp>
      <p:sp>
        <p:nvSpPr>
          <p:cNvPr id="4" name="Slide Number Placeholder 3"/>
          <p:cNvSpPr>
            <a:spLocks noGrp="1"/>
          </p:cNvSpPr>
          <p:nvPr>
            <p:ph type="sldNum" sz="quarter" idx="5"/>
          </p:nvPr>
        </p:nvSpPr>
        <p:spPr/>
        <p:txBody>
          <a:bodyPr/>
          <a:lstStyle/>
          <a:p>
            <a:fld id="{E7540EF7-7732-4DBF-9BA3-92E972AAE1EE}" type="slidenum">
              <a:rPr lang="en-GB"/>
              <a:t>50</a:t>
            </a:fld>
            <a:endParaRPr lang="en-GB"/>
          </a:p>
        </p:txBody>
      </p:sp>
    </p:spTree>
    <p:extLst>
      <p:ext uri="{BB962C8B-B14F-4D97-AF65-F5344CB8AC3E}">
        <p14:creationId xmlns:p14="http://schemas.microsoft.com/office/powerpoint/2010/main" val="93965178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51</a:t>
            </a:fld>
            <a:endParaRPr lang="en-GB"/>
          </a:p>
        </p:txBody>
      </p:sp>
    </p:spTree>
    <p:extLst>
      <p:ext uri="{BB962C8B-B14F-4D97-AF65-F5344CB8AC3E}">
        <p14:creationId xmlns:p14="http://schemas.microsoft.com/office/powerpoint/2010/main" val="308627922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Empathy with customer 'pain points' guides us to find value adding solutions</a:t>
            </a:r>
          </a:p>
          <a:p>
            <a:pPr marL="171450" indent="-171450">
              <a:buFont typeface="Arial"/>
              <a:buChar char="•"/>
            </a:pPr>
            <a:r>
              <a:rPr lang="en-US">
                <a:cs typeface="Calibri"/>
              </a:rPr>
              <a:t>Understanding these 'pain points' therefore presents an opportunity to prescribe the best medication in the form of products, services or business models which address the issues</a:t>
            </a:r>
          </a:p>
        </p:txBody>
      </p:sp>
      <p:sp>
        <p:nvSpPr>
          <p:cNvPr id="4" name="Slide Number Placeholder 3"/>
          <p:cNvSpPr>
            <a:spLocks noGrp="1"/>
          </p:cNvSpPr>
          <p:nvPr>
            <p:ph type="sldNum" sz="quarter" idx="5"/>
          </p:nvPr>
        </p:nvSpPr>
        <p:spPr/>
        <p:txBody>
          <a:bodyPr/>
          <a:lstStyle/>
          <a:p>
            <a:fld id="{E7540EF7-7732-4DBF-9BA3-92E972AAE1EE}" type="slidenum">
              <a:rPr lang="en-GB"/>
              <a:t>52</a:t>
            </a:fld>
            <a:endParaRPr lang="en-GB"/>
          </a:p>
        </p:txBody>
      </p:sp>
    </p:spTree>
    <p:extLst>
      <p:ext uri="{BB962C8B-B14F-4D97-AF65-F5344CB8AC3E}">
        <p14:creationId xmlns:p14="http://schemas.microsoft.com/office/powerpoint/2010/main" val="305151584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53</a:t>
            </a:fld>
            <a:endParaRPr lang="en-GB"/>
          </a:p>
        </p:txBody>
      </p:sp>
    </p:spTree>
    <p:extLst>
      <p:ext uri="{BB962C8B-B14F-4D97-AF65-F5344CB8AC3E}">
        <p14:creationId xmlns:p14="http://schemas.microsoft.com/office/powerpoint/2010/main" val="237354749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54</a:t>
            </a:fld>
            <a:endParaRPr lang="en-GB"/>
          </a:p>
        </p:txBody>
      </p:sp>
    </p:spTree>
    <p:extLst>
      <p:ext uri="{BB962C8B-B14F-4D97-AF65-F5344CB8AC3E}">
        <p14:creationId xmlns:p14="http://schemas.microsoft.com/office/powerpoint/2010/main" val="214307848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55</a:t>
            </a:fld>
            <a:endParaRPr lang="en-GB"/>
          </a:p>
        </p:txBody>
      </p:sp>
    </p:spTree>
    <p:extLst>
      <p:ext uri="{BB962C8B-B14F-4D97-AF65-F5344CB8AC3E}">
        <p14:creationId xmlns:p14="http://schemas.microsoft.com/office/powerpoint/2010/main" val="14018250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56</a:t>
            </a:fld>
            <a:endParaRPr lang="en-GB"/>
          </a:p>
        </p:txBody>
      </p:sp>
    </p:spTree>
    <p:extLst>
      <p:ext uri="{BB962C8B-B14F-4D97-AF65-F5344CB8AC3E}">
        <p14:creationId xmlns:p14="http://schemas.microsoft.com/office/powerpoint/2010/main" val="162730995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57</a:t>
            </a:fld>
            <a:endParaRPr lang="en-GB"/>
          </a:p>
        </p:txBody>
      </p:sp>
    </p:spTree>
    <p:extLst>
      <p:ext uri="{BB962C8B-B14F-4D97-AF65-F5344CB8AC3E}">
        <p14:creationId xmlns:p14="http://schemas.microsoft.com/office/powerpoint/2010/main" val="427224967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58</a:t>
            </a:fld>
            <a:endParaRPr lang="en-GB"/>
          </a:p>
        </p:txBody>
      </p:sp>
    </p:spTree>
    <p:extLst>
      <p:ext uri="{BB962C8B-B14F-4D97-AF65-F5344CB8AC3E}">
        <p14:creationId xmlns:p14="http://schemas.microsoft.com/office/powerpoint/2010/main" val="293303033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59</a:t>
            </a:fld>
            <a:endParaRPr lang="en-GB"/>
          </a:p>
        </p:txBody>
      </p:sp>
    </p:spTree>
    <p:extLst>
      <p:ext uri="{BB962C8B-B14F-4D97-AF65-F5344CB8AC3E}">
        <p14:creationId xmlns:p14="http://schemas.microsoft.com/office/powerpoint/2010/main" val="244213142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60</a:t>
            </a:fld>
            <a:endParaRPr lang="en-GB"/>
          </a:p>
        </p:txBody>
      </p:sp>
    </p:spTree>
    <p:extLst>
      <p:ext uri="{BB962C8B-B14F-4D97-AF65-F5344CB8AC3E}">
        <p14:creationId xmlns:p14="http://schemas.microsoft.com/office/powerpoint/2010/main" val="316889470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A brief review of the Mott MacDonald website gives a great example of a clear statement of strategic purpose</a:t>
            </a:r>
            <a:endParaRPr lang="en-US"/>
          </a:p>
          <a:p>
            <a:pPr marL="171450" indent="-171450">
              <a:buFont typeface="Arial"/>
              <a:buChar char="•"/>
            </a:pPr>
            <a:r>
              <a:rPr lang="en-US">
                <a:cs typeface="Calibri"/>
              </a:rPr>
              <a:t>This enables staff (both present and future) to understand the core reasons for their employment and what their individual and combined efforts are intended to generate and deliver</a:t>
            </a:r>
          </a:p>
        </p:txBody>
      </p:sp>
      <p:sp>
        <p:nvSpPr>
          <p:cNvPr id="4" name="Slide Number Placeholder 3"/>
          <p:cNvSpPr>
            <a:spLocks noGrp="1"/>
          </p:cNvSpPr>
          <p:nvPr>
            <p:ph type="sldNum" sz="quarter" idx="5"/>
          </p:nvPr>
        </p:nvSpPr>
        <p:spPr/>
        <p:txBody>
          <a:bodyPr/>
          <a:lstStyle/>
          <a:p>
            <a:fld id="{E7540EF7-7732-4DBF-9BA3-92E972AAE1EE}" type="slidenum">
              <a:rPr lang="en-GB"/>
              <a:t>62</a:t>
            </a:fld>
            <a:endParaRPr lang="en-GB"/>
          </a:p>
        </p:txBody>
      </p:sp>
    </p:spTree>
    <p:extLst>
      <p:ext uri="{BB962C8B-B14F-4D97-AF65-F5344CB8AC3E}">
        <p14:creationId xmlns:p14="http://schemas.microsoft.com/office/powerpoint/2010/main" val="265136420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Mathematical Corporations will:</a:t>
            </a:r>
          </a:p>
          <a:p>
            <a:endParaRPr lang="en-US">
              <a:cs typeface="Calibri"/>
            </a:endParaRPr>
          </a:p>
          <a:p>
            <a:pPr marL="171450" indent="-171450">
              <a:buFont typeface="Arial"/>
              <a:buChar char="•"/>
            </a:pPr>
            <a:r>
              <a:rPr lang="en-US">
                <a:cs typeface="Calibri"/>
              </a:rPr>
              <a:t>Outcompete high-flying rivals by</a:t>
            </a:r>
          </a:p>
          <a:p>
            <a:pPr marL="171450" indent="-171450">
              <a:buFont typeface="Arial"/>
              <a:buChar char="•"/>
            </a:pPr>
            <a:r>
              <a:rPr lang="en-US">
                <a:cs typeface="Calibri"/>
              </a:rPr>
              <a:t>Merging the best of</a:t>
            </a:r>
          </a:p>
          <a:p>
            <a:pPr marL="171450" indent="-171450">
              <a:buFont typeface="Arial"/>
              <a:buChar char="•"/>
            </a:pPr>
            <a:r>
              <a:rPr lang="en-US">
                <a:cs typeface="Calibri"/>
              </a:rPr>
              <a:t>Human ingenuity with</a:t>
            </a:r>
          </a:p>
          <a:p>
            <a:pPr marL="171450" indent="-171450">
              <a:buFont typeface="Arial"/>
              <a:buChar char="•"/>
            </a:pPr>
            <a:r>
              <a:rPr lang="en-US">
                <a:cs typeface="Calibri"/>
              </a:rPr>
              <a:t>Machine intelligence</a:t>
            </a:r>
          </a:p>
          <a:p>
            <a:pPr marL="171450" indent="-171450">
              <a:buFont typeface="Arial"/>
              <a:buChar char="•"/>
            </a:pPr>
            <a:endParaRPr lang="en-US">
              <a:cs typeface="Calibri"/>
            </a:endParaRPr>
          </a:p>
          <a:p>
            <a:r>
              <a:rPr lang="en-US">
                <a:cs typeface="Calibri"/>
              </a:rPr>
              <a:t>LEADERS ARE STILL THE DRIVERS OF BREAKTHROUGH</a:t>
            </a:r>
          </a:p>
          <a:p>
            <a:endParaRPr lang="en-US">
              <a:cs typeface="Calibri"/>
            </a:endParaRPr>
          </a:p>
        </p:txBody>
      </p:sp>
      <p:sp>
        <p:nvSpPr>
          <p:cNvPr id="4" name="Slide Number Placeholder 3"/>
          <p:cNvSpPr>
            <a:spLocks noGrp="1"/>
          </p:cNvSpPr>
          <p:nvPr>
            <p:ph type="sldNum" sz="quarter" idx="5"/>
          </p:nvPr>
        </p:nvSpPr>
        <p:spPr/>
        <p:txBody>
          <a:bodyPr/>
          <a:lstStyle/>
          <a:p>
            <a:fld id="{E7540EF7-7732-4DBF-9BA3-92E972AAE1EE}" type="slidenum">
              <a:rPr lang="en-GB"/>
              <a:t>63</a:t>
            </a:fld>
            <a:endParaRPr lang="en-GB"/>
          </a:p>
        </p:txBody>
      </p:sp>
    </p:spTree>
    <p:extLst>
      <p:ext uri="{BB962C8B-B14F-4D97-AF65-F5344CB8AC3E}">
        <p14:creationId xmlns:p14="http://schemas.microsoft.com/office/powerpoint/2010/main" val="373439637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8 Principles needed for achieving successful 'innovation'</a:t>
            </a:r>
            <a:endParaRPr lang="en-US"/>
          </a:p>
          <a:p>
            <a:pPr marL="171450" indent="-171450">
              <a:buFont typeface="Arial"/>
              <a:buChar char="•"/>
            </a:pPr>
            <a:r>
              <a:rPr lang="en-US">
                <a:cs typeface="Calibri"/>
              </a:rPr>
              <a:t>Realization of value presupposes we have generated and delivered value</a:t>
            </a:r>
          </a:p>
          <a:p>
            <a:pPr marL="171450" indent="-171450">
              <a:buFont typeface="Arial"/>
              <a:buChar char="•"/>
            </a:pPr>
            <a:r>
              <a:rPr lang="en-US">
                <a:cs typeface="Calibri"/>
              </a:rPr>
              <a:t>Our customer focused strategic purpose seeks to generate added value in every new product, service or business model that we introduce</a:t>
            </a:r>
          </a:p>
          <a:p>
            <a:pPr marL="171450" indent="-171450">
              <a:buFont typeface="Arial"/>
              <a:buChar char="•"/>
            </a:pPr>
            <a:r>
              <a:rPr lang="en-US">
                <a:cs typeface="Calibri"/>
              </a:rPr>
              <a:t>Future focused leaders are on the look out for new technology breakthroughs, use cases and applications</a:t>
            </a:r>
          </a:p>
          <a:p>
            <a:pPr marL="171450" indent="-171450">
              <a:buFont typeface="Arial"/>
              <a:buChar char="•"/>
            </a:pPr>
            <a:r>
              <a:rPr lang="en-US">
                <a:cs typeface="Calibri"/>
              </a:rPr>
              <a:t>Our culture must be one that fosters, nurtures and cultivates innovative ideas from our staff (internally) and our customers and supply chain partners (externally)</a:t>
            </a:r>
          </a:p>
          <a:p>
            <a:pPr marL="171450" indent="-171450">
              <a:buFont typeface="Arial"/>
              <a:buChar char="•"/>
            </a:pPr>
            <a:r>
              <a:rPr lang="en-US">
                <a:cs typeface="Calibri"/>
              </a:rPr>
              <a:t>Cross functional teams, working with external partners, including Universities, Support Agencies, supply chain partners and customers, are well positioned to evaluate and apply insights with respect to innovation project proposals</a:t>
            </a:r>
          </a:p>
          <a:p>
            <a:pPr marL="171450" indent="-171450">
              <a:buFont typeface="Arial"/>
              <a:buChar char="•"/>
            </a:pPr>
            <a:r>
              <a:rPr lang="en-US">
                <a:cs typeface="Calibri"/>
              </a:rPr>
              <a:t>Projects in the portfolio should be balanced between those which represent high risk and high returns to those with low risk and low return</a:t>
            </a:r>
          </a:p>
          <a:p>
            <a:pPr marL="171450" indent="-171450">
              <a:buFont typeface="Arial"/>
              <a:buChar char="•"/>
            </a:pPr>
            <a:r>
              <a:rPr lang="en-US">
                <a:cs typeface="Calibri"/>
              </a:rPr>
              <a:t>Project teams need to be continually aware of and sensitive to both external and internal factors which may change potential project outcomes</a:t>
            </a:r>
          </a:p>
          <a:p>
            <a:pPr marL="171450" indent="-171450">
              <a:buFont typeface="Arial"/>
              <a:buChar char="•"/>
            </a:pPr>
            <a:r>
              <a:rPr lang="en-US">
                <a:cs typeface="Calibri"/>
              </a:rPr>
              <a:t>A systems approach will seek to ensure that all innovative ideas are given an impartial objective assessment as they pass through predefined stage gates (see later)</a:t>
            </a:r>
          </a:p>
          <a:p>
            <a:endParaRPr lang="en-US">
              <a:cs typeface="Calibri"/>
            </a:endParaRPr>
          </a:p>
        </p:txBody>
      </p:sp>
      <p:sp>
        <p:nvSpPr>
          <p:cNvPr id="4" name="Slide Number Placeholder 3"/>
          <p:cNvSpPr>
            <a:spLocks noGrp="1"/>
          </p:cNvSpPr>
          <p:nvPr>
            <p:ph type="sldNum" sz="quarter" idx="5"/>
          </p:nvPr>
        </p:nvSpPr>
        <p:spPr/>
        <p:txBody>
          <a:bodyPr/>
          <a:lstStyle/>
          <a:p>
            <a:fld id="{E7540EF7-7732-4DBF-9BA3-92E972AAE1EE}" type="slidenum">
              <a:rPr lang="en-GB"/>
              <a:t>64</a:t>
            </a:fld>
            <a:endParaRPr lang="en-GB"/>
          </a:p>
        </p:txBody>
      </p:sp>
    </p:spTree>
    <p:extLst>
      <p:ext uri="{BB962C8B-B14F-4D97-AF65-F5344CB8AC3E}">
        <p14:creationId xmlns:p14="http://schemas.microsoft.com/office/powerpoint/2010/main" val="249710828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Mott MacDonald Innovation Framework ensures that Leadership creates the right environment, support, culture and resources required to encourage successful innovation</a:t>
            </a:r>
          </a:p>
        </p:txBody>
      </p:sp>
      <p:sp>
        <p:nvSpPr>
          <p:cNvPr id="4" name="Slide Number Placeholder 3"/>
          <p:cNvSpPr>
            <a:spLocks noGrp="1"/>
          </p:cNvSpPr>
          <p:nvPr>
            <p:ph type="sldNum" sz="quarter" idx="5"/>
          </p:nvPr>
        </p:nvSpPr>
        <p:spPr/>
        <p:txBody>
          <a:bodyPr/>
          <a:lstStyle/>
          <a:p>
            <a:fld id="{E7540EF7-7732-4DBF-9BA3-92E972AAE1EE}" type="slidenum">
              <a:rPr lang="en-GB"/>
              <a:t>66</a:t>
            </a:fld>
            <a:endParaRPr lang="en-GB"/>
          </a:p>
        </p:txBody>
      </p:sp>
    </p:spTree>
    <p:extLst>
      <p:ext uri="{BB962C8B-B14F-4D97-AF65-F5344CB8AC3E}">
        <p14:creationId xmlns:p14="http://schemas.microsoft.com/office/powerpoint/2010/main" val="269972876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ISO 56002 Framework with the Plan, Do, Check, Act Cycle captures the key aspects of a holistic innovation management system framework</a:t>
            </a:r>
          </a:p>
        </p:txBody>
      </p:sp>
      <p:sp>
        <p:nvSpPr>
          <p:cNvPr id="4" name="Slide Number Placeholder 3"/>
          <p:cNvSpPr>
            <a:spLocks noGrp="1"/>
          </p:cNvSpPr>
          <p:nvPr>
            <p:ph type="sldNum" sz="quarter" idx="5"/>
          </p:nvPr>
        </p:nvSpPr>
        <p:spPr/>
        <p:txBody>
          <a:bodyPr/>
          <a:lstStyle/>
          <a:p>
            <a:fld id="{E7540EF7-7732-4DBF-9BA3-92E972AAE1EE}" type="slidenum">
              <a:rPr lang="en-GB"/>
              <a:t>67</a:t>
            </a:fld>
            <a:endParaRPr lang="en-GB"/>
          </a:p>
        </p:txBody>
      </p:sp>
    </p:spTree>
    <p:extLst>
      <p:ext uri="{BB962C8B-B14F-4D97-AF65-F5344CB8AC3E}">
        <p14:creationId xmlns:p14="http://schemas.microsoft.com/office/powerpoint/2010/main" val="236722608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Again a look at the desired project outcomes from an innovation project highlight what Mott MacDonald is seeking to achieve with an emphasis on its strategic purpose and embracing the UN SDGs</a:t>
            </a:r>
          </a:p>
        </p:txBody>
      </p:sp>
      <p:sp>
        <p:nvSpPr>
          <p:cNvPr id="4" name="Slide Number Placeholder 3"/>
          <p:cNvSpPr>
            <a:spLocks noGrp="1"/>
          </p:cNvSpPr>
          <p:nvPr>
            <p:ph type="sldNum" sz="quarter" idx="5"/>
          </p:nvPr>
        </p:nvSpPr>
        <p:spPr/>
        <p:txBody>
          <a:bodyPr/>
          <a:lstStyle/>
          <a:p>
            <a:fld id="{E7540EF7-7732-4DBF-9BA3-92E972AAE1EE}" type="slidenum">
              <a:rPr lang="en-GB"/>
              <a:t>68</a:t>
            </a:fld>
            <a:endParaRPr lang="en-GB"/>
          </a:p>
        </p:txBody>
      </p:sp>
    </p:spTree>
    <p:extLst>
      <p:ext uri="{BB962C8B-B14F-4D97-AF65-F5344CB8AC3E}">
        <p14:creationId xmlns:p14="http://schemas.microsoft.com/office/powerpoint/2010/main" val="174354935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Recommended viewing for reflective review</a:t>
            </a:r>
          </a:p>
        </p:txBody>
      </p:sp>
      <p:sp>
        <p:nvSpPr>
          <p:cNvPr id="4" name="Slide Number Placeholder 3"/>
          <p:cNvSpPr>
            <a:spLocks noGrp="1"/>
          </p:cNvSpPr>
          <p:nvPr>
            <p:ph type="sldNum" sz="quarter" idx="5"/>
          </p:nvPr>
        </p:nvSpPr>
        <p:spPr/>
        <p:txBody>
          <a:bodyPr/>
          <a:lstStyle/>
          <a:p>
            <a:fld id="{E7540EF7-7732-4DBF-9BA3-92E972AAE1EE}" type="slidenum">
              <a:rPr lang="en-GB"/>
              <a:t>69</a:t>
            </a:fld>
            <a:endParaRPr lang="en-GB"/>
          </a:p>
        </p:txBody>
      </p:sp>
    </p:spTree>
    <p:extLst>
      <p:ext uri="{BB962C8B-B14F-4D97-AF65-F5344CB8AC3E}">
        <p14:creationId xmlns:p14="http://schemas.microsoft.com/office/powerpoint/2010/main" val="22313953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70</a:t>
            </a:fld>
            <a:endParaRPr lang="en-GB"/>
          </a:p>
        </p:txBody>
      </p:sp>
    </p:spTree>
    <p:extLst>
      <p:ext uri="{BB962C8B-B14F-4D97-AF65-F5344CB8AC3E}">
        <p14:creationId xmlns:p14="http://schemas.microsoft.com/office/powerpoint/2010/main" val="213774557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71</a:t>
            </a:fld>
            <a:endParaRPr lang="en-GB"/>
          </a:p>
        </p:txBody>
      </p:sp>
    </p:spTree>
    <p:extLst>
      <p:ext uri="{BB962C8B-B14F-4D97-AF65-F5344CB8AC3E}">
        <p14:creationId xmlns:p14="http://schemas.microsoft.com/office/powerpoint/2010/main" val="148222286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72</a:t>
            </a:fld>
            <a:endParaRPr lang="en-GB"/>
          </a:p>
        </p:txBody>
      </p:sp>
    </p:spTree>
    <p:extLst>
      <p:ext uri="{BB962C8B-B14F-4D97-AF65-F5344CB8AC3E}">
        <p14:creationId xmlns:p14="http://schemas.microsoft.com/office/powerpoint/2010/main" val="35712965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540EF7-7732-4DBF-9BA3-92E972AAE1EE}" type="slidenum">
              <a:rPr lang="en-GB"/>
              <a:t>73</a:t>
            </a:fld>
            <a:endParaRPr lang="en-GB"/>
          </a:p>
        </p:txBody>
      </p:sp>
    </p:spTree>
    <p:extLst>
      <p:ext uri="{BB962C8B-B14F-4D97-AF65-F5344CB8AC3E}">
        <p14:creationId xmlns:p14="http://schemas.microsoft.com/office/powerpoint/2010/main" val="2097167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11/22/2022</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r>
              <a:rPr lang="en-US"/>
              <a:t>FOEL WEN GROUP ASSIGNMENT</a:t>
            </a:r>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3259118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r>
              <a:rPr lang="en-US"/>
              <a:t>FOEL WEN GROUP ASSIGNMENT</a:t>
            </a:r>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1659985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r>
              <a:rPr lang="en-US"/>
              <a:t>FOEL WEN GROUP ASSIGNMENT</a:t>
            </a:r>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16538180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r>
              <a:rPr lang="en-US"/>
              <a:t>FOEL WEN GROUP ASSIGNMENT</a:t>
            </a:r>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7618774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r>
              <a:rPr lang="en-US"/>
              <a:t>FOEL WEN GROUP ASSIGNMENT</a:t>
            </a:r>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8105054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r>
              <a:rPr lang="en-US"/>
              <a:t>FOEL WEN GROUP ASSIGNMENT</a:t>
            </a:r>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75105211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r>
              <a:rPr lang="en-US"/>
              <a:t>FOEL WEN GROUP ASSIGNMENT</a:t>
            </a:r>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37660109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r>
              <a:rPr lang="en-US"/>
              <a:t>FOEL WEN GROUP ASSIGNMENT</a:t>
            </a:r>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3267600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r>
              <a:rPr lang="en-US"/>
              <a:t>FOEL WEN GROUP ASSIGNMENT</a:t>
            </a:r>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1314430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r>
              <a:rPr lang="en-US"/>
              <a:t>FOEL WEN GROUP ASSIGNMENT</a:t>
            </a:r>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65478661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11/22/2022</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r>
              <a:rPr lang="en-US"/>
              <a:t>FOEL WEN GROUP ASSIGNMENT</a:t>
            </a:r>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84874544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125851" y="2952953"/>
            <a:ext cx="5824220" cy="848995"/>
          </a:xfrm>
          <a:prstGeom prst="rect">
            <a:avLst/>
          </a:prstGeom>
        </p:spPr>
        <p:txBody>
          <a:bodyPr wrap="square" lIns="0" tIns="0" rIns="0" bIns="0">
            <a:spAutoFit/>
          </a:bodyPr>
          <a:lstStyle>
            <a:lvl1pPr>
              <a:defRPr sz="5400" b="0" i="0" u="sng">
                <a:solidFill>
                  <a:srgbClr val="2B85C6"/>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r>
              <a:rPr lang="en-GB"/>
              <a:t>FOEL WEN GROUP ASSIGNMENT</a:t>
            </a:r>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600" b="1" i="0">
                <a:solidFill>
                  <a:schemeClr val="tx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3600" b="0" i="0">
                <a:solidFill>
                  <a:schemeClr val="bg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r>
              <a:rPr lang="en-GB"/>
              <a:t>FOEL WEN GROUP ASSIGNMENT</a:t>
            </a:r>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600" b="1" i="0">
                <a:solidFill>
                  <a:schemeClr val="tx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r>
              <a:rPr lang="en-GB"/>
              <a:t>FOEL WEN GROUP ASSIGNMENT</a:t>
            </a:r>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89460" cy="6858000"/>
          </a:xfrm>
          <a:custGeom>
            <a:avLst/>
            <a:gdLst/>
            <a:ahLst/>
            <a:cxnLst/>
            <a:rect l="l" t="t" r="r" b="b"/>
            <a:pathLst>
              <a:path w="12189460" h="6858000">
                <a:moveTo>
                  <a:pt x="12188952" y="0"/>
                </a:moveTo>
                <a:lnTo>
                  <a:pt x="0" y="0"/>
                </a:lnTo>
                <a:lnTo>
                  <a:pt x="0" y="6858000"/>
                </a:lnTo>
                <a:lnTo>
                  <a:pt x="12188952" y="6858000"/>
                </a:lnTo>
                <a:lnTo>
                  <a:pt x="12188952" y="0"/>
                </a:lnTo>
                <a:close/>
              </a:path>
            </a:pathLst>
          </a:custGeom>
          <a:solidFill>
            <a:srgbClr val="00000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6600" b="1" i="0">
                <a:solidFill>
                  <a:schemeClr val="tx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r>
              <a:rPr lang="en-GB"/>
              <a:t>FOEL WEN GROUP ASSIGNMENT</a:t>
            </a:r>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r>
              <a:rPr lang="en-GB"/>
              <a:t>FOEL WEN GROUP ASSIGNMENT</a:t>
            </a:r>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2200" b="0" i="1">
                <a:solidFill>
                  <a:srgbClr val="18AAC8"/>
                </a:solidFill>
                <a:latin typeface="Trebuchet MS"/>
                <a:cs typeface="Trebuchet MS"/>
              </a:defRPr>
            </a:lvl1pPr>
          </a:lstStyle>
          <a:p>
            <a:pPr marL="12700">
              <a:lnSpc>
                <a:spcPts val="2580"/>
              </a:lnSpc>
            </a:pPr>
            <a:r>
              <a:rPr lang="en-GB" spc="-254"/>
              <a:t>FOEL WEN GROUP ASSIGNMENT</a:t>
            </a:r>
            <a:endParaRPr spc="-175"/>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700" b="1" i="0">
                <a:solidFill>
                  <a:srgbClr val="1A315F"/>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2600" b="0" i="0">
                <a:solidFill>
                  <a:srgbClr val="1A315F"/>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defRPr sz="2200" b="0" i="1">
                <a:solidFill>
                  <a:srgbClr val="18AAC8"/>
                </a:solidFill>
                <a:latin typeface="Trebuchet MS"/>
                <a:cs typeface="Trebuchet MS"/>
              </a:defRPr>
            </a:lvl1pPr>
          </a:lstStyle>
          <a:p>
            <a:pPr marL="12700">
              <a:lnSpc>
                <a:spcPts val="2580"/>
              </a:lnSpc>
            </a:pPr>
            <a:r>
              <a:rPr lang="en-GB" spc="-254"/>
              <a:t>FOEL WEN GROUP ASSIGNMENT</a:t>
            </a:r>
            <a:endParaRPr spc="-175"/>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700" b="1" i="0">
                <a:solidFill>
                  <a:srgbClr val="1A315F"/>
                </a:solidFill>
                <a:latin typeface="Trebuchet MS"/>
                <a:cs typeface="Trebuchet MS"/>
              </a:defRPr>
            </a:lvl1pPr>
          </a:lstStyle>
          <a:p>
            <a:endParaRPr/>
          </a:p>
        </p:txBody>
      </p:sp>
      <p:sp>
        <p:nvSpPr>
          <p:cNvPr id="3" name="Holder 3"/>
          <p:cNvSpPr>
            <a:spLocks noGrp="1"/>
          </p:cNvSpPr>
          <p:nvPr>
            <p:ph sz="half" idx="2"/>
          </p:nvPr>
        </p:nvSpPr>
        <p:spPr>
          <a:xfrm>
            <a:off x="651459" y="1521333"/>
            <a:ext cx="4620895" cy="3472179"/>
          </a:xfrm>
          <a:prstGeom prst="rect">
            <a:avLst/>
          </a:prstGeom>
        </p:spPr>
        <p:txBody>
          <a:bodyPr wrap="square" lIns="0" tIns="0" rIns="0" bIns="0">
            <a:spAutoFit/>
          </a:bodyPr>
          <a:lstStyle>
            <a:lvl1pPr>
              <a:defRPr sz="2800" b="0" i="0">
                <a:solidFill>
                  <a:srgbClr val="012F5E"/>
                </a:solidFill>
                <a:latin typeface="Trebuchet MS"/>
                <a:cs typeface="Trebuchet MS"/>
              </a:defRPr>
            </a:lvl1pPr>
          </a:lstStyle>
          <a:p>
            <a:endParaRPr/>
          </a:p>
        </p:txBody>
      </p:sp>
      <p:sp>
        <p:nvSpPr>
          <p:cNvPr id="4" name="Holder 4"/>
          <p:cNvSpPr>
            <a:spLocks noGrp="1"/>
          </p:cNvSpPr>
          <p:nvPr>
            <p:ph sz="half" idx="3"/>
          </p:nvPr>
        </p:nvSpPr>
        <p:spPr>
          <a:xfrm>
            <a:off x="7877047" y="1648460"/>
            <a:ext cx="2717165" cy="3568700"/>
          </a:xfrm>
          <a:prstGeom prst="rect">
            <a:avLst/>
          </a:prstGeom>
        </p:spPr>
        <p:txBody>
          <a:bodyPr wrap="square" lIns="0" tIns="0" rIns="0" bIns="0">
            <a:spAutoFit/>
          </a:bodyPr>
          <a:lstStyle>
            <a:lvl1pPr>
              <a:defRPr sz="1600" b="1" i="0">
                <a:solidFill>
                  <a:schemeClr val="tx1"/>
                </a:solidFill>
                <a:latin typeface="Calibri"/>
                <a:cs typeface="Calibri"/>
              </a:defRPr>
            </a:lvl1pPr>
          </a:lstStyle>
          <a:p>
            <a:endParaRPr/>
          </a:p>
        </p:txBody>
      </p:sp>
      <p:sp>
        <p:nvSpPr>
          <p:cNvPr id="5" name="Holder 5"/>
          <p:cNvSpPr>
            <a:spLocks noGrp="1"/>
          </p:cNvSpPr>
          <p:nvPr>
            <p:ph type="ftr" sz="quarter" idx="5"/>
          </p:nvPr>
        </p:nvSpPr>
        <p:spPr/>
        <p:txBody>
          <a:bodyPr lIns="0" tIns="0" rIns="0" bIns="0"/>
          <a:lstStyle>
            <a:lvl1pPr>
              <a:defRPr sz="2200" b="0" i="1">
                <a:solidFill>
                  <a:srgbClr val="18AAC8"/>
                </a:solidFill>
                <a:latin typeface="Trebuchet MS"/>
                <a:cs typeface="Trebuchet MS"/>
              </a:defRPr>
            </a:lvl1pPr>
          </a:lstStyle>
          <a:p>
            <a:pPr marL="12700">
              <a:lnSpc>
                <a:spcPts val="2580"/>
              </a:lnSpc>
            </a:pPr>
            <a:r>
              <a:rPr lang="en-GB" spc="-254"/>
              <a:t>FOEL WEN GROUP ASSIGNMENT</a:t>
            </a:r>
            <a:endParaRPr spc="-175"/>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700" b="1" i="0">
                <a:solidFill>
                  <a:srgbClr val="1A315F"/>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defRPr sz="2200" b="0" i="1">
                <a:solidFill>
                  <a:srgbClr val="18AAC8"/>
                </a:solidFill>
                <a:latin typeface="Trebuchet MS"/>
                <a:cs typeface="Trebuchet MS"/>
              </a:defRPr>
            </a:lvl1pPr>
          </a:lstStyle>
          <a:p>
            <a:pPr marL="12700">
              <a:lnSpc>
                <a:spcPts val="2580"/>
              </a:lnSpc>
            </a:pPr>
            <a:r>
              <a:rPr lang="en-GB" spc="-254"/>
              <a:t>FOEL WEN GROUP ASSIGNMENT</a:t>
            </a:r>
            <a:endParaRPr spc="-175"/>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defRPr sz="2200" b="0" i="1">
                <a:solidFill>
                  <a:srgbClr val="18AAC8"/>
                </a:solidFill>
                <a:latin typeface="Trebuchet MS"/>
                <a:cs typeface="Trebuchet MS"/>
              </a:defRPr>
            </a:lvl1pPr>
          </a:lstStyle>
          <a:p>
            <a:pPr marL="12700">
              <a:lnSpc>
                <a:spcPts val="2580"/>
              </a:lnSpc>
            </a:pPr>
            <a:r>
              <a:rPr lang="en-GB" spc="-254"/>
              <a:t>FOEL WEN GROUP ASSIGNMENT</a:t>
            </a:r>
            <a:endParaRPr spc="-175"/>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3.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11/22/2022</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r>
              <a:rPr lang="en-US"/>
              <a:t>FOEL WEN GROUP ASSIGNMENT</a:t>
            </a:r>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1068853944"/>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5" r:id="rId6"/>
    <p:sldLayoutId id="2147483680" r:id="rId7"/>
    <p:sldLayoutId id="2147483676" r:id="rId8"/>
    <p:sldLayoutId id="2147483677" r:id="rId9"/>
    <p:sldLayoutId id="2147483678" r:id="rId10"/>
    <p:sldLayoutId id="214748367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14299" y="2479624"/>
            <a:ext cx="8515146" cy="1982596"/>
          </a:xfrm>
          <a:prstGeom prst="rect">
            <a:avLst/>
          </a:prstGeom>
        </p:spPr>
        <p:txBody>
          <a:bodyPr wrap="square" lIns="0" tIns="0" rIns="0" bIns="0">
            <a:spAutoFit/>
          </a:bodyPr>
          <a:lstStyle>
            <a:lvl1pPr>
              <a:defRPr sz="6600" b="1" i="0">
                <a:solidFill>
                  <a:schemeClr val="tx1"/>
                </a:solidFill>
                <a:latin typeface="Arial"/>
                <a:cs typeface="Arial"/>
              </a:defRPr>
            </a:lvl1pPr>
          </a:lstStyle>
          <a:p>
            <a:endParaRPr/>
          </a:p>
        </p:txBody>
      </p:sp>
      <p:sp>
        <p:nvSpPr>
          <p:cNvPr id="3" name="Holder 3"/>
          <p:cNvSpPr>
            <a:spLocks noGrp="1"/>
          </p:cNvSpPr>
          <p:nvPr>
            <p:ph type="body" idx="1"/>
          </p:nvPr>
        </p:nvSpPr>
        <p:spPr>
          <a:xfrm>
            <a:off x="514299" y="2239466"/>
            <a:ext cx="10468610" cy="2770504"/>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r>
              <a:rPr lang="en-GB"/>
              <a:t>FOEL WEN GROUP ASSIGNMENT</a:t>
            </a:r>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sldNum="0"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446531" y="457200"/>
            <a:ext cx="3703320" cy="94615"/>
          </a:xfrm>
          <a:custGeom>
            <a:avLst/>
            <a:gdLst/>
            <a:ahLst/>
            <a:cxnLst/>
            <a:rect l="l" t="t" r="r" b="b"/>
            <a:pathLst>
              <a:path w="3703320" h="94615">
                <a:moveTo>
                  <a:pt x="3703320" y="0"/>
                </a:moveTo>
                <a:lnTo>
                  <a:pt x="0" y="0"/>
                </a:lnTo>
                <a:lnTo>
                  <a:pt x="0" y="94487"/>
                </a:lnTo>
                <a:lnTo>
                  <a:pt x="3703320" y="94487"/>
                </a:lnTo>
                <a:lnTo>
                  <a:pt x="3703320" y="0"/>
                </a:lnTo>
                <a:close/>
              </a:path>
            </a:pathLst>
          </a:custGeom>
          <a:solidFill>
            <a:srgbClr val="1A315F"/>
          </a:solidFill>
        </p:spPr>
        <p:txBody>
          <a:bodyPr wrap="square" lIns="0" tIns="0" rIns="0" bIns="0" rtlCol="0"/>
          <a:lstStyle/>
          <a:p>
            <a:endParaRPr/>
          </a:p>
        </p:txBody>
      </p:sp>
      <p:sp>
        <p:nvSpPr>
          <p:cNvPr id="17" name="bg object 17"/>
          <p:cNvSpPr/>
          <p:nvPr/>
        </p:nvSpPr>
        <p:spPr>
          <a:xfrm>
            <a:off x="8042147" y="454151"/>
            <a:ext cx="3703320" cy="97790"/>
          </a:xfrm>
          <a:custGeom>
            <a:avLst/>
            <a:gdLst/>
            <a:ahLst/>
            <a:cxnLst/>
            <a:rect l="l" t="t" r="r" b="b"/>
            <a:pathLst>
              <a:path w="3703320" h="97790">
                <a:moveTo>
                  <a:pt x="3703320" y="0"/>
                </a:moveTo>
                <a:lnTo>
                  <a:pt x="0" y="0"/>
                </a:lnTo>
                <a:lnTo>
                  <a:pt x="0" y="97536"/>
                </a:lnTo>
                <a:lnTo>
                  <a:pt x="3703320" y="97536"/>
                </a:lnTo>
                <a:lnTo>
                  <a:pt x="3703320" y="0"/>
                </a:lnTo>
                <a:close/>
              </a:path>
            </a:pathLst>
          </a:custGeom>
          <a:solidFill>
            <a:srgbClr val="959FA7"/>
          </a:solidFill>
        </p:spPr>
        <p:txBody>
          <a:bodyPr wrap="square" lIns="0" tIns="0" rIns="0" bIns="0" rtlCol="0"/>
          <a:lstStyle/>
          <a:p>
            <a:endParaRPr/>
          </a:p>
        </p:txBody>
      </p:sp>
      <p:sp>
        <p:nvSpPr>
          <p:cNvPr id="18" name="bg object 18"/>
          <p:cNvSpPr/>
          <p:nvPr/>
        </p:nvSpPr>
        <p:spPr>
          <a:xfrm>
            <a:off x="4241291" y="457200"/>
            <a:ext cx="3703320" cy="91440"/>
          </a:xfrm>
          <a:custGeom>
            <a:avLst/>
            <a:gdLst/>
            <a:ahLst/>
            <a:cxnLst/>
            <a:rect l="l" t="t" r="r" b="b"/>
            <a:pathLst>
              <a:path w="3703320" h="91440">
                <a:moveTo>
                  <a:pt x="3703319" y="0"/>
                </a:moveTo>
                <a:lnTo>
                  <a:pt x="0" y="0"/>
                </a:lnTo>
                <a:lnTo>
                  <a:pt x="0" y="91439"/>
                </a:lnTo>
                <a:lnTo>
                  <a:pt x="3703319" y="91439"/>
                </a:lnTo>
                <a:lnTo>
                  <a:pt x="3703319" y="0"/>
                </a:lnTo>
                <a:close/>
              </a:path>
            </a:pathLst>
          </a:custGeom>
          <a:solidFill>
            <a:srgbClr val="4590B8"/>
          </a:solidFill>
        </p:spPr>
        <p:txBody>
          <a:bodyPr wrap="square" lIns="0" tIns="0" rIns="0" bIns="0" rtlCol="0"/>
          <a:lstStyle/>
          <a:p>
            <a:endParaRPr/>
          </a:p>
        </p:txBody>
      </p:sp>
      <p:sp>
        <p:nvSpPr>
          <p:cNvPr id="2" name="Holder 2"/>
          <p:cNvSpPr>
            <a:spLocks noGrp="1"/>
          </p:cNvSpPr>
          <p:nvPr>
            <p:ph type="title"/>
          </p:nvPr>
        </p:nvSpPr>
        <p:spPr>
          <a:xfrm>
            <a:off x="525272" y="646556"/>
            <a:ext cx="11141455" cy="695960"/>
          </a:xfrm>
          <a:prstGeom prst="rect">
            <a:avLst/>
          </a:prstGeom>
        </p:spPr>
        <p:txBody>
          <a:bodyPr wrap="square" lIns="0" tIns="0" rIns="0" bIns="0">
            <a:spAutoFit/>
          </a:bodyPr>
          <a:lstStyle>
            <a:lvl1pPr>
              <a:defRPr sz="2700" b="1" i="0">
                <a:solidFill>
                  <a:srgbClr val="1A315F"/>
                </a:solidFill>
                <a:latin typeface="Trebuchet MS"/>
                <a:cs typeface="Trebuchet MS"/>
              </a:defRPr>
            </a:lvl1pPr>
          </a:lstStyle>
          <a:p>
            <a:endParaRPr/>
          </a:p>
        </p:txBody>
      </p:sp>
      <p:sp>
        <p:nvSpPr>
          <p:cNvPr id="3" name="Holder 3"/>
          <p:cNvSpPr>
            <a:spLocks noGrp="1"/>
          </p:cNvSpPr>
          <p:nvPr>
            <p:ph type="body" idx="1"/>
          </p:nvPr>
        </p:nvSpPr>
        <p:spPr>
          <a:xfrm>
            <a:off x="1193088" y="1646213"/>
            <a:ext cx="9704070" cy="2404745"/>
          </a:xfrm>
          <a:prstGeom prst="rect">
            <a:avLst/>
          </a:prstGeom>
        </p:spPr>
        <p:txBody>
          <a:bodyPr wrap="square" lIns="0" tIns="0" rIns="0" bIns="0">
            <a:spAutoFit/>
          </a:bodyPr>
          <a:lstStyle>
            <a:lvl1pPr>
              <a:defRPr sz="2600" b="0" i="0">
                <a:solidFill>
                  <a:srgbClr val="1A315F"/>
                </a:solidFill>
                <a:latin typeface="Trebuchet MS"/>
                <a:cs typeface="Trebuchet MS"/>
              </a:defRPr>
            </a:lvl1pPr>
          </a:lstStyle>
          <a:p>
            <a:endParaRPr/>
          </a:p>
        </p:txBody>
      </p:sp>
      <p:sp>
        <p:nvSpPr>
          <p:cNvPr id="4" name="Holder 4"/>
          <p:cNvSpPr>
            <a:spLocks noGrp="1"/>
          </p:cNvSpPr>
          <p:nvPr>
            <p:ph type="ftr" sz="quarter" idx="5"/>
          </p:nvPr>
        </p:nvSpPr>
        <p:spPr>
          <a:xfrm>
            <a:off x="8319261" y="6449908"/>
            <a:ext cx="3793490" cy="349250"/>
          </a:xfrm>
          <a:prstGeom prst="rect">
            <a:avLst/>
          </a:prstGeom>
        </p:spPr>
        <p:txBody>
          <a:bodyPr wrap="square" lIns="0" tIns="0" rIns="0" bIns="0">
            <a:spAutoFit/>
          </a:bodyPr>
          <a:lstStyle>
            <a:lvl1pPr>
              <a:defRPr sz="2200" b="0" i="1">
                <a:solidFill>
                  <a:srgbClr val="18AAC8"/>
                </a:solidFill>
                <a:latin typeface="Trebuchet MS"/>
                <a:cs typeface="Trebuchet MS"/>
              </a:defRPr>
            </a:lvl1pPr>
          </a:lstStyle>
          <a:p>
            <a:pPr marL="12700">
              <a:lnSpc>
                <a:spcPts val="2580"/>
              </a:lnSpc>
            </a:pPr>
            <a:r>
              <a:rPr lang="en-GB" spc="-254"/>
              <a:t>FOEL WEN GROUP ASSIGNMENT</a:t>
            </a:r>
            <a:endParaRPr spc="-175"/>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11/22/2022</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Lst>
  <p:hf sldNum="0"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eurekamagazine.co.uk/content/technology/airbus-has-moved-from-generatively-designing-components-to-the-factories-in-which-they-are-built/" TargetMode="Externa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jabil.com/about-us/what-does-jabil-do.html#809c369d-e7e0-45e3-a197-5961d58825b0" TargetMode="External"/><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www.jabil.com/about-us/what-does-jabil-do.html#809c369d-e7e0-45e3-a197-5961d58825b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jabil.com/solutions/circular-economy-solutions.html" TargetMode="Externa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8" Type="http://schemas.openxmlformats.org/officeDocument/2006/relationships/hyperlink" Target="https://www.jabil.com/solutions/printed-electronics.html" TargetMode="External"/><Relationship Id="rId3" Type="http://schemas.openxmlformats.org/officeDocument/2006/relationships/image" Target="../media/image2.jpeg"/><Relationship Id="rId7" Type="http://schemas.openxmlformats.org/officeDocument/2006/relationships/hyperlink" Target="https://www.jabil.com/dam/jcr:eea3efb9-e1c2-4db6-8d68-57627d9a68ff/475937846-JEM%20Brochure.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jabil.com/dam/jcr:79c352d9-0094-4c94-af0e-39a0b2393850/jabil-recovery-force-case-study.pdf" TargetMode="External"/><Relationship Id="rId5" Type="http://schemas.openxmlformats.org/officeDocument/2006/relationships/hyperlink" Target="https://www.jabil.com/contact/locations/misgav.html" TargetMode="External"/><Relationship Id="rId4" Type="http://schemas.openxmlformats.org/officeDocument/2006/relationships/hyperlink" Target="https://www.jabil.com/services/additive-manufacturing/engineered-materials.html" TargetMode="External"/><Relationship Id="rId9" Type="http://schemas.openxmlformats.org/officeDocument/2006/relationships/hyperlink" Target="https://www.jabil.com/blog/how-digital-twins-lead-to-manufacturing-profitability.html"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8.svg"/></Relationships>
</file>

<file path=ppt/slides/_rels/slide2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s://www.forbes.com/sites/forbestechcouncil/2022/06/14/designing-products-for-a-circular-economy-with-digital-twins/" TargetMode="External"/><Relationship Id="rId4" Type="http://schemas.openxmlformats.org/officeDocument/2006/relationships/image" Target="../media/image2.jpeg"/></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hyperlink" Target="https://www.forbes.com/sites/forbestechcouncil/2022/06/14/designing-products-for-a-circular-economy-with-digital-twins/" TargetMode="External"/><Relationship Id="rId4" Type="http://schemas.openxmlformats.org/officeDocument/2006/relationships/hyperlink" Target="https://www.turing.ac.uk/research/research-projects/digital-twins-aeronautic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www.uk-cpi.com/about" TargetMode="External"/><Relationship Id="rId4" Type="http://schemas.openxmlformats.org/officeDocument/2006/relationships/image" Target="../media/image2.jpeg"/></Relationships>
</file>

<file path=ppt/slides/_rels/slide28.xml.rels><?xml version="1.0" encoding="UTF-8" standalone="yes"?>
<Relationships xmlns="http://schemas.openxmlformats.org/package/2006/relationships"><Relationship Id="rId8" Type="http://schemas.openxmlformats.org/officeDocument/2006/relationships/hyperlink" Target="https://apply-for-innovation-funding.service.gov.uk/competition/search?_ga=2.184323942.150238581.1668972769-567521751.1668972769" TargetMode="External"/><Relationship Id="rId3" Type="http://schemas.openxmlformats.org/officeDocument/2006/relationships/image" Target="../media/image25.png"/><Relationship Id="rId7" Type="http://schemas.openxmlformats.org/officeDocument/2006/relationships/hyperlink" Target="https://www.ukri.or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dmiw.co.uk/about-dmiw/" TargetMode="External"/><Relationship Id="rId5" Type="http://schemas.openxmlformats.org/officeDocument/2006/relationships/hyperlink" Target="https://www.amrc.co.uk/facilities/amrc-cymru-wales" TargetMode="External"/><Relationship Id="rId4" Type="http://schemas.openxmlformats.org/officeDocument/2006/relationships/hyperlink" Target="https://businesswales.gov.wales/expertisewales/support-and-funding-businesses/smartcymru" TargetMode="External"/><Relationship Id="rId9" Type="http://schemas.openxmlformats.org/officeDocument/2006/relationships/hyperlink" Target="https://www.madecymru.co.uk/"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www.rolls-royce.com/innovation/small-modular-reactors.aspx#/" TargetMode="External"/><Relationship Id="rId4" Type="http://schemas.openxmlformats.org/officeDocument/2006/relationships/image" Target="../media/image26.emf"/></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www.uk-cpi.com/capabilities/flexible-hybrid-electronics" TargetMode="External"/><Relationship Id="rId4" Type="http://schemas.openxmlformats.org/officeDocument/2006/relationships/image" Target="../media/image2.jpeg"/></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read.oecd-ilibrary.org/science-and-technology/oecd-reviews-of-innovation-policy-germany-2022_50b32331-en" TargetMode="Externa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video" Target="https://www.youtube.com/embed/rqKi8N0sE7Q?feature=oembed" TargetMode="External"/><Relationship Id="rId5" Type="http://schemas.openxmlformats.org/officeDocument/2006/relationships/image" Target="../media/image31.jpeg"/><Relationship Id="rId4" Type="http://schemas.openxmlformats.org/officeDocument/2006/relationships/image" Target="../media/image30.jpeg"/></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hyperlink" Target="https://www.birmingham.ac.uk/dubai/business/collaborate-with-us.aspx" TargetMode="External"/><Relationship Id="rId4" Type="http://schemas.openxmlformats.org/officeDocument/2006/relationships/image" Target="../media/image2.jpeg"/></Relationships>
</file>

<file path=ppt/slides/_rels/slide36.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36.emf"/></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38.svg"/><Relationship Id="rId4" Type="http://schemas.openxmlformats.org/officeDocument/2006/relationships/image" Target="../media/image37.png"/></Relationships>
</file>

<file path=ppt/slides/_rels/slide4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albertainnovates.ca/"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hyperlink" Target="https://read.oecd-ilibrary.org/science-and-technology/oecd-reviews-of-innovation-policy-germany-2022_50b32331-en" TargetMode="External"/><Relationship Id="rId4" Type="http://schemas.openxmlformats.org/officeDocument/2006/relationships/image" Target="../media/image2.jpeg"/></Relationships>
</file>

<file path=ppt/slides/_rels/slide4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hyperlink" Target="https://www.forbes.com/video/6284569667001/to-modernize-americas-freight-industry-this-entrepreneur-took-an-untraditional-approach/"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hyperlink" Target="https://icma.org/articles/article/wednesday-keynote-derreck-kayongo-simple-idea-can-be-transformational" TargetMode="External"/><Relationship Id="rId4" Type="http://schemas.openxmlformats.org/officeDocument/2006/relationships/image" Target="../media/image2.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2.xml"/><Relationship Id="rId1" Type="http://schemas.openxmlformats.org/officeDocument/2006/relationships/video" Target="https://www.youtube.com/embed/jmdl4mt_p0c?feature=oembed" TargetMode="External"/><Relationship Id="rId5" Type="http://schemas.openxmlformats.org/officeDocument/2006/relationships/image" Target="../media/image2.jpeg"/><Relationship Id="rId4" Type="http://schemas.openxmlformats.org/officeDocument/2006/relationships/image" Target="../media/image45.jpeg"/></Relationships>
</file>

<file path=ppt/slides/_rels/slide4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xml"/><Relationship Id="rId1" Type="http://schemas.openxmlformats.org/officeDocument/2006/relationships/video" Target="https://www.youtube.com/embed/uFyHd4Sz0bY?start=52&amp;feature=oembed" TargetMode="External"/><Relationship Id="rId6" Type="http://schemas.openxmlformats.org/officeDocument/2006/relationships/image" Target="../media/image47.jpeg"/><Relationship Id="rId5" Type="http://schemas.openxmlformats.org/officeDocument/2006/relationships/image" Target="../media/image2.jpeg"/><Relationship Id="rId4" Type="http://schemas.openxmlformats.org/officeDocument/2006/relationships/hyperlink" Target="https://www.turing.ac.uk/research/research-projects/digital-twins-aeronautics" TargetMode="Externa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2.xml"/><Relationship Id="rId1" Type="http://schemas.openxmlformats.org/officeDocument/2006/relationships/video" Target="https://www.youtube.com/embed/d7Rd6UgcrWo?feature=oembed" TargetMode="External"/><Relationship Id="rId4" Type="http://schemas.openxmlformats.org/officeDocument/2006/relationships/image" Target="../media/image48.jpeg"/></Relationships>
</file>

<file path=ppt/slides/_rels/slide5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63.xml.rels><?xml version="1.0" encoding="UTF-8" standalone="yes"?>
<Relationships xmlns="http://schemas.openxmlformats.org/package/2006/relationships"><Relationship Id="rId3" Type="http://schemas.openxmlformats.org/officeDocument/2006/relationships/hyperlink" Target="http://ebookcentral.proquest.com/lib/trinity/detail.action?docID=6610875" TargetMode="External"/><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6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3.xml"/><Relationship Id="rId1" Type="http://schemas.openxmlformats.org/officeDocument/2006/relationships/slideLayout" Target="../slideLayouts/slideLayout2.xml"/><Relationship Id="rId5" Type="http://schemas.openxmlformats.org/officeDocument/2006/relationships/image" Target="../media/image64.jpeg"/><Relationship Id="rId4" Type="http://schemas.openxmlformats.org/officeDocument/2006/relationships/image" Target="../media/image63.png"/></Relationships>
</file>

<file path=ppt/slides/_rels/slide65.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64.xml"/><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65.xml"/><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notesSlide" Target="../notesSlides/notesSlide66.xml"/><Relationship Id="rId1" Type="http://schemas.openxmlformats.org/officeDocument/2006/relationships/slideLayout" Target="../slideLayouts/slideLayout16.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16.xml"/><Relationship Id="rId1" Type="http://schemas.openxmlformats.org/officeDocument/2006/relationships/video" Target="https://www.youtube.com/embed/zAhKw9z51BI?feature=oembed" TargetMode="External"/><Relationship Id="rId4" Type="http://schemas.openxmlformats.org/officeDocument/2006/relationships/image" Target="../media/image70.jpeg"/></Relationships>
</file>

<file path=ppt/slides/_rels/slide7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71.jpg"/><Relationship Id="rId7" Type="http://schemas.openxmlformats.org/officeDocument/2006/relationships/image" Target="../media/image75.png"/><Relationship Id="rId2" Type="http://schemas.openxmlformats.org/officeDocument/2006/relationships/notesSlide" Target="../notesSlides/notesSlide69.xml"/><Relationship Id="rId1" Type="http://schemas.openxmlformats.org/officeDocument/2006/relationships/slideLayout" Target="../slideLayouts/slideLayout19.xml"/><Relationship Id="rId6" Type="http://schemas.openxmlformats.org/officeDocument/2006/relationships/image" Target="../media/image74.jpg"/><Relationship Id="rId5" Type="http://schemas.openxmlformats.org/officeDocument/2006/relationships/image" Target="../media/image73.jpg"/><Relationship Id="rId4" Type="http://schemas.openxmlformats.org/officeDocument/2006/relationships/image" Target="../media/image72.jpg"/></Relationships>
</file>

<file path=ppt/slides/_rels/slide72.xml.rels><?xml version="1.0" encoding="UTF-8" standalone="yes"?>
<Relationships xmlns="http://schemas.openxmlformats.org/package/2006/relationships"><Relationship Id="rId3" Type="http://schemas.openxmlformats.org/officeDocument/2006/relationships/image" Target="../media/image77.jpg"/><Relationship Id="rId2" Type="http://schemas.openxmlformats.org/officeDocument/2006/relationships/notesSlide" Target="../notesSlides/notesSlide70.xml"/><Relationship Id="rId1" Type="http://schemas.openxmlformats.org/officeDocument/2006/relationships/slideLayout" Target="../slideLayouts/slideLayout18.xml"/><Relationship Id="rId5" Type="http://schemas.openxmlformats.org/officeDocument/2006/relationships/image" Target="../media/image76.png"/><Relationship Id="rId4" Type="http://schemas.openxmlformats.org/officeDocument/2006/relationships/image" Target="../media/image75.png"/></Relationships>
</file>

<file path=ppt/slides/_rels/slide7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71.xml"/><Relationship Id="rId1" Type="http://schemas.openxmlformats.org/officeDocument/2006/relationships/slideLayout" Target="../slideLayouts/slideLayout18.xml"/><Relationship Id="rId4" Type="http://schemas.openxmlformats.org/officeDocument/2006/relationships/image" Target="../media/image7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descr="People working on ideas">
            <a:extLst>
              <a:ext uri="{FF2B5EF4-FFF2-40B4-BE49-F238E27FC236}">
                <a16:creationId xmlns:a16="http://schemas.microsoft.com/office/drawing/2014/main" id="{2DC3B191-72E5-58B1-4F5D-ABA7A28CF9B3}"/>
              </a:ext>
            </a:extLst>
          </p:cNvPr>
          <p:cNvPicPr>
            <a:picLocks noChangeAspect="1"/>
          </p:cNvPicPr>
          <p:nvPr/>
        </p:nvPicPr>
        <p:blipFill rotWithShape="1">
          <a:blip r:embed="rId3">
            <a:alphaModFix amt="50000"/>
          </a:blip>
          <a:srcRect t="13768" r="-2" b="9813"/>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7" name="Group 1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2" name="Freeform: Shape 1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761999" y="1514475"/>
            <a:ext cx="8381999" cy="1995487"/>
          </a:xfrm>
        </p:spPr>
        <p:txBody>
          <a:bodyPr>
            <a:normAutofit/>
          </a:bodyPr>
          <a:lstStyle/>
          <a:p>
            <a:pPr algn="l"/>
            <a:r>
              <a:rPr lang="en-GB" sz="6800">
                <a:cs typeface="Calibri Light"/>
              </a:rPr>
              <a:t>Innovation for Circularity </a:t>
            </a:r>
            <a:endParaRPr lang="en-GB" sz="6800"/>
          </a:p>
        </p:txBody>
      </p:sp>
      <p:sp>
        <p:nvSpPr>
          <p:cNvPr id="3" name="Subtitle 2"/>
          <p:cNvSpPr>
            <a:spLocks noGrp="1"/>
          </p:cNvSpPr>
          <p:nvPr>
            <p:ph type="subTitle" idx="1"/>
          </p:nvPr>
        </p:nvSpPr>
        <p:spPr>
          <a:xfrm>
            <a:off x="762000" y="3809999"/>
            <a:ext cx="8382000" cy="1338471"/>
          </a:xfrm>
        </p:spPr>
        <p:txBody>
          <a:bodyPr vert="horz" lIns="91440" tIns="45720" rIns="91440" bIns="45720" rtlCol="0" anchor="t">
            <a:normAutofit/>
          </a:bodyPr>
          <a:lstStyle/>
          <a:p>
            <a:pPr algn="l"/>
            <a:r>
              <a:rPr lang="en-GB">
                <a:cs typeface="Calibri"/>
              </a:rPr>
              <a:t>Underpinning the future of CMSW</a:t>
            </a:r>
            <a:endParaRPr lang="en-GB"/>
          </a:p>
        </p:txBody>
      </p:sp>
      <p:sp>
        <p:nvSpPr>
          <p:cNvPr id="6" name="Footer Placeholder 5">
            <a:extLst>
              <a:ext uri="{FF2B5EF4-FFF2-40B4-BE49-F238E27FC236}">
                <a16:creationId xmlns:a16="http://schemas.microsoft.com/office/drawing/2014/main" id="{F8501E6B-0F9F-5F82-A376-962F9D1F42EE}"/>
              </a:ext>
            </a:extLst>
          </p:cNvPr>
          <p:cNvSpPr>
            <a:spLocks noGrp="1"/>
          </p:cNvSpPr>
          <p:nvPr>
            <p:ph type="ftr" sz="quarter" idx="11"/>
          </p:nvPr>
        </p:nvSpPr>
        <p:spPr/>
        <p:txBody>
          <a:bodyPr/>
          <a:lstStyle/>
          <a:p>
            <a:r>
              <a:rPr lang="en-GB" sz="2000"/>
              <a:t>FOEL WEN GROUP ASSIGNMENT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globe">
            <a:extLst>
              <a:ext uri="{FF2B5EF4-FFF2-40B4-BE49-F238E27FC236}">
                <a16:creationId xmlns:a16="http://schemas.microsoft.com/office/drawing/2014/main" id="{00F85AEB-3D13-9E37-12E3-8FEC53760612}"/>
              </a:ext>
            </a:extLst>
          </p:cNvPr>
          <p:cNvPicPr>
            <a:picLocks noChangeAspect="1"/>
          </p:cNvPicPr>
          <p:nvPr/>
        </p:nvPicPr>
        <p:blipFill rotWithShape="1">
          <a:blip r:embed="rId3"/>
          <a:srcRect r="3" b="5339"/>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0A3D475D-F146-44DA-80FB-3306B95B8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23925" y="-923925"/>
            <a:ext cx="6858000" cy="8705850"/>
          </a:xfrm>
          <a:prstGeom prst="rect">
            <a:avLst/>
          </a:prstGeom>
          <a:gradFill>
            <a:gsLst>
              <a:gs pos="100000">
                <a:srgbClr val="000000">
                  <a:alpha val="0"/>
                </a:srgbClr>
              </a:gs>
              <a:gs pos="31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62276-6513-9C42-CBC5-4660B9AE8A28}"/>
              </a:ext>
            </a:extLst>
          </p:cNvPr>
          <p:cNvSpPr>
            <a:spLocks noGrp="1"/>
          </p:cNvSpPr>
          <p:nvPr>
            <p:ph type="title"/>
          </p:nvPr>
        </p:nvSpPr>
        <p:spPr>
          <a:xfrm>
            <a:off x="762000" y="1523999"/>
            <a:ext cx="5334000" cy="3535018"/>
          </a:xfrm>
        </p:spPr>
        <p:txBody>
          <a:bodyPr vert="horz" lIns="91440" tIns="45720" rIns="91440" bIns="45720" rtlCol="0" anchor="ctr" anchorCtr="0">
            <a:normAutofit/>
          </a:bodyPr>
          <a:lstStyle/>
          <a:p>
            <a:r>
              <a:rPr lang="en-US" sz="5000">
                <a:solidFill>
                  <a:srgbClr val="FFFFFF"/>
                </a:solidFill>
              </a:rPr>
              <a:t>A Global Reflective Review of Innovative Undertakings and Activities</a:t>
            </a:r>
          </a:p>
        </p:txBody>
      </p:sp>
    </p:spTree>
    <p:extLst>
      <p:ext uri="{BB962C8B-B14F-4D97-AF65-F5344CB8AC3E}">
        <p14:creationId xmlns:p14="http://schemas.microsoft.com/office/powerpoint/2010/main" val="4129612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ew of the hands of an old person holding some coins">
            <a:extLst>
              <a:ext uri="{FF2B5EF4-FFF2-40B4-BE49-F238E27FC236}">
                <a16:creationId xmlns:a16="http://schemas.microsoft.com/office/drawing/2014/main" id="{0748CB4B-AA92-FEA2-FB03-2EF9B8EB3770}"/>
              </a:ext>
            </a:extLst>
          </p:cNvPr>
          <p:cNvPicPr>
            <a:picLocks noChangeAspect="1"/>
          </p:cNvPicPr>
          <p:nvPr/>
        </p:nvPicPr>
        <p:blipFill rotWithShape="1">
          <a:blip r:embed="rId3"/>
          <a:srcRect r="3" b="-2"/>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117E1A5F-4E44-495B-9C48-A5314F5BA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19199"/>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CBCB17-718B-2A46-98DA-2198878996C4}"/>
              </a:ext>
            </a:extLst>
          </p:cNvPr>
          <p:cNvSpPr>
            <a:spLocks noGrp="1"/>
          </p:cNvSpPr>
          <p:nvPr>
            <p:ph type="title"/>
          </p:nvPr>
        </p:nvSpPr>
        <p:spPr>
          <a:xfrm>
            <a:off x="762000" y="1523999"/>
            <a:ext cx="10668000" cy="1985963"/>
          </a:xfrm>
        </p:spPr>
        <p:txBody>
          <a:bodyPr vert="horz" lIns="91440" tIns="45720" rIns="91440" bIns="45720" rtlCol="0" anchor="b" anchorCtr="0">
            <a:normAutofit/>
          </a:bodyPr>
          <a:lstStyle/>
          <a:p>
            <a:pPr algn="ctr"/>
            <a:r>
              <a:rPr lang="en-US" sz="5000">
                <a:solidFill>
                  <a:srgbClr val="FFFFFF"/>
                </a:solidFill>
              </a:rPr>
              <a:t>Innovation Management across different sectors in multi-helix models</a:t>
            </a:r>
          </a:p>
        </p:txBody>
      </p:sp>
    </p:spTree>
    <p:extLst>
      <p:ext uri="{BB962C8B-B14F-4D97-AF65-F5344CB8AC3E}">
        <p14:creationId xmlns:p14="http://schemas.microsoft.com/office/powerpoint/2010/main" val="3226383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numbers art">
            <a:extLst>
              <a:ext uri="{FF2B5EF4-FFF2-40B4-BE49-F238E27FC236}">
                <a16:creationId xmlns:a16="http://schemas.microsoft.com/office/drawing/2014/main" id="{16FAB1E6-A8CC-D042-EFBF-9BF81B06087D}"/>
              </a:ext>
            </a:extLst>
          </p:cNvPr>
          <p:cNvPicPr>
            <a:picLocks noChangeAspect="1"/>
          </p:cNvPicPr>
          <p:nvPr/>
        </p:nvPicPr>
        <p:blipFill rotWithShape="1">
          <a:blip r:embed="rId3"/>
          <a:srcRect t="1100" r="1" b="14628"/>
          <a:stretch/>
        </p:blipFill>
        <p:spPr>
          <a:xfrm>
            <a:off x="20" y="10"/>
            <a:ext cx="12191435" cy="6857989"/>
          </a:xfrm>
          <a:prstGeom prst="rect">
            <a:avLst/>
          </a:prstGeom>
        </p:spPr>
      </p:pic>
      <p:sp>
        <p:nvSpPr>
          <p:cNvPr id="18" name="Rectangle 17">
            <a:extLst>
              <a:ext uri="{FF2B5EF4-FFF2-40B4-BE49-F238E27FC236}">
                <a16:creationId xmlns:a16="http://schemas.microsoft.com/office/drawing/2014/main" id="{4D4E4291-AA4B-4CDD-87FB-9EF7ADE82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10075" y="-923925"/>
            <a:ext cx="6858000" cy="8705850"/>
          </a:xfrm>
          <a:prstGeom prst="rect">
            <a:avLst/>
          </a:prstGeom>
          <a:gradFill>
            <a:gsLst>
              <a:gs pos="100000">
                <a:srgbClr val="000000">
                  <a:alpha val="0"/>
                </a:srgbClr>
              </a:gs>
              <a:gs pos="27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7D994-B0D4-18E4-70AE-C671F646BBB0}"/>
              </a:ext>
            </a:extLst>
          </p:cNvPr>
          <p:cNvSpPr>
            <a:spLocks noGrp="1"/>
          </p:cNvSpPr>
          <p:nvPr>
            <p:ph type="title"/>
          </p:nvPr>
        </p:nvSpPr>
        <p:spPr>
          <a:xfrm>
            <a:off x="6096000" y="1523999"/>
            <a:ext cx="5334000" cy="3535018"/>
          </a:xfrm>
        </p:spPr>
        <p:txBody>
          <a:bodyPr vert="horz" lIns="91440" tIns="45720" rIns="91440" bIns="45720" rtlCol="0" anchor="ctr" anchorCtr="0">
            <a:normAutofit/>
          </a:bodyPr>
          <a:lstStyle/>
          <a:p>
            <a:pPr algn="r"/>
            <a:r>
              <a:rPr lang="en-US" sz="6200">
                <a:solidFill>
                  <a:srgbClr val="FFFFFF"/>
                </a:solidFill>
              </a:rPr>
              <a:t>Innovation lessons from Global Companies</a:t>
            </a:r>
          </a:p>
        </p:txBody>
      </p:sp>
    </p:spTree>
    <p:extLst>
      <p:ext uri="{BB962C8B-B14F-4D97-AF65-F5344CB8AC3E}">
        <p14:creationId xmlns:p14="http://schemas.microsoft.com/office/powerpoint/2010/main" val="293646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aeroplane seats">
            <a:extLst>
              <a:ext uri="{FF2B5EF4-FFF2-40B4-BE49-F238E27FC236}">
                <a16:creationId xmlns:a16="http://schemas.microsoft.com/office/drawing/2014/main" id="{364790A0-4DF6-906E-5D7F-56D80472000E}"/>
              </a:ext>
            </a:extLst>
          </p:cNvPr>
          <p:cNvPicPr>
            <a:picLocks noChangeAspect="1"/>
          </p:cNvPicPr>
          <p:nvPr/>
        </p:nvPicPr>
        <p:blipFill rotWithShape="1">
          <a:blip r:embed="rId3"/>
          <a:srcRect t="7641" r="3" b="8085"/>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117E1A5F-4E44-495B-9C48-A5314F5BA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19199"/>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7C9F4-4EF7-E3FC-EF3E-8441FCF15F86}"/>
              </a:ext>
            </a:extLst>
          </p:cNvPr>
          <p:cNvSpPr>
            <a:spLocks noGrp="1"/>
          </p:cNvSpPr>
          <p:nvPr>
            <p:ph type="title"/>
          </p:nvPr>
        </p:nvSpPr>
        <p:spPr>
          <a:xfrm>
            <a:off x="762000" y="1523999"/>
            <a:ext cx="10668000" cy="1985963"/>
          </a:xfrm>
        </p:spPr>
        <p:txBody>
          <a:bodyPr vert="horz" lIns="91440" tIns="45720" rIns="91440" bIns="45720" rtlCol="0" anchor="b" anchorCtr="0">
            <a:normAutofit/>
          </a:bodyPr>
          <a:lstStyle/>
          <a:p>
            <a:pPr algn="ctr"/>
            <a:r>
              <a:rPr lang="en-US" sz="6800">
                <a:solidFill>
                  <a:srgbClr val="FFFFFF"/>
                </a:solidFill>
              </a:rPr>
              <a:t>Aerospace inspiration from Airbus</a:t>
            </a:r>
          </a:p>
        </p:txBody>
      </p:sp>
    </p:spTree>
    <p:extLst>
      <p:ext uri="{BB962C8B-B14F-4D97-AF65-F5344CB8AC3E}">
        <p14:creationId xmlns:p14="http://schemas.microsoft.com/office/powerpoint/2010/main" val="2342673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outdoor, blue&#10;&#10;Description automatically generated">
            <a:extLst>
              <a:ext uri="{FF2B5EF4-FFF2-40B4-BE49-F238E27FC236}">
                <a16:creationId xmlns:a16="http://schemas.microsoft.com/office/drawing/2014/main" id="{BE73BC0A-977A-33DB-8F14-9FE30330DEE5}"/>
              </a:ext>
            </a:extLst>
          </p:cNvPr>
          <p:cNvPicPr>
            <a:picLocks noGrp="1" noChangeAspect="1"/>
          </p:cNvPicPr>
          <p:nvPr>
            <p:ph idx="1"/>
          </p:nvPr>
        </p:nvPicPr>
        <p:blipFill rotWithShape="1">
          <a:blip r:embed="rId3"/>
          <a:srcRect r="449"/>
          <a:stretch/>
        </p:blipFill>
        <p:spPr>
          <a:xfrm>
            <a:off x="20" y="10"/>
            <a:ext cx="12248944" cy="6857989"/>
          </a:xfrm>
          <a:prstGeom prst="rect">
            <a:avLst/>
          </a:prstGeom>
        </p:spPr>
      </p:pic>
      <p:sp>
        <p:nvSpPr>
          <p:cNvPr id="30" name="Rectangle 10">
            <a:extLst>
              <a:ext uri="{FF2B5EF4-FFF2-40B4-BE49-F238E27FC236}">
                <a16:creationId xmlns:a16="http://schemas.microsoft.com/office/drawing/2014/main" id="{0A3D475D-F146-44DA-80FB-3306B95B8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23925" y="-923925"/>
            <a:ext cx="6858000" cy="8705850"/>
          </a:xfrm>
          <a:prstGeom prst="rect">
            <a:avLst/>
          </a:prstGeom>
          <a:gradFill>
            <a:gsLst>
              <a:gs pos="100000">
                <a:srgbClr val="000000">
                  <a:alpha val="0"/>
                </a:srgbClr>
              </a:gs>
              <a:gs pos="31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648E6-BA4A-3AAF-DEF4-596639561E4B}"/>
              </a:ext>
            </a:extLst>
          </p:cNvPr>
          <p:cNvSpPr>
            <a:spLocks noGrp="1"/>
          </p:cNvSpPr>
          <p:nvPr>
            <p:ph type="title"/>
          </p:nvPr>
        </p:nvSpPr>
        <p:spPr>
          <a:xfrm>
            <a:off x="402566" y="244414"/>
            <a:ext cx="5334000" cy="3535018"/>
          </a:xfrm>
        </p:spPr>
        <p:txBody>
          <a:bodyPr vert="horz" lIns="91440" tIns="45720" rIns="91440" bIns="45720" rtlCol="0" anchor="ctr" anchorCtr="0">
            <a:normAutofit fontScale="90000"/>
          </a:bodyPr>
          <a:lstStyle/>
          <a:p>
            <a:br>
              <a:rPr lang="en-US" sz="8000">
                <a:solidFill>
                  <a:srgbClr val="FFFFFF"/>
                </a:solidFill>
              </a:rPr>
            </a:br>
            <a:r>
              <a:rPr lang="en-US" sz="8000">
                <a:solidFill>
                  <a:srgbClr val="FFFFFF"/>
                </a:solidFill>
              </a:rPr>
              <a:t>Airbus </a:t>
            </a:r>
            <a:br>
              <a:rPr lang="en-US" sz="8000">
                <a:solidFill>
                  <a:srgbClr val="FFFFFF"/>
                </a:solidFill>
              </a:rPr>
            </a:br>
            <a:r>
              <a:rPr lang="en-US" sz="8000"/>
              <a:t>'Our Purpose'</a:t>
            </a:r>
            <a:br>
              <a:rPr lang="en-US" sz="8000"/>
            </a:br>
            <a:br>
              <a:rPr lang="en-US" sz="8000"/>
            </a:br>
            <a:endParaRPr lang="en-US" sz="8000">
              <a:solidFill>
                <a:srgbClr val="FFFFFF"/>
              </a:solidFill>
            </a:endParaRPr>
          </a:p>
        </p:txBody>
      </p:sp>
    </p:spTree>
    <p:extLst>
      <p:ext uri="{BB962C8B-B14F-4D97-AF65-F5344CB8AC3E}">
        <p14:creationId xmlns:p14="http://schemas.microsoft.com/office/powerpoint/2010/main" val="2532420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A90DF-985B-620B-B80E-0011662D3713}"/>
              </a:ext>
            </a:extLst>
          </p:cNvPr>
          <p:cNvSpPr>
            <a:spLocks noGrp="1"/>
          </p:cNvSpPr>
          <p:nvPr>
            <p:ph type="title"/>
          </p:nvPr>
        </p:nvSpPr>
        <p:spPr>
          <a:xfrm>
            <a:off x="762001" y="1524001"/>
            <a:ext cx="3047999" cy="3810000"/>
          </a:xfrm>
        </p:spPr>
        <p:txBody>
          <a:bodyPr anchor="b">
            <a:normAutofit/>
          </a:bodyPr>
          <a:lstStyle/>
          <a:p>
            <a:r>
              <a:rPr lang="en-GB" sz="3700"/>
              <a:t>Airbus collaboration makes innovation fly</a:t>
            </a:r>
            <a:endParaRPr lang="en-US" sz="3700"/>
          </a:p>
        </p:txBody>
      </p:sp>
      <p:sp>
        <p:nvSpPr>
          <p:cNvPr id="23" name="Freeform: Shape 19">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1">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5" name="Content Placeholder 2">
            <a:extLst>
              <a:ext uri="{FF2B5EF4-FFF2-40B4-BE49-F238E27FC236}">
                <a16:creationId xmlns:a16="http://schemas.microsoft.com/office/drawing/2014/main" id="{5630F634-DF26-A422-6AB7-D3D289626125}"/>
              </a:ext>
            </a:extLst>
          </p:cNvPr>
          <p:cNvGraphicFramePr>
            <a:graphicFrameLocks noGrp="1"/>
          </p:cNvGraphicFramePr>
          <p:nvPr>
            <p:ph idx="1"/>
            <p:extLst>
              <p:ext uri="{D42A27DB-BD31-4B8C-83A1-F6EECF244321}">
                <p14:modId xmlns:p14="http://schemas.microsoft.com/office/powerpoint/2010/main" val="2206932093"/>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0" name="TextBox 89">
            <a:extLst>
              <a:ext uri="{FF2B5EF4-FFF2-40B4-BE49-F238E27FC236}">
                <a16:creationId xmlns:a16="http://schemas.microsoft.com/office/drawing/2014/main" id="{742CADB1-6093-67F8-B1F3-42FBDCD75FEA}"/>
              </a:ext>
            </a:extLst>
          </p:cNvPr>
          <p:cNvSpPr txBox="1"/>
          <p:nvPr/>
        </p:nvSpPr>
        <p:spPr>
          <a:xfrm>
            <a:off x="5385758" y="5385758"/>
            <a:ext cx="61218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ALLAL-CHÉRIF, O., GUIJARRO-GARCIA, M. and ULRICH, K., 2022. Fostering sustainable growth in aeronautics: Open social innovation, multifunctional team management, and collaborative governance. </a:t>
            </a:r>
            <a:r>
              <a:rPr lang="en-US" sz="1200" i="1"/>
              <a:t>Technological forecasting &amp; social change, </a:t>
            </a:r>
            <a:r>
              <a:rPr lang="en-US" sz="1200" b="1"/>
              <a:t>174</a:t>
            </a:r>
            <a:r>
              <a:rPr lang="en-US" sz="1200"/>
              <a:t>, pp. 121269.</a:t>
            </a:r>
            <a:endParaRPr lang="en-US"/>
          </a:p>
        </p:txBody>
      </p:sp>
    </p:spTree>
    <p:extLst>
      <p:ext uri="{BB962C8B-B14F-4D97-AF65-F5344CB8AC3E}">
        <p14:creationId xmlns:p14="http://schemas.microsoft.com/office/powerpoint/2010/main" val="256054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9D5AB-EAE3-3DAC-DA10-6582D2619781}"/>
              </a:ext>
            </a:extLst>
          </p:cNvPr>
          <p:cNvSpPr>
            <a:spLocks noGrp="1"/>
          </p:cNvSpPr>
          <p:nvPr>
            <p:ph type="title"/>
          </p:nvPr>
        </p:nvSpPr>
        <p:spPr>
          <a:xfrm>
            <a:off x="5334001" y="1163594"/>
            <a:ext cx="6095999" cy="1624055"/>
          </a:xfrm>
        </p:spPr>
        <p:txBody>
          <a:bodyPr anchor="b">
            <a:normAutofit/>
          </a:bodyPr>
          <a:lstStyle/>
          <a:p>
            <a:r>
              <a:rPr lang="en-GB"/>
              <a:t>An in-depth study of Airbus - 'Takeaways'</a:t>
            </a:r>
          </a:p>
        </p:txBody>
      </p:sp>
      <p:pic>
        <p:nvPicPr>
          <p:cNvPr id="5" name="Picture 4" descr="Back view of an aeroplane">
            <a:extLst>
              <a:ext uri="{FF2B5EF4-FFF2-40B4-BE49-F238E27FC236}">
                <a16:creationId xmlns:a16="http://schemas.microsoft.com/office/drawing/2014/main" id="{CFAB60BD-BF85-1C83-55EA-2D529C31DE60}"/>
              </a:ext>
            </a:extLst>
          </p:cNvPr>
          <p:cNvPicPr>
            <a:picLocks noChangeAspect="1"/>
          </p:cNvPicPr>
          <p:nvPr/>
        </p:nvPicPr>
        <p:blipFill rotWithShape="1">
          <a:blip r:embed="rId3"/>
          <a:srcRect l="22066" r="33434"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64" name="Freeform: Shape 19">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Shape 2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CEDE708-5824-15E6-17A9-D725B7E15D7B}"/>
              </a:ext>
            </a:extLst>
          </p:cNvPr>
          <p:cNvSpPr>
            <a:spLocks noGrp="1"/>
          </p:cNvSpPr>
          <p:nvPr>
            <p:ph idx="1"/>
          </p:nvPr>
        </p:nvSpPr>
        <p:spPr>
          <a:xfrm>
            <a:off x="5334001" y="3047999"/>
            <a:ext cx="6095999" cy="3048001"/>
          </a:xfrm>
        </p:spPr>
        <p:txBody>
          <a:bodyPr vert="horz" lIns="91440" tIns="45720" rIns="91440" bIns="45720" rtlCol="0" anchor="t">
            <a:normAutofit fontScale="85000" lnSpcReduction="20000"/>
          </a:bodyPr>
          <a:lstStyle/>
          <a:p>
            <a:pPr marL="0" indent="0">
              <a:buNone/>
            </a:pPr>
            <a:r>
              <a:rPr lang="en-GB" sz="2600">
                <a:ea typeface="+mn-lt"/>
                <a:cs typeface="+mn-lt"/>
              </a:rPr>
              <a:t>The most important resource to be mobilized in social open innovation is the knowledge of a firm’s employees, partners, and stakeholders</a:t>
            </a:r>
          </a:p>
          <a:p>
            <a:pPr marL="0" indent="0">
              <a:buNone/>
            </a:pPr>
            <a:r>
              <a:rPr lang="en-GB" sz="2600">
                <a:ea typeface="+mn-lt"/>
                <a:cs typeface="+mn-lt"/>
              </a:rPr>
              <a:t>Multifunctional teams require a participatory culture that encourages employees to collaborate and share their ideas</a:t>
            </a:r>
          </a:p>
          <a:p>
            <a:pPr marL="0" indent="0">
              <a:buNone/>
            </a:pPr>
            <a:r>
              <a:rPr lang="en-GB" sz="2600">
                <a:ea typeface="+mn-lt"/>
                <a:cs typeface="+mn-lt"/>
              </a:rPr>
              <a:t>Cross-sector partnerships are evolving to create more public and private value and achieve the United Nation’s Sustainable Development Goals </a:t>
            </a:r>
            <a:endParaRPr lang="en-GB" sz="1400">
              <a:ea typeface="+mn-lt"/>
              <a:cs typeface="+mn-lt"/>
            </a:endParaRPr>
          </a:p>
          <a:p>
            <a:pPr marL="0" indent="0">
              <a:buNone/>
            </a:pPr>
            <a:r>
              <a:rPr lang="en-GB" sz="1400">
                <a:ea typeface="+mn-lt"/>
                <a:cs typeface="+mn-lt"/>
              </a:rPr>
              <a:t>(ALLAL-CHÉRIF, O., GUIJARRO-GARCIA, M. and ULRICH, K., 2022)</a:t>
            </a:r>
            <a:endParaRPr lang="en-GB" sz="1400"/>
          </a:p>
          <a:p>
            <a:pPr marL="0" indent="0">
              <a:buNone/>
            </a:pPr>
            <a:endParaRPr lang="en-GB" sz="2600"/>
          </a:p>
        </p:txBody>
      </p:sp>
    </p:spTree>
    <p:extLst>
      <p:ext uri="{BB962C8B-B14F-4D97-AF65-F5344CB8AC3E}">
        <p14:creationId xmlns:p14="http://schemas.microsoft.com/office/powerpoint/2010/main" val="941670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on tarmac">
            <a:extLst>
              <a:ext uri="{FF2B5EF4-FFF2-40B4-BE49-F238E27FC236}">
                <a16:creationId xmlns:a16="http://schemas.microsoft.com/office/drawing/2014/main" id="{CCF2EDCA-C4F1-94A8-4682-4C756898578D}"/>
              </a:ext>
            </a:extLst>
          </p:cNvPr>
          <p:cNvPicPr>
            <a:picLocks noChangeAspect="1"/>
          </p:cNvPicPr>
          <p:nvPr/>
        </p:nvPicPr>
        <p:blipFill rotWithShape="1">
          <a:blip r:embed="rId3"/>
          <a:srcRect t="5582" r="3" b="10020"/>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117E1A5F-4E44-495B-9C48-A5314F5BA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19199"/>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D418E-C1B6-3503-45E1-F64FF600F7E2}"/>
              </a:ext>
            </a:extLst>
          </p:cNvPr>
          <p:cNvSpPr>
            <a:spLocks noGrp="1"/>
          </p:cNvSpPr>
          <p:nvPr>
            <p:ph type="title"/>
          </p:nvPr>
        </p:nvSpPr>
        <p:spPr>
          <a:xfrm>
            <a:off x="762000" y="1523999"/>
            <a:ext cx="10668000" cy="1985963"/>
          </a:xfrm>
        </p:spPr>
        <p:txBody>
          <a:bodyPr vert="horz" lIns="91440" tIns="45720" rIns="91440" bIns="45720" rtlCol="0" anchor="b" anchorCtr="0">
            <a:normAutofit/>
          </a:bodyPr>
          <a:lstStyle/>
          <a:p>
            <a:pPr algn="ctr"/>
            <a:r>
              <a:rPr lang="en-US" sz="6800">
                <a:solidFill>
                  <a:srgbClr val="FFFFFF"/>
                </a:solidFill>
              </a:rPr>
              <a:t>The triple 'A': Airbus, Ansys &amp; Autodesk</a:t>
            </a:r>
          </a:p>
        </p:txBody>
      </p:sp>
    </p:spTree>
    <p:extLst>
      <p:ext uri="{BB962C8B-B14F-4D97-AF65-F5344CB8AC3E}">
        <p14:creationId xmlns:p14="http://schemas.microsoft.com/office/powerpoint/2010/main" val="1540751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Upward trend">
            <a:extLst>
              <a:ext uri="{FF2B5EF4-FFF2-40B4-BE49-F238E27FC236}">
                <a16:creationId xmlns:a16="http://schemas.microsoft.com/office/drawing/2014/main" id="{35F2A9CA-E0E4-C51B-82F2-7E87C010A8B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7526" y="914400"/>
            <a:ext cx="4119560" cy="4119560"/>
          </a:xfrm>
          <a:prstGeom prst="rect">
            <a:avLst/>
          </a:prstGeom>
        </p:spPr>
      </p:pic>
      <p:grpSp>
        <p:nvGrpSpPr>
          <p:cNvPr id="12" name="Group 11">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3" name="Freeform: Shape 12">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E75B5E7-260E-9032-376E-CDD5392A3E01}"/>
              </a:ext>
            </a:extLst>
          </p:cNvPr>
          <p:cNvSpPr>
            <a:spLocks noGrp="1"/>
          </p:cNvSpPr>
          <p:nvPr>
            <p:ph type="title"/>
          </p:nvPr>
        </p:nvSpPr>
        <p:spPr>
          <a:xfrm>
            <a:off x="6044452" y="790900"/>
            <a:ext cx="5289177" cy="2727367"/>
          </a:xfrm>
        </p:spPr>
        <p:txBody>
          <a:bodyPr vert="horz" lIns="91440" tIns="45720" rIns="91440" bIns="45720" rtlCol="0" anchor="b" anchorCtr="0">
            <a:normAutofit/>
          </a:bodyPr>
          <a:lstStyle/>
          <a:p>
            <a:r>
              <a:rPr lang="en-US" sz="6200"/>
              <a:t>Generative design boosts productivity</a:t>
            </a:r>
          </a:p>
        </p:txBody>
      </p:sp>
    </p:spTree>
    <p:extLst>
      <p:ext uri="{BB962C8B-B14F-4D97-AF65-F5344CB8AC3E}">
        <p14:creationId xmlns:p14="http://schemas.microsoft.com/office/powerpoint/2010/main" val="83002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DB2B3-2076-86C2-AFDE-EDCA6DE403C7}"/>
              </a:ext>
            </a:extLst>
          </p:cNvPr>
          <p:cNvSpPr>
            <a:spLocks noGrp="1"/>
          </p:cNvSpPr>
          <p:nvPr>
            <p:ph type="title"/>
          </p:nvPr>
        </p:nvSpPr>
        <p:spPr>
          <a:xfrm>
            <a:off x="762000" y="1009650"/>
            <a:ext cx="4400549" cy="1857375"/>
          </a:xfrm>
        </p:spPr>
        <p:txBody>
          <a:bodyPr vert="horz" lIns="91440" tIns="45720" rIns="91440" bIns="45720" rtlCol="0" anchor="b" anchorCtr="0">
            <a:normAutofit/>
          </a:bodyPr>
          <a:lstStyle/>
          <a:p>
            <a:r>
              <a:rPr lang="en-US" sz="3400" kern="1200">
                <a:solidFill>
                  <a:schemeClr val="tx1"/>
                </a:solidFill>
                <a:latin typeface="+mj-lt"/>
                <a:ea typeface="+mj-ea"/>
                <a:cs typeface="+mj-cs"/>
              </a:rPr>
              <a:t>Airbus uses generative design to reduce CO2 emissions </a:t>
            </a:r>
          </a:p>
        </p:txBody>
      </p:sp>
      <p:pic>
        <p:nvPicPr>
          <p:cNvPr id="5" name="Picture 4" descr="Plane on tarmac">
            <a:extLst>
              <a:ext uri="{FF2B5EF4-FFF2-40B4-BE49-F238E27FC236}">
                <a16:creationId xmlns:a16="http://schemas.microsoft.com/office/drawing/2014/main" id="{0E86A483-FB65-5298-F64A-51F0382F8190}"/>
              </a:ext>
            </a:extLst>
          </p:cNvPr>
          <p:cNvPicPr>
            <a:picLocks noChangeAspect="1"/>
          </p:cNvPicPr>
          <p:nvPr/>
        </p:nvPicPr>
        <p:blipFill rotWithShape="1">
          <a:blip r:embed="rId3"/>
          <a:srcRect l="18659" r="18661"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8" name="Group 17">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9" name="Freeform: Shape 18">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956CCB70-EADA-B9FC-9254-FA3D72CDF2C7}"/>
              </a:ext>
            </a:extLst>
          </p:cNvPr>
          <p:cNvSpPr txBox="1"/>
          <p:nvPr/>
        </p:nvSpPr>
        <p:spPr>
          <a:xfrm>
            <a:off x="762000" y="3109956"/>
            <a:ext cx="4400549" cy="31670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a:t>AUSTIN-MORGAN, T., 2022-last update, Airbus has moved from generative design of components to the factories in which they are built. Available: </a:t>
            </a:r>
            <a:r>
              <a:rPr lang="en-US">
                <a:hlinkClick r:id="rId5"/>
              </a:rPr>
              <a:t>https://www.eurekamagazine.co.uk/content/technology/airbus-has-moved-from-generatively-designing-components-to-the-factories-in-which-they-are-built/</a:t>
            </a:r>
            <a:r>
              <a:rPr lang="en-US"/>
              <a:t> [20 Nov, 2022].</a:t>
            </a:r>
          </a:p>
        </p:txBody>
      </p:sp>
    </p:spTree>
    <p:extLst>
      <p:ext uri="{BB962C8B-B14F-4D97-AF65-F5344CB8AC3E}">
        <p14:creationId xmlns:p14="http://schemas.microsoft.com/office/powerpoint/2010/main" val="3277868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DB90A-0917-5373-92BB-B48F3BABC1E9}"/>
              </a:ext>
            </a:extLst>
          </p:cNvPr>
          <p:cNvSpPr>
            <a:spLocks noGrp="1"/>
          </p:cNvSpPr>
          <p:nvPr>
            <p:ph type="title"/>
          </p:nvPr>
        </p:nvSpPr>
        <p:spPr>
          <a:xfrm>
            <a:off x="835024" y="755113"/>
            <a:ext cx="4745505" cy="1422084"/>
          </a:xfrm>
        </p:spPr>
        <p:txBody>
          <a:bodyPr vert="horz" lIns="91440" tIns="45720" rIns="91440" bIns="45720" rtlCol="0" anchor="b" anchorCtr="0">
            <a:normAutofit/>
          </a:bodyPr>
          <a:lstStyle/>
          <a:p>
            <a:r>
              <a:rPr lang="en-US" kern="1200">
                <a:solidFill>
                  <a:schemeClr val="tx1"/>
                </a:solidFill>
                <a:latin typeface="+mj-lt"/>
                <a:ea typeface="+mj-ea"/>
                <a:cs typeface="+mj-cs"/>
              </a:rPr>
              <a:t>Airbus open source …. Why? </a:t>
            </a:r>
          </a:p>
        </p:txBody>
      </p:sp>
      <p:sp>
        <p:nvSpPr>
          <p:cNvPr id="3" name="TextBox 2"/>
          <p:cNvSpPr txBox="1"/>
          <p:nvPr/>
        </p:nvSpPr>
        <p:spPr>
          <a:xfrm>
            <a:off x="835022" y="2236271"/>
            <a:ext cx="4932410" cy="2964475"/>
          </a:xfrm>
          <a:prstGeom prst="rect">
            <a:avLst/>
          </a:prstGeom>
        </p:spPr>
        <p:txBody>
          <a:bodyPr vert="horz" lIns="91440" tIns="45720" rIns="91440" bIns="45720" rtlCol="0" anchor="t">
            <a:normAutofit lnSpcReduction="10000"/>
          </a:bodyPr>
          <a:lstStyle/>
          <a:p>
            <a:pPr marL="285750" indent="-285750">
              <a:lnSpc>
                <a:spcPct val="90000"/>
              </a:lnSpc>
              <a:spcAft>
                <a:spcPts val="600"/>
              </a:spcAft>
              <a:buFont typeface="Arial"/>
              <a:buChar char="•"/>
            </a:pPr>
            <a:r>
              <a:rPr lang="en-US" sz="1600"/>
              <a:t>The aviation industry is considered one of the highest polluting sectors within the modern world …. </a:t>
            </a:r>
            <a:endParaRPr lang="en-US"/>
          </a:p>
          <a:p>
            <a:pPr marL="285750" indent="-285750">
              <a:lnSpc>
                <a:spcPct val="90000"/>
              </a:lnSpc>
              <a:spcAft>
                <a:spcPts val="600"/>
              </a:spcAft>
              <a:buFont typeface="Arial"/>
              <a:buChar char="•"/>
            </a:pPr>
            <a:r>
              <a:rPr lang="en-US" sz="1600"/>
              <a:t>Airbus has suffered with cash flow as a result of Covid 19 pandemic …. So how do we fix this without investing more and more cash flow</a:t>
            </a:r>
          </a:p>
          <a:p>
            <a:pPr marL="285750" indent="-285750">
              <a:lnSpc>
                <a:spcPct val="90000"/>
              </a:lnSpc>
              <a:spcAft>
                <a:spcPts val="600"/>
              </a:spcAft>
              <a:buFont typeface="Arial"/>
              <a:buChar char="•"/>
            </a:pPr>
            <a:r>
              <a:rPr lang="en-US" sz="1600"/>
              <a:t>Open-source innovation supports the reduction of pollution caused by aviation industry this in turn has attracted investment and support of the European Union </a:t>
            </a:r>
          </a:p>
          <a:p>
            <a:pPr marL="285750" indent="-285750">
              <a:lnSpc>
                <a:spcPct val="90000"/>
              </a:lnSpc>
              <a:spcAft>
                <a:spcPts val="600"/>
              </a:spcAft>
              <a:buFont typeface="Arial"/>
              <a:buChar char="•"/>
            </a:pPr>
            <a:r>
              <a:rPr lang="en-US" sz="1600"/>
              <a:t>New innovations that can help reduce the carbon output that is to the benefit of all companies within the EU.  This innovation system allows for improved carbon neutral timing </a:t>
            </a:r>
          </a:p>
          <a:p>
            <a:pPr>
              <a:lnSpc>
                <a:spcPct val="90000"/>
              </a:lnSpc>
              <a:spcAft>
                <a:spcPts val="600"/>
              </a:spcAft>
            </a:pPr>
            <a:endParaRPr lang="en-US" sz="1400"/>
          </a:p>
        </p:txBody>
      </p:sp>
      <p:grpSp>
        <p:nvGrpSpPr>
          <p:cNvPr id="31" name="Group 30">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32" name="Group 31">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36" name="Freeform: Shape 35">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3" name="Group 32">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34" name="Freeform: Shape 33">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descr="White bulbs with a yellow one standing out">
            <a:extLst>
              <a:ext uri="{FF2B5EF4-FFF2-40B4-BE49-F238E27FC236}">
                <a16:creationId xmlns:a16="http://schemas.microsoft.com/office/drawing/2014/main" id="{9A0B7055-31AA-590B-1DEE-1EF70C09BB8F}"/>
              </a:ext>
            </a:extLst>
          </p:cNvPr>
          <p:cNvPicPr>
            <a:picLocks noChangeAspect="1"/>
          </p:cNvPicPr>
          <p:nvPr/>
        </p:nvPicPr>
        <p:blipFill rotWithShape="1">
          <a:blip r:embed="rId4"/>
          <a:srcRect r="1" b="15728"/>
          <a:stretch/>
        </p:blipFill>
        <p:spPr>
          <a:xfrm>
            <a:off x="6541932" y="1653647"/>
            <a:ext cx="4369112" cy="2457718"/>
          </a:xfrm>
          <a:prstGeom prst="rect">
            <a:avLst/>
          </a:prstGeom>
        </p:spPr>
      </p:pic>
      <p:sp>
        <p:nvSpPr>
          <p:cNvPr id="4" name="TextBox 3"/>
          <p:cNvSpPr txBox="1"/>
          <p:nvPr/>
        </p:nvSpPr>
        <p:spPr>
          <a:xfrm>
            <a:off x="833625" y="5341166"/>
            <a:ext cx="4652252" cy="1292662"/>
          </a:xfrm>
          <a:prstGeom prst="rect">
            <a:avLst/>
          </a:prstGeom>
          <a:noFill/>
        </p:spPr>
        <p:txBody>
          <a:bodyPr wrap="square" lIns="91440" tIns="45720" rIns="91440" bIns="45720" rtlCol="0" anchor="t">
            <a:spAutoFit/>
          </a:bodyPr>
          <a:lstStyle/>
          <a:p>
            <a:r>
              <a:rPr lang="en-US" sz="1200">
                <a:ea typeface="+mn-lt"/>
                <a:cs typeface="+mn-lt"/>
              </a:rPr>
              <a:t>ALLAL-CHÉRIF, O., GUIJARRO-GARCIA, M. and ULRICH, K., 2022. Fostering sustainable growth in aeronautics: Open social innovation, multifunctional team management, and collaborative governance. Technological forecasting &amp; social change, 174, pp. 121269.</a:t>
            </a:r>
            <a:endParaRPr lang="en-GB" sz="1200">
              <a:ea typeface="+mn-lt"/>
              <a:cs typeface="+mn-lt"/>
            </a:endParaRPr>
          </a:p>
          <a:p>
            <a:pPr>
              <a:spcAft>
                <a:spcPts val="600"/>
              </a:spcAft>
            </a:pPr>
            <a:endParaRPr lang="en-GB"/>
          </a:p>
        </p:txBody>
      </p:sp>
    </p:spTree>
    <p:extLst>
      <p:ext uri="{BB962C8B-B14F-4D97-AF65-F5344CB8AC3E}">
        <p14:creationId xmlns:p14="http://schemas.microsoft.com/office/powerpoint/2010/main" val="1595897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question marks">
            <a:extLst>
              <a:ext uri="{FF2B5EF4-FFF2-40B4-BE49-F238E27FC236}">
                <a16:creationId xmlns:a16="http://schemas.microsoft.com/office/drawing/2014/main" id="{43B736E3-8675-C2FC-49D1-D85C6986189C}"/>
              </a:ext>
            </a:extLst>
          </p:cNvPr>
          <p:cNvPicPr>
            <a:picLocks noChangeAspect="1"/>
          </p:cNvPicPr>
          <p:nvPr/>
        </p:nvPicPr>
        <p:blipFill rotWithShape="1">
          <a:blip r:embed="rId3">
            <a:alphaModFix amt="50000"/>
          </a:blip>
          <a:srcRect r="-2" b="11109"/>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1" name="Group 1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2" name="Freeform: Shape 1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926EF5A-0268-414B-9D66-F109E094FB4E}"/>
              </a:ext>
            </a:extLst>
          </p:cNvPr>
          <p:cNvSpPr>
            <a:spLocks noGrp="1"/>
          </p:cNvSpPr>
          <p:nvPr>
            <p:ph type="title"/>
          </p:nvPr>
        </p:nvSpPr>
        <p:spPr>
          <a:xfrm>
            <a:off x="761999" y="1514475"/>
            <a:ext cx="8381999" cy="1995487"/>
          </a:xfrm>
        </p:spPr>
        <p:txBody>
          <a:bodyPr vert="horz" lIns="91440" tIns="45720" rIns="91440" bIns="45720" rtlCol="0" anchor="b" anchorCtr="0">
            <a:normAutofit/>
          </a:bodyPr>
          <a:lstStyle/>
          <a:p>
            <a:r>
              <a:rPr lang="en-US" sz="5600"/>
              <a:t>Talking about Circularity, has anyone  heard of Jabil?</a:t>
            </a:r>
          </a:p>
        </p:txBody>
      </p:sp>
    </p:spTree>
    <p:extLst>
      <p:ext uri="{BB962C8B-B14F-4D97-AF65-F5344CB8AC3E}">
        <p14:creationId xmlns:p14="http://schemas.microsoft.com/office/powerpoint/2010/main" val="2798303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04DB2-F4F2-0EAC-F9C6-313D6772DF99}"/>
              </a:ext>
            </a:extLst>
          </p:cNvPr>
          <p:cNvSpPr>
            <a:spLocks noGrp="1"/>
          </p:cNvSpPr>
          <p:nvPr>
            <p:ph type="title"/>
          </p:nvPr>
        </p:nvSpPr>
        <p:spPr>
          <a:xfrm>
            <a:off x="5334001" y="1163594"/>
            <a:ext cx="6095999" cy="1624055"/>
          </a:xfrm>
        </p:spPr>
        <p:txBody>
          <a:bodyPr anchor="b">
            <a:normAutofit/>
          </a:bodyPr>
          <a:lstStyle/>
          <a:p>
            <a:r>
              <a:rPr lang="en-GB"/>
              <a:t>Tell us about Jabil then...</a:t>
            </a:r>
          </a:p>
        </p:txBody>
      </p:sp>
      <p:pic>
        <p:nvPicPr>
          <p:cNvPr id="15" name="Picture 4" descr="A person holding a globe">
            <a:extLst>
              <a:ext uri="{FF2B5EF4-FFF2-40B4-BE49-F238E27FC236}">
                <a16:creationId xmlns:a16="http://schemas.microsoft.com/office/drawing/2014/main" id="{28757F8C-B4E8-F6F6-0F17-5B289F4B23BB}"/>
              </a:ext>
            </a:extLst>
          </p:cNvPr>
          <p:cNvPicPr>
            <a:picLocks noChangeAspect="1"/>
          </p:cNvPicPr>
          <p:nvPr/>
        </p:nvPicPr>
        <p:blipFill rotWithShape="1">
          <a:blip r:embed="rId3"/>
          <a:srcRect l="30356" r="29978"/>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2" name="Freeform: Shape 22">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24">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A023415-2EC3-5C73-4BDB-6AA338AD8BD6}"/>
              </a:ext>
            </a:extLst>
          </p:cNvPr>
          <p:cNvSpPr>
            <a:spLocks noGrp="1"/>
          </p:cNvSpPr>
          <p:nvPr>
            <p:ph idx="1"/>
          </p:nvPr>
        </p:nvSpPr>
        <p:spPr>
          <a:xfrm>
            <a:off x="5334001" y="3047999"/>
            <a:ext cx="6095999" cy="3048001"/>
          </a:xfrm>
        </p:spPr>
        <p:txBody>
          <a:bodyPr vert="horz" lIns="91440" tIns="45720" rIns="91440" bIns="45720" rtlCol="0" anchor="t">
            <a:normAutofit/>
          </a:bodyPr>
          <a:lstStyle/>
          <a:p>
            <a:pPr marL="0" indent="0">
              <a:buNone/>
            </a:pPr>
            <a:r>
              <a:rPr lang="en-GB" sz="2600"/>
              <a:t>Global, SDG focused, &gt;260,000 talented people, diversified, innovators.......</a:t>
            </a:r>
          </a:p>
          <a:p>
            <a:pPr marL="0" indent="0">
              <a:buNone/>
            </a:pPr>
            <a:r>
              <a:rPr lang="en-GB" sz="1800">
                <a:ea typeface="+mn-lt"/>
                <a:cs typeface="+mn-lt"/>
              </a:rPr>
              <a:t>JABIL, 2022-last update, What Does Jabil Do. Available: </a:t>
            </a:r>
            <a:r>
              <a:rPr lang="en-GB" sz="1800">
                <a:ea typeface="+mn-lt"/>
                <a:cs typeface="+mn-lt"/>
                <a:hlinkClick r:id="rId5"/>
              </a:rPr>
              <a:t>https://www.jabil.com/about-us/what-does-jabil-do.html#809c369d-e7e0-45e3-a197-5961d58825b0</a:t>
            </a:r>
            <a:r>
              <a:rPr lang="en-GB" sz="1800">
                <a:ea typeface="+mn-lt"/>
                <a:cs typeface="+mn-lt"/>
              </a:rPr>
              <a:t> [20 Nov, 2022].</a:t>
            </a:r>
            <a:endParaRPr lang="en-GB" sz="1800"/>
          </a:p>
        </p:txBody>
      </p:sp>
    </p:spTree>
    <p:extLst>
      <p:ext uri="{BB962C8B-B14F-4D97-AF65-F5344CB8AC3E}">
        <p14:creationId xmlns:p14="http://schemas.microsoft.com/office/powerpoint/2010/main" val="7054602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ball">
            <a:extLst>
              <a:ext uri="{FF2B5EF4-FFF2-40B4-BE49-F238E27FC236}">
                <a16:creationId xmlns:a16="http://schemas.microsoft.com/office/drawing/2014/main" id="{07DA1F63-245F-41B3-9C6B-0440F0F83E60}"/>
              </a:ext>
            </a:extLst>
          </p:cNvPr>
          <p:cNvPicPr>
            <a:picLocks noChangeAspect="1"/>
          </p:cNvPicPr>
          <p:nvPr/>
        </p:nvPicPr>
        <p:blipFill rotWithShape="1">
          <a:blip r:embed="rId3"/>
          <a:srcRect r="3" b="15479"/>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A5761B15-C433-40FE-BB67-ECF17E50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47974"/>
            <a:ext cx="12192001" cy="3608431"/>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E5F6F-F43B-6F6E-D295-D260F4E3DEE9}"/>
              </a:ext>
            </a:extLst>
          </p:cNvPr>
          <p:cNvSpPr>
            <a:spLocks noGrp="1"/>
          </p:cNvSpPr>
          <p:nvPr>
            <p:ph type="title"/>
          </p:nvPr>
        </p:nvSpPr>
        <p:spPr>
          <a:xfrm>
            <a:off x="762000" y="3320798"/>
            <a:ext cx="10668000" cy="1985963"/>
          </a:xfrm>
        </p:spPr>
        <p:txBody>
          <a:bodyPr vert="horz" lIns="91440" tIns="45720" rIns="91440" bIns="45720" rtlCol="0" anchor="b" anchorCtr="0">
            <a:normAutofit/>
          </a:bodyPr>
          <a:lstStyle/>
          <a:p>
            <a:pPr algn="ctr"/>
            <a:r>
              <a:rPr lang="en-US" sz="6800">
                <a:solidFill>
                  <a:srgbClr val="FFFFFF"/>
                </a:solidFill>
              </a:rPr>
              <a:t>Jabil – a Global Vision and Purpose</a:t>
            </a:r>
          </a:p>
        </p:txBody>
      </p:sp>
    </p:spTree>
    <p:extLst>
      <p:ext uri="{BB962C8B-B14F-4D97-AF65-F5344CB8AC3E}">
        <p14:creationId xmlns:p14="http://schemas.microsoft.com/office/powerpoint/2010/main" val="3481690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A76CC-EF0F-6F25-9A98-72D6C345D56A}"/>
              </a:ext>
            </a:extLst>
          </p:cNvPr>
          <p:cNvSpPr>
            <a:spLocks noGrp="1"/>
          </p:cNvSpPr>
          <p:nvPr>
            <p:ph type="title"/>
          </p:nvPr>
        </p:nvSpPr>
        <p:spPr>
          <a:xfrm>
            <a:off x="762001" y="981076"/>
            <a:ext cx="6095998" cy="1806574"/>
          </a:xfrm>
        </p:spPr>
        <p:txBody>
          <a:bodyPr vert="horz" lIns="91440" tIns="45720" rIns="91440" bIns="45720" rtlCol="0" anchor="b" anchorCtr="0">
            <a:normAutofit fontScale="90000"/>
          </a:bodyPr>
          <a:lstStyle/>
          <a:p>
            <a:r>
              <a:rPr lang="en-US" kern="1200">
                <a:latin typeface="+mj-lt"/>
                <a:ea typeface="+mj-ea"/>
                <a:cs typeface="+mj-cs"/>
              </a:rPr>
              <a:t>Global Purpose – Enabling Success</a:t>
            </a:r>
            <a:r>
              <a:rPr lang="en-US"/>
              <a:t> for the world's leading brands</a:t>
            </a:r>
            <a:endParaRPr lang="en-US" kern="1200">
              <a:latin typeface="+mj-lt"/>
              <a:ea typeface="+mj-ea"/>
              <a:cs typeface="+mj-cs"/>
            </a:endParaRPr>
          </a:p>
        </p:txBody>
      </p:sp>
      <p:pic>
        <p:nvPicPr>
          <p:cNvPr id="5" name="Picture 4" descr="Hands-on top of each other">
            <a:extLst>
              <a:ext uri="{FF2B5EF4-FFF2-40B4-BE49-F238E27FC236}">
                <a16:creationId xmlns:a16="http://schemas.microsoft.com/office/drawing/2014/main" id="{10ACD8F6-E574-84EC-510F-313562AED080}"/>
              </a:ext>
            </a:extLst>
          </p:cNvPr>
          <p:cNvPicPr>
            <a:picLocks noChangeAspect="1"/>
          </p:cNvPicPr>
          <p:nvPr/>
        </p:nvPicPr>
        <p:blipFill rotWithShape="1">
          <a:blip r:embed="rId3"/>
          <a:srcRect l="57489" r="13344" b="1"/>
          <a:stretch/>
        </p:blipFill>
        <p:spPr>
          <a:xfrm>
            <a:off x="7620000" y="10"/>
            <a:ext cx="4572002" cy="6857992"/>
          </a:xfrm>
          <a:custGeom>
            <a:avLst/>
            <a:gdLst/>
            <a:ahLst/>
            <a:cxnLst/>
            <a:rect l="l" t="t" r="r" b="b"/>
            <a:pathLst>
              <a:path w="4572002" h="6858002">
                <a:moveTo>
                  <a:pt x="276687" y="6438981"/>
                </a:moveTo>
                <a:cubicBezTo>
                  <a:pt x="286189" y="6444077"/>
                  <a:pt x="293666" y="6451650"/>
                  <a:pt x="296618" y="6463841"/>
                </a:cubicBezTo>
                <a:lnTo>
                  <a:pt x="296621" y="6463850"/>
                </a:lnTo>
                <a:lnTo>
                  <a:pt x="307605" y="6508052"/>
                </a:lnTo>
                <a:lnTo>
                  <a:pt x="310416" y="6513012"/>
                </a:lnTo>
                <a:lnTo>
                  <a:pt x="312883" y="6521804"/>
                </a:lnTo>
                <a:lnTo>
                  <a:pt x="329221" y="6546195"/>
                </a:lnTo>
                <a:lnTo>
                  <a:pt x="329221" y="6546194"/>
                </a:lnTo>
                <a:lnTo>
                  <a:pt x="310416" y="6513012"/>
                </a:lnTo>
                <a:lnTo>
                  <a:pt x="296621" y="6463850"/>
                </a:lnTo>
                <a:lnTo>
                  <a:pt x="296618" y="6463840"/>
                </a:lnTo>
                <a:close/>
                <a:moveTo>
                  <a:pt x="360891" y="2836172"/>
                </a:moveTo>
                <a:lnTo>
                  <a:pt x="360891" y="2836173"/>
                </a:lnTo>
                <a:cubicBezTo>
                  <a:pt x="364963" y="2839983"/>
                  <a:pt x="368249" y="2844317"/>
                  <a:pt x="369582" y="2848794"/>
                </a:cubicBezTo>
                <a:cubicBezTo>
                  <a:pt x="376249" y="2870416"/>
                  <a:pt x="384441" y="2892181"/>
                  <a:pt x="389490" y="2914328"/>
                </a:cubicBezTo>
                <a:lnTo>
                  <a:pt x="394121" y="2947863"/>
                </a:lnTo>
                <a:lnTo>
                  <a:pt x="390537" y="2982148"/>
                </a:lnTo>
                <a:cubicBezTo>
                  <a:pt x="382441" y="3014153"/>
                  <a:pt x="378631" y="3045777"/>
                  <a:pt x="378845" y="3077401"/>
                </a:cubicBezTo>
                <a:lnTo>
                  <a:pt x="378845" y="3077402"/>
                </a:lnTo>
                <a:lnTo>
                  <a:pt x="378845" y="3077402"/>
                </a:lnTo>
                <a:cubicBezTo>
                  <a:pt x="379059" y="3109026"/>
                  <a:pt x="383298" y="3140650"/>
                  <a:pt x="391299" y="3172655"/>
                </a:cubicBezTo>
                <a:cubicBezTo>
                  <a:pt x="417208" y="3276481"/>
                  <a:pt x="444640" y="3380306"/>
                  <a:pt x="438926" y="3489468"/>
                </a:cubicBezTo>
                <a:cubicBezTo>
                  <a:pt x="437974" y="3507564"/>
                  <a:pt x="449595" y="3529091"/>
                  <a:pt x="461025" y="3544714"/>
                </a:cubicBezTo>
                <a:cubicBezTo>
                  <a:pt x="466455" y="3552191"/>
                  <a:pt x="470634" y="3557716"/>
                  <a:pt x="473569" y="3562321"/>
                </a:cubicBezTo>
                <a:lnTo>
                  <a:pt x="478647" y="3574408"/>
                </a:lnTo>
                <a:lnTo>
                  <a:pt x="476296" y="3587174"/>
                </a:lnTo>
                <a:cubicBezTo>
                  <a:pt x="474277" y="3592232"/>
                  <a:pt x="471027" y="3598435"/>
                  <a:pt x="466549" y="3606817"/>
                </a:cubicBezTo>
                <a:cubicBezTo>
                  <a:pt x="462167" y="3614819"/>
                  <a:pt x="459501" y="3624725"/>
                  <a:pt x="453023" y="3630632"/>
                </a:cubicBezTo>
                <a:cubicBezTo>
                  <a:pt x="436545" y="3645682"/>
                  <a:pt x="430306" y="3662494"/>
                  <a:pt x="428782" y="3680163"/>
                </a:cubicBezTo>
                <a:lnTo>
                  <a:pt x="428782" y="3680164"/>
                </a:lnTo>
                <a:lnTo>
                  <a:pt x="428782" y="3680164"/>
                </a:lnTo>
                <a:lnTo>
                  <a:pt x="432830" y="3734838"/>
                </a:lnTo>
                <a:lnTo>
                  <a:pt x="432448" y="3754652"/>
                </a:lnTo>
                <a:cubicBezTo>
                  <a:pt x="426448" y="3767130"/>
                  <a:pt x="424496" y="3778655"/>
                  <a:pt x="426091" y="3789776"/>
                </a:cubicBezTo>
                <a:lnTo>
                  <a:pt x="426091" y="3789776"/>
                </a:lnTo>
                <a:lnTo>
                  <a:pt x="426091" y="3789777"/>
                </a:lnTo>
                <a:cubicBezTo>
                  <a:pt x="427687" y="3800897"/>
                  <a:pt x="432830" y="3811614"/>
                  <a:pt x="441022" y="3822473"/>
                </a:cubicBezTo>
                <a:lnTo>
                  <a:pt x="455357" y="3852620"/>
                </a:lnTo>
                <a:lnTo>
                  <a:pt x="454577" y="3868764"/>
                </a:lnTo>
                <a:cubicBezTo>
                  <a:pt x="453119" y="3874229"/>
                  <a:pt x="450356" y="3879766"/>
                  <a:pt x="445974" y="3885338"/>
                </a:cubicBezTo>
                <a:cubicBezTo>
                  <a:pt x="426543" y="3910104"/>
                  <a:pt x="416351" y="3935727"/>
                  <a:pt x="414089" y="3962159"/>
                </a:cubicBezTo>
                <a:lnTo>
                  <a:pt x="414089" y="3962160"/>
                </a:lnTo>
                <a:lnTo>
                  <a:pt x="414089" y="3962160"/>
                </a:lnTo>
                <a:cubicBezTo>
                  <a:pt x="411827" y="3988593"/>
                  <a:pt x="417495" y="4015835"/>
                  <a:pt x="429782" y="4043840"/>
                </a:cubicBezTo>
                <a:lnTo>
                  <a:pt x="444904" y="4103826"/>
                </a:lnTo>
                <a:lnTo>
                  <a:pt x="442936" y="4134255"/>
                </a:lnTo>
                <a:cubicBezTo>
                  <a:pt x="441094" y="4144498"/>
                  <a:pt x="438022" y="4154857"/>
                  <a:pt x="433592" y="4165383"/>
                </a:cubicBezTo>
                <a:cubicBezTo>
                  <a:pt x="430163" y="4173480"/>
                  <a:pt x="429592" y="4182767"/>
                  <a:pt x="429687" y="4192387"/>
                </a:cubicBezTo>
                <a:lnTo>
                  <a:pt x="429687" y="4192388"/>
                </a:lnTo>
                <a:lnTo>
                  <a:pt x="429687" y="4192388"/>
                </a:lnTo>
                <a:lnTo>
                  <a:pt x="429782" y="4221391"/>
                </a:lnTo>
                <a:lnTo>
                  <a:pt x="424066" y="4253014"/>
                </a:lnTo>
                <a:cubicBezTo>
                  <a:pt x="411873" y="4277401"/>
                  <a:pt x="396253" y="4300070"/>
                  <a:pt x="384250" y="4324645"/>
                </a:cubicBezTo>
                <a:cubicBezTo>
                  <a:pt x="378536" y="4336457"/>
                  <a:pt x="375488" y="4350554"/>
                  <a:pt x="375296" y="4363890"/>
                </a:cubicBezTo>
                <a:lnTo>
                  <a:pt x="375296" y="4363891"/>
                </a:lnTo>
                <a:lnTo>
                  <a:pt x="375296" y="4363891"/>
                </a:lnTo>
                <a:cubicBezTo>
                  <a:pt x="374344" y="4403326"/>
                  <a:pt x="374344" y="4442762"/>
                  <a:pt x="376058" y="4482005"/>
                </a:cubicBezTo>
                <a:cubicBezTo>
                  <a:pt x="378726" y="4546777"/>
                  <a:pt x="379298" y="4612501"/>
                  <a:pt x="436068" y="4659175"/>
                </a:cubicBezTo>
                <a:cubicBezTo>
                  <a:pt x="440640" y="4662987"/>
                  <a:pt x="443308" y="4671177"/>
                  <a:pt x="444070" y="4677656"/>
                </a:cubicBezTo>
                <a:cubicBezTo>
                  <a:pt x="447689" y="4707565"/>
                  <a:pt x="448071" y="4738236"/>
                  <a:pt x="453977" y="4767765"/>
                </a:cubicBezTo>
                <a:lnTo>
                  <a:pt x="455286" y="4800483"/>
                </a:lnTo>
                <a:lnTo>
                  <a:pt x="440450" y="4828916"/>
                </a:lnTo>
                <a:cubicBezTo>
                  <a:pt x="423877" y="4846490"/>
                  <a:pt x="412446" y="4866958"/>
                  <a:pt x="410740" y="4889275"/>
                </a:cubicBezTo>
                <a:lnTo>
                  <a:pt x="410740" y="4889275"/>
                </a:lnTo>
                <a:lnTo>
                  <a:pt x="410740" y="4889276"/>
                </a:lnTo>
                <a:cubicBezTo>
                  <a:pt x="410172" y="4896714"/>
                  <a:pt x="410683" y="4904358"/>
                  <a:pt x="412445" y="4912169"/>
                </a:cubicBezTo>
                <a:lnTo>
                  <a:pt x="413848" y="4933805"/>
                </a:lnTo>
                <a:lnTo>
                  <a:pt x="409088" y="4952673"/>
                </a:lnTo>
                <a:cubicBezTo>
                  <a:pt x="404302" y="4964604"/>
                  <a:pt x="396729" y="4975511"/>
                  <a:pt x="389013" y="4987037"/>
                </a:cubicBezTo>
                <a:cubicBezTo>
                  <a:pt x="377774" y="5003801"/>
                  <a:pt x="363676" y="5022852"/>
                  <a:pt x="362534" y="5041521"/>
                </a:cubicBezTo>
                <a:cubicBezTo>
                  <a:pt x="360677" y="5073241"/>
                  <a:pt x="338137" y="5101639"/>
                  <a:pt x="336386" y="5133224"/>
                </a:cubicBezTo>
                <a:lnTo>
                  <a:pt x="336386" y="5133225"/>
                </a:lnTo>
                <a:lnTo>
                  <a:pt x="336386" y="5133225"/>
                </a:lnTo>
                <a:lnTo>
                  <a:pt x="343101" y="5166114"/>
                </a:lnTo>
                <a:lnTo>
                  <a:pt x="342411" y="5172090"/>
                </a:lnTo>
                <a:cubicBezTo>
                  <a:pt x="341530" y="5174400"/>
                  <a:pt x="340339" y="5176876"/>
                  <a:pt x="339863" y="5179067"/>
                </a:cubicBezTo>
                <a:lnTo>
                  <a:pt x="339863" y="5179068"/>
                </a:lnTo>
                <a:lnTo>
                  <a:pt x="339863" y="5179068"/>
                </a:lnTo>
                <a:cubicBezTo>
                  <a:pt x="332623" y="5214122"/>
                  <a:pt x="339673" y="5247079"/>
                  <a:pt x="363486" y="5272797"/>
                </a:cubicBezTo>
                <a:cubicBezTo>
                  <a:pt x="379013" y="5289657"/>
                  <a:pt x="387538" y="5307422"/>
                  <a:pt x="390920" y="5326163"/>
                </a:cubicBezTo>
                <a:lnTo>
                  <a:pt x="392366" y="5355014"/>
                </a:lnTo>
                <a:lnTo>
                  <a:pt x="387489" y="5385384"/>
                </a:lnTo>
                <a:cubicBezTo>
                  <a:pt x="384250" y="5398721"/>
                  <a:pt x="381964" y="5412057"/>
                  <a:pt x="379298" y="5425582"/>
                </a:cubicBezTo>
                <a:cubicBezTo>
                  <a:pt x="375488" y="5443870"/>
                  <a:pt x="371486" y="5462351"/>
                  <a:pt x="367676" y="5480637"/>
                </a:cubicBezTo>
                <a:cubicBezTo>
                  <a:pt x="365771" y="5489497"/>
                  <a:pt x="363200" y="5498832"/>
                  <a:pt x="363152" y="5507667"/>
                </a:cubicBezTo>
                <a:lnTo>
                  <a:pt x="363152" y="5507668"/>
                </a:lnTo>
                <a:lnTo>
                  <a:pt x="363152" y="5507668"/>
                </a:lnTo>
                <a:cubicBezTo>
                  <a:pt x="363105" y="5516503"/>
                  <a:pt x="365581" y="5524837"/>
                  <a:pt x="373772" y="5531694"/>
                </a:cubicBezTo>
                <a:lnTo>
                  <a:pt x="383918" y="5547578"/>
                </a:lnTo>
                <a:lnTo>
                  <a:pt x="374344" y="5562746"/>
                </a:lnTo>
                <a:cubicBezTo>
                  <a:pt x="331671" y="5600467"/>
                  <a:pt x="305000" y="5646189"/>
                  <a:pt x="303096" y="5704483"/>
                </a:cubicBezTo>
                <a:cubicBezTo>
                  <a:pt x="302714" y="5716485"/>
                  <a:pt x="300048" y="5728678"/>
                  <a:pt x="297190" y="5740488"/>
                </a:cubicBezTo>
                <a:cubicBezTo>
                  <a:pt x="295475" y="5747728"/>
                  <a:pt x="293569" y="5756493"/>
                  <a:pt x="288425" y="5760873"/>
                </a:cubicBezTo>
                <a:cubicBezTo>
                  <a:pt x="249182" y="5794974"/>
                  <a:pt x="221939" y="5837457"/>
                  <a:pt x="200030" y="5883751"/>
                </a:cubicBezTo>
                <a:cubicBezTo>
                  <a:pt x="192220" y="5900323"/>
                  <a:pt x="184410" y="5918042"/>
                  <a:pt x="182124" y="5935949"/>
                </a:cubicBezTo>
                <a:lnTo>
                  <a:pt x="182124" y="5935950"/>
                </a:lnTo>
                <a:lnTo>
                  <a:pt x="182124" y="5935950"/>
                </a:lnTo>
                <a:cubicBezTo>
                  <a:pt x="179838" y="5954618"/>
                  <a:pt x="183648" y="5974241"/>
                  <a:pt x="185744" y="5993292"/>
                </a:cubicBezTo>
                <a:cubicBezTo>
                  <a:pt x="186886" y="6004532"/>
                  <a:pt x="186696" y="6017486"/>
                  <a:pt x="192220" y="6026441"/>
                </a:cubicBezTo>
                <a:cubicBezTo>
                  <a:pt x="209557" y="6054826"/>
                  <a:pt x="228225" y="6082259"/>
                  <a:pt x="248420" y="6108739"/>
                </a:cubicBezTo>
                <a:lnTo>
                  <a:pt x="262113" y="6133315"/>
                </a:lnTo>
                <a:lnTo>
                  <a:pt x="258413" y="6143190"/>
                </a:lnTo>
                <a:cubicBezTo>
                  <a:pt x="255862" y="6146732"/>
                  <a:pt x="251944" y="6150697"/>
                  <a:pt x="246514" y="6155602"/>
                </a:cubicBezTo>
                <a:cubicBezTo>
                  <a:pt x="224225" y="6175797"/>
                  <a:pt x="212605" y="6200944"/>
                  <a:pt x="207843" y="6228756"/>
                </a:cubicBezTo>
                <a:cubicBezTo>
                  <a:pt x="200412" y="6272764"/>
                  <a:pt x="194126" y="6317151"/>
                  <a:pt x="190506" y="6361539"/>
                </a:cubicBezTo>
                <a:lnTo>
                  <a:pt x="190506" y="6361540"/>
                </a:lnTo>
                <a:lnTo>
                  <a:pt x="190506" y="6361540"/>
                </a:lnTo>
                <a:lnTo>
                  <a:pt x="190704" y="6365039"/>
                </a:lnTo>
                <a:lnTo>
                  <a:pt x="191995" y="6387910"/>
                </a:lnTo>
                <a:lnTo>
                  <a:pt x="194825" y="6393746"/>
                </a:lnTo>
                <a:lnTo>
                  <a:pt x="201413" y="6407333"/>
                </a:lnTo>
                <a:lnTo>
                  <a:pt x="201413" y="6407332"/>
                </a:lnTo>
                <a:lnTo>
                  <a:pt x="194825" y="6393746"/>
                </a:lnTo>
                <a:lnTo>
                  <a:pt x="191995" y="6387910"/>
                </a:lnTo>
                <a:lnTo>
                  <a:pt x="190704" y="6365039"/>
                </a:lnTo>
                <a:lnTo>
                  <a:pt x="190506" y="6361540"/>
                </a:lnTo>
                <a:lnTo>
                  <a:pt x="207843" y="6228757"/>
                </a:lnTo>
                <a:cubicBezTo>
                  <a:pt x="212605" y="6200945"/>
                  <a:pt x="224225" y="6175798"/>
                  <a:pt x="246514" y="6155603"/>
                </a:cubicBezTo>
                <a:cubicBezTo>
                  <a:pt x="257374" y="6145793"/>
                  <a:pt x="262184" y="6139745"/>
                  <a:pt x="262113" y="6133315"/>
                </a:cubicBezTo>
                <a:lnTo>
                  <a:pt x="262113" y="6133315"/>
                </a:lnTo>
                <a:lnTo>
                  <a:pt x="262113" y="6133314"/>
                </a:lnTo>
                <a:cubicBezTo>
                  <a:pt x="262042" y="6126884"/>
                  <a:pt x="257088" y="6120074"/>
                  <a:pt x="248420" y="6108738"/>
                </a:cubicBezTo>
                <a:cubicBezTo>
                  <a:pt x="228225" y="6082258"/>
                  <a:pt x="209557" y="6054825"/>
                  <a:pt x="192220" y="6026440"/>
                </a:cubicBezTo>
                <a:cubicBezTo>
                  <a:pt x="186696" y="6017485"/>
                  <a:pt x="186886" y="6004531"/>
                  <a:pt x="185744" y="5993291"/>
                </a:cubicBezTo>
                <a:cubicBezTo>
                  <a:pt x="184696" y="5983766"/>
                  <a:pt x="183220" y="5974097"/>
                  <a:pt x="182291" y="5964477"/>
                </a:cubicBezTo>
                <a:lnTo>
                  <a:pt x="182124" y="5935950"/>
                </a:lnTo>
                <a:lnTo>
                  <a:pt x="189006" y="5909351"/>
                </a:lnTo>
                <a:cubicBezTo>
                  <a:pt x="192220" y="5900611"/>
                  <a:pt x="196125" y="5892038"/>
                  <a:pt x="200030" y="5883752"/>
                </a:cubicBezTo>
                <a:cubicBezTo>
                  <a:pt x="221939" y="5837458"/>
                  <a:pt x="249182" y="5794975"/>
                  <a:pt x="288425" y="5760874"/>
                </a:cubicBezTo>
                <a:cubicBezTo>
                  <a:pt x="293569" y="5756494"/>
                  <a:pt x="295475" y="5747729"/>
                  <a:pt x="297190" y="5740489"/>
                </a:cubicBezTo>
                <a:cubicBezTo>
                  <a:pt x="300048" y="5728679"/>
                  <a:pt x="302714" y="5716486"/>
                  <a:pt x="303096" y="5704484"/>
                </a:cubicBezTo>
                <a:cubicBezTo>
                  <a:pt x="305000" y="5646190"/>
                  <a:pt x="331671" y="5600468"/>
                  <a:pt x="374344" y="5562747"/>
                </a:cubicBezTo>
                <a:cubicBezTo>
                  <a:pt x="380441" y="5557318"/>
                  <a:pt x="383823" y="5552508"/>
                  <a:pt x="383918" y="5547579"/>
                </a:cubicBezTo>
                <a:lnTo>
                  <a:pt x="383918" y="5547578"/>
                </a:lnTo>
                <a:lnTo>
                  <a:pt x="383918" y="5547578"/>
                </a:lnTo>
                <a:cubicBezTo>
                  <a:pt x="384013" y="5542648"/>
                  <a:pt x="380822" y="5537600"/>
                  <a:pt x="373772" y="5531693"/>
                </a:cubicBezTo>
                <a:cubicBezTo>
                  <a:pt x="369677" y="5528265"/>
                  <a:pt x="367010" y="5524467"/>
                  <a:pt x="365373" y="5520422"/>
                </a:cubicBezTo>
                <a:lnTo>
                  <a:pt x="363152" y="5507668"/>
                </a:lnTo>
                <a:lnTo>
                  <a:pt x="367676" y="5480638"/>
                </a:lnTo>
                <a:cubicBezTo>
                  <a:pt x="371486" y="5462352"/>
                  <a:pt x="375488" y="5443871"/>
                  <a:pt x="379298" y="5425583"/>
                </a:cubicBezTo>
                <a:cubicBezTo>
                  <a:pt x="381964" y="5412058"/>
                  <a:pt x="384250" y="5398722"/>
                  <a:pt x="387489" y="5385385"/>
                </a:cubicBezTo>
                <a:cubicBezTo>
                  <a:pt x="390014" y="5375003"/>
                  <a:pt x="391717" y="5364883"/>
                  <a:pt x="392366" y="5355015"/>
                </a:cubicBezTo>
                <a:lnTo>
                  <a:pt x="392366" y="5355014"/>
                </a:lnTo>
                <a:lnTo>
                  <a:pt x="392366" y="5355014"/>
                </a:lnTo>
                <a:cubicBezTo>
                  <a:pt x="394313" y="5325412"/>
                  <a:pt x="386776" y="5298086"/>
                  <a:pt x="363486" y="5272796"/>
                </a:cubicBezTo>
                <a:cubicBezTo>
                  <a:pt x="351580" y="5259937"/>
                  <a:pt x="343864" y="5245269"/>
                  <a:pt x="340030" y="5229433"/>
                </a:cubicBezTo>
                <a:lnTo>
                  <a:pt x="339863" y="5179068"/>
                </a:lnTo>
                <a:lnTo>
                  <a:pt x="342411" y="5172091"/>
                </a:lnTo>
                <a:cubicBezTo>
                  <a:pt x="343292" y="5169781"/>
                  <a:pt x="343863" y="5167638"/>
                  <a:pt x="343101" y="5166114"/>
                </a:cubicBezTo>
                <a:lnTo>
                  <a:pt x="343101" y="5166114"/>
                </a:lnTo>
                <a:lnTo>
                  <a:pt x="343101" y="5166113"/>
                </a:lnTo>
                <a:lnTo>
                  <a:pt x="336386" y="5133225"/>
                </a:lnTo>
                <a:lnTo>
                  <a:pt x="343531" y="5102461"/>
                </a:lnTo>
                <a:cubicBezTo>
                  <a:pt x="350866" y="5082339"/>
                  <a:pt x="361296" y="5062669"/>
                  <a:pt x="362534" y="5041522"/>
                </a:cubicBezTo>
                <a:cubicBezTo>
                  <a:pt x="363676" y="5022853"/>
                  <a:pt x="377774" y="5003802"/>
                  <a:pt x="389013" y="4987038"/>
                </a:cubicBezTo>
                <a:cubicBezTo>
                  <a:pt x="400587" y="4969748"/>
                  <a:pt x="411839" y="4953853"/>
                  <a:pt x="413848" y="4933805"/>
                </a:cubicBezTo>
                <a:lnTo>
                  <a:pt x="413848" y="4933805"/>
                </a:lnTo>
                <a:lnTo>
                  <a:pt x="413848" y="4933804"/>
                </a:lnTo>
                <a:cubicBezTo>
                  <a:pt x="414517" y="4927122"/>
                  <a:pt x="414160" y="4919978"/>
                  <a:pt x="412445" y="4912168"/>
                </a:cubicBezTo>
                <a:lnTo>
                  <a:pt x="410740" y="4889275"/>
                </a:lnTo>
                <a:lnTo>
                  <a:pt x="415518" y="4867614"/>
                </a:lnTo>
                <a:cubicBezTo>
                  <a:pt x="420638" y="4853635"/>
                  <a:pt x="429401" y="4840633"/>
                  <a:pt x="440450" y="4828917"/>
                </a:cubicBezTo>
                <a:cubicBezTo>
                  <a:pt x="448833" y="4819964"/>
                  <a:pt x="453405" y="4810581"/>
                  <a:pt x="455286" y="4800484"/>
                </a:cubicBezTo>
                <a:lnTo>
                  <a:pt x="455286" y="4800483"/>
                </a:lnTo>
                <a:lnTo>
                  <a:pt x="455286" y="4800483"/>
                </a:lnTo>
                <a:cubicBezTo>
                  <a:pt x="457168" y="4790386"/>
                  <a:pt x="456358" y="4779575"/>
                  <a:pt x="453977" y="4767764"/>
                </a:cubicBezTo>
                <a:cubicBezTo>
                  <a:pt x="448071" y="4738235"/>
                  <a:pt x="447689" y="4707564"/>
                  <a:pt x="444070" y="4677655"/>
                </a:cubicBezTo>
                <a:cubicBezTo>
                  <a:pt x="443308" y="4671176"/>
                  <a:pt x="440640" y="4662986"/>
                  <a:pt x="436068" y="4659174"/>
                </a:cubicBezTo>
                <a:cubicBezTo>
                  <a:pt x="379298" y="4612500"/>
                  <a:pt x="378726" y="4546776"/>
                  <a:pt x="376058" y="4482004"/>
                </a:cubicBezTo>
                <a:lnTo>
                  <a:pt x="375296" y="4363891"/>
                </a:lnTo>
                <a:lnTo>
                  <a:pt x="384250" y="4324646"/>
                </a:lnTo>
                <a:cubicBezTo>
                  <a:pt x="396253" y="4300071"/>
                  <a:pt x="411873" y="4277402"/>
                  <a:pt x="424066" y="4253015"/>
                </a:cubicBezTo>
                <a:cubicBezTo>
                  <a:pt x="428830" y="4243873"/>
                  <a:pt x="429020" y="4232061"/>
                  <a:pt x="429782" y="4221392"/>
                </a:cubicBezTo>
                <a:lnTo>
                  <a:pt x="429782" y="4221391"/>
                </a:lnTo>
                <a:lnTo>
                  <a:pt x="429782" y="4221391"/>
                </a:lnTo>
                <a:lnTo>
                  <a:pt x="429687" y="4192388"/>
                </a:lnTo>
                <a:lnTo>
                  <a:pt x="433592" y="4165384"/>
                </a:lnTo>
                <a:cubicBezTo>
                  <a:pt x="442451" y="4144333"/>
                  <a:pt x="445880" y="4123948"/>
                  <a:pt x="444904" y="4103826"/>
                </a:cubicBezTo>
                <a:lnTo>
                  <a:pt x="444904" y="4103826"/>
                </a:lnTo>
                <a:lnTo>
                  <a:pt x="444904" y="4103825"/>
                </a:lnTo>
                <a:cubicBezTo>
                  <a:pt x="443928" y="4083702"/>
                  <a:pt x="438546" y="4063842"/>
                  <a:pt x="429782" y="4043839"/>
                </a:cubicBezTo>
                <a:cubicBezTo>
                  <a:pt x="423639" y="4029837"/>
                  <a:pt x="419150" y="4016025"/>
                  <a:pt x="416480" y="4002410"/>
                </a:cubicBezTo>
                <a:lnTo>
                  <a:pt x="414089" y="3962160"/>
                </a:lnTo>
                <a:lnTo>
                  <a:pt x="423593" y="3923125"/>
                </a:lnTo>
                <a:cubicBezTo>
                  <a:pt x="428853" y="3910319"/>
                  <a:pt x="436259" y="3897722"/>
                  <a:pt x="445974" y="3885339"/>
                </a:cubicBezTo>
                <a:cubicBezTo>
                  <a:pt x="454738" y="3874195"/>
                  <a:pt x="457024" y="3863193"/>
                  <a:pt x="455357" y="3852620"/>
                </a:cubicBezTo>
                <a:lnTo>
                  <a:pt x="455357" y="3852620"/>
                </a:lnTo>
                <a:lnTo>
                  <a:pt x="455357" y="3852619"/>
                </a:lnTo>
                <a:cubicBezTo>
                  <a:pt x="453691" y="3842046"/>
                  <a:pt x="448071" y="3831902"/>
                  <a:pt x="441022" y="3822472"/>
                </a:cubicBezTo>
                <a:lnTo>
                  <a:pt x="426091" y="3789776"/>
                </a:lnTo>
                <a:lnTo>
                  <a:pt x="432448" y="3754653"/>
                </a:lnTo>
                <a:cubicBezTo>
                  <a:pt x="435116" y="3749126"/>
                  <a:pt x="433782" y="3741316"/>
                  <a:pt x="432830" y="3734838"/>
                </a:cubicBezTo>
                <a:lnTo>
                  <a:pt x="432830" y="3734838"/>
                </a:lnTo>
                <a:lnTo>
                  <a:pt x="432830" y="3734837"/>
                </a:lnTo>
                <a:lnTo>
                  <a:pt x="428782" y="3680164"/>
                </a:lnTo>
                <a:lnTo>
                  <a:pt x="435295" y="3654416"/>
                </a:lnTo>
                <a:cubicBezTo>
                  <a:pt x="439105" y="3646123"/>
                  <a:pt x="444784" y="3638158"/>
                  <a:pt x="453023" y="3630633"/>
                </a:cubicBezTo>
                <a:cubicBezTo>
                  <a:pt x="459501" y="3624726"/>
                  <a:pt x="462167" y="3614820"/>
                  <a:pt x="466549" y="3606818"/>
                </a:cubicBezTo>
                <a:cubicBezTo>
                  <a:pt x="475504" y="3590054"/>
                  <a:pt x="479552" y="3582005"/>
                  <a:pt x="478647" y="3574409"/>
                </a:cubicBezTo>
                <a:lnTo>
                  <a:pt x="478647" y="3574408"/>
                </a:lnTo>
                <a:lnTo>
                  <a:pt x="478647" y="3574408"/>
                </a:lnTo>
                <a:cubicBezTo>
                  <a:pt x="477742" y="3566811"/>
                  <a:pt x="471884" y="3559668"/>
                  <a:pt x="461025" y="3544713"/>
                </a:cubicBezTo>
                <a:cubicBezTo>
                  <a:pt x="449595" y="3529090"/>
                  <a:pt x="437974" y="3507563"/>
                  <a:pt x="438926" y="3489467"/>
                </a:cubicBezTo>
                <a:cubicBezTo>
                  <a:pt x="444640" y="3380305"/>
                  <a:pt x="417208" y="3276480"/>
                  <a:pt x="391299" y="3172654"/>
                </a:cubicBezTo>
                <a:lnTo>
                  <a:pt x="378845" y="3077402"/>
                </a:lnTo>
                <a:lnTo>
                  <a:pt x="390537" y="2982149"/>
                </a:lnTo>
                <a:cubicBezTo>
                  <a:pt x="393490" y="2970576"/>
                  <a:pt x="394491" y="2959157"/>
                  <a:pt x="394121" y="2947863"/>
                </a:cubicBezTo>
                <a:lnTo>
                  <a:pt x="394121" y="2947863"/>
                </a:lnTo>
                <a:lnTo>
                  <a:pt x="394121" y="2947862"/>
                </a:lnTo>
                <a:cubicBezTo>
                  <a:pt x="393014" y="2913982"/>
                  <a:pt x="379583" y="2881226"/>
                  <a:pt x="369582" y="2848793"/>
                </a:cubicBezTo>
                <a:close/>
                <a:moveTo>
                  <a:pt x="845377" y="1508458"/>
                </a:moveTo>
                <a:lnTo>
                  <a:pt x="873470" y="1596213"/>
                </a:lnTo>
                <a:cubicBezTo>
                  <a:pt x="875947" y="1604978"/>
                  <a:pt x="874422" y="1615836"/>
                  <a:pt x="871566" y="1624980"/>
                </a:cubicBezTo>
                <a:cubicBezTo>
                  <a:pt x="861850" y="1656223"/>
                  <a:pt x="837464" y="1676036"/>
                  <a:pt x="814984" y="1697753"/>
                </a:cubicBezTo>
                <a:cubicBezTo>
                  <a:pt x="805078" y="1707279"/>
                  <a:pt x="798030" y="1720423"/>
                  <a:pt x="792316" y="1733188"/>
                </a:cubicBezTo>
                <a:cubicBezTo>
                  <a:pt x="777644" y="1766335"/>
                  <a:pt x="764501" y="1800246"/>
                  <a:pt x="750595" y="1833775"/>
                </a:cubicBezTo>
                <a:cubicBezTo>
                  <a:pt x="749261" y="1837013"/>
                  <a:pt x="745832" y="1839679"/>
                  <a:pt x="742974" y="1842158"/>
                </a:cubicBezTo>
                <a:cubicBezTo>
                  <a:pt x="712873" y="1866922"/>
                  <a:pt x="682584" y="1891497"/>
                  <a:pt x="652483" y="1916454"/>
                </a:cubicBezTo>
                <a:cubicBezTo>
                  <a:pt x="646769" y="1921216"/>
                  <a:pt x="642577" y="1928076"/>
                  <a:pt x="637053" y="1933219"/>
                </a:cubicBezTo>
                <a:cubicBezTo>
                  <a:pt x="629433" y="1940459"/>
                  <a:pt x="622192" y="1949603"/>
                  <a:pt x="613048" y="1953413"/>
                </a:cubicBezTo>
                <a:cubicBezTo>
                  <a:pt x="584283" y="1965224"/>
                  <a:pt x="571899" y="1987894"/>
                  <a:pt x="566565" y="2016469"/>
                </a:cubicBezTo>
                <a:cubicBezTo>
                  <a:pt x="561612" y="2042570"/>
                  <a:pt x="557420" y="2068669"/>
                  <a:pt x="551706" y="2094578"/>
                </a:cubicBezTo>
                <a:cubicBezTo>
                  <a:pt x="544848" y="2126201"/>
                  <a:pt x="537418" y="2157636"/>
                  <a:pt x="529035" y="2188879"/>
                </a:cubicBezTo>
                <a:cubicBezTo>
                  <a:pt x="525415" y="2202404"/>
                  <a:pt x="521225" y="2216692"/>
                  <a:pt x="513795" y="2228314"/>
                </a:cubicBezTo>
                <a:cubicBezTo>
                  <a:pt x="493220" y="2260890"/>
                  <a:pt x="479314" y="2295753"/>
                  <a:pt x="484838" y="2334044"/>
                </a:cubicBezTo>
                <a:cubicBezTo>
                  <a:pt x="489220" y="2364715"/>
                  <a:pt x="477980" y="2390434"/>
                  <a:pt x="460453" y="2409485"/>
                </a:cubicBezTo>
                <a:cubicBezTo>
                  <a:pt x="444546" y="2426822"/>
                  <a:pt x="438402" y="2444777"/>
                  <a:pt x="437521" y="2463017"/>
                </a:cubicBezTo>
                <a:lnTo>
                  <a:pt x="437521" y="2463018"/>
                </a:lnTo>
                <a:lnTo>
                  <a:pt x="437521" y="2463019"/>
                </a:lnTo>
                <a:cubicBezTo>
                  <a:pt x="436640" y="2481259"/>
                  <a:pt x="441021" y="2499786"/>
                  <a:pt x="446164" y="2518265"/>
                </a:cubicBezTo>
                <a:lnTo>
                  <a:pt x="449808" y="2545007"/>
                </a:lnTo>
                <a:lnTo>
                  <a:pt x="445594" y="2571034"/>
                </a:lnTo>
                <a:cubicBezTo>
                  <a:pt x="433592" y="2612945"/>
                  <a:pt x="401015" y="2640950"/>
                  <a:pt x="372440" y="2668001"/>
                </a:cubicBezTo>
                <a:cubicBezTo>
                  <a:pt x="348055" y="2691054"/>
                  <a:pt x="334339" y="2716963"/>
                  <a:pt x="324050" y="2745348"/>
                </a:cubicBezTo>
                <a:lnTo>
                  <a:pt x="324050" y="2745352"/>
                </a:lnTo>
                <a:lnTo>
                  <a:pt x="317719" y="2770757"/>
                </a:lnTo>
                <a:lnTo>
                  <a:pt x="318129" y="2778006"/>
                </a:lnTo>
                <a:lnTo>
                  <a:pt x="317350" y="2782305"/>
                </a:lnTo>
                <a:lnTo>
                  <a:pt x="318550" y="2785440"/>
                </a:lnTo>
                <a:lnTo>
                  <a:pt x="318978" y="2793023"/>
                </a:lnTo>
                <a:lnTo>
                  <a:pt x="328628" y="2811780"/>
                </a:lnTo>
                <a:lnTo>
                  <a:pt x="328631" y="2811787"/>
                </a:lnTo>
                <a:lnTo>
                  <a:pt x="328632" y="2811787"/>
                </a:lnTo>
                <a:lnTo>
                  <a:pt x="328628" y="2811780"/>
                </a:lnTo>
                <a:lnTo>
                  <a:pt x="318550" y="2785440"/>
                </a:lnTo>
                <a:lnTo>
                  <a:pt x="318129" y="2778006"/>
                </a:lnTo>
                <a:lnTo>
                  <a:pt x="324050" y="2745352"/>
                </a:lnTo>
                <a:lnTo>
                  <a:pt x="324050" y="2745349"/>
                </a:lnTo>
                <a:cubicBezTo>
                  <a:pt x="334339" y="2716964"/>
                  <a:pt x="348055" y="2691055"/>
                  <a:pt x="372440" y="2668002"/>
                </a:cubicBezTo>
                <a:cubicBezTo>
                  <a:pt x="401015" y="2640951"/>
                  <a:pt x="433592" y="2612946"/>
                  <a:pt x="445594" y="2571035"/>
                </a:cubicBezTo>
                <a:cubicBezTo>
                  <a:pt x="448166" y="2561986"/>
                  <a:pt x="449642" y="2553556"/>
                  <a:pt x="449809" y="2545007"/>
                </a:cubicBezTo>
                <a:lnTo>
                  <a:pt x="449808" y="2545007"/>
                </a:lnTo>
                <a:lnTo>
                  <a:pt x="449809" y="2545006"/>
                </a:lnTo>
                <a:cubicBezTo>
                  <a:pt x="449975" y="2536458"/>
                  <a:pt x="448832" y="2527790"/>
                  <a:pt x="446164" y="2518264"/>
                </a:cubicBezTo>
                <a:cubicBezTo>
                  <a:pt x="443593" y="2509024"/>
                  <a:pt x="441212" y="2499773"/>
                  <a:pt x="439584" y="2490551"/>
                </a:cubicBezTo>
                <a:lnTo>
                  <a:pt x="437521" y="2463018"/>
                </a:lnTo>
                <a:lnTo>
                  <a:pt x="443352" y="2435913"/>
                </a:lnTo>
                <a:cubicBezTo>
                  <a:pt x="446987" y="2426977"/>
                  <a:pt x="452500" y="2418155"/>
                  <a:pt x="460453" y="2409486"/>
                </a:cubicBezTo>
                <a:cubicBezTo>
                  <a:pt x="477980" y="2390435"/>
                  <a:pt x="489220" y="2364716"/>
                  <a:pt x="484838" y="2334045"/>
                </a:cubicBezTo>
                <a:cubicBezTo>
                  <a:pt x="479314" y="2295754"/>
                  <a:pt x="493220" y="2260891"/>
                  <a:pt x="513795" y="2228315"/>
                </a:cubicBezTo>
                <a:cubicBezTo>
                  <a:pt x="521225" y="2216693"/>
                  <a:pt x="525415" y="2202405"/>
                  <a:pt x="529035" y="2188880"/>
                </a:cubicBezTo>
                <a:cubicBezTo>
                  <a:pt x="537418" y="2157637"/>
                  <a:pt x="544848" y="2126202"/>
                  <a:pt x="551706" y="2094579"/>
                </a:cubicBezTo>
                <a:cubicBezTo>
                  <a:pt x="557420" y="2068670"/>
                  <a:pt x="561612" y="2042571"/>
                  <a:pt x="566565" y="2016470"/>
                </a:cubicBezTo>
                <a:cubicBezTo>
                  <a:pt x="571899" y="1987895"/>
                  <a:pt x="584283" y="1965225"/>
                  <a:pt x="613048" y="1953414"/>
                </a:cubicBezTo>
                <a:cubicBezTo>
                  <a:pt x="622192" y="1949604"/>
                  <a:pt x="629433" y="1940460"/>
                  <a:pt x="637053" y="1933220"/>
                </a:cubicBezTo>
                <a:cubicBezTo>
                  <a:pt x="642577" y="1928077"/>
                  <a:pt x="646769" y="1921217"/>
                  <a:pt x="652483" y="1916455"/>
                </a:cubicBezTo>
                <a:cubicBezTo>
                  <a:pt x="682584" y="1891498"/>
                  <a:pt x="712873" y="1866923"/>
                  <a:pt x="742974" y="1842159"/>
                </a:cubicBezTo>
                <a:cubicBezTo>
                  <a:pt x="745832" y="1839680"/>
                  <a:pt x="749261" y="1837014"/>
                  <a:pt x="750595" y="1833776"/>
                </a:cubicBezTo>
                <a:cubicBezTo>
                  <a:pt x="764501" y="1800247"/>
                  <a:pt x="777645" y="1766336"/>
                  <a:pt x="792316" y="1733189"/>
                </a:cubicBezTo>
                <a:cubicBezTo>
                  <a:pt x="798030" y="1720424"/>
                  <a:pt x="805078" y="1707280"/>
                  <a:pt x="814985" y="1697754"/>
                </a:cubicBezTo>
                <a:cubicBezTo>
                  <a:pt x="837465" y="1676037"/>
                  <a:pt x="861850" y="1656224"/>
                  <a:pt x="871566" y="1624981"/>
                </a:cubicBezTo>
                <a:cubicBezTo>
                  <a:pt x="874423" y="1615837"/>
                  <a:pt x="875948" y="1604979"/>
                  <a:pt x="873471" y="1596214"/>
                </a:cubicBezTo>
                <a:close/>
                <a:moveTo>
                  <a:pt x="820975" y="1453958"/>
                </a:moveTo>
                <a:lnTo>
                  <a:pt x="826772" y="1459073"/>
                </a:lnTo>
                <a:lnTo>
                  <a:pt x="835990" y="1481572"/>
                </a:lnTo>
                <a:lnTo>
                  <a:pt x="826773" y="1459074"/>
                </a:lnTo>
                <a:lnTo>
                  <a:pt x="826772" y="1459073"/>
                </a:lnTo>
                <a:lnTo>
                  <a:pt x="826772" y="1459073"/>
                </a:lnTo>
                <a:close/>
                <a:moveTo>
                  <a:pt x="807579" y="1268758"/>
                </a:moveTo>
                <a:lnTo>
                  <a:pt x="802412" y="1286069"/>
                </a:lnTo>
                <a:cubicBezTo>
                  <a:pt x="787838" y="1306930"/>
                  <a:pt x="781599" y="1328552"/>
                  <a:pt x="780074" y="1350627"/>
                </a:cubicBezTo>
                <a:lnTo>
                  <a:pt x="785669" y="1413840"/>
                </a:lnTo>
                <a:lnTo>
                  <a:pt x="780075" y="1350628"/>
                </a:lnTo>
                <a:cubicBezTo>
                  <a:pt x="781599" y="1328553"/>
                  <a:pt x="787839" y="1306930"/>
                  <a:pt x="802412" y="1286070"/>
                </a:cubicBezTo>
                <a:cubicBezTo>
                  <a:pt x="805555" y="1281689"/>
                  <a:pt x="807127" y="1275402"/>
                  <a:pt x="807579" y="1268758"/>
                </a:cubicBezTo>
                <a:close/>
                <a:moveTo>
                  <a:pt x="865850" y="773035"/>
                </a:moveTo>
                <a:lnTo>
                  <a:pt x="857850" y="854379"/>
                </a:lnTo>
                <a:cubicBezTo>
                  <a:pt x="855564" y="878956"/>
                  <a:pt x="854802" y="903722"/>
                  <a:pt x="826796" y="915343"/>
                </a:cubicBezTo>
                <a:cubicBezTo>
                  <a:pt x="822414" y="917059"/>
                  <a:pt x="819176" y="922773"/>
                  <a:pt x="816318" y="927155"/>
                </a:cubicBezTo>
                <a:cubicBezTo>
                  <a:pt x="772310" y="994785"/>
                  <a:pt x="773454" y="1030980"/>
                  <a:pt x="819938" y="1097087"/>
                </a:cubicBezTo>
                <a:cubicBezTo>
                  <a:pt x="824700" y="1103945"/>
                  <a:pt x="828130" y="1118613"/>
                  <a:pt x="824320" y="1123185"/>
                </a:cubicBezTo>
                <a:cubicBezTo>
                  <a:pt x="808508" y="1142617"/>
                  <a:pt x="801460" y="1162954"/>
                  <a:pt x="799602" y="1184029"/>
                </a:cubicBezTo>
                <a:cubicBezTo>
                  <a:pt x="801460" y="1162954"/>
                  <a:pt x="808509" y="1142618"/>
                  <a:pt x="824321" y="1123186"/>
                </a:cubicBezTo>
                <a:cubicBezTo>
                  <a:pt x="828131" y="1118614"/>
                  <a:pt x="824701" y="1103946"/>
                  <a:pt x="819939" y="1097088"/>
                </a:cubicBezTo>
                <a:cubicBezTo>
                  <a:pt x="773455" y="1030981"/>
                  <a:pt x="772311" y="994786"/>
                  <a:pt x="816319" y="927156"/>
                </a:cubicBezTo>
                <a:cubicBezTo>
                  <a:pt x="819177" y="922774"/>
                  <a:pt x="822415" y="917060"/>
                  <a:pt x="826797" y="915344"/>
                </a:cubicBezTo>
                <a:cubicBezTo>
                  <a:pt x="854802" y="903723"/>
                  <a:pt x="855564" y="878957"/>
                  <a:pt x="857850" y="854380"/>
                </a:cubicBezTo>
                <a:cubicBezTo>
                  <a:pt x="860326" y="827330"/>
                  <a:pt x="863564" y="800277"/>
                  <a:pt x="865850" y="773036"/>
                </a:cubicBezTo>
                <a:close/>
                <a:moveTo>
                  <a:pt x="810449" y="517851"/>
                </a:moveTo>
                <a:lnTo>
                  <a:pt x="819366" y="556047"/>
                </a:lnTo>
                <a:cubicBezTo>
                  <a:pt x="821462" y="564048"/>
                  <a:pt x="826986" y="572622"/>
                  <a:pt x="825844" y="580050"/>
                </a:cubicBezTo>
                <a:cubicBezTo>
                  <a:pt x="822510" y="601578"/>
                  <a:pt x="824939" y="622201"/>
                  <a:pt x="829225" y="642537"/>
                </a:cubicBezTo>
                <a:lnTo>
                  <a:pt x="841749" y="694928"/>
                </a:lnTo>
                <a:lnTo>
                  <a:pt x="829226" y="642538"/>
                </a:lnTo>
                <a:cubicBezTo>
                  <a:pt x="824940" y="622201"/>
                  <a:pt x="822511" y="601579"/>
                  <a:pt x="825845" y="580051"/>
                </a:cubicBezTo>
                <a:cubicBezTo>
                  <a:pt x="826987" y="572623"/>
                  <a:pt x="821463" y="564049"/>
                  <a:pt x="819367" y="556048"/>
                </a:cubicBezTo>
                <a:close/>
                <a:moveTo>
                  <a:pt x="797154" y="298169"/>
                </a:moveTo>
                <a:lnTo>
                  <a:pt x="811936" y="313533"/>
                </a:lnTo>
                <a:cubicBezTo>
                  <a:pt x="816128" y="316389"/>
                  <a:pt x="813842" y="330298"/>
                  <a:pt x="812508" y="338870"/>
                </a:cubicBezTo>
                <a:cubicBezTo>
                  <a:pt x="809650" y="357921"/>
                  <a:pt x="802412" y="376781"/>
                  <a:pt x="802602" y="395640"/>
                </a:cubicBezTo>
                <a:lnTo>
                  <a:pt x="806412" y="367328"/>
                </a:lnTo>
                <a:cubicBezTo>
                  <a:pt x="808555" y="357874"/>
                  <a:pt x="811080" y="348396"/>
                  <a:pt x="812509" y="338871"/>
                </a:cubicBezTo>
                <a:cubicBezTo>
                  <a:pt x="813843" y="330299"/>
                  <a:pt x="816129" y="316390"/>
                  <a:pt x="811937" y="313534"/>
                </a:cubicBezTo>
                <a:close/>
                <a:moveTo>
                  <a:pt x="789609" y="281568"/>
                </a:moveTo>
                <a:lnTo>
                  <a:pt x="794503" y="295415"/>
                </a:lnTo>
                <a:lnTo>
                  <a:pt x="794504" y="295415"/>
                </a:lnTo>
                <a:close/>
                <a:moveTo>
                  <a:pt x="802929" y="24486"/>
                </a:moveTo>
                <a:lnTo>
                  <a:pt x="805191" y="74129"/>
                </a:lnTo>
                <a:cubicBezTo>
                  <a:pt x="803807" y="100174"/>
                  <a:pt x="799302" y="125876"/>
                  <a:pt x="795072" y="151569"/>
                </a:cubicBezTo>
                <a:lnTo>
                  <a:pt x="794873" y="153388"/>
                </a:lnTo>
                <a:lnTo>
                  <a:pt x="791059" y="177271"/>
                </a:lnTo>
                <a:lnTo>
                  <a:pt x="786600" y="228944"/>
                </a:lnTo>
                <a:lnTo>
                  <a:pt x="786600" y="228948"/>
                </a:lnTo>
                <a:lnTo>
                  <a:pt x="786600" y="228949"/>
                </a:lnTo>
                <a:lnTo>
                  <a:pt x="786600" y="228944"/>
                </a:lnTo>
                <a:lnTo>
                  <a:pt x="794873" y="153388"/>
                </a:lnTo>
                <a:lnTo>
                  <a:pt x="799269" y="125861"/>
                </a:lnTo>
                <a:cubicBezTo>
                  <a:pt x="801959" y="108703"/>
                  <a:pt x="804269" y="91492"/>
                  <a:pt x="805192" y="74129"/>
                </a:cubicBezTo>
                <a:close/>
                <a:moveTo>
                  <a:pt x="341402" y="0"/>
                </a:moveTo>
                <a:lnTo>
                  <a:pt x="805510" y="0"/>
                </a:lnTo>
                <a:lnTo>
                  <a:pt x="802792" y="21486"/>
                </a:lnTo>
                <a:lnTo>
                  <a:pt x="805510" y="1"/>
                </a:lnTo>
                <a:lnTo>
                  <a:pt x="4572002" y="2"/>
                </a:lnTo>
                <a:lnTo>
                  <a:pt x="4572002" y="6858002"/>
                </a:lnTo>
                <a:lnTo>
                  <a:pt x="312449" y="6858002"/>
                </a:lnTo>
                <a:lnTo>
                  <a:pt x="312449" y="6858001"/>
                </a:lnTo>
                <a:lnTo>
                  <a:pt x="312449" y="6858001"/>
                </a:lnTo>
                <a:lnTo>
                  <a:pt x="306286" y="6812064"/>
                </a:lnTo>
                <a:lnTo>
                  <a:pt x="311060" y="6776800"/>
                </a:lnTo>
                <a:cubicBezTo>
                  <a:pt x="314156" y="6765164"/>
                  <a:pt x="318906" y="6753698"/>
                  <a:pt x="325764" y="6742553"/>
                </a:cubicBezTo>
                <a:cubicBezTo>
                  <a:pt x="334052" y="6729219"/>
                  <a:pt x="339196" y="6716169"/>
                  <a:pt x="339600" y="6702977"/>
                </a:cubicBezTo>
                <a:lnTo>
                  <a:pt x="339600" y="6702976"/>
                </a:lnTo>
                <a:lnTo>
                  <a:pt x="339600" y="6702976"/>
                </a:lnTo>
                <a:cubicBezTo>
                  <a:pt x="340005" y="6689783"/>
                  <a:pt x="335671" y="6676448"/>
                  <a:pt x="325002" y="6662541"/>
                </a:cubicBezTo>
                <a:cubicBezTo>
                  <a:pt x="321335" y="6657826"/>
                  <a:pt x="319038" y="6651967"/>
                  <a:pt x="317919" y="6645552"/>
                </a:cubicBezTo>
                <a:lnTo>
                  <a:pt x="317907" y="6625225"/>
                </a:lnTo>
                <a:lnTo>
                  <a:pt x="334529" y="6588626"/>
                </a:lnTo>
                <a:cubicBezTo>
                  <a:pt x="340625" y="6582147"/>
                  <a:pt x="346721" y="6575479"/>
                  <a:pt x="357008" y="6564621"/>
                </a:cubicBezTo>
                <a:lnTo>
                  <a:pt x="357008" y="6564620"/>
                </a:lnTo>
                <a:lnTo>
                  <a:pt x="334529" y="6588625"/>
                </a:lnTo>
                <a:cubicBezTo>
                  <a:pt x="326052" y="6597578"/>
                  <a:pt x="320003" y="6611342"/>
                  <a:pt x="317907" y="6625224"/>
                </a:cubicBezTo>
                <a:lnTo>
                  <a:pt x="317907" y="6625225"/>
                </a:lnTo>
                <a:lnTo>
                  <a:pt x="317907" y="6625225"/>
                </a:lnTo>
                <a:cubicBezTo>
                  <a:pt x="315811" y="6639108"/>
                  <a:pt x="317668" y="6653111"/>
                  <a:pt x="325002" y="6662542"/>
                </a:cubicBezTo>
                <a:cubicBezTo>
                  <a:pt x="330337" y="6669496"/>
                  <a:pt x="334087" y="6676306"/>
                  <a:pt x="336454" y="6683027"/>
                </a:cubicBezTo>
                <a:lnTo>
                  <a:pt x="339600" y="6702976"/>
                </a:lnTo>
                <a:lnTo>
                  <a:pt x="325764" y="6742552"/>
                </a:lnTo>
                <a:cubicBezTo>
                  <a:pt x="312048" y="6764841"/>
                  <a:pt x="306762" y="6788417"/>
                  <a:pt x="306286" y="6812063"/>
                </a:cubicBezTo>
                <a:lnTo>
                  <a:pt x="306286" y="6812064"/>
                </a:lnTo>
                <a:lnTo>
                  <a:pt x="306286" y="6812064"/>
                </a:lnTo>
                <a:lnTo>
                  <a:pt x="312449"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39625" y="3309437"/>
                  <a:pt x="31623" y="3297434"/>
                  <a:pt x="23432" y="3293244"/>
                </a:cubicBezTo>
                <a:cubicBezTo>
                  <a:pt x="5144" y="3283908"/>
                  <a:pt x="1904" y="3271145"/>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a:effectLst>
            <a:outerShdw blurRad="381000" dist="152400" dir="10800000" algn="r" rotWithShape="0">
              <a:prstClr val="black">
                <a:alpha val="10000"/>
              </a:prstClr>
            </a:outerShdw>
          </a:effectLst>
        </p:spPr>
      </p:pic>
      <p:sp>
        <p:nvSpPr>
          <p:cNvPr id="27" name="Freeform: Shape 26">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578514D-3143-0DBC-8F12-7235602CF71B}"/>
              </a:ext>
            </a:extLst>
          </p:cNvPr>
          <p:cNvSpPr txBox="1"/>
          <p:nvPr/>
        </p:nvSpPr>
        <p:spPr>
          <a:xfrm>
            <a:off x="762001" y="3047999"/>
            <a:ext cx="6095998" cy="30480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lnSpc>
                <a:spcPct val="90000"/>
              </a:lnSpc>
              <a:spcAft>
                <a:spcPts val="600"/>
              </a:spcAft>
            </a:pPr>
            <a:r>
              <a:rPr lang="en-US"/>
              <a:t>At Jabil we strive to make ANYTHING POSSIBLE and EVERYTHING BETTER. With over 260,000 diverse, talented and dedicated employees across 100 locations in 30 countries, our vision is to be the most technologically advanced and trusted manufacturing solutions provider. We combine an unmatched breadth and depth of end-market experience, technical and design capabilities, manufacturing know-how, supply chain insights and global product management expertise to enable success for the world’s leading brands. We are driven by a common purpose to make a positive impact for each other, our communities, and the environment. </a:t>
            </a:r>
            <a:endParaRPr lang="en-US" sz="1400">
              <a:ea typeface="+mn-lt"/>
              <a:cs typeface="+mn-lt"/>
            </a:endParaRPr>
          </a:p>
          <a:p>
            <a:pPr>
              <a:lnSpc>
                <a:spcPct val="90000"/>
              </a:lnSpc>
              <a:spcAft>
                <a:spcPts val="600"/>
              </a:spcAft>
            </a:pPr>
            <a:r>
              <a:rPr lang="en-US" sz="1400">
                <a:ea typeface="+mn-lt"/>
                <a:cs typeface="+mn-lt"/>
              </a:rPr>
              <a:t>JABIL, 2022-last update, What Does Jabil Do. Available: </a:t>
            </a:r>
            <a:r>
              <a:rPr lang="en-US" sz="1400">
                <a:ea typeface="+mn-lt"/>
                <a:cs typeface="+mn-lt"/>
                <a:hlinkClick r:id="rId4"/>
              </a:rPr>
              <a:t>https://www.jabil.com/about-us/what-does-jabil-do.html#809c369d-e7e0-45e3-a197-5961d58825b0</a:t>
            </a:r>
            <a:r>
              <a:rPr lang="en-US" sz="1400">
                <a:ea typeface="+mn-lt"/>
                <a:cs typeface="+mn-lt"/>
              </a:rPr>
              <a:t> [20 Nov, 2022].</a:t>
            </a:r>
            <a:endParaRPr lang="en-US" sz="1400"/>
          </a:p>
          <a:p>
            <a:pPr indent="-228600">
              <a:lnSpc>
                <a:spcPct val="90000"/>
              </a:lnSpc>
              <a:spcAft>
                <a:spcPts val="600"/>
              </a:spcAft>
              <a:buFont typeface="Arial" panose="020B0604020202020204" pitchFamily="34" charset="0"/>
              <a:buChar char="•"/>
            </a:pPr>
            <a:endParaRPr lang="en-US" sz="1400"/>
          </a:p>
        </p:txBody>
      </p:sp>
      <p:sp>
        <p:nvSpPr>
          <p:cNvPr id="29" name="Freeform: Shape 28">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12793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A0AFE-CF2B-27E8-D0AA-B69D7BF980FA}"/>
              </a:ext>
            </a:extLst>
          </p:cNvPr>
          <p:cNvSpPr>
            <a:spLocks noGrp="1"/>
          </p:cNvSpPr>
          <p:nvPr>
            <p:ph type="title"/>
          </p:nvPr>
        </p:nvSpPr>
        <p:spPr>
          <a:xfrm>
            <a:off x="5334001" y="4276724"/>
            <a:ext cx="6095999" cy="1704975"/>
          </a:xfrm>
        </p:spPr>
        <p:txBody>
          <a:bodyPr vert="horz" lIns="91440" tIns="45720" rIns="91440" bIns="45720" rtlCol="0" anchor="t" anchorCtr="0">
            <a:normAutofit/>
          </a:bodyPr>
          <a:lstStyle/>
          <a:p>
            <a:r>
              <a:rPr lang="en-US"/>
              <a:t>Jabil - Circular</a:t>
            </a:r>
            <a:r>
              <a:rPr lang="en-US" kern="1200">
                <a:latin typeface="+mj-lt"/>
                <a:ea typeface="+mj-ea"/>
                <a:cs typeface="+mj-cs"/>
              </a:rPr>
              <a:t> Economy</a:t>
            </a:r>
            <a:br>
              <a:rPr lang="en-US"/>
            </a:br>
            <a:endParaRPr lang="en-US" kern="1200">
              <a:latin typeface="+mj-lt"/>
            </a:endParaRPr>
          </a:p>
        </p:txBody>
      </p:sp>
      <p:pic>
        <p:nvPicPr>
          <p:cNvPr id="5" name="Picture 4" descr="Blue arrows pointing at a red button">
            <a:extLst>
              <a:ext uri="{FF2B5EF4-FFF2-40B4-BE49-F238E27FC236}">
                <a16:creationId xmlns:a16="http://schemas.microsoft.com/office/drawing/2014/main" id="{9D5A10C5-18FB-022D-DF03-E5504A73337A}"/>
              </a:ext>
            </a:extLst>
          </p:cNvPr>
          <p:cNvPicPr>
            <a:picLocks noChangeAspect="1"/>
          </p:cNvPicPr>
          <p:nvPr/>
        </p:nvPicPr>
        <p:blipFill rotWithShape="1">
          <a:blip r:embed="rId3"/>
          <a:srcRect l="31947" r="23553"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7">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9">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BA29917-F253-3AA9-F34D-13136771AF55}"/>
              </a:ext>
            </a:extLst>
          </p:cNvPr>
          <p:cNvSpPr txBox="1"/>
          <p:nvPr/>
        </p:nvSpPr>
        <p:spPr>
          <a:xfrm>
            <a:off x="5334001" y="1163594"/>
            <a:ext cx="6095999" cy="29035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2500" lnSpcReduction="20000"/>
          </a:bodyPr>
          <a:lstStyle/>
          <a:p>
            <a:r>
              <a:rPr lang="en-US"/>
              <a:t>By intentionally designing for circularity from the beginning and throughout the production process, we reduce contaminants and avoid materials that are difficult to remove for reuse and recycling, such as screws, bolts and glue. Instead, we help our customers rethink their assembly processes to include materials like shape-memory resins for lighter, stronger and infinitely more sustainable products. Additionally, we help our customers design with modularity in mind so a product’s individual materials and components can be upgraded as newer technologies are developed and the complete product can be easily disassembled at the end of its life.</a:t>
            </a:r>
            <a:endParaRPr lang="en-US" sz="1200"/>
          </a:p>
          <a:p>
            <a:endParaRPr lang="en-US" sz="1200">
              <a:ea typeface="+mn-lt"/>
              <a:cs typeface="+mn-lt"/>
            </a:endParaRPr>
          </a:p>
          <a:p>
            <a:r>
              <a:rPr lang="en-US" sz="1300">
                <a:ea typeface="+mn-lt"/>
                <a:cs typeface="+mn-lt"/>
              </a:rPr>
              <a:t>JABIL, 2022-last update, Circular Economy Solutions. Available: </a:t>
            </a:r>
            <a:r>
              <a:rPr lang="en-US" sz="1300">
                <a:ea typeface="+mn-lt"/>
                <a:cs typeface="+mn-lt"/>
                <a:hlinkClick r:id="rId5"/>
              </a:rPr>
              <a:t>https://www.jabil.com/solutions/circular-economy-solutions.html</a:t>
            </a:r>
            <a:r>
              <a:rPr lang="en-US" sz="1300">
                <a:ea typeface="+mn-lt"/>
                <a:cs typeface="+mn-lt"/>
              </a:rPr>
              <a:t> [20 Nov, 2022].</a:t>
            </a:r>
            <a:endParaRPr lang="en-US" sz="1300"/>
          </a:p>
        </p:txBody>
      </p:sp>
    </p:spTree>
    <p:extLst>
      <p:ext uri="{BB962C8B-B14F-4D97-AF65-F5344CB8AC3E}">
        <p14:creationId xmlns:p14="http://schemas.microsoft.com/office/powerpoint/2010/main" val="3490380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4F8063-6C01-B9E3-AFD2-C00B91FAD241}"/>
              </a:ext>
            </a:extLst>
          </p:cNvPr>
          <p:cNvSpPr>
            <a:spLocks noGrp="1"/>
          </p:cNvSpPr>
          <p:nvPr>
            <p:ph type="title"/>
          </p:nvPr>
        </p:nvSpPr>
        <p:spPr>
          <a:xfrm>
            <a:off x="762001" y="1524001"/>
            <a:ext cx="3047999" cy="3810000"/>
          </a:xfrm>
        </p:spPr>
        <p:txBody>
          <a:bodyPr>
            <a:normAutofit/>
          </a:bodyPr>
          <a:lstStyle/>
          <a:p>
            <a:r>
              <a:rPr lang="en-GB"/>
              <a:t>What might CMSW learn from Jabil?</a:t>
            </a:r>
            <a:br>
              <a:rPr lang="en-GB"/>
            </a:br>
            <a:br>
              <a:rPr lang="en-GB"/>
            </a:br>
            <a:endParaRPr lang="en-GB"/>
          </a:p>
        </p:txBody>
      </p:sp>
      <p:sp>
        <p:nvSpPr>
          <p:cNvPr id="19" name="Freeform: Shape 10">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2">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Table 4">
            <a:extLst>
              <a:ext uri="{FF2B5EF4-FFF2-40B4-BE49-F238E27FC236}">
                <a16:creationId xmlns:a16="http://schemas.microsoft.com/office/drawing/2014/main" id="{C7E226A3-0AF0-4852-C375-4DBCA98C09B9}"/>
              </a:ext>
            </a:extLst>
          </p:cNvPr>
          <p:cNvGraphicFramePr>
            <a:graphicFrameLocks noGrp="1"/>
          </p:cNvGraphicFramePr>
          <p:nvPr>
            <p:ph idx="1"/>
            <p:extLst>
              <p:ext uri="{D42A27DB-BD31-4B8C-83A1-F6EECF244321}">
                <p14:modId xmlns:p14="http://schemas.microsoft.com/office/powerpoint/2010/main" val="2223079596"/>
              </p:ext>
            </p:extLst>
          </p:nvPr>
        </p:nvGraphicFramePr>
        <p:xfrm>
          <a:off x="5133472" y="507999"/>
          <a:ext cx="6715915" cy="5981974"/>
        </p:xfrm>
        <a:graphic>
          <a:graphicData uri="http://schemas.openxmlformats.org/drawingml/2006/table">
            <a:tbl>
              <a:tblPr firstRow="1" bandRow="1">
                <a:tableStyleId>{5C22544A-7EE6-4342-B048-85BDC9FD1C3A}</a:tableStyleId>
              </a:tblPr>
              <a:tblGrid>
                <a:gridCol w="2026589">
                  <a:extLst>
                    <a:ext uri="{9D8B030D-6E8A-4147-A177-3AD203B41FA5}">
                      <a16:colId xmlns:a16="http://schemas.microsoft.com/office/drawing/2014/main" val="4152317153"/>
                    </a:ext>
                  </a:extLst>
                </a:gridCol>
                <a:gridCol w="636747">
                  <a:extLst>
                    <a:ext uri="{9D8B030D-6E8A-4147-A177-3AD203B41FA5}">
                      <a16:colId xmlns:a16="http://schemas.microsoft.com/office/drawing/2014/main" val="1562718047"/>
                    </a:ext>
                  </a:extLst>
                </a:gridCol>
                <a:gridCol w="802105">
                  <a:extLst>
                    <a:ext uri="{9D8B030D-6E8A-4147-A177-3AD203B41FA5}">
                      <a16:colId xmlns:a16="http://schemas.microsoft.com/office/drawing/2014/main" val="2915504237"/>
                    </a:ext>
                  </a:extLst>
                </a:gridCol>
                <a:gridCol w="3250474">
                  <a:extLst>
                    <a:ext uri="{9D8B030D-6E8A-4147-A177-3AD203B41FA5}">
                      <a16:colId xmlns:a16="http://schemas.microsoft.com/office/drawing/2014/main" val="1296722209"/>
                    </a:ext>
                  </a:extLst>
                </a:gridCol>
              </a:tblGrid>
              <a:tr h="611821">
                <a:tc>
                  <a:txBody>
                    <a:bodyPr/>
                    <a:lstStyle/>
                    <a:p>
                      <a:pPr algn="ctr"/>
                      <a:r>
                        <a:rPr lang="en-GB" sz="1700"/>
                        <a:t>Manufacturer Capabilities</a:t>
                      </a:r>
                      <a:endParaRPr lang="en-US" sz="1700"/>
                    </a:p>
                  </a:txBody>
                  <a:tcPr marL="85859" marR="85859" marT="42930" marB="42930"/>
                </a:tc>
                <a:tc>
                  <a:txBody>
                    <a:bodyPr/>
                    <a:lstStyle/>
                    <a:p>
                      <a:pPr algn="ctr"/>
                      <a:r>
                        <a:rPr lang="en-GB" sz="1700"/>
                        <a:t>Jabil</a:t>
                      </a:r>
                    </a:p>
                  </a:txBody>
                  <a:tcPr marL="85859" marR="85859" marT="42930" marB="42930"/>
                </a:tc>
                <a:tc>
                  <a:txBody>
                    <a:bodyPr/>
                    <a:lstStyle/>
                    <a:p>
                      <a:pPr algn="ctr"/>
                      <a:r>
                        <a:rPr lang="en-GB" sz="1700"/>
                        <a:t>CMSW</a:t>
                      </a:r>
                    </a:p>
                  </a:txBody>
                  <a:tcPr marL="85859" marR="85859" marT="42930" marB="42930"/>
                </a:tc>
                <a:tc>
                  <a:txBody>
                    <a:bodyPr/>
                    <a:lstStyle/>
                    <a:p>
                      <a:pPr algn="ctr"/>
                      <a:r>
                        <a:rPr lang="en-GB" sz="1700"/>
                        <a:t>Notes</a:t>
                      </a:r>
                    </a:p>
                  </a:txBody>
                  <a:tcPr marL="85859" marR="85859" marT="42930" marB="42930"/>
                </a:tc>
                <a:extLst>
                  <a:ext uri="{0D108BD9-81ED-4DB2-BD59-A6C34878D82A}">
                    <a16:rowId xmlns:a16="http://schemas.microsoft.com/office/drawing/2014/main" val="3492980797"/>
                  </a:ext>
                </a:extLst>
              </a:tr>
              <a:tr h="667441">
                <a:tc>
                  <a:txBody>
                    <a:bodyPr/>
                    <a:lstStyle/>
                    <a:p>
                      <a:r>
                        <a:rPr lang="en-GB" sz="1700"/>
                        <a:t>Polymers</a:t>
                      </a:r>
                    </a:p>
                  </a:txBody>
                  <a:tcPr marL="85859" marR="85859" marT="42930" marB="42930"/>
                </a:tc>
                <a:tc>
                  <a:txBody>
                    <a:bodyPr/>
                    <a:lstStyle/>
                    <a:p>
                      <a:pPr algn="ctr"/>
                      <a:r>
                        <a:rPr lang="en-GB" sz="1700"/>
                        <a:t>Yes</a:t>
                      </a:r>
                    </a:p>
                  </a:txBody>
                  <a:tcPr marL="85859" marR="85859" marT="42930" marB="42930"/>
                </a:tc>
                <a:tc>
                  <a:txBody>
                    <a:bodyPr/>
                    <a:lstStyle/>
                    <a:p>
                      <a:pPr algn="ctr"/>
                      <a:r>
                        <a:rPr lang="en-GB" sz="1700"/>
                        <a:t>Yes</a:t>
                      </a:r>
                    </a:p>
                  </a:txBody>
                  <a:tcPr marL="85859" marR="85859" marT="42930" marB="42930"/>
                </a:tc>
                <a:tc>
                  <a:txBody>
                    <a:bodyPr/>
                    <a:lstStyle/>
                    <a:p>
                      <a:pPr lvl="0" algn="l">
                        <a:buNone/>
                      </a:pPr>
                      <a:r>
                        <a:rPr lang="en-GB" sz="1200" b="0" i="0" u="none" strike="noStrike" noProof="0">
                          <a:latin typeface="Arial Nova Cond"/>
                        </a:rPr>
                        <a:t>JABIL, 2022-last update, Custom Engineered Materials. Available: </a:t>
                      </a:r>
                      <a:r>
                        <a:rPr lang="en-GB" sz="1200" b="0" i="0" u="none" strike="noStrike" noProof="0">
                          <a:latin typeface="Arial Nova Cond"/>
                          <a:hlinkClick r:id="rId4"/>
                        </a:rPr>
                        <a:t>https://www.jabil.com/services/additive-manufacturing/engineered-materials.html</a:t>
                      </a:r>
                      <a:r>
                        <a:rPr lang="en-GB" sz="1200" b="0" i="0" u="none" strike="noStrike" noProof="0">
                          <a:latin typeface="Arial Nova Cond"/>
                        </a:rPr>
                        <a:t> [20 Nov, 2022].</a:t>
                      </a:r>
                      <a:endParaRPr lang="en-US"/>
                    </a:p>
                  </a:txBody>
                  <a:tcPr marL="85859" marR="85859" marT="42930" marB="42930"/>
                </a:tc>
                <a:extLst>
                  <a:ext uri="{0D108BD9-81ED-4DB2-BD59-A6C34878D82A}">
                    <a16:rowId xmlns:a16="http://schemas.microsoft.com/office/drawing/2014/main" val="1271162960"/>
                  </a:ext>
                </a:extLst>
              </a:tr>
              <a:tr h="556202">
                <a:tc>
                  <a:txBody>
                    <a:bodyPr/>
                    <a:lstStyle/>
                    <a:p>
                      <a:r>
                        <a:rPr lang="en-GB" sz="1700"/>
                        <a:t>Metals</a:t>
                      </a:r>
                    </a:p>
                  </a:txBody>
                  <a:tcPr marL="85859" marR="85859" marT="42930" marB="42930"/>
                </a:tc>
                <a:tc>
                  <a:txBody>
                    <a:bodyPr/>
                    <a:lstStyle/>
                    <a:p>
                      <a:pPr algn="ctr"/>
                      <a:r>
                        <a:rPr lang="en-GB" sz="1700"/>
                        <a:t>Yes</a:t>
                      </a:r>
                    </a:p>
                  </a:txBody>
                  <a:tcPr marL="85859" marR="85859" marT="42930" marB="42930"/>
                </a:tc>
                <a:tc>
                  <a:txBody>
                    <a:bodyPr/>
                    <a:lstStyle/>
                    <a:p>
                      <a:pPr algn="ctr"/>
                      <a:r>
                        <a:rPr lang="en-GB" sz="1700"/>
                        <a:t>Yes</a:t>
                      </a:r>
                    </a:p>
                  </a:txBody>
                  <a:tcPr marL="85859" marR="85859" marT="42930" marB="42930"/>
                </a:tc>
                <a:tc>
                  <a:txBody>
                    <a:bodyPr/>
                    <a:lstStyle/>
                    <a:p>
                      <a:pPr lvl="0" algn="l">
                        <a:buNone/>
                      </a:pPr>
                      <a:r>
                        <a:rPr lang="en-GB" sz="1200" b="0" i="0" u="none" strike="noStrike" noProof="0"/>
                        <a:t>JABIL, 2022-last update, </a:t>
                      </a:r>
                      <a:r>
                        <a:rPr lang="en-GB" sz="1200" b="0" i="0" u="none" strike="noStrike" noProof="0" err="1"/>
                        <a:t>Misgav</a:t>
                      </a:r>
                      <a:r>
                        <a:rPr lang="en-GB" sz="1200" b="0" i="0" u="none" strike="noStrike" noProof="0"/>
                        <a:t>. Available: </a:t>
                      </a:r>
                      <a:r>
                        <a:rPr lang="en-GB" sz="1200" b="0" i="0" u="none" strike="noStrike" noProof="0">
                          <a:hlinkClick r:id="rId5"/>
                        </a:rPr>
                        <a:t>https://www.jabil.com/contact/locations/misgav.html</a:t>
                      </a:r>
                      <a:r>
                        <a:rPr lang="en-GB" sz="1200" b="0" i="0" u="none" strike="noStrike" noProof="0"/>
                        <a:t> [20 Nov, 2022].</a:t>
                      </a:r>
                      <a:endParaRPr lang="en-US" sz="1200"/>
                    </a:p>
                  </a:txBody>
                  <a:tcPr marL="85859" marR="85859" marT="42930" marB="42930"/>
                </a:tc>
                <a:extLst>
                  <a:ext uri="{0D108BD9-81ED-4DB2-BD59-A6C34878D82A}">
                    <a16:rowId xmlns:a16="http://schemas.microsoft.com/office/drawing/2014/main" val="3163342215"/>
                  </a:ext>
                </a:extLst>
              </a:tr>
              <a:tr h="862113">
                <a:tc>
                  <a:txBody>
                    <a:bodyPr/>
                    <a:lstStyle/>
                    <a:p>
                      <a:r>
                        <a:rPr lang="en-GB" sz="1700"/>
                        <a:t>Fabrics/Textiles</a:t>
                      </a:r>
                    </a:p>
                  </a:txBody>
                  <a:tcPr marL="85859" marR="85859" marT="42930" marB="42930"/>
                </a:tc>
                <a:tc>
                  <a:txBody>
                    <a:bodyPr/>
                    <a:lstStyle/>
                    <a:p>
                      <a:pPr algn="ctr"/>
                      <a:r>
                        <a:rPr lang="en-GB" sz="1700"/>
                        <a:t>Yes</a:t>
                      </a:r>
                    </a:p>
                  </a:txBody>
                  <a:tcPr marL="85859" marR="85859" marT="42930" marB="42930"/>
                </a:tc>
                <a:tc>
                  <a:txBody>
                    <a:bodyPr/>
                    <a:lstStyle/>
                    <a:p>
                      <a:pPr algn="ctr"/>
                      <a:r>
                        <a:rPr lang="en-GB" sz="1700"/>
                        <a:t>Yes</a:t>
                      </a:r>
                    </a:p>
                  </a:txBody>
                  <a:tcPr marL="85859" marR="85859" marT="42930" marB="42930"/>
                </a:tc>
                <a:tc>
                  <a:txBody>
                    <a:bodyPr/>
                    <a:lstStyle/>
                    <a:p>
                      <a:pPr lvl="0" algn="l">
                        <a:lnSpc>
                          <a:spcPct val="100000"/>
                        </a:lnSpc>
                        <a:spcBef>
                          <a:spcPts val="0"/>
                        </a:spcBef>
                        <a:spcAft>
                          <a:spcPts val="0"/>
                        </a:spcAft>
                        <a:buNone/>
                      </a:pPr>
                      <a:r>
                        <a:rPr lang="en-GB" sz="1200" b="0" i="0" u="none" strike="noStrike" noProof="0">
                          <a:latin typeface="Arial Nova Cond"/>
                        </a:rPr>
                        <a:t>JABIL, 2022-last update, RECOVERY FORCE. Available: </a:t>
                      </a:r>
                      <a:r>
                        <a:rPr lang="en-GB" sz="1200" b="0" i="0" u="none" strike="noStrike" noProof="0">
                          <a:latin typeface="Arial Nova Cond"/>
                          <a:hlinkClick r:id="rId6"/>
                        </a:rPr>
                        <a:t>https://www.jabil.com/dam/jcr:79c352d9-0094-4c94-af0e-39a0b2393850/jabil-recovery-force-case-study.pdf</a:t>
                      </a:r>
                      <a:r>
                        <a:rPr lang="en-GB" sz="1200" b="0" i="0" u="none" strike="noStrike" noProof="0">
                          <a:latin typeface="Arial Nova Cond"/>
                        </a:rPr>
                        <a:t> [20 Nov, 2022].</a:t>
                      </a:r>
                      <a:endParaRPr lang="en-US"/>
                    </a:p>
                  </a:txBody>
                  <a:tcPr marL="85859" marR="85859" marT="42930" marB="42930"/>
                </a:tc>
                <a:extLst>
                  <a:ext uri="{0D108BD9-81ED-4DB2-BD59-A6C34878D82A}">
                    <a16:rowId xmlns:a16="http://schemas.microsoft.com/office/drawing/2014/main" val="3562217659"/>
                  </a:ext>
                </a:extLst>
              </a:tr>
              <a:tr h="584012">
                <a:tc>
                  <a:txBody>
                    <a:bodyPr/>
                    <a:lstStyle/>
                    <a:p>
                      <a:r>
                        <a:rPr lang="en-GB" sz="1700"/>
                        <a:t>Composites</a:t>
                      </a:r>
                    </a:p>
                  </a:txBody>
                  <a:tcPr marL="85859" marR="85859" marT="42930" marB="42930"/>
                </a:tc>
                <a:tc>
                  <a:txBody>
                    <a:bodyPr/>
                    <a:lstStyle/>
                    <a:p>
                      <a:pPr algn="ctr"/>
                      <a:r>
                        <a:rPr lang="en-GB" sz="1700"/>
                        <a:t>Yes</a:t>
                      </a:r>
                    </a:p>
                  </a:txBody>
                  <a:tcPr marL="85859" marR="85859" marT="42930" marB="42930"/>
                </a:tc>
                <a:tc>
                  <a:txBody>
                    <a:bodyPr/>
                    <a:lstStyle/>
                    <a:p>
                      <a:pPr algn="ctr"/>
                      <a:r>
                        <a:rPr lang="en-GB" sz="1700"/>
                        <a:t>Yes</a:t>
                      </a:r>
                    </a:p>
                  </a:txBody>
                  <a:tcPr marL="85859" marR="85859" marT="42930" marB="42930"/>
                </a:tc>
                <a:tc>
                  <a:txBody>
                    <a:bodyPr/>
                    <a:lstStyle/>
                    <a:p>
                      <a:pPr lvl="0" algn="l">
                        <a:lnSpc>
                          <a:spcPct val="100000"/>
                        </a:lnSpc>
                        <a:spcBef>
                          <a:spcPts val="0"/>
                        </a:spcBef>
                        <a:spcAft>
                          <a:spcPts val="0"/>
                        </a:spcAft>
                        <a:buNone/>
                      </a:pPr>
                      <a:r>
                        <a:rPr lang="en-GB" sz="1200" b="0" i="0" u="none" strike="noStrike" noProof="0"/>
                        <a:t>JABIL, 2022-last update, JABIL</a:t>
                      </a:r>
                      <a:endParaRPr lang="en-US"/>
                    </a:p>
                    <a:p>
                      <a:pPr lvl="0" algn="l">
                        <a:lnSpc>
                          <a:spcPct val="100000"/>
                        </a:lnSpc>
                        <a:spcBef>
                          <a:spcPts val="0"/>
                        </a:spcBef>
                        <a:spcAft>
                          <a:spcPts val="0"/>
                        </a:spcAft>
                        <a:buNone/>
                      </a:pPr>
                      <a:r>
                        <a:rPr lang="en-GB" sz="1200" b="0" i="0" u="none" strike="noStrike" noProof="0"/>
                        <a:t>ENGINEERED MATERIALS. Available: </a:t>
                      </a:r>
                      <a:r>
                        <a:rPr lang="en-GB" sz="1200" b="0" i="0" u="none" strike="noStrike" noProof="0">
                          <a:hlinkClick r:id="rId7"/>
                        </a:rPr>
                        <a:t>https://www.jabil.com/dam/jcr:eea3efb9-e1c2-4db6-8d68-57627d9a68ff/475937846-JEM%20Brochure.pdf</a:t>
                      </a:r>
                      <a:r>
                        <a:rPr lang="en-GB" sz="1200" b="0" i="0" u="none" strike="noStrike" noProof="0"/>
                        <a:t> [20 Nov, 2022].</a:t>
                      </a:r>
                      <a:endParaRPr lang="en-GB"/>
                    </a:p>
                  </a:txBody>
                  <a:tcPr marL="85859" marR="85859" marT="42930" marB="42930"/>
                </a:tc>
                <a:extLst>
                  <a:ext uri="{0D108BD9-81ED-4DB2-BD59-A6C34878D82A}">
                    <a16:rowId xmlns:a16="http://schemas.microsoft.com/office/drawing/2014/main" val="2287474402"/>
                  </a:ext>
                </a:extLst>
              </a:tr>
              <a:tr h="556202">
                <a:tc>
                  <a:txBody>
                    <a:bodyPr/>
                    <a:lstStyle/>
                    <a:p>
                      <a:r>
                        <a:rPr lang="en-GB" sz="1700"/>
                        <a:t>Flexible Hybrid Electronics</a:t>
                      </a:r>
                    </a:p>
                  </a:txBody>
                  <a:tcPr marL="85859" marR="85859" marT="42930" marB="42930"/>
                </a:tc>
                <a:tc>
                  <a:txBody>
                    <a:bodyPr/>
                    <a:lstStyle/>
                    <a:p>
                      <a:pPr algn="ctr"/>
                      <a:r>
                        <a:rPr lang="en-GB" sz="1700"/>
                        <a:t>Yes</a:t>
                      </a:r>
                    </a:p>
                  </a:txBody>
                  <a:tcPr marL="85859" marR="85859" marT="42930" marB="42930"/>
                </a:tc>
                <a:tc>
                  <a:txBody>
                    <a:bodyPr/>
                    <a:lstStyle/>
                    <a:p>
                      <a:pPr algn="ctr"/>
                      <a:r>
                        <a:rPr lang="en-GB" sz="1700"/>
                        <a:t>???</a:t>
                      </a:r>
                    </a:p>
                  </a:txBody>
                  <a:tcPr marL="85859" marR="85859" marT="42930" marB="42930"/>
                </a:tc>
                <a:tc>
                  <a:txBody>
                    <a:bodyPr/>
                    <a:lstStyle/>
                    <a:p>
                      <a:pPr lvl="0" algn="l">
                        <a:lnSpc>
                          <a:spcPct val="100000"/>
                        </a:lnSpc>
                        <a:spcBef>
                          <a:spcPts val="0"/>
                        </a:spcBef>
                        <a:spcAft>
                          <a:spcPts val="0"/>
                        </a:spcAft>
                        <a:buNone/>
                      </a:pPr>
                      <a:r>
                        <a:rPr lang="en-GB" sz="1200" b="0" i="0" u="none" strike="noStrike" noProof="0"/>
                        <a:t>JABIL, 2022-last update, Printed and Flexible</a:t>
                      </a:r>
                      <a:endParaRPr lang="en-US" sz="1200"/>
                    </a:p>
                    <a:p>
                      <a:pPr lvl="0" algn="l">
                        <a:buNone/>
                      </a:pPr>
                      <a:r>
                        <a:rPr lang="en-GB" sz="1200" b="0" i="0" u="none" strike="noStrike" noProof="0"/>
                        <a:t>Hybrid Electronics. Available: </a:t>
                      </a:r>
                      <a:r>
                        <a:rPr lang="en-GB" sz="1200" b="0" i="0" u="none" strike="noStrike" noProof="0">
                          <a:hlinkClick r:id="rId8"/>
                        </a:rPr>
                        <a:t>https://www.jabil.com/solutions/printed-electronics.html</a:t>
                      </a:r>
                      <a:r>
                        <a:rPr lang="en-GB" sz="1200" b="0" i="0" u="none" strike="noStrike" noProof="0"/>
                        <a:t> [20 Nov, 2022].</a:t>
                      </a:r>
                      <a:endParaRPr lang="en-GB" sz="1200"/>
                    </a:p>
                  </a:txBody>
                  <a:tcPr marL="85859" marR="85859" marT="42930" marB="42930"/>
                </a:tc>
                <a:extLst>
                  <a:ext uri="{0D108BD9-81ED-4DB2-BD59-A6C34878D82A}">
                    <a16:rowId xmlns:a16="http://schemas.microsoft.com/office/drawing/2014/main" val="284555030"/>
                  </a:ext>
                </a:extLst>
              </a:tr>
              <a:tr h="597917">
                <a:tc>
                  <a:txBody>
                    <a:bodyPr/>
                    <a:lstStyle/>
                    <a:p>
                      <a:pPr lvl="0">
                        <a:buNone/>
                      </a:pPr>
                      <a:r>
                        <a:rPr lang="en-GB" sz="1700"/>
                        <a:t>Develop and certify new materials</a:t>
                      </a:r>
                    </a:p>
                  </a:txBody>
                  <a:tcPr marL="85859" marR="85859" marT="42930" marB="42930"/>
                </a:tc>
                <a:tc>
                  <a:txBody>
                    <a:bodyPr/>
                    <a:lstStyle/>
                    <a:p>
                      <a:pPr lvl="0" algn="ctr">
                        <a:buNone/>
                      </a:pPr>
                      <a:r>
                        <a:rPr lang="en-GB" sz="1700"/>
                        <a:t>Yes</a:t>
                      </a:r>
                    </a:p>
                  </a:txBody>
                  <a:tcPr marL="85859" marR="85859" marT="42930" marB="42930"/>
                </a:tc>
                <a:tc>
                  <a:txBody>
                    <a:bodyPr/>
                    <a:lstStyle/>
                    <a:p>
                      <a:pPr lvl="0" algn="ctr">
                        <a:buNone/>
                      </a:pPr>
                      <a:r>
                        <a:rPr lang="en-GB" sz="1700"/>
                        <a:t>???</a:t>
                      </a:r>
                    </a:p>
                  </a:txBody>
                  <a:tcPr marL="85859" marR="85859" marT="42930" marB="42930"/>
                </a:tc>
                <a:tc>
                  <a:txBody>
                    <a:bodyPr/>
                    <a:lstStyle/>
                    <a:p>
                      <a:pPr lvl="0" algn="l">
                        <a:buNone/>
                      </a:pPr>
                      <a:r>
                        <a:rPr lang="en-GB" sz="1700"/>
                        <a:t>What opportunities might result from this capability?</a:t>
                      </a:r>
                    </a:p>
                  </a:txBody>
                  <a:tcPr marL="85859" marR="85859" marT="42930" marB="42930"/>
                </a:tc>
                <a:extLst>
                  <a:ext uri="{0D108BD9-81ED-4DB2-BD59-A6C34878D82A}">
                    <a16:rowId xmlns:a16="http://schemas.microsoft.com/office/drawing/2014/main" val="3085775079"/>
                  </a:ext>
                </a:extLst>
              </a:tr>
              <a:tr h="361530">
                <a:tc>
                  <a:txBody>
                    <a:bodyPr/>
                    <a:lstStyle/>
                    <a:p>
                      <a:r>
                        <a:rPr lang="en-GB" sz="1700"/>
                        <a:t>Digital Twins</a:t>
                      </a:r>
                    </a:p>
                  </a:txBody>
                  <a:tcPr marL="85859" marR="85859" marT="42930" marB="42930"/>
                </a:tc>
                <a:tc>
                  <a:txBody>
                    <a:bodyPr/>
                    <a:lstStyle/>
                    <a:p>
                      <a:pPr algn="ctr"/>
                      <a:r>
                        <a:rPr lang="en-GB" sz="1700"/>
                        <a:t>Yes</a:t>
                      </a:r>
                    </a:p>
                  </a:txBody>
                  <a:tcPr marL="85859" marR="85859" marT="42930" marB="42930"/>
                </a:tc>
                <a:tc>
                  <a:txBody>
                    <a:bodyPr/>
                    <a:lstStyle/>
                    <a:p>
                      <a:pPr algn="ctr"/>
                      <a:r>
                        <a:rPr lang="en-GB" sz="1700"/>
                        <a:t>???</a:t>
                      </a:r>
                    </a:p>
                  </a:txBody>
                  <a:tcPr marL="85859" marR="85859" marT="42930" marB="42930"/>
                </a:tc>
                <a:tc>
                  <a:txBody>
                    <a:bodyPr/>
                    <a:lstStyle/>
                    <a:p>
                      <a:pPr lvl="0" algn="l">
                        <a:buNone/>
                      </a:pPr>
                      <a:r>
                        <a:rPr lang="en-GB" sz="1200" b="0" i="0" u="none" strike="noStrike" noProof="0"/>
                        <a:t>GAMOTA, D., 2022-last update, Digital Twins [Homepage of JABIL],  [Online]. Available: </a:t>
                      </a:r>
                      <a:r>
                        <a:rPr lang="en-GB" sz="1200" b="0" i="0" u="none" strike="noStrike" noProof="0">
                          <a:hlinkClick r:id="rId9"/>
                        </a:rPr>
                        <a:t>https://www.jabil.com/blog/how-digital-twins-lead-to-manufacturing-profitability.html</a:t>
                      </a:r>
                      <a:r>
                        <a:rPr lang="en-GB" sz="1200" b="0" i="0" u="none" strike="noStrike" noProof="0"/>
                        <a:t> [20 Nov, 2022].</a:t>
                      </a:r>
                      <a:endParaRPr lang="en-US" sz="1200"/>
                    </a:p>
                  </a:txBody>
                  <a:tcPr marL="85859" marR="85859" marT="42930" marB="42930"/>
                </a:tc>
                <a:extLst>
                  <a:ext uri="{0D108BD9-81ED-4DB2-BD59-A6C34878D82A}">
                    <a16:rowId xmlns:a16="http://schemas.microsoft.com/office/drawing/2014/main" val="310048073"/>
                  </a:ext>
                </a:extLst>
              </a:tr>
            </a:tbl>
          </a:graphicData>
        </a:graphic>
      </p:graphicFrame>
      <p:sp>
        <p:nvSpPr>
          <p:cNvPr id="6" name="Footer Placeholder 5">
            <a:extLst>
              <a:ext uri="{FF2B5EF4-FFF2-40B4-BE49-F238E27FC236}">
                <a16:creationId xmlns:a16="http://schemas.microsoft.com/office/drawing/2014/main" id="{B4F8AEDD-A797-51AA-F39E-969FB64E6AB1}"/>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79815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6EF5A-0268-414B-9D66-F109E094FB4E}"/>
              </a:ext>
            </a:extLst>
          </p:cNvPr>
          <p:cNvSpPr>
            <a:spLocks noGrp="1"/>
          </p:cNvSpPr>
          <p:nvPr>
            <p:ph type="title"/>
          </p:nvPr>
        </p:nvSpPr>
        <p:spPr>
          <a:xfrm>
            <a:off x="5334001" y="1163594"/>
            <a:ext cx="6095999" cy="1624055"/>
          </a:xfrm>
        </p:spPr>
        <p:txBody>
          <a:bodyPr vert="horz" lIns="91440" tIns="45720" rIns="91440" bIns="45720" rtlCol="0" anchor="b" anchorCtr="0">
            <a:normAutofit/>
          </a:bodyPr>
          <a:lstStyle/>
          <a:p>
            <a:r>
              <a:rPr lang="en-US" sz="3700" kern="1200">
                <a:solidFill>
                  <a:schemeClr val="tx1"/>
                </a:solidFill>
                <a:latin typeface="+mj-lt"/>
                <a:ea typeface="+mj-ea"/>
                <a:cs typeface="+mj-cs"/>
              </a:rPr>
              <a:t>Are we seeking to leverage CMSW's strong National Brand Internationally?</a:t>
            </a:r>
          </a:p>
        </p:txBody>
      </p:sp>
      <p:pic>
        <p:nvPicPr>
          <p:cNvPr id="5" name="Picture 4" descr="Different coloured question marks">
            <a:extLst>
              <a:ext uri="{FF2B5EF4-FFF2-40B4-BE49-F238E27FC236}">
                <a16:creationId xmlns:a16="http://schemas.microsoft.com/office/drawing/2014/main" id="{43B736E3-8675-C2FC-49D1-D85C6986189C}"/>
              </a:ext>
            </a:extLst>
          </p:cNvPr>
          <p:cNvPicPr>
            <a:picLocks noChangeAspect="1"/>
          </p:cNvPicPr>
          <p:nvPr/>
        </p:nvPicPr>
        <p:blipFill rotWithShape="1">
          <a:blip r:embed="rId3"/>
          <a:srcRect l="30820" r="31680"/>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20" name="Freeform: Shape 19">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7EF1C71-FCBA-26B3-23FA-91D669CE7689}"/>
              </a:ext>
            </a:extLst>
          </p:cNvPr>
          <p:cNvSpPr txBox="1"/>
          <p:nvPr/>
        </p:nvSpPr>
        <p:spPr>
          <a:xfrm>
            <a:off x="5334001" y="3047999"/>
            <a:ext cx="6095999" cy="3048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a:lnSpc>
                <a:spcPct val="90000"/>
              </a:lnSpc>
              <a:spcAft>
                <a:spcPts val="600"/>
              </a:spcAft>
            </a:pPr>
            <a:r>
              <a:rPr lang="en-US" sz="2000"/>
              <a:t>WHY ASK?</a:t>
            </a:r>
          </a:p>
          <a:p>
            <a:pPr>
              <a:lnSpc>
                <a:spcPct val="90000"/>
              </a:lnSpc>
              <a:spcAft>
                <a:spcPts val="600"/>
              </a:spcAft>
            </a:pPr>
            <a:endParaRPr lang="en-US" sz="2000"/>
          </a:p>
          <a:p>
            <a:pPr>
              <a:lnSpc>
                <a:spcPct val="90000"/>
              </a:lnSpc>
              <a:spcAft>
                <a:spcPts val="600"/>
              </a:spcAft>
            </a:pPr>
            <a:r>
              <a:rPr lang="en-US" sz="2000"/>
              <a:t>BECAUSE: THERE IS AN 'ADJACENT POSSIBILITY'</a:t>
            </a:r>
          </a:p>
          <a:p>
            <a:pPr>
              <a:lnSpc>
                <a:spcPct val="90000"/>
              </a:lnSpc>
              <a:spcAft>
                <a:spcPts val="600"/>
              </a:spcAft>
            </a:pPr>
            <a:endParaRPr lang="en-US" sz="2000"/>
          </a:p>
          <a:p>
            <a:pPr>
              <a:lnSpc>
                <a:spcPct val="90000"/>
              </a:lnSpc>
              <a:spcAft>
                <a:spcPts val="600"/>
              </a:spcAft>
            </a:pPr>
            <a:r>
              <a:rPr lang="en-US" sz="2000"/>
              <a:t>Jabil combine an unmatched breadth and depth of end-market experience, technical and design capabilities, manufacturing know-how, supply chain insights and global product management expertise to enable success for the </a:t>
            </a:r>
            <a:r>
              <a:rPr lang="en-US" sz="2000" u="sng"/>
              <a:t>world’s leading brands</a:t>
            </a:r>
            <a:r>
              <a:rPr lang="en-US" sz="2000"/>
              <a:t>.</a:t>
            </a:r>
          </a:p>
          <a:p>
            <a:pPr>
              <a:lnSpc>
                <a:spcPct val="90000"/>
              </a:lnSpc>
              <a:spcAft>
                <a:spcPts val="600"/>
              </a:spcAft>
            </a:pPr>
            <a:endParaRPr lang="en-US" sz="2000"/>
          </a:p>
        </p:txBody>
      </p:sp>
    </p:spTree>
    <p:extLst>
      <p:ext uri="{BB962C8B-B14F-4D97-AF65-F5344CB8AC3E}">
        <p14:creationId xmlns:p14="http://schemas.microsoft.com/office/powerpoint/2010/main" val="2012588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andshake">
            <a:extLst>
              <a:ext uri="{FF2B5EF4-FFF2-40B4-BE49-F238E27FC236}">
                <a16:creationId xmlns:a16="http://schemas.microsoft.com/office/drawing/2014/main" id="{3ECEE3AF-3B7C-58E2-8E8E-AD7D45A541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7526" y="914400"/>
            <a:ext cx="4119560" cy="4119560"/>
          </a:xfrm>
          <a:prstGeom prst="rect">
            <a:avLst/>
          </a:prstGeom>
        </p:spPr>
      </p:pic>
      <p:grpSp>
        <p:nvGrpSpPr>
          <p:cNvPr id="12" name="Group 11">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3" name="Freeform: Shape 12">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4E0BC5B-E287-3695-CF5F-1604E15C1CBA}"/>
              </a:ext>
            </a:extLst>
          </p:cNvPr>
          <p:cNvSpPr>
            <a:spLocks noGrp="1"/>
          </p:cNvSpPr>
          <p:nvPr>
            <p:ph type="title"/>
          </p:nvPr>
        </p:nvSpPr>
        <p:spPr>
          <a:xfrm>
            <a:off x="6044452" y="790900"/>
            <a:ext cx="5289177" cy="2727367"/>
          </a:xfrm>
        </p:spPr>
        <p:txBody>
          <a:bodyPr vert="horz" lIns="91440" tIns="45720" rIns="91440" bIns="45720" rtlCol="0" anchor="b" anchorCtr="0">
            <a:normAutofit/>
          </a:bodyPr>
          <a:lstStyle/>
          <a:p>
            <a:r>
              <a:rPr lang="en-US"/>
              <a:t>What might collaboration with a Global partner like Jabil lead to?</a:t>
            </a:r>
          </a:p>
        </p:txBody>
      </p:sp>
    </p:spTree>
    <p:extLst>
      <p:ext uri="{BB962C8B-B14F-4D97-AF65-F5344CB8AC3E}">
        <p14:creationId xmlns:p14="http://schemas.microsoft.com/office/powerpoint/2010/main" val="1311797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92E75-EA68-7AB7-30D2-37739FBE9C30}"/>
              </a:ext>
            </a:extLst>
          </p:cNvPr>
          <p:cNvSpPr>
            <a:spLocks noGrp="1"/>
          </p:cNvSpPr>
          <p:nvPr>
            <p:ph type="title"/>
          </p:nvPr>
        </p:nvSpPr>
        <p:spPr>
          <a:xfrm>
            <a:off x="762001" y="1524001"/>
            <a:ext cx="3047999" cy="3810000"/>
          </a:xfrm>
        </p:spPr>
        <p:txBody>
          <a:bodyPr>
            <a:normAutofit/>
          </a:bodyPr>
          <a:lstStyle/>
          <a:p>
            <a:r>
              <a:rPr lang="en-GB"/>
              <a:t>Key Questions include:</a:t>
            </a:r>
          </a:p>
        </p:txBody>
      </p:sp>
      <p:sp>
        <p:nvSpPr>
          <p:cNvPr id="27" name="Freeform: Shape 26">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1" name="Content Placeholder 2">
            <a:extLst>
              <a:ext uri="{FF2B5EF4-FFF2-40B4-BE49-F238E27FC236}">
                <a16:creationId xmlns:a16="http://schemas.microsoft.com/office/drawing/2014/main" id="{3C532407-F509-2DC4-FC73-DBA47C6574AF}"/>
              </a:ext>
            </a:extLst>
          </p:cNvPr>
          <p:cNvGraphicFramePr>
            <a:graphicFrameLocks noGrp="1"/>
          </p:cNvGraphicFramePr>
          <p:nvPr>
            <p:ph idx="1"/>
            <p:extLst>
              <p:ext uri="{D42A27DB-BD31-4B8C-83A1-F6EECF244321}">
                <p14:modId xmlns:p14="http://schemas.microsoft.com/office/powerpoint/2010/main" val="1943415689"/>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56295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text&#10;&#10;Description automatically generated">
            <a:extLst>
              <a:ext uri="{FF2B5EF4-FFF2-40B4-BE49-F238E27FC236}">
                <a16:creationId xmlns:a16="http://schemas.microsoft.com/office/drawing/2014/main" id="{6824C726-BE25-2E38-CBF0-404DCD93C2F1}"/>
              </a:ext>
            </a:extLst>
          </p:cNvPr>
          <p:cNvPicPr>
            <a:picLocks noGrp="1" noChangeAspect="1"/>
          </p:cNvPicPr>
          <p:nvPr>
            <p:ph idx="1"/>
          </p:nvPr>
        </p:nvPicPr>
        <p:blipFill rotWithShape="1">
          <a:blip r:embed="rId3"/>
          <a:srcRect l="6898" r="-1" b="-1"/>
          <a:stretch/>
        </p:blipFill>
        <p:spPr>
          <a:xfrm>
            <a:off x="20" y="-2"/>
            <a:ext cx="12220030" cy="6858000"/>
          </a:xfrm>
          <a:prstGeom prst="rect">
            <a:avLst/>
          </a:prstGeom>
        </p:spPr>
      </p:pic>
      <p:sp>
        <p:nvSpPr>
          <p:cNvPr id="36" name="Rectangle 35">
            <a:extLst>
              <a:ext uri="{FF2B5EF4-FFF2-40B4-BE49-F238E27FC236}">
                <a16:creationId xmlns:a16="http://schemas.microsoft.com/office/drawing/2014/main" id="{B9534082-2540-4B3D-8308-94E86AEC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10075" y="-923925"/>
            <a:ext cx="6858000" cy="8705850"/>
          </a:xfrm>
          <a:prstGeom prst="rect">
            <a:avLst/>
          </a:prstGeom>
          <a:gradFill>
            <a:gsLst>
              <a:gs pos="100000">
                <a:srgbClr val="000000">
                  <a:alpha val="0"/>
                </a:srgbClr>
              </a:gs>
              <a:gs pos="27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76241-18D1-09A4-CEA8-55969C9AD880}"/>
              </a:ext>
            </a:extLst>
          </p:cNvPr>
          <p:cNvSpPr>
            <a:spLocks noGrp="1"/>
          </p:cNvSpPr>
          <p:nvPr>
            <p:ph type="title"/>
          </p:nvPr>
        </p:nvSpPr>
        <p:spPr>
          <a:xfrm>
            <a:off x="5334000" y="1062039"/>
            <a:ext cx="6096000" cy="2447924"/>
          </a:xfrm>
        </p:spPr>
        <p:txBody>
          <a:bodyPr vert="horz" lIns="91440" tIns="45720" rIns="91440" bIns="45720" rtlCol="0" anchor="b" anchorCtr="0">
            <a:normAutofit/>
          </a:bodyPr>
          <a:lstStyle/>
          <a:p>
            <a:pPr algn="r"/>
            <a:r>
              <a:rPr lang="en-US" sz="5600"/>
              <a:t>Flexible Hybrid Electronics</a:t>
            </a:r>
            <a:br>
              <a:rPr lang="en-US" sz="5600"/>
            </a:br>
            <a:r>
              <a:rPr lang="en-US" sz="5600"/>
              <a:t>FHE</a:t>
            </a:r>
          </a:p>
        </p:txBody>
      </p:sp>
    </p:spTree>
    <p:extLst>
      <p:ext uri="{BB962C8B-B14F-4D97-AF65-F5344CB8AC3E}">
        <p14:creationId xmlns:p14="http://schemas.microsoft.com/office/powerpoint/2010/main" val="1347795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4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0E163-35B9-9EE7-FDDD-D46CA2F2F640}"/>
              </a:ext>
            </a:extLst>
          </p:cNvPr>
          <p:cNvSpPr>
            <a:spLocks noGrp="1"/>
          </p:cNvSpPr>
          <p:nvPr>
            <p:ph type="title"/>
          </p:nvPr>
        </p:nvSpPr>
        <p:spPr>
          <a:xfrm>
            <a:off x="762000" y="3991889"/>
            <a:ext cx="4254799" cy="2408911"/>
          </a:xfrm>
        </p:spPr>
        <p:txBody>
          <a:bodyPr vert="horz" lIns="91440" tIns="45720" rIns="91440" bIns="45720" rtlCol="0" anchor="t" anchorCtr="0">
            <a:normAutofit/>
          </a:bodyPr>
          <a:lstStyle/>
          <a:p>
            <a:r>
              <a:rPr lang="en-US" kern="1200">
                <a:latin typeface="+mj-lt"/>
                <a:ea typeface="+mj-ea"/>
                <a:cs typeface="+mj-cs"/>
              </a:rPr>
              <a:t>Wearable Sensors</a:t>
            </a:r>
            <a:r>
              <a:rPr lang="en-US"/>
              <a:t> = New Possibilities</a:t>
            </a:r>
            <a:endParaRPr lang="en-US" kern="1200">
              <a:latin typeface="+mj-lt"/>
            </a:endParaRPr>
          </a:p>
        </p:txBody>
      </p:sp>
      <p:pic>
        <p:nvPicPr>
          <p:cNvPr id="4" name="Picture 4">
            <a:extLst>
              <a:ext uri="{FF2B5EF4-FFF2-40B4-BE49-F238E27FC236}">
                <a16:creationId xmlns:a16="http://schemas.microsoft.com/office/drawing/2014/main" id="{1244290E-D5AF-5F2C-B444-B0B8EB4499F6}"/>
              </a:ext>
            </a:extLst>
          </p:cNvPr>
          <p:cNvPicPr>
            <a:picLocks noGrp="1" noChangeAspect="1"/>
          </p:cNvPicPr>
          <p:nvPr>
            <p:ph idx="1"/>
          </p:nvPr>
        </p:nvPicPr>
        <p:blipFill rotWithShape="1">
          <a:blip r:embed="rId3"/>
          <a:srcRect t="27815" r="1" b="2923"/>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53" name="Freeform: Shape 48">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705F7BAB-384B-87FC-BC87-3E5AC4486D07}"/>
              </a:ext>
            </a:extLst>
          </p:cNvPr>
          <p:cNvSpPr txBox="1"/>
          <p:nvPr/>
        </p:nvSpPr>
        <p:spPr>
          <a:xfrm>
            <a:off x="4974567" y="3876870"/>
            <a:ext cx="6851888" cy="257856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600"/>
              <a:t>FHE creates a new category of electronics by combining the flexibility and low cost of printed traces and devices on plastic film substrates, which are stretchable and conformable, with the high performance of low-profile semiconductor chips. As such, they offer creative options for integrating electronics into everything from products that capture data on an individual’s physiological condition to embedded systems that perform continuous monitoring or “structural health checks” on planes, trains, automobiles, roads, bridges and buildings.</a:t>
            </a:r>
            <a:r>
              <a:rPr lang="en-US"/>
              <a:t> </a:t>
            </a:r>
            <a:endParaRPr lang="en-US" sz="1200">
              <a:ea typeface="+mn-lt"/>
              <a:cs typeface="+mn-lt"/>
            </a:endParaRPr>
          </a:p>
          <a:p>
            <a:pPr>
              <a:lnSpc>
                <a:spcPct val="90000"/>
              </a:lnSpc>
              <a:spcAft>
                <a:spcPts val="600"/>
              </a:spcAft>
            </a:pPr>
            <a:r>
              <a:rPr lang="en-US" sz="1200">
                <a:ea typeface="+mn-lt"/>
                <a:cs typeface="+mn-lt"/>
              </a:rPr>
              <a:t>GAMOTA, D., Jun 14, 2022-last update, Council Post: Designing Products For A Circular Economy  With  Digital  Twins.  Available: </a:t>
            </a:r>
            <a:r>
              <a:rPr lang="en-US" sz="1200">
                <a:ea typeface="+mn-lt"/>
                <a:cs typeface="+mn-lt"/>
                <a:hlinkClick r:id="rId5"/>
              </a:rPr>
              <a:t>https://www.forbes.com/sites/forbestechcouncil/2022/06/14/designing-products-for-a-circular-economy-with-digital-twins/</a:t>
            </a:r>
            <a:r>
              <a:rPr lang="en-US" sz="1200">
                <a:ea typeface="+mn-lt"/>
                <a:cs typeface="+mn-lt"/>
              </a:rPr>
              <a:t> [Nov 20, 2022].</a:t>
            </a:r>
            <a:endParaRPr lang="en-US" sz="1200"/>
          </a:p>
        </p:txBody>
      </p:sp>
    </p:spTree>
    <p:extLst>
      <p:ext uri="{BB962C8B-B14F-4D97-AF65-F5344CB8AC3E}">
        <p14:creationId xmlns:p14="http://schemas.microsoft.com/office/powerpoint/2010/main" val="457409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4313A-729E-9295-C1BF-2D693FC40617}"/>
              </a:ext>
            </a:extLst>
          </p:cNvPr>
          <p:cNvSpPr>
            <a:spLocks noGrp="1"/>
          </p:cNvSpPr>
          <p:nvPr>
            <p:ph type="title"/>
          </p:nvPr>
        </p:nvSpPr>
        <p:spPr>
          <a:xfrm>
            <a:off x="762001" y="981076"/>
            <a:ext cx="6095998" cy="1806574"/>
          </a:xfrm>
        </p:spPr>
        <p:txBody>
          <a:bodyPr vert="horz" lIns="91440" tIns="45720" rIns="91440" bIns="45720" rtlCol="0" anchor="b" anchorCtr="0">
            <a:normAutofit/>
          </a:bodyPr>
          <a:lstStyle/>
          <a:p>
            <a:r>
              <a:rPr lang="en-US" kern="1200">
                <a:solidFill>
                  <a:schemeClr val="tx1"/>
                </a:solidFill>
                <a:latin typeface="+mj-lt"/>
                <a:ea typeface="+mj-ea"/>
                <a:cs typeface="+mj-cs"/>
              </a:rPr>
              <a:t>Circling back to Airbus </a:t>
            </a:r>
          </a:p>
        </p:txBody>
      </p:sp>
      <p:pic>
        <p:nvPicPr>
          <p:cNvPr id="5" name="Picture 4" descr="Aeroplane taking off against dramatic sky">
            <a:extLst>
              <a:ext uri="{FF2B5EF4-FFF2-40B4-BE49-F238E27FC236}">
                <a16:creationId xmlns:a16="http://schemas.microsoft.com/office/drawing/2014/main" id="{AD378B29-BF17-C6D0-D9D3-27620C7BB872}"/>
              </a:ext>
            </a:extLst>
          </p:cNvPr>
          <p:cNvPicPr>
            <a:picLocks noChangeAspect="1"/>
          </p:cNvPicPr>
          <p:nvPr/>
        </p:nvPicPr>
        <p:blipFill rotWithShape="1">
          <a:blip r:embed="rId3"/>
          <a:srcRect l="16847" r="38820"/>
          <a:stretch/>
        </p:blipFill>
        <p:spPr>
          <a:xfrm>
            <a:off x="7620000" y="10"/>
            <a:ext cx="4572002" cy="6857992"/>
          </a:xfrm>
          <a:custGeom>
            <a:avLst/>
            <a:gdLst/>
            <a:ahLst/>
            <a:cxnLst/>
            <a:rect l="l" t="t" r="r" b="b"/>
            <a:pathLst>
              <a:path w="4572002" h="6858002">
                <a:moveTo>
                  <a:pt x="276687" y="6438981"/>
                </a:moveTo>
                <a:cubicBezTo>
                  <a:pt x="286189" y="6444077"/>
                  <a:pt x="293666" y="6451650"/>
                  <a:pt x="296618" y="6463841"/>
                </a:cubicBezTo>
                <a:lnTo>
                  <a:pt x="296621" y="6463850"/>
                </a:lnTo>
                <a:lnTo>
                  <a:pt x="307605" y="6508052"/>
                </a:lnTo>
                <a:lnTo>
                  <a:pt x="310416" y="6513012"/>
                </a:lnTo>
                <a:lnTo>
                  <a:pt x="312883" y="6521804"/>
                </a:lnTo>
                <a:lnTo>
                  <a:pt x="329221" y="6546195"/>
                </a:lnTo>
                <a:lnTo>
                  <a:pt x="329221" y="6546194"/>
                </a:lnTo>
                <a:lnTo>
                  <a:pt x="310416" y="6513012"/>
                </a:lnTo>
                <a:lnTo>
                  <a:pt x="296621" y="6463850"/>
                </a:lnTo>
                <a:lnTo>
                  <a:pt x="296618" y="6463840"/>
                </a:lnTo>
                <a:close/>
                <a:moveTo>
                  <a:pt x="360891" y="2836172"/>
                </a:moveTo>
                <a:lnTo>
                  <a:pt x="360891" y="2836173"/>
                </a:lnTo>
                <a:cubicBezTo>
                  <a:pt x="364963" y="2839983"/>
                  <a:pt x="368249" y="2844317"/>
                  <a:pt x="369582" y="2848794"/>
                </a:cubicBezTo>
                <a:cubicBezTo>
                  <a:pt x="376249" y="2870416"/>
                  <a:pt x="384441" y="2892181"/>
                  <a:pt x="389490" y="2914328"/>
                </a:cubicBezTo>
                <a:lnTo>
                  <a:pt x="394121" y="2947863"/>
                </a:lnTo>
                <a:lnTo>
                  <a:pt x="390537" y="2982148"/>
                </a:lnTo>
                <a:cubicBezTo>
                  <a:pt x="382441" y="3014153"/>
                  <a:pt x="378631" y="3045777"/>
                  <a:pt x="378845" y="3077401"/>
                </a:cubicBezTo>
                <a:lnTo>
                  <a:pt x="378845" y="3077402"/>
                </a:lnTo>
                <a:lnTo>
                  <a:pt x="378845" y="3077402"/>
                </a:lnTo>
                <a:cubicBezTo>
                  <a:pt x="379059" y="3109026"/>
                  <a:pt x="383298" y="3140650"/>
                  <a:pt x="391299" y="3172655"/>
                </a:cubicBezTo>
                <a:cubicBezTo>
                  <a:pt x="417208" y="3276481"/>
                  <a:pt x="444640" y="3380306"/>
                  <a:pt x="438926" y="3489468"/>
                </a:cubicBezTo>
                <a:cubicBezTo>
                  <a:pt x="437974" y="3507564"/>
                  <a:pt x="449595" y="3529091"/>
                  <a:pt x="461025" y="3544714"/>
                </a:cubicBezTo>
                <a:cubicBezTo>
                  <a:pt x="466455" y="3552191"/>
                  <a:pt x="470634" y="3557716"/>
                  <a:pt x="473569" y="3562321"/>
                </a:cubicBezTo>
                <a:lnTo>
                  <a:pt x="478647" y="3574408"/>
                </a:lnTo>
                <a:lnTo>
                  <a:pt x="476296" y="3587174"/>
                </a:lnTo>
                <a:cubicBezTo>
                  <a:pt x="474277" y="3592232"/>
                  <a:pt x="471027" y="3598435"/>
                  <a:pt x="466549" y="3606817"/>
                </a:cubicBezTo>
                <a:cubicBezTo>
                  <a:pt x="462167" y="3614819"/>
                  <a:pt x="459501" y="3624725"/>
                  <a:pt x="453023" y="3630632"/>
                </a:cubicBezTo>
                <a:cubicBezTo>
                  <a:pt x="436545" y="3645682"/>
                  <a:pt x="430306" y="3662494"/>
                  <a:pt x="428782" y="3680163"/>
                </a:cubicBezTo>
                <a:lnTo>
                  <a:pt x="428782" y="3680164"/>
                </a:lnTo>
                <a:lnTo>
                  <a:pt x="428782" y="3680164"/>
                </a:lnTo>
                <a:lnTo>
                  <a:pt x="432830" y="3734838"/>
                </a:lnTo>
                <a:lnTo>
                  <a:pt x="432448" y="3754652"/>
                </a:lnTo>
                <a:cubicBezTo>
                  <a:pt x="426448" y="3767130"/>
                  <a:pt x="424496" y="3778655"/>
                  <a:pt x="426091" y="3789776"/>
                </a:cubicBezTo>
                <a:lnTo>
                  <a:pt x="426091" y="3789776"/>
                </a:lnTo>
                <a:lnTo>
                  <a:pt x="426091" y="3789777"/>
                </a:lnTo>
                <a:cubicBezTo>
                  <a:pt x="427687" y="3800897"/>
                  <a:pt x="432830" y="3811614"/>
                  <a:pt x="441022" y="3822473"/>
                </a:cubicBezTo>
                <a:lnTo>
                  <a:pt x="455357" y="3852620"/>
                </a:lnTo>
                <a:lnTo>
                  <a:pt x="454577" y="3868764"/>
                </a:lnTo>
                <a:cubicBezTo>
                  <a:pt x="453119" y="3874229"/>
                  <a:pt x="450356" y="3879766"/>
                  <a:pt x="445974" y="3885338"/>
                </a:cubicBezTo>
                <a:cubicBezTo>
                  <a:pt x="426543" y="3910104"/>
                  <a:pt x="416351" y="3935727"/>
                  <a:pt x="414089" y="3962159"/>
                </a:cubicBezTo>
                <a:lnTo>
                  <a:pt x="414089" y="3962160"/>
                </a:lnTo>
                <a:lnTo>
                  <a:pt x="414089" y="3962160"/>
                </a:lnTo>
                <a:cubicBezTo>
                  <a:pt x="411827" y="3988593"/>
                  <a:pt x="417495" y="4015835"/>
                  <a:pt x="429782" y="4043840"/>
                </a:cubicBezTo>
                <a:lnTo>
                  <a:pt x="444904" y="4103826"/>
                </a:lnTo>
                <a:lnTo>
                  <a:pt x="442936" y="4134255"/>
                </a:lnTo>
                <a:cubicBezTo>
                  <a:pt x="441094" y="4144498"/>
                  <a:pt x="438022" y="4154857"/>
                  <a:pt x="433592" y="4165383"/>
                </a:cubicBezTo>
                <a:cubicBezTo>
                  <a:pt x="430163" y="4173480"/>
                  <a:pt x="429592" y="4182767"/>
                  <a:pt x="429687" y="4192387"/>
                </a:cubicBezTo>
                <a:lnTo>
                  <a:pt x="429687" y="4192388"/>
                </a:lnTo>
                <a:lnTo>
                  <a:pt x="429687" y="4192388"/>
                </a:lnTo>
                <a:lnTo>
                  <a:pt x="429782" y="4221391"/>
                </a:lnTo>
                <a:lnTo>
                  <a:pt x="424066" y="4253014"/>
                </a:lnTo>
                <a:cubicBezTo>
                  <a:pt x="411873" y="4277401"/>
                  <a:pt x="396253" y="4300070"/>
                  <a:pt x="384250" y="4324645"/>
                </a:cubicBezTo>
                <a:cubicBezTo>
                  <a:pt x="378536" y="4336457"/>
                  <a:pt x="375488" y="4350554"/>
                  <a:pt x="375296" y="4363890"/>
                </a:cubicBezTo>
                <a:lnTo>
                  <a:pt x="375296" y="4363891"/>
                </a:lnTo>
                <a:lnTo>
                  <a:pt x="375296" y="4363891"/>
                </a:lnTo>
                <a:cubicBezTo>
                  <a:pt x="374344" y="4403326"/>
                  <a:pt x="374344" y="4442762"/>
                  <a:pt x="376058" y="4482005"/>
                </a:cubicBezTo>
                <a:cubicBezTo>
                  <a:pt x="378726" y="4546777"/>
                  <a:pt x="379298" y="4612501"/>
                  <a:pt x="436068" y="4659175"/>
                </a:cubicBezTo>
                <a:cubicBezTo>
                  <a:pt x="440640" y="4662987"/>
                  <a:pt x="443308" y="4671177"/>
                  <a:pt x="444070" y="4677656"/>
                </a:cubicBezTo>
                <a:cubicBezTo>
                  <a:pt x="447689" y="4707565"/>
                  <a:pt x="448071" y="4738236"/>
                  <a:pt x="453977" y="4767765"/>
                </a:cubicBezTo>
                <a:lnTo>
                  <a:pt x="455286" y="4800483"/>
                </a:lnTo>
                <a:lnTo>
                  <a:pt x="440450" y="4828916"/>
                </a:lnTo>
                <a:cubicBezTo>
                  <a:pt x="423877" y="4846490"/>
                  <a:pt x="412446" y="4866958"/>
                  <a:pt x="410740" y="4889275"/>
                </a:cubicBezTo>
                <a:lnTo>
                  <a:pt x="410740" y="4889275"/>
                </a:lnTo>
                <a:lnTo>
                  <a:pt x="410740" y="4889276"/>
                </a:lnTo>
                <a:cubicBezTo>
                  <a:pt x="410172" y="4896714"/>
                  <a:pt x="410683" y="4904358"/>
                  <a:pt x="412445" y="4912169"/>
                </a:cubicBezTo>
                <a:lnTo>
                  <a:pt x="413848" y="4933805"/>
                </a:lnTo>
                <a:lnTo>
                  <a:pt x="409088" y="4952673"/>
                </a:lnTo>
                <a:cubicBezTo>
                  <a:pt x="404302" y="4964604"/>
                  <a:pt x="396729" y="4975511"/>
                  <a:pt x="389013" y="4987037"/>
                </a:cubicBezTo>
                <a:cubicBezTo>
                  <a:pt x="377774" y="5003801"/>
                  <a:pt x="363676" y="5022852"/>
                  <a:pt x="362534" y="5041521"/>
                </a:cubicBezTo>
                <a:cubicBezTo>
                  <a:pt x="360677" y="5073241"/>
                  <a:pt x="338137" y="5101639"/>
                  <a:pt x="336386" y="5133224"/>
                </a:cubicBezTo>
                <a:lnTo>
                  <a:pt x="336386" y="5133225"/>
                </a:lnTo>
                <a:lnTo>
                  <a:pt x="336386" y="5133225"/>
                </a:lnTo>
                <a:lnTo>
                  <a:pt x="343101" y="5166114"/>
                </a:lnTo>
                <a:lnTo>
                  <a:pt x="342411" y="5172090"/>
                </a:lnTo>
                <a:cubicBezTo>
                  <a:pt x="341530" y="5174400"/>
                  <a:pt x="340339" y="5176876"/>
                  <a:pt x="339863" y="5179067"/>
                </a:cubicBezTo>
                <a:lnTo>
                  <a:pt x="339863" y="5179068"/>
                </a:lnTo>
                <a:lnTo>
                  <a:pt x="339863" y="5179068"/>
                </a:lnTo>
                <a:cubicBezTo>
                  <a:pt x="332623" y="5214122"/>
                  <a:pt x="339673" y="5247079"/>
                  <a:pt x="363486" y="5272797"/>
                </a:cubicBezTo>
                <a:cubicBezTo>
                  <a:pt x="379013" y="5289657"/>
                  <a:pt x="387538" y="5307422"/>
                  <a:pt x="390920" y="5326163"/>
                </a:cubicBezTo>
                <a:lnTo>
                  <a:pt x="392366" y="5355014"/>
                </a:lnTo>
                <a:lnTo>
                  <a:pt x="387489" y="5385384"/>
                </a:lnTo>
                <a:cubicBezTo>
                  <a:pt x="384250" y="5398721"/>
                  <a:pt x="381964" y="5412057"/>
                  <a:pt x="379298" y="5425582"/>
                </a:cubicBezTo>
                <a:cubicBezTo>
                  <a:pt x="375488" y="5443870"/>
                  <a:pt x="371486" y="5462351"/>
                  <a:pt x="367676" y="5480637"/>
                </a:cubicBezTo>
                <a:cubicBezTo>
                  <a:pt x="365771" y="5489497"/>
                  <a:pt x="363200" y="5498832"/>
                  <a:pt x="363152" y="5507667"/>
                </a:cubicBezTo>
                <a:lnTo>
                  <a:pt x="363152" y="5507668"/>
                </a:lnTo>
                <a:lnTo>
                  <a:pt x="363152" y="5507668"/>
                </a:lnTo>
                <a:cubicBezTo>
                  <a:pt x="363105" y="5516503"/>
                  <a:pt x="365581" y="5524837"/>
                  <a:pt x="373772" y="5531694"/>
                </a:cubicBezTo>
                <a:lnTo>
                  <a:pt x="383918" y="5547578"/>
                </a:lnTo>
                <a:lnTo>
                  <a:pt x="374344" y="5562746"/>
                </a:lnTo>
                <a:cubicBezTo>
                  <a:pt x="331671" y="5600467"/>
                  <a:pt x="305000" y="5646189"/>
                  <a:pt x="303096" y="5704483"/>
                </a:cubicBezTo>
                <a:cubicBezTo>
                  <a:pt x="302714" y="5716485"/>
                  <a:pt x="300048" y="5728678"/>
                  <a:pt x="297190" y="5740488"/>
                </a:cubicBezTo>
                <a:cubicBezTo>
                  <a:pt x="295475" y="5747728"/>
                  <a:pt x="293569" y="5756493"/>
                  <a:pt x="288425" y="5760873"/>
                </a:cubicBezTo>
                <a:cubicBezTo>
                  <a:pt x="249182" y="5794974"/>
                  <a:pt x="221939" y="5837457"/>
                  <a:pt x="200030" y="5883751"/>
                </a:cubicBezTo>
                <a:cubicBezTo>
                  <a:pt x="192220" y="5900323"/>
                  <a:pt x="184410" y="5918042"/>
                  <a:pt x="182124" y="5935949"/>
                </a:cubicBezTo>
                <a:lnTo>
                  <a:pt x="182124" y="5935950"/>
                </a:lnTo>
                <a:lnTo>
                  <a:pt x="182124" y="5935950"/>
                </a:lnTo>
                <a:cubicBezTo>
                  <a:pt x="179838" y="5954618"/>
                  <a:pt x="183648" y="5974241"/>
                  <a:pt x="185744" y="5993292"/>
                </a:cubicBezTo>
                <a:cubicBezTo>
                  <a:pt x="186886" y="6004532"/>
                  <a:pt x="186696" y="6017486"/>
                  <a:pt x="192220" y="6026441"/>
                </a:cubicBezTo>
                <a:cubicBezTo>
                  <a:pt x="209557" y="6054826"/>
                  <a:pt x="228225" y="6082259"/>
                  <a:pt x="248420" y="6108739"/>
                </a:cubicBezTo>
                <a:lnTo>
                  <a:pt x="262113" y="6133315"/>
                </a:lnTo>
                <a:lnTo>
                  <a:pt x="258413" y="6143190"/>
                </a:lnTo>
                <a:cubicBezTo>
                  <a:pt x="255862" y="6146732"/>
                  <a:pt x="251944" y="6150697"/>
                  <a:pt x="246514" y="6155602"/>
                </a:cubicBezTo>
                <a:cubicBezTo>
                  <a:pt x="224225" y="6175797"/>
                  <a:pt x="212605" y="6200944"/>
                  <a:pt x="207843" y="6228756"/>
                </a:cubicBezTo>
                <a:cubicBezTo>
                  <a:pt x="200412" y="6272764"/>
                  <a:pt x="194126" y="6317151"/>
                  <a:pt x="190506" y="6361539"/>
                </a:cubicBezTo>
                <a:lnTo>
                  <a:pt x="190506" y="6361540"/>
                </a:lnTo>
                <a:lnTo>
                  <a:pt x="190506" y="6361540"/>
                </a:lnTo>
                <a:lnTo>
                  <a:pt x="190704" y="6365039"/>
                </a:lnTo>
                <a:lnTo>
                  <a:pt x="191995" y="6387910"/>
                </a:lnTo>
                <a:lnTo>
                  <a:pt x="194825" y="6393746"/>
                </a:lnTo>
                <a:lnTo>
                  <a:pt x="201413" y="6407333"/>
                </a:lnTo>
                <a:lnTo>
                  <a:pt x="201413" y="6407332"/>
                </a:lnTo>
                <a:lnTo>
                  <a:pt x="194825" y="6393746"/>
                </a:lnTo>
                <a:lnTo>
                  <a:pt x="191995" y="6387910"/>
                </a:lnTo>
                <a:lnTo>
                  <a:pt x="190704" y="6365039"/>
                </a:lnTo>
                <a:lnTo>
                  <a:pt x="190506" y="6361540"/>
                </a:lnTo>
                <a:lnTo>
                  <a:pt x="207843" y="6228757"/>
                </a:lnTo>
                <a:cubicBezTo>
                  <a:pt x="212605" y="6200945"/>
                  <a:pt x="224225" y="6175798"/>
                  <a:pt x="246514" y="6155603"/>
                </a:cubicBezTo>
                <a:cubicBezTo>
                  <a:pt x="257374" y="6145793"/>
                  <a:pt x="262184" y="6139745"/>
                  <a:pt x="262113" y="6133315"/>
                </a:cubicBezTo>
                <a:lnTo>
                  <a:pt x="262113" y="6133315"/>
                </a:lnTo>
                <a:lnTo>
                  <a:pt x="262113" y="6133314"/>
                </a:lnTo>
                <a:cubicBezTo>
                  <a:pt x="262042" y="6126884"/>
                  <a:pt x="257088" y="6120074"/>
                  <a:pt x="248420" y="6108738"/>
                </a:cubicBezTo>
                <a:cubicBezTo>
                  <a:pt x="228225" y="6082258"/>
                  <a:pt x="209557" y="6054825"/>
                  <a:pt x="192220" y="6026440"/>
                </a:cubicBezTo>
                <a:cubicBezTo>
                  <a:pt x="186696" y="6017485"/>
                  <a:pt x="186886" y="6004531"/>
                  <a:pt x="185744" y="5993291"/>
                </a:cubicBezTo>
                <a:cubicBezTo>
                  <a:pt x="184696" y="5983766"/>
                  <a:pt x="183220" y="5974097"/>
                  <a:pt x="182291" y="5964477"/>
                </a:cubicBezTo>
                <a:lnTo>
                  <a:pt x="182124" y="5935950"/>
                </a:lnTo>
                <a:lnTo>
                  <a:pt x="189006" y="5909351"/>
                </a:lnTo>
                <a:cubicBezTo>
                  <a:pt x="192220" y="5900611"/>
                  <a:pt x="196125" y="5892038"/>
                  <a:pt x="200030" y="5883752"/>
                </a:cubicBezTo>
                <a:cubicBezTo>
                  <a:pt x="221939" y="5837458"/>
                  <a:pt x="249182" y="5794975"/>
                  <a:pt x="288425" y="5760874"/>
                </a:cubicBezTo>
                <a:cubicBezTo>
                  <a:pt x="293569" y="5756494"/>
                  <a:pt x="295475" y="5747729"/>
                  <a:pt x="297190" y="5740489"/>
                </a:cubicBezTo>
                <a:cubicBezTo>
                  <a:pt x="300048" y="5728679"/>
                  <a:pt x="302714" y="5716486"/>
                  <a:pt x="303096" y="5704484"/>
                </a:cubicBezTo>
                <a:cubicBezTo>
                  <a:pt x="305000" y="5646190"/>
                  <a:pt x="331671" y="5600468"/>
                  <a:pt x="374344" y="5562747"/>
                </a:cubicBezTo>
                <a:cubicBezTo>
                  <a:pt x="380441" y="5557318"/>
                  <a:pt x="383823" y="5552508"/>
                  <a:pt x="383918" y="5547579"/>
                </a:cubicBezTo>
                <a:lnTo>
                  <a:pt x="383918" y="5547578"/>
                </a:lnTo>
                <a:lnTo>
                  <a:pt x="383918" y="5547578"/>
                </a:lnTo>
                <a:cubicBezTo>
                  <a:pt x="384013" y="5542648"/>
                  <a:pt x="380822" y="5537600"/>
                  <a:pt x="373772" y="5531693"/>
                </a:cubicBezTo>
                <a:cubicBezTo>
                  <a:pt x="369677" y="5528265"/>
                  <a:pt x="367010" y="5524467"/>
                  <a:pt x="365373" y="5520422"/>
                </a:cubicBezTo>
                <a:lnTo>
                  <a:pt x="363152" y="5507668"/>
                </a:lnTo>
                <a:lnTo>
                  <a:pt x="367676" y="5480638"/>
                </a:lnTo>
                <a:cubicBezTo>
                  <a:pt x="371486" y="5462352"/>
                  <a:pt x="375488" y="5443871"/>
                  <a:pt x="379298" y="5425583"/>
                </a:cubicBezTo>
                <a:cubicBezTo>
                  <a:pt x="381964" y="5412058"/>
                  <a:pt x="384250" y="5398722"/>
                  <a:pt x="387489" y="5385385"/>
                </a:cubicBezTo>
                <a:cubicBezTo>
                  <a:pt x="390014" y="5375003"/>
                  <a:pt x="391717" y="5364883"/>
                  <a:pt x="392366" y="5355015"/>
                </a:cubicBezTo>
                <a:lnTo>
                  <a:pt x="392366" y="5355014"/>
                </a:lnTo>
                <a:lnTo>
                  <a:pt x="392366" y="5355014"/>
                </a:lnTo>
                <a:cubicBezTo>
                  <a:pt x="394313" y="5325412"/>
                  <a:pt x="386776" y="5298086"/>
                  <a:pt x="363486" y="5272796"/>
                </a:cubicBezTo>
                <a:cubicBezTo>
                  <a:pt x="351580" y="5259937"/>
                  <a:pt x="343864" y="5245269"/>
                  <a:pt x="340030" y="5229433"/>
                </a:cubicBezTo>
                <a:lnTo>
                  <a:pt x="339863" y="5179068"/>
                </a:lnTo>
                <a:lnTo>
                  <a:pt x="342411" y="5172091"/>
                </a:lnTo>
                <a:cubicBezTo>
                  <a:pt x="343292" y="5169781"/>
                  <a:pt x="343863" y="5167638"/>
                  <a:pt x="343101" y="5166114"/>
                </a:cubicBezTo>
                <a:lnTo>
                  <a:pt x="343101" y="5166114"/>
                </a:lnTo>
                <a:lnTo>
                  <a:pt x="343101" y="5166113"/>
                </a:lnTo>
                <a:lnTo>
                  <a:pt x="336386" y="5133225"/>
                </a:lnTo>
                <a:lnTo>
                  <a:pt x="343531" y="5102461"/>
                </a:lnTo>
                <a:cubicBezTo>
                  <a:pt x="350866" y="5082339"/>
                  <a:pt x="361296" y="5062669"/>
                  <a:pt x="362534" y="5041522"/>
                </a:cubicBezTo>
                <a:cubicBezTo>
                  <a:pt x="363676" y="5022853"/>
                  <a:pt x="377774" y="5003802"/>
                  <a:pt x="389013" y="4987038"/>
                </a:cubicBezTo>
                <a:cubicBezTo>
                  <a:pt x="400587" y="4969748"/>
                  <a:pt x="411839" y="4953853"/>
                  <a:pt x="413848" y="4933805"/>
                </a:cubicBezTo>
                <a:lnTo>
                  <a:pt x="413848" y="4933805"/>
                </a:lnTo>
                <a:lnTo>
                  <a:pt x="413848" y="4933804"/>
                </a:lnTo>
                <a:cubicBezTo>
                  <a:pt x="414517" y="4927122"/>
                  <a:pt x="414160" y="4919978"/>
                  <a:pt x="412445" y="4912168"/>
                </a:cubicBezTo>
                <a:lnTo>
                  <a:pt x="410740" y="4889275"/>
                </a:lnTo>
                <a:lnTo>
                  <a:pt x="415518" y="4867614"/>
                </a:lnTo>
                <a:cubicBezTo>
                  <a:pt x="420638" y="4853635"/>
                  <a:pt x="429401" y="4840633"/>
                  <a:pt x="440450" y="4828917"/>
                </a:cubicBezTo>
                <a:cubicBezTo>
                  <a:pt x="448833" y="4819964"/>
                  <a:pt x="453405" y="4810581"/>
                  <a:pt x="455286" y="4800484"/>
                </a:cubicBezTo>
                <a:lnTo>
                  <a:pt x="455286" y="4800483"/>
                </a:lnTo>
                <a:lnTo>
                  <a:pt x="455286" y="4800483"/>
                </a:lnTo>
                <a:cubicBezTo>
                  <a:pt x="457168" y="4790386"/>
                  <a:pt x="456358" y="4779575"/>
                  <a:pt x="453977" y="4767764"/>
                </a:cubicBezTo>
                <a:cubicBezTo>
                  <a:pt x="448071" y="4738235"/>
                  <a:pt x="447689" y="4707564"/>
                  <a:pt x="444070" y="4677655"/>
                </a:cubicBezTo>
                <a:cubicBezTo>
                  <a:pt x="443308" y="4671176"/>
                  <a:pt x="440640" y="4662986"/>
                  <a:pt x="436068" y="4659174"/>
                </a:cubicBezTo>
                <a:cubicBezTo>
                  <a:pt x="379298" y="4612500"/>
                  <a:pt x="378726" y="4546776"/>
                  <a:pt x="376058" y="4482004"/>
                </a:cubicBezTo>
                <a:lnTo>
                  <a:pt x="375296" y="4363891"/>
                </a:lnTo>
                <a:lnTo>
                  <a:pt x="384250" y="4324646"/>
                </a:lnTo>
                <a:cubicBezTo>
                  <a:pt x="396253" y="4300071"/>
                  <a:pt x="411873" y="4277402"/>
                  <a:pt x="424066" y="4253015"/>
                </a:cubicBezTo>
                <a:cubicBezTo>
                  <a:pt x="428830" y="4243873"/>
                  <a:pt x="429020" y="4232061"/>
                  <a:pt x="429782" y="4221392"/>
                </a:cubicBezTo>
                <a:lnTo>
                  <a:pt x="429782" y="4221391"/>
                </a:lnTo>
                <a:lnTo>
                  <a:pt x="429782" y="4221391"/>
                </a:lnTo>
                <a:lnTo>
                  <a:pt x="429687" y="4192388"/>
                </a:lnTo>
                <a:lnTo>
                  <a:pt x="433592" y="4165384"/>
                </a:lnTo>
                <a:cubicBezTo>
                  <a:pt x="442451" y="4144333"/>
                  <a:pt x="445880" y="4123948"/>
                  <a:pt x="444904" y="4103826"/>
                </a:cubicBezTo>
                <a:lnTo>
                  <a:pt x="444904" y="4103826"/>
                </a:lnTo>
                <a:lnTo>
                  <a:pt x="444904" y="4103825"/>
                </a:lnTo>
                <a:cubicBezTo>
                  <a:pt x="443928" y="4083702"/>
                  <a:pt x="438546" y="4063842"/>
                  <a:pt x="429782" y="4043839"/>
                </a:cubicBezTo>
                <a:cubicBezTo>
                  <a:pt x="423639" y="4029837"/>
                  <a:pt x="419150" y="4016025"/>
                  <a:pt x="416480" y="4002410"/>
                </a:cubicBezTo>
                <a:lnTo>
                  <a:pt x="414089" y="3962160"/>
                </a:lnTo>
                <a:lnTo>
                  <a:pt x="423593" y="3923125"/>
                </a:lnTo>
                <a:cubicBezTo>
                  <a:pt x="428853" y="3910319"/>
                  <a:pt x="436259" y="3897722"/>
                  <a:pt x="445974" y="3885339"/>
                </a:cubicBezTo>
                <a:cubicBezTo>
                  <a:pt x="454738" y="3874195"/>
                  <a:pt x="457024" y="3863193"/>
                  <a:pt x="455357" y="3852620"/>
                </a:cubicBezTo>
                <a:lnTo>
                  <a:pt x="455357" y="3852620"/>
                </a:lnTo>
                <a:lnTo>
                  <a:pt x="455357" y="3852619"/>
                </a:lnTo>
                <a:cubicBezTo>
                  <a:pt x="453691" y="3842046"/>
                  <a:pt x="448071" y="3831902"/>
                  <a:pt x="441022" y="3822472"/>
                </a:cubicBezTo>
                <a:lnTo>
                  <a:pt x="426091" y="3789776"/>
                </a:lnTo>
                <a:lnTo>
                  <a:pt x="432448" y="3754653"/>
                </a:lnTo>
                <a:cubicBezTo>
                  <a:pt x="435116" y="3749126"/>
                  <a:pt x="433782" y="3741316"/>
                  <a:pt x="432830" y="3734838"/>
                </a:cubicBezTo>
                <a:lnTo>
                  <a:pt x="432830" y="3734838"/>
                </a:lnTo>
                <a:lnTo>
                  <a:pt x="432830" y="3734837"/>
                </a:lnTo>
                <a:lnTo>
                  <a:pt x="428782" y="3680164"/>
                </a:lnTo>
                <a:lnTo>
                  <a:pt x="435295" y="3654416"/>
                </a:lnTo>
                <a:cubicBezTo>
                  <a:pt x="439105" y="3646123"/>
                  <a:pt x="444784" y="3638158"/>
                  <a:pt x="453023" y="3630633"/>
                </a:cubicBezTo>
                <a:cubicBezTo>
                  <a:pt x="459501" y="3624726"/>
                  <a:pt x="462167" y="3614820"/>
                  <a:pt x="466549" y="3606818"/>
                </a:cubicBezTo>
                <a:cubicBezTo>
                  <a:pt x="475504" y="3590054"/>
                  <a:pt x="479552" y="3582005"/>
                  <a:pt x="478647" y="3574409"/>
                </a:cubicBezTo>
                <a:lnTo>
                  <a:pt x="478647" y="3574408"/>
                </a:lnTo>
                <a:lnTo>
                  <a:pt x="478647" y="3574408"/>
                </a:lnTo>
                <a:cubicBezTo>
                  <a:pt x="477742" y="3566811"/>
                  <a:pt x="471884" y="3559668"/>
                  <a:pt x="461025" y="3544713"/>
                </a:cubicBezTo>
                <a:cubicBezTo>
                  <a:pt x="449595" y="3529090"/>
                  <a:pt x="437974" y="3507563"/>
                  <a:pt x="438926" y="3489467"/>
                </a:cubicBezTo>
                <a:cubicBezTo>
                  <a:pt x="444640" y="3380305"/>
                  <a:pt x="417208" y="3276480"/>
                  <a:pt x="391299" y="3172654"/>
                </a:cubicBezTo>
                <a:lnTo>
                  <a:pt x="378845" y="3077402"/>
                </a:lnTo>
                <a:lnTo>
                  <a:pt x="390537" y="2982149"/>
                </a:lnTo>
                <a:cubicBezTo>
                  <a:pt x="393490" y="2970576"/>
                  <a:pt x="394491" y="2959157"/>
                  <a:pt x="394121" y="2947863"/>
                </a:cubicBezTo>
                <a:lnTo>
                  <a:pt x="394121" y="2947863"/>
                </a:lnTo>
                <a:lnTo>
                  <a:pt x="394121" y="2947862"/>
                </a:lnTo>
                <a:cubicBezTo>
                  <a:pt x="393014" y="2913982"/>
                  <a:pt x="379583" y="2881226"/>
                  <a:pt x="369582" y="2848793"/>
                </a:cubicBezTo>
                <a:close/>
                <a:moveTo>
                  <a:pt x="845377" y="1508458"/>
                </a:moveTo>
                <a:lnTo>
                  <a:pt x="873470" y="1596213"/>
                </a:lnTo>
                <a:cubicBezTo>
                  <a:pt x="875947" y="1604978"/>
                  <a:pt x="874422" y="1615836"/>
                  <a:pt x="871566" y="1624980"/>
                </a:cubicBezTo>
                <a:cubicBezTo>
                  <a:pt x="861850" y="1656223"/>
                  <a:pt x="837464" y="1676036"/>
                  <a:pt x="814984" y="1697753"/>
                </a:cubicBezTo>
                <a:cubicBezTo>
                  <a:pt x="805078" y="1707279"/>
                  <a:pt x="798030" y="1720423"/>
                  <a:pt x="792316" y="1733188"/>
                </a:cubicBezTo>
                <a:cubicBezTo>
                  <a:pt x="777644" y="1766335"/>
                  <a:pt x="764501" y="1800246"/>
                  <a:pt x="750595" y="1833775"/>
                </a:cubicBezTo>
                <a:cubicBezTo>
                  <a:pt x="749261" y="1837013"/>
                  <a:pt x="745832" y="1839679"/>
                  <a:pt x="742974" y="1842158"/>
                </a:cubicBezTo>
                <a:cubicBezTo>
                  <a:pt x="712873" y="1866922"/>
                  <a:pt x="682584" y="1891497"/>
                  <a:pt x="652483" y="1916454"/>
                </a:cubicBezTo>
                <a:cubicBezTo>
                  <a:pt x="646769" y="1921216"/>
                  <a:pt x="642577" y="1928076"/>
                  <a:pt x="637053" y="1933219"/>
                </a:cubicBezTo>
                <a:cubicBezTo>
                  <a:pt x="629433" y="1940459"/>
                  <a:pt x="622192" y="1949603"/>
                  <a:pt x="613048" y="1953413"/>
                </a:cubicBezTo>
                <a:cubicBezTo>
                  <a:pt x="584283" y="1965224"/>
                  <a:pt x="571899" y="1987894"/>
                  <a:pt x="566565" y="2016469"/>
                </a:cubicBezTo>
                <a:cubicBezTo>
                  <a:pt x="561612" y="2042570"/>
                  <a:pt x="557420" y="2068669"/>
                  <a:pt x="551706" y="2094578"/>
                </a:cubicBezTo>
                <a:cubicBezTo>
                  <a:pt x="544848" y="2126201"/>
                  <a:pt x="537418" y="2157636"/>
                  <a:pt x="529035" y="2188879"/>
                </a:cubicBezTo>
                <a:cubicBezTo>
                  <a:pt x="525415" y="2202404"/>
                  <a:pt x="521225" y="2216692"/>
                  <a:pt x="513795" y="2228314"/>
                </a:cubicBezTo>
                <a:cubicBezTo>
                  <a:pt x="493220" y="2260890"/>
                  <a:pt x="479314" y="2295753"/>
                  <a:pt x="484838" y="2334044"/>
                </a:cubicBezTo>
                <a:cubicBezTo>
                  <a:pt x="489220" y="2364715"/>
                  <a:pt x="477980" y="2390434"/>
                  <a:pt x="460453" y="2409485"/>
                </a:cubicBezTo>
                <a:cubicBezTo>
                  <a:pt x="444546" y="2426822"/>
                  <a:pt x="438402" y="2444777"/>
                  <a:pt x="437521" y="2463017"/>
                </a:cubicBezTo>
                <a:lnTo>
                  <a:pt x="437521" y="2463018"/>
                </a:lnTo>
                <a:lnTo>
                  <a:pt x="437521" y="2463019"/>
                </a:lnTo>
                <a:cubicBezTo>
                  <a:pt x="436640" y="2481259"/>
                  <a:pt x="441021" y="2499786"/>
                  <a:pt x="446164" y="2518265"/>
                </a:cubicBezTo>
                <a:lnTo>
                  <a:pt x="449808" y="2545007"/>
                </a:lnTo>
                <a:lnTo>
                  <a:pt x="445594" y="2571034"/>
                </a:lnTo>
                <a:cubicBezTo>
                  <a:pt x="433592" y="2612945"/>
                  <a:pt x="401015" y="2640950"/>
                  <a:pt x="372440" y="2668001"/>
                </a:cubicBezTo>
                <a:cubicBezTo>
                  <a:pt x="348055" y="2691054"/>
                  <a:pt x="334339" y="2716963"/>
                  <a:pt x="324050" y="2745348"/>
                </a:cubicBezTo>
                <a:lnTo>
                  <a:pt x="324050" y="2745352"/>
                </a:lnTo>
                <a:lnTo>
                  <a:pt x="317719" y="2770757"/>
                </a:lnTo>
                <a:lnTo>
                  <a:pt x="318129" y="2778006"/>
                </a:lnTo>
                <a:lnTo>
                  <a:pt x="317350" y="2782305"/>
                </a:lnTo>
                <a:lnTo>
                  <a:pt x="318550" y="2785440"/>
                </a:lnTo>
                <a:lnTo>
                  <a:pt x="318978" y="2793023"/>
                </a:lnTo>
                <a:lnTo>
                  <a:pt x="328628" y="2811780"/>
                </a:lnTo>
                <a:lnTo>
                  <a:pt x="328631" y="2811787"/>
                </a:lnTo>
                <a:lnTo>
                  <a:pt x="328632" y="2811787"/>
                </a:lnTo>
                <a:lnTo>
                  <a:pt x="328628" y="2811780"/>
                </a:lnTo>
                <a:lnTo>
                  <a:pt x="318550" y="2785440"/>
                </a:lnTo>
                <a:lnTo>
                  <a:pt x="318129" y="2778006"/>
                </a:lnTo>
                <a:lnTo>
                  <a:pt x="324050" y="2745352"/>
                </a:lnTo>
                <a:lnTo>
                  <a:pt x="324050" y="2745349"/>
                </a:lnTo>
                <a:cubicBezTo>
                  <a:pt x="334339" y="2716964"/>
                  <a:pt x="348055" y="2691055"/>
                  <a:pt x="372440" y="2668002"/>
                </a:cubicBezTo>
                <a:cubicBezTo>
                  <a:pt x="401015" y="2640951"/>
                  <a:pt x="433592" y="2612946"/>
                  <a:pt x="445594" y="2571035"/>
                </a:cubicBezTo>
                <a:cubicBezTo>
                  <a:pt x="448166" y="2561986"/>
                  <a:pt x="449642" y="2553556"/>
                  <a:pt x="449809" y="2545007"/>
                </a:cubicBezTo>
                <a:lnTo>
                  <a:pt x="449808" y="2545007"/>
                </a:lnTo>
                <a:lnTo>
                  <a:pt x="449809" y="2545006"/>
                </a:lnTo>
                <a:cubicBezTo>
                  <a:pt x="449975" y="2536458"/>
                  <a:pt x="448832" y="2527790"/>
                  <a:pt x="446164" y="2518264"/>
                </a:cubicBezTo>
                <a:cubicBezTo>
                  <a:pt x="443593" y="2509024"/>
                  <a:pt x="441212" y="2499773"/>
                  <a:pt x="439584" y="2490551"/>
                </a:cubicBezTo>
                <a:lnTo>
                  <a:pt x="437521" y="2463018"/>
                </a:lnTo>
                <a:lnTo>
                  <a:pt x="443352" y="2435913"/>
                </a:lnTo>
                <a:cubicBezTo>
                  <a:pt x="446987" y="2426977"/>
                  <a:pt x="452500" y="2418155"/>
                  <a:pt x="460453" y="2409486"/>
                </a:cubicBezTo>
                <a:cubicBezTo>
                  <a:pt x="477980" y="2390435"/>
                  <a:pt x="489220" y="2364716"/>
                  <a:pt x="484838" y="2334045"/>
                </a:cubicBezTo>
                <a:cubicBezTo>
                  <a:pt x="479314" y="2295754"/>
                  <a:pt x="493220" y="2260891"/>
                  <a:pt x="513795" y="2228315"/>
                </a:cubicBezTo>
                <a:cubicBezTo>
                  <a:pt x="521225" y="2216693"/>
                  <a:pt x="525415" y="2202405"/>
                  <a:pt x="529035" y="2188880"/>
                </a:cubicBezTo>
                <a:cubicBezTo>
                  <a:pt x="537418" y="2157637"/>
                  <a:pt x="544848" y="2126202"/>
                  <a:pt x="551706" y="2094579"/>
                </a:cubicBezTo>
                <a:cubicBezTo>
                  <a:pt x="557420" y="2068670"/>
                  <a:pt x="561612" y="2042571"/>
                  <a:pt x="566565" y="2016470"/>
                </a:cubicBezTo>
                <a:cubicBezTo>
                  <a:pt x="571899" y="1987895"/>
                  <a:pt x="584283" y="1965225"/>
                  <a:pt x="613048" y="1953414"/>
                </a:cubicBezTo>
                <a:cubicBezTo>
                  <a:pt x="622192" y="1949604"/>
                  <a:pt x="629433" y="1940460"/>
                  <a:pt x="637053" y="1933220"/>
                </a:cubicBezTo>
                <a:cubicBezTo>
                  <a:pt x="642577" y="1928077"/>
                  <a:pt x="646769" y="1921217"/>
                  <a:pt x="652483" y="1916455"/>
                </a:cubicBezTo>
                <a:cubicBezTo>
                  <a:pt x="682584" y="1891498"/>
                  <a:pt x="712873" y="1866923"/>
                  <a:pt x="742974" y="1842159"/>
                </a:cubicBezTo>
                <a:cubicBezTo>
                  <a:pt x="745832" y="1839680"/>
                  <a:pt x="749261" y="1837014"/>
                  <a:pt x="750595" y="1833776"/>
                </a:cubicBezTo>
                <a:cubicBezTo>
                  <a:pt x="764501" y="1800247"/>
                  <a:pt x="777645" y="1766336"/>
                  <a:pt x="792316" y="1733189"/>
                </a:cubicBezTo>
                <a:cubicBezTo>
                  <a:pt x="798030" y="1720424"/>
                  <a:pt x="805078" y="1707280"/>
                  <a:pt x="814985" y="1697754"/>
                </a:cubicBezTo>
                <a:cubicBezTo>
                  <a:pt x="837465" y="1676037"/>
                  <a:pt x="861850" y="1656224"/>
                  <a:pt x="871566" y="1624981"/>
                </a:cubicBezTo>
                <a:cubicBezTo>
                  <a:pt x="874423" y="1615837"/>
                  <a:pt x="875948" y="1604979"/>
                  <a:pt x="873471" y="1596214"/>
                </a:cubicBezTo>
                <a:close/>
                <a:moveTo>
                  <a:pt x="820975" y="1453958"/>
                </a:moveTo>
                <a:lnTo>
                  <a:pt x="826772" y="1459073"/>
                </a:lnTo>
                <a:lnTo>
                  <a:pt x="835990" y="1481572"/>
                </a:lnTo>
                <a:lnTo>
                  <a:pt x="826773" y="1459074"/>
                </a:lnTo>
                <a:lnTo>
                  <a:pt x="826772" y="1459073"/>
                </a:lnTo>
                <a:lnTo>
                  <a:pt x="826772" y="1459073"/>
                </a:lnTo>
                <a:close/>
                <a:moveTo>
                  <a:pt x="807579" y="1268758"/>
                </a:moveTo>
                <a:lnTo>
                  <a:pt x="802412" y="1286069"/>
                </a:lnTo>
                <a:cubicBezTo>
                  <a:pt x="787838" y="1306930"/>
                  <a:pt x="781599" y="1328552"/>
                  <a:pt x="780074" y="1350627"/>
                </a:cubicBezTo>
                <a:lnTo>
                  <a:pt x="785669" y="1413840"/>
                </a:lnTo>
                <a:lnTo>
                  <a:pt x="780075" y="1350628"/>
                </a:lnTo>
                <a:cubicBezTo>
                  <a:pt x="781599" y="1328553"/>
                  <a:pt x="787839" y="1306930"/>
                  <a:pt x="802412" y="1286070"/>
                </a:cubicBezTo>
                <a:cubicBezTo>
                  <a:pt x="805555" y="1281689"/>
                  <a:pt x="807127" y="1275402"/>
                  <a:pt x="807579" y="1268758"/>
                </a:cubicBezTo>
                <a:close/>
                <a:moveTo>
                  <a:pt x="865850" y="773035"/>
                </a:moveTo>
                <a:lnTo>
                  <a:pt x="857850" y="854379"/>
                </a:lnTo>
                <a:cubicBezTo>
                  <a:pt x="855564" y="878956"/>
                  <a:pt x="854802" y="903722"/>
                  <a:pt x="826796" y="915343"/>
                </a:cubicBezTo>
                <a:cubicBezTo>
                  <a:pt x="822414" y="917059"/>
                  <a:pt x="819176" y="922773"/>
                  <a:pt x="816318" y="927155"/>
                </a:cubicBezTo>
                <a:cubicBezTo>
                  <a:pt x="772310" y="994785"/>
                  <a:pt x="773454" y="1030980"/>
                  <a:pt x="819938" y="1097087"/>
                </a:cubicBezTo>
                <a:cubicBezTo>
                  <a:pt x="824700" y="1103945"/>
                  <a:pt x="828130" y="1118613"/>
                  <a:pt x="824320" y="1123185"/>
                </a:cubicBezTo>
                <a:cubicBezTo>
                  <a:pt x="808508" y="1142617"/>
                  <a:pt x="801460" y="1162954"/>
                  <a:pt x="799602" y="1184029"/>
                </a:cubicBezTo>
                <a:cubicBezTo>
                  <a:pt x="801460" y="1162954"/>
                  <a:pt x="808509" y="1142618"/>
                  <a:pt x="824321" y="1123186"/>
                </a:cubicBezTo>
                <a:cubicBezTo>
                  <a:pt x="828131" y="1118614"/>
                  <a:pt x="824701" y="1103946"/>
                  <a:pt x="819939" y="1097088"/>
                </a:cubicBezTo>
                <a:cubicBezTo>
                  <a:pt x="773455" y="1030981"/>
                  <a:pt x="772311" y="994786"/>
                  <a:pt x="816319" y="927156"/>
                </a:cubicBezTo>
                <a:cubicBezTo>
                  <a:pt x="819177" y="922774"/>
                  <a:pt x="822415" y="917060"/>
                  <a:pt x="826797" y="915344"/>
                </a:cubicBezTo>
                <a:cubicBezTo>
                  <a:pt x="854802" y="903723"/>
                  <a:pt x="855564" y="878957"/>
                  <a:pt x="857850" y="854380"/>
                </a:cubicBezTo>
                <a:cubicBezTo>
                  <a:pt x="860326" y="827330"/>
                  <a:pt x="863564" y="800277"/>
                  <a:pt x="865850" y="773036"/>
                </a:cubicBezTo>
                <a:close/>
                <a:moveTo>
                  <a:pt x="810449" y="517851"/>
                </a:moveTo>
                <a:lnTo>
                  <a:pt x="819366" y="556047"/>
                </a:lnTo>
                <a:cubicBezTo>
                  <a:pt x="821462" y="564048"/>
                  <a:pt x="826986" y="572622"/>
                  <a:pt x="825844" y="580050"/>
                </a:cubicBezTo>
                <a:cubicBezTo>
                  <a:pt x="822510" y="601578"/>
                  <a:pt x="824939" y="622201"/>
                  <a:pt x="829225" y="642537"/>
                </a:cubicBezTo>
                <a:lnTo>
                  <a:pt x="841749" y="694928"/>
                </a:lnTo>
                <a:lnTo>
                  <a:pt x="829226" y="642538"/>
                </a:lnTo>
                <a:cubicBezTo>
                  <a:pt x="824940" y="622201"/>
                  <a:pt x="822511" y="601579"/>
                  <a:pt x="825845" y="580051"/>
                </a:cubicBezTo>
                <a:cubicBezTo>
                  <a:pt x="826987" y="572623"/>
                  <a:pt x="821463" y="564049"/>
                  <a:pt x="819367" y="556048"/>
                </a:cubicBezTo>
                <a:close/>
                <a:moveTo>
                  <a:pt x="797154" y="298169"/>
                </a:moveTo>
                <a:lnTo>
                  <a:pt x="811936" y="313533"/>
                </a:lnTo>
                <a:cubicBezTo>
                  <a:pt x="816128" y="316389"/>
                  <a:pt x="813842" y="330298"/>
                  <a:pt x="812508" y="338870"/>
                </a:cubicBezTo>
                <a:cubicBezTo>
                  <a:pt x="809650" y="357921"/>
                  <a:pt x="802412" y="376781"/>
                  <a:pt x="802602" y="395640"/>
                </a:cubicBezTo>
                <a:lnTo>
                  <a:pt x="806412" y="367328"/>
                </a:lnTo>
                <a:cubicBezTo>
                  <a:pt x="808555" y="357874"/>
                  <a:pt x="811080" y="348396"/>
                  <a:pt x="812509" y="338871"/>
                </a:cubicBezTo>
                <a:cubicBezTo>
                  <a:pt x="813843" y="330299"/>
                  <a:pt x="816129" y="316390"/>
                  <a:pt x="811937" y="313534"/>
                </a:cubicBezTo>
                <a:close/>
                <a:moveTo>
                  <a:pt x="789609" y="281568"/>
                </a:moveTo>
                <a:lnTo>
                  <a:pt x="794503" y="295415"/>
                </a:lnTo>
                <a:lnTo>
                  <a:pt x="794504" y="295415"/>
                </a:lnTo>
                <a:close/>
                <a:moveTo>
                  <a:pt x="802929" y="24486"/>
                </a:moveTo>
                <a:lnTo>
                  <a:pt x="805191" y="74129"/>
                </a:lnTo>
                <a:cubicBezTo>
                  <a:pt x="803807" y="100174"/>
                  <a:pt x="799302" y="125876"/>
                  <a:pt x="795072" y="151569"/>
                </a:cubicBezTo>
                <a:lnTo>
                  <a:pt x="794873" y="153388"/>
                </a:lnTo>
                <a:lnTo>
                  <a:pt x="791059" y="177271"/>
                </a:lnTo>
                <a:lnTo>
                  <a:pt x="786600" y="228944"/>
                </a:lnTo>
                <a:lnTo>
                  <a:pt x="786600" y="228948"/>
                </a:lnTo>
                <a:lnTo>
                  <a:pt x="786600" y="228949"/>
                </a:lnTo>
                <a:lnTo>
                  <a:pt x="786600" y="228944"/>
                </a:lnTo>
                <a:lnTo>
                  <a:pt x="794873" y="153388"/>
                </a:lnTo>
                <a:lnTo>
                  <a:pt x="799269" y="125861"/>
                </a:lnTo>
                <a:cubicBezTo>
                  <a:pt x="801959" y="108703"/>
                  <a:pt x="804269" y="91492"/>
                  <a:pt x="805192" y="74129"/>
                </a:cubicBezTo>
                <a:close/>
                <a:moveTo>
                  <a:pt x="341402" y="0"/>
                </a:moveTo>
                <a:lnTo>
                  <a:pt x="805510" y="0"/>
                </a:lnTo>
                <a:lnTo>
                  <a:pt x="802792" y="21486"/>
                </a:lnTo>
                <a:lnTo>
                  <a:pt x="805510" y="1"/>
                </a:lnTo>
                <a:lnTo>
                  <a:pt x="4572002" y="2"/>
                </a:lnTo>
                <a:lnTo>
                  <a:pt x="4572002" y="6858002"/>
                </a:lnTo>
                <a:lnTo>
                  <a:pt x="312449" y="6858002"/>
                </a:lnTo>
                <a:lnTo>
                  <a:pt x="312449" y="6858001"/>
                </a:lnTo>
                <a:lnTo>
                  <a:pt x="312449" y="6858001"/>
                </a:lnTo>
                <a:lnTo>
                  <a:pt x="306286" y="6812064"/>
                </a:lnTo>
                <a:lnTo>
                  <a:pt x="311060" y="6776800"/>
                </a:lnTo>
                <a:cubicBezTo>
                  <a:pt x="314156" y="6765164"/>
                  <a:pt x="318906" y="6753698"/>
                  <a:pt x="325764" y="6742553"/>
                </a:cubicBezTo>
                <a:cubicBezTo>
                  <a:pt x="334052" y="6729219"/>
                  <a:pt x="339196" y="6716169"/>
                  <a:pt x="339600" y="6702977"/>
                </a:cubicBezTo>
                <a:lnTo>
                  <a:pt x="339600" y="6702976"/>
                </a:lnTo>
                <a:lnTo>
                  <a:pt x="339600" y="6702976"/>
                </a:lnTo>
                <a:cubicBezTo>
                  <a:pt x="340005" y="6689783"/>
                  <a:pt x="335671" y="6676448"/>
                  <a:pt x="325002" y="6662541"/>
                </a:cubicBezTo>
                <a:cubicBezTo>
                  <a:pt x="321335" y="6657826"/>
                  <a:pt x="319038" y="6651967"/>
                  <a:pt x="317919" y="6645552"/>
                </a:cubicBezTo>
                <a:lnTo>
                  <a:pt x="317907" y="6625225"/>
                </a:lnTo>
                <a:lnTo>
                  <a:pt x="334529" y="6588626"/>
                </a:lnTo>
                <a:cubicBezTo>
                  <a:pt x="340625" y="6582147"/>
                  <a:pt x="346721" y="6575479"/>
                  <a:pt x="357008" y="6564621"/>
                </a:cubicBezTo>
                <a:lnTo>
                  <a:pt x="357008" y="6564620"/>
                </a:lnTo>
                <a:lnTo>
                  <a:pt x="334529" y="6588625"/>
                </a:lnTo>
                <a:cubicBezTo>
                  <a:pt x="326052" y="6597578"/>
                  <a:pt x="320003" y="6611342"/>
                  <a:pt x="317907" y="6625224"/>
                </a:cubicBezTo>
                <a:lnTo>
                  <a:pt x="317907" y="6625225"/>
                </a:lnTo>
                <a:lnTo>
                  <a:pt x="317907" y="6625225"/>
                </a:lnTo>
                <a:cubicBezTo>
                  <a:pt x="315811" y="6639108"/>
                  <a:pt x="317668" y="6653111"/>
                  <a:pt x="325002" y="6662542"/>
                </a:cubicBezTo>
                <a:cubicBezTo>
                  <a:pt x="330337" y="6669496"/>
                  <a:pt x="334087" y="6676306"/>
                  <a:pt x="336454" y="6683027"/>
                </a:cubicBezTo>
                <a:lnTo>
                  <a:pt x="339600" y="6702976"/>
                </a:lnTo>
                <a:lnTo>
                  <a:pt x="325764" y="6742552"/>
                </a:lnTo>
                <a:cubicBezTo>
                  <a:pt x="312048" y="6764841"/>
                  <a:pt x="306762" y="6788417"/>
                  <a:pt x="306286" y="6812063"/>
                </a:cubicBezTo>
                <a:lnTo>
                  <a:pt x="306286" y="6812064"/>
                </a:lnTo>
                <a:lnTo>
                  <a:pt x="306286" y="6812064"/>
                </a:lnTo>
                <a:lnTo>
                  <a:pt x="312449"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39625" y="3309437"/>
                  <a:pt x="31623" y="3297434"/>
                  <a:pt x="23432" y="3293244"/>
                </a:cubicBezTo>
                <a:cubicBezTo>
                  <a:pt x="5144" y="3283908"/>
                  <a:pt x="1904" y="3271145"/>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a:effectLst>
            <a:outerShdw blurRad="381000" dist="152400" dir="10800000" algn="r" rotWithShape="0">
              <a:prstClr val="black">
                <a:alpha val="10000"/>
              </a:prstClr>
            </a:outerShdw>
          </a:effectLst>
        </p:spPr>
      </p:pic>
      <p:sp>
        <p:nvSpPr>
          <p:cNvPr id="27" name="Freeform: Shape 26">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576D2F2-5822-CC41-A75E-6E8AE58D16BC}"/>
              </a:ext>
            </a:extLst>
          </p:cNvPr>
          <p:cNvSpPr txBox="1"/>
          <p:nvPr/>
        </p:nvSpPr>
        <p:spPr>
          <a:xfrm>
            <a:off x="762001" y="3047999"/>
            <a:ext cx="6095998" cy="30480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sz="1700"/>
              <a:t>According to </a:t>
            </a:r>
            <a:r>
              <a:rPr lang="en-US" sz="1700">
                <a:hlinkClick r:id="rId4" tooltip="https://www.turing.ac.uk/research/research-projects/digital-twins-aeronautics"/>
              </a:rPr>
              <a:t>the Alan Turing Institute</a:t>
            </a:r>
            <a:r>
              <a:rPr lang="en-US" sz="1700"/>
              <a:t>, next-generation digital twins are advancing the field of aeronautics by supporting research in aerodynamics, applied mathematics and computational science. The results are significant improvements in the development of electric propulsion, more fuel-efficient aircrafts for commercial travel and the exploration of urban aerial taxis. In all these cases, the use of lightweight FHE is critical in producing more accurate digital twins that empower engineers to identify potential issues and modify product designs before any flight risks emerge. </a:t>
            </a:r>
          </a:p>
          <a:p>
            <a:pPr>
              <a:lnSpc>
                <a:spcPct val="90000"/>
              </a:lnSpc>
              <a:spcAft>
                <a:spcPts val="600"/>
              </a:spcAft>
            </a:pPr>
            <a:endParaRPr lang="en-US" sz="1700">
              <a:ea typeface="+mn-lt"/>
              <a:cs typeface="+mn-lt"/>
            </a:endParaRPr>
          </a:p>
          <a:p>
            <a:pPr>
              <a:lnSpc>
                <a:spcPct val="90000"/>
              </a:lnSpc>
              <a:spcAft>
                <a:spcPts val="600"/>
              </a:spcAft>
            </a:pPr>
            <a:r>
              <a:rPr lang="en-US" sz="1200">
                <a:ea typeface="+mn-lt"/>
                <a:cs typeface="+mn-lt"/>
              </a:rPr>
              <a:t>GAMOTA, D., Jun 14, 2022-last update, Council Post: Designing Products For A Circular Economy With  Digital  Twins. Available: </a:t>
            </a:r>
            <a:r>
              <a:rPr lang="en-US" sz="1200">
                <a:ea typeface="+mn-lt"/>
                <a:cs typeface="+mn-lt"/>
                <a:hlinkClick r:id="rId5"/>
              </a:rPr>
              <a:t>https://www.forbes.com/sites/forbestechcouncil/2022/06/14/designing-products-for-a-circular-economy-with-digital-twins/</a:t>
            </a:r>
            <a:r>
              <a:rPr lang="en-US" sz="1200">
                <a:ea typeface="+mn-lt"/>
                <a:cs typeface="+mn-lt"/>
              </a:rPr>
              <a:t> [Nov 20, 2022].</a:t>
            </a:r>
            <a:endParaRPr lang="en-US" sz="1200"/>
          </a:p>
        </p:txBody>
      </p:sp>
      <p:sp>
        <p:nvSpPr>
          <p:cNvPr id="29" name="Freeform: Shape 28">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49489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1D584FCC-97B5-C158-64A4-880F7E896751}"/>
              </a:ext>
            </a:extLst>
          </p:cNvPr>
          <p:cNvPicPr>
            <a:picLocks noChangeAspect="1"/>
          </p:cNvPicPr>
          <p:nvPr/>
        </p:nvPicPr>
        <p:blipFill rotWithShape="1">
          <a:blip r:embed="rId3"/>
          <a:srcRect r="3" b="15603"/>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117E1A5F-4E44-495B-9C48-A5314F5BA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19199"/>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52B34-4DE8-87F0-2C8D-FD2AD01A40EB}"/>
              </a:ext>
            </a:extLst>
          </p:cNvPr>
          <p:cNvSpPr>
            <a:spLocks noGrp="1"/>
          </p:cNvSpPr>
          <p:nvPr>
            <p:ph type="title"/>
          </p:nvPr>
        </p:nvSpPr>
        <p:spPr>
          <a:xfrm>
            <a:off x="762000" y="1523999"/>
            <a:ext cx="10668000" cy="1985963"/>
          </a:xfrm>
        </p:spPr>
        <p:txBody>
          <a:bodyPr vert="horz" lIns="91440" tIns="45720" rIns="91440" bIns="45720" rtlCol="0" anchor="b" anchorCtr="0">
            <a:normAutofit/>
          </a:bodyPr>
          <a:lstStyle/>
          <a:p>
            <a:pPr algn="ctr"/>
            <a:r>
              <a:rPr lang="en-US" sz="4000">
                <a:solidFill>
                  <a:srgbClr val="FFFFFF"/>
                </a:solidFill>
              </a:rPr>
              <a:t>What does all this mean for CMSW? A quick recap</a:t>
            </a:r>
          </a:p>
        </p:txBody>
      </p:sp>
      <p:sp>
        <p:nvSpPr>
          <p:cNvPr id="4" name="TextBox 3">
            <a:extLst>
              <a:ext uri="{FF2B5EF4-FFF2-40B4-BE49-F238E27FC236}">
                <a16:creationId xmlns:a16="http://schemas.microsoft.com/office/drawing/2014/main" id="{F9DFB479-2E1C-1C13-AFF5-156A10F26EB8}"/>
              </a:ext>
            </a:extLst>
          </p:cNvPr>
          <p:cNvSpPr txBox="1"/>
          <p:nvPr/>
        </p:nvSpPr>
        <p:spPr>
          <a:xfrm>
            <a:off x="600808" y="3956538"/>
            <a:ext cx="335573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Collaboration offers new and unique possibilities</a:t>
            </a:r>
            <a:endParaRPr lang="en-US"/>
          </a:p>
          <a:p>
            <a:pPr marL="285750" indent="-285750">
              <a:buFont typeface="Arial"/>
              <a:buChar char="•"/>
            </a:pPr>
            <a:r>
              <a:rPr lang="en-GB"/>
              <a:t>Airbus style open social innovation could and should be carefully considered</a:t>
            </a:r>
          </a:p>
          <a:p>
            <a:endParaRPr lang="en-GB"/>
          </a:p>
        </p:txBody>
      </p:sp>
      <p:sp>
        <p:nvSpPr>
          <p:cNvPr id="6" name="TextBox 5">
            <a:extLst>
              <a:ext uri="{FF2B5EF4-FFF2-40B4-BE49-F238E27FC236}">
                <a16:creationId xmlns:a16="http://schemas.microsoft.com/office/drawing/2014/main" id="{D1096AFD-92B3-FB13-CDE4-D93A199A7394}"/>
              </a:ext>
            </a:extLst>
          </p:cNvPr>
          <p:cNvSpPr txBox="1"/>
          <p:nvPr/>
        </p:nvSpPr>
        <p:spPr>
          <a:xfrm>
            <a:off x="6227884" y="3927230"/>
            <a:ext cx="523142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Could a company such as Jabil leverage CMSW's brand globally? With a presence in 30 countries this could quickly open doors </a:t>
            </a:r>
            <a:endParaRPr lang="en-US"/>
          </a:p>
          <a:p>
            <a:pPr marL="285750" indent="-285750">
              <a:buFont typeface="Arial"/>
              <a:buChar char="•"/>
            </a:pPr>
            <a:r>
              <a:rPr lang="en-GB"/>
              <a:t>What NPD opportunities exist within CMSW's existing customer base for introducing new materials which are developed and certified for specific applications and carry the CMSW brand?</a:t>
            </a:r>
            <a:endParaRPr lang="en-US"/>
          </a:p>
        </p:txBody>
      </p:sp>
    </p:spTree>
    <p:extLst>
      <p:ext uri="{BB962C8B-B14F-4D97-AF65-F5344CB8AC3E}">
        <p14:creationId xmlns:p14="http://schemas.microsoft.com/office/powerpoint/2010/main" val="7525086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icycle parked beside a large tree in an open field">
            <a:extLst>
              <a:ext uri="{FF2B5EF4-FFF2-40B4-BE49-F238E27FC236}">
                <a16:creationId xmlns:a16="http://schemas.microsoft.com/office/drawing/2014/main" id="{2D197155-DA0B-4762-97F0-E91969B2D1C6}"/>
              </a:ext>
            </a:extLst>
          </p:cNvPr>
          <p:cNvPicPr>
            <a:picLocks noChangeAspect="1"/>
          </p:cNvPicPr>
          <p:nvPr/>
        </p:nvPicPr>
        <p:blipFill rotWithShape="1">
          <a:blip r:embed="rId3"/>
          <a:srcRect t="4643" r="3" b="11083"/>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0A3D475D-F146-44DA-80FB-3306B95B8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23925" y="-923925"/>
            <a:ext cx="6858000" cy="8705850"/>
          </a:xfrm>
          <a:prstGeom prst="rect">
            <a:avLst/>
          </a:prstGeom>
          <a:gradFill>
            <a:gsLst>
              <a:gs pos="100000">
                <a:srgbClr val="000000">
                  <a:alpha val="0"/>
                </a:srgbClr>
              </a:gs>
              <a:gs pos="31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3F5BA-6B15-D041-96A3-3CE9137D2ED9}"/>
              </a:ext>
            </a:extLst>
          </p:cNvPr>
          <p:cNvSpPr>
            <a:spLocks noGrp="1"/>
          </p:cNvSpPr>
          <p:nvPr>
            <p:ph type="title"/>
          </p:nvPr>
        </p:nvSpPr>
        <p:spPr>
          <a:xfrm>
            <a:off x="762000" y="1523999"/>
            <a:ext cx="5334000" cy="3535018"/>
          </a:xfrm>
        </p:spPr>
        <p:txBody>
          <a:bodyPr vert="horz" lIns="91440" tIns="45720" rIns="91440" bIns="45720" rtlCol="0" anchor="ctr" anchorCtr="0">
            <a:normAutofit/>
          </a:bodyPr>
          <a:lstStyle/>
          <a:p>
            <a:r>
              <a:rPr lang="en-US">
                <a:solidFill>
                  <a:srgbClr val="FFFFFF"/>
                </a:solidFill>
              </a:rPr>
              <a:t>Keeping things more local - is this an option?</a:t>
            </a:r>
          </a:p>
        </p:txBody>
      </p:sp>
    </p:spTree>
    <p:extLst>
      <p:ext uri="{BB962C8B-B14F-4D97-AF65-F5344CB8AC3E}">
        <p14:creationId xmlns:p14="http://schemas.microsoft.com/office/powerpoint/2010/main" val="37410236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5E8F4-17CE-BEC5-8A06-3A9C18DA2741}"/>
              </a:ext>
            </a:extLst>
          </p:cNvPr>
          <p:cNvSpPr>
            <a:spLocks noGrp="1"/>
          </p:cNvSpPr>
          <p:nvPr>
            <p:ph type="title"/>
          </p:nvPr>
        </p:nvSpPr>
        <p:spPr>
          <a:xfrm>
            <a:off x="7619523" y="762000"/>
            <a:ext cx="3810001" cy="2025649"/>
          </a:xfrm>
        </p:spPr>
        <p:txBody>
          <a:bodyPr vert="horz" lIns="91440" tIns="45720" rIns="91440" bIns="45720" rtlCol="0" anchor="b" anchorCtr="0">
            <a:normAutofit/>
          </a:bodyPr>
          <a:lstStyle/>
          <a:p>
            <a:r>
              <a:rPr lang="en-US" sz="3700" kern="1200" dirty="0">
                <a:solidFill>
                  <a:schemeClr val="tx1"/>
                </a:solidFill>
                <a:latin typeface="+mj-lt"/>
                <a:ea typeface="+mj-ea"/>
                <a:cs typeface="+mj-cs"/>
              </a:rPr>
              <a:t>About CPI</a:t>
            </a:r>
          </a:p>
          <a:p>
            <a:r>
              <a:rPr lang="en-US" sz="3700" kern="1200" dirty="0">
                <a:solidFill>
                  <a:schemeClr val="tx1"/>
                </a:solidFill>
                <a:latin typeface="+mj-lt"/>
                <a:ea typeface="+mj-ea"/>
                <a:cs typeface="+mj-cs"/>
              </a:rPr>
              <a:t>From innovation to commercialization</a:t>
            </a:r>
          </a:p>
          <a:p>
            <a:endParaRPr lang="en-US" sz="3700" kern="1200">
              <a:solidFill>
                <a:schemeClr val="tx1"/>
              </a:solidFill>
              <a:latin typeface="+mj-lt"/>
              <a:ea typeface="+mj-ea"/>
              <a:cs typeface="+mj-cs"/>
            </a:endParaRPr>
          </a:p>
        </p:txBody>
      </p:sp>
      <p:pic>
        <p:nvPicPr>
          <p:cNvPr id="4" name="Picture 4" descr="A picture containing person&#10;&#10;Description automatically generated">
            <a:extLst>
              <a:ext uri="{FF2B5EF4-FFF2-40B4-BE49-F238E27FC236}">
                <a16:creationId xmlns:a16="http://schemas.microsoft.com/office/drawing/2014/main" id="{295A6653-39DF-F307-837C-43FF4AA962DD}"/>
              </a:ext>
            </a:extLst>
          </p:cNvPr>
          <p:cNvPicPr>
            <a:picLocks noGrp="1" noChangeAspect="1"/>
          </p:cNvPicPr>
          <p:nvPr>
            <p:ph idx="1"/>
          </p:nvPr>
        </p:nvPicPr>
        <p:blipFill rotWithShape="1">
          <a:blip r:embed="rId3"/>
          <a:srcRect l="9246" r="17921" b="2"/>
          <a:stretch/>
        </p:blipFill>
        <p:spPr>
          <a:xfrm>
            <a:off x="762000" y="762001"/>
            <a:ext cx="6095524" cy="4707593"/>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effectLst>
            <a:outerShdw blurRad="381000" dist="152400" dir="5400000" algn="t" rotWithShape="0">
              <a:prstClr val="black">
                <a:alpha val="10000"/>
              </a:prstClr>
            </a:outerShdw>
          </a:effectLst>
        </p:spPr>
      </p:pic>
      <p:sp>
        <p:nvSpPr>
          <p:cNvPr id="21" name="Freeform: Shape 20">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653ACF2-38F0-974A-190C-452EECFA7A57}"/>
              </a:ext>
            </a:extLst>
          </p:cNvPr>
          <p:cNvSpPr txBox="1"/>
          <p:nvPr/>
        </p:nvSpPr>
        <p:spPr>
          <a:xfrm>
            <a:off x="7619524" y="3047999"/>
            <a:ext cx="3810000" cy="30480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sz="2000"/>
              <a:t>CPI acts as a catalyst bringing together academia, businesses, government and investors to translate bright ideas and research into the marketplace. We do this by giving our customers access to the right experts, equipment, networks, funding and more – connecting the dots for effective innovation. </a:t>
            </a:r>
            <a:endParaRPr lang="en-US" sz="2000">
              <a:ea typeface="+mn-lt"/>
              <a:cs typeface="+mn-lt"/>
            </a:endParaRPr>
          </a:p>
          <a:p>
            <a:pPr>
              <a:lnSpc>
                <a:spcPct val="90000"/>
              </a:lnSpc>
              <a:spcAft>
                <a:spcPts val="600"/>
              </a:spcAft>
            </a:pPr>
            <a:r>
              <a:rPr lang="en-US" sz="1200">
                <a:ea typeface="+mn-lt"/>
                <a:cs typeface="+mn-lt"/>
              </a:rPr>
              <a:t>CENTRE FOR PROCESS INNOVATION, 2022-last update, CPI. Available: </a:t>
            </a:r>
            <a:r>
              <a:rPr lang="en-US" sz="1200">
                <a:ea typeface="+mn-lt"/>
                <a:cs typeface="+mn-lt"/>
                <a:hlinkClick r:id="rId5"/>
              </a:rPr>
              <a:t>https://www.uk-cpi.com/about</a:t>
            </a:r>
            <a:r>
              <a:rPr lang="en-US" sz="1200">
                <a:ea typeface="+mn-lt"/>
                <a:cs typeface="+mn-lt"/>
              </a:rPr>
              <a:t> [20 Nov, 2022].</a:t>
            </a:r>
            <a:endParaRPr lang="en-US" sz="1200"/>
          </a:p>
          <a:p>
            <a:pPr>
              <a:lnSpc>
                <a:spcPct val="90000"/>
              </a:lnSpc>
              <a:spcAft>
                <a:spcPts val="600"/>
              </a:spcAft>
            </a:pPr>
            <a:endParaRPr lang="en-US"/>
          </a:p>
        </p:txBody>
      </p:sp>
    </p:spTree>
    <p:extLst>
      <p:ext uri="{BB962C8B-B14F-4D97-AF65-F5344CB8AC3E}">
        <p14:creationId xmlns:p14="http://schemas.microsoft.com/office/powerpoint/2010/main" val="3642663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75440" y="321347"/>
            <a:ext cx="6095998" cy="1436178"/>
          </a:xfrm>
        </p:spPr>
        <p:txBody>
          <a:bodyPr anchor="b">
            <a:normAutofit/>
          </a:bodyPr>
          <a:lstStyle/>
          <a:p>
            <a:r>
              <a:rPr lang="en-GB"/>
              <a:t>What local resources are available? </a:t>
            </a:r>
          </a:p>
        </p:txBody>
      </p:sp>
      <p:pic>
        <p:nvPicPr>
          <p:cNvPr id="4" name="Picture 3"/>
          <p:cNvPicPr>
            <a:picLocks noChangeAspect="1"/>
          </p:cNvPicPr>
          <p:nvPr/>
        </p:nvPicPr>
        <p:blipFill>
          <a:blip r:embed="rId3"/>
          <a:stretch>
            <a:fillRect/>
          </a:stretch>
        </p:blipFill>
        <p:spPr>
          <a:xfrm>
            <a:off x="361704" y="549956"/>
            <a:ext cx="4111005" cy="3116684"/>
          </a:xfrm>
          <a:prstGeom prst="rect">
            <a:avLst/>
          </a:prstGeom>
        </p:spPr>
      </p:pic>
      <p:sp>
        <p:nvSpPr>
          <p:cNvPr id="3" name="Content Placeholder 2"/>
          <p:cNvSpPr>
            <a:spLocks noGrp="1"/>
          </p:cNvSpPr>
          <p:nvPr>
            <p:ph idx="1"/>
          </p:nvPr>
        </p:nvSpPr>
        <p:spPr>
          <a:xfrm>
            <a:off x="4873928" y="1955320"/>
            <a:ext cx="6829241" cy="4485736"/>
          </a:xfrm>
        </p:spPr>
        <p:txBody>
          <a:bodyPr vert="horz" lIns="91440" tIns="45720" rIns="91440" bIns="45720" rtlCol="0" anchor="t">
            <a:normAutofit/>
          </a:bodyPr>
          <a:lstStyle/>
          <a:p>
            <a:pPr marL="0" indent="0">
              <a:buNone/>
            </a:pPr>
            <a:r>
              <a:rPr lang="en-GB" sz="1600"/>
              <a:t>Innovation support is available via government programs such as: </a:t>
            </a:r>
          </a:p>
          <a:p>
            <a:r>
              <a:rPr lang="en-GB" sz="1600"/>
              <a:t>SMART Cymru - Innovation RD&amp;I Team, Welsh Government </a:t>
            </a:r>
            <a:r>
              <a:rPr lang="en-GB" sz="1200"/>
              <a:t>(</a:t>
            </a:r>
            <a:r>
              <a:rPr lang="en-GB" sz="1200">
                <a:ea typeface="+mn-lt"/>
                <a:cs typeface="+mn-lt"/>
              </a:rPr>
              <a:t>BUSINESS WALES, 2022-last update, </a:t>
            </a:r>
            <a:r>
              <a:rPr lang="en-GB" sz="1200" err="1">
                <a:ea typeface="+mn-lt"/>
                <a:cs typeface="+mn-lt"/>
              </a:rPr>
              <a:t>SMARTCymru</a:t>
            </a:r>
            <a:r>
              <a:rPr lang="en-GB" sz="1200">
                <a:ea typeface="+mn-lt"/>
                <a:cs typeface="+mn-lt"/>
              </a:rPr>
              <a:t>. Available: </a:t>
            </a:r>
            <a:r>
              <a:rPr lang="en-GB" sz="1200">
                <a:ea typeface="+mn-lt"/>
                <a:cs typeface="+mn-lt"/>
                <a:hlinkClick r:id="rId4"/>
              </a:rPr>
              <a:t>https://businesswales.gov.wales/expertisewales/support-and-funding-businesses/smartcymru</a:t>
            </a:r>
            <a:r>
              <a:rPr lang="en-GB" sz="1200">
                <a:ea typeface="+mn-lt"/>
                <a:cs typeface="+mn-lt"/>
              </a:rPr>
              <a:t> [20 Nov, 2022].)</a:t>
            </a:r>
            <a:endParaRPr lang="en-GB" sz="1200"/>
          </a:p>
          <a:p>
            <a:r>
              <a:rPr lang="en-GB" sz="1600"/>
              <a:t>AMRC – </a:t>
            </a:r>
            <a:r>
              <a:rPr lang="en-GB" sz="1200">
                <a:ea typeface="+mn-lt"/>
                <a:cs typeface="+mn-lt"/>
              </a:rPr>
              <a:t>AMRC CYMRU, 2022-last update, AMRC Cymru. Available: </a:t>
            </a:r>
            <a:r>
              <a:rPr lang="en-GB" sz="1200">
                <a:ea typeface="+mn-lt"/>
                <a:cs typeface="+mn-lt"/>
                <a:hlinkClick r:id="rId5"/>
              </a:rPr>
              <a:t>https://www.amrc.co.uk/facilities/amrc-cymru-wales</a:t>
            </a:r>
            <a:r>
              <a:rPr lang="en-GB" sz="1200">
                <a:ea typeface="+mn-lt"/>
                <a:cs typeface="+mn-lt"/>
              </a:rPr>
              <a:t> [20 Nov, 2022].</a:t>
            </a:r>
          </a:p>
          <a:p>
            <a:r>
              <a:rPr lang="en-GB" sz="1600"/>
              <a:t>Digital Manufacturing Innovation Hub Wales - </a:t>
            </a:r>
            <a:r>
              <a:rPr lang="en-GB" sz="1200">
                <a:ea typeface="+mn-lt"/>
                <a:cs typeface="+mn-lt"/>
              </a:rPr>
              <a:t>DMIW, 2022-last update, Digital Manufacturing Innovation Hub Wales. Available: </a:t>
            </a:r>
            <a:r>
              <a:rPr lang="en-GB" sz="1200">
                <a:ea typeface="+mn-lt"/>
                <a:cs typeface="+mn-lt"/>
                <a:hlinkClick r:id="rId6"/>
              </a:rPr>
              <a:t>https://www.dmiw.co.uk/about-dmiw/</a:t>
            </a:r>
            <a:r>
              <a:rPr lang="en-GB" sz="1200">
                <a:ea typeface="+mn-lt"/>
                <a:cs typeface="+mn-lt"/>
              </a:rPr>
              <a:t> [20 Nov, 2022].</a:t>
            </a:r>
          </a:p>
          <a:p>
            <a:r>
              <a:rPr lang="en-GB" sz="1600"/>
              <a:t>UK Research and Innovation (UKRI) - </a:t>
            </a:r>
            <a:r>
              <a:rPr lang="en-GB" sz="1200">
                <a:ea typeface="+mn-lt"/>
                <a:cs typeface="+mn-lt"/>
              </a:rPr>
              <a:t>UKRI, 2022-last update, UKRI Home Page. Available: </a:t>
            </a:r>
            <a:r>
              <a:rPr lang="en-GB" sz="1200">
                <a:ea typeface="+mn-lt"/>
                <a:cs typeface="+mn-lt"/>
                <a:hlinkClick r:id="rId7"/>
              </a:rPr>
              <a:t>https://www.ukri.org/</a:t>
            </a:r>
            <a:r>
              <a:rPr lang="en-GB" sz="1200">
                <a:ea typeface="+mn-lt"/>
                <a:cs typeface="+mn-lt"/>
              </a:rPr>
              <a:t> [20 Nov, 2022].</a:t>
            </a:r>
          </a:p>
          <a:p>
            <a:r>
              <a:rPr lang="en-GB" sz="1600"/>
              <a:t>Innovation Funding Service (Competitions) – </a:t>
            </a:r>
            <a:r>
              <a:rPr lang="en-GB" sz="1200">
                <a:ea typeface="+mn-lt"/>
                <a:cs typeface="+mn-lt"/>
              </a:rPr>
              <a:t>INNOVATION FUNDING SERVICE - UK GOVERNMENT, 2022-last update, Innovation Funding Competitions. Available: </a:t>
            </a:r>
            <a:r>
              <a:rPr lang="en-GB" sz="1200">
                <a:ea typeface="+mn-lt"/>
                <a:cs typeface="+mn-lt"/>
                <a:hlinkClick r:id="rId8"/>
              </a:rPr>
              <a:t>https://apply-for-innovation-funding.service.gov.uk/competition/search?_ga=2.184323942.150238581.1668972769-567521751.1668972769</a:t>
            </a:r>
            <a:r>
              <a:rPr lang="en-GB" sz="1200">
                <a:ea typeface="+mn-lt"/>
                <a:cs typeface="+mn-lt"/>
              </a:rPr>
              <a:t> [20 Nov, 2022].</a:t>
            </a:r>
          </a:p>
          <a:p>
            <a:r>
              <a:rPr lang="en-GB" sz="1600"/>
              <a:t>MADE Cymru UWTSD - </a:t>
            </a:r>
            <a:r>
              <a:rPr lang="en-GB" sz="1200">
                <a:ea typeface="+mn-lt"/>
                <a:cs typeface="+mn-lt"/>
              </a:rPr>
              <a:t>MADE CYMRU, 2022-last update, MADE Cymru. Available: </a:t>
            </a:r>
            <a:r>
              <a:rPr lang="en-GB" sz="1200">
                <a:ea typeface="+mn-lt"/>
                <a:cs typeface="+mn-lt"/>
                <a:hlinkClick r:id="rId9"/>
              </a:rPr>
              <a:t>https://www.madecymru.co.uk/</a:t>
            </a:r>
            <a:r>
              <a:rPr lang="en-GB" sz="1200">
                <a:ea typeface="+mn-lt"/>
                <a:cs typeface="+mn-lt"/>
              </a:rPr>
              <a:t> [20 Nov, 2022].</a:t>
            </a:r>
            <a:endParaRPr lang="en-GB" sz="1200"/>
          </a:p>
          <a:p>
            <a:endParaRPr lang="en-GB" sz="1300"/>
          </a:p>
          <a:p>
            <a:endParaRPr lang="en-GB" sz="1300"/>
          </a:p>
          <a:p>
            <a:endParaRPr lang="en-GB" sz="1300"/>
          </a:p>
        </p:txBody>
      </p:sp>
    </p:spTree>
    <p:extLst>
      <p:ext uri="{BB962C8B-B14F-4D97-AF65-F5344CB8AC3E}">
        <p14:creationId xmlns:p14="http://schemas.microsoft.com/office/powerpoint/2010/main" val="15585254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84497" y="841377"/>
            <a:ext cx="4745505" cy="1666499"/>
          </a:xfrm>
        </p:spPr>
        <p:txBody>
          <a:bodyPr anchor="b">
            <a:normAutofit/>
          </a:bodyPr>
          <a:lstStyle/>
          <a:p>
            <a:r>
              <a:rPr lang="en-GB"/>
              <a:t>Using what you have to innovate?? </a:t>
            </a:r>
          </a:p>
        </p:txBody>
      </p:sp>
      <p:grpSp>
        <p:nvGrpSpPr>
          <p:cNvPr id="11" name="Group 10">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874"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p:cNvPicPr>
            <a:picLocks noChangeAspect="1"/>
          </p:cNvPicPr>
          <p:nvPr/>
        </p:nvPicPr>
        <p:blipFill>
          <a:blip r:embed="rId4"/>
          <a:stretch>
            <a:fillRect/>
          </a:stretch>
        </p:blipFill>
        <p:spPr>
          <a:xfrm>
            <a:off x="1223806" y="2319824"/>
            <a:ext cx="4369112" cy="1125364"/>
          </a:xfrm>
          <a:prstGeom prst="rect">
            <a:avLst/>
          </a:prstGeom>
        </p:spPr>
      </p:pic>
      <p:sp>
        <p:nvSpPr>
          <p:cNvPr id="3" name="Content Placeholder 2"/>
          <p:cNvSpPr>
            <a:spLocks noGrp="1"/>
          </p:cNvSpPr>
          <p:nvPr>
            <p:ph idx="1"/>
          </p:nvPr>
        </p:nvSpPr>
        <p:spPr>
          <a:xfrm>
            <a:off x="6684495" y="2796988"/>
            <a:ext cx="4745505" cy="3280777"/>
          </a:xfrm>
        </p:spPr>
        <p:txBody>
          <a:bodyPr vert="horz" lIns="91440" tIns="45720" rIns="91440" bIns="45720" rtlCol="0" anchor="t">
            <a:normAutofit/>
          </a:bodyPr>
          <a:lstStyle/>
          <a:p>
            <a:pPr marL="0" indent="0">
              <a:buNone/>
            </a:pPr>
            <a:r>
              <a:rPr lang="en-GB" sz="1500"/>
              <a:t>With Covid stalling the aviation market most aerospace companies mothballed their operations until they were able to resume operations ….. But not Rolls Royce</a:t>
            </a:r>
          </a:p>
          <a:p>
            <a:pPr marL="0" indent="0">
              <a:buNone/>
            </a:pPr>
            <a:r>
              <a:rPr lang="en-GB" sz="1500"/>
              <a:t>Senior management commissioned a review of the employees' skills and development capabilities</a:t>
            </a:r>
          </a:p>
          <a:p>
            <a:pPr marL="0" indent="0">
              <a:buNone/>
            </a:pPr>
            <a:r>
              <a:rPr lang="en-GB" sz="1500"/>
              <a:t>This revealed several parallel markets, and this led senior management to look at….. Nuclear</a:t>
            </a:r>
            <a:endParaRPr lang="en-GB"/>
          </a:p>
          <a:p>
            <a:pPr marL="0" indent="0">
              <a:buNone/>
            </a:pPr>
            <a:r>
              <a:rPr lang="en-GB" sz="1500"/>
              <a:t>Rolls Royce utilised the engineers who were now available to develop a nuclear power plant</a:t>
            </a:r>
          </a:p>
          <a:p>
            <a:pPr marL="0" indent="0">
              <a:buNone/>
            </a:pPr>
            <a:r>
              <a:rPr lang="en-GB" sz="1200">
                <a:ea typeface="+mn-lt"/>
                <a:cs typeface="+mn-lt"/>
              </a:rPr>
              <a:t>ROLLS ROYCE, 2022-last update, Small Modular Reactors. Available: </a:t>
            </a:r>
            <a:r>
              <a:rPr lang="en-GB" sz="1200">
                <a:ea typeface="+mn-lt"/>
                <a:cs typeface="+mn-lt"/>
                <a:hlinkClick r:id="rId5"/>
              </a:rPr>
              <a:t>https://www.rolls-royce.com/innovation/small-modular-reactors.aspx#/</a:t>
            </a:r>
            <a:r>
              <a:rPr lang="en-GB" sz="1200">
                <a:ea typeface="+mn-lt"/>
                <a:cs typeface="+mn-lt"/>
              </a:rPr>
              <a:t> [22 Nov, 2022].</a:t>
            </a:r>
            <a:endParaRPr lang="en-GB" sz="1200"/>
          </a:p>
          <a:p>
            <a:pPr marL="0" indent="0">
              <a:buNone/>
            </a:pPr>
            <a:endParaRPr lang="en-GB" sz="1500"/>
          </a:p>
        </p:txBody>
      </p:sp>
    </p:spTree>
    <p:extLst>
      <p:ext uri="{BB962C8B-B14F-4D97-AF65-F5344CB8AC3E}">
        <p14:creationId xmlns:p14="http://schemas.microsoft.com/office/powerpoint/2010/main" val="24517664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6F87E-A865-75DF-9494-5A9D61D570B7}"/>
              </a:ext>
            </a:extLst>
          </p:cNvPr>
          <p:cNvSpPr>
            <a:spLocks noGrp="1"/>
          </p:cNvSpPr>
          <p:nvPr>
            <p:ph type="title"/>
          </p:nvPr>
        </p:nvSpPr>
        <p:spPr>
          <a:xfrm>
            <a:off x="5147096" y="991066"/>
            <a:ext cx="6282904" cy="1595300"/>
          </a:xfrm>
        </p:spPr>
        <p:txBody>
          <a:bodyPr anchor="b">
            <a:normAutofit/>
          </a:bodyPr>
          <a:lstStyle/>
          <a:p>
            <a:r>
              <a:rPr lang="en-GB"/>
              <a:t>Flexible Hybrid Electronics</a:t>
            </a:r>
            <a:endParaRPr lang="en-US"/>
          </a:p>
          <a:p>
            <a:endParaRPr lang="en-GB"/>
          </a:p>
        </p:txBody>
      </p:sp>
      <p:pic>
        <p:nvPicPr>
          <p:cNvPr id="4" name="Picture 4" descr="A picture containing indoor, keyboard&#10;&#10;Description automatically generated">
            <a:extLst>
              <a:ext uri="{FF2B5EF4-FFF2-40B4-BE49-F238E27FC236}">
                <a16:creationId xmlns:a16="http://schemas.microsoft.com/office/drawing/2014/main" id="{98494D86-826D-C9FD-684B-19824C37D3B5}"/>
              </a:ext>
            </a:extLst>
          </p:cNvPr>
          <p:cNvPicPr>
            <a:picLocks noChangeAspect="1"/>
          </p:cNvPicPr>
          <p:nvPr/>
        </p:nvPicPr>
        <p:blipFill rotWithShape="1">
          <a:blip r:embed="rId3"/>
          <a:srcRect l="23072" r="39429"/>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22" name="Freeform: Shape 2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D5778C65-0FED-AD41-C752-07280E3E973B}"/>
              </a:ext>
            </a:extLst>
          </p:cNvPr>
          <p:cNvSpPr>
            <a:spLocks noGrp="1"/>
          </p:cNvSpPr>
          <p:nvPr>
            <p:ph idx="1"/>
          </p:nvPr>
        </p:nvSpPr>
        <p:spPr>
          <a:xfrm>
            <a:off x="4988944" y="2645433"/>
            <a:ext cx="6613583" cy="3364302"/>
          </a:xfrm>
        </p:spPr>
        <p:txBody>
          <a:bodyPr vert="horz" lIns="91440" tIns="45720" rIns="91440" bIns="45720" rtlCol="0" anchor="t">
            <a:noAutofit/>
          </a:bodyPr>
          <a:lstStyle/>
          <a:p>
            <a:pPr marL="0" indent="0">
              <a:buNone/>
            </a:pPr>
            <a:r>
              <a:rPr lang="en-US" sz="1800"/>
              <a:t>End-to-end capabilities</a:t>
            </a:r>
          </a:p>
          <a:p>
            <a:pPr marL="0" indent="0">
              <a:buNone/>
            </a:pPr>
            <a:r>
              <a:rPr lang="en-US" sz="1800">
                <a:ea typeface="+mn-lt"/>
                <a:cs typeface="+mn-lt"/>
              </a:rPr>
              <a:t>Our world-class, unique capabilities allow us to offer end-to-end support for your project, from design right through to prototyping and scale up of your electronics products. By bringing you complementary resources, we ensure you have everything you need to produce new products or bring flexibility to your electronic application. Additionally, we can support you with applications such as sub-systems for integration into wearables or distributed sensor systems for the IoT. We can also design and manufacture, at scale, products such as smart labels, smart tags, and smart cards for use in applications such as smart packaging. </a:t>
            </a:r>
            <a:endParaRPr lang="en-US" sz="1800"/>
          </a:p>
          <a:p>
            <a:pPr marL="0" indent="0">
              <a:buNone/>
            </a:pPr>
            <a:endParaRPr lang="en-US" sz="1800"/>
          </a:p>
          <a:p>
            <a:pPr marL="0" indent="0">
              <a:buNone/>
            </a:pPr>
            <a:endParaRPr lang="en-US" sz="1800"/>
          </a:p>
          <a:p>
            <a:endParaRPr lang="en-US" sz="1500"/>
          </a:p>
        </p:txBody>
      </p:sp>
      <p:sp>
        <p:nvSpPr>
          <p:cNvPr id="3" name="TextBox 2">
            <a:extLst>
              <a:ext uri="{FF2B5EF4-FFF2-40B4-BE49-F238E27FC236}">
                <a16:creationId xmlns:a16="http://schemas.microsoft.com/office/drawing/2014/main" id="{9DAB24C2-7101-F10B-BEBF-501614A38E67}"/>
              </a:ext>
            </a:extLst>
          </p:cNvPr>
          <p:cNvSpPr txBox="1"/>
          <p:nvPr/>
        </p:nvSpPr>
        <p:spPr>
          <a:xfrm>
            <a:off x="4991768" y="5513137"/>
            <a:ext cx="660667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CPI, 2022-last update, Flexible Hybrid Electronics | CPI. Available: </a:t>
            </a:r>
            <a:r>
              <a:rPr lang="en-US" sz="1200">
                <a:hlinkClick r:id="rId5"/>
              </a:rPr>
              <a:t>https://www.uk-cpi.com/capabilities/flexible-hybrid-electronics</a:t>
            </a:r>
            <a:r>
              <a:rPr lang="en-US" sz="1200"/>
              <a:t> [Nov 20, 2022].</a:t>
            </a:r>
          </a:p>
        </p:txBody>
      </p:sp>
    </p:spTree>
    <p:extLst>
      <p:ext uri="{BB962C8B-B14F-4D97-AF65-F5344CB8AC3E}">
        <p14:creationId xmlns:p14="http://schemas.microsoft.com/office/powerpoint/2010/main" val="32506384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FC21D-AA17-1C45-F633-D00EA0090081}"/>
              </a:ext>
            </a:extLst>
          </p:cNvPr>
          <p:cNvSpPr>
            <a:spLocks noGrp="1"/>
          </p:cNvSpPr>
          <p:nvPr>
            <p:ph type="title"/>
          </p:nvPr>
        </p:nvSpPr>
        <p:spPr>
          <a:xfrm>
            <a:off x="762000" y="1062039"/>
            <a:ext cx="2952750" cy="2817438"/>
          </a:xfrm>
        </p:spPr>
        <p:txBody>
          <a:bodyPr vert="horz" lIns="91440" tIns="45720" rIns="91440" bIns="45720" rtlCol="0" anchor="b" anchorCtr="0">
            <a:normAutofit/>
          </a:bodyPr>
          <a:lstStyle/>
          <a:p>
            <a:r>
              <a:rPr lang="en-US" sz="3400"/>
              <a:t>Innovation Lessons from organizations such as the OECD </a:t>
            </a:r>
          </a:p>
        </p:txBody>
      </p:sp>
      <p:pic>
        <p:nvPicPr>
          <p:cNvPr id="5" name="Picture 4" descr="Magnifying glass showing decling performance">
            <a:extLst>
              <a:ext uri="{FF2B5EF4-FFF2-40B4-BE49-F238E27FC236}">
                <a16:creationId xmlns:a16="http://schemas.microsoft.com/office/drawing/2014/main" id="{38F3ABA3-3D1A-16E9-D2E3-386679A7B8FE}"/>
              </a:ext>
            </a:extLst>
          </p:cNvPr>
          <p:cNvPicPr>
            <a:picLocks noChangeAspect="1"/>
          </p:cNvPicPr>
          <p:nvPr/>
        </p:nvPicPr>
        <p:blipFill rotWithShape="1">
          <a:blip r:embed="rId3"/>
          <a:srcRect r="22528" b="-1"/>
          <a:stretch/>
        </p:blipFill>
        <p:spPr>
          <a:xfrm>
            <a:off x="4232496" y="10"/>
            <a:ext cx="7959505" cy="6857992"/>
          </a:xfrm>
          <a:custGeom>
            <a:avLst/>
            <a:gdLst/>
            <a:ahLst/>
            <a:cxnLst/>
            <a:rect l="l" t="t" r="r" b="b"/>
            <a:pathLst>
              <a:path w="7959505" h="6858002">
                <a:moveTo>
                  <a:pt x="311551" y="6702976"/>
                </a:moveTo>
                <a:lnTo>
                  <a:pt x="297715" y="6742552"/>
                </a:lnTo>
                <a:cubicBezTo>
                  <a:pt x="283999" y="6764841"/>
                  <a:pt x="278713" y="6788417"/>
                  <a:pt x="278237" y="6812063"/>
                </a:cubicBezTo>
                <a:lnTo>
                  <a:pt x="278237" y="6812064"/>
                </a:lnTo>
                <a:lnTo>
                  <a:pt x="283011" y="6776800"/>
                </a:lnTo>
                <a:cubicBezTo>
                  <a:pt x="286107" y="6765164"/>
                  <a:pt x="290857" y="6753698"/>
                  <a:pt x="297715" y="6742553"/>
                </a:cubicBezTo>
                <a:cubicBezTo>
                  <a:pt x="306003" y="6729219"/>
                  <a:pt x="311147" y="6716169"/>
                  <a:pt x="311551" y="6702977"/>
                </a:cubicBezTo>
                <a:close/>
                <a:moveTo>
                  <a:pt x="328959" y="6564620"/>
                </a:moveTo>
                <a:lnTo>
                  <a:pt x="306480" y="6588625"/>
                </a:lnTo>
                <a:cubicBezTo>
                  <a:pt x="298003" y="6597578"/>
                  <a:pt x="291954" y="6611342"/>
                  <a:pt x="289858" y="6625224"/>
                </a:cubicBezTo>
                <a:lnTo>
                  <a:pt x="289858" y="6625225"/>
                </a:lnTo>
                <a:lnTo>
                  <a:pt x="289870" y="6645552"/>
                </a:lnTo>
                <a:lnTo>
                  <a:pt x="296953" y="6662541"/>
                </a:lnTo>
                <a:lnTo>
                  <a:pt x="296953" y="6662542"/>
                </a:lnTo>
                <a:lnTo>
                  <a:pt x="308405" y="6683027"/>
                </a:lnTo>
                <a:cubicBezTo>
                  <a:pt x="306038" y="6676305"/>
                  <a:pt x="302287" y="6669495"/>
                  <a:pt x="296953" y="6662541"/>
                </a:cubicBezTo>
                <a:lnTo>
                  <a:pt x="289858" y="6625225"/>
                </a:lnTo>
                <a:lnTo>
                  <a:pt x="306480" y="6588626"/>
                </a:lnTo>
                <a:cubicBezTo>
                  <a:pt x="312576" y="6582147"/>
                  <a:pt x="318672" y="6575479"/>
                  <a:pt x="328959" y="6564621"/>
                </a:cubicBezTo>
                <a:close/>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166047" y="6392243"/>
                </a:moveTo>
                <a:lnTo>
                  <a:pt x="173364" y="6407333"/>
                </a:lnTo>
                <a:lnTo>
                  <a:pt x="173364" y="6407332"/>
                </a:lnTo>
                <a:close/>
                <a:moveTo>
                  <a:pt x="401733" y="4221391"/>
                </a:moveTo>
                <a:lnTo>
                  <a:pt x="396017" y="4253014"/>
                </a:lnTo>
                <a:cubicBezTo>
                  <a:pt x="383824" y="4277401"/>
                  <a:pt x="368204" y="4300070"/>
                  <a:pt x="356201" y="4324645"/>
                </a:cubicBezTo>
                <a:cubicBezTo>
                  <a:pt x="350487" y="4336457"/>
                  <a:pt x="347439" y="4350554"/>
                  <a:pt x="347247" y="4363890"/>
                </a:cubicBez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404114" y="4837703"/>
                  <a:pt x="397113" y="4847214"/>
                  <a:pt x="391971" y="4857317"/>
                </a:cubicBezTo>
                <a:lnTo>
                  <a:pt x="390221" y="4863342"/>
                </a:lnTo>
                <a:lnTo>
                  <a:pt x="387469" y="4867614"/>
                </a:lnTo>
                <a:lnTo>
                  <a:pt x="382691" y="4889275"/>
                </a:lnTo>
                <a:lnTo>
                  <a:pt x="382691" y="4889276"/>
                </a:lnTo>
                <a:cubicBezTo>
                  <a:pt x="382122" y="4896714"/>
                  <a:pt x="382634" y="4904358"/>
                  <a:pt x="384396" y="4912169"/>
                </a:cubicBezTo>
                <a:lnTo>
                  <a:pt x="385799" y="4933805"/>
                </a:lnTo>
                <a:lnTo>
                  <a:pt x="378247" y="4957453"/>
                </a:lnTo>
                <a:lnTo>
                  <a:pt x="360964" y="4987037"/>
                </a:lnTo>
                <a:cubicBezTo>
                  <a:pt x="349725" y="5003801"/>
                  <a:pt x="335627" y="5022852"/>
                  <a:pt x="334485" y="5041521"/>
                </a:cubicBezTo>
                <a:cubicBezTo>
                  <a:pt x="333556" y="5057381"/>
                  <a:pt x="327457" y="5072411"/>
                  <a:pt x="321371" y="5087423"/>
                </a:cubicBezTo>
                <a:lnTo>
                  <a:pt x="321364" y="5087450"/>
                </a:lnTo>
                <a:lnTo>
                  <a:pt x="315482" y="5102461"/>
                </a:lnTo>
                <a:lnTo>
                  <a:pt x="308338" y="5133220"/>
                </a:lnTo>
                <a:lnTo>
                  <a:pt x="308337" y="5133224"/>
                </a:lnTo>
                <a:lnTo>
                  <a:pt x="308337" y="5133225"/>
                </a:lnTo>
                <a:lnTo>
                  <a:pt x="315052" y="5166114"/>
                </a:lnTo>
                <a:lnTo>
                  <a:pt x="314362" y="5172090"/>
                </a:lnTo>
                <a:cubicBezTo>
                  <a:pt x="313481" y="5174400"/>
                  <a:pt x="312290" y="5176876"/>
                  <a:pt x="311814" y="5179067"/>
                </a:cubicBezTo>
                <a:lnTo>
                  <a:pt x="311814" y="5179068"/>
                </a:lnTo>
                <a:cubicBezTo>
                  <a:pt x="304574" y="5214122"/>
                  <a:pt x="311624" y="5247079"/>
                  <a:pt x="335437" y="5272797"/>
                </a:cubicBezTo>
                <a:lnTo>
                  <a:pt x="335441" y="5272804"/>
                </a:lnTo>
                <a:lnTo>
                  <a:pt x="356854" y="5308181"/>
                </a:lnTo>
                <a:lnTo>
                  <a:pt x="359935" y="5317389"/>
                </a:ln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7324" y="5520422"/>
                </a:lnTo>
                <a:lnTo>
                  <a:pt x="345722" y="5531692"/>
                </a:lnTo>
                <a:lnTo>
                  <a:pt x="345723" y="5531694"/>
                </a:ln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lnTo>
                  <a:pt x="171979" y="5883756"/>
                </a:lnTo>
                <a:lnTo>
                  <a:pt x="160957" y="5909351"/>
                </a:lnTo>
                <a:lnTo>
                  <a:pt x="154076" y="5935946"/>
                </a:lnTo>
                <a:lnTo>
                  <a:pt x="154075" y="5935949"/>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79794" y="6228757"/>
                </a:lnTo>
                <a:cubicBezTo>
                  <a:pt x="184556" y="6200945"/>
                  <a:pt x="196176" y="6175798"/>
                  <a:pt x="218465" y="6155603"/>
                </a:cubicBezTo>
                <a:cubicBezTo>
                  <a:pt x="229325" y="6145793"/>
                  <a:pt x="234135" y="6139745"/>
                  <a:pt x="234064" y="6133315"/>
                </a:cubicBez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54076" y="5935946"/>
                </a:lnTo>
                <a:lnTo>
                  <a:pt x="171979" y="5883756"/>
                </a:lnTo>
                <a:lnTo>
                  <a:pt x="171981" y="5883752"/>
                </a:ln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cubicBezTo>
                  <a:pt x="355964" y="5542649"/>
                  <a:pt x="352773" y="5537600"/>
                  <a:pt x="345723" y="5531693"/>
                </a:cubicBezTo>
                <a:lnTo>
                  <a:pt x="345722" y="5531692"/>
                </a:ln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2870" y="5326163"/>
                </a:lnTo>
                <a:lnTo>
                  <a:pt x="359935" y="5317389"/>
                </a:lnTo>
                <a:lnTo>
                  <a:pt x="359341" y="5312288"/>
                </a:lnTo>
                <a:lnTo>
                  <a:pt x="356854" y="5308181"/>
                </a:lnTo>
                <a:lnTo>
                  <a:pt x="353708" y="5298775"/>
                </a:lnTo>
                <a:lnTo>
                  <a:pt x="335441" y="5272804"/>
                </a:lnTo>
                <a:lnTo>
                  <a:pt x="335437" y="5272796"/>
                </a:lnTo>
                <a:cubicBezTo>
                  <a:pt x="323531" y="5259937"/>
                  <a:pt x="315815" y="5245269"/>
                  <a:pt x="311981" y="5229433"/>
                </a:cubicBezTo>
                <a:lnTo>
                  <a:pt x="311814" y="5179068"/>
                </a:lnTo>
                <a:lnTo>
                  <a:pt x="314362" y="5172091"/>
                </a:lnTo>
                <a:cubicBezTo>
                  <a:pt x="315243" y="5169781"/>
                  <a:pt x="315814" y="5167638"/>
                  <a:pt x="315052" y="5166114"/>
                </a:cubicBezTo>
                <a:lnTo>
                  <a:pt x="315052" y="5166113"/>
                </a:lnTo>
                <a:lnTo>
                  <a:pt x="308337" y="5133225"/>
                </a:lnTo>
                <a:lnTo>
                  <a:pt x="308338" y="5133220"/>
                </a:lnTo>
                <a:lnTo>
                  <a:pt x="321364" y="5087450"/>
                </a:lnTo>
                <a:lnTo>
                  <a:pt x="327270" y="5072376"/>
                </a:lnTo>
                <a:cubicBezTo>
                  <a:pt x="330949" y="5062300"/>
                  <a:pt x="333866" y="5052096"/>
                  <a:pt x="334485" y="5041522"/>
                </a:cubicBezTo>
                <a:cubicBezTo>
                  <a:pt x="335627" y="5022853"/>
                  <a:pt x="349725" y="5003802"/>
                  <a:pt x="360964" y="4987038"/>
                </a:cubicBezTo>
                <a:cubicBezTo>
                  <a:pt x="366751" y="4978393"/>
                  <a:pt x="372457" y="4970097"/>
                  <a:pt x="376968" y="4961456"/>
                </a:cubicBezTo>
                <a:lnTo>
                  <a:pt x="378247" y="4957453"/>
                </a:lnTo>
                <a:lnTo>
                  <a:pt x="381039" y="4952673"/>
                </a:lnTo>
                <a:lnTo>
                  <a:pt x="385799" y="4933805"/>
                </a:lnTo>
                <a:cubicBezTo>
                  <a:pt x="386468" y="4927122"/>
                  <a:pt x="386111" y="4919979"/>
                  <a:pt x="384396" y="4912168"/>
                </a:cubicBezTo>
                <a:lnTo>
                  <a:pt x="382691" y="4889275"/>
                </a:lnTo>
                <a:lnTo>
                  <a:pt x="390221" y="4863342"/>
                </a:lnTo>
                <a:lnTo>
                  <a:pt x="412401" y="4828917"/>
                </a:lnTo>
                <a:cubicBezTo>
                  <a:pt x="420784" y="4819964"/>
                  <a:pt x="425356" y="4810581"/>
                  <a:pt x="427237" y="4800484"/>
                </a:cubicBez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close/>
                <a:moveTo>
                  <a:pt x="405543" y="4165383"/>
                </a:moveTo>
                <a:cubicBezTo>
                  <a:pt x="402114" y="4173480"/>
                  <a:pt x="401543" y="4182767"/>
                  <a:pt x="401638" y="4192387"/>
                </a:cubicBezTo>
                <a:lnTo>
                  <a:pt x="401638" y="4192388"/>
                </a:lnTo>
                <a:lnTo>
                  <a:pt x="405543" y="4165384"/>
                </a:lnTo>
                <a:close/>
                <a:moveTo>
                  <a:pt x="332842" y="2836172"/>
                </a:moveTo>
                <a:lnTo>
                  <a:pt x="332842" y="2836173"/>
                </a:lnTo>
                <a:cubicBezTo>
                  <a:pt x="336914" y="2839983"/>
                  <a:pt x="340200" y="2844317"/>
                  <a:pt x="341533" y="2848794"/>
                </a:cubicBezTo>
                <a:lnTo>
                  <a:pt x="358165" y="2903546"/>
                </a:lnTo>
                <a:lnTo>
                  <a:pt x="366071" y="2947859"/>
                </a:lnTo>
                <a:lnTo>
                  <a:pt x="366072" y="2947863"/>
                </a:lnTo>
                <a:lnTo>
                  <a:pt x="362488" y="2982148"/>
                </a:lnTo>
                <a:cubicBezTo>
                  <a:pt x="354392" y="3014153"/>
                  <a:pt x="350582" y="3045777"/>
                  <a:pt x="350796" y="3077401"/>
                </a:cubicBez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4781" y="3734838"/>
                </a:lnTo>
                <a:lnTo>
                  <a:pt x="404399" y="3754652"/>
                </a:lnTo>
                <a:cubicBezTo>
                  <a:pt x="398399" y="3767130"/>
                  <a:pt x="396447" y="3778655"/>
                  <a:pt x="398042" y="3789776"/>
                </a:cubicBez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cubicBezTo>
                  <a:pt x="383778" y="3988593"/>
                  <a:pt x="389446" y="4015835"/>
                  <a:pt x="401733" y="4043840"/>
                </a:cubicBezTo>
                <a:lnTo>
                  <a:pt x="416855" y="4103826"/>
                </a:lnTo>
                <a:lnTo>
                  <a:pt x="405543" y="4165382"/>
                </a:lnTo>
                <a:lnTo>
                  <a:pt x="414887" y="4134256"/>
                </a:ln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2"/>
                </a:lnTo>
                <a:lnTo>
                  <a:pt x="366071" y="2947859"/>
                </a:lnTo>
                <a:lnTo>
                  <a:pt x="361441" y="2914328"/>
                </a:lnTo>
                <a:lnTo>
                  <a:pt x="358165" y="2903546"/>
                </a:lnTo>
                <a:lnTo>
                  <a:pt x="357138" y="2897785"/>
                </a:lnTo>
                <a:cubicBezTo>
                  <a:pt x="352391" y="2881307"/>
                  <a:pt x="346533" y="2865010"/>
                  <a:pt x="341533" y="2848793"/>
                </a:cubicBezTo>
                <a:close/>
                <a:moveTo>
                  <a:pt x="296001" y="2745352"/>
                </a:move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close/>
                <a:moveTo>
                  <a:pt x="413278" y="2445328"/>
                </a:moveTo>
                <a:lnTo>
                  <a:pt x="409472" y="2463017"/>
                </a:lnTo>
                <a:lnTo>
                  <a:pt x="409472" y="2463018"/>
                </a:lnTo>
                <a:lnTo>
                  <a:pt x="411535" y="2490551"/>
                </a:lnTo>
                <a:lnTo>
                  <a:pt x="418114" y="2518262"/>
                </a:lnTo>
                <a:lnTo>
                  <a:pt x="418115" y="2518265"/>
                </a:lnTo>
                <a:lnTo>
                  <a:pt x="421759" y="2545007"/>
                </a:lnTo>
                <a:lnTo>
                  <a:pt x="417545" y="2571034"/>
                </a:lnTo>
                <a:cubicBezTo>
                  <a:pt x="405543" y="2612945"/>
                  <a:pt x="372966" y="2640950"/>
                  <a:pt x="344391" y="2668001"/>
                </a:cubicBezTo>
                <a:cubicBezTo>
                  <a:pt x="320006" y="2691054"/>
                  <a:pt x="306290" y="2716963"/>
                  <a:pt x="296001" y="2745348"/>
                </a:cubicBez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lnTo>
                  <a:pt x="418114" y="2518262"/>
                </a:lnTo>
                <a:lnTo>
                  <a:pt x="409472" y="2463018"/>
                </a:ln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24450" y="2418154"/>
                  <a:pt x="418938" y="2426977"/>
                  <a:pt x="415303" y="2435913"/>
                </a:cubicBezTo>
                <a:lnTo>
                  <a:pt x="432404" y="2409486"/>
                </a:ln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8723" y="1459073"/>
                </a:moveTo>
                <a:lnTo>
                  <a:pt x="807941" y="1481572"/>
                </a:lnTo>
                <a:lnTo>
                  <a:pt x="798724" y="1459074"/>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83887" y="313533"/>
                </a:move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2874276" y="2"/>
                </a:lnTo>
                <a:lnTo>
                  <a:pt x="2874276" y="0"/>
                </a:lnTo>
                <a:lnTo>
                  <a:pt x="7959505" y="0"/>
                </a:lnTo>
                <a:lnTo>
                  <a:pt x="7959505" y="6858000"/>
                </a:lnTo>
                <a:lnTo>
                  <a:pt x="4543953" y="6858000"/>
                </a:lnTo>
                <a:lnTo>
                  <a:pt x="4543953" y="6858002"/>
                </a:lnTo>
                <a:lnTo>
                  <a:pt x="284400" y="6858002"/>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p:spPr>
      </p:pic>
      <p:grpSp>
        <p:nvGrpSpPr>
          <p:cNvPr id="18" name="Group 17">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78284" y="-1"/>
            <a:ext cx="874716" cy="6858001"/>
            <a:chOff x="7620000" y="-1"/>
            <a:chExt cx="874716" cy="6858001"/>
          </a:xfrm>
        </p:grpSpPr>
        <p:sp>
          <p:nvSpPr>
            <p:cNvPr id="19" name="Freeform: Shape 18">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52190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4" descr="Farbcodiert auf elektronischer Schalttafel">
            <a:extLst>
              <a:ext uri="{FF2B5EF4-FFF2-40B4-BE49-F238E27FC236}">
                <a16:creationId xmlns:a16="http://schemas.microsoft.com/office/drawing/2014/main" id="{99BB8881-B614-A471-E77C-ADD98903B428}"/>
              </a:ext>
            </a:extLst>
          </p:cNvPr>
          <p:cNvPicPr>
            <a:picLocks noChangeAspect="1"/>
          </p:cNvPicPr>
          <p:nvPr/>
        </p:nvPicPr>
        <p:blipFill rotWithShape="1">
          <a:blip r:embed="rId3"/>
          <a:srcRect l="39537" r="16296" b="-1"/>
          <a:stretch/>
        </p:blipFill>
        <p:spPr>
          <a:xfrm>
            <a:off x="8582025" y="1415228"/>
            <a:ext cx="2952750" cy="4429134"/>
          </a:xfrm>
          <a:prstGeom prst="rect">
            <a:avLst/>
          </a:prstGeom>
        </p:spPr>
      </p:pic>
      <p:sp>
        <p:nvSpPr>
          <p:cNvPr id="16" name="Content Placeholder 2">
            <a:extLst>
              <a:ext uri="{FF2B5EF4-FFF2-40B4-BE49-F238E27FC236}">
                <a16:creationId xmlns:a16="http://schemas.microsoft.com/office/drawing/2014/main" id="{70C8DE3F-7BFD-C982-5C34-38D1349C8EE2}"/>
              </a:ext>
            </a:extLst>
          </p:cNvPr>
          <p:cNvSpPr>
            <a:spLocks noGrp="1"/>
          </p:cNvSpPr>
          <p:nvPr>
            <p:ph idx="1"/>
          </p:nvPr>
        </p:nvSpPr>
        <p:spPr>
          <a:xfrm>
            <a:off x="762001" y="2343508"/>
            <a:ext cx="6667500" cy="3048001"/>
          </a:xfrm>
        </p:spPr>
        <p:txBody>
          <a:bodyPr vert="horz" lIns="91440" tIns="45720" rIns="91440" bIns="45720" rtlCol="0" anchor="t">
            <a:normAutofit/>
          </a:bodyPr>
          <a:lstStyle/>
          <a:p>
            <a:pPr marL="0" indent="0">
              <a:buNone/>
            </a:pPr>
            <a:r>
              <a:rPr lang="en-GB" sz="1800">
                <a:ea typeface="+mn-lt"/>
                <a:cs typeface="+mn-lt"/>
              </a:rPr>
              <a:t>….....a new more agile and experimental approach to STI policy is needed. This Review outlines how to develop such an approach and what STI policies need to focus on: </a:t>
            </a:r>
            <a:r>
              <a:rPr lang="en-GB" sz="1800" u="sng">
                <a:ea typeface="+mn-lt"/>
                <a:cs typeface="+mn-lt"/>
              </a:rPr>
              <a:t>create markets for future innovations, more significant and more risk-tolerant finance for innovation, inter-disciplinary knowledge exchange, improved data infrastructure and capabilities.</a:t>
            </a:r>
            <a:r>
              <a:rPr lang="en-GB" sz="1800">
                <a:ea typeface="+mn-lt"/>
                <a:cs typeface="+mn-lt"/>
              </a:rPr>
              <a:t> Given the internationally shared challenges of dealing with transitions, the insights presented in the review will be of interest to policymakers, stakeholders and analysts from Germany and across the OECD.</a:t>
            </a:r>
          </a:p>
          <a:p>
            <a:pPr marL="0" indent="0">
              <a:buNone/>
            </a:pPr>
            <a:r>
              <a:rPr lang="en-GB" sz="1200">
                <a:ea typeface="+mn-lt"/>
                <a:cs typeface="+mn-lt"/>
              </a:rPr>
              <a:t>OECD, 2022-last update, OECD Reviews of Innovation Policy: Germany 2022: Building Agility for Successful Transitions | READ online. Available: </a:t>
            </a:r>
            <a:r>
              <a:rPr lang="en-GB" sz="1200">
                <a:ea typeface="+mn-lt"/>
                <a:cs typeface="+mn-lt"/>
                <a:hlinkClick r:id="rId4"/>
              </a:rPr>
              <a:t>https://read.oecd-ilibrary.org/science-and-technology/oecd-reviews-of-innovation-policy-germany-2022_50b32331-en</a:t>
            </a:r>
            <a:r>
              <a:rPr lang="en-GB" sz="1200">
                <a:ea typeface="+mn-lt"/>
                <a:cs typeface="+mn-lt"/>
              </a:rPr>
              <a:t> [Nov 21, 2022].</a:t>
            </a:r>
            <a:endParaRPr lang="en-GB" sz="1200"/>
          </a:p>
        </p:txBody>
      </p:sp>
      <p:sp>
        <p:nvSpPr>
          <p:cNvPr id="34" name="Freeform: Shape 33">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767999-4478-00DE-997F-15C1EDECDA44}"/>
              </a:ext>
            </a:extLst>
          </p:cNvPr>
          <p:cNvSpPr>
            <a:spLocks noGrp="1"/>
          </p:cNvSpPr>
          <p:nvPr>
            <p:ph type="title"/>
          </p:nvPr>
        </p:nvSpPr>
        <p:spPr>
          <a:xfrm>
            <a:off x="762000" y="516613"/>
            <a:ext cx="6857999" cy="1624055"/>
          </a:xfrm>
        </p:spPr>
        <p:txBody>
          <a:bodyPr anchor="b">
            <a:normAutofit/>
          </a:bodyPr>
          <a:lstStyle/>
          <a:p>
            <a:r>
              <a:rPr lang="en-GB"/>
              <a:t>OECD Review of Innovation Policy – Germany 2022</a:t>
            </a:r>
          </a:p>
        </p:txBody>
      </p:sp>
    </p:spTree>
    <p:extLst>
      <p:ext uri="{BB962C8B-B14F-4D97-AF65-F5344CB8AC3E}">
        <p14:creationId xmlns:p14="http://schemas.microsoft.com/office/powerpoint/2010/main" val="16296381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nnected lines and dots to form a network">
            <a:extLst>
              <a:ext uri="{FF2B5EF4-FFF2-40B4-BE49-F238E27FC236}">
                <a16:creationId xmlns:a16="http://schemas.microsoft.com/office/drawing/2014/main" id="{7AFAC8E0-2DB6-AE47-C2EB-1E37C440AAC6}"/>
              </a:ext>
            </a:extLst>
          </p:cNvPr>
          <p:cNvPicPr>
            <a:picLocks noChangeAspect="1"/>
          </p:cNvPicPr>
          <p:nvPr/>
        </p:nvPicPr>
        <p:blipFill rotWithShape="1">
          <a:blip r:embed="rId4"/>
          <a:srcRect l="4" r="-2" b="-2"/>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117E1A5F-4E44-495B-9C48-A5314F5BA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19199"/>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68FCDC-D24E-E870-662C-A9F25EF8F454}"/>
              </a:ext>
            </a:extLst>
          </p:cNvPr>
          <p:cNvSpPr>
            <a:spLocks noGrp="1"/>
          </p:cNvSpPr>
          <p:nvPr>
            <p:ph type="title"/>
          </p:nvPr>
        </p:nvSpPr>
        <p:spPr>
          <a:xfrm>
            <a:off x="862642" y="503207"/>
            <a:ext cx="10251057" cy="1928454"/>
          </a:xfrm>
        </p:spPr>
        <p:txBody>
          <a:bodyPr vert="horz" lIns="91440" tIns="45720" rIns="91440" bIns="45720" rtlCol="0" anchor="b" anchorCtr="0">
            <a:normAutofit fontScale="90000"/>
          </a:bodyPr>
          <a:lstStyle/>
          <a:p>
            <a:pPr algn="ctr"/>
            <a:r>
              <a:rPr lang="en-US" sz="6800">
                <a:solidFill>
                  <a:srgbClr val="FFFFFF"/>
                </a:solidFill>
              </a:rPr>
              <a:t>OECD aims to highlight the value of Social Innovation </a:t>
            </a:r>
          </a:p>
        </p:txBody>
      </p:sp>
      <p:pic>
        <p:nvPicPr>
          <p:cNvPr id="6" name="Online Media 5" title="Social impact measurement for the Social and Solidarity Economy">
            <a:hlinkClick r:id="" action="ppaction://media"/>
            <a:extLst>
              <a:ext uri="{FF2B5EF4-FFF2-40B4-BE49-F238E27FC236}">
                <a16:creationId xmlns:a16="http://schemas.microsoft.com/office/drawing/2014/main" id="{5B1EECFF-AB95-A8AC-3101-366270CF4CEF}"/>
              </a:ext>
            </a:extLst>
          </p:cNvPr>
          <p:cNvPicPr>
            <a:picLocks noRot="1" noChangeAspect="1"/>
          </p:cNvPicPr>
          <p:nvPr>
            <a:videoFile r:link="rId1"/>
          </p:nvPr>
        </p:nvPicPr>
        <p:blipFill>
          <a:blip r:embed="rId5"/>
          <a:stretch>
            <a:fillRect/>
          </a:stretch>
        </p:blipFill>
        <p:spPr>
          <a:xfrm>
            <a:off x="2971321" y="2538924"/>
            <a:ext cx="6551282" cy="4008645"/>
          </a:xfrm>
          <a:prstGeom prst="rect">
            <a:avLst/>
          </a:prstGeom>
        </p:spPr>
      </p:pic>
    </p:spTree>
    <p:extLst>
      <p:ext uri="{BB962C8B-B14F-4D97-AF65-F5344CB8AC3E}">
        <p14:creationId xmlns:p14="http://schemas.microsoft.com/office/powerpoint/2010/main" val="21238392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C1D26-CF7C-D17C-5D35-386667A6DA17}"/>
              </a:ext>
            </a:extLst>
          </p:cNvPr>
          <p:cNvSpPr>
            <a:spLocks noGrp="1"/>
          </p:cNvSpPr>
          <p:nvPr>
            <p:ph type="title"/>
          </p:nvPr>
        </p:nvSpPr>
        <p:spPr>
          <a:xfrm>
            <a:off x="1610264" y="661358"/>
            <a:ext cx="9144000" cy="1263649"/>
          </a:xfrm>
        </p:spPr>
        <p:txBody>
          <a:bodyPr>
            <a:normAutofit fontScale="90000"/>
          </a:bodyPr>
          <a:lstStyle/>
          <a:p>
            <a:pPr algn="ctr"/>
            <a:r>
              <a:rPr lang="en-GB"/>
              <a:t>Innovation lessons from Academia</a:t>
            </a:r>
            <a:br>
              <a:rPr lang="en-GB"/>
            </a:br>
            <a:r>
              <a:rPr lang="en-GB"/>
              <a:t>University of Birmingham in Dubai </a:t>
            </a:r>
          </a:p>
        </p:txBody>
      </p:sp>
      <p:pic>
        <p:nvPicPr>
          <p:cNvPr id="4" name="Picture 4" descr="Graphical user interface, website&#10;&#10;Description automatically generated">
            <a:extLst>
              <a:ext uri="{FF2B5EF4-FFF2-40B4-BE49-F238E27FC236}">
                <a16:creationId xmlns:a16="http://schemas.microsoft.com/office/drawing/2014/main" id="{C4002694-28B7-F231-C147-D5F1E6023C87}"/>
              </a:ext>
            </a:extLst>
          </p:cNvPr>
          <p:cNvPicPr>
            <a:picLocks noGrp="1" noChangeAspect="1"/>
          </p:cNvPicPr>
          <p:nvPr>
            <p:ph idx="1"/>
          </p:nvPr>
        </p:nvPicPr>
        <p:blipFill>
          <a:blip r:embed="rId3"/>
          <a:stretch>
            <a:fillRect/>
          </a:stretch>
        </p:blipFill>
        <p:spPr>
          <a:xfrm>
            <a:off x="1325895" y="2027208"/>
            <a:ext cx="9540210" cy="4241320"/>
          </a:xfrm>
        </p:spPr>
      </p:pic>
    </p:spTree>
    <p:extLst>
      <p:ext uri="{BB962C8B-B14F-4D97-AF65-F5344CB8AC3E}">
        <p14:creationId xmlns:p14="http://schemas.microsoft.com/office/powerpoint/2010/main" val="9190644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FCE54-12B3-FE16-734E-F6451D202759}"/>
              </a:ext>
            </a:extLst>
          </p:cNvPr>
          <p:cNvSpPr>
            <a:spLocks noGrp="1"/>
          </p:cNvSpPr>
          <p:nvPr>
            <p:ph type="title"/>
          </p:nvPr>
        </p:nvSpPr>
        <p:spPr>
          <a:xfrm>
            <a:off x="5334001" y="1163594"/>
            <a:ext cx="6095999" cy="1624055"/>
          </a:xfrm>
        </p:spPr>
        <p:txBody>
          <a:bodyPr vert="horz" lIns="91440" tIns="45720" rIns="91440" bIns="45720" rtlCol="0" anchor="b" anchorCtr="0">
            <a:normAutofit/>
          </a:bodyPr>
          <a:lstStyle/>
          <a:p>
            <a:r>
              <a:rPr lang="en-US" sz="3700" kern="1200">
                <a:solidFill>
                  <a:schemeClr val="tx1"/>
                </a:solidFill>
                <a:latin typeface="+mj-lt"/>
                <a:ea typeface="+mj-ea"/>
                <a:cs typeface="+mj-cs"/>
              </a:rPr>
              <a:t>University of Birmingham in Dubai - Catalyzing and Driving Collaboration</a:t>
            </a:r>
          </a:p>
        </p:txBody>
      </p:sp>
      <p:pic>
        <p:nvPicPr>
          <p:cNvPr id="5" name="Picture 4" descr="A dashboard of a car">
            <a:extLst>
              <a:ext uri="{FF2B5EF4-FFF2-40B4-BE49-F238E27FC236}">
                <a16:creationId xmlns:a16="http://schemas.microsoft.com/office/drawing/2014/main" id="{9F43DAFB-A3B9-FFD9-C808-5416A4A68CE1}"/>
              </a:ext>
            </a:extLst>
          </p:cNvPr>
          <p:cNvPicPr>
            <a:picLocks noChangeAspect="1"/>
          </p:cNvPicPr>
          <p:nvPr/>
        </p:nvPicPr>
        <p:blipFill rotWithShape="1">
          <a:blip r:embed="rId3"/>
          <a:srcRect l="23561" r="31939"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41" name="Freeform: Shape 4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CDD5C51-C638-9FC5-7877-0800D7EE2CAA}"/>
              </a:ext>
            </a:extLst>
          </p:cNvPr>
          <p:cNvSpPr txBox="1"/>
          <p:nvPr/>
        </p:nvSpPr>
        <p:spPr>
          <a:xfrm>
            <a:off x="5334001" y="3047999"/>
            <a:ext cx="6095999" cy="304800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a:p>
          <a:p>
            <a:pPr>
              <a:lnSpc>
                <a:spcPct val="90000"/>
              </a:lnSpc>
              <a:spcAft>
                <a:spcPts val="600"/>
              </a:spcAft>
            </a:pPr>
            <a:r>
              <a:rPr lang="en-US" sz="2000"/>
              <a:t>Our support for business varies depending on the industry collaborator, academic or project - there are no standard approaches. For organizations new to collaborating with the University, we establish industry visits, create detailed briefings and develop a holistic understanding of the business's challenge. We then translate academic concepts into industry-ready ideas.</a:t>
            </a:r>
          </a:p>
          <a:p>
            <a:pPr>
              <a:lnSpc>
                <a:spcPct val="90000"/>
              </a:lnSpc>
              <a:spcAft>
                <a:spcPts val="600"/>
              </a:spcAft>
            </a:pPr>
            <a:r>
              <a:rPr lang="en-US" sz="1200">
                <a:ea typeface="+mn-lt"/>
                <a:cs typeface="+mn-lt"/>
              </a:rPr>
              <a:t>UNIVERSITY OF BIRMINGHAM, 2022-last update, Our Services. Available: </a:t>
            </a:r>
            <a:r>
              <a:rPr lang="en-US" sz="1200">
                <a:ea typeface="+mn-lt"/>
                <a:cs typeface="+mn-lt"/>
                <a:hlinkClick r:id="rId5"/>
              </a:rPr>
              <a:t>https://www.birmingham.ac.uk/dubai/business/collaborate-with-us.aspx</a:t>
            </a:r>
            <a:r>
              <a:rPr lang="en-US" sz="1200">
                <a:ea typeface="+mn-lt"/>
                <a:cs typeface="+mn-lt"/>
              </a:rPr>
              <a:t> [Nov 20, 2022].</a:t>
            </a:r>
            <a:endParaRPr lang="en-US" sz="1200"/>
          </a:p>
          <a:p>
            <a:pPr>
              <a:lnSpc>
                <a:spcPct val="90000"/>
              </a:lnSpc>
              <a:spcAft>
                <a:spcPts val="600"/>
              </a:spcAft>
            </a:pPr>
            <a:endParaRPr lang="en-US" sz="2000"/>
          </a:p>
          <a:p>
            <a:pPr>
              <a:lnSpc>
                <a:spcPct val="90000"/>
              </a:lnSpc>
              <a:spcAft>
                <a:spcPts val="600"/>
              </a:spcAft>
            </a:pPr>
            <a:endParaRPr lang="en-US" sz="2000"/>
          </a:p>
        </p:txBody>
      </p:sp>
    </p:spTree>
    <p:extLst>
      <p:ext uri="{BB962C8B-B14F-4D97-AF65-F5344CB8AC3E}">
        <p14:creationId xmlns:p14="http://schemas.microsoft.com/office/powerpoint/2010/main" val="711746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34002" y="1163594"/>
            <a:ext cx="6095998" cy="1624055"/>
          </a:xfrm>
        </p:spPr>
        <p:txBody>
          <a:bodyPr anchor="b">
            <a:normAutofit/>
          </a:bodyPr>
          <a:lstStyle/>
          <a:p>
            <a:r>
              <a:rPr lang="en-GB"/>
              <a:t>Reaping the rewards of innovation?? </a:t>
            </a:r>
          </a:p>
        </p:txBody>
      </p:sp>
      <p:pic>
        <p:nvPicPr>
          <p:cNvPr id="4" name="Picture 3"/>
          <p:cNvPicPr>
            <a:picLocks noChangeAspect="1"/>
          </p:cNvPicPr>
          <p:nvPr/>
        </p:nvPicPr>
        <p:blipFill>
          <a:blip r:embed="rId3"/>
          <a:stretch>
            <a:fillRect/>
          </a:stretch>
        </p:blipFill>
        <p:spPr>
          <a:xfrm>
            <a:off x="762001" y="2081494"/>
            <a:ext cx="2771774" cy="3096606"/>
          </a:xfrm>
          <a:prstGeom prst="rect">
            <a:avLst/>
          </a:prstGeom>
        </p:spPr>
      </p:pic>
      <p:sp>
        <p:nvSpPr>
          <p:cNvPr id="15" name="Freeform: Shape 15">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7">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5334002" y="3047999"/>
            <a:ext cx="6095998" cy="3048001"/>
          </a:xfrm>
        </p:spPr>
        <p:txBody>
          <a:bodyPr vert="horz" lIns="91440" tIns="45720" rIns="91440" bIns="45720" rtlCol="0">
            <a:normAutofit/>
          </a:bodyPr>
          <a:lstStyle/>
          <a:p>
            <a:pPr marL="0" indent="0">
              <a:buNone/>
            </a:pPr>
            <a:r>
              <a:rPr lang="en-GB" sz="2200"/>
              <a:t>Despite Government led projects and ambitious targets for innovation the UAE has moved from 35</a:t>
            </a:r>
            <a:r>
              <a:rPr lang="en-GB" sz="2200" baseline="30000"/>
              <a:t>th</a:t>
            </a:r>
            <a:r>
              <a:rPr lang="en-GB" sz="2200"/>
              <a:t> position on the Global innovation index in 2017 to 36</a:t>
            </a:r>
            <a:r>
              <a:rPr lang="en-GB" sz="2200" baseline="30000"/>
              <a:t>th</a:t>
            </a:r>
            <a:r>
              <a:rPr lang="en-GB" sz="2200"/>
              <a:t> in 2019.</a:t>
            </a:r>
          </a:p>
          <a:p>
            <a:pPr marL="0" indent="0">
              <a:buNone/>
            </a:pPr>
            <a:r>
              <a:rPr lang="en-GB" sz="2200"/>
              <a:t>How do UAE improve this? </a:t>
            </a:r>
          </a:p>
          <a:p>
            <a:pPr marL="0" indent="0">
              <a:buNone/>
            </a:pPr>
            <a:r>
              <a:rPr lang="en-GB" sz="2200"/>
              <a:t>Investing in free zones for trade </a:t>
            </a:r>
          </a:p>
          <a:p>
            <a:pPr marL="0" indent="0">
              <a:buNone/>
            </a:pPr>
            <a:r>
              <a:rPr lang="en-GB" sz="2200"/>
              <a:t>Non-national ownerships </a:t>
            </a:r>
          </a:p>
          <a:p>
            <a:pPr marL="0" indent="0">
              <a:buNone/>
            </a:pPr>
            <a:r>
              <a:rPr lang="en-GB" sz="2200"/>
              <a:t>Allow net profit to move outside the UAE </a:t>
            </a:r>
          </a:p>
          <a:p>
            <a:pPr marL="0" indent="0">
              <a:buNone/>
            </a:pPr>
            <a:endParaRPr lang="en-GB" sz="2200"/>
          </a:p>
        </p:txBody>
      </p:sp>
    </p:spTree>
    <p:extLst>
      <p:ext uri="{BB962C8B-B14F-4D97-AF65-F5344CB8AC3E}">
        <p14:creationId xmlns:p14="http://schemas.microsoft.com/office/powerpoint/2010/main" val="21497091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5024" y="841377"/>
            <a:ext cx="4745505" cy="1666499"/>
          </a:xfrm>
        </p:spPr>
        <p:txBody>
          <a:bodyPr anchor="b">
            <a:normAutofit/>
          </a:bodyPr>
          <a:lstStyle/>
          <a:p>
            <a:r>
              <a:rPr lang="en-GB"/>
              <a:t>Does all Innovation work?? </a:t>
            </a:r>
          </a:p>
        </p:txBody>
      </p:sp>
      <p:sp>
        <p:nvSpPr>
          <p:cNvPr id="3" name="Content Placeholder 2"/>
          <p:cNvSpPr>
            <a:spLocks noGrp="1"/>
          </p:cNvSpPr>
          <p:nvPr>
            <p:ph idx="1"/>
          </p:nvPr>
        </p:nvSpPr>
        <p:spPr>
          <a:xfrm>
            <a:off x="835022" y="2796988"/>
            <a:ext cx="4745505" cy="3280777"/>
          </a:xfrm>
        </p:spPr>
        <p:txBody>
          <a:bodyPr vert="horz" lIns="91440" tIns="45720" rIns="91440" bIns="45720" rtlCol="0" anchor="t">
            <a:normAutofit/>
          </a:bodyPr>
          <a:lstStyle/>
          <a:p>
            <a:pPr marL="342900" indent="-342900"/>
            <a:r>
              <a:rPr lang="en-GB" sz="2200"/>
              <a:t>Expo city built for 25 million people </a:t>
            </a:r>
          </a:p>
          <a:p>
            <a:pPr marL="342900" indent="-342900"/>
            <a:r>
              <a:rPr lang="en-GB" sz="2200"/>
              <a:t>Show ended 31</a:t>
            </a:r>
            <a:r>
              <a:rPr lang="en-GB" sz="2200" baseline="30000"/>
              <a:t>st</a:t>
            </a:r>
            <a:r>
              <a:rPr lang="en-GB" sz="2200"/>
              <a:t> March </a:t>
            </a:r>
          </a:p>
          <a:p>
            <a:pPr marL="342900" indent="-342900"/>
            <a:r>
              <a:rPr lang="en-GB" sz="2200"/>
              <a:t>Area vacant 1</a:t>
            </a:r>
            <a:r>
              <a:rPr lang="en-GB" sz="2200" baseline="30000"/>
              <a:t>st</a:t>
            </a:r>
            <a:r>
              <a:rPr lang="en-GB" sz="2200"/>
              <a:t> April </a:t>
            </a:r>
          </a:p>
          <a:p>
            <a:pPr marL="342900" indent="-342900"/>
            <a:r>
              <a:rPr lang="en-GB" sz="2200"/>
              <a:t>Huge infrastructure and investment without a long-term plan for occupation </a:t>
            </a:r>
          </a:p>
        </p:txBody>
      </p:sp>
      <p:grpSp>
        <p:nvGrpSpPr>
          <p:cNvPr id="1041" name="Group 1032">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042" name="Group 1033">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038" name="Freeform: Shape 1037">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Shape 1038">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43" name="Group 1034">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036" name="Freeform: Shape 1035">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7" name="Freeform: Shape 1036">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1026" name="Picture 2" descr="Image result for expo city"/>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541932" y="1502787"/>
            <a:ext cx="4369112" cy="2759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2501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5024" y="841377"/>
            <a:ext cx="4745505" cy="1407707"/>
          </a:xfrm>
        </p:spPr>
        <p:txBody>
          <a:bodyPr anchor="b">
            <a:normAutofit/>
          </a:bodyPr>
          <a:lstStyle/>
          <a:p>
            <a:r>
              <a:rPr lang="en-GB"/>
              <a:t>Conflict within innovation </a:t>
            </a:r>
          </a:p>
        </p:txBody>
      </p:sp>
      <p:sp>
        <p:nvSpPr>
          <p:cNvPr id="3" name="Content Placeholder 2"/>
          <p:cNvSpPr>
            <a:spLocks noGrp="1"/>
          </p:cNvSpPr>
          <p:nvPr>
            <p:ph idx="1"/>
          </p:nvPr>
        </p:nvSpPr>
        <p:spPr>
          <a:xfrm>
            <a:off x="835022" y="2437554"/>
            <a:ext cx="5047429" cy="3223268"/>
          </a:xfrm>
        </p:spPr>
        <p:txBody>
          <a:bodyPr vert="horz" lIns="91440" tIns="45720" rIns="91440" bIns="45720" rtlCol="0" anchor="t">
            <a:noAutofit/>
          </a:bodyPr>
          <a:lstStyle/>
          <a:p>
            <a:pPr marL="0" indent="0">
              <a:buNone/>
            </a:pPr>
            <a:r>
              <a:rPr lang="en-GB" sz="2200"/>
              <a:t>Using the UAE as an example we can see a strong government led innovation strategy however, conflicting targets hinder the overall vision and success. </a:t>
            </a:r>
          </a:p>
          <a:p>
            <a:pPr marL="0" indent="0">
              <a:buNone/>
            </a:pPr>
            <a:r>
              <a:rPr lang="en-GB" sz="2200"/>
              <a:t>Sustainability goals while trying to increase tourism to 25 million people / year </a:t>
            </a:r>
          </a:p>
          <a:p>
            <a:pPr marL="0" indent="0">
              <a:buNone/>
            </a:pPr>
            <a:r>
              <a:rPr lang="en-GB" sz="2200"/>
              <a:t>Circular economy and environmental targets while growing autonomous technology.  </a:t>
            </a:r>
          </a:p>
          <a:p>
            <a:pPr marL="0" indent="0">
              <a:buNone/>
            </a:pPr>
            <a:endParaRPr lang="en-GB" sz="1800"/>
          </a:p>
          <a:p>
            <a:pPr marL="0" indent="0">
              <a:buNone/>
            </a:pPr>
            <a:endParaRPr lang="en-GB" sz="1800"/>
          </a:p>
        </p:txBody>
      </p:sp>
      <p:grpSp>
        <p:nvGrpSpPr>
          <p:cNvPr id="19" name="Group 10">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20" name="Group 11">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1" name="Group 12">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p:cNvPicPr>
            <a:picLocks noChangeAspect="1"/>
          </p:cNvPicPr>
          <p:nvPr/>
        </p:nvPicPr>
        <p:blipFill>
          <a:blip r:embed="rId4"/>
          <a:stretch>
            <a:fillRect/>
          </a:stretch>
        </p:blipFill>
        <p:spPr>
          <a:xfrm>
            <a:off x="6541932" y="2248609"/>
            <a:ext cx="4369112" cy="1267795"/>
          </a:xfrm>
          <a:prstGeom prst="rect">
            <a:avLst/>
          </a:prstGeom>
        </p:spPr>
      </p:pic>
    </p:spTree>
    <p:extLst>
      <p:ext uri="{BB962C8B-B14F-4D97-AF65-F5344CB8AC3E}">
        <p14:creationId xmlns:p14="http://schemas.microsoft.com/office/powerpoint/2010/main" val="35688382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77F0-95F6-1D57-43F4-8AB22AF87520}"/>
              </a:ext>
            </a:extLst>
          </p:cNvPr>
          <p:cNvSpPr>
            <a:spLocks noGrp="1"/>
          </p:cNvSpPr>
          <p:nvPr>
            <p:ph type="title"/>
          </p:nvPr>
        </p:nvSpPr>
        <p:spPr/>
        <p:txBody>
          <a:bodyPr>
            <a:normAutofit fontScale="90000"/>
          </a:bodyPr>
          <a:lstStyle/>
          <a:p>
            <a:r>
              <a:rPr lang="en-GB"/>
              <a:t>Understanding Cultural Factors – University of Birmingham in Dubai</a:t>
            </a:r>
          </a:p>
        </p:txBody>
      </p:sp>
      <p:graphicFrame>
        <p:nvGraphicFramePr>
          <p:cNvPr id="13" name="Content Placeholder 2">
            <a:extLst>
              <a:ext uri="{FF2B5EF4-FFF2-40B4-BE49-F238E27FC236}">
                <a16:creationId xmlns:a16="http://schemas.microsoft.com/office/drawing/2014/main" id="{368608D3-4891-F7E2-D85F-B5DFABF93999}"/>
              </a:ext>
            </a:extLst>
          </p:cNvPr>
          <p:cNvGraphicFramePr>
            <a:graphicFrameLocks noGrp="1"/>
          </p:cNvGraphicFramePr>
          <p:nvPr>
            <p:ph idx="1"/>
          </p:nvPr>
        </p:nvGraphicFramePr>
        <p:xfrm>
          <a:off x="762000" y="3047999"/>
          <a:ext cx="10668000" cy="3048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29754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5B160-AA71-0130-5BC7-C451BC4387A1}"/>
              </a:ext>
            </a:extLst>
          </p:cNvPr>
          <p:cNvSpPr>
            <a:spLocks noGrp="1"/>
          </p:cNvSpPr>
          <p:nvPr>
            <p:ph type="title"/>
          </p:nvPr>
        </p:nvSpPr>
        <p:spPr>
          <a:xfrm>
            <a:off x="835024" y="841377"/>
            <a:ext cx="4745505" cy="1666499"/>
          </a:xfrm>
        </p:spPr>
        <p:txBody>
          <a:bodyPr anchor="b">
            <a:normAutofit/>
          </a:bodyPr>
          <a:lstStyle/>
          <a:p>
            <a:r>
              <a:rPr lang="en-GB" sz="3700"/>
              <a:t>Lessons from a Development Agency?</a:t>
            </a:r>
          </a:p>
        </p:txBody>
      </p:sp>
      <p:sp>
        <p:nvSpPr>
          <p:cNvPr id="3" name="Content Placeholder 2">
            <a:extLst>
              <a:ext uri="{FF2B5EF4-FFF2-40B4-BE49-F238E27FC236}">
                <a16:creationId xmlns:a16="http://schemas.microsoft.com/office/drawing/2014/main" id="{716A2B81-ADF9-094F-CCEC-5B7DC4979530}"/>
              </a:ext>
            </a:extLst>
          </p:cNvPr>
          <p:cNvSpPr>
            <a:spLocks noGrp="1"/>
          </p:cNvSpPr>
          <p:nvPr>
            <p:ph idx="1"/>
          </p:nvPr>
        </p:nvSpPr>
        <p:spPr>
          <a:xfrm>
            <a:off x="835022" y="2796988"/>
            <a:ext cx="4745505" cy="3280777"/>
          </a:xfrm>
        </p:spPr>
        <p:txBody>
          <a:bodyPr vert="horz" lIns="91440" tIns="45720" rIns="91440" bIns="45720" rtlCol="0" anchor="t">
            <a:normAutofit fontScale="92500"/>
          </a:bodyPr>
          <a:lstStyle/>
          <a:p>
            <a:r>
              <a:rPr lang="en-GB"/>
              <a:t>The Canadian State of Alberta has a population of 4.2 million and benefits from a dedicated Innovation Development Agency</a:t>
            </a:r>
            <a:endParaRPr lang="en-US"/>
          </a:p>
          <a:p>
            <a:r>
              <a:rPr lang="en-GB"/>
              <a:t>Looking at how this Agency functions provides some insight into who are the key innovation actors and catalysers in Wales</a:t>
            </a:r>
          </a:p>
          <a:p>
            <a:pPr marL="0" indent="0">
              <a:buNone/>
            </a:pPr>
            <a:endParaRPr lang="en-GB"/>
          </a:p>
        </p:txBody>
      </p:sp>
      <p:grpSp>
        <p:nvGrpSpPr>
          <p:cNvPr id="12" name="Group 11">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7" name="Graphic 6" descr="Education">
            <a:extLst>
              <a:ext uri="{FF2B5EF4-FFF2-40B4-BE49-F238E27FC236}">
                <a16:creationId xmlns:a16="http://schemas.microsoft.com/office/drawing/2014/main" id="{E75997E2-7F7D-5DD6-D28B-349C95317DA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94814" y="1350833"/>
            <a:ext cx="3063347" cy="3063347"/>
          </a:xfrm>
          <a:prstGeom prst="rect">
            <a:avLst/>
          </a:prstGeom>
        </p:spPr>
      </p:pic>
    </p:spTree>
    <p:extLst>
      <p:ext uri="{BB962C8B-B14F-4D97-AF65-F5344CB8AC3E}">
        <p14:creationId xmlns:p14="http://schemas.microsoft.com/office/powerpoint/2010/main" val="36769564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E3331B-A03F-F5BB-8E67-DF33ADDCF6E7}"/>
              </a:ext>
            </a:extLst>
          </p:cNvPr>
          <p:cNvSpPr>
            <a:spLocks noGrp="1"/>
          </p:cNvSpPr>
          <p:nvPr>
            <p:ph type="title"/>
          </p:nvPr>
        </p:nvSpPr>
        <p:spPr>
          <a:xfrm>
            <a:off x="762000" y="838200"/>
            <a:ext cx="3810001" cy="1949449"/>
          </a:xfrm>
        </p:spPr>
        <p:txBody>
          <a:bodyPr vert="horz" lIns="91440" tIns="45720" rIns="91440" bIns="45720" rtlCol="0" anchor="b" anchorCtr="0">
            <a:normAutofit/>
          </a:bodyPr>
          <a:lstStyle/>
          <a:p>
            <a:r>
              <a:rPr lang="en-US" kern="1200">
                <a:solidFill>
                  <a:schemeClr val="tx1"/>
                </a:solidFill>
                <a:latin typeface="+mj-lt"/>
                <a:ea typeface="+mj-ea"/>
                <a:cs typeface="+mj-cs"/>
              </a:rPr>
              <a:t>Innovation in action</a:t>
            </a:r>
          </a:p>
          <a:p>
            <a:endParaRPr lang="en-US" kern="1200">
              <a:solidFill>
                <a:schemeClr val="tx1"/>
              </a:solidFill>
              <a:latin typeface="+mj-lt"/>
              <a:ea typeface="+mj-ea"/>
              <a:cs typeface="+mj-cs"/>
            </a:endParaRPr>
          </a:p>
        </p:txBody>
      </p:sp>
      <p:pic>
        <p:nvPicPr>
          <p:cNvPr id="5" name="Picture 4" descr="Small white light bulbs with one large yellow light bulb drawn on a black surface">
            <a:extLst>
              <a:ext uri="{FF2B5EF4-FFF2-40B4-BE49-F238E27FC236}">
                <a16:creationId xmlns:a16="http://schemas.microsoft.com/office/drawing/2014/main" id="{E260A137-1B60-5F81-3CB0-58879B774685}"/>
              </a:ext>
            </a:extLst>
          </p:cNvPr>
          <p:cNvPicPr>
            <a:picLocks noChangeAspect="1"/>
          </p:cNvPicPr>
          <p:nvPr/>
        </p:nvPicPr>
        <p:blipFill rotWithShape="1">
          <a:blip r:embed="rId3"/>
          <a:srcRect l="6784" r="6784" b="-2"/>
          <a:stretch/>
        </p:blipFill>
        <p:spPr>
          <a:xfrm>
            <a:off x="5334476" y="762001"/>
            <a:ext cx="6095524" cy="4707593"/>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effectLst>
            <a:outerShdw blurRad="381000" dist="152400" dir="5400000" algn="t" rotWithShape="0">
              <a:prstClr val="black">
                <a:alpha val="10000"/>
              </a:prstClr>
            </a:outerShdw>
          </a:effectLst>
        </p:spPr>
      </p:pic>
      <p:sp>
        <p:nvSpPr>
          <p:cNvPr id="4" name="TextBox 3">
            <a:extLst>
              <a:ext uri="{FF2B5EF4-FFF2-40B4-BE49-F238E27FC236}">
                <a16:creationId xmlns:a16="http://schemas.microsoft.com/office/drawing/2014/main" id="{511541F3-104F-2F82-FE8A-BD8B5D7DFEB4}"/>
              </a:ext>
            </a:extLst>
          </p:cNvPr>
          <p:cNvSpPr txBox="1"/>
          <p:nvPr/>
        </p:nvSpPr>
        <p:spPr>
          <a:xfrm>
            <a:off x="762001" y="2415395"/>
            <a:ext cx="3810000" cy="3048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a:lnSpc>
                <a:spcPct val="90000"/>
              </a:lnSpc>
              <a:spcAft>
                <a:spcPts val="600"/>
              </a:spcAft>
            </a:pPr>
            <a:r>
              <a:rPr lang="en-US" sz="1600"/>
              <a:t>"Alberta Innovates is the province’s largest research and innovation agency. From funding to commercialization, we are Alberta’s innovation engine.</a:t>
            </a:r>
          </a:p>
          <a:p>
            <a:pPr>
              <a:lnSpc>
                <a:spcPct val="90000"/>
              </a:lnSpc>
              <a:spcAft>
                <a:spcPts val="600"/>
              </a:spcAft>
            </a:pPr>
            <a:r>
              <a:rPr lang="en-US" sz="1600"/>
              <a:t>We are working to solve today’s challenges, create new opportunities and forge a healthy, sustainable and prosperous future for Albertans today and for generations to come.</a:t>
            </a:r>
          </a:p>
          <a:p>
            <a:pPr>
              <a:lnSpc>
                <a:spcPct val="90000"/>
              </a:lnSpc>
              <a:spcAft>
                <a:spcPts val="600"/>
              </a:spcAft>
            </a:pPr>
            <a:r>
              <a:rPr lang="en-US" sz="1600"/>
              <a:t>We are where innovation happens, and we touch every corner of the province for the benefit of all Albertans." </a:t>
            </a:r>
            <a:endParaRPr lang="en-US" sz="1600">
              <a:ea typeface="+mn-lt"/>
              <a:cs typeface="+mn-lt"/>
            </a:endParaRPr>
          </a:p>
          <a:p>
            <a:pPr>
              <a:lnSpc>
                <a:spcPct val="90000"/>
              </a:lnSpc>
              <a:spcAft>
                <a:spcPts val="600"/>
              </a:spcAft>
            </a:pPr>
            <a:r>
              <a:rPr lang="en-US" sz="1200">
                <a:ea typeface="+mn-lt"/>
                <a:cs typeface="+mn-lt"/>
              </a:rPr>
              <a:t>ALBERTA INNOVATES, 2022-last update, Alberta Innovates - the province's full-service innovation engine. Available: </a:t>
            </a:r>
            <a:r>
              <a:rPr lang="en-US" sz="1200">
                <a:ea typeface="+mn-lt"/>
                <a:cs typeface="+mn-lt"/>
                <a:hlinkClick r:id="rId4"/>
              </a:rPr>
              <a:t>https://albertainnovates.ca/</a:t>
            </a:r>
            <a:r>
              <a:rPr lang="en-US" sz="1200">
                <a:ea typeface="+mn-lt"/>
                <a:cs typeface="+mn-lt"/>
              </a:rPr>
              <a:t> [Nov 20, 2022].</a:t>
            </a:r>
            <a:endParaRPr lang="en-US"/>
          </a:p>
          <a:p>
            <a:pPr indent="-228600">
              <a:lnSpc>
                <a:spcPct val="90000"/>
              </a:lnSpc>
              <a:spcAft>
                <a:spcPts val="600"/>
              </a:spcAft>
              <a:buFont typeface="Arial" panose="020B0604020202020204" pitchFamily="34" charset="0"/>
              <a:buChar char="•"/>
            </a:pPr>
            <a:endParaRPr lang="en-US" sz="1400"/>
          </a:p>
        </p:txBody>
      </p:sp>
      <p:sp>
        <p:nvSpPr>
          <p:cNvPr id="18" name="Freeform: Shape 17">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948211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AF231D3B-C440-6254-5E3D-B19E3763B5FA}"/>
              </a:ext>
            </a:extLst>
          </p:cNvPr>
          <p:cNvPicPr>
            <a:picLocks noChangeAspect="1"/>
          </p:cNvPicPr>
          <p:nvPr/>
        </p:nvPicPr>
        <p:blipFill rotWithShape="1">
          <a:blip r:embed="rId3"/>
          <a:srcRect t="8129" r="3" b="16870"/>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117E1A5F-4E44-495B-9C48-A5314F5BA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19199"/>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61538-3BBF-8033-3FC9-25F9ACBF3DC7}"/>
              </a:ext>
            </a:extLst>
          </p:cNvPr>
          <p:cNvSpPr>
            <a:spLocks noGrp="1"/>
          </p:cNvSpPr>
          <p:nvPr>
            <p:ph type="title"/>
          </p:nvPr>
        </p:nvSpPr>
        <p:spPr>
          <a:xfrm>
            <a:off x="762000" y="1523999"/>
            <a:ext cx="10668000" cy="1985963"/>
          </a:xfrm>
        </p:spPr>
        <p:txBody>
          <a:bodyPr vert="horz" lIns="91440" tIns="45720" rIns="91440" bIns="45720" rtlCol="0" anchor="b" anchorCtr="0">
            <a:normAutofit/>
          </a:bodyPr>
          <a:lstStyle/>
          <a:p>
            <a:pPr algn="ctr"/>
            <a:r>
              <a:rPr lang="en-US" sz="8000">
                <a:solidFill>
                  <a:srgbClr val="FFFFFF"/>
                </a:solidFill>
              </a:rPr>
              <a:t>Our Purpose?</a:t>
            </a:r>
          </a:p>
        </p:txBody>
      </p:sp>
    </p:spTree>
    <p:extLst>
      <p:ext uri="{BB962C8B-B14F-4D97-AF65-F5344CB8AC3E}">
        <p14:creationId xmlns:p14="http://schemas.microsoft.com/office/powerpoint/2010/main" val="33056957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Hands holding each other's wrists and interlinked to form a circle">
            <a:extLst>
              <a:ext uri="{FF2B5EF4-FFF2-40B4-BE49-F238E27FC236}">
                <a16:creationId xmlns:a16="http://schemas.microsoft.com/office/drawing/2014/main" id="{38921EC4-0BEA-ACFF-7CC4-FDE10F1CC3C0}"/>
              </a:ext>
            </a:extLst>
          </p:cNvPr>
          <p:cNvPicPr>
            <a:picLocks noChangeAspect="1"/>
          </p:cNvPicPr>
          <p:nvPr/>
        </p:nvPicPr>
        <p:blipFill rotWithShape="1">
          <a:blip r:embed="rId3"/>
          <a:srcRect r="3" b="15603"/>
          <a:stretch/>
        </p:blipFill>
        <p:spPr>
          <a:xfrm>
            <a:off x="20" y="10"/>
            <a:ext cx="12191435" cy="6857989"/>
          </a:xfrm>
          <a:prstGeom prst="rect">
            <a:avLst/>
          </a:prstGeom>
        </p:spPr>
      </p:pic>
      <p:sp>
        <p:nvSpPr>
          <p:cNvPr id="15" name="Rectangle 10">
            <a:extLst>
              <a:ext uri="{FF2B5EF4-FFF2-40B4-BE49-F238E27FC236}">
                <a16:creationId xmlns:a16="http://schemas.microsoft.com/office/drawing/2014/main" id="{A5761B15-C433-40FE-BB67-ECF17E50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47974"/>
            <a:ext cx="12192001" cy="3608431"/>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ED122-FC70-BBF8-019F-4C5DD6FBF04F}"/>
              </a:ext>
            </a:extLst>
          </p:cNvPr>
          <p:cNvSpPr>
            <a:spLocks noGrp="1"/>
          </p:cNvSpPr>
          <p:nvPr>
            <p:ph type="title"/>
          </p:nvPr>
        </p:nvSpPr>
        <p:spPr>
          <a:xfrm>
            <a:off x="762000" y="3320798"/>
            <a:ext cx="10668000" cy="1985963"/>
          </a:xfrm>
        </p:spPr>
        <p:txBody>
          <a:bodyPr vert="horz" lIns="91440" tIns="45720" rIns="91440" bIns="45720" rtlCol="0" anchor="b" anchorCtr="0">
            <a:normAutofit/>
          </a:bodyPr>
          <a:lstStyle/>
          <a:p>
            <a:pPr algn="ctr"/>
            <a:r>
              <a:rPr lang="en-US" sz="6200">
                <a:solidFill>
                  <a:srgbClr val="FFFFFF"/>
                </a:solidFill>
              </a:rPr>
              <a:t>We will prosper when we are passionate about our Purpose</a:t>
            </a:r>
          </a:p>
        </p:txBody>
      </p:sp>
    </p:spTree>
    <p:extLst>
      <p:ext uri="{BB962C8B-B14F-4D97-AF65-F5344CB8AC3E}">
        <p14:creationId xmlns:p14="http://schemas.microsoft.com/office/powerpoint/2010/main" val="14295842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56BF83-F894-BB46-DCBB-05748CAC0893}"/>
              </a:ext>
            </a:extLst>
          </p:cNvPr>
          <p:cNvSpPr>
            <a:spLocks noGrp="1"/>
          </p:cNvSpPr>
          <p:nvPr>
            <p:ph type="title"/>
          </p:nvPr>
        </p:nvSpPr>
        <p:spPr>
          <a:xfrm>
            <a:off x="762000" y="1009650"/>
            <a:ext cx="4400549" cy="1857375"/>
          </a:xfrm>
        </p:spPr>
        <p:txBody>
          <a:bodyPr vert="horz" lIns="91440" tIns="45720" rIns="91440" bIns="45720" rtlCol="0" anchor="b" anchorCtr="0">
            <a:normAutofit/>
          </a:bodyPr>
          <a:lstStyle/>
          <a:p>
            <a:r>
              <a:rPr lang="en-US" kern="1200">
                <a:solidFill>
                  <a:schemeClr val="tx1"/>
                </a:solidFill>
                <a:latin typeface="+mj-lt"/>
                <a:ea typeface="+mj-ea"/>
                <a:cs typeface="+mj-cs"/>
              </a:rPr>
              <a:t>Forbes Under 30s</a:t>
            </a:r>
          </a:p>
        </p:txBody>
      </p:sp>
      <p:pic>
        <p:nvPicPr>
          <p:cNvPr id="6" name="Picture 6" descr="A picture containing text, person, person, male&#10;&#10;Description automatically generated">
            <a:extLst>
              <a:ext uri="{FF2B5EF4-FFF2-40B4-BE49-F238E27FC236}">
                <a16:creationId xmlns:a16="http://schemas.microsoft.com/office/drawing/2014/main" id="{25E50953-3A1F-FD66-3E9B-B26FD233CEC3}"/>
              </a:ext>
            </a:extLst>
          </p:cNvPr>
          <p:cNvPicPr>
            <a:picLocks noChangeAspect="1"/>
          </p:cNvPicPr>
          <p:nvPr/>
        </p:nvPicPr>
        <p:blipFill rotWithShape="1">
          <a:blip r:embed="rId3"/>
          <a:srcRect l="14280" r="1"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69" name="Group 68">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70" name="Freeform: Shape 69">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Shape 70">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F7872291-FDCF-2EBF-4E65-F44742972405}"/>
              </a:ext>
            </a:extLst>
          </p:cNvPr>
          <p:cNvSpPr txBox="1"/>
          <p:nvPr/>
        </p:nvSpPr>
        <p:spPr>
          <a:xfrm>
            <a:off x="762000" y="3109956"/>
            <a:ext cx="4400549" cy="31670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200">
                <a:ea typeface="+mn-lt"/>
                <a:cs typeface="+mn-lt"/>
              </a:rPr>
              <a:t>OECD, 2022-last update, OECD Reviews of Innovation Policy: Germany 2022: Building Agility for Successful Transitions | READ online. Available: </a:t>
            </a:r>
            <a:r>
              <a:rPr lang="en-US" sz="1200">
                <a:ea typeface="+mn-lt"/>
                <a:cs typeface="+mn-lt"/>
                <a:hlinkClick r:id="rId5"/>
              </a:rPr>
              <a:t>https://read.oecd-ilibrary.org/science-and-technology/oecd-reviews-of-innovation-policy-germany-2022_50b32331-en</a:t>
            </a:r>
            <a:r>
              <a:rPr lang="en-US" sz="1200">
                <a:ea typeface="+mn-lt"/>
                <a:cs typeface="+mn-lt"/>
              </a:rPr>
              <a:t> [Nov 21, 2022].</a:t>
            </a:r>
            <a:endParaRPr lang="en-US" sz="1200"/>
          </a:p>
          <a:p>
            <a:pPr>
              <a:lnSpc>
                <a:spcPct val="90000"/>
              </a:lnSpc>
              <a:spcAft>
                <a:spcPts val="600"/>
              </a:spcAft>
            </a:pPr>
            <a:endParaRPr lang="en-US" sz="3600"/>
          </a:p>
          <a:p>
            <a:pPr>
              <a:lnSpc>
                <a:spcPct val="90000"/>
              </a:lnSpc>
              <a:spcAft>
                <a:spcPts val="600"/>
              </a:spcAft>
            </a:pPr>
            <a:r>
              <a:rPr lang="en-US" sz="3600"/>
              <a:t>Purpose – the pathway to prosperity</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42624127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F57BA-839F-49D0-650C-49EEE4669C8A}"/>
              </a:ext>
            </a:extLst>
          </p:cNvPr>
          <p:cNvSpPr>
            <a:spLocks noGrp="1"/>
          </p:cNvSpPr>
          <p:nvPr>
            <p:ph type="title"/>
          </p:nvPr>
        </p:nvSpPr>
        <p:spPr>
          <a:xfrm>
            <a:off x="7619523" y="885825"/>
            <a:ext cx="3810001" cy="1901824"/>
          </a:xfrm>
        </p:spPr>
        <p:txBody>
          <a:bodyPr vert="horz" lIns="91440" tIns="45720" rIns="91440" bIns="45720" rtlCol="0" anchor="b" anchorCtr="0">
            <a:normAutofit/>
          </a:bodyPr>
          <a:lstStyle/>
          <a:p>
            <a:r>
              <a:rPr lang="en-US" kern="1200">
                <a:solidFill>
                  <a:schemeClr val="tx1"/>
                </a:solidFill>
                <a:latin typeface="+mj-lt"/>
                <a:ea typeface="+mj-ea"/>
                <a:cs typeface="+mj-cs"/>
              </a:rPr>
              <a:t>Forbes Under 30s</a:t>
            </a:r>
          </a:p>
        </p:txBody>
      </p:sp>
      <p:pic>
        <p:nvPicPr>
          <p:cNvPr id="4" name="Picture 4" descr="A picture containing text, person, indoor&#10;&#10;Description automatically generated">
            <a:extLst>
              <a:ext uri="{FF2B5EF4-FFF2-40B4-BE49-F238E27FC236}">
                <a16:creationId xmlns:a16="http://schemas.microsoft.com/office/drawing/2014/main" id="{7BD01F3E-36F7-B7F4-8DB4-3B148E7EBE07}"/>
              </a:ext>
            </a:extLst>
          </p:cNvPr>
          <p:cNvPicPr>
            <a:picLocks noGrp="1" noChangeAspect="1"/>
          </p:cNvPicPr>
          <p:nvPr>
            <p:ph idx="1"/>
          </p:nvPr>
        </p:nvPicPr>
        <p:blipFill>
          <a:blip r:embed="rId3"/>
          <a:stretch>
            <a:fillRect/>
          </a:stretch>
        </p:blipFill>
        <p:spPr>
          <a:xfrm>
            <a:off x="885611" y="762000"/>
            <a:ext cx="5847825" cy="5334000"/>
          </a:xfrm>
          <a:prstGeom prst="rect">
            <a:avLst/>
          </a:prstGeom>
        </p:spPr>
      </p:pic>
      <p:sp>
        <p:nvSpPr>
          <p:cNvPr id="5" name="TextBox 4">
            <a:extLst>
              <a:ext uri="{FF2B5EF4-FFF2-40B4-BE49-F238E27FC236}">
                <a16:creationId xmlns:a16="http://schemas.microsoft.com/office/drawing/2014/main" id="{881AF983-5E4B-B1D6-19A6-E182B26C0011}"/>
              </a:ext>
            </a:extLst>
          </p:cNvPr>
          <p:cNvSpPr txBox="1"/>
          <p:nvPr/>
        </p:nvSpPr>
        <p:spPr>
          <a:xfrm>
            <a:off x="7619524" y="3047999"/>
            <a:ext cx="3810000" cy="30480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200">
                <a:ea typeface="+mn-lt"/>
                <a:cs typeface="+mn-lt"/>
              </a:rPr>
              <a:t>FORBES, 2022-last update, To Modernize America's Freight Industry, This Entrepreneur Took An Untraditional Approach. Available: </a:t>
            </a:r>
            <a:r>
              <a:rPr lang="en-US" sz="1200">
                <a:ea typeface="+mn-lt"/>
                <a:cs typeface="+mn-lt"/>
                <a:hlinkClick r:id="rId4"/>
              </a:rPr>
              <a:t>https://www.forbes.com/video/6284569667001/to-modernize-americas-freight-industry-this-entrepreneur-took-an-untraditional-approach/</a:t>
            </a:r>
            <a:r>
              <a:rPr lang="en-US" sz="1200">
                <a:ea typeface="+mn-lt"/>
                <a:cs typeface="+mn-lt"/>
              </a:rPr>
              <a:t> [Nov 21, 2022].</a:t>
            </a:r>
            <a:endParaRPr lang="en-US" sz="1200"/>
          </a:p>
          <a:p>
            <a:pPr>
              <a:lnSpc>
                <a:spcPct val="90000"/>
              </a:lnSpc>
              <a:spcAft>
                <a:spcPts val="600"/>
              </a:spcAft>
            </a:pPr>
            <a:endParaRPr lang="en-US"/>
          </a:p>
          <a:p>
            <a:pPr>
              <a:lnSpc>
                <a:spcPct val="90000"/>
              </a:lnSpc>
              <a:spcAft>
                <a:spcPts val="600"/>
              </a:spcAft>
            </a:pPr>
            <a:r>
              <a:rPr lang="en-US" sz="3200"/>
              <a:t>Understanding the problem is the key to finding a solution</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18172379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C7B26B6E-D29E-1713-3DE1-5F84207521BD}"/>
              </a:ext>
            </a:extLst>
          </p:cNvPr>
          <p:cNvSpPr>
            <a:spLocks noGrp="1"/>
          </p:cNvSpPr>
          <p:nvPr>
            <p:ph type="title"/>
          </p:nvPr>
        </p:nvSpPr>
        <p:spPr>
          <a:xfrm>
            <a:off x="5334001" y="1163594"/>
            <a:ext cx="6095999" cy="1624055"/>
          </a:xfrm>
        </p:spPr>
        <p:txBody>
          <a:bodyPr anchor="b">
            <a:normAutofit/>
          </a:bodyPr>
          <a:lstStyle/>
          <a:p>
            <a:r>
              <a:rPr lang="en-GB"/>
              <a:t>A Simple Idea Can Be Transformational</a:t>
            </a:r>
            <a:endParaRPr lang="en-US"/>
          </a:p>
          <a:p>
            <a:endParaRPr lang="en-GB"/>
          </a:p>
        </p:txBody>
      </p:sp>
      <p:pic>
        <p:nvPicPr>
          <p:cNvPr id="4" name="Picture 4" descr="A picture containing text, person, person, suit&#10;&#10;Description automatically generated">
            <a:extLst>
              <a:ext uri="{FF2B5EF4-FFF2-40B4-BE49-F238E27FC236}">
                <a16:creationId xmlns:a16="http://schemas.microsoft.com/office/drawing/2014/main" id="{9DE1D7D9-CC04-2948-816A-56E8E33298D2}"/>
              </a:ext>
            </a:extLst>
          </p:cNvPr>
          <p:cNvPicPr>
            <a:picLocks noChangeAspect="1"/>
          </p:cNvPicPr>
          <p:nvPr/>
        </p:nvPicPr>
        <p:blipFill rotWithShape="1">
          <a:blip r:embed="rId3"/>
          <a:srcRect l="41832" r="1383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23" name="Freeform: Shape 22">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000D7FCE-E784-FE43-1457-43E7A1752681}"/>
              </a:ext>
            </a:extLst>
          </p:cNvPr>
          <p:cNvSpPr>
            <a:spLocks noGrp="1"/>
          </p:cNvSpPr>
          <p:nvPr>
            <p:ph idx="1"/>
          </p:nvPr>
        </p:nvSpPr>
        <p:spPr>
          <a:xfrm>
            <a:off x="5334001" y="3047999"/>
            <a:ext cx="6095999" cy="3048001"/>
          </a:xfrm>
        </p:spPr>
        <p:txBody>
          <a:bodyPr vert="horz" lIns="91440" tIns="45720" rIns="91440" bIns="45720" rtlCol="0" anchor="t">
            <a:normAutofit/>
          </a:bodyPr>
          <a:lstStyle/>
          <a:p>
            <a:pPr marL="0" indent="0">
              <a:buNone/>
            </a:pPr>
            <a:r>
              <a:rPr lang="en-US">
                <a:ea typeface="+mn-lt"/>
                <a:cs typeface="+mn-lt"/>
              </a:rPr>
              <a:t>"Don’t seek perfection. Seek balance. Seek consistence. Seek justice. Seek passion. Seek a cause for humanity, and your life shall have meaning"</a:t>
            </a:r>
          </a:p>
          <a:p>
            <a:pPr marL="0" indent="0">
              <a:buNone/>
            </a:pPr>
            <a:r>
              <a:rPr lang="en-US" sz="1200">
                <a:ea typeface="+mn-lt"/>
                <a:cs typeface="+mn-lt"/>
              </a:rPr>
              <a:t>HANSEN, K., Sep 21, 2022-last update, Wednesday Keynote Derreck Kayongo: A Simple Idea Can Be Transformational. Available: </a:t>
            </a:r>
            <a:r>
              <a:rPr lang="en-US" sz="1200">
                <a:ea typeface="+mn-lt"/>
                <a:cs typeface="+mn-lt"/>
                <a:hlinkClick r:id="rId5"/>
              </a:rPr>
              <a:t>https://icma.org/articles/article/wednesday-keynote-derreck-kayongo-simple-idea-can-be-transformational</a:t>
            </a:r>
            <a:r>
              <a:rPr lang="en-US" sz="1200">
                <a:ea typeface="+mn-lt"/>
                <a:cs typeface="+mn-lt"/>
              </a:rPr>
              <a:t> [Oct 29, 2022].</a:t>
            </a:r>
            <a:endParaRPr lang="en-US" sz="1200"/>
          </a:p>
        </p:txBody>
      </p:sp>
      <p:sp>
        <p:nvSpPr>
          <p:cNvPr id="5" name="TextBox 4">
            <a:extLst>
              <a:ext uri="{FF2B5EF4-FFF2-40B4-BE49-F238E27FC236}">
                <a16:creationId xmlns:a16="http://schemas.microsoft.com/office/drawing/2014/main" id="{5475F548-62E5-CF7F-85C7-337E93C0E40D}"/>
              </a:ext>
            </a:extLst>
          </p:cNvPr>
          <p:cNvSpPr txBox="1"/>
          <p:nvPr/>
        </p:nvSpPr>
        <p:spPr>
          <a:xfrm>
            <a:off x="806823" y="5632823"/>
            <a:ext cx="6049766" cy="4643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5426093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oh what's occurring clip from Gavin and Stacey used on The Scott Mills Show">
            <a:hlinkClick r:id="" action="ppaction://media"/>
            <a:extLst>
              <a:ext uri="{FF2B5EF4-FFF2-40B4-BE49-F238E27FC236}">
                <a16:creationId xmlns:a16="http://schemas.microsoft.com/office/drawing/2014/main" id="{6482662A-5782-ABAC-4B0A-20B5C15709C8}"/>
              </a:ext>
            </a:extLst>
          </p:cNvPr>
          <p:cNvPicPr>
            <a:picLocks noGrp="1" noRot="1" noChangeAspect="1"/>
          </p:cNvPicPr>
          <p:nvPr>
            <p:ph idx="1"/>
            <a:videoFile r:link="rId1"/>
          </p:nvPr>
        </p:nvPicPr>
        <p:blipFill>
          <a:blip r:embed="rId4"/>
          <a:stretch>
            <a:fillRect/>
          </a:stretch>
        </p:blipFill>
        <p:spPr>
          <a:xfrm>
            <a:off x="7097156" y="782595"/>
            <a:ext cx="3636488" cy="2727366"/>
          </a:xfrm>
          <a:prstGeom prst="rect">
            <a:avLst/>
          </a:prstGeom>
        </p:spPr>
      </p:pic>
      <p:grpSp>
        <p:nvGrpSpPr>
          <p:cNvPr id="21" name="Group 2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2" name="Freeform: Shape 2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127861-9EA9-00D9-1C64-EBF70601B973}"/>
              </a:ext>
            </a:extLst>
          </p:cNvPr>
          <p:cNvSpPr>
            <a:spLocks noGrp="1"/>
          </p:cNvSpPr>
          <p:nvPr>
            <p:ph type="title"/>
          </p:nvPr>
        </p:nvSpPr>
        <p:spPr>
          <a:xfrm>
            <a:off x="762000" y="782595"/>
            <a:ext cx="5334000" cy="2727367"/>
          </a:xfrm>
        </p:spPr>
        <p:txBody>
          <a:bodyPr vert="horz" lIns="91440" tIns="45720" rIns="91440" bIns="45720" rtlCol="0" anchor="b" anchorCtr="0">
            <a:normAutofit/>
          </a:bodyPr>
          <a:lstStyle/>
          <a:p>
            <a:r>
              <a:rPr lang="en-US" sz="8000"/>
              <a:t>What's</a:t>
            </a:r>
            <a:br>
              <a:rPr lang="en-US" sz="8000"/>
            </a:br>
            <a:r>
              <a:rPr lang="en-US" sz="8000"/>
              <a:t>occurring?</a:t>
            </a:r>
          </a:p>
        </p:txBody>
      </p:sp>
      <p:sp>
        <p:nvSpPr>
          <p:cNvPr id="3" name="TextBox 2">
            <a:extLst>
              <a:ext uri="{FF2B5EF4-FFF2-40B4-BE49-F238E27FC236}">
                <a16:creationId xmlns:a16="http://schemas.microsoft.com/office/drawing/2014/main" id="{CC48D98D-E05C-9B16-5966-AD09A3F85E36}"/>
              </a:ext>
            </a:extLst>
          </p:cNvPr>
          <p:cNvSpPr txBox="1"/>
          <p:nvPr/>
        </p:nvSpPr>
        <p:spPr>
          <a:xfrm>
            <a:off x="762281" y="3693289"/>
            <a:ext cx="5615616"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t>Future thinking leaders</a:t>
            </a:r>
          </a:p>
          <a:p>
            <a:endParaRPr lang="en-GB"/>
          </a:p>
        </p:txBody>
      </p:sp>
    </p:spTree>
    <p:extLst>
      <p:ext uri="{BB962C8B-B14F-4D97-AF65-F5344CB8AC3E}">
        <p14:creationId xmlns:p14="http://schemas.microsoft.com/office/powerpoint/2010/main" val="10174270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with question marks">
            <a:extLst>
              <a:ext uri="{FF2B5EF4-FFF2-40B4-BE49-F238E27FC236}">
                <a16:creationId xmlns:a16="http://schemas.microsoft.com/office/drawing/2014/main" id="{693028E1-EA12-4ECB-A7A8-8070BA4D253E}"/>
              </a:ext>
            </a:extLst>
          </p:cNvPr>
          <p:cNvPicPr>
            <a:picLocks noChangeAspect="1"/>
          </p:cNvPicPr>
          <p:nvPr/>
        </p:nvPicPr>
        <p:blipFill rotWithShape="1">
          <a:blip r:embed="rId3"/>
          <a:srcRect t="8566" r="1" b="7162"/>
          <a:stretch/>
        </p:blipFill>
        <p:spPr>
          <a:xfrm>
            <a:off x="20" y="10"/>
            <a:ext cx="12191435" cy="6857989"/>
          </a:xfrm>
          <a:prstGeom prst="rect">
            <a:avLst/>
          </a:prstGeom>
        </p:spPr>
      </p:pic>
      <p:sp>
        <p:nvSpPr>
          <p:cNvPr id="18" name="Rectangle 17">
            <a:extLst>
              <a:ext uri="{FF2B5EF4-FFF2-40B4-BE49-F238E27FC236}">
                <a16:creationId xmlns:a16="http://schemas.microsoft.com/office/drawing/2014/main" id="{4D4E4291-AA4B-4CDD-87FB-9EF7ADE82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10075" y="-923925"/>
            <a:ext cx="6858000" cy="8705850"/>
          </a:xfrm>
          <a:prstGeom prst="rect">
            <a:avLst/>
          </a:prstGeom>
          <a:gradFill>
            <a:gsLst>
              <a:gs pos="100000">
                <a:srgbClr val="000000">
                  <a:alpha val="0"/>
                </a:srgbClr>
              </a:gs>
              <a:gs pos="27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EB8051-8D8D-BDA9-591D-26AFBC40FD3C}"/>
              </a:ext>
            </a:extLst>
          </p:cNvPr>
          <p:cNvSpPr>
            <a:spLocks noGrp="1"/>
          </p:cNvSpPr>
          <p:nvPr>
            <p:ph type="title"/>
          </p:nvPr>
        </p:nvSpPr>
        <p:spPr>
          <a:xfrm>
            <a:off x="6096000" y="1523999"/>
            <a:ext cx="5334000" cy="3535018"/>
          </a:xfrm>
        </p:spPr>
        <p:txBody>
          <a:bodyPr vert="horz" lIns="91440" tIns="45720" rIns="91440" bIns="45720" rtlCol="0" anchor="ctr" anchorCtr="0">
            <a:normAutofit/>
          </a:bodyPr>
          <a:lstStyle/>
          <a:p>
            <a:pPr algn="r"/>
            <a:r>
              <a:rPr lang="en-US" sz="5000">
                <a:solidFill>
                  <a:srgbClr val="FFFFFF"/>
                </a:solidFill>
              </a:rPr>
              <a:t>What might be possible?</a:t>
            </a:r>
            <a:br>
              <a:rPr lang="en-US" sz="5000">
                <a:solidFill>
                  <a:srgbClr val="FFFFFF"/>
                </a:solidFill>
              </a:rPr>
            </a:br>
            <a:r>
              <a:rPr lang="en-US" sz="5000">
                <a:solidFill>
                  <a:srgbClr val="FFFFFF"/>
                </a:solidFill>
              </a:rPr>
              <a:t>Keep watching, listening and learning</a:t>
            </a:r>
          </a:p>
        </p:txBody>
      </p:sp>
    </p:spTree>
    <p:extLst>
      <p:ext uri="{BB962C8B-B14F-4D97-AF65-F5344CB8AC3E}">
        <p14:creationId xmlns:p14="http://schemas.microsoft.com/office/powerpoint/2010/main" val="37202681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978DB-CC93-807B-CA7E-7C8911483609}"/>
              </a:ext>
            </a:extLst>
          </p:cNvPr>
          <p:cNvSpPr>
            <a:spLocks noGrp="1"/>
          </p:cNvSpPr>
          <p:nvPr>
            <p:ph type="title"/>
          </p:nvPr>
        </p:nvSpPr>
        <p:spPr>
          <a:xfrm>
            <a:off x="835024" y="841377"/>
            <a:ext cx="4745505" cy="1666499"/>
          </a:xfrm>
        </p:spPr>
        <p:txBody>
          <a:bodyPr anchor="b">
            <a:normAutofit/>
          </a:bodyPr>
          <a:lstStyle/>
          <a:p>
            <a:r>
              <a:rPr lang="en-GB" sz="3700"/>
              <a:t>Data-centric engineering..................</a:t>
            </a:r>
            <a:br>
              <a:rPr lang="en-GB" sz="3700"/>
            </a:br>
            <a:endParaRPr lang="en-GB" sz="3700"/>
          </a:p>
        </p:txBody>
      </p:sp>
      <p:sp>
        <p:nvSpPr>
          <p:cNvPr id="8" name="Content Placeholder 7">
            <a:extLst>
              <a:ext uri="{FF2B5EF4-FFF2-40B4-BE49-F238E27FC236}">
                <a16:creationId xmlns:a16="http://schemas.microsoft.com/office/drawing/2014/main" id="{2AA83ECE-EB51-9520-104A-831F490F9974}"/>
              </a:ext>
            </a:extLst>
          </p:cNvPr>
          <p:cNvSpPr>
            <a:spLocks noGrp="1"/>
          </p:cNvSpPr>
          <p:nvPr>
            <p:ph idx="1"/>
          </p:nvPr>
        </p:nvSpPr>
        <p:spPr>
          <a:xfrm>
            <a:off x="835022" y="2796988"/>
            <a:ext cx="4803014" cy="3338286"/>
          </a:xfrm>
        </p:spPr>
        <p:txBody>
          <a:bodyPr vert="horz" lIns="91440" tIns="45720" rIns="91440" bIns="45720" rtlCol="0" anchor="t">
            <a:normAutofit/>
          </a:bodyPr>
          <a:lstStyle/>
          <a:p>
            <a:pPr marL="0" indent="0">
              <a:buNone/>
            </a:pPr>
            <a:r>
              <a:rPr lang="en-US" sz="2000">
                <a:ea typeface="+mn-lt"/>
                <a:cs typeface="+mn-lt"/>
              </a:rPr>
              <a:t>THE ALAN TURING INSTITUTE, 2022-last update, Digital twins in aeronautics. Available: </a:t>
            </a:r>
            <a:r>
              <a:rPr lang="en-US" sz="2000">
                <a:ea typeface="+mn-lt"/>
                <a:cs typeface="+mn-lt"/>
                <a:hlinkClick r:id="rId4"/>
              </a:rPr>
              <a:t>https://www.turing.ac.uk/research/research-projects/digital-twins-aeronautics</a:t>
            </a:r>
            <a:r>
              <a:rPr lang="en-US" sz="2000">
                <a:ea typeface="+mn-lt"/>
                <a:cs typeface="+mn-lt"/>
              </a:rPr>
              <a:t> [Nov 3, 2022]</a:t>
            </a:r>
            <a:endParaRPr lang="en-US" sz="2000"/>
          </a:p>
        </p:txBody>
      </p:sp>
      <p:grpSp>
        <p:nvGrpSpPr>
          <p:cNvPr id="13" name="Group 12">
            <a:extLst>
              <a:ext uri="{FF2B5EF4-FFF2-40B4-BE49-F238E27FC236}">
                <a16:creationId xmlns:a16="http://schemas.microsoft.com/office/drawing/2014/main" id="{6A15AA18-4B71-46A7-A76C-9CF96DE14F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4" name="Group 13">
              <a:extLst>
                <a:ext uri="{FF2B5EF4-FFF2-40B4-BE49-F238E27FC236}">
                  <a16:creationId xmlns:a16="http://schemas.microsoft.com/office/drawing/2014/main" id="{34DE4BFB-2B70-4E62-89FD-1D466CCFE2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8" name="Freeform: Shape 17">
                <a:extLst>
                  <a:ext uri="{FF2B5EF4-FFF2-40B4-BE49-F238E27FC236}">
                    <a16:creationId xmlns:a16="http://schemas.microsoft.com/office/drawing/2014/main" id="{464E5BEB-6761-4106-B1D6-D9A6908B4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A11FAE02-7EEB-4450-9123-148CC979D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F62FB0BB-9179-4751-A08F-1DBBC8B87E1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6" name="Freeform: Shape 15">
                <a:extLst>
                  <a:ext uri="{FF2B5EF4-FFF2-40B4-BE49-F238E27FC236}">
                    <a16:creationId xmlns:a16="http://schemas.microsoft.com/office/drawing/2014/main" id="{33819F96-CF55-40C3-A784-AC461852C4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578D5C7-AD30-4D50-98FC-F0E0C28CD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Online Media 3" title="What is data-centric engineering? | DCEng Summit">
            <a:hlinkClick r:id="" action="ppaction://media"/>
            <a:extLst>
              <a:ext uri="{FF2B5EF4-FFF2-40B4-BE49-F238E27FC236}">
                <a16:creationId xmlns:a16="http://schemas.microsoft.com/office/drawing/2014/main" id="{D77ADFF6-F226-1F8E-7921-546BFC05BE94}"/>
              </a:ext>
            </a:extLst>
          </p:cNvPr>
          <p:cNvPicPr>
            <a:picLocks noRot="1" noChangeAspect="1"/>
          </p:cNvPicPr>
          <p:nvPr>
            <a:videoFile r:link="rId1"/>
          </p:nvPr>
        </p:nvPicPr>
        <p:blipFill>
          <a:blip r:embed="rId6"/>
          <a:stretch>
            <a:fillRect/>
          </a:stretch>
        </p:blipFill>
        <p:spPr>
          <a:xfrm>
            <a:off x="6684257" y="1350833"/>
            <a:ext cx="4127594" cy="3120856"/>
          </a:xfrm>
          <a:prstGeom prst="rect">
            <a:avLst/>
          </a:prstGeom>
        </p:spPr>
      </p:pic>
    </p:spTree>
    <p:extLst>
      <p:ext uri="{BB962C8B-B14F-4D97-AF65-F5344CB8AC3E}">
        <p14:creationId xmlns:p14="http://schemas.microsoft.com/office/powerpoint/2010/main" val="42002160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85519-979F-021A-6999-454ADE68A02F}"/>
              </a:ext>
            </a:extLst>
          </p:cNvPr>
          <p:cNvSpPr>
            <a:spLocks noGrp="1"/>
          </p:cNvSpPr>
          <p:nvPr>
            <p:ph type="title"/>
          </p:nvPr>
        </p:nvSpPr>
        <p:spPr>
          <a:xfrm>
            <a:off x="1624642" y="762000"/>
            <a:ext cx="9144000" cy="1263649"/>
          </a:xfrm>
        </p:spPr>
        <p:txBody>
          <a:bodyPr>
            <a:normAutofit fontScale="90000"/>
          </a:bodyPr>
          <a:lstStyle/>
          <a:p>
            <a:r>
              <a:rPr lang="en-GB"/>
              <a:t>Internet of Things - Trends to be aware of</a:t>
            </a:r>
          </a:p>
        </p:txBody>
      </p:sp>
      <p:pic>
        <p:nvPicPr>
          <p:cNvPr id="4" name="Online Media 3" title="The Top 4 Internet of Things (IoT) Trends In 2023">
            <a:hlinkClick r:id="" action="ppaction://media"/>
            <a:extLst>
              <a:ext uri="{FF2B5EF4-FFF2-40B4-BE49-F238E27FC236}">
                <a16:creationId xmlns:a16="http://schemas.microsoft.com/office/drawing/2014/main" id="{29F036CD-2DFB-1F6F-B461-14F3E90530A3}"/>
              </a:ext>
            </a:extLst>
          </p:cNvPr>
          <p:cNvPicPr>
            <a:picLocks noGrp="1" noRot="1" noChangeAspect="1"/>
          </p:cNvPicPr>
          <p:nvPr>
            <p:ph idx="1"/>
            <a:videoFile r:link="rId1"/>
          </p:nvPr>
        </p:nvPicPr>
        <p:blipFill>
          <a:blip r:embed="rId4"/>
          <a:stretch>
            <a:fillRect/>
          </a:stretch>
        </p:blipFill>
        <p:spPr>
          <a:xfrm>
            <a:off x="2928190" y="1495249"/>
            <a:ext cx="6292488" cy="4600751"/>
          </a:xfrm>
        </p:spPr>
      </p:pic>
      <p:sp>
        <p:nvSpPr>
          <p:cNvPr id="5" name="TextBox 4">
            <a:extLst>
              <a:ext uri="{FF2B5EF4-FFF2-40B4-BE49-F238E27FC236}">
                <a16:creationId xmlns:a16="http://schemas.microsoft.com/office/drawing/2014/main" id="{E6836516-5CCD-0596-89B1-2565BCB097F2}"/>
              </a:ext>
            </a:extLst>
          </p:cNvPr>
          <p:cNvSpPr txBox="1"/>
          <p:nvPr/>
        </p:nvSpPr>
        <p:spPr>
          <a:xfrm>
            <a:off x="4724400" y="5601419"/>
            <a:ext cx="3375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https://youtu.be/d7Rd6UgcrWo</a:t>
            </a:r>
          </a:p>
        </p:txBody>
      </p:sp>
    </p:spTree>
    <p:extLst>
      <p:ext uri="{BB962C8B-B14F-4D97-AF65-F5344CB8AC3E}">
        <p14:creationId xmlns:p14="http://schemas.microsoft.com/office/powerpoint/2010/main" val="28677055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90389-B2B0-6665-6F4B-804BD1421185}"/>
              </a:ext>
            </a:extLst>
          </p:cNvPr>
          <p:cNvSpPr>
            <a:spLocks noGrp="1"/>
          </p:cNvSpPr>
          <p:nvPr>
            <p:ph type="title"/>
          </p:nvPr>
        </p:nvSpPr>
        <p:spPr>
          <a:xfrm>
            <a:off x="762000" y="4351322"/>
            <a:ext cx="3952875" cy="2049478"/>
          </a:xfrm>
        </p:spPr>
        <p:txBody>
          <a:bodyPr vert="horz" lIns="91440" tIns="45720" rIns="91440" bIns="45720" rtlCol="0" anchor="t" anchorCtr="0">
            <a:normAutofit/>
          </a:bodyPr>
          <a:lstStyle/>
          <a:p>
            <a:r>
              <a:rPr lang="en-US" sz="3700" kern="1200">
                <a:solidFill>
                  <a:schemeClr val="tx1"/>
                </a:solidFill>
                <a:latin typeface="+mj-lt"/>
                <a:ea typeface="+mj-ea"/>
                <a:cs typeface="+mj-cs"/>
              </a:rPr>
              <a:t>If necessity is the mother of invention</a:t>
            </a:r>
            <a:br>
              <a:rPr lang="en-US" sz="3700" kern="1200">
                <a:solidFill>
                  <a:schemeClr val="tx1"/>
                </a:solidFill>
                <a:latin typeface="+mj-lt"/>
                <a:ea typeface="+mj-ea"/>
                <a:cs typeface="+mj-cs"/>
              </a:rPr>
            </a:br>
            <a:endParaRPr lang="en-US" sz="3700" kern="1200">
              <a:solidFill>
                <a:schemeClr val="tx1"/>
              </a:solidFill>
              <a:latin typeface="+mj-lt"/>
              <a:ea typeface="+mj-ea"/>
              <a:cs typeface="+mj-cs"/>
            </a:endParaRPr>
          </a:p>
        </p:txBody>
      </p:sp>
      <p:pic>
        <p:nvPicPr>
          <p:cNvPr id="5" name="Picture 4" descr="Inside view of a red umbrella">
            <a:extLst>
              <a:ext uri="{FF2B5EF4-FFF2-40B4-BE49-F238E27FC236}">
                <a16:creationId xmlns:a16="http://schemas.microsoft.com/office/drawing/2014/main" id="{553F7568-44D7-B312-4051-EC539C318A75}"/>
              </a:ext>
            </a:extLst>
          </p:cNvPr>
          <p:cNvPicPr>
            <a:picLocks noChangeAspect="1"/>
          </p:cNvPicPr>
          <p:nvPr/>
        </p:nvPicPr>
        <p:blipFill rotWithShape="1">
          <a:blip r:embed="rId3"/>
          <a:srcRect t="37250" r="1" b="15798"/>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23" name="Freeform: Shape 22">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7EDF977-6CDD-CD84-F980-582DF0A6D0FD}"/>
              </a:ext>
            </a:extLst>
          </p:cNvPr>
          <p:cNvSpPr txBox="1"/>
          <p:nvPr/>
        </p:nvSpPr>
        <p:spPr>
          <a:xfrm>
            <a:off x="5334000" y="4351322"/>
            <a:ext cx="4781550" cy="174467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a:lnSpc>
                <a:spcPct val="90000"/>
              </a:lnSpc>
              <a:spcBef>
                <a:spcPts val="1000"/>
              </a:spcBef>
            </a:pPr>
            <a:r>
              <a:rPr lang="en-US"/>
              <a:t>…....then perhaps we should consider what is necessary </a:t>
            </a:r>
          </a:p>
          <a:p>
            <a:pPr>
              <a:lnSpc>
                <a:spcPct val="90000"/>
              </a:lnSpc>
              <a:spcBef>
                <a:spcPts val="1000"/>
              </a:spcBef>
            </a:pPr>
            <a:r>
              <a:rPr lang="en-US"/>
              <a:t>Given energy price rises, how resilient is our supply chain and how will our customers cope?</a:t>
            </a:r>
          </a:p>
          <a:p>
            <a:pPr>
              <a:lnSpc>
                <a:spcPct val="90000"/>
              </a:lnSpc>
              <a:spcBef>
                <a:spcPts val="1000"/>
              </a:spcBef>
            </a:pPr>
            <a:r>
              <a:rPr lang="en-US"/>
              <a:t>What can be done to support our business ecosystem?</a:t>
            </a:r>
          </a:p>
          <a:p>
            <a:pPr indent="-228600">
              <a:lnSpc>
                <a:spcPct val="90000"/>
              </a:lnSpc>
              <a:buFont typeface="Arial" panose="020B0604020202020204" pitchFamily="34" charset="0"/>
              <a:buChar char="•"/>
            </a:pPr>
            <a:endParaRPr lang="en-US"/>
          </a:p>
        </p:txBody>
      </p:sp>
    </p:spTree>
    <p:extLst>
      <p:ext uri="{BB962C8B-B14F-4D97-AF65-F5344CB8AC3E}">
        <p14:creationId xmlns:p14="http://schemas.microsoft.com/office/powerpoint/2010/main" val="40157248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33A1B9FE-CCAE-4B50-31EC-AAA52DA4D1C4}"/>
              </a:ext>
            </a:extLst>
          </p:cNvPr>
          <p:cNvPicPr>
            <a:picLocks noChangeAspect="1"/>
          </p:cNvPicPr>
          <p:nvPr/>
        </p:nvPicPr>
        <p:blipFill rotWithShape="1">
          <a:blip r:embed="rId3"/>
          <a:srcRect t="7785" r="1" b="7943"/>
          <a:stretch/>
        </p:blipFill>
        <p:spPr>
          <a:xfrm>
            <a:off x="20" y="10"/>
            <a:ext cx="12191435" cy="6857989"/>
          </a:xfrm>
          <a:prstGeom prst="rect">
            <a:avLst/>
          </a:prstGeom>
        </p:spPr>
      </p:pic>
      <p:sp>
        <p:nvSpPr>
          <p:cNvPr id="18" name="Rectangle 17">
            <a:extLst>
              <a:ext uri="{FF2B5EF4-FFF2-40B4-BE49-F238E27FC236}">
                <a16:creationId xmlns:a16="http://schemas.microsoft.com/office/drawing/2014/main" id="{117E1A5F-4E44-495B-9C48-A5314F5BA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19199"/>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3D4A7-39BF-3986-CA74-3014989217E8}"/>
              </a:ext>
            </a:extLst>
          </p:cNvPr>
          <p:cNvSpPr>
            <a:spLocks noGrp="1"/>
          </p:cNvSpPr>
          <p:nvPr>
            <p:ph type="title"/>
          </p:nvPr>
        </p:nvSpPr>
        <p:spPr>
          <a:xfrm>
            <a:off x="762000" y="1523999"/>
            <a:ext cx="10668000" cy="1985963"/>
          </a:xfrm>
        </p:spPr>
        <p:txBody>
          <a:bodyPr vert="horz" lIns="91440" tIns="45720" rIns="91440" bIns="45720" rtlCol="0" anchor="b" anchorCtr="0">
            <a:normAutofit fontScale="90000"/>
          </a:bodyPr>
          <a:lstStyle/>
          <a:p>
            <a:pPr algn="ctr"/>
            <a:r>
              <a:rPr lang="en-US" sz="6800">
                <a:solidFill>
                  <a:srgbClr val="FFFFFF"/>
                </a:solidFill>
              </a:rPr>
              <a:t>Or is empathy the mother of invention?</a:t>
            </a:r>
          </a:p>
        </p:txBody>
      </p:sp>
      <p:sp>
        <p:nvSpPr>
          <p:cNvPr id="4" name="TextBox 3">
            <a:extLst>
              <a:ext uri="{FF2B5EF4-FFF2-40B4-BE49-F238E27FC236}">
                <a16:creationId xmlns:a16="http://schemas.microsoft.com/office/drawing/2014/main" id="{01046D35-61A7-987B-67E7-5EFB98DDA302}"/>
              </a:ext>
            </a:extLst>
          </p:cNvPr>
          <p:cNvSpPr txBox="1"/>
          <p:nvPr/>
        </p:nvSpPr>
        <p:spPr>
          <a:xfrm>
            <a:off x="761999" y="5543176"/>
            <a:ext cx="103274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DEMETRIOU, H. and NICHOLL, B., 2022. Empathy is the mother of invention: Emotion and cognition for creativity in the classroom. </a:t>
            </a:r>
            <a:r>
              <a:rPr lang="en-GB" i="1">
                <a:ea typeface="+mn-lt"/>
                <a:cs typeface="+mn-lt"/>
              </a:rPr>
              <a:t>Improving schools, </a:t>
            </a:r>
            <a:r>
              <a:rPr lang="en-GB" b="1">
                <a:ea typeface="+mn-lt"/>
                <a:cs typeface="+mn-lt"/>
              </a:rPr>
              <a:t>25</a:t>
            </a:r>
            <a:r>
              <a:rPr lang="en-GB">
                <a:ea typeface="+mn-lt"/>
                <a:cs typeface="+mn-lt"/>
              </a:rPr>
              <a:t>(1), pp. 4-21.</a:t>
            </a:r>
            <a:endParaRPr lang="en-US"/>
          </a:p>
        </p:txBody>
      </p:sp>
      <p:sp>
        <p:nvSpPr>
          <p:cNvPr id="6" name="TextBox 5">
            <a:extLst>
              <a:ext uri="{FF2B5EF4-FFF2-40B4-BE49-F238E27FC236}">
                <a16:creationId xmlns:a16="http://schemas.microsoft.com/office/drawing/2014/main" id="{950D01FE-CA12-607C-25C5-E1D1D7005FE8}"/>
              </a:ext>
            </a:extLst>
          </p:cNvPr>
          <p:cNvSpPr txBox="1"/>
          <p:nvPr/>
        </p:nvSpPr>
        <p:spPr>
          <a:xfrm>
            <a:off x="806823" y="3839882"/>
            <a:ext cx="1049631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ea typeface="+mn-lt"/>
                <a:cs typeface="+mn-lt"/>
              </a:rPr>
              <a:t>"When given the opportunity to use and talk about emotions and see other people’s perspectives, the creative process becomes more complete"</a:t>
            </a:r>
            <a:endParaRPr lang="en-US" sz="2800"/>
          </a:p>
        </p:txBody>
      </p:sp>
    </p:spTree>
    <p:extLst>
      <p:ext uri="{BB962C8B-B14F-4D97-AF65-F5344CB8AC3E}">
        <p14:creationId xmlns:p14="http://schemas.microsoft.com/office/powerpoint/2010/main" val="4192202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4">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92F17E-6BC7-31CA-3879-8F09DD62E0B9}"/>
              </a:ext>
            </a:extLst>
          </p:cNvPr>
          <p:cNvSpPr>
            <a:spLocks noGrp="1"/>
          </p:cNvSpPr>
          <p:nvPr>
            <p:ph type="title"/>
          </p:nvPr>
        </p:nvSpPr>
        <p:spPr>
          <a:xfrm>
            <a:off x="762000" y="1062039"/>
            <a:ext cx="2952750" cy="2817438"/>
          </a:xfrm>
        </p:spPr>
        <p:txBody>
          <a:bodyPr vert="horz" lIns="91440" tIns="45720" rIns="91440" bIns="45720" rtlCol="0" anchor="b" anchorCtr="0">
            <a:normAutofit/>
          </a:bodyPr>
          <a:lstStyle/>
          <a:p>
            <a:r>
              <a:rPr lang="en-US" sz="4200"/>
              <a:t>Global cultural and political differences</a:t>
            </a:r>
          </a:p>
        </p:txBody>
      </p:sp>
      <p:pic>
        <p:nvPicPr>
          <p:cNvPr id="14" name="Picture 13" descr="Earth as a particle with gold and blue">
            <a:extLst>
              <a:ext uri="{FF2B5EF4-FFF2-40B4-BE49-F238E27FC236}">
                <a16:creationId xmlns:a16="http://schemas.microsoft.com/office/drawing/2014/main" id="{BBCE6BD8-E692-CA43-040A-8DC064E7820D}"/>
              </a:ext>
            </a:extLst>
          </p:cNvPr>
          <p:cNvPicPr>
            <a:picLocks noChangeAspect="1"/>
          </p:cNvPicPr>
          <p:nvPr/>
        </p:nvPicPr>
        <p:blipFill rotWithShape="1">
          <a:blip r:embed="rId3"/>
          <a:srcRect l="7486" r="15042" b="-1"/>
          <a:stretch/>
        </p:blipFill>
        <p:spPr>
          <a:xfrm>
            <a:off x="4232496" y="10"/>
            <a:ext cx="7959505" cy="6857992"/>
          </a:xfrm>
          <a:custGeom>
            <a:avLst/>
            <a:gdLst/>
            <a:ahLst/>
            <a:cxnLst/>
            <a:rect l="l" t="t" r="r" b="b"/>
            <a:pathLst>
              <a:path w="7959505" h="6858002">
                <a:moveTo>
                  <a:pt x="311551" y="6702976"/>
                </a:moveTo>
                <a:lnTo>
                  <a:pt x="297715" y="6742552"/>
                </a:lnTo>
                <a:cubicBezTo>
                  <a:pt x="283999" y="6764841"/>
                  <a:pt x="278713" y="6788417"/>
                  <a:pt x="278237" y="6812063"/>
                </a:cubicBezTo>
                <a:lnTo>
                  <a:pt x="278237" y="6812064"/>
                </a:lnTo>
                <a:lnTo>
                  <a:pt x="283011" y="6776800"/>
                </a:lnTo>
                <a:cubicBezTo>
                  <a:pt x="286107" y="6765164"/>
                  <a:pt x="290857" y="6753698"/>
                  <a:pt x="297715" y="6742553"/>
                </a:cubicBezTo>
                <a:cubicBezTo>
                  <a:pt x="306003" y="6729219"/>
                  <a:pt x="311147" y="6716169"/>
                  <a:pt x="311551" y="6702977"/>
                </a:cubicBezTo>
                <a:close/>
                <a:moveTo>
                  <a:pt x="328959" y="6564620"/>
                </a:moveTo>
                <a:lnTo>
                  <a:pt x="306480" y="6588625"/>
                </a:lnTo>
                <a:cubicBezTo>
                  <a:pt x="298003" y="6597578"/>
                  <a:pt x="291954" y="6611342"/>
                  <a:pt x="289858" y="6625224"/>
                </a:cubicBezTo>
                <a:lnTo>
                  <a:pt x="289858" y="6625225"/>
                </a:lnTo>
                <a:lnTo>
                  <a:pt x="289870" y="6645552"/>
                </a:lnTo>
                <a:lnTo>
                  <a:pt x="296953" y="6662541"/>
                </a:lnTo>
                <a:lnTo>
                  <a:pt x="296953" y="6662542"/>
                </a:lnTo>
                <a:lnTo>
                  <a:pt x="308405" y="6683027"/>
                </a:lnTo>
                <a:cubicBezTo>
                  <a:pt x="306038" y="6676305"/>
                  <a:pt x="302287" y="6669495"/>
                  <a:pt x="296953" y="6662541"/>
                </a:cubicBezTo>
                <a:lnTo>
                  <a:pt x="289858" y="6625225"/>
                </a:lnTo>
                <a:lnTo>
                  <a:pt x="306480" y="6588626"/>
                </a:lnTo>
                <a:cubicBezTo>
                  <a:pt x="312576" y="6582147"/>
                  <a:pt x="318672" y="6575479"/>
                  <a:pt x="328959" y="6564621"/>
                </a:cubicBezTo>
                <a:close/>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166047" y="6392243"/>
                </a:moveTo>
                <a:lnTo>
                  <a:pt x="173364" y="6407333"/>
                </a:lnTo>
                <a:lnTo>
                  <a:pt x="173364" y="6407332"/>
                </a:lnTo>
                <a:close/>
                <a:moveTo>
                  <a:pt x="401733" y="4221391"/>
                </a:moveTo>
                <a:lnTo>
                  <a:pt x="396017" y="4253014"/>
                </a:lnTo>
                <a:cubicBezTo>
                  <a:pt x="383824" y="4277401"/>
                  <a:pt x="368204" y="4300070"/>
                  <a:pt x="356201" y="4324645"/>
                </a:cubicBezTo>
                <a:cubicBezTo>
                  <a:pt x="350487" y="4336457"/>
                  <a:pt x="347439" y="4350554"/>
                  <a:pt x="347247" y="4363890"/>
                </a:cubicBez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404114" y="4837703"/>
                  <a:pt x="397113" y="4847214"/>
                  <a:pt x="391971" y="4857317"/>
                </a:cubicBezTo>
                <a:lnTo>
                  <a:pt x="390221" y="4863342"/>
                </a:lnTo>
                <a:lnTo>
                  <a:pt x="387469" y="4867614"/>
                </a:lnTo>
                <a:lnTo>
                  <a:pt x="382691" y="4889275"/>
                </a:lnTo>
                <a:lnTo>
                  <a:pt x="382691" y="4889276"/>
                </a:lnTo>
                <a:cubicBezTo>
                  <a:pt x="382122" y="4896714"/>
                  <a:pt x="382634" y="4904358"/>
                  <a:pt x="384396" y="4912169"/>
                </a:cubicBezTo>
                <a:lnTo>
                  <a:pt x="385799" y="4933805"/>
                </a:lnTo>
                <a:lnTo>
                  <a:pt x="378247" y="4957453"/>
                </a:lnTo>
                <a:lnTo>
                  <a:pt x="360964" y="4987037"/>
                </a:lnTo>
                <a:cubicBezTo>
                  <a:pt x="349725" y="5003801"/>
                  <a:pt x="335627" y="5022852"/>
                  <a:pt x="334485" y="5041521"/>
                </a:cubicBezTo>
                <a:cubicBezTo>
                  <a:pt x="333556" y="5057381"/>
                  <a:pt x="327457" y="5072411"/>
                  <a:pt x="321371" y="5087423"/>
                </a:cubicBezTo>
                <a:lnTo>
                  <a:pt x="321364" y="5087450"/>
                </a:lnTo>
                <a:lnTo>
                  <a:pt x="315482" y="5102461"/>
                </a:lnTo>
                <a:lnTo>
                  <a:pt x="308338" y="5133220"/>
                </a:lnTo>
                <a:lnTo>
                  <a:pt x="308337" y="5133224"/>
                </a:lnTo>
                <a:lnTo>
                  <a:pt x="308337" y="5133225"/>
                </a:lnTo>
                <a:lnTo>
                  <a:pt x="315052" y="5166114"/>
                </a:lnTo>
                <a:lnTo>
                  <a:pt x="314362" y="5172090"/>
                </a:lnTo>
                <a:cubicBezTo>
                  <a:pt x="313481" y="5174400"/>
                  <a:pt x="312290" y="5176876"/>
                  <a:pt x="311814" y="5179067"/>
                </a:cubicBezTo>
                <a:lnTo>
                  <a:pt x="311814" y="5179068"/>
                </a:lnTo>
                <a:cubicBezTo>
                  <a:pt x="304574" y="5214122"/>
                  <a:pt x="311624" y="5247079"/>
                  <a:pt x="335437" y="5272797"/>
                </a:cubicBezTo>
                <a:lnTo>
                  <a:pt x="335441" y="5272804"/>
                </a:lnTo>
                <a:lnTo>
                  <a:pt x="356854" y="5308181"/>
                </a:lnTo>
                <a:lnTo>
                  <a:pt x="359935" y="5317389"/>
                </a:ln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7324" y="5520422"/>
                </a:lnTo>
                <a:lnTo>
                  <a:pt x="345722" y="5531692"/>
                </a:lnTo>
                <a:lnTo>
                  <a:pt x="345723" y="5531694"/>
                </a:ln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lnTo>
                  <a:pt x="171979" y="5883756"/>
                </a:lnTo>
                <a:lnTo>
                  <a:pt x="160957" y="5909351"/>
                </a:lnTo>
                <a:lnTo>
                  <a:pt x="154076" y="5935946"/>
                </a:lnTo>
                <a:lnTo>
                  <a:pt x="154075" y="5935949"/>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79794" y="6228757"/>
                </a:lnTo>
                <a:cubicBezTo>
                  <a:pt x="184556" y="6200945"/>
                  <a:pt x="196176" y="6175798"/>
                  <a:pt x="218465" y="6155603"/>
                </a:cubicBezTo>
                <a:cubicBezTo>
                  <a:pt x="229325" y="6145793"/>
                  <a:pt x="234135" y="6139745"/>
                  <a:pt x="234064" y="6133315"/>
                </a:cubicBez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54076" y="5935946"/>
                </a:lnTo>
                <a:lnTo>
                  <a:pt x="171979" y="5883756"/>
                </a:lnTo>
                <a:lnTo>
                  <a:pt x="171981" y="5883752"/>
                </a:ln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cubicBezTo>
                  <a:pt x="355964" y="5542649"/>
                  <a:pt x="352773" y="5537600"/>
                  <a:pt x="345723" y="5531693"/>
                </a:cubicBezTo>
                <a:lnTo>
                  <a:pt x="345722" y="5531692"/>
                </a:ln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2870" y="5326163"/>
                </a:lnTo>
                <a:lnTo>
                  <a:pt x="359935" y="5317389"/>
                </a:lnTo>
                <a:lnTo>
                  <a:pt x="359341" y="5312288"/>
                </a:lnTo>
                <a:lnTo>
                  <a:pt x="356854" y="5308181"/>
                </a:lnTo>
                <a:lnTo>
                  <a:pt x="353708" y="5298775"/>
                </a:lnTo>
                <a:lnTo>
                  <a:pt x="335441" y="5272804"/>
                </a:lnTo>
                <a:lnTo>
                  <a:pt x="335437" y="5272796"/>
                </a:lnTo>
                <a:cubicBezTo>
                  <a:pt x="323531" y="5259937"/>
                  <a:pt x="315815" y="5245269"/>
                  <a:pt x="311981" y="5229433"/>
                </a:cubicBezTo>
                <a:lnTo>
                  <a:pt x="311814" y="5179068"/>
                </a:lnTo>
                <a:lnTo>
                  <a:pt x="314362" y="5172091"/>
                </a:lnTo>
                <a:cubicBezTo>
                  <a:pt x="315243" y="5169781"/>
                  <a:pt x="315814" y="5167638"/>
                  <a:pt x="315052" y="5166114"/>
                </a:cubicBezTo>
                <a:lnTo>
                  <a:pt x="315052" y="5166113"/>
                </a:lnTo>
                <a:lnTo>
                  <a:pt x="308337" y="5133225"/>
                </a:lnTo>
                <a:lnTo>
                  <a:pt x="308338" y="5133220"/>
                </a:lnTo>
                <a:lnTo>
                  <a:pt x="321364" y="5087450"/>
                </a:lnTo>
                <a:lnTo>
                  <a:pt x="327270" y="5072376"/>
                </a:lnTo>
                <a:cubicBezTo>
                  <a:pt x="330949" y="5062300"/>
                  <a:pt x="333866" y="5052096"/>
                  <a:pt x="334485" y="5041522"/>
                </a:cubicBezTo>
                <a:cubicBezTo>
                  <a:pt x="335627" y="5022853"/>
                  <a:pt x="349725" y="5003802"/>
                  <a:pt x="360964" y="4987038"/>
                </a:cubicBezTo>
                <a:cubicBezTo>
                  <a:pt x="366751" y="4978393"/>
                  <a:pt x="372457" y="4970097"/>
                  <a:pt x="376968" y="4961456"/>
                </a:cubicBezTo>
                <a:lnTo>
                  <a:pt x="378247" y="4957453"/>
                </a:lnTo>
                <a:lnTo>
                  <a:pt x="381039" y="4952673"/>
                </a:lnTo>
                <a:lnTo>
                  <a:pt x="385799" y="4933805"/>
                </a:lnTo>
                <a:cubicBezTo>
                  <a:pt x="386468" y="4927122"/>
                  <a:pt x="386111" y="4919979"/>
                  <a:pt x="384396" y="4912168"/>
                </a:cubicBezTo>
                <a:lnTo>
                  <a:pt x="382691" y="4889275"/>
                </a:lnTo>
                <a:lnTo>
                  <a:pt x="390221" y="4863342"/>
                </a:lnTo>
                <a:lnTo>
                  <a:pt x="412401" y="4828917"/>
                </a:lnTo>
                <a:cubicBezTo>
                  <a:pt x="420784" y="4819964"/>
                  <a:pt x="425356" y="4810581"/>
                  <a:pt x="427237" y="4800484"/>
                </a:cubicBez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close/>
                <a:moveTo>
                  <a:pt x="405543" y="4165383"/>
                </a:moveTo>
                <a:cubicBezTo>
                  <a:pt x="402114" y="4173480"/>
                  <a:pt x="401543" y="4182767"/>
                  <a:pt x="401638" y="4192387"/>
                </a:cubicBezTo>
                <a:lnTo>
                  <a:pt x="401638" y="4192388"/>
                </a:lnTo>
                <a:lnTo>
                  <a:pt x="405543" y="4165384"/>
                </a:lnTo>
                <a:close/>
                <a:moveTo>
                  <a:pt x="332842" y="2836172"/>
                </a:moveTo>
                <a:lnTo>
                  <a:pt x="332842" y="2836173"/>
                </a:lnTo>
                <a:cubicBezTo>
                  <a:pt x="336914" y="2839983"/>
                  <a:pt x="340200" y="2844317"/>
                  <a:pt x="341533" y="2848794"/>
                </a:cubicBezTo>
                <a:lnTo>
                  <a:pt x="358165" y="2903546"/>
                </a:lnTo>
                <a:lnTo>
                  <a:pt x="366071" y="2947859"/>
                </a:lnTo>
                <a:lnTo>
                  <a:pt x="366072" y="2947863"/>
                </a:lnTo>
                <a:lnTo>
                  <a:pt x="362488" y="2982148"/>
                </a:lnTo>
                <a:cubicBezTo>
                  <a:pt x="354392" y="3014153"/>
                  <a:pt x="350582" y="3045777"/>
                  <a:pt x="350796" y="3077401"/>
                </a:cubicBez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4781" y="3734838"/>
                </a:lnTo>
                <a:lnTo>
                  <a:pt x="404399" y="3754652"/>
                </a:lnTo>
                <a:cubicBezTo>
                  <a:pt x="398399" y="3767130"/>
                  <a:pt x="396447" y="3778655"/>
                  <a:pt x="398042" y="3789776"/>
                </a:cubicBez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cubicBezTo>
                  <a:pt x="383778" y="3988593"/>
                  <a:pt x="389446" y="4015835"/>
                  <a:pt x="401733" y="4043840"/>
                </a:cubicBezTo>
                <a:lnTo>
                  <a:pt x="416855" y="4103826"/>
                </a:lnTo>
                <a:lnTo>
                  <a:pt x="405543" y="4165382"/>
                </a:lnTo>
                <a:lnTo>
                  <a:pt x="414887" y="4134256"/>
                </a:ln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2"/>
                </a:lnTo>
                <a:lnTo>
                  <a:pt x="366071" y="2947859"/>
                </a:lnTo>
                <a:lnTo>
                  <a:pt x="361441" y="2914328"/>
                </a:lnTo>
                <a:lnTo>
                  <a:pt x="358165" y="2903546"/>
                </a:lnTo>
                <a:lnTo>
                  <a:pt x="357138" y="2897785"/>
                </a:lnTo>
                <a:cubicBezTo>
                  <a:pt x="352391" y="2881307"/>
                  <a:pt x="346533" y="2865010"/>
                  <a:pt x="341533" y="2848793"/>
                </a:cubicBezTo>
                <a:close/>
                <a:moveTo>
                  <a:pt x="296001" y="2745352"/>
                </a:move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close/>
                <a:moveTo>
                  <a:pt x="413278" y="2445328"/>
                </a:moveTo>
                <a:lnTo>
                  <a:pt x="409472" y="2463017"/>
                </a:lnTo>
                <a:lnTo>
                  <a:pt x="409472" y="2463018"/>
                </a:lnTo>
                <a:lnTo>
                  <a:pt x="411535" y="2490551"/>
                </a:lnTo>
                <a:lnTo>
                  <a:pt x="418114" y="2518262"/>
                </a:lnTo>
                <a:lnTo>
                  <a:pt x="418115" y="2518265"/>
                </a:lnTo>
                <a:lnTo>
                  <a:pt x="421759" y="2545007"/>
                </a:lnTo>
                <a:lnTo>
                  <a:pt x="417545" y="2571034"/>
                </a:lnTo>
                <a:cubicBezTo>
                  <a:pt x="405543" y="2612945"/>
                  <a:pt x="372966" y="2640950"/>
                  <a:pt x="344391" y="2668001"/>
                </a:cubicBezTo>
                <a:cubicBezTo>
                  <a:pt x="320006" y="2691054"/>
                  <a:pt x="306290" y="2716963"/>
                  <a:pt x="296001" y="2745348"/>
                </a:cubicBez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lnTo>
                  <a:pt x="418114" y="2518262"/>
                </a:lnTo>
                <a:lnTo>
                  <a:pt x="409472" y="2463018"/>
                </a:ln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24450" y="2418154"/>
                  <a:pt x="418938" y="2426977"/>
                  <a:pt x="415303" y="2435913"/>
                </a:cubicBezTo>
                <a:lnTo>
                  <a:pt x="432404" y="2409486"/>
                </a:ln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8723" y="1459073"/>
                </a:moveTo>
                <a:lnTo>
                  <a:pt x="807941" y="1481572"/>
                </a:lnTo>
                <a:lnTo>
                  <a:pt x="798724" y="1459074"/>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83887" y="313533"/>
                </a:move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2874276" y="2"/>
                </a:lnTo>
                <a:lnTo>
                  <a:pt x="2874276" y="0"/>
                </a:lnTo>
                <a:lnTo>
                  <a:pt x="7959505" y="0"/>
                </a:lnTo>
                <a:lnTo>
                  <a:pt x="7959505" y="6858000"/>
                </a:lnTo>
                <a:lnTo>
                  <a:pt x="4543953" y="6858000"/>
                </a:lnTo>
                <a:lnTo>
                  <a:pt x="4543953" y="6858002"/>
                </a:lnTo>
                <a:lnTo>
                  <a:pt x="284400" y="6858002"/>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p:spPr>
      </p:pic>
      <p:grpSp>
        <p:nvGrpSpPr>
          <p:cNvPr id="31" name="Group 26">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78284" y="-1"/>
            <a:ext cx="874716" cy="6858001"/>
            <a:chOff x="7620000" y="-1"/>
            <a:chExt cx="874716" cy="6858001"/>
          </a:xfrm>
        </p:grpSpPr>
        <p:sp>
          <p:nvSpPr>
            <p:cNvPr id="28" name="Freeform: Shape 27">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011643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804" y="104463"/>
            <a:ext cx="12198804" cy="6854178"/>
          </a:xfrm>
          <a:prstGeom prst="ellipse">
            <a:avLst/>
          </a:prstGeom>
          <a:ln w="63500" cap="rnd">
            <a:solidFill>
              <a:srgbClr val="333333"/>
            </a:solidFill>
          </a:ln>
          <a:effectLst>
            <a:glow rad="292100">
              <a:schemeClr val="accent1">
                <a:alpha val="86000"/>
              </a:schemeClr>
            </a:glow>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itle 1"/>
          <p:cNvSpPr>
            <a:spLocks noGrp="1"/>
          </p:cNvSpPr>
          <p:nvPr>
            <p:ph type="title"/>
          </p:nvPr>
        </p:nvSpPr>
        <p:spPr>
          <a:xfrm>
            <a:off x="1279585" y="910806"/>
            <a:ext cx="9144000" cy="1263649"/>
          </a:xfrm>
        </p:spPr>
        <p:txBody>
          <a:bodyPr/>
          <a:lstStyle/>
          <a:p>
            <a:pPr algn="ctr"/>
            <a:r>
              <a:rPr lang="en-GB"/>
              <a:t>Global business challenges </a:t>
            </a:r>
            <a:endParaRPr lang="en-US"/>
          </a:p>
        </p:txBody>
      </p:sp>
      <p:sp>
        <p:nvSpPr>
          <p:cNvPr id="3" name="Content Placeholder 2"/>
          <p:cNvSpPr>
            <a:spLocks noGrp="1"/>
          </p:cNvSpPr>
          <p:nvPr>
            <p:ph idx="1"/>
          </p:nvPr>
        </p:nvSpPr>
        <p:spPr>
          <a:xfrm>
            <a:off x="762000" y="2358053"/>
            <a:ext cx="5278216" cy="2961737"/>
          </a:xfrm>
        </p:spPr>
        <p:txBody>
          <a:bodyPr vert="horz" lIns="91440" tIns="45720" rIns="91440" bIns="45720" rtlCol="0" anchor="t">
            <a:normAutofit fontScale="77500" lnSpcReduction="20000"/>
          </a:bodyPr>
          <a:lstStyle/>
          <a:p>
            <a:pPr>
              <a:lnSpc>
                <a:spcPct val="150000"/>
              </a:lnSpc>
            </a:pPr>
            <a:r>
              <a:rPr lang="en-GB"/>
              <a:t>Language Barrier</a:t>
            </a:r>
            <a:endParaRPr lang="en-US"/>
          </a:p>
          <a:p>
            <a:pPr>
              <a:lnSpc>
                <a:spcPct val="150000"/>
              </a:lnSpc>
            </a:pPr>
            <a:r>
              <a:rPr lang="en-GB"/>
              <a:t>Currency and inflation </a:t>
            </a:r>
          </a:p>
          <a:p>
            <a:pPr>
              <a:lnSpc>
                <a:spcPct val="150000"/>
              </a:lnSpc>
            </a:pPr>
            <a:r>
              <a:rPr lang="en-GB"/>
              <a:t>Cultural variations </a:t>
            </a:r>
          </a:p>
          <a:p>
            <a:pPr>
              <a:lnSpc>
                <a:spcPct val="150000"/>
              </a:lnSpc>
            </a:pPr>
            <a:r>
              <a:rPr lang="en-GB"/>
              <a:t>Geopolitics and foreign policies </a:t>
            </a:r>
          </a:p>
          <a:p>
            <a:pPr>
              <a:lnSpc>
                <a:spcPct val="150000"/>
              </a:lnSpc>
            </a:pPr>
            <a:r>
              <a:rPr lang="en-GB"/>
              <a:t>Compliance issues </a:t>
            </a:r>
          </a:p>
          <a:p>
            <a:endParaRPr lang="en-GB"/>
          </a:p>
        </p:txBody>
      </p:sp>
      <p:sp>
        <p:nvSpPr>
          <p:cNvPr id="5" name="TextBox 4"/>
          <p:cNvSpPr txBox="1"/>
          <p:nvPr/>
        </p:nvSpPr>
        <p:spPr>
          <a:xfrm>
            <a:off x="6355080" y="2358053"/>
            <a:ext cx="4896065" cy="2793329"/>
          </a:xfrm>
          <a:prstGeom prst="rect">
            <a:avLst/>
          </a:prstGeom>
          <a:noFill/>
        </p:spPr>
        <p:txBody>
          <a:bodyPr wrap="square" lIns="91440" tIns="45720" rIns="91440" bIns="45720" rtlCol="0" anchor="t">
            <a:spAutoFit/>
          </a:bodyPr>
          <a:lstStyle/>
          <a:p>
            <a:pPr marL="285750" indent="-285750">
              <a:lnSpc>
                <a:spcPct val="150000"/>
              </a:lnSpc>
              <a:buFont typeface="Arial" panose="020B0604020202020204" pitchFamily="34" charset="0"/>
              <a:buChar char="•"/>
            </a:pPr>
            <a:r>
              <a:rPr lang="en-GB" sz="2400"/>
              <a:t>New market competition</a:t>
            </a:r>
            <a:endParaRPr lang="en-US" sz="2400"/>
          </a:p>
          <a:p>
            <a:pPr marL="285750" indent="-285750">
              <a:lnSpc>
                <a:spcPct val="150000"/>
              </a:lnSpc>
              <a:buFont typeface="Arial" panose="020B0604020202020204" pitchFamily="34" charset="0"/>
              <a:buChar char="•"/>
            </a:pPr>
            <a:r>
              <a:rPr lang="en-GB" sz="2400"/>
              <a:t>Environmental issues </a:t>
            </a:r>
          </a:p>
          <a:p>
            <a:pPr marL="285750" indent="-285750">
              <a:lnSpc>
                <a:spcPct val="150000"/>
              </a:lnSpc>
              <a:buFont typeface="Arial" panose="020B0604020202020204" pitchFamily="34" charset="0"/>
              <a:buChar char="•"/>
            </a:pPr>
            <a:r>
              <a:rPr lang="en-GB" sz="2400"/>
              <a:t>Managing a global team </a:t>
            </a:r>
          </a:p>
          <a:p>
            <a:pPr marL="285750" indent="-285750">
              <a:lnSpc>
                <a:spcPct val="150000"/>
              </a:lnSpc>
              <a:buFont typeface="Arial" panose="020B0604020202020204" pitchFamily="34" charset="0"/>
              <a:buChar char="•"/>
            </a:pPr>
            <a:r>
              <a:rPr lang="en-GB" sz="2400"/>
              <a:t>Supply chain risk </a:t>
            </a:r>
          </a:p>
          <a:p>
            <a:pPr marL="285750" indent="-285750">
              <a:lnSpc>
                <a:spcPct val="150000"/>
              </a:lnSpc>
              <a:buFont typeface="Arial" panose="020B0604020202020204" pitchFamily="34" charset="0"/>
              <a:buChar char="•"/>
            </a:pPr>
            <a:r>
              <a:rPr lang="en-GB" sz="2400"/>
              <a:t>Time zone challenges</a:t>
            </a:r>
          </a:p>
        </p:txBody>
      </p:sp>
    </p:spTree>
    <p:extLst>
      <p:ext uri="{BB962C8B-B14F-4D97-AF65-F5344CB8AC3E}">
        <p14:creationId xmlns:p14="http://schemas.microsoft.com/office/powerpoint/2010/main" val="17068755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2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7E7BE5-E83B-6404-FE71-E18022CF74C8}"/>
              </a:ext>
            </a:extLst>
          </p:cNvPr>
          <p:cNvSpPr>
            <a:spLocks noGrp="1"/>
          </p:cNvSpPr>
          <p:nvPr>
            <p:ph type="title"/>
          </p:nvPr>
        </p:nvSpPr>
        <p:spPr>
          <a:xfrm>
            <a:off x="762001" y="981076"/>
            <a:ext cx="6095998" cy="1806574"/>
          </a:xfrm>
        </p:spPr>
        <p:txBody>
          <a:bodyPr vert="horz" lIns="91440" tIns="45720" rIns="91440" bIns="45720" rtlCol="0" anchor="b" anchorCtr="0">
            <a:normAutofit/>
          </a:bodyPr>
          <a:lstStyle/>
          <a:p>
            <a:r>
              <a:rPr lang="en-US" sz="4100" kern="1200">
                <a:latin typeface="+mj-lt"/>
                <a:ea typeface="+mj-ea"/>
                <a:cs typeface="+mj-cs"/>
              </a:rPr>
              <a:t>Cultural factors </a:t>
            </a:r>
            <a:r>
              <a:rPr lang="en-US" sz="4100"/>
              <a:t>positively affecting</a:t>
            </a:r>
            <a:r>
              <a:rPr lang="en-US" sz="4100" kern="1200">
                <a:latin typeface="+mj-lt"/>
                <a:ea typeface="+mj-ea"/>
                <a:cs typeface="+mj-cs"/>
              </a:rPr>
              <a:t> Innovation</a:t>
            </a:r>
            <a:br>
              <a:rPr lang="en-US" sz="4100" kern="1200"/>
            </a:br>
            <a:endParaRPr lang="en-US" sz="4100" kern="1200">
              <a:solidFill>
                <a:schemeClr val="tx1"/>
              </a:solidFill>
              <a:latin typeface="+mj-lt"/>
              <a:ea typeface="+mj-ea"/>
              <a:cs typeface="+mj-cs"/>
            </a:endParaRPr>
          </a:p>
        </p:txBody>
      </p:sp>
      <p:pic>
        <p:nvPicPr>
          <p:cNvPr id="15" name="Picture 4" descr="Walking together in a domestic suit and a red umbrella">
            <a:extLst>
              <a:ext uri="{FF2B5EF4-FFF2-40B4-BE49-F238E27FC236}">
                <a16:creationId xmlns:a16="http://schemas.microsoft.com/office/drawing/2014/main" id="{774A2A0B-CCB1-0E1E-847A-EFFC020EC402}"/>
              </a:ext>
            </a:extLst>
          </p:cNvPr>
          <p:cNvPicPr>
            <a:picLocks noChangeAspect="1"/>
          </p:cNvPicPr>
          <p:nvPr/>
        </p:nvPicPr>
        <p:blipFill rotWithShape="1">
          <a:blip r:embed="rId3"/>
          <a:srcRect l="37813" r="32354" b="1"/>
          <a:stretch/>
        </p:blipFill>
        <p:spPr>
          <a:xfrm>
            <a:off x="7620000" y="10"/>
            <a:ext cx="4572002" cy="6857992"/>
          </a:xfrm>
          <a:custGeom>
            <a:avLst/>
            <a:gdLst/>
            <a:ahLst/>
            <a:cxnLst/>
            <a:rect l="l" t="t" r="r" b="b"/>
            <a:pathLst>
              <a:path w="4572002" h="6858002">
                <a:moveTo>
                  <a:pt x="276687" y="6438981"/>
                </a:moveTo>
                <a:cubicBezTo>
                  <a:pt x="286189" y="6444077"/>
                  <a:pt x="293666" y="6451650"/>
                  <a:pt x="296618" y="6463841"/>
                </a:cubicBezTo>
                <a:lnTo>
                  <a:pt x="296621" y="6463850"/>
                </a:lnTo>
                <a:lnTo>
                  <a:pt x="307605" y="6508052"/>
                </a:lnTo>
                <a:lnTo>
                  <a:pt x="310416" y="6513012"/>
                </a:lnTo>
                <a:lnTo>
                  <a:pt x="312883" y="6521804"/>
                </a:lnTo>
                <a:lnTo>
                  <a:pt x="329221" y="6546195"/>
                </a:lnTo>
                <a:lnTo>
                  <a:pt x="329221" y="6546194"/>
                </a:lnTo>
                <a:lnTo>
                  <a:pt x="310416" y="6513012"/>
                </a:lnTo>
                <a:lnTo>
                  <a:pt x="296621" y="6463850"/>
                </a:lnTo>
                <a:lnTo>
                  <a:pt x="296618" y="6463840"/>
                </a:lnTo>
                <a:close/>
                <a:moveTo>
                  <a:pt x="360891" y="2836172"/>
                </a:moveTo>
                <a:lnTo>
                  <a:pt x="360891" y="2836173"/>
                </a:lnTo>
                <a:cubicBezTo>
                  <a:pt x="364963" y="2839983"/>
                  <a:pt x="368249" y="2844317"/>
                  <a:pt x="369582" y="2848794"/>
                </a:cubicBezTo>
                <a:cubicBezTo>
                  <a:pt x="376249" y="2870416"/>
                  <a:pt x="384441" y="2892181"/>
                  <a:pt x="389490" y="2914328"/>
                </a:cubicBezTo>
                <a:lnTo>
                  <a:pt x="394121" y="2947863"/>
                </a:lnTo>
                <a:lnTo>
                  <a:pt x="390537" y="2982148"/>
                </a:lnTo>
                <a:cubicBezTo>
                  <a:pt x="382441" y="3014153"/>
                  <a:pt x="378631" y="3045777"/>
                  <a:pt x="378845" y="3077401"/>
                </a:cubicBezTo>
                <a:lnTo>
                  <a:pt x="378845" y="3077402"/>
                </a:lnTo>
                <a:lnTo>
                  <a:pt x="378845" y="3077402"/>
                </a:lnTo>
                <a:cubicBezTo>
                  <a:pt x="379059" y="3109026"/>
                  <a:pt x="383298" y="3140650"/>
                  <a:pt x="391299" y="3172655"/>
                </a:cubicBezTo>
                <a:cubicBezTo>
                  <a:pt x="417208" y="3276481"/>
                  <a:pt x="444640" y="3380306"/>
                  <a:pt x="438926" y="3489468"/>
                </a:cubicBezTo>
                <a:cubicBezTo>
                  <a:pt x="437974" y="3507564"/>
                  <a:pt x="449595" y="3529091"/>
                  <a:pt x="461025" y="3544714"/>
                </a:cubicBezTo>
                <a:cubicBezTo>
                  <a:pt x="466455" y="3552191"/>
                  <a:pt x="470634" y="3557716"/>
                  <a:pt x="473569" y="3562321"/>
                </a:cubicBezTo>
                <a:lnTo>
                  <a:pt x="478647" y="3574408"/>
                </a:lnTo>
                <a:lnTo>
                  <a:pt x="476296" y="3587174"/>
                </a:lnTo>
                <a:cubicBezTo>
                  <a:pt x="474277" y="3592232"/>
                  <a:pt x="471027" y="3598435"/>
                  <a:pt x="466549" y="3606817"/>
                </a:cubicBezTo>
                <a:cubicBezTo>
                  <a:pt x="462167" y="3614819"/>
                  <a:pt x="459501" y="3624725"/>
                  <a:pt x="453023" y="3630632"/>
                </a:cubicBezTo>
                <a:cubicBezTo>
                  <a:pt x="436545" y="3645682"/>
                  <a:pt x="430306" y="3662494"/>
                  <a:pt x="428782" y="3680163"/>
                </a:cubicBezTo>
                <a:lnTo>
                  <a:pt x="428782" y="3680164"/>
                </a:lnTo>
                <a:lnTo>
                  <a:pt x="428782" y="3680164"/>
                </a:lnTo>
                <a:lnTo>
                  <a:pt x="432830" y="3734838"/>
                </a:lnTo>
                <a:lnTo>
                  <a:pt x="432448" y="3754652"/>
                </a:lnTo>
                <a:cubicBezTo>
                  <a:pt x="426448" y="3767130"/>
                  <a:pt x="424496" y="3778655"/>
                  <a:pt x="426091" y="3789776"/>
                </a:cubicBezTo>
                <a:lnTo>
                  <a:pt x="426091" y="3789776"/>
                </a:lnTo>
                <a:lnTo>
                  <a:pt x="426091" y="3789777"/>
                </a:lnTo>
                <a:cubicBezTo>
                  <a:pt x="427687" y="3800897"/>
                  <a:pt x="432830" y="3811614"/>
                  <a:pt x="441022" y="3822473"/>
                </a:cubicBezTo>
                <a:lnTo>
                  <a:pt x="455357" y="3852620"/>
                </a:lnTo>
                <a:lnTo>
                  <a:pt x="454577" y="3868764"/>
                </a:lnTo>
                <a:cubicBezTo>
                  <a:pt x="453119" y="3874229"/>
                  <a:pt x="450356" y="3879766"/>
                  <a:pt x="445974" y="3885338"/>
                </a:cubicBezTo>
                <a:cubicBezTo>
                  <a:pt x="426543" y="3910104"/>
                  <a:pt x="416351" y="3935727"/>
                  <a:pt x="414089" y="3962159"/>
                </a:cubicBezTo>
                <a:lnTo>
                  <a:pt x="414089" y="3962160"/>
                </a:lnTo>
                <a:lnTo>
                  <a:pt x="414089" y="3962160"/>
                </a:lnTo>
                <a:cubicBezTo>
                  <a:pt x="411827" y="3988593"/>
                  <a:pt x="417495" y="4015835"/>
                  <a:pt x="429782" y="4043840"/>
                </a:cubicBezTo>
                <a:lnTo>
                  <a:pt x="444904" y="4103826"/>
                </a:lnTo>
                <a:lnTo>
                  <a:pt x="442936" y="4134255"/>
                </a:lnTo>
                <a:cubicBezTo>
                  <a:pt x="441094" y="4144498"/>
                  <a:pt x="438022" y="4154857"/>
                  <a:pt x="433592" y="4165383"/>
                </a:cubicBezTo>
                <a:cubicBezTo>
                  <a:pt x="430163" y="4173480"/>
                  <a:pt x="429592" y="4182767"/>
                  <a:pt x="429687" y="4192387"/>
                </a:cubicBezTo>
                <a:lnTo>
                  <a:pt x="429687" y="4192388"/>
                </a:lnTo>
                <a:lnTo>
                  <a:pt x="429687" y="4192388"/>
                </a:lnTo>
                <a:lnTo>
                  <a:pt x="429782" y="4221391"/>
                </a:lnTo>
                <a:lnTo>
                  <a:pt x="424066" y="4253014"/>
                </a:lnTo>
                <a:cubicBezTo>
                  <a:pt x="411873" y="4277401"/>
                  <a:pt x="396253" y="4300070"/>
                  <a:pt x="384250" y="4324645"/>
                </a:cubicBezTo>
                <a:cubicBezTo>
                  <a:pt x="378536" y="4336457"/>
                  <a:pt x="375488" y="4350554"/>
                  <a:pt x="375296" y="4363890"/>
                </a:cubicBezTo>
                <a:lnTo>
                  <a:pt x="375296" y="4363891"/>
                </a:lnTo>
                <a:lnTo>
                  <a:pt x="375296" y="4363891"/>
                </a:lnTo>
                <a:cubicBezTo>
                  <a:pt x="374344" y="4403326"/>
                  <a:pt x="374344" y="4442762"/>
                  <a:pt x="376058" y="4482005"/>
                </a:cubicBezTo>
                <a:cubicBezTo>
                  <a:pt x="378726" y="4546777"/>
                  <a:pt x="379298" y="4612501"/>
                  <a:pt x="436068" y="4659175"/>
                </a:cubicBezTo>
                <a:cubicBezTo>
                  <a:pt x="440640" y="4662987"/>
                  <a:pt x="443308" y="4671177"/>
                  <a:pt x="444070" y="4677656"/>
                </a:cubicBezTo>
                <a:cubicBezTo>
                  <a:pt x="447689" y="4707565"/>
                  <a:pt x="448071" y="4738236"/>
                  <a:pt x="453977" y="4767765"/>
                </a:cubicBezTo>
                <a:lnTo>
                  <a:pt x="455286" y="4800483"/>
                </a:lnTo>
                <a:lnTo>
                  <a:pt x="440450" y="4828916"/>
                </a:lnTo>
                <a:cubicBezTo>
                  <a:pt x="423877" y="4846490"/>
                  <a:pt x="412446" y="4866958"/>
                  <a:pt x="410740" y="4889275"/>
                </a:cubicBezTo>
                <a:lnTo>
                  <a:pt x="410740" y="4889275"/>
                </a:lnTo>
                <a:lnTo>
                  <a:pt x="410740" y="4889276"/>
                </a:lnTo>
                <a:cubicBezTo>
                  <a:pt x="410172" y="4896714"/>
                  <a:pt x="410683" y="4904358"/>
                  <a:pt x="412445" y="4912169"/>
                </a:cubicBezTo>
                <a:lnTo>
                  <a:pt x="413848" y="4933805"/>
                </a:lnTo>
                <a:lnTo>
                  <a:pt x="409088" y="4952673"/>
                </a:lnTo>
                <a:cubicBezTo>
                  <a:pt x="404302" y="4964604"/>
                  <a:pt x="396729" y="4975511"/>
                  <a:pt x="389013" y="4987037"/>
                </a:cubicBezTo>
                <a:cubicBezTo>
                  <a:pt x="377774" y="5003801"/>
                  <a:pt x="363676" y="5022852"/>
                  <a:pt x="362534" y="5041521"/>
                </a:cubicBezTo>
                <a:cubicBezTo>
                  <a:pt x="360677" y="5073241"/>
                  <a:pt x="338137" y="5101639"/>
                  <a:pt x="336386" y="5133224"/>
                </a:cubicBezTo>
                <a:lnTo>
                  <a:pt x="336386" y="5133225"/>
                </a:lnTo>
                <a:lnTo>
                  <a:pt x="336386" y="5133225"/>
                </a:lnTo>
                <a:lnTo>
                  <a:pt x="343101" y="5166114"/>
                </a:lnTo>
                <a:lnTo>
                  <a:pt x="342411" y="5172090"/>
                </a:lnTo>
                <a:cubicBezTo>
                  <a:pt x="341530" y="5174400"/>
                  <a:pt x="340339" y="5176876"/>
                  <a:pt x="339863" y="5179067"/>
                </a:cubicBezTo>
                <a:lnTo>
                  <a:pt x="339863" y="5179068"/>
                </a:lnTo>
                <a:lnTo>
                  <a:pt x="339863" y="5179068"/>
                </a:lnTo>
                <a:cubicBezTo>
                  <a:pt x="332623" y="5214122"/>
                  <a:pt x="339673" y="5247079"/>
                  <a:pt x="363486" y="5272797"/>
                </a:cubicBezTo>
                <a:cubicBezTo>
                  <a:pt x="379013" y="5289657"/>
                  <a:pt x="387538" y="5307422"/>
                  <a:pt x="390920" y="5326163"/>
                </a:cubicBezTo>
                <a:lnTo>
                  <a:pt x="392366" y="5355014"/>
                </a:lnTo>
                <a:lnTo>
                  <a:pt x="387489" y="5385384"/>
                </a:lnTo>
                <a:cubicBezTo>
                  <a:pt x="384250" y="5398721"/>
                  <a:pt x="381964" y="5412057"/>
                  <a:pt x="379298" y="5425582"/>
                </a:cubicBezTo>
                <a:cubicBezTo>
                  <a:pt x="375488" y="5443870"/>
                  <a:pt x="371486" y="5462351"/>
                  <a:pt x="367676" y="5480637"/>
                </a:cubicBezTo>
                <a:cubicBezTo>
                  <a:pt x="365771" y="5489497"/>
                  <a:pt x="363200" y="5498832"/>
                  <a:pt x="363152" y="5507667"/>
                </a:cubicBezTo>
                <a:lnTo>
                  <a:pt x="363152" y="5507668"/>
                </a:lnTo>
                <a:lnTo>
                  <a:pt x="363152" y="5507668"/>
                </a:lnTo>
                <a:cubicBezTo>
                  <a:pt x="363105" y="5516503"/>
                  <a:pt x="365581" y="5524837"/>
                  <a:pt x="373772" y="5531694"/>
                </a:cubicBezTo>
                <a:lnTo>
                  <a:pt x="383918" y="5547578"/>
                </a:lnTo>
                <a:lnTo>
                  <a:pt x="374344" y="5562746"/>
                </a:lnTo>
                <a:cubicBezTo>
                  <a:pt x="331671" y="5600467"/>
                  <a:pt x="305000" y="5646189"/>
                  <a:pt x="303096" y="5704483"/>
                </a:cubicBezTo>
                <a:cubicBezTo>
                  <a:pt x="302714" y="5716485"/>
                  <a:pt x="300048" y="5728678"/>
                  <a:pt x="297190" y="5740488"/>
                </a:cubicBezTo>
                <a:cubicBezTo>
                  <a:pt x="295475" y="5747728"/>
                  <a:pt x="293569" y="5756493"/>
                  <a:pt x="288425" y="5760873"/>
                </a:cubicBezTo>
                <a:cubicBezTo>
                  <a:pt x="249182" y="5794974"/>
                  <a:pt x="221939" y="5837457"/>
                  <a:pt x="200030" y="5883751"/>
                </a:cubicBezTo>
                <a:cubicBezTo>
                  <a:pt x="192220" y="5900323"/>
                  <a:pt x="184410" y="5918042"/>
                  <a:pt x="182124" y="5935949"/>
                </a:cubicBezTo>
                <a:lnTo>
                  <a:pt x="182124" y="5935950"/>
                </a:lnTo>
                <a:lnTo>
                  <a:pt x="182124" y="5935950"/>
                </a:lnTo>
                <a:cubicBezTo>
                  <a:pt x="179838" y="5954618"/>
                  <a:pt x="183648" y="5974241"/>
                  <a:pt x="185744" y="5993292"/>
                </a:cubicBezTo>
                <a:cubicBezTo>
                  <a:pt x="186886" y="6004532"/>
                  <a:pt x="186696" y="6017486"/>
                  <a:pt x="192220" y="6026441"/>
                </a:cubicBezTo>
                <a:cubicBezTo>
                  <a:pt x="209557" y="6054826"/>
                  <a:pt x="228225" y="6082259"/>
                  <a:pt x="248420" y="6108739"/>
                </a:cubicBezTo>
                <a:lnTo>
                  <a:pt x="262113" y="6133315"/>
                </a:lnTo>
                <a:lnTo>
                  <a:pt x="258413" y="6143190"/>
                </a:lnTo>
                <a:cubicBezTo>
                  <a:pt x="255862" y="6146732"/>
                  <a:pt x="251944" y="6150697"/>
                  <a:pt x="246514" y="6155602"/>
                </a:cubicBezTo>
                <a:cubicBezTo>
                  <a:pt x="224225" y="6175797"/>
                  <a:pt x="212605" y="6200944"/>
                  <a:pt x="207843" y="6228756"/>
                </a:cubicBezTo>
                <a:cubicBezTo>
                  <a:pt x="200412" y="6272764"/>
                  <a:pt x="194126" y="6317151"/>
                  <a:pt x="190506" y="6361539"/>
                </a:cubicBezTo>
                <a:lnTo>
                  <a:pt x="190506" y="6361540"/>
                </a:lnTo>
                <a:lnTo>
                  <a:pt x="190506" y="6361540"/>
                </a:lnTo>
                <a:lnTo>
                  <a:pt x="190704" y="6365039"/>
                </a:lnTo>
                <a:lnTo>
                  <a:pt x="191995" y="6387910"/>
                </a:lnTo>
                <a:lnTo>
                  <a:pt x="194825" y="6393746"/>
                </a:lnTo>
                <a:lnTo>
                  <a:pt x="201413" y="6407333"/>
                </a:lnTo>
                <a:lnTo>
                  <a:pt x="201413" y="6407332"/>
                </a:lnTo>
                <a:lnTo>
                  <a:pt x="194825" y="6393746"/>
                </a:lnTo>
                <a:lnTo>
                  <a:pt x="191995" y="6387910"/>
                </a:lnTo>
                <a:lnTo>
                  <a:pt x="190704" y="6365039"/>
                </a:lnTo>
                <a:lnTo>
                  <a:pt x="190506" y="6361540"/>
                </a:lnTo>
                <a:lnTo>
                  <a:pt x="207843" y="6228757"/>
                </a:lnTo>
                <a:cubicBezTo>
                  <a:pt x="212605" y="6200945"/>
                  <a:pt x="224225" y="6175798"/>
                  <a:pt x="246514" y="6155603"/>
                </a:cubicBezTo>
                <a:cubicBezTo>
                  <a:pt x="257374" y="6145793"/>
                  <a:pt x="262184" y="6139745"/>
                  <a:pt x="262113" y="6133315"/>
                </a:cubicBezTo>
                <a:lnTo>
                  <a:pt x="262113" y="6133315"/>
                </a:lnTo>
                <a:lnTo>
                  <a:pt x="262113" y="6133314"/>
                </a:lnTo>
                <a:cubicBezTo>
                  <a:pt x="262042" y="6126884"/>
                  <a:pt x="257088" y="6120074"/>
                  <a:pt x="248420" y="6108738"/>
                </a:cubicBezTo>
                <a:cubicBezTo>
                  <a:pt x="228225" y="6082258"/>
                  <a:pt x="209557" y="6054825"/>
                  <a:pt x="192220" y="6026440"/>
                </a:cubicBezTo>
                <a:cubicBezTo>
                  <a:pt x="186696" y="6017485"/>
                  <a:pt x="186886" y="6004531"/>
                  <a:pt x="185744" y="5993291"/>
                </a:cubicBezTo>
                <a:cubicBezTo>
                  <a:pt x="184696" y="5983766"/>
                  <a:pt x="183220" y="5974097"/>
                  <a:pt x="182291" y="5964477"/>
                </a:cubicBezTo>
                <a:lnTo>
                  <a:pt x="182124" y="5935950"/>
                </a:lnTo>
                <a:lnTo>
                  <a:pt x="189006" y="5909351"/>
                </a:lnTo>
                <a:cubicBezTo>
                  <a:pt x="192220" y="5900611"/>
                  <a:pt x="196125" y="5892038"/>
                  <a:pt x="200030" y="5883752"/>
                </a:cubicBezTo>
                <a:cubicBezTo>
                  <a:pt x="221939" y="5837458"/>
                  <a:pt x="249182" y="5794975"/>
                  <a:pt x="288425" y="5760874"/>
                </a:cubicBezTo>
                <a:cubicBezTo>
                  <a:pt x="293569" y="5756494"/>
                  <a:pt x="295475" y="5747729"/>
                  <a:pt x="297190" y="5740489"/>
                </a:cubicBezTo>
                <a:cubicBezTo>
                  <a:pt x="300048" y="5728679"/>
                  <a:pt x="302714" y="5716486"/>
                  <a:pt x="303096" y="5704484"/>
                </a:cubicBezTo>
                <a:cubicBezTo>
                  <a:pt x="305000" y="5646190"/>
                  <a:pt x="331671" y="5600468"/>
                  <a:pt x="374344" y="5562747"/>
                </a:cubicBezTo>
                <a:cubicBezTo>
                  <a:pt x="380441" y="5557318"/>
                  <a:pt x="383823" y="5552508"/>
                  <a:pt x="383918" y="5547579"/>
                </a:cubicBezTo>
                <a:lnTo>
                  <a:pt x="383918" y="5547578"/>
                </a:lnTo>
                <a:lnTo>
                  <a:pt x="383918" y="5547578"/>
                </a:lnTo>
                <a:cubicBezTo>
                  <a:pt x="384013" y="5542648"/>
                  <a:pt x="380822" y="5537600"/>
                  <a:pt x="373772" y="5531693"/>
                </a:cubicBezTo>
                <a:cubicBezTo>
                  <a:pt x="369677" y="5528265"/>
                  <a:pt x="367010" y="5524467"/>
                  <a:pt x="365373" y="5520422"/>
                </a:cubicBezTo>
                <a:lnTo>
                  <a:pt x="363152" y="5507668"/>
                </a:lnTo>
                <a:lnTo>
                  <a:pt x="367676" y="5480638"/>
                </a:lnTo>
                <a:cubicBezTo>
                  <a:pt x="371486" y="5462352"/>
                  <a:pt x="375488" y="5443871"/>
                  <a:pt x="379298" y="5425583"/>
                </a:cubicBezTo>
                <a:cubicBezTo>
                  <a:pt x="381964" y="5412058"/>
                  <a:pt x="384250" y="5398722"/>
                  <a:pt x="387489" y="5385385"/>
                </a:cubicBezTo>
                <a:cubicBezTo>
                  <a:pt x="390014" y="5375003"/>
                  <a:pt x="391717" y="5364883"/>
                  <a:pt x="392366" y="5355015"/>
                </a:cubicBezTo>
                <a:lnTo>
                  <a:pt x="392366" y="5355014"/>
                </a:lnTo>
                <a:lnTo>
                  <a:pt x="392366" y="5355014"/>
                </a:lnTo>
                <a:cubicBezTo>
                  <a:pt x="394313" y="5325412"/>
                  <a:pt x="386776" y="5298086"/>
                  <a:pt x="363486" y="5272796"/>
                </a:cubicBezTo>
                <a:cubicBezTo>
                  <a:pt x="351580" y="5259937"/>
                  <a:pt x="343864" y="5245269"/>
                  <a:pt x="340030" y="5229433"/>
                </a:cubicBezTo>
                <a:lnTo>
                  <a:pt x="339863" y="5179068"/>
                </a:lnTo>
                <a:lnTo>
                  <a:pt x="342411" y="5172091"/>
                </a:lnTo>
                <a:cubicBezTo>
                  <a:pt x="343292" y="5169781"/>
                  <a:pt x="343863" y="5167638"/>
                  <a:pt x="343101" y="5166114"/>
                </a:cubicBezTo>
                <a:lnTo>
                  <a:pt x="343101" y="5166114"/>
                </a:lnTo>
                <a:lnTo>
                  <a:pt x="343101" y="5166113"/>
                </a:lnTo>
                <a:lnTo>
                  <a:pt x="336386" y="5133225"/>
                </a:lnTo>
                <a:lnTo>
                  <a:pt x="343531" y="5102461"/>
                </a:lnTo>
                <a:cubicBezTo>
                  <a:pt x="350866" y="5082339"/>
                  <a:pt x="361296" y="5062669"/>
                  <a:pt x="362534" y="5041522"/>
                </a:cubicBezTo>
                <a:cubicBezTo>
                  <a:pt x="363676" y="5022853"/>
                  <a:pt x="377774" y="5003802"/>
                  <a:pt x="389013" y="4987038"/>
                </a:cubicBezTo>
                <a:cubicBezTo>
                  <a:pt x="400587" y="4969748"/>
                  <a:pt x="411839" y="4953853"/>
                  <a:pt x="413848" y="4933805"/>
                </a:cubicBezTo>
                <a:lnTo>
                  <a:pt x="413848" y="4933805"/>
                </a:lnTo>
                <a:lnTo>
                  <a:pt x="413848" y="4933804"/>
                </a:lnTo>
                <a:cubicBezTo>
                  <a:pt x="414517" y="4927122"/>
                  <a:pt x="414160" y="4919978"/>
                  <a:pt x="412445" y="4912168"/>
                </a:cubicBezTo>
                <a:lnTo>
                  <a:pt x="410740" y="4889275"/>
                </a:lnTo>
                <a:lnTo>
                  <a:pt x="415518" y="4867614"/>
                </a:lnTo>
                <a:cubicBezTo>
                  <a:pt x="420638" y="4853635"/>
                  <a:pt x="429401" y="4840633"/>
                  <a:pt x="440450" y="4828917"/>
                </a:cubicBezTo>
                <a:cubicBezTo>
                  <a:pt x="448833" y="4819964"/>
                  <a:pt x="453405" y="4810581"/>
                  <a:pt x="455286" y="4800484"/>
                </a:cubicBezTo>
                <a:lnTo>
                  <a:pt x="455286" y="4800483"/>
                </a:lnTo>
                <a:lnTo>
                  <a:pt x="455286" y="4800483"/>
                </a:lnTo>
                <a:cubicBezTo>
                  <a:pt x="457168" y="4790386"/>
                  <a:pt x="456358" y="4779575"/>
                  <a:pt x="453977" y="4767764"/>
                </a:cubicBezTo>
                <a:cubicBezTo>
                  <a:pt x="448071" y="4738235"/>
                  <a:pt x="447689" y="4707564"/>
                  <a:pt x="444070" y="4677655"/>
                </a:cubicBezTo>
                <a:cubicBezTo>
                  <a:pt x="443308" y="4671176"/>
                  <a:pt x="440640" y="4662986"/>
                  <a:pt x="436068" y="4659174"/>
                </a:cubicBezTo>
                <a:cubicBezTo>
                  <a:pt x="379298" y="4612500"/>
                  <a:pt x="378726" y="4546776"/>
                  <a:pt x="376058" y="4482004"/>
                </a:cubicBezTo>
                <a:lnTo>
                  <a:pt x="375296" y="4363891"/>
                </a:lnTo>
                <a:lnTo>
                  <a:pt x="384250" y="4324646"/>
                </a:lnTo>
                <a:cubicBezTo>
                  <a:pt x="396253" y="4300071"/>
                  <a:pt x="411873" y="4277402"/>
                  <a:pt x="424066" y="4253015"/>
                </a:cubicBezTo>
                <a:cubicBezTo>
                  <a:pt x="428830" y="4243873"/>
                  <a:pt x="429020" y="4232061"/>
                  <a:pt x="429782" y="4221392"/>
                </a:cubicBezTo>
                <a:lnTo>
                  <a:pt x="429782" y="4221391"/>
                </a:lnTo>
                <a:lnTo>
                  <a:pt x="429782" y="4221391"/>
                </a:lnTo>
                <a:lnTo>
                  <a:pt x="429687" y="4192388"/>
                </a:lnTo>
                <a:lnTo>
                  <a:pt x="433592" y="4165384"/>
                </a:lnTo>
                <a:cubicBezTo>
                  <a:pt x="442451" y="4144333"/>
                  <a:pt x="445880" y="4123948"/>
                  <a:pt x="444904" y="4103826"/>
                </a:cubicBezTo>
                <a:lnTo>
                  <a:pt x="444904" y="4103826"/>
                </a:lnTo>
                <a:lnTo>
                  <a:pt x="444904" y="4103825"/>
                </a:lnTo>
                <a:cubicBezTo>
                  <a:pt x="443928" y="4083702"/>
                  <a:pt x="438546" y="4063842"/>
                  <a:pt x="429782" y="4043839"/>
                </a:cubicBezTo>
                <a:cubicBezTo>
                  <a:pt x="423639" y="4029837"/>
                  <a:pt x="419150" y="4016025"/>
                  <a:pt x="416480" y="4002410"/>
                </a:cubicBezTo>
                <a:lnTo>
                  <a:pt x="414089" y="3962160"/>
                </a:lnTo>
                <a:lnTo>
                  <a:pt x="423593" y="3923125"/>
                </a:lnTo>
                <a:cubicBezTo>
                  <a:pt x="428853" y="3910319"/>
                  <a:pt x="436259" y="3897722"/>
                  <a:pt x="445974" y="3885339"/>
                </a:cubicBezTo>
                <a:cubicBezTo>
                  <a:pt x="454738" y="3874195"/>
                  <a:pt x="457024" y="3863193"/>
                  <a:pt x="455357" y="3852620"/>
                </a:cubicBezTo>
                <a:lnTo>
                  <a:pt x="455357" y="3852620"/>
                </a:lnTo>
                <a:lnTo>
                  <a:pt x="455357" y="3852619"/>
                </a:lnTo>
                <a:cubicBezTo>
                  <a:pt x="453691" y="3842046"/>
                  <a:pt x="448071" y="3831902"/>
                  <a:pt x="441022" y="3822472"/>
                </a:cubicBezTo>
                <a:lnTo>
                  <a:pt x="426091" y="3789776"/>
                </a:lnTo>
                <a:lnTo>
                  <a:pt x="432448" y="3754653"/>
                </a:lnTo>
                <a:cubicBezTo>
                  <a:pt x="435116" y="3749126"/>
                  <a:pt x="433782" y="3741316"/>
                  <a:pt x="432830" y="3734838"/>
                </a:cubicBezTo>
                <a:lnTo>
                  <a:pt x="432830" y="3734838"/>
                </a:lnTo>
                <a:lnTo>
                  <a:pt x="432830" y="3734837"/>
                </a:lnTo>
                <a:lnTo>
                  <a:pt x="428782" y="3680164"/>
                </a:lnTo>
                <a:lnTo>
                  <a:pt x="435295" y="3654416"/>
                </a:lnTo>
                <a:cubicBezTo>
                  <a:pt x="439105" y="3646123"/>
                  <a:pt x="444784" y="3638158"/>
                  <a:pt x="453023" y="3630633"/>
                </a:cubicBezTo>
                <a:cubicBezTo>
                  <a:pt x="459501" y="3624726"/>
                  <a:pt x="462167" y="3614820"/>
                  <a:pt x="466549" y="3606818"/>
                </a:cubicBezTo>
                <a:cubicBezTo>
                  <a:pt x="475504" y="3590054"/>
                  <a:pt x="479552" y="3582005"/>
                  <a:pt x="478647" y="3574409"/>
                </a:cubicBezTo>
                <a:lnTo>
                  <a:pt x="478647" y="3574408"/>
                </a:lnTo>
                <a:lnTo>
                  <a:pt x="478647" y="3574408"/>
                </a:lnTo>
                <a:cubicBezTo>
                  <a:pt x="477742" y="3566811"/>
                  <a:pt x="471884" y="3559668"/>
                  <a:pt x="461025" y="3544713"/>
                </a:cubicBezTo>
                <a:cubicBezTo>
                  <a:pt x="449595" y="3529090"/>
                  <a:pt x="437974" y="3507563"/>
                  <a:pt x="438926" y="3489467"/>
                </a:cubicBezTo>
                <a:cubicBezTo>
                  <a:pt x="444640" y="3380305"/>
                  <a:pt x="417208" y="3276480"/>
                  <a:pt x="391299" y="3172654"/>
                </a:cubicBezTo>
                <a:lnTo>
                  <a:pt x="378845" y="3077402"/>
                </a:lnTo>
                <a:lnTo>
                  <a:pt x="390537" y="2982149"/>
                </a:lnTo>
                <a:cubicBezTo>
                  <a:pt x="393490" y="2970576"/>
                  <a:pt x="394491" y="2959157"/>
                  <a:pt x="394121" y="2947863"/>
                </a:cubicBezTo>
                <a:lnTo>
                  <a:pt x="394121" y="2947863"/>
                </a:lnTo>
                <a:lnTo>
                  <a:pt x="394121" y="2947862"/>
                </a:lnTo>
                <a:cubicBezTo>
                  <a:pt x="393014" y="2913982"/>
                  <a:pt x="379583" y="2881226"/>
                  <a:pt x="369582" y="2848793"/>
                </a:cubicBezTo>
                <a:close/>
                <a:moveTo>
                  <a:pt x="845377" y="1508458"/>
                </a:moveTo>
                <a:lnTo>
                  <a:pt x="873470" y="1596213"/>
                </a:lnTo>
                <a:cubicBezTo>
                  <a:pt x="875947" y="1604978"/>
                  <a:pt x="874422" y="1615836"/>
                  <a:pt x="871566" y="1624980"/>
                </a:cubicBezTo>
                <a:cubicBezTo>
                  <a:pt x="861850" y="1656223"/>
                  <a:pt x="837464" y="1676036"/>
                  <a:pt x="814984" y="1697753"/>
                </a:cubicBezTo>
                <a:cubicBezTo>
                  <a:pt x="805078" y="1707279"/>
                  <a:pt x="798030" y="1720423"/>
                  <a:pt x="792316" y="1733188"/>
                </a:cubicBezTo>
                <a:cubicBezTo>
                  <a:pt x="777644" y="1766335"/>
                  <a:pt x="764501" y="1800246"/>
                  <a:pt x="750595" y="1833775"/>
                </a:cubicBezTo>
                <a:cubicBezTo>
                  <a:pt x="749261" y="1837013"/>
                  <a:pt x="745832" y="1839679"/>
                  <a:pt x="742974" y="1842158"/>
                </a:cubicBezTo>
                <a:cubicBezTo>
                  <a:pt x="712873" y="1866922"/>
                  <a:pt x="682584" y="1891497"/>
                  <a:pt x="652483" y="1916454"/>
                </a:cubicBezTo>
                <a:cubicBezTo>
                  <a:pt x="646769" y="1921216"/>
                  <a:pt x="642577" y="1928076"/>
                  <a:pt x="637053" y="1933219"/>
                </a:cubicBezTo>
                <a:cubicBezTo>
                  <a:pt x="629433" y="1940459"/>
                  <a:pt x="622192" y="1949603"/>
                  <a:pt x="613048" y="1953413"/>
                </a:cubicBezTo>
                <a:cubicBezTo>
                  <a:pt x="584283" y="1965224"/>
                  <a:pt x="571899" y="1987894"/>
                  <a:pt x="566565" y="2016469"/>
                </a:cubicBezTo>
                <a:cubicBezTo>
                  <a:pt x="561612" y="2042570"/>
                  <a:pt x="557420" y="2068669"/>
                  <a:pt x="551706" y="2094578"/>
                </a:cubicBezTo>
                <a:cubicBezTo>
                  <a:pt x="544848" y="2126201"/>
                  <a:pt x="537418" y="2157636"/>
                  <a:pt x="529035" y="2188879"/>
                </a:cubicBezTo>
                <a:cubicBezTo>
                  <a:pt x="525415" y="2202404"/>
                  <a:pt x="521225" y="2216692"/>
                  <a:pt x="513795" y="2228314"/>
                </a:cubicBezTo>
                <a:cubicBezTo>
                  <a:pt x="493220" y="2260890"/>
                  <a:pt x="479314" y="2295753"/>
                  <a:pt x="484838" y="2334044"/>
                </a:cubicBezTo>
                <a:cubicBezTo>
                  <a:pt x="489220" y="2364715"/>
                  <a:pt x="477980" y="2390434"/>
                  <a:pt x="460453" y="2409485"/>
                </a:cubicBezTo>
                <a:cubicBezTo>
                  <a:pt x="444546" y="2426822"/>
                  <a:pt x="438402" y="2444777"/>
                  <a:pt x="437521" y="2463017"/>
                </a:cubicBezTo>
                <a:lnTo>
                  <a:pt x="437521" y="2463018"/>
                </a:lnTo>
                <a:lnTo>
                  <a:pt x="437521" y="2463019"/>
                </a:lnTo>
                <a:cubicBezTo>
                  <a:pt x="436640" y="2481259"/>
                  <a:pt x="441021" y="2499786"/>
                  <a:pt x="446164" y="2518265"/>
                </a:cubicBezTo>
                <a:lnTo>
                  <a:pt x="449808" y="2545007"/>
                </a:lnTo>
                <a:lnTo>
                  <a:pt x="445594" y="2571034"/>
                </a:lnTo>
                <a:cubicBezTo>
                  <a:pt x="433592" y="2612945"/>
                  <a:pt x="401015" y="2640950"/>
                  <a:pt x="372440" y="2668001"/>
                </a:cubicBezTo>
                <a:cubicBezTo>
                  <a:pt x="348055" y="2691054"/>
                  <a:pt x="334339" y="2716963"/>
                  <a:pt x="324050" y="2745348"/>
                </a:cubicBezTo>
                <a:lnTo>
                  <a:pt x="324050" y="2745352"/>
                </a:lnTo>
                <a:lnTo>
                  <a:pt x="317719" y="2770757"/>
                </a:lnTo>
                <a:lnTo>
                  <a:pt x="318129" y="2778006"/>
                </a:lnTo>
                <a:lnTo>
                  <a:pt x="317350" y="2782305"/>
                </a:lnTo>
                <a:lnTo>
                  <a:pt x="318550" y="2785440"/>
                </a:lnTo>
                <a:lnTo>
                  <a:pt x="318978" y="2793023"/>
                </a:lnTo>
                <a:lnTo>
                  <a:pt x="328628" y="2811780"/>
                </a:lnTo>
                <a:lnTo>
                  <a:pt x="328631" y="2811787"/>
                </a:lnTo>
                <a:lnTo>
                  <a:pt x="328632" y="2811787"/>
                </a:lnTo>
                <a:lnTo>
                  <a:pt x="328628" y="2811780"/>
                </a:lnTo>
                <a:lnTo>
                  <a:pt x="318550" y="2785440"/>
                </a:lnTo>
                <a:lnTo>
                  <a:pt x="318129" y="2778006"/>
                </a:lnTo>
                <a:lnTo>
                  <a:pt x="324050" y="2745352"/>
                </a:lnTo>
                <a:lnTo>
                  <a:pt x="324050" y="2745349"/>
                </a:lnTo>
                <a:cubicBezTo>
                  <a:pt x="334339" y="2716964"/>
                  <a:pt x="348055" y="2691055"/>
                  <a:pt x="372440" y="2668002"/>
                </a:cubicBezTo>
                <a:cubicBezTo>
                  <a:pt x="401015" y="2640951"/>
                  <a:pt x="433592" y="2612946"/>
                  <a:pt x="445594" y="2571035"/>
                </a:cubicBezTo>
                <a:cubicBezTo>
                  <a:pt x="448166" y="2561986"/>
                  <a:pt x="449642" y="2553556"/>
                  <a:pt x="449809" y="2545007"/>
                </a:cubicBezTo>
                <a:lnTo>
                  <a:pt x="449808" y="2545007"/>
                </a:lnTo>
                <a:lnTo>
                  <a:pt x="449809" y="2545006"/>
                </a:lnTo>
                <a:cubicBezTo>
                  <a:pt x="449975" y="2536458"/>
                  <a:pt x="448832" y="2527790"/>
                  <a:pt x="446164" y="2518264"/>
                </a:cubicBezTo>
                <a:cubicBezTo>
                  <a:pt x="443593" y="2509024"/>
                  <a:pt x="441212" y="2499773"/>
                  <a:pt x="439584" y="2490551"/>
                </a:cubicBezTo>
                <a:lnTo>
                  <a:pt x="437521" y="2463018"/>
                </a:lnTo>
                <a:lnTo>
                  <a:pt x="443352" y="2435913"/>
                </a:lnTo>
                <a:cubicBezTo>
                  <a:pt x="446987" y="2426977"/>
                  <a:pt x="452500" y="2418155"/>
                  <a:pt x="460453" y="2409486"/>
                </a:cubicBezTo>
                <a:cubicBezTo>
                  <a:pt x="477980" y="2390435"/>
                  <a:pt x="489220" y="2364716"/>
                  <a:pt x="484838" y="2334045"/>
                </a:cubicBezTo>
                <a:cubicBezTo>
                  <a:pt x="479314" y="2295754"/>
                  <a:pt x="493220" y="2260891"/>
                  <a:pt x="513795" y="2228315"/>
                </a:cubicBezTo>
                <a:cubicBezTo>
                  <a:pt x="521225" y="2216693"/>
                  <a:pt x="525415" y="2202405"/>
                  <a:pt x="529035" y="2188880"/>
                </a:cubicBezTo>
                <a:cubicBezTo>
                  <a:pt x="537418" y="2157637"/>
                  <a:pt x="544848" y="2126202"/>
                  <a:pt x="551706" y="2094579"/>
                </a:cubicBezTo>
                <a:cubicBezTo>
                  <a:pt x="557420" y="2068670"/>
                  <a:pt x="561612" y="2042571"/>
                  <a:pt x="566565" y="2016470"/>
                </a:cubicBezTo>
                <a:cubicBezTo>
                  <a:pt x="571899" y="1987895"/>
                  <a:pt x="584283" y="1965225"/>
                  <a:pt x="613048" y="1953414"/>
                </a:cubicBezTo>
                <a:cubicBezTo>
                  <a:pt x="622192" y="1949604"/>
                  <a:pt x="629433" y="1940460"/>
                  <a:pt x="637053" y="1933220"/>
                </a:cubicBezTo>
                <a:cubicBezTo>
                  <a:pt x="642577" y="1928077"/>
                  <a:pt x="646769" y="1921217"/>
                  <a:pt x="652483" y="1916455"/>
                </a:cubicBezTo>
                <a:cubicBezTo>
                  <a:pt x="682584" y="1891498"/>
                  <a:pt x="712873" y="1866923"/>
                  <a:pt x="742974" y="1842159"/>
                </a:cubicBezTo>
                <a:cubicBezTo>
                  <a:pt x="745832" y="1839680"/>
                  <a:pt x="749261" y="1837014"/>
                  <a:pt x="750595" y="1833776"/>
                </a:cubicBezTo>
                <a:cubicBezTo>
                  <a:pt x="764501" y="1800247"/>
                  <a:pt x="777645" y="1766336"/>
                  <a:pt x="792316" y="1733189"/>
                </a:cubicBezTo>
                <a:cubicBezTo>
                  <a:pt x="798030" y="1720424"/>
                  <a:pt x="805078" y="1707280"/>
                  <a:pt x="814985" y="1697754"/>
                </a:cubicBezTo>
                <a:cubicBezTo>
                  <a:pt x="837465" y="1676037"/>
                  <a:pt x="861850" y="1656224"/>
                  <a:pt x="871566" y="1624981"/>
                </a:cubicBezTo>
                <a:cubicBezTo>
                  <a:pt x="874423" y="1615837"/>
                  <a:pt x="875948" y="1604979"/>
                  <a:pt x="873471" y="1596214"/>
                </a:cubicBezTo>
                <a:close/>
                <a:moveTo>
                  <a:pt x="820975" y="1453958"/>
                </a:moveTo>
                <a:lnTo>
                  <a:pt x="826772" y="1459073"/>
                </a:lnTo>
                <a:lnTo>
                  <a:pt x="835990" y="1481572"/>
                </a:lnTo>
                <a:lnTo>
                  <a:pt x="826773" y="1459074"/>
                </a:lnTo>
                <a:lnTo>
                  <a:pt x="826772" y="1459073"/>
                </a:lnTo>
                <a:lnTo>
                  <a:pt x="826772" y="1459073"/>
                </a:lnTo>
                <a:close/>
                <a:moveTo>
                  <a:pt x="807579" y="1268758"/>
                </a:moveTo>
                <a:lnTo>
                  <a:pt x="802412" y="1286069"/>
                </a:lnTo>
                <a:cubicBezTo>
                  <a:pt x="787838" y="1306930"/>
                  <a:pt x="781599" y="1328552"/>
                  <a:pt x="780074" y="1350627"/>
                </a:cubicBezTo>
                <a:lnTo>
                  <a:pt x="785669" y="1413840"/>
                </a:lnTo>
                <a:lnTo>
                  <a:pt x="780075" y="1350628"/>
                </a:lnTo>
                <a:cubicBezTo>
                  <a:pt x="781599" y="1328553"/>
                  <a:pt x="787839" y="1306930"/>
                  <a:pt x="802412" y="1286070"/>
                </a:cubicBezTo>
                <a:cubicBezTo>
                  <a:pt x="805555" y="1281689"/>
                  <a:pt x="807127" y="1275402"/>
                  <a:pt x="807579" y="1268758"/>
                </a:cubicBezTo>
                <a:close/>
                <a:moveTo>
                  <a:pt x="865850" y="773035"/>
                </a:moveTo>
                <a:lnTo>
                  <a:pt x="857850" y="854379"/>
                </a:lnTo>
                <a:cubicBezTo>
                  <a:pt x="855564" y="878956"/>
                  <a:pt x="854802" y="903722"/>
                  <a:pt x="826796" y="915343"/>
                </a:cubicBezTo>
                <a:cubicBezTo>
                  <a:pt x="822414" y="917059"/>
                  <a:pt x="819176" y="922773"/>
                  <a:pt x="816318" y="927155"/>
                </a:cubicBezTo>
                <a:cubicBezTo>
                  <a:pt x="772310" y="994785"/>
                  <a:pt x="773454" y="1030980"/>
                  <a:pt x="819938" y="1097087"/>
                </a:cubicBezTo>
                <a:cubicBezTo>
                  <a:pt x="824700" y="1103945"/>
                  <a:pt x="828130" y="1118613"/>
                  <a:pt x="824320" y="1123185"/>
                </a:cubicBezTo>
                <a:cubicBezTo>
                  <a:pt x="808508" y="1142617"/>
                  <a:pt x="801460" y="1162954"/>
                  <a:pt x="799602" y="1184029"/>
                </a:cubicBezTo>
                <a:cubicBezTo>
                  <a:pt x="801460" y="1162954"/>
                  <a:pt x="808509" y="1142618"/>
                  <a:pt x="824321" y="1123186"/>
                </a:cubicBezTo>
                <a:cubicBezTo>
                  <a:pt x="828131" y="1118614"/>
                  <a:pt x="824701" y="1103946"/>
                  <a:pt x="819939" y="1097088"/>
                </a:cubicBezTo>
                <a:cubicBezTo>
                  <a:pt x="773455" y="1030981"/>
                  <a:pt x="772311" y="994786"/>
                  <a:pt x="816319" y="927156"/>
                </a:cubicBezTo>
                <a:cubicBezTo>
                  <a:pt x="819177" y="922774"/>
                  <a:pt x="822415" y="917060"/>
                  <a:pt x="826797" y="915344"/>
                </a:cubicBezTo>
                <a:cubicBezTo>
                  <a:pt x="854802" y="903723"/>
                  <a:pt x="855564" y="878957"/>
                  <a:pt x="857850" y="854380"/>
                </a:cubicBezTo>
                <a:cubicBezTo>
                  <a:pt x="860326" y="827330"/>
                  <a:pt x="863564" y="800277"/>
                  <a:pt x="865850" y="773036"/>
                </a:cubicBezTo>
                <a:close/>
                <a:moveTo>
                  <a:pt x="810449" y="517851"/>
                </a:moveTo>
                <a:lnTo>
                  <a:pt x="819366" y="556047"/>
                </a:lnTo>
                <a:cubicBezTo>
                  <a:pt x="821462" y="564048"/>
                  <a:pt x="826986" y="572622"/>
                  <a:pt x="825844" y="580050"/>
                </a:cubicBezTo>
                <a:cubicBezTo>
                  <a:pt x="822510" y="601578"/>
                  <a:pt x="824939" y="622201"/>
                  <a:pt x="829225" y="642537"/>
                </a:cubicBezTo>
                <a:lnTo>
                  <a:pt x="841749" y="694928"/>
                </a:lnTo>
                <a:lnTo>
                  <a:pt x="829226" y="642538"/>
                </a:lnTo>
                <a:cubicBezTo>
                  <a:pt x="824940" y="622201"/>
                  <a:pt x="822511" y="601579"/>
                  <a:pt x="825845" y="580051"/>
                </a:cubicBezTo>
                <a:cubicBezTo>
                  <a:pt x="826987" y="572623"/>
                  <a:pt x="821463" y="564049"/>
                  <a:pt x="819367" y="556048"/>
                </a:cubicBezTo>
                <a:close/>
                <a:moveTo>
                  <a:pt x="797154" y="298169"/>
                </a:moveTo>
                <a:lnTo>
                  <a:pt x="811936" y="313533"/>
                </a:lnTo>
                <a:cubicBezTo>
                  <a:pt x="816128" y="316389"/>
                  <a:pt x="813842" y="330298"/>
                  <a:pt x="812508" y="338870"/>
                </a:cubicBezTo>
                <a:cubicBezTo>
                  <a:pt x="809650" y="357921"/>
                  <a:pt x="802412" y="376781"/>
                  <a:pt x="802602" y="395640"/>
                </a:cubicBezTo>
                <a:lnTo>
                  <a:pt x="806412" y="367328"/>
                </a:lnTo>
                <a:cubicBezTo>
                  <a:pt x="808555" y="357874"/>
                  <a:pt x="811080" y="348396"/>
                  <a:pt x="812509" y="338871"/>
                </a:cubicBezTo>
                <a:cubicBezTo>
                  <a:pt x="813843" y="330299"/>
                  <a:pt x="816129" y="316390"/>
                  <a:pt x="811937" y="313534"/>
                </a:cubicBezTo>
                <a:close/>
                <a:moveTo>
                  <a:pt x="789609" y="281568"/>
                </a:moveTo>
                <a:lnTo>
                  <a:pt x="794503" y="295415"/>
                </a:lnTo>
                <a:lnTo>
                  <a:pt x="794504" y="295415"/>
                </a:lnTo>
                <a:close/>
                <a:moveTo>
                  <a:pt x="802929" y="24486"/>
                </a:moveTo>
                <a:lnTo>
                  <a:pt x="805191" y="74129"/>
                </a:lnTo>
                <a:cubicBezTo>
                  <a:pt x="803807" y="100174"/>
                  <a:pt x="799302" y="125876"/>
                  <a:pt x="795072" y="151569"/>
                </a:cubicBezTo>
                <a:lnTo>
                  <a:pt x="794873" y="153388"/>
                </a:lnTo>
                <a:lnTo>
                  <a:pt x="791059" y="177271"/>
                </a:lnTo>
                <a:lnTo>
                  <a:pt x="786600" y="228944"/>
                </a:lnTo>
                <a:lnTo>
                  <a:pt x="786600" y="228948"/>
                </a:lnTo>
                <a:lnTo>
                  <a:pt x="786600" y="228949"/>
                </a:lnTo>
                <a:lnTo>
                  <a:pt x="786600" y="228944"/>
                </a:lnTo>
                <a:lnTo>
                  <a:pt x="794873" y="153388"/>
                </a:lnTo>
                <a:lnTo>
                  <a:pt x="799269" y="125861"/>
                </a:lnTo>
                <a:cubicBezTo>
                  <a:pt x="801959" y="108703"/>
                  <a:pt x="804269" y="91492"/>
                  <a:pt x="805192" y="74129"/>
                </a:cubicBezTo>
                <a:close/>
                <a:moveTo>
                  <a:pt x="341402" y="0"/>
                </a:moveTo>
                <a:lnTo>
                  <a:pt x="805510" y="0"/>
                </a:lnTo>
                <a:lnTo>
                  <a:pt x="802792" y="21486"/>
                </a:lnTo>
                <a:lnTo>
                  <a:pt x="805510" y="1"/>
                </a:lnTo>
                <a:lnTo>
                  <a:pt x="4572002" y="2"/>
                </a:lnTo>
                <a:lnTo>
                  <a:pt x="4572002" y="6858002"/>
                </a:lnTo>
                <a:lnTo>
                  <a:pt x="312449" y="6858002"/>
                </a:lnTo>
                <a:lnTo>
                  <a:pt x="312449" y="6858001"/>
                </a:lnTo>
                <a:lnTo>
                  <a:pt x="312449" y="6858001"/>
                </a:lnTo>
                <a:lnTo>
                  <a:pt x="306286" y="6812064"/>
                </a:lnTo>
                <a:lnTo>
                  <a:pt x="311060" y="6776800"/>
                </a:lnTo>
                <a:cubicBezTo>
                  <a:pt x="314156" y="6765164"/>
                  <a:pt x="318906" y="6753698"/>
                  <a:pt x="325764" y="6742553"/>
                </a:cubicBezTo>
                <a:cubicBezTo>
                  <a:pt x="334052" y="6729219"/>
                  <a:pt x="339196" y="6716169"/>
                  <a:pt x="339600" y="6702977"/>
                </a:cubicBezTo>
                <a:lnTo>
                  <a:pt x="339600" y="6702976"/>
                </a:lnTo>
                <a:lnTo>
                  <a:pt x="339600" y="6702976"/>
                </a:lnTo>
                <a:cubicBezTo>
                  <a:pt x="340005" y="6689783"/>
                  <a:pt x="335671" y="6676448"/>
                  <a:pt x="325002" y="6662541"/>
                </a:cubicBezTo>
                <a:cubicBezTo>
                  <a:pt x="321335" y="6657826"/>
                  <a:pt x="319038" y="6651967"/>
                  <a:pt x="317919" y="6645552"/>
                </a:cubicBezTo>
                <a:lnTo>
                  <a:pt x="317907" y="6625225"/>
                </a:lnTo>
                <a:lnTo>
                  <a:pt x="334529" y="6588626"/>
                </a:lnTo>
                <a:cubicBezTo>
                  <a:pt x="340625" y="6582147"/>
                  <a:pt x="346721" y="6575479"/>
                  <a:pt x="357008" y="6564621"/>
                </a:cubicBezTo>
                <a:lnTo>
                  <a:pt x="357008" y="6564620"/>
                </a:lnTo>
                <a:lnTo>
                  <a:pt x="334529" y="6588625"/>
                </a:lnTo>
                <a:cubicBezTo>
                  <a:pt x="326052" y="6597578"/>
                  <a:pt x="320003" y="6611342"/>
                  <a:pt x="317907" y="6625224"/>
                </a:cubicBezTo>
                <a:lnTo>
                  <a:pt x="317907" y="6625225"/>
                </a:lnTo>
                <a:lnTo>
                  <a:pt x="317907" y="6625225"/>
                </a:lnTo>
                <a:cubicBezTo>
                  <a:pt x="315811" y="6639108"/>
                  <a:pt x="317668" y="6653111"/>
                  <a:pt x="325002" y="6662542"/>
                </a:cubicBezTo>
                <a:cubicBezTo>
                  <a:pt x="330337" y="6669496"/>
                  <a:pt x="334087" y="6676306"/>
                  <a:pt x="336454" y="6683027"/>
                </a:cubicBezTo>
                <a:lnTo>
                  <a:pt x="339600" y="6702976"/>
                </a:lnTo>
                <a:lnTo>
                  <a:pt x="325764" y="6742552"/>
                </a:lnTo>
                <a:cubicBezTo>
                  <a:pt x="312048" y="6764841"/>
                  <a:pt x="306762" y="6788417"/>
                  <a:pt x="306286" y="6812063"/>
                </a:cubicBezTo>
                <a:lnTo>
                  <a:pt x="306286" y="6812064"/>
                </a:lnTo>
                <a:lnTo>
                  <a:pt x="306286" y="6812064"/>
                </a:lnTo>
                <a:lnTo>
                  <a:pt x="312449"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39625" y="3309437"/>
                  <a:pt x="31623" y="3297434"/>
                  <a:pt x="23432" y="3293244"/>
                </a:cubicBezTo>
                <a:cubicBezTo>
                  <a:pt x="5144" y="3283908"/>
                  <a:pt x="1904" y="3271145"/>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a:effectLst>
            <a:outerShdw blurRad="381000" dist="152400" dir="10800000" algn="r" rotWithShape="0">
              <a:prstClr val="black">
                <a:alpha val="10000"/>
              </a:prstClr>
            </a:outerShdw>
          </a:effectLst>
        </p:spPr>
      </p:pic>
      <p:sp>
        <p:nvSpPr>
          <p:cNvPr id="48" name="Freeform: Shape 29">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C8DC156-F82A-F92A-FB05-B691CABDD9D2}"/>
              </a:ext>
            </a:extLst>
          </p:cNvPr>
          <p:cNvSpPr txBox="1"/>
          <p:nvPr/>
        </p:nvSpPr>
        <p:spPr>
          <a:xfrm>
            <a:off x="762001" y="2458528"/>
            <a:ext cx="6095998" cy="30480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228600">
              <a:lnSpc>
                <a:spcPct val="90000"/>
              </a:lnSpc>
              <a:spcAft>
                <a:spcPts val="600"/>
              </a:spcAft>
              <a:buFont typeface="Arial" panose="020B0604020202020204" pitchFamily="34" charset="0"/>
              <a:buChar char="•"/>
            </a:pPr>
            <a:r>
              <a:rPr lang="en-US" sz="1600"/>
              <a:t>Low power distance, for it increases access to communication and knowledge among hierarchical levels, enabling more innovations; </a:t>
            </a:r>
          </a:p>
          <a:p>
            <a:pPr marL="342900" indent="-228600">
              <a:lnSpc>
                <a:spcPct val="90000"/>
              </a:lnSpc>
              <a:spcAft>
                <a:spcPts val="600"/>
              </a:spcAft>
              <a:buFont typeface="Arial" panose="020B0604020202020204" pitchFamily="34" charset="0"/>
              <a:buChar char="•"/>
            </a:pPr>
            <a:r>
              <a:rPr lang="en-US" sz="1600"/>
              <a:t>Individuals who are not intimidated by creating and executing ideas in front of a group; </a:t>
            </a:r>
          </a:p>
          <a:p>
            <a:pPr marL="342900" indent="-228600">
              <a:lnSpc>
                <a:spcPct val="90000"/>
              </a:lnSpc>
              <a:spcAft>
                <a:spcPts val="600"/>
              </a:spcAft>
              <a:buFont typeface="Arial" panose="020B0604020202020204" pitchFamily="34" charset="0"/>
              <a:buChar char="•"/>
            </a:pPr>
            <a:r>
              <a:rPr lang="en-US" sz="1600"/>
              <a:t>Environments that provide collaboration instead of competition, in order to gather knowledge and, consequently, generate innovations;</a:t>
            </a:r>
          </a:p>
          <a:p>
            <a:pPr marL="342900" indent="-228600">
              <a:lnSpc>
                <a:spcPct val="90000"/>
              </a:lnSpc>
              <a:spcAft>
                <a:spcPts val="600"/>
              </a:spcAft>
              <a:buFont typeface="Arial" panose="020B0604020202020204" pitchFamily="34" charset="0"/>
              <a:buChar char="•"/>
            </a:pPr>
            <a:r>
              <a:rPr lang="en-US" sz="1600"/>
              <a:t>Individuals with stronger entrepreneurial character to face uncertainties and to take risks when implementing innovative ideas; </a:t>
            </a:r>
          </a:p>
          <a:p>
            <a:pPr marL="342900" indent="-228600">
              <a:lnSpc>
                <a:spcPct val="90000"/>
              </a:lnSpc>
              <a:spcAft>
                <a:spcPts val="600"/>
              </a:spcAft>
              <a:buFont typeface="Arial" panose="020B0604020202020204" pitchFamily="34" charset="0"/>
              <a:buChar char="•"/>
            </a:pPr>
            <a:r>
              <a:rPr lang="en-US" sz="1600"/>
              <a:t>Long-term mindset, i.e. preparing citizens through education for a promising future; </a:t>
            </a:r>
          </a:p>
          <a:p>
            <a:pPr marL="342900" indent="-228600">
              <a:lnSpc>
                <a:spcPct val="90000"/>
              </a:lnSpc>
              <a:spcAft>
                <a:spcPts val="600"/>
              </a:spcAft>
              <a:buFont typeface="Arial" panose="020B0604020202020204" pitchFamily="34" charset="0"/>
              <a:buChar char="•"/>
            </a:pPr>
            <a:r>
              <a:rPr lang="en-US" sz="1600"/>
              <a:t>An environment free from pressure and oppression and prioritizing life quality, only then individuals will be more willing to innovate. </a:t>
            </a:r>
            <a:r>
              <a:rPr lang="en-US" sz="1200"/>
              <a:t>ESPIG, A., MAZZINI, I.T., ZIMMERMANN, C. and DE, C.L.C., 2021. National culture and innovation: a multidimensional analysis. </a:t>
            </a:r>
            <a:r>
              <a:rPr lang="en-US" sz="1200" i="1"/>
              <a:t>Innovation &amp; Management Review, </a:t>
            </a:r>
            <a:r>
              <a:rPr lang="en-US" sz="1200" b="1"/>
              <a:t>ahead-of-print</a:t>
            </a:r>
            <a:r>
              <a:rPr lang="en-US" sz="1200"/>
              <a:t>(ahead-of-print),.</a:t>
            </a:r>
          </a:p>
        </p:txBody>
      </p:sp>
      <p:sp>
        <p:nvSpPr>
          <p:cNvPr id="49" name="Freeform: Shape 31">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9595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qua and green fractal background like floral petal">
            <a:extLst>
              <a:ext uri="{FF2B5EF4-FFF2-40B4-BE49-F238E27FC236}">
                <a16:creationId xmlns:a16="http://schemas.microsoft.com/office/drawing/2014/main" id="{AF69FF54-E7C1-D9A9-1902-CADECA997661}"/>
              </a:ext>
            </a:extLst>
          </p:cNvPr>
          <p:cNvPicPr>
            <a:picLocks noChangeAspect="1"/>
          </p:cNvPicPr>
          <p:nvPr/>
        </p:nvPicPr>
        <p:blipFill rotWithShape="1">
          <a:blip r:embed="rId3"/>
          <a:srcRect t="3048" r="1" b="21950"/>
          <a:stretch/>
        </p:blipFill>
        <p:spPr>
          <a:xfrm>
            <a:off x="20" y="-2"/>
            <a:ext cx="12220030" cy="6858000"/>
          </a:xfrm>
          <a:prstGeom prst="rect">
            <a:avLst/>
          </a:prstGeom>
        </p:spPr>
      </p:pic>
      <p:sp>
        <p:nvSpPr>
          <p:cNvPr id="31" name="Rectangle 30">
            <a:extLst>
              <a:ext uri="{FF2B5EF4-FFF2-40B4-BE49-F238E27FC236}">
                <a16:creationId xmlns:a16="http://schemas.microsoft.com/office/drawing/2014/main" id="{0A3D475D-F146-44DA-80FB-3306B95B8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23925" y="-923925"/>
            <a:ext cx="6858000" cy="8705850"/>
          </a:xfrm>
          <a:prstGeom prst="rect">
            <a:avLst/>
          </a:prstGeom>
          <a:gradFill>
            <a:gsLst>
              <a:gs pos="100000">
                <a:srgbClr val="000000">
                  <a:alpha val="0"/>
                </a:srgbClr>
              </a:gs>
              <a:gs pos="31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C68A6-FB5B-5075-0BA7-39C7EF2F4045}"/>
              </a:ext>
            </a:extLst>
          </p:cNvPr>
          <p:cNvSpPr>
            <a:spLocks noGrp="1"/>
          </p:cNvSpPr>
          <p:nvPr>
            <p:ph type="title"/>
          </p:nvPr>
        </p:nvSpPr>
        <p:spPr>
          <a:xfrm>
            <a:off x="762000" y="1523999"/>
            <a:ext cx="5334000" cy="3535018"/>
          </a:xfrm>
        </p:spPr>
        <p:txBody>
          <a:bodyPr vert="horz" lIns="91440" tIns="45720" rIns="91440" bIns="45720" rtlCol="0" anchor="ctr" anchorCtr="0">
            <a:normAutofit/>
          </a:bodyPr>
          <a:lstStyle/>
          <a:p>
            <a:r>
              <a:rPr lang="en-US" sz="5600">
                <a:solidFill>
                  <a:srgbClr val="FFFFFF"/>
                </a:solidFill>
              </a:rPr>
              <a:t>Today's universal challenges facing businesses</a:t>
            </a:r>
          </a:p>
        </p:txBody>
      </p:sp>
    </p:spTree>
    <p:extLst>
      <p:ext uri="{BB962C8B-B14F-4D97-AF65-F5344CB8AC3E}">
        <p14:creationId xmlns:p14="http://schemas.microsoft.com/office/powerpoint/2010/main" val="2369445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a:blip r:embed="rId3"/>
          <a:stretch>
            <a:fillRect/>
          </a:stretch>
        </p:blipFill>
        <p:spPr>
          <a:xfrm>
            <a:off x="-27214" y="3216"/>
            <a:ext cx="12249694" cy="6859829"/>
          </a:xfrm>
          <a:prstGeom prst="rect">
            <a:avLst/>
          </a:prstGeom>
        </p:spPr>
      </p:pic>
      <p:sp>
        <p:nvSpPr>
          <p:cNvPr id="2" name="Title 1">
            <a:extLst>
              <a:ext uri="{FF2B5EF4-FFF2-40B4-BE49-F238E27FC236}">
                <a16:creationId xmlns:a16="http://schemas.microsoft.com/office/drawing/2014/main" id="{FA8058AA-CCED-C2E1-0D85-A70CAF56B23F}"/>
              </a:ext>
            </a:extLst>
          </p:cNvPr>
          <p:cNvSpPr>
            <a:spLocks noGrp="1"/>
          </p:cNvSpPr>
          <p:nvPr>
            <p:ph type="title"/>
          </p:nvPr>
        </p:nvSpPr>
        <p:spPr>
          <a:xfrm>
            <a:off x="249588" y="374315"/>
            <a:ext cx="9144000" cy="1156702"/>
          </a:xfrm>
        </p:spPr>
        <p:txBody>
          <a:bodyPr>
            <a:normAutofit fontScale="90000"/>
          </a:bodyPr>
          <a:lstStyle/>
          <a:p>
            <a:r>
              <a:rPr lang="en-GB"/>
              <a:t>How do businesses overcome common challenges?</a:t>
            </a:r>
          </a:p>
        </p:txBody>
      </p:sp>
      <p:sp>
        <p:nvSpPr>
          <p:cNvPr id="4" name="AutoShape 2" descr="7 business growth challenges to anticipate and overcome - Sage Advice"/>
          <p:cNvSpPr>
            <a:spLocks noGrp="1" noChangeAspect="1" noChangeArrowheads="1"/>
          </p:cNvSpPr>
          <p:nvPr>
            <p:ph idx="1"/>
          </p:nvPr>
        </p:nvSpPr>
        <p:spPr bwMode="auto">
          <a:xfrm>
            <a:off x="236220" y="1479309"/>
            <a:ext cx="5707380" cy="210844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fontScale="92500" lnSpcReduction="20000"/>
          </a:bodyPr>
          <a:lstStyle/>
          <a:p>
            <a:pPr marL="0" indent="0">
              <a:buNone/>
            </a:pPr>
            <a:endParaRPr lang="en-GB" b="1"/>
          </a:p>
          <a:p>
            <a:pPr marL="0" indent="0">
              <a:lnSpc>
                <a:spcPct val="120000"/>
              </a:lnSpc>
              <a:buNone/>
            </a:pPr>
            <a:r>
              <a:rPr lang="en-GB" sz="2400" b="1"/>
              <a:t>Language Barrier </a:t>
            </a:r>
            <a:endParaRPr lang="en-GB" sz="2400"/>
          </a:p>
          <a:p>
            <a:pPr marL="0" indent="0">
              <a:lnSpc>
                <a:spcPct val="120000"/>
              </a:lnSpc>
              <a:buNone/>
            </a:pPr>
            <a:r>
              <a:rPr lang="en-GB" sz="2400"/>
              <a:t>With the changing of global business practices typical solutions include education, translation software, employment of bilingual translators. </a:t>
            </a:r>
          </a:p>
        </p:txBody>
      </p:sp>
      <p:sp>
        <p:nvSpPr>
          <p:cNvPr id="5" name="TextBox 4"/>
          <p:cNvSpPr txBox="1"/>
          <p:nvPr/>
        </p:nvSpPr>
        <p:spPr>
          <a:xfrm>
            <a:off x="236220" y="3587750"/>
            <a:ext cx="5503941" cy="2585323"/>
          </a:xfrm>
          <a:prstGeom prst="rect">
            <a:avLst/>
          </a:prstGeom>
          <a:noFill/>
        </p:spPr>
        <p:txBody>
          <a:bodyPr wrap="square" lIns="91440" tIns="45720" rIns="91440" bIns="45720" rtlCol="0" anchor="t">
            <a:spAutoFit/>
          </a:bodyPr>
          <a:lstStyle/>
          <a:p>
            <a:endParaRPr lang="en-GB" sz="2400" b="1"/>
          </a:p>
          <a:p>
            <a:r>
              <a:rPr lang="en-GB" sz="2200" b="1"/>
              <a:t>Currency and inflation</a:t>
            </a:r>
            <a:endParaRPr lang="en-GB" sz="2200"/>
          </a:p>
          <a:p>
            <a:r>
              <a:rPr lang="en-GB" sz="2200"/>
              <a:t>Global currency and inflation is typically managed via pricing adjustments and contracts.  Risks can further be reduced via local purchasing and manufacturing. </a:t>
            </a:r>
            <a:r>
              <a:rPr lang="en-GB" sz="2200" b="1"/>
              <a:t> </a:t>
            </a:r>
          </a:p>
          <a:p>
            <a:endParaRPr lang="en-GB" sz="2800"/>
          </a:p>
        </p:txBody>
      </p:sp>
      <p:sp>
        <p:nvSpPr>
          <p:cNvPr id="6" name="TextBox 5"/>
          <p:cNvSpPr txBox="1"/>
          <p:nvPr/>
        </p:nvSpPr>
        <p:spPr>
          <a:xfrm>
            <a:off x="5943600" y="1479309"/>
            <a:ext cx="6278880" cy="1908215"/>
          </a:xfrm>
          <a:prstGeom prst="rect">
            <a:avLst/>
          </a:prstGeom>
          <a:noFill/>
        </p:spPr>
        <p:txBody>
          <a:bodyPr wrap="square" lIns="91440" tIns="45720" rIns="91440" bIns="45720" rtlCol="0" anchor="t">
            <a:spAutoFit/>
          </a:bodyPr>
          <a:lstStyle/>
          <a:p>
            <a:endParaRPr lang="en-GB" sz="2800" b="1"/>
          </a:p>
          <a:p>
            <a:r>
              <a:rPr lang="en-GB" sz="2200" b="1"/>
              <a:t>Cultural Variations </a:t>
            </a:r>
            <a:endParaRPr lang="en-GB" sz="2200"/>
          </a:p>
          <a:p>
            <a:r>
              <a:rPr lang="en-GB" sz="2200"/>
              <a:t>This can be managed via education, and the employment of local personnel.</a:t>
            </a:r>
            <a:r>
              <a:rPr lang="en-GB" sz="2200">
                <a:solidFill>
                  <a:schemeClr val="bg1"/>
                </a:solidFill>
              </a:rPr>
              <a:t>  </a:t>
            </a:r>
            <a:endParaRPr lang="en-GB" sz="2200" b="1">
              <a:solidFill>
                <a:schemeClr val="bg1"/>
              </a:solidFill>
            </a:endParaRPr>
          </a:p>
          <a:p>
            <a:endParaRPr lang="en-GB" sz="2400"/>
          </a:p>
        </p:txBody>
      </p:sp>
      <p:sp>
        <p:nvSpPr>
          <p:cNvPr id="7" name="TextBox 6"/>
          <p:cNvSpPr txBox="1"/>
          <p:nvPr/>
        </p:nvSpPr>
        <p:spPr>
          <a:xfrm>
            <a:off x="5943600" y="3587750"/>
            <a:ext cx="6278880" cy="2215991"/>
          </a:xfrm>
          <a:prstGeom prst="rect">
            <a:avLst/>
          </a:prstGeom>
          <a:noFill/>
        </p:spPr>
        <p:txBody>
          <a:bodyPr wrap="square" lIns="91440" tIns="45720" rIns="91440" bIns="45720" rtlCol="0" anchor="t">
            <a:spAutoFit/>
          </a:bodyPr>
          <a:lstStyle/>
          <a:p>
            <a:endParaRPr lang="en-GB" sz="2800" b="1"/>
          </a:p>
          <a:p>
            <a:r>
              <a:rPr lang="en-GB" sz="2200" b="1"/>
              <a:t>Geopolitics and foreign polices </a:t>
            </a:r>
            <a:endParaRPr lang="en-GB" sz="2200"/>
          </a:p>
          <a:p>
            <a:r>
              <a:rPr lang="en-GB" sz="2200"/>
              <a:t>This can include such issues as trade embargo’s, import taxation, limitation of sales (such as ITAR) etc. </a:t>
            </a:r>
          </a:p>
          <a:p>
            <a:r>
              <a:rPr lang="en-GB" sz="2200"/>
              <a:t>Mitigation via careful research and close relationship with the perspective governing bodies</a:t>
            </a:r>
          </a:p>
        </p:txBody>
      </p:sp>
    </p:spTree>
    <p:extLst>
      <p:ext uri="{BB962C8B-B14F-4D97-AF65-F5344CB8AC3E}">
        <p14:creationId xmlns:p14="http://schemas.microsoft.com/office/powerpoint/2010/main" val="192407806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15361"/>
            <a:ext cx="12192000" cy="6827277"/>
          </a:xfrm>
          <a:prstGeom prst="rect">
            <a:avLst/>
          </a:prstGeom>
        </p:spPr>
      </p:pic>
      <p:sp>
        <p:nvSpPr>
          <p:cNvPr id="2" name="Title 1">
            <a:extLst>
              <a:ext uri="{FF2B5EF4-FFF2-40B4-BE49-F238E27FC236}">
                <a16:creationId xmlns:a16="http://schemas.microsoft.com/office/drawing/2014/main" id="{FA8058AA-CCED-C2E1-0D85-A70CAF56B23F}"/>
              </a:ext>
            </a:extLst>
          </p:cNvPr>
          <p:cNvSpPr>
            <a:spLocks noGrp="1"/>
          </p:cNvSpPr>
          <p:nvPr>
            <p:ph type="title"/>
          </p:nvPr>
        </p:nvSpPr>
        <p:spPr>
          <a:xfrm>
            <a:off x="236220" y="0"/>
            <a:ext cx="9144000" cy="1263649"/>
          </a:xfrm>
        </p:spPr>
        <p:txBody>
          <a:bodyPr>
            <a:normAutofit fontScale="90000"/>
          </a:bodyPr>
          <a:lstStyle/>
          <a:p>
            <a:br>
              <a:rPr lang="en-GB"/>
            </a:br>
            <a:r>
              <a:rPr lang="en-GB"/>
              <a:t>How do businesses overcome common challenges?</a:t>
            </a:r>
          </a:p>
        </p:txBody>
      </p:sp>
      <p:sp>
        <p:nvSpPr>
          <p:cNvPr id="4" name="AutoShape 2" descr="7 business growth challenges to anticipate and overcome - Sage Advice"/>
          <p:cNvSpPr>
            <a:spLocks noGrp="1" noChangeAspect="1" noChangeArrowheads="1"/>
          </p:cNvSpPr>
          <p:nvPr>
            <p:ph idx="1"/>
          </p:nvPr>
        </p:nvSpPr>
        <p:spPr bwMode="auto">
          <a:xfrm>
            <a:off x="237229" y="1508315"/>
            <a:ext cx="5707380" cy="213694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normAutofit/>
          </a:bodyPr>
          <a:lstStyle/>
          <a:p>
            <a:pPr marL="0" indent="0">
              <a:buNone/>
            </a:pPr>
            <a:endParaRPr lang="en-GB" sz="2400" b="1"/>
          </a:p>
          <a:p>
            <a:pPr marL="0" indent="0">
              <a:buNone/>
            </a:pPr>
            <a:r>
              <a:rPr lang="en-GB" sz="2400" b="1"/>
              <a:t>Compliance Issues</a:t>
            </a:r>
            <a:endParaRPr lang="en-GB"/>
          </a:p>
          <a:p>
            <a:pPr marL="0" indent="0">
              <a:buNone/>
            </a:pPr>
            <a:r>
              <a:rPr lang="en-GB" sz="2400"/>
              <a:t>Each global area has its own standards (BS, ISO, ANSI etc).  Consideration for compliance is needed </a:t>
            </a:r>
            <a:r>
              <a:rPr lang="en-GB" sz="2400">
                <a:solidFill>
                  <a:schemeClr val="bg1"/>
                </a:solidFill>
              </a:rPr>
              <a:t> </a:t>
            </a:r>
          </a:p>
        </p:txBody>
      </p:sp>
      <p:sp>
        <p:nvSpPr>
          <p:cNvPr id="5" name="TextBox 4"/>
          <p:cNvSpPr txBox="1"/>
          <p:nvPr/>
        </p:nvSpPr>
        <p:spPr>
          <a:xfrm>
            <a:off x="250597" y="3889675"/>
            <a:ext cx="5705224" cy="2369880"/>
          </a:xfrm>
          <a:prstGeom prst="rect">
            <a:avLst/>
          </a:prstGeom>
          <a:noFill/>
        </p:spPr>
        <p:txBody>
          <a:bodyPr wrap="square" lIns="91440" tIns="45720" rIns="91440" bIns="45720" rtlCol="0" anchor="t">
            <a:spAutoFit/>
          </a:bodyPr>
          <a:lstStyle/>
          <a:p>
            <a:r>
              <a:rPr lang="en-GB" sz="2400" b="1"/>
              <a:t>Environmental Issues </a:t>
            </a:r>
          </a:p>
          <a:p>
            <a:r>
              <a:rPr lang="en-GB" sz="2400"/>
              <a:t>Each country have different environmental standards.  While typical countries in the EU are working towards net 0 emerging markets don’t have the same limitations </a:t>
            </a:r>
            <a:endParaRPr lang="en-GB" sz="2400" b="1"/>
          </a:p>
          <a:p>
            <a:endParaRPr lang="en-GB" sz="2800"/>
          </a:p>
        </p:txBody>
      </p:sp>
      <p:sp>
        <p:nvSpPr>
          <p:cNvPr id="6" name="TextBox 5"/>
          <p:cNvSpPr txBox="1"/>
          <p:nvPr/>
        </p:nvSpPr>
        <p:spPr>
          <a:xfrm>
            <a:off x="5941581" y="1544385"/>
            <a:ext cx="6252144" cy="2800767"/>
          </a:xfrm>
          <a:prstGeom prst="rect">
            <a:avLst/>
          </a:prstGeom>
          <a:noFill/>
        </p:spPr>
        <p:txBody>
          <a:bodyPr wrap="square" lIns="91440" tIns="45720" rIns="91440" bIns="45720" rtlCol="0" anchor="t">
            <a:spAutoFit/>
          </a:bodyPr>
          <a:lstStyle/>
          <a:p>
            <a:endParaRPr lang="en-GB" sz="2400" b="1"/>
          </a:p>
          <a:p>
            <a:r>
              <a:rPr lang="en-GB" sz="2400" b="1"/>
              <a:t>Managing a global team</a:t>
            </a:r>
            <a:endParaRPr lang="en-GB"/>
          </a:p>
          <a:p>
            <a:r>
              <a:rPr lang="en-GB" sz="2400"/>
              <a:t>Ensuring clear company objectives are communicated to all teams.  This can further be improved by regular communications across all teams</a:t>
            </a:r>
            <a:r>
              <a:rPr lang="en-GB" sz="2800"/>
              <a:t> </a:t>
            </a:r>
            <a:endParaRPr lang="en-GB" sz="2800" b="1"/>
          </a:p>
          <a:p>
            <a:endParaRPr lang="en-GB" sz="2800"/>
          </a:p>
        </p:txBody>
      </p:sp>
      <p:sp>
        <p:nvSpPr>
          <p:cNvPr id="7" name="TextBox 6"/>
          <p:cNvSpPr txBox="1"/>
          <p:nvPr/>
        </p:nvSpPr>
        <p:spPr>
          <a:xfrm>
            <a:off x="5943600" y="3889674"/>
            <a:ext cx="6250126" cy="2308324"/>
          </a:xfrm>
          <a:prstGeom prst="rect">
            <a:avLst/>
          </a:prstGeom>
          <a:noFill/>
        </p:spPr>
        <p:txBody>
          <a:bodyPr wrap="square" lIns="91440" tIns="45720" rIns="91440" bIns="45720" rtlCol="0" anchor="t">
            <a:spAutoFit/>
          </a:bodyPr>
          <a:lstStyle/>
          <a:p>
            <a:r>
              <a:rPr lang="en-GB" sz="2400" b="1"/>
              <a:t>Supply chain risk </a:t>
            </a:r>
            <a:endParaRPr lang="en-GB" sz="2400"/>
          </a:p>
          <a:p>
            <a:r>
              <a:rPr lang="en-GB" sz="2400"/>
              <a:t>Using globally sourced parts can often benefit from improved pricing however, recent events have exposed failings in the supply chain.  (War, natural disaster, plague, distribution routes, political issues) </a:t>
            </a:r>
          </a:p>
        </p:txBody>
      </p:sp>
    </p:spTree>
    <p:extLst>
      <p:ext uri="{BB962C8B-B14F-4D97-AF65-F5344CB8AC3E}">
        <p14:creationId xmlns:p14="http://schemas.microsoft.com/office/powerpoint/2010/main" val="76021280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Orange and blue flowery patterns">
            <a:extLst>
              <a:ext uri="{FF2B5EF4-FFF2-40B4-BE49-F238E27FC236}">
                <a16:creationId xmlns:a16="http://schemas.microsoft.com/office/drawing/2014/main" id="{B048210F-2080-B9FA-A1D2-DB4A50DBA799}"/>
              </a:ext>
            </a:extLst>
          </p:cNvPr>
          <p:cNvPicPr>
            <a:picLocks noChangeAspect="1"/>
          </p:cNvPicPr>
          <p:nvPr/>
        </p:nvPicPr>
        <p:blipFill rotWithShape="1">
          <a:blip r:embed="rId3"/>
          <a:srcRect t="7939" r="1" b="17059"/>
          <a:stretch/>
        </p:blipFill>
        <p:spPr>
          <a:xfrm>
            <a:off x="20" y="10"/>
            <a:ext cx="12191435" cy="6857989"/>
          </a:xfrm>
          <a:prstGeom prst="rect">
            <a:avLst/>
          </a:prstGeom>
        </p:spPr>
      </p:pic>
      <p:sp>
        <p:nvSpPr>
          <p:cNvPr id="36" name="Rectangle 35">
            <a:extLst>
              <a:ext uri="{FF2B5EF4-FFF2-40B4-BE49-F238E27FC236}">
                <a16:creationId xmlns:a16="http://schemas.microsoft.com/office/drawing/2014/main" id="{0A3D475D-F146-44DA-80FB-3306B95B8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23925" y="-923925"/>
            <a:ext cx="6858000" cy="8705850"/>
          </a:xfrm>
          <a:prstGeom prst="rect">
            <a:avLst/>
          </a:prstGeom>
          <a:gradFill>
            <a:gsLst>
              <a:gs pos="100000">
                <a:srgbClr val="000000">
                  <a:alpha val="0"/>
                </a:srgbClr>
              </a:gs>
              <a:gs pos="31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6F3DB-10C5-E2A6-234A-FE0319F1FB3B}"/>
              </a:ext>
            </a:extLst>
          </p:cNvPr>
          <p:cNvSpPr>
            <a:spLocks noGrp="1"/>
          </p:cNvSpPr>
          <p:nvPr>
            <p:ph type="title"/>
          </p:nvPr>
        </p:nvSpPr>
        <p:spPr>
          <a:xfrm>
            <a:off x="762000" y="1523999"/>
            <a:ext cx="5334000" cy="3535018"/>
          </a:xfrm>
        </p:spPr>
        <p:txBody>
          <a:bodyPr vert="horz" lIns="91440" tIns="45720" rIns="91440" bIns="45720" rtlCol="0" anchor="ctr" anchorCtr="0">
            <a:normAutofit/>
          </a:bodyPr>
          <a:lstStyle/>
          <a:p>
            <a:r>
              <a:rPr lang="en-US" sz="8000">
                <a:solidFill>
                  <a:srgbClr val="FFFFFF"/>
                </a:solidFill>
              </a:rPr>
              <a:t>Innovation lessons</a:t>
            </a:r>
            <a:br>
              <a:rPr lang="en-US" sz="8000">
                <a:solidFill>
                  <a:srgbClr val="FFFFFF"/>
                </a:solidFill>
              </a:rPr>
            </a:br>
            <a:r>
              <a:rPr lang="en-US" sz="8000">
                <a:solidFill>
                  <a:srgbClr val="FFFFFF"/>
                </a:solidFill>
              </a:rPr>
              <a:t>learned</a:t>
            </a:r>
          </a:p>
        </p:txBody>
      </p:sp>
    </p:spTree>
    <p:extLst>
      <p:ext uri="{BB962C8B-B14F-4D97-AF65-F5344CB8AC3E}">
        <p14:creationId xmlns:p14="http://schemas.microsoft.com/office/powerpoint/2010/main" val="1417026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4080" r="17837"/>
          <a:stretch/>
        </p:blipFill>
        <p:spPr>
          <a:xfrm>
            <a:off x="5334476" y="762001"/>
            <a:ext cx="6368693" cy="4908876"/>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effectLst>
            <a:outerShdw blurRad="381000" dist="152400" dir="5400000" algn="t" rotWithShape="0">
              <a:prstClr val="black">
                <a:alpha val="10000"/>
              </a:prstClr>
            </a:outerShdw>
          </a:effectLst>
        </p:spPr>
      </p:pic>
      <p:sp>
        <p:nvSpPr>
          <p:cNvPr id="3" name="Content Placeholder 2"/>
          <p:cNvSpPr>
            <a:spLocks noGrp="1"/>
          </p:cNvSpPr>
          <p:nvPr>
            <p:ph idx="1"/>
          </p:nvPr>
        </p:nvSpPr>
        <p:spPr>
          <a:xfrm>
            <a:off x="762001" y="761999"/>
            <a:ext cx="4284451" cy="4902680"/>
          </a:xfrm>
        </p:spPr>
        <p:txBody>
          <a:bodyPr vert="horz" lIns="91440" tIns="45720" rIns="91440" bIns="45720" rtlCol="0" anchor="t">
            <a:normAutofit/>
          </a:bodyPr>
          <a:lstStyle/>
          <a:p>
            <a:pPr marL="0" indent="0">
              <a:buNone/>
            </a:pPr>
            <a:r>
              <a:rPr lang="en-GB"/>
              <a:t>CMSW’s </a:t>
            </a:r>
            <a:r>
              <a:rPr lang="en-GB" sz="2000"/>
              <a:t>strategy has resulted in a successful brand that boasts customers confidents and commercial success to date …. So why change anything? </a:t>
            </a:r>
          </a:p>
          <a:p>
            <a:pPr marL="0" indent="0">
              <a:buNone/>
            </a:pPr>
            <a:r>
              <a:rPr lang="en-GB" sz="2000"/>
              <a:t>As toys r us learned innovation isn’t always child’s play! </a:t>
            </a:r>
          </a:p>
          <a:p>
            <a:pPr marL="0" indent="0">
              <a:buNone/>
            </a:pPr>
            <a:r>
              <a:rPr lang="en-GB" sz="2000"/>
              <a:t>At its peak Toys-r-us boasted a turnover of $11.5 billion / year!</a:t>
            </a:r>
          </a:p>
          <a:p>
            <a:pPr marL="0" indent="0">
              <a:buNone/>
            </a:pPr>
            <a:r>
              <a:rPr lang="en-GB" sz="2000"/>
              <a:t>Seeing such success from this business model senior management refused to embrace any new innovations however, their competition (Amazon, Ebay, etc) were.  This lack of innovation resulted in bankruptcy in 2017. </a:t>
            </a:r>
          </a:p>
        </p:txBody>
      </p:sp>
      <p:sp>
        <p:nvSpPr>
          <p:cNvPr id="12" name="Freeform: Shape 11">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185357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B5BAC3A7-1C17-F01B-9617-04FA87B5BBAE}"/>
              </a:ext>
            </a:extLst>
          </p:cNvPr>
          <p:cNvSpPr txBox="1">
            <a:spLocks/>
          </p:cNvSpPr>
          <p:nvPr/>
        </p:nvSpPr>
        <p:spPr>
          <a:xfrm>
            <a:off x="762000" y="838200"/>
            <a:ext cx="3810001" cy="1949449"/>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100" kern="1200">
                <a:solidFill>
                  <a:schemeClr val="tx1"/>
                </a:solidFill>
                <a:latin typeface="+mj-lt"/>
                <a:ea typeface="+mj-ea"/>
                <a:cs typeface="+mj-cs"/>
              </a:rPr>
              <a:t>Mott Macdonald </a:t>
            </a:r>
            <a:br>
              <a:rPr lang="en-US" sz="4100" kern="1200">
                <a:solidFill>
                  <a:schemeClr val="tx1"/>
                </a:solidFill>
                <a:latin typeface="+mj-lt"/>
                <a:ea typeface="+mj-ea"/>
                <a:cs typeface="+mj-cs"/>
              </a:rPr>
            </a:br>
            <a:r>
              <a:rPr lang="en-US" sz="4100" kern="1200">
                <a:solidFill>
                  <a:schemeClr val="tx1"/>
                </a:solidFill>
                <a:latin typeface="+mj-lt"/>
                <a:ea typeface="+mj-ea"/>
                <a:cs typeface="+mj-cs"/>
              </a:rPr>
              <a:t>Innovation Management</a:t>
            </a:r>
          </a:p>
        </p:txBody>
      </p:sp>
      <p:pic>
        <p:nvPicPr>
          <p:cNvPr id="6" name="Picture 5"/>
          <p:cNvPicPr>
            <a:picLocks noChangeAspect="1"/>
          </p:cNvPicPr>
          <p:nvPr/>
        </p:nvPicPr>
        <p:blipFill rotWithShape="1">
          <a:blip r:embed="rId2"/>
          <a:srcRect l="7859" r="19629" b="-1"/>
          <a:stretch/>
        </p:blipFill>
        <p:spPr>
          <a:xfrm>
            <a:off x="5334476" y="762001"/>
            <a:ext cx="6095524" cy="4707593"/>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effectLst>
            <a:outerShdw blurRad="381000" dist="152400" dir="5400000" algn="t" rotWithShape="0">
              <a:prstClr val="black">
                <a:alpha val="10000"/>
              </a:prstClr>
            </a:outerShdw>
          </a:effectLst>
        </p:spPr>
      </p:pic>
      <p:sp>
        <p:nvSpPr>
          <p:cNvPr id="3" name="Content Placeholder 2"/>
          <p:cNvSpPr>
            <a:spLocks noGrp="1"/>
          </p:cNvSpPr>
          <p:nvPr>
            <p:ph idx="1"/>
          </p:nvPr>
        </p:nvSpPr>
        <p:spPr>
          <a:xfrm>
            <a:off x="762001" y="3047999"/>
            <a:ext cx="3810000" cy="3048001"/>
          </a:xfrm>
        </p:spPr>
        <p:txBody>
          <a:bodyPr vert="horz" lIns="91440" tIns="45720" rIns="91440" bIns="45720" rtlCol="0">
            <a:normAutofit/>
          </a:bodyPr>
          <a:lstStyle/>
          <a:p>
            <a:r>
              <a:rPr lang="en-US" sz="1800"/>
              <a:t>Act on data not speculation </a:t>
            </a:r>
          </a:p>
          <a:p>
            <a:r>
              <a:rPr lang="en-US" sz="1800"/>
              <a:t>Targeted market analysis </a:t>
            </a:r>
          </a:p>
          <a:p>
            <a:r>
              <a:rPr lang="en-US" sz="1800"/>
              <a:t>Market analysis displaying obvious but hidden facts </a:t>
            </a:r>
          </a:p>
          <a:p>
            <a:r>
              <a:rPr lang="en-US" sz="1800"/>
              <a:t>Reveal unforeseen consequences to plan such as social impacts etc.. </a:t>
            </a:r>
          </a:p>
          <a:p>
            <a:r>
              <a:rPr lang="en-US" sz="1800"/>
              <a:t>In short “work smarter not harder”</a:t>
            </a:r>
          </a:p>
        </p:txBody>
      </p:sp>
      <p:sp>
        <p:nvSpPr>
          <p:cNvPr id="13" name="Freeform: Shape 12">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AutoShape 2" descr="Beginner level probability and statistics | by Christos Mousmoulas |  Towards Data Scienc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56543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71043-0627-AC20-7EAE-5FAA8CCC655D}"/>
              </a:ext>
            </a:extLst>
          </p:cNvPr>
          <p:cNvSpPr>
            <a:spLocks noGrp="1"/>
          </p:cNvSpPr>
          <p:nvPr>
            <p:ph type="title"/>
          </p:nvPr>
        </p:nvSpPr>
        <p:spPr>
          <a:xfrm>
            <a:off x="7619523" y="655787"/>
            <a:ext cx="3810001" cy="1901824"/>
          </a:xfrm>
        </p:spPr>
        <p:txBody>
          <a:bodyPr anchor="b">
            <a:normAutofit fontScale="90000"/>
          </a:bodyPr>
          <a:lstStyle/>
          <a:p>
            <a:r>
              <a:rPr lang="en-GB"/>
              <a:t>Mott MacDonald</a:t>
            </a:r>
            <a:br>
              <a:rPr lang="en-GB"/>
            </a:br>
            <a:r>
              <a:rPr lang="en-GB"/>
              <a:t>'Our Purpose'</a:t>
            </a:r>
          </a:p>
        </p:txBody>
      </p:sp>
      <p:pic>
        <p:nvPicPr>
          <p:cNvPr id="4" name="Picture 4" descr="Graphical user interface, text, application&#10;&#10;Description automatically generated">
            <a:extLst>
              <a:ext uri="{FF2B5EF4-FFF2-40B4-BE49-F238E27FC236}">
                <a16:creationId xmlns:a16="http://schemas.microsoft.com/office/drawing/2014/main" id="{1BA55786-5F63-8761-7925-86FBB780D407}"/>
              </a:ext>
            </a:extLst>
          </p:cNvPr>
          <p:cNvPicPr>
            <a:picLocks noChangeAspect="1"/>
          </p:cNvPicPr>
          <p:nvPr/>
        </p:nvPicPr>
        <p:blipFill>
          <a:blip r:embed="rId3"/>
          <a:stretch>
            <a:fillRect/>
          </a:stretch>
        </p:blipFill>
        <p:spPr>
          <a:xfrm>
            <a:off x="474453" y="1466912"/>
            <a:ext cx="6713273" cy="3909798"/>
          </a:xfrm>
          <a:prstGeom prst="rect">
            <a:avLst/>
          </a:prstGeom>
        </p:spPr>
      </p:pic>
      <p:pic>
        <p:nvPicPr>
          <p:cNvPr id="5" name="Picture 5" descr="Text&#10;&#10;Description automatically generated">
            <a:extLst>
              <a:ext uri="{FF2B5EF4-FFF2-40B4-BE49-F238E27FC236}">
                <a16:creationId xmlns:a16="http://schemas.microsoft.com/office/drawing/2014/main" id="{6F95C60C-3C79-79B1-DFD9-5A20350F5B44}"/>
              </a:ext>
            </a:extLst>
          </p:cNvPr>
          <p:cNvPicPr>
            <a:picLocks noGrp="1" noChangeAspect="1"/>
          </p:cNvPicPr>
          <p:nvPr>
            <p:ph idx="1"/>
          </p:nvPr>
        </p:nvPicPr>
        <p:blipFill>
          <a:blip r:embed="rId4"/>
          <a:stretch>
            <a:fillRect/>
          </a:stretch>
        </p:blipFill>
        <p:spPr>
          <a:xfrm>
            <a:off x="7623837" y="2787769"/>
            <a:ext cx="3657600" cy="2590800"/>
          </a:xfrm>
        </p:spPr>
      </p:pic>
    </p:spTree>
    <p:extLst>
      <p:ext uri="{BB962C8B-B14F-4D97-AF65-F5344CB8AC3E}">
        <p14:creationId xmlns:p14="http://schemas.microsoft.com/office/powerpoint/2010/main" val="313241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A283F-D3FC-F221-2DD3-B4204AA2FD63}"/>
              </a:ext>
            </a:extLst>
          </p:cNvPr>
          <p:cNvSpPr>
            <a:spLocks noGrp="1"/>
          </p:cNvSpPr>
          <p:nvPr>
            <p:ph type="title"/>
          </p:nvPr>
        </p:nvSpPr>
        <p:spPr>
          <a:xfrm>
            <a:off x="762000" y="-100642"/>
            <a:ext cx="6613582" cy="2025649"/>
          </a:xfrm>
        </p:spPr>
        <p:txBody>
          <a:bodyPr vert="horz" lIns="91440" tIns="45720" rIns="91440" bIns="45720" rtlCol="0" anchor="b" anchorCtr="0">
            <a:normAutofit/>
          </a:bodyPr>
          <a:lstStyle/>
          <a:p>
            <a:r>
              <a:rPr lang="en-US"/>
              <a:t>Future Focused Leaders Mathematical</a:t>
            </a:r>
            <a:r>
              <a:rPr lang="en-US" kern="1200">
                <a:latin typeface="+mj-lt"/>
                <a:ea typeface="+mj-ea"/>
                <a:cs typeface="+mj-cs"/>
              </a:rPr>
              <a:t> Corporation</a:t>
            </a:r>
          </a:p>
        </p:txBody>
      </p:sp>
      <p:sp>
        <p:nvSpPr>
          <p:cNvPr id="4" name="TextBox 3">
            <a:extLst>
              <a:ext uri="{FF2B5EF4-FFF2-40B4-BE49-F238E27FC236}">
                <a16:creationId xmlns:a16="http://schemas.microsoft.com/office/drawing/2014/main" id="{5329DDDB-EFE2-471E-0FE9-8BD360B882AB}"/>
              </a:ext>
            </a:extLst>
          </p:cNvPr>
          <p:cNvSpPr txBox="1"/>
          <p:nvPr/>
        </p:nvSpPr>
        <p:spPr>
          <a:xfrm>
            <a:off x="762000" y="2027207"/>
            <a:ext cx="6556072" cy="406879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a:t>We are at a once-in-a-decade breaking point, similar to the quality revolution of the 1980s and the dawn of the internet age in the 1990s, where leaders must transform how they run their organizations, or competitors will bring them crashing to earth, and, in many cases, almost overnight. Mathematical corporations – the organizations that will master the future – will outcompete high-flying rivals by merging the best of human ingenuity with machine intelligence. While smart machines are weapon number one for organizations, leaders are still the drivers of breakthroughs. Only they can ask crucial questions to capitalize on business opportunities newly discovered in oceans of data. This dynamic combination will make possible the fulfillment of missions that once seemed out of reach, even impossible to attain.</a:t>
            </a:r>
          </a:p>
          <a:p>
            <a:pPr>
              <a:lnSpc>
                <a:spcPct val="90000"/>
              </a:lnSpc>
              <a:spcAft>
                <a:spcPts val="600"/>
              </a:spcAft>
            </a:pPr>
            <a:r>
              <a:rPr lang="en-US" sz="1200" err="1"/>
              <a:t>Benraouane</a:t>
            </a:r>
            <a:r>
              <a:rPr lang="en-US" sz="1200"/>
              <a:t>, Sid Ahmed, and H. James Harrington. </a:t>
            </a:r>
            <a:r>
              <a:rPr lang="en-US" sz="1200" i="1"/>
              <a:t>Using the ISO 56002 Innovation Management System : A Practical Guide for Implementation and Building a Culture of Innovation</a:t>
            </a:r>
            <a:r>
              <a:rPr lang="en-US" sz="1200"/>
              <a:t>, Productivity Press, 2021.</a:t>
            </a:r>
            <a:r>
              <a:rPr lang="en-US" sz="1200" i="1"/>
              <a:t> ProQuest </a:t>
            </a:r>
            <a:r>
              <a:rPr lang="en-US" sz="1200" i="1" err="1"/>
              <a:t>Ebook</a:t>
            </a:r>
            <a:r>
              <a:rPr lang="en-US" sz="1200" i="1"/>
              <a:t> Central</a:t>
            </a:r>
            <a:r>
              <a:rPr lang="en-US" sz="1200"/>
              <a:t>, </a:t>
            </a:r>
            <a:r>
              <a:rPr lang="en-US" sz="1200">
                <a:hlinkClick r:id="rId3"/>
              </a:rPr>
              <a:t>http://ebookcentral.proquest.com/lib/trinity/detail.action?docID=6610875</a:t>
            </a:r>
            <a:r>
              <a:rPr lang="en-US" sz="1200"/>
              <a:t>.</a:t>
            </a:r>
          </a:p>
          <a:p>
            <a:pPr>
              <a:lnSpc>
                <a:spcPct val="90000"/>
              </a:lnSpc>
              <a:spcAft>
                <a:spcPts val="600"/>
              </a:spcAft>
            </a:pPr>
            <a:endParaRPr lang="en-US" sz="1200"/>
          </a:p>
        </p:txBody>
      </p:sp>
      <p:pic>
        <p:nvPicPr>
          <p:cNvPr id="5" name="Picture 4" descr="Complex maths formulae on a blackboard">
            <a:extLst>
              <a:ext uri="{FF2B5EF4-FFF2-40B4-BE49-F238E27FC236}">
                <a16:creationId xmlns:a16="http://schemas.microsoft.com/office/drawing/2014/main" id="{5FEAF453-6A45-B9EE-21C8-5E54C898B590}"/>
              </a:ext>
            </a:extLst>
          </p:cNvPr>
          <p:cNvPicPr>
            <a:picLocks noChangeAspect="1"/>
          </p:cNvPicPr>
          <p:nvPr/>
        </p:nvPicPr>
        <p:blipFill rotWithShape="1">
          <a:blip r:embed="rId4"/>
          <a:srcRect l="15724" r="15726" b="-1"/>
          <a:stretch/>
        </p:blipFill>
        <p:spPr>
          <a:xfrm>
            <a:off x="7534654" y="713188"/>
            <a:ext cx="3895345" cy="5366042"/>
          </a:xfrm>
          <a:prstGeom prst="rect">
            <a:avLst/>
          </a:prstGeom>
        </p:spPr>
      </p:pic>
    </p:spTree>
    <p:extLst>
      <p:ext uri="{BB962C8B-B14F-4D97-AF65-F5344CB8AC3E}">
        <p14:creationId xmlns:p14="http://schemas.microsoft.com/office/powerpoint/2010/main" val="42272185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6">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7A987-0512-6F91-8C40-351A8D6FF556}"/>
              </a:ext>
            </a:extLst>
          </p:cNvPr>
          <p:cNvSpPr>
            <a:spLocks noGrp="1"/>
          </p:cNvSpPr>
          <p:nvPr>
            <p:ph type="title"/>
          </p:nvPr>
        </p:nvSpPr>
        <p:spPr>
          <a:xfrm>
            <a:off x="1227151" y="782595"/>
            <a:ext cx="9737698" cy="1103779"/>
          </a:xfrm>
        </p:spPr>
        <p:txBody>
          <a:bodyPr vert="horz" lIns="91440" tIns="45720" rIns="91440" bIns="45720" rtlCol="0" anchor="b" anchorCtr="0">
            <a:normAutofit fontScale="90000"/>
          </a:bodyPr>
          <a:lstStyle/>
          <a:p>
            <a:r>
              <a:rPr lang="en-US"/>
              <a:t>Essential Ingredients</a:t>
            </a:r>
            <a:br>
              <a:rPr lang="en-US" sz="2400"/>
            </a:br>
            <a:br>
              <a:rPr lang="en-US" sz="2400"/>
            </a:br>
            <a:endParaRPr lang="en-US" sz="2400"/>
          </a:p>
        </p:txBody>
      </p:sp>
      <p:sp>
        <p:nvSpPr>
          <p:cNvPr id="48" name="Freeform: Shape 38">
            <a:extLst>
              <a:ext uri="{FF2B5EF4-FFF2-40B4-BE49-F238E27FC236}">
                <a16:creationId xmlns:a16="http://schemas.microsoft.com/office/drawing/2014/main" id="{A2D09E29-DA9C-48B4-8529-45E27815C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884671"/>
            <a:ext cx="12192000" cy="1203824"/>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0">
            <a:extLst>
              <a:ext uri="{FF2B5EF4-FFF2-40B4-BE49-F238E27FC236}">
                <a16:creationId xmlns:a16="http://schemas.microsoft.com/office/drawing/2014/main" id="{8E3844D4-5ADD-481B-AF9C-49AABAD2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884671"/>
            <a:ext cx="12192000" cy="1203824"/>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5" descr="Shape&#10;&#10;Description automatically generated">
            <a:extLst>
              <a:ext uri="{FF2B5EF4-FFF2-40B4-BE49-F238E27FC236}">
                <a16:creationId xmlns:a16="http://schemas.microsoft.com/office/drawing/2014/main" id="{2BE1754B-1DA6-8386-F32F-31C4CED81756}"/>
              </a:ext>
            </a:extLst>
          </p:cNvPr>
          <p:cNvPicPr>
            <a:picLocks noChangeAspect="1"/>
          </p:cNvPicPr>
          <p:nvPr/>
        </p:nvPicPr>
        <p:blipFill rotWithShape="1">
          <a:blip r:embed="rId4"/>
          <a:srcRect r="1" b="451"/>
          <a:stretch/>
        </p:blipFill>
        <p:spPr>
          <a:xfrm>
            <a:off x="517310" y="2118331"/>
            <a:ext cx="7097257" cy="4081101"/>
          </a:xfrm>
          <a:prstGeom prst="rect">
            <a:avLst/>
          </a:prstGeom>
        </p:spPr>
      </p:pic>
      <p:pic>
        <p:nvPicPr>
          <p:cNvPr id="18" name="Picture 4" descr="Ingredients in jar">
            <a:extLst>
              <a:ext uri="{FF2B5EF4-FFF2-40B4-BE49-F238E27FC236}">
                <a16:creationId xmlns:a16="http://schemas.microsoft.com/office/drawing/2014/main" id="{5B5DE12A-AB51-C7BB-79D7-5B94AA5EB4CF}"/>
              </a:ext>
            </a:extLst>
          </p:cNvPr>
          <p:cNvPicPr>
            <a:picLocks noChangeAspect="1"/>
          </p:cNvPicPr>
          <p:nvPr/>
        </p:nvPicPr>
        <p:blipFill rotWithShape="1">
          <a:blip r:embed="rId5"/>
          <a:srcRect t="15603" r="1" b="1"/>
          <a:stretch/>
        </p:blipFill>
        <p:spPr>
          <a:xfrm>
            <a:off x="7927357" y="574011"/>
            <a:ext cx="3673771" cy="2065776"/>
          </a:xfrm>
          <a:prstGeom prst="rect">
            <a:avLst/>
          </a:prstGeom>
        </p:spPr>
      </p:pic>
    </p:spTree>
    <p:extLst>
      <p:ext uri="{BB962C8B-B14F-4D97-AF65-F5344CB8AC3E}">
        <p14:creationId xmlns:p14="http://schemas.microsoft.com/office/powerpoint/2010/main" val="333257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aperclip">
            <a:extLst>
              <a:ext uri="{FF2B5EF4-FFF2-40B4-BE49-F238E27FC236}">
                <a16:creationId xmlns:a16="http://schemas.microsoft.com/office/drawing/2014/main" id="{1397FFC8-3551-F250-60AC-612E88E2EC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7526" y="914400"/>
            <a:ext cx="4119560" cy="4119560"/>
          </a:xfrm>
          <a:prstGeom prst="rect">
            <a:avLst/>
          </a:prstGeom>
        </p:spPr>
      </p:pic>
      <p:grpSp>
        <p:nvGrpSpPr>
          <p:cNvPr id="12" name="Group 11">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3" name="Freeform: Shape 12">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D38CE6A-C3E9-BCDA-12DB-529959241584}"/>
              </a:ext>
            </a:extLst>
          </p:cNvPr>
          <p:cNvSpPr>
            <a:spLocks noGrp="1"/>
          </p:cNvSpPr>
          <p:nvPr>
            <p:ph type="title"/>
          </p:nvPr>
        </p:nvSpPr>
        <p:spPr>
          <a:xfrm>
            <a:off x="6044452" y="790900"/>
            <a:ext cx="5289177" cy="2727367"/>
          </a:xfrm>
        </p:spPr>
        <p:txBody>
          <a:bodyPr vert="horz" lIns="91440" tIns="45720" rIns="91440" bIns="45720" rtlCol="0" anchor="b" anchorCtr="0">
            <a:normAutofit/>
          </a:bodyPr>
          <a:lstStyle/>
          <a:p>
            <a:r>
              <a:rPr lang="en-US" sz="8000"/>
              <a:t>Appendices</a:t>
            </a:r>
          </a:p>
        </p:txBody>
      </p:sp>
    </p:spTree>
    <p:extLst>
      <p:ext uri="{BB962C8B-B14F-4D97-AF65-F5344CB8AC3E}">
        <p14:creationId xmlns:p14="http://schemas.microsoft.com/office/powerpoint/2010/main" val="161275808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514299" y="6524345"/>
            <a:ext cx="861060" cy="164465"/>
          </a:xfrm>
          <a:prstGeom prst="rect">
            <a:avLst/>
          </a:prstGeom>
        </p:spPr>
        <p:txBody>
          <a:bodyPr vert="horz" wrap="square" lIns="0" tIns="13970" rIns="0" bIns="0" rtlCol="0">
            <a:spAutoFit/>
          </a:bodyPr>
          <a:lstStyle/>
          <a:p>
            <a:pPr marL="12700">
              <a:lnSpc>
                <a:spcPct val="100000"/>
              </a:lnSpc>
              <a:spcBef>
                <a:spcPts val="110"/>
              </a:spcBef>
            </a:pPr>
            <a:r>
              <a:rPr sz="900">
                <a:latin typeface="Arial"/>
                <a:cs typeface="Arial"/>
              </a:rPr>
              <a:t>Mott</a:t>
            </a:r>
            <a:r>
              <a:rPr sz="900" spc="-30">
                <a:latin typeface="Arial"/>
                <a:cs typeface="Arial"/>
              </a:rPr>
              <a:t> </a:t>
            </a:r>
            <a:r>
              <a:rPr sz="900" spc="-10">
                <a:latin typeface="Arial"/>
                <a:cs typeface="Arial"/>
              </a:rPr>
              <a:t>MacDonald</a:t>
            </a:r>
            <a:endParaRPr sz="900">
              <a:latin typeface="Arial"/>
              <a:cs typeface="Arial"/>
            </a:endParaRPr>
          </a:p>
        </p:txBody>
      </p:sp>
      <p:pic>
        <p:nvPicPr>
          <p:cNvPr id="3" name="object 3"/>
          <p:cNvPicPr/>
          <p:nvPr/>
        </p:nvPicPr>
        <p:blipFill>
          <a:blip r:embed="rId3" cstate="print"/>
          <a:stretch>
            <a:fillRect/>
          </a:stretch>
        </p:blipFill>
        <p:spPr>
          <a:xfrm>
            <a:off x="566408" y="869103"/>
            <a:ext cx="11056135" cy="5076696"/>
          </a:xfrm>
          <a:prstGeom prst="rect">
            <a:avLst/>
          </a:prstGeom>
        </p:spPr>
      </p:pic>
      <p:sp>
        <p:nvSpPr>
          <p:cNvPr id="4" name="TextBox 3">
            <a:extLst>
              <a:ext uri="{FF2B5EF4-FFF2-40B4-BE49-F238E27FC236}">
                <a16:creationId xmlns:a16="http://schemas.microsoft.com/office/drawing/2014/main" id="{091FA48F-DCCD-E11C-283A-20E1422BE380}"/>
              </a:ext>
            </a:extLst>
          </p:cNvPr>
          <p:cNvSpPr txBox="1"/>
          <p:nvPr/>
        </p:nvSpPr>
        <p:spPr>
          <a:xfrm>
            <a:off x="358588" y="343646"/>
            <a:ext cx="5732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Appendix 1 – Mott MacDonald Seminar </a:t>
            </a:r>
            <a:endParaRPr lang="en-GB" dirty="0"/>
          </a:p>
        </p:txBody>
      </p:sp>
    </p:spTree>
    <p:extLst>
      <p:ext uri="{BB962C8B-B14F-4D97-AF65-F5344CB8AC3E}">
        <p14:creationId xmlns:p14="http://schemas.microsoft.com/office/powerpoint/2010/main" val="249259985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514299" y="6524345"/>
            <a:ext cx="861060" cy="164465"/>
          </a:xfrm>
          <a:prstGeom prst="rect">
            <a:avLst/>
          </a:prstGeom>
        </p:spPr>
        <p:txBody>
          <a:bodyPr vert="horz" wrap="square" lIns="0" tIns="13970" rIns="0" bIns="0" rtlCol="0">
            <a:spAutoFit/>
          </a:bodyPr>
          <a:lstStyle/>
          <a:p>
            <a:pPr marL="12700">
              <a:lnSpc>
                <a:spcPct val="100000"/>
              </a:lnSpc>
              <a:spcBef>
                <a:spcPts val="110"/>
              </a:spcBef>
            </a:pPr>
            <a:r>
              <a:rPr sz="900">
                <a:latin typeface="Arial"/>
                <a:cs typeface="Arial"/>
              </a:rPr>
              <a:t>Mott</a:t>
            </a:r>
            <a:r>
              <a:rPr sz="900" spc="-30">
                <a:latin typeface="Arial"/>
                <a:cs typeface="Arial"/>
              </a:rPr>
              <a:t> </a:t>
            </a:r>
            <a:r>
              <a:rPr sz="900" spc="-10">
                <a:latin typeface="Arial"/>
                <a:cs typeface="Arial"/>
              </a:rPr>
              <a:t>MacDonald</a:t>
            </a:r>
            <a:endParaRPr sz="900">
              <a:latin typeface="Arial"/>
              <a:cs typeface="Arial"/>
            </a:endParaRPr>
          </a:p>
        </p:txBody>
      </p:sp>
      <p:pic>
        <p:nvPicPr>
          <p:cNvPr id="3" name="object 3"/>
          <p:cNvPicPr/>
          <p:nvPr/>
        </p:nvPicPr>
        <p:blipFill>
          <a:blip r:embed="rId3" cstate="print"/>
          <a:stretch>
            <a:fillRect/>
          </a:stretch>
        </p:blipFill>
        <p:spPr>
          <a:xfrm>
            <a:off x="941371" y="595912"/>
            <a:ext cx="10263076" cy="5996855"/>
          </a:xfrm>
          <a:prstGeom prst="rect">
            <a:avLst/>
          </a:prstGeom>
        </p:spPr>
      </p:pic>
      <p:sp>
        <p:nvSpPr>
          <p:cNvPr id="4" name="TextBox 3">
            <a:extLst>
              <a:ext uri="{FF2B5EF4-FFF2-40B4-BE49-F238E27FC236}">
                <a16:creationId xmlns:a16="http://schemas.microsoft.com/office/drawing/2014/main" id="{BCB35653-9DDF-ECCD-B426-3F07599454FA}"/>
              </a:ext>
            </a:extLst>
          </p:cNvPr>
          <p:cNvSpPr txBox="1"/>
          <p:nvPr/>
        </p:nvSpPr>
        <p:spPr>
          <a:xfrm>
            <a:off x="942422" y="119529"/>
            <a:ext cx="45438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Appendix 2 – Mott MacDonald Seminar</a:t>
            </a:r>
          </a:p>
        </p:txBody>
      </p:sp>
    </p:spTree>
    <p:extLst>
      <p:ext uri="{BB962C8B-B14F-4D97-AF65-F5344CB8AC3E}">
        <p14:creationId xmlns:p14="http://schemas.microsoft.com/office/powerpoint/2010/main" val="8989278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514299" y="6524345"/>
            <a:ext cx="861060" cy="164465"/>
          </a:xfrm>
          <a:prstGeom prst="rect">
            <a:avLst/>
          </a:prstGeom>
        </p:spPr>
        <p:txBody>
          <a:bodyPr vert="horz" wrap="square" lIns="0" tIns="13970" rIns="0" bIns="0" rtlCol="0">
            <a:spAutoFit/>
          </a:bodyPr>
          <a:lstStyle/>
          <a:p>
            <a:pPr marL="12700">
              <a:lnSpc>
                <a:spcPct val="100000"/>
              </a:lnSpc>
              <a:spcBef>
                <a:spcPts val="110"/>
              </a:spcBef>
            </a:pPr>
            <a:r>
              <a:rPr sz="900">
                <a:latin typeface="Arial"/>
                <a:cs typeface="Arial"/>
              </a:rPr>
              <a:t>Mott</a:t>
            </a:r>
            <a:r>
              <a:rPr sz="900" spc="-30">
                <a:latin typeface="Arial"/>
                <a:cs typeface="Arial"/>
              </a:rPr>
              <a:t> </a:t>
            </a:r>
            <a:r>
              <a:rPr sz="900" spc="-10">
                <a:latin typeface="Arial"/>
                <a:cs typeface="Arial"/>
              </a:rPr>
              <a:t>MacDonald</a:t>
            </a:r>
            <a:endParaRPr sz="900">
              <a:latin typeface="Arial"/>
              <a:cs typeface="Arial"/>
            </a:endParaRPr>
          </a:p>
        </p:txBody>
      </p:sp>
      <p:pic>
        <p:nvPicPr>
          <p:cNvPr id="3" name="object 3"/>
          <p:cNvPicPr/>
          <p:nvPr/>
        </p:nvPicPr>
        <p:blipFill>
          <a:blip r:embed="rId3" cstate="print"/>
          <a:stretch>
            <a:fillRect/>
          </a:stretch>
        </p:blipFill>
        <p:spPr>
          <a:xfrm>
            <a:off x="311759" y="646981"/>
            <a:ext cx="9570720" cy="5808451"/>
          </a:xfrm>
          <a:prstGeom prst="rect">
            <a:avLst/>
          </a:prstGeom>
        </p:spPr>
      </p:pic>
      <p:sp>
        <p:nvSpPr>
          <p:cNvPr id="4" name="TextBox 3">
            <a:extLst>
              <a:ext uri="{FF2B5EF4-FFF2-40B4-BE49-F238E27FC236}">
                <a16:creationId xmlns:a16="http://schemas.microsoft.com/office/drawing/2014/main" id="{5288EADE-2EF4-02FB-5AB8-1EB3D65F5245}"/>
              </a:ext>
            </a:extLst>
          </p:cNvPr>
          <p:cNvSpPr txBox="1"/>
          <p:nvPr/>
        </p:nvSpPr>
        <p:spPr>
          <a:xfrm>
            <a:off x="478117" y="283882"/>
            <a:ext cx="7156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Appendix 3 - Mott Macdonald Seminar</a:t>
            </a:r>
            <a:endParaRPr lang="en-GB" dirty="0"/>
          </a:p>
        </p:txBody>
      </p:sp>
    </p:spTree>
    <p:extLst>
      <p:ext uri="{BB962C8B-B14F-4D97-AF65-F5344CB8AC3E}">
        <p14:creationId xmlns:p14="http://schemas.microsoft.com/office/powerpoint/2010/main" val="302424756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568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0E5FD71-ED5D-9B15-CC16-B857EDEC1D6C}"/>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Purpose and Performance – Solving Society's Challenges</a:t>
            </a:r>
          </a:p>
        </p:txBody>
      </p:sp>
      <p:pic>
        <p:nvPicPr>
          <p:cNvPr id="2" name="Online Media 1" title="Jon Rains of Mott MacDonald Ventures">
            <a:hlinkClick r:id="" action="ppaction://media"/>
            <a:extLst>
              <a:ext uri="{FF2B5EF4-FFF2-40B4-BE49-F238E27FC236}">
                <a16:creationId xmlns:a16="http://schemas.microsoft.com/office/drawing/2014/main" id="{0DB3782A-3CD6-EE79-429F-7CD3F011A2BD}"/>
              </a:ext>
            </a:extLst>
          </p:cNvPr>
          <p:cNvPicPr>
            <a:picLocks noRot="1" noChangeAspect="1"/>
          </p:cNvPicPr>
          <p:nvPr>
            <a:videoFile r:link="rId1"/>
          </p:nvPr>
        </p:nvPicPr>
        <p:blipFill>
          <a:blip r:embed="rId4"/>
          <a:stretch>
            <a:fillRect/>
          </a:stretch>
        </p:blipFill>
        <p:spPr>
          <a:xfrm>
            <a:off x="4345375" y="961812"/>
            <a:ext cx="6574649" cy="4930987"/>
          </a:xfrm>
          <a:prstGeom prst="rect">
            <a:avLst/>
          </a:prstGeom>
        </p:spPr>
      </p:pic>
      <p:sp>
        <p:nvSpPr>
          <p:cNvPr id="4" name="TextBox 3">
            <a:extLst>
              <a:ext uri="{FF2B5EF4-FFF2-40B4-BE49-F238E27FC236}">
                <a16:creationId xmlns:a16="http://schemas.microsoft.com/office/drawing/2014/main" id="{5A57813B-5978-3837-870E-1705914B1410}"/>
              </a:ext>
            </a:extLst>
          </p:cNvPr>
          <p:cNvSpPr txBox="1"/>
          <p:nvPr/>
        </p:nvSpPr>
        <p:spPr>
          <a:xfrm>
            <a:off x="2226235" y="179293"/>
            <a:ext cx="6081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Appendix 4 – Interview with Jon Rains</a:t>
            </a:r>
            <a:endParaRPr lang="en-GB" dirty="0"/>
          </a:p>
        </p:txBody>
      </p:sp>
    </p:spTree>
    <p:extLst>
      <p:ext uri="{BB962C8B-B14F-4D97-AF65-F5344CB8AC3E}">
        <p14:creationId xmlns:p14="http://schemas.microsoft.com/office/powerpoint/2010/main" val="170102877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coded on electronic circuit board">
            <a:extLst>
              <a:ext uri="{FF2B5EF4-FFF2-40B4-BE49-F238E27FC236}">
                <a16:creationId xmlns:a16="http://schemas.microsoft.com/office/drawing/2014/main" id="{84D05803-B62F-5F51-DFD5-90FB3CCA6393}"/>
              </a:ext>
            </a:extLst>
          </p:cNvPr>
          <p:cNvPicPr>
            <a:picLocks noChangeAspect="1"/>
          </p:cNvPicPr>
          <p:nvPr/>
        </p:nvPicPr>
        <p:blipFill rotWithShape="1">
          <a:blip r:embed="rId3"/>
          <a:srcRect t="5168" r="1" b="9924"/>
          <a:stretch/>
        </p:blipFill>
        <p:spPr>
          <a:xfrm>
            <a:off x="20" y="10"/>
            <a:ext cx="12191435" cy="6857989"/>
          </a:xfrm>
          <a:prstGeom prst="rect">
            <a:avLst/>
          </a:prstGeom>
        </p:spPr>
      </p:pic>
      <p:sp>
        <p:nvSpPr>
          <p:cNvPr id="25" name="Rectangle 24">
            <a:extLst>
              <a:ext uri="{FF2B5EF4-FFF2-40B4-BE49-F238E27FC236}">
                <a16:creationId xmlns:a16="http://schemas.microsoft.com/office/drawing/2014/main" id="{117E1A5F-4E44-495B-9C48-A5314F5BA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19199"/>
            <a:ext cx="12192001" cy="4733924"/>
          </a:xfrm>
          <a:prstGeom prst="rect">
            <a:avLst/>
          </a:prstGeom>
          <a:gradFill flip="none" rotWithShape="1">
            <a:gsLst>
              <a:gs pos="41000">
                <a:srgbClr val="000000">
                  <a:alpha val="40000"/>
                </a:srgbClr>
              </a:gs>
              <a:gs pos="60000">
                <a:srgbClr val="000000">
                  <a:alpha val="4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30E0C-68E3-5EBA-C6D7-02B7742D8D8B}"/>
              </a:ext>
            </a:extLst>
          </p:cNvPr>
          <p:cNvSpPr>
            <a:spLocks noGrp="1"/>
          </p:cNvSpPr>
          <p:nvPr>
            <p:ph type="title"/>
          </p:nvPr>
        </p:nvSpPr>
        <p:spPr>
          <a:xfrm>
            <a:off x="762000" y="1523999"/>
            <a:ext cx="10668000" cy="1985963"/>
          </a:xfrm>
        </p:spPr>
        <p:txBody>
          <a:bodyPr vert="horz" lIns="91440" tIns="45720" rIns="91440" bIns="45720" rtlCol="0" anchor="b" anchorCtr="0">
            <a:normAutofit/>
          </a:bodyPr>
          <a:lstStyle/>
          <a:p>
            <a:pPr algn="ctr"/>
            <a:r>
              <a:rPr lang="en-US" sz="6200">
                <a:solidFill>
                  <a:srgbClr val="FFFFFF"/>
                </a:solidFill>
              </a:rPr>
              <a:t>Transforming Technology into Profit – TTIP – A  Wynn Win</a:t>
            </a:r>
          </a:p>
        </p:txBody>
      </p:sp>
    </p:spTree>
    <p:extLst>
      <p:ext uri="{BB962C8B-B14F-4D97-AF65-F5344CB8AC3E}">
        <p14:creationId xmlns:p14="http://schemas.microsoft.com/office/powerpoint/2010/main" val="227984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87325">
              <a:lnSpc>
                <a:spcPct val="100000"/>
              </a:lnSpc>
              <a:spcBef>
                <a:spcPts val="100"/>
              </a:spcBef>
            </a:pPr>
            <a:r>
              <a:rPr sz="3000" spc="-25"/>
              <a:t>Two</a:t>
            </a:r>
            <a:r>
              <a:rPr sz="3000" spc="-35"/>
              <a:t> </a:t>
            </a:r>
            <a:r>
              <a:rPr sz="3000" spc="80"/>
              <a:t>Competing</a:t>
            </a:r>
            <a:r>
              <a:rPr sz="3000" spc="-40"/>
              <a:t> </a:t>
            </a:r>
            <a:r>
              <a:rPr sz="3000"/>
              <a:t>Organisations</a:t>
            </a:r>
            <a:r>
              <a:rPr sz="3000" spc="-35"/>
              <a:t> </a:t>
            </a:r>
            <a:r>
              <a:rPr sz="3000" spc="-25"/>
              <a:t>within</a:t>
            </a:r>
            <a:r>
              <a:rPr sz="3000" spc="-50"/>
              <a:t> </a:t>
            </a:r>
            <a:r>
              <a:rPr sz="3000" spc="-20"/>
              <a:t>any</a:t>
            </a:r>
            <a:r>
              <a:rPr sz="3000" spc="-45"/>
              <a:t> </a:t>
            </a:r>
            <a:r>
              <a:rPr sz="3000" spc="-10"/>
              <a:t>business</a:t>
            </a:r>
            <a:endParaRPr sz="3000"/>
          </a:p>
        </p:txBody>
      </p:sp>
      <p:pic>
        <p:nvPicPr>
          <p:cNvPr id="3" name="object 3"/>
          <p:cNvPicPr/>
          <p:nvPr/>
        </p:nvPicPr>
        <p:blipFill>
          <a:blip r:embed="rId3" cstate="print"/>
          <a:stretch>
            <a:fillRect/>
          </a:stretch>
        </p:blipFill>
        <p:spPr>
          <a:xfrm>
            <a:off x="4803935" y="1415349"/>
            <a:ext cx="2471167" cy="4602740"/>
          </a:xfrm>
          <a:prstGeom prst="rect">
            <a:avLst/>
          </a:prstGeom>
        </p:spPr>
      </p:pic>
      <p:pic>
        <p:nvPicPr>
          <p:cNvPr id="4" name="object 4"/>
          <p:cNvPicPr/>
          <p:nvPr/>
        </p:nvPicPr>
        <p:blipFill>
          <a:blip r:embed="rId4" cstate="print"/>
          <a:stretch>
            <a:fillRect/>
          </a:stretch>
        </p:blipFill>
        <p:spPr>
          <a:xfrm>
            <a:off x="536952" y="3889247"/>
            <a:ext cx="3144023" cy="1793748"/>
          </a:xfrm>
          <a:prstGeom prst="rect">
            <a:avLst/>
          </a:prstGeom>
        </p:spPr>
      </p:pic>
      <p:sp>
        <p:nvSpPr>
          <p:cNvPr id="5" name="object 5"/>
          <p:cNvSpPr txBox="1">
            <a:spLocks noGrp="1"/>
          </p:cNvSpPr>
          <p:nvPr>
            <p:ph sz="half" idx="2"/>
          </p:nvPr>
        </p:nvSpPr>
        <p:spPr>
          <a:prstGeom prst="rect">
            <a:avLst/>
          </a:prstGeom>
        </p:spPr>
        <p:txBody>
          <a:bodyPr vert="horz" wrap="square" lIns="0" tIns="12065" rIns="0" bIns="0" rtlCol="0">
            <a:spAutoFit/>
          </a:bodyPr>
          <a:lstStyle/>
          <a:p>
            <a:pPr marL="1179830" marR="1583690" indent="92710">
              <a:lnSpc>
                <a:spcPct val="100000"/>
              </a:lnSpc>
              <a:spcBef>
                <a:spcPts val="95"/>
              </a:spcBef>
            </a:pPr>
            <a:r>
              <a:rPr spc="-90"/>
              <a:t>Day-</a:t>
            </a:r>
            <a:r>
              <a:rPr spc="-105"/>
              <a:t>to-</a:t>
            </a:r>
            <a:r>
              <a:rPr spc="-25"/>
              <a:t>Day </a:t>
            </a:r>
            <a:r>
              <a:rPr spc="-110"/>
              <a:t>Organisation</a:t>
            </a:r>
          </a:p>
          <a:p>
            <a:pPr marL="12700" marR="196215">
              <a:lnSpc>
                <a:spcPct val="100000"/>
              </a:lnSpc>
              <a:spcBef>
                <a:spcPts val="1530"/>
              </a:spcBef>
            </a:pPr>
            <a:r>
              <a:rPr sz="2400" spc="-105">
                <a:solidFill>
                  <a:srgbClr val="1A315F"/>
                </a:solidFill>
              </a:rPr>
              <a:t>Delivering</a:t>
            </a:r>
            <a:r>
              <a:rPr sz="2400" spc="-70">
                <a:solidFill>
                  <a:srgbClr val="1A315F"/>
                </a:solidFill>
              </a:rPr>
              <a:t> </a:t>
            </a:r>
            <a:r>
              <a:rPr sz="2400" spc="-150">
                <a:solidFill>
                  <a:srgbClr val="1A315F"/>
                </a:solidFill>
              </a:rPr>
              <a:t>the</a:t>
            </a:r>
            <a:r>
              <a:rPr sz="2400" spc="-45">
                <a:solidFill>
                  <a:srgbClr val="1A315F"/>
                </a:solidFill>
              </a:rPr>
              <a:t> </a:t>
            </a:r>
            <a:r>
              <a:rPr sz="2400" spc="-210">
                <a:solidFill>
                  <a:srgbClr val="1A315F"/>
                </a:solidFill>
              </a:rPr>
              <a:t>day</a:t>
            </a:r>
            <a:r>
              <a:rPr sz="2400" spc="-45">
                <a:solidFill>
                  <a:srgbClr val="1A315F"/>
                </a:solidFill>
              </a:rPr>
              <a:t> </a:t>
            </a:r>
            <a:r>
              <a:rPr sz="2400" spc="-30">
                <a:solidFill>
                  <a:srgbClr val="1A315F"/>
                </a:solidFill>
              </a:rPr>
              <a:t>to</a:t>
            </a:r>
            <a:r>
              <a:rPr sz="2400" spc="-60">
                <a:solidFill>
                  <a:srgbClr val="1A315F"/>
                </a:solidFill>
              </a:rPr>
              <a:t> </a:t>
            </a:r>
            <a:r>
              <a:rPr sz="2400" spc="-210">
                <a:solidFill>
                  <a:srgbClr val="1A315F"/>
                </a:solidFill>
              </a:rPr>
              <a:t>day</a:t>
            </a:r>
            <a:r>
              <a:rPr sz="2400" spc="-35">
                <a:solidFill>
                  <a:srgbClr val="1A315F"/>
                </a:solidFill>
              </a:rPr>
              <a:t> </a:t>
            </a:r>
            <a:r>
              <a:rPr sz="2400" spc="-20">
                <a:solidFill>
                  <a:srgbClr val="1A315F"/>
                </a:solidFill>
              </a:rPr>
              <a:t>business; </a:t>
            </a:r>
            <a:r>
              <a:rPr sz="2400" spc="-105">
                <a:solidFill>
                  <a:srgbClr val="1A315F"/>
                </a:solidFill>
              </a:rPr>
              <a:t>Make</a:t>
            </a:r>
            <a:r>
              <a:rPr sz="2400" spc="-50">
                <a:solidFill>
                  <a:srgbClr val="1A315F"/>
                </a:solidFill>
              </a:rPr>
              <a:t> </a:t>
            </a:r>
            <a:r>
              <a:rPr sz="2400" spc="-95">
                <a:solidFill>
                  <a:srgbClr val="1A315F"/>
                </a:solidFill>
              </a:rPr>
              <a:t>Product</a:t>
            </a:r>
            <a:r>
              <a:rPr sz="2400" spc="-45">
                <a:solidFill>
                  <a:srgbClr val="1A315F"/>
                </a:solidFill>
              </a:rPr>
              <a:t> </a:t>
            </a:r>
            <a:r>
              <a:rPr sz="2400" spc="135">
                <a:solidFill>
                  <a:srgbClr val="1A315F"/>
                </a:solidFill>
              </a:rPr>
              <a:t>&gt;</a:t>
            </a:r>
            <a:r>
              <a:rPr sz="2400" spc="-60">
                <a:solidFill>
                  <a:srgbClr val="1A315F"/>
                </a:solidFill>
              </a:rPr>
              <a:t> </a:t>
            </a:r>
            <a:r>
              <a:rPr sz="2400" spc="-155">
                <a:solidFill>
                  <a:srgbClr val="1A315F"/>
                </a:solidFill>
              </a:rPr>
              <a:t>Sell</a:t>
            </a:r>
            <a:r>
              <a:rPr sz="2400" spc="-70">
                <a:solidFill>
                  <a:srgbClr val="1A315F"/>
                </a:solidFill>
              </a:rPr>
              <a:t> </a:t>
            </a:r>
            <a:r>
              <a:rPr sz="2400" spc="-95">
                <a:solidFill>
                  <a:srgbClr val="1A315F"/>
                </a:solidFill>
              </a:rPr>
              <a:t>Product</a:t>
            </a:r>
            <a:r>
              <a:rPr sz="2400" spc="-45">
                <a:solidFill>
                  <a:srgbClr val="1A315F"/>
                </a:solidFill>
              </a:rPr>
              <a:t> </a:t>
            </a:r>
            <a:r>
              <a:rPr sz="2400" spc="135">
                <a:solidFill>
                  <a:srgbClr val="1A315F"/>
                </a:solidFill>
              </a:rPr>
              <a:t>&gt;</a:t>
            </a:r>
            <a:r>
              <a:rPr sz="2400" spc="-60">
                <a:solidFill>
                  <a:srgbClr val="1A315F"/>
                </a:solidFill>
              </a:rPr>
              <a:t> </a:t>
            </a:r>
            <a:r>
              <a:rPr sz="2400" spc="-90">
                <a:solidFill>
                  <a:srgbClr val="1A315F"/>
                </a:solidFill>
              </a:rPr>
              <a:t>Ship </a:t>
            </a:r>
            <a:r>
              <a:rPr sz="2400" spc="-95">
                <a:solidFill>
                  <a:srgbClr val="1A315F"/>
                </a:solidFill>
              </a:rPr>
              <a:t>Product</a:t>
            </a:r>
            <a:r>
              <a:rPr sz="2400" spc="-65">
                <a:solidFill>
                  <a:srgbClr val="1A315F"/>
                </a:solidFill>
              </a:rPr>
              <a:t> </a:t>
            </a:r>
            <a:r>
              <a:rPr sz="2400" spc="135">
                <a:solidFill>
                  <a:srgbClr val="1A315F"/>
                </a:solidFill>
              </a:rPr>
              <a:t>&gt;</a:t>
            </a:r>
            <a:r>
              <a:rPr sz="2400" spc="-75">
                <a:solidFill>
                  <a:srgbClr val="1A315F"/>
                </a:solidFill>
              </a:rPr>
              <a:t> </a:t>
            </a:r>
            <a:r>
              <a:rPr sz="2400" spc="-85">
                <a:solidFill>
                  <a:srgbClr val="1A315F"/>
                </a:solidFill>
              </a:rPr>
              <a:t>Collect</a:t>
            </a:r>
            <a:r>
              <a:rPr sz="2400" spc="-75">
                <a:solidFill>
                  <a:srgbClr val="1A315F"/>
                </a:solidFill>
              </a:rPr>
              <a:t> </a:t>
            </a:r>
            <a:r>
              <a:rPr sz="2400" spc="-45">
                <a:solidFill>
                  <a:srgbClr val="1A315F"/>
                </a:solidFill>
              </a:rPr>
              <a:t>Money</a:t>
            </a:r>
            <a:r>
              <a:rPr sz="2400" spc="-70">
                <a:solidFill>
                  <a:srgbClr val="1A315F"/>
                </a:solidFill>
              </a:rPr>
              <a:t> </a:t>
            </a:r>
            <a:r>
              <a:rPr sz="2400" spc="135">
                <a:solidFill>
                  <a:srgbClr val="1A315F"/>
                </a:solidFill>
              </a:rPr>
              <a:t>&gt;</a:t>
            </a:r>
            <a:r>
              <a:rPr sz="2400" spc="-75">
                <a:solidFill>
                  <a:srgbClr val="1A315F"/>
                </a:solidFill>
              </a:rPr>
              <a:t> </a:t>
            </a:r>
            <a:r>
              <a:rPr sz="2400" spc="-45">
                <a:solidFill>
                  <a:srgbClr val="1A315F"/>
                </a:solidFill>
              </a:rPr>
              <a:t>Repeat</a:t>
            </a:r>
            <a:endParaRPr sz="2400"/>
          </a:p>
          <a:p>
            <a:pPr>
              <a:lnSpc>
                <a:spcPct val="100000"/>
              </a:lnSpc>
            </a:pPr>
            <a:endParaRPr sz="2400"/>
          </a:p>
          <a:p>
            <a:pPr marL="3501390" marR="5080" indent="-132715">
              <a:lnSpc>
                <a:spcPct val="100000"/>
              </a:lnSpc>
              <a:spcBef>
                <a:spcPts val="2200"/>
              </a:spcBef>
            </a:pPr>
            <a:r>
              <a:rPr sz="2000" spc="-100"/>
              <a:t>Hierarchical </a:t>
            </a:r>
            <a:r>
              <a:rPr sz="2000" spc="-10"/>
              <a:t>Structure</a:t>
            </a:r>
            <a:endParaRPr sz="2000"/>
          </a:p>
        </p:txBody>
      </p:sp>
      <p:pic>
        <p:nvPicPr>
          <p:cNvPr id="6" name="object 6"/>
          <p:cNvPicPr/>
          <p:nvPr/>
        </p:nvPicPr>
        <p:blipFill>
          <a:blip r:embed="rId5" cstate="print"/>
          <a:stretch>
            <a:fillRect/>
          </a:stretch>
        </p:blipFill>
        <p:spPr>
          <a:xfrm>
            <a:off x="9605518" y="3956855"/>
            <a:ext cx="2097887" cy="1986817"/>
          </a:xfrm>
          <a:prstGeom prst="rect">
            <a:avLst/>
          </a:prstGeom>
        </p:spPr>
      </p:pic>
      <p:grpSp>
        <p:nvGrpSpPr>
          <p:cNvPr id="7" name="object 7"/>
          <p:cNvGrpSpPr/>
          <p:nvPr/>
        </p:nvGrpSpPr>
        <p:grpSpPr>
          <a:xfrm>
            <a:off x="6685788" y="3806952"/>
            <a:ext cx="2857500" cy="2247900"/>
            <a:chOff x="6685788" y="3806952"/>
            <a:chExt cx="2857500" cy="2247900"/>
          </a:xfrm>
        </p:grpSpPr>
        <p:pic>
          <p:nvPicPr>
            <p:cNvPr id="8" name="object 8"/>
            <p:cNvPicPr/>
            <p:nvPr/>
          </p:nvPicPr>
          <p:blipFill>
            <a:blip r:embed="rId6" cstate="print"/>
            <a:stretch>
              <a:fillRect/>
            </a:stretch>
          </p:blipFill>
          <p:spPr>
            <a:xfrm>
              <a:off x="6685788" y="3806952"/>
              <a:ext cx="2194559" cy="2247900"/>
            </a:xfrm>
            <a:prstGeom prst="rect">
              <a:avLst/>
            </a:prstGeom>
          </p:spPr>
        </p:pic>
        <p:sp>
          <p:nvSpPr>
            <p:cNvPr id="9" name="object 9"/>
            <p:cNvSpPr/>
            <p:nvPr/>
          </p:nvSpPr>
          <p:spPr>
            <a:xfrm>
              <a:off x="8932926" y="4731258"/>
              <a:ext cx="599440" cy="257810"/>
            </a:xfrm>
            <a:custGeom>
              <a:avLst/>
              <a:gdLst/>
              <a:ahLst/>
              <a:cxnLst/>
              <a:rect l="l" t="t" r="r" b="b"/>
              <a:pathLst>
                <a:path w="599440" h="257810">
                  <a:moveTo>
                    <a:pt x="470153" y="0"/>
                  </a:moveTo>
                  <a:lnTo>
                    <a:pt x="470153" y="64389"/>
                  </a:lnTo>
                  <a:lnTo>
                    <a:pt x="0" y="64389"/>
                  </a:lnTo>
                  <a:lnTo>
                    <a:pt x="0" y="193167"/>
                  </a:lnTo>
                  <a:lnTo>
                    <a:pt x="470153" y="193167"/>
                  </a:lnTo>
                  <a:lnTo>
                    <a:pt x="470153" y="257556"/>
                  </a:lnTo>
                  <a:lnTo>
                    <a:pt x="598931" y="128778"/>
                  </a:lnTo>
                  <a:lnTo>
                    <a:pt x="470153" y="0"/>
                  </a:lnTo>
                  <a:close/>
                </a:path>
              </a:pathLst>
            </a:custGeom>
            <a:solidFill>
              <a:srgbClr val="1A315F"/>
            </a:solidFill>
          </p:spPr>
          <p:txBody>
            <a:bodyPr wrap="square" lIns="0" tIns="0" rIns="0" bIns="0" rtlCol="0"/>
            <a:lstStyle/>
            <a:p>
              <a:endParaRPr/>
            </a:p>
          </p:txBody>
        </p:sp>
        <p:sp>
          <p:nvSpPr>
            <p:cNvPr id="10" name="object 10"/>
            <p:cNvSpPr/>
            <p:nvPr/>
          </p:nvSpPr>
          <p:spPr>
            <a:xfrm>
              <a:off x="8932926" y="4731258"/>
              <a:ext cx="599440" cy="257810"/>
            </a:xfrm>
            <a:custGeom>
              <a:avLst/>
              <a:gdLst/>
              <a:ahLst/>
              <a:cxnLst/>
              <a:rect l="l" t="t" r="r" b="b"/>
              <a:pathLst>
                <a:path w="599440" h="257810">
                  <a:moveTo>
                    <a:pt x="0" y="64389"/>
                  </a:moveTo>
                  <a:lnTo>
                    <a:pt x="470153" y="64389"/>
                  </a:lnTo>
                  <a:lnTo>
                    <a:pt x="470153" y="0"/>
                  </a:lnTo>
                  <a:lnTo>
                    <a:pt x="598931" y="128778"/>
                  </a:lnTo>
                  <a:lnTo>
                    <a:pt x="470153" y="257556"/>
                  </a:lnTo>
                  <a:lnTo>
                    <a:pt x="470153" y="193167"/>
                  </a:lnTo>
                  <a:lnTo>
                    <a:pt x="0" y="193167"/>
                  </a:lnTo>
                  <a:lnTo>
                    <a:pt x="0" y="64389"/>
                  </a:lnTo>
                  <a:close/>
                </a:path>
              </a:pathLst>
            </a:custGeom>
            <a:ln w="22225">
              <a:solidFill>
                <a:srgbClr val="0F2144"/>
              </a:solidFill>
            </a:ln>
          </p:spPr>
          <p:txBody>
            <a:bodyPr wrap="square" lIns="0" tIns="0" rIns="0" bIns="0" rtlCol="0"/>
            <a:lstStyle/>
            <a:p>
              <a:endParaRPr/>
            </a:p>
          </p:txBody>
        </p:sp>
      </p:grpSp>
      <p:sp>
        <p:nvSpPr>
          <p:cNvPr id="11" name="object 11"/>
          <p:cNvSpPr txBox="1"/>
          <p:nvPr/>
        </p:nvSpPr>
        <p:spPr>
          <a:xfrm>
            <a:off x="7111110" y="1514297"/>
            <a:ext cx="4387850" cy="2982595"/>
          </a:xfrm>
          <a:prstGeom prst="rect">
            <a:avLst/>
          </a:prstGeom>
        </p:spPr>
        <p:txBody>
          <a:bodyPr vert="horz" wrap="square" lIns="0" tIns="12065" rIns="0" bIns="0" rtlCol="0">
            <a:spAutoFit/>
          </a:bodyPr>
          <a:lstStyle/>
          <a:p>
            <a:pPr marL="1219200" marR="1309370" indent="166370">
              <a:lnSpc>
                <a:spcPct val="100000"/>
              </a:lnSpc>
              <a:spcBef>
                <a:spcPts val="95"/>
              </a:spcBef>
            </a:pPr>
            <a:r>
              <a:rPr sz="2800" spc="-30">
                <a:solidFill>
                  <a:srgbClr val="012F5E"/>
                </a:solidFill>
                <a:latin typeface="Trebuchet MS"/>
                <a:cs typeface="Trebuchet MS"/>
              </a:rPr>
              <a:t>Innovation </a:t>
            </a:r>
            <a:r>
              <a:rPr sz="2800" spc="-105">
                <a:solidFill>
                  <a:srgbClr val="012F5E"/>
                </a:solidFill>
                <a:latin typeface="Trebuchet MS"/>
                <a:cs typeface="Trebuchet MS"/>
              </a:rPr>
              <a:t>Organisation</a:t>
            </a:r>
            <a:endParaRPr sz="2800">
              <a:latin typeface="Trebuchet MS"/>
              <a:cs typeface="Trebuchet MS"/>
            </a:endParaRPr>
          </a:p>
          <a:p>
            <a:pPr marL="12700" marR="5080">
              <a:lnSpc>
                <a:spcPct val="100000"/>
              </a:lnSpc>
              <a:spcBef>
                <a:spcPts val="1590"/>
              </a:spcBef>
            </a:pPr>
            <a:r>
              <a:rPr sz="2400" spc="-105">
                <a:solidFill>
                  <a:srgbClr val="1A315F"/>
                </a:solidFill>
                <a:latin typeface="Trebuchet MS"/>
                <a:cs typeface="Trebuchet MS"/>
              </a:rPr>
              <a:t>Delivering</a:t>
            </a:r>
            <a:r>
              <a:rPr sz="2400" spc="-55">
                <a:solidFill>
                  <a:srgbClr val="1A315F"/>
                </a:solidFill>
                <a:latin typeface="Trebuchet MS"/>
                <a:cs typeface="Trebuchet MS"/>
              </a:rPr>
              <a:t> </a:t>
            </a:r>
            <a:r>
              <a:rPr sz="2400" spc="-95">
                <a:solidFill>
                  <a:srgbClr val="1A315F"/>
                </a:solidFill>
                <a:latin typeface="Trebuchet MS"/>
                <a:cs typeface="Trebuchet MS"/>
              </a:rPr>
              <a:t>growth</a:t>
            </a:r>
            <a:r>
              <a:rPr sz="2400" spc="-20">
                <a:solidFill>
                  <a:srgbClr val="1A315F"/>
                </a:solidFill>
                <a:latin typeface="Trebuchet MS"/>
                <a:cs typeface="Trebuchet MS"/>
              </a:rPr>
              <a:t> </a:t>
            </a:r>
            <a:r>
              <a:rPr sz="2400" spc="-105">
                <a:solidFill>
                  <a:srgbClr val="1A315F"/>
                </a:solidFill>
                <a:latin typeface="Trebuchet MS"/>
                <a:cs typeface="Trebuchet MS"/>
              </a:rPr>
              <a:t>through</a:t>
            </a:r>
            <a:r>
              <a:rPr sz="2400" spc="-35">
                <a:solidFill>
                  <a:srgbClr val="1A315F"/>
                </a:solidFill>
                <a:latin typeface="Trebuchet MS"/>
                <a:cs typeface="Trebuchet MS"/>
              </a:rPr>
              <a:t> </a:t>
            </a:r>
            <a:r>
              <a:rPr sz="2400" spc="-25">
                <a:solidFill>
                  <a:srgbClr val="1A315F"/>
                </a:solidFill>
                <a:latin typeface="Trebuchet MS"/>
                <a:cs typeface="Trebuchet MS"/>
              </a:rPr>
              <a:t>new </a:t>
            </a:r>
            <a:r>
              <a:rPr sz="2400" spc="-125">
                <a:solidFill>
                  <a:srgbClr val="1A315F"/>
                </a:solidFill>
                <a:latin typeface="Trebuchet MS"/>
                <a:cs typeface="Trebuchet MS"/>
              </a:rPr>
              <a:t>products;</a:t>
            </a:r>
            <a:r>
              <a:rPr sz="2400" spc="-254">
                <a:solidFill>
                  <a:srgbClr val="1A315F"/>
                </a:solidFill>
                <a:latin typeface="Trebuchet MS"/>
                <a:cs typeface="Trebuchet MS"/>
              </a:rPr>
              <a:t> </a:t>
            </a:r>
            <a:r>
              <a:rPr sz="2400" spc="-190">
                <a:solidFill>
                  <a:srgbClr val="1A315F"/>
                </a:solidFill>
                <a:latin typeface="Trebuchet MS"/>
                <a:cs typeface="Trebuchet MS"/>
              </a:rPr>
              <a:t>managing</a:t>
            </a:r>
            <a:r>
              <a:rPr sz="2400" spc="5">
                <a:solidFill>
                  <a:srgbClr val="1A315F"/>
                </a:solidFill>
                <a:latin typeface="Trebuchet MS"/>
                <a:cs typeface="Trebuchet MS"/>
              </a:rPr>
              <a:t> </a:t>
            </a:r>
            <a:r>
              <a:rPr sz="2400" spc="-175">
                <a:solidFill>
                  <a:srgbClr val="1A315F"/>
                </a:solidFill>
                <a:latin typeface="Trebuchet MS"/>
                <a:cs typeface="Trebuchet MS"/>
              </a:rPr>
              <a:t>free</a:t>
            </a:r>
            <a:r>
              <a:rPr sz="2400" spc="-5">
                <a:solidFill>
                  <a:srgbClr val="1A315F"/>
                </a:solidFill>
                <a:latin typeface="Trebuchet MS"/>
                <a:cs typeface="Trebuchet MS"/>
              </a:rPr>
              <a:t> </a:t>
            </a:r>
            <a:r>
              <a:rPr sz="2400" spc="-45">
                <a:solidFill>
                  <a:srgbClr val="1A315F"/>
                </a:solidFill>
                <a:latin typeface="Trebuchet MS"/>
                <a:cs typeface="Trebuchet MS"/>
              </a:rPr>
              <a:t>thinking, </a:t>
            </a:r>
            <a:r>
              <a:rPr sz="2400" spc="-165">
                <a:solidFill>
                  <a:srgbClr val="1A315F"/>
                </a:solidFill>
                <a:latin typeface="Trebuchet MS"/>
                <a:cs typeface="Trebuchet MS"/>
              </a:rPr>
              <a:t>handling</a:t>
            </a:r>
            <a:r>
              <a:rPr sz="2400" spc="-5">
                <a:solidFill>
                  <a:srgbClr val="1A315F"/>
                </a:solidFill>
                <a:latin typeface="Trebuchet MS"/>
                <a:cs typeface="Trebuchet MS"/>
              </a:rPr>
              <a:t> </a:t>
            </a:r>
            <a:r>
              <a:rPr sz="2400" spc="-210">
                <a:solidFill>
                  <a:srgbClr val="1A315F"/>
                </a:solidFill>
                <a:latin typeface="Trebuchet MS"/>
                <a:cs typeface="Trebuchet MS"/>
              </a:rPr>
              <a:t>ambiguity,</a:t>
            </a:r>
            <a:r>
              <a:rPr sz="2400" spc="-280">
                <a:solidFill>
                  <a:srgbClr val="1A315F"/>
                </a:solidFill>
                <a:latin typeface="Trebuchet MS"/>
                <a:cs typeface="Trebuchet MS"/>
              </a:rPr>
              <a:t> </a:t>
            </a:r>
            <a:r>
              <a:rPr sz="2400" spc="-175">
                <a:solidFill>
                  <a:srgbClr val="1A315F"/>
                </a:solidFill>
                <a:latin typeface="Trebuchet MS"/>
                <a:cs typeface="Trebuchet MS"/>
              </a:rPr>
              <a:t>dealing</a:t>
            </a:r>
            <a:r>
              <a:rPr sz="2400">
                <a:solidFill>
                  <a:srgbClr val="1A315F"/>
                </a:solidFill>
                <a:latin typeface="Trebuchet MS"/>
                <a:cs typeface="Trebuchet MS"/>
              </a:rPr>
              <a:t> </a:t>
            </a:r>
            <a:r>
              <a:rPr sz="2400" spc="-130">
                <a:solidFill>
                  <a:srgbClr val="1A315F"/>
                </a:solidFill>
                <a:latin typeface="Trebuchet MS"/>
                <a:cs typeface="Trebuchet MS"/>
              </a:rPr>
              <a:t>with</a:t>
            </a:r>
            <a:r>
              <a:rPr sz="2400" spc="-20">
                <a:solidFill>
                  <a:srgbClr val="1A315F"/>
                </a:solidFill>
                <a:latin typeface="Trebuchet MS"/>
                <a:cs typeface="Trebuchet MS"/>
              </a:rPr>
              <a:t> </a:t>
            </a:r>
            <a:r>
              <a:rPr sz="2400" spc="-30">
                <a:solidFill>
                  <a:srgbClr val="1A315F"/>
                </a:solidFill>
                <a:latin typeface="Trebuchet MS"/>
                <a:cs typeface="Trebuchet MS"/>
              </a:rPr>
              <a:t>risk</a:t>
            </a:r>
            <a:endParaRPr sz="2400">
              <a:latin typeface="Trebuchet MS"/>
              <a:cs typeface="Trebuchet MS"/>
            </a:endParaRPr>
          </a:p>
          <a:p>
            <a:pPr marR="13970" algn="ctr">
              <a:lnSpc>
                <a:spcPct val="100000"/>
              </a:lnSpc>
              <a:spcBef>
                <a:spcPts val="1535"/>
              </a:spcBef>
            </a:pPr>
            <a:r>
              <a:rPr sz="2000" spc="-10">
                <a:solidFill>
                  <a:srgbClr val="012F5E"/>
                </a:solidFill>
                <a:latin typeface="Trebuchet MS"/>
                <a:cs typeface="Trebuchet MS"/>
              </a:rPr>
              <a:t>Collaborative</a:t>
            </a:r>
            <a:endParaRPr sz="2000">
              <a:latin typeface="Trebuchet MS"/>
              <a:cs typeface="Trebuchet MS"/>
            </a:endParaRPr>
          </a:p>
          <a:p>
            <a:pPr marR="14604" algn="ctr">
              <a:lnSpc>
                <a:spcPct val="100000"/>
              </a:lnSpc>
            </a:pPr>
            <a:r>
              <a:rPr sz="2000" spc="-10">
                <a:solidFill>
                  <a:srgbClr val="012F5E"/>
                </a:solidFill>
                <a:latin typeface="Trebuchet MS"/>
                <a:cs typeface="Trebuchet MS"/>
              </a:rPr>
              <a:t>Structure</a:t>
            </a:r>
            <a:endParaRPr sz="2000">
              <a:latin typeface="Trebuchet MS"/>
              <a:cs typeface="Trebuchet MS"/>
            </a:endParaRPr>
          </a:p>
        </p:txBody>
      </p:sp>
      <p:grpSp>
        <p:nvGrpSpPr>
          <p:cNvPr id="12" name="object 12"/>
          <p:cNvGrpSpPr/>
          <p:nvPr/>
        </p:nvGrpSpPr>
        <p:grpSpPr>
          <a:xfrm>
            <a:off x="0" y="5875019"/>
            <a:ext cx="12192000" cy="982980"/>
            <a:chOff x="0" y="5875019"/>
            <a:chExt cx="12192000" cy="982980"/>
          </a:xfrm>
        </p:grpSpPr>
        <p:pic>
          <p:nvPicPr>
            <p:cNvPr id="13" name="object 13"/>
            <p:cNvPicPr/>
            <p:nvPr/>
          </p:nvPicPr>
          <p:blipFill>
            <a:blip r:embed="rId7" cstate="print"/>
            <a:stretch>
              <a:fillRect/>
            </a:stretch>
          </p:blipFill>
          <p:spPr>
            <a:xfrm>
              <a:off x="0" y="5875019"/>
              <a:ext cx="1514855" cy="982980"/>
            </a:xfrm>
            <a:prstGeom prst="rect">
              <a:avLst/>
            </a:prstGeom>
          </p:spPr>
        </p:pic>
        <p:sp>
          <p:nvSpPr>
            <p:cNvPr id="14" name="object 14"/>
            <p:cNvSpPr/>
            <p:nvPr/>
          </p:nvSpPr>
          <p:spPr>
            <a:xfrm>
              <a:off x="0" y="6365747"/>
              <a:ext cx="12192000" cy="492759"/>
            </a:xfrm>
            <a:custGeom>
              <a:avLst/>
              <a:gdLst/>
              <a:ahLst/>
              <a:cxnLst/>
              <a:rect l="l" t="t" r="r" b="b"/>
              <a:pathLst>
                <a:path w="12192000" h="492759">
                  <a:moveTo>
                    <a:pt x="12192000" y="0"/>
                  </a:moveTo>
                  <a:lnTo>
                    <a:pt x="0" y="0"/>
                  </a:lnTo>
                  <a:lnTo>
                    <a:pt x="0" y="492250"/>
                  </a:lnTo>
                  <a:lnTo>
                    <a:pt x="12192000" y="492250"/>
                  </a:lnTo>
                  <a:lnTo>
                    <a:pt x="12192000" y="0"/>
                  </a:lnTo>
                  <a:close/>
                </a:path>
              </a:pathLst>
            </a:custGeom>
            <a:solidFill>
              <a:srgbClr val="012F5E"/>
            </a:solidFill>
          </p:spPr>
          <p:txBody>
            <a:bodyPr wrap="square" lIns="0" tIns="0" rIns="0" bIns="0" rtlCol="0"/>
            <a:lstStyle/>
            <a:p>
              <a:endParaRPr/>
            </a:p>
          </p:txBody>
        </p:sp>
        <p:pic>
          <p:nvPicPr>
            <p:cNvPr id="15" name="object 15"/>
            <p:cNvPicPr/>
            <p:nvPr/>
          </p:nvPicPr>
          <p:blipFill>
            <a:blip r:embed="rId8" cstate="print"/>
            <a:stretch>
              <a:fillRect/>
            </a:stretch>
          </p:blipFill>
          <p:spPr>
            <a:xfrm>
              <a:off x="0" y="5964936"/>
              <a:ext cx="1094231" cy="794001"/>
            </a:xfrm>
            <a:prstGeom prst="rect">
              <a:avLst/>
            </a:prstGeom>
          </p:spPr>
        </p:pic>
      </p:grpSp>
      <p:sp>
        <p:nvSpPr>
          <p:cNvPr id="17" name="TextBox 16">
            <a:extLst>
              <a:ext uri="{FF2B5EF4-FFF2-40B4-BE49-F238E27FC236}">
                <a16:creationId xmlns:a16="http://schemas.microsoft.com/office/drawing/2014/main" id="{B4E7B401-6723-8172-05B0-7337A3758962}"/>
              </a:ext>
            </a:extLst>
          </p:cNvPr>
          <p:cNvSpPr txBox="1"/>
          <p:nvPr/>
        </p:nvSpPr>
        <p:spPr>
          <a:xfrm>
            <a:off x="433294" y="89647"/>
            <a:ext cx="3914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Appendix 5 – Andy Wynn Seminar</a:t>
            </a:r>
            <a:endParaRPr lang="en-GB" dirty="0"/>
          </a:p>
        </p:txBody>
      </p:sp>
    </p:spTree>
    <p:extLst>
      <p:ext uri="{BB962C8B-B14F-4D97-AF65-F5344CB8AC3E}">
        <p14:creationId xmlns:p14="http://schemas.microsoft.com/office/powerpoint/2010/main" val="207063561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10235" rIns="0" bIns="0" rtlCol="0">
            <a:spAutoFit/>
          </a:bodyPr>
          <a:lstStyle/>
          <a:p>
            <a:pPr marL="147320">
              <a:lnSpc>
                <a:spcPct val="100000"/>
              </a:lnSpc>
              <a:spcBef>
                <a:spcPts val="105"/>
              </a:spcBef>
            </a:pPr>
            <a:r>
              <a:rPr sz="3200"/>
              <a:t>Full</a:t>
            </a:r>
            <a:r>
              <a:rPr sz="3200" spc="-130"/>
              <a:t> </a:t>
            </a:r>
            <a:r>
              <a:rPr sz="3200"/>
              <a:t>Innovation</a:t>
            </a:r>
            <a:r>
              <a:rPr sz="3200" spc="-130"/>
              <a:t> </a:t>
            </a:r>
            <a:r>
              <a:rPr sz="3200"/>
              <a:t>Process</a:t>
            </a:r>
            <a:r>
              <a:rPr sz="3200" spc="-125"/>
              <a:t> </a:t>
            </a:r>
            <a:r>
              <a:rPr sz="3200"/>
              <a:t>with</a:t>
            </a:r>
            <a:r>
              <a:rPr sz="3200" spc="-110"/>
              <a:t> </a:t>
            </a:r>
            <a:r>
              <a:rPr sz="3200" spc="-10"/>
              <a:t>all</a:t>
            </a:r>
            <a:r>
              <a:rPr sz="3200" spc="-90"/>
              <a:t> </a:t>
            </a:r>
            <a:r>
              <a:rPr sz="3200"/>
              <a:t>Stages</a:t>
            </a:r>
            <a:r>
              <a:rPr sz="3200" spc="-114"/>
              <a:t> </a:t>
            </a:r>
            <a:r>
              <a:rPr sz="3200" spc="135"/>
              <a:t>&amp;</a:t>
            </a:r>
            <a:r>
              <a:rPr sz="3200" spc="-565"/>
              <a:t> </a:t>
            </a:r>
            <a:r>
              <a:rPr sz="3200" spc="-10"/>
              <a:t>Tools</a:t>
            </a:r>
            <a:endParaRPr sz="3200"/>
          </a:p>
        </p:txBody>
      </p:sp>
      <p:pic>
        <p:nvPicPr>
          <p:cNvPr id="3" name="object 3"/>
          <p:cNvPicPr/>
          <p:nvPr/>
        </p:nvPicPr>
        <p:blipFill>
          <a:blip r:embed="rId3" cstate="print"/>
          <a:stretch>
            <a:fillRect/>
          </a:stretch>
        </p:blipFill>
        <p:spPr>
          <a:xfrm>
            <a:off x="1978151" y="2089404"/>
            <a:ext cx="7894848" cy="3346842"/>
          </a:xfrm>
          <a:prstGeom prst="rect">
            <a:avLst/>
          </a:prstGeom>
        </p:spPr>
      </p:pic>
      <p:sp>
        <p:nvSpPr>
          <p:cNvPr id="4" name="object 4"/>
          <p:cNvSpPr txBox="1"/>
          <p:nvPr/>
        </p:nvSpPr>
        <p:spPr>
          <a:xfrm>
            <a:off x="10257281" y="3336695"/>
            <a:ext cx="1174750" cy="810260"/>
          </a:xfrm>
          <a:prstGeom prst="rect">
            <a:avLst/>
          </a:prstGeom>
        </p:spPr>
        <p:txBody>
          <a:bodyPr vert="horz" wrap="square" lIns="0" tIns="13335" rIns="0" bIns="0" rtlCol="0">
            <a:spAutoFit/>
          </a:bodyPr>
          <a:lstStyle/>
          <a:p>
            <a:pPr marL="30480" marR="5080" indent="-18415" algn="just">
              <a:lnSpc>
                <a:spcPct val="107200"/>
              </a:lnSpc>
              <a:spcBef>
                <a:spcPts val="105"/>
              </a:spcBef>
            </a:pPr>
            <a:r>
              <a:rPr sz="1600">
                <a:solidFill>
                  <a:srgbClr val="FF0000"/>
                </a:solidFill>
                <a:latin typeface="Trebuchet MS"/>
                <a:cs typeface="Trebuchet MS"/>
              </a:rPr>
              <a:t>New</a:t>
            </a:r>
            <a:r>
              <a:rPr sz="1600" spc="5">
                <a:solidFill>
                  <a:srgbClr val="FF0000"/>
                </a:solidFill>
                <a:latin typeface="Trebuchet MS"/>
                <a:cs typeface="Trebuchet MS"/>
              </a:rPr>
              <a:t> </a:t>
            </a:r>
            <a:r>
              <a:rPr sz="1600" spc="-70">
                <a:solidFill>
                  <a:srgbClr val="FF0000"/>
                </a:solidFill>
                <a:latin typeface="Trebuchet MS"/>
                <a:cs typeface="Trebuchet MS"/>
              </a:rPr>
              <a:t>Business </a:t>
            </a:r>
            <a:r>
              <a:rPr sz="1600" spc="-60">
                <a:solidFill>
                  <a:srgbClr val="FF0000"/>
                </a:solidFill>
                <a:latin typeface="Trebuchet MS"/>
                <a:cs typeface="Trebuchet MS"/>
              </a:rPr>
              <a:t>Development </a:t>
            </a:r>
            <a:r>
              <a:rPr sz="1600" spc="-110">
                <a:solidFill>
                  <a:srgbClr val="FF0000"/>
                </a:solidFill>
                <a:latin typeface="Trebuchet MS"/>
                <a:cs typeface="Trebuchet MS"/>
              </a:rPr>
              <a:t>Pipeline</a:t>
            </a:r>
            <a:r>
              <a:rPr sz="1600">
                <a:solidFill>
                  <a:srgbClr val="FF0000"/>
                </a:solidFill>
                <a:latin typeface="Trebuchet MS"/>
                <a:cs typeface="Trebuchet MS"/>
              </a:rPr>
              <a:t> </a:t>
            </a:r>
            <a:r>
              <a:rPr sz="1600" spc="65">
                <a:solidFill>
                  <a:srgbClr val="FF0000"/>
                </a:solidFill>
                <a:latin typeface="Trebuchet MS"/>
                <a:cs typeface="Trebuchet MS"/>
              </a:rPr>
              <a:t>CRM</a:t>
            </a:r>
            <a:endParaRPr sz="1600">
              <a:latin typeface="Trebuchet MS"/>
              <a:cs typeface="Trebuchet MS"/>
            </a:endParaRPr>
          </a:p>
        </p:txBody>
      </p:sp>
      <p:sp>
        <p:nvSpPr>
          <p:cNvPr id="5" name="object 5"/>
          <p:cNvSpPr txBox="1"/>
          <p:nvPr/>
        </p:nvSpPr>
        <p:spPr>
          <a:xfrm>
            <a:off x="2574798" y="1604651"/>
            <a:ext cx="1716405" cy="550545"/>
          </a:xfrm>
          <a:prstGeom prst="rect">
            <a:avLst/>
          </a:prstGeom>
        </p:spPr>
        <p:txBody>
          <a:bodyPr vert="horz" wrap="square" lIns="0" tIns="31115" rIns="0" bIns="0" rtlCol="0">
            <a:spAutoFit/>
          </a:bodyPr>
          <a:lstStyle/>
          <a:p>
            <a:pPr marL="40005">
              <a:lnSpc>
                <a:spcPct val="100000"/>
              </a:lnSpc>
              <a:spcBef>
                <a:spcPts val="245"/>
              </a:spcBef>
            </a:pPr>
            <a:r>
              <a:rPr sz="1600" spc="-105">
                <a:solidFill>
                  <a:srgbClr val="FF0000"/>
                </a:solidFill>
                <a:latin typeface="Trebuchet MS"/>
                <a:cs typeface="Trebuchet MS"/>
              </a:rPr>
              <a:t>Filtering</a:t>
            </a:r>
            <a:r>
              <a:rPr sz="1600" spc="25">
                <a:solidFill>
                  <a:srgbClr val="FF0000"/>
                </a:solidFill>
                <a:latin typeface="Trebuchet MS"/>
                <a:cs typeface="Trebuchet MS"/>
              </a:rPr>
              <a:t> </a:t>
            </a:r>
            <a:r>
              <a:rPr sz="1600" spc="-35">
                <a:solidFill>
                  <a:srgbClr val="FF0000"/>
                </a:solidFill>
                <a:latin typeface="Trebuchet MS"/>
                <a:cs typeface="Trebuchet MS"/>
              </a:rPr>
              <a:t>Mechanism</a:t>
            </a:r>
            <a:endParaRPr sz="1600">
              <a:latin typeface="Trebuchet MS"/>
              <a:cs typeface="Trebuchet MS"/>
            </a:endParaRPr>
          </a:p>
          <a:p>
            <a:pPr marL="12700">
              <a:lnSpc>
                <a:spcPct val="100000"/>
              </a:lnSpc>
              <a:spcBef>
                <a:spcPts val="150"/>
              </a:spcBef>
            </a:pPr>
            <a:r>
              <a:rPr sz="1600" spc="-80">
                <a:solidFill>
                  <a:srgbClr val="FF0000"/>
                </a:solidFill>
                <a:latin typeface="Trebuchet MS"/>
                <a:cs typeface="Trebuchet MS"/>
              </a:rPr>
              <a:t>(Innovation</a:t>
            </a:r>
            <a:r>
              <a:rPr sz="1600" spc="55">
                <a:solidFill>
                  <a:srgbClr val="FF0000"/>
                </a:solidFill>
                <a:latin typeface="Trebuchet MS"/>
                <a:cs typeface="Trebuchet MS"/>
              </a:rPr>
              <a:t> </a:t>
            </a:r>
            <a:r>
              <a:rPr sz="1600" spc="-40">
                <a:solidFill>
                  <a:srgbClr val="FF0000"/>
                </a:solidFill>
                <a:latin typeface="Trebuchet MS"/>
                <a:cs typeface="Trebuchet MS"/>
              </a:rPr>
              <a:t>Council)</a:t>
            </a:r>
            <a:endParaRPr sz="1600">
              <a:latin typeface="Trebuchet MS"/>
              <a:cs typeface="Trebuchet MS"/>
            </a:endParaRPr>
          </a:p>
        </p:txBody>
      </p:sp>
      <p:sp>
        <p:nvSpPr>
          <p:cNvPr id="6" name="object 6"/>
          <p:cNvSpPr txBox="1"/>
          <p:nvPr/>
        </p:nvSpPr>
        <p:spPr>
          <a:xfrm>
            <a:off x="4928996" y="5642254"/>
            <a:ext cx="2489200" cy="269240"/>
          </a:xfrm>
          <a:prstGeom prst="rect">
            <a:avLst/>
          </a:prstGeom>
        </p:spPr>
        <p:txBody>
          <a:bodyPr vert="horz" wrap="square" lIns="0" tIns="12065" rIns="0" bIns="0" rtlCol="0">
            <a:spAutoFit/>
          </a:bodyPr>
          <a:lstStyle/>
          <a:p>
            <a:pPr marL="12700">
              <a:lnSpc>
                <a:spcPct val="100000"/>
              </a:lnSpc>
              <a:spcBef>
                <a:spcPts val="95"/>
              </a:spcBef>
            </a:pPr>
            <a:r>
              <a:rPr sz="1600" spc="-70">
                <a:solidFill>
                  <a:srgbClr val="FF0000"/>
                </a:solidFill>
                <a:latin typeface="Trebuchet MS"/>
                <a:cs typeface="Trebuchet MS"/>
              </a:rPr>
              <a:t>Portfolio</a:t>
            </a:r>
            <a:r>
              <a:rPr sz="1600" spc="10">
                <a:solidFill>
                  <a:srgbClr val="FF0000"/>
                </a:solidFill>
                <a:latin typeface="Trebuchet MS"/>
                <a:cs typeface="Trebuchet MS"/>
              </a:rPr>
              <a:t> </a:t>
            </a:r>
            <a:r>
              <a:rPr sz="1600" spc="-95">
                <a:solidFill>
                  <a:srgbClr val="FF0000"/>
                </a:solidFill>
                <a:latin typeface="Trebuchet MS"/>
                <a:cs typeface="Trebuchet MS"/>
              </a:rPr>
              <a:t>Management</a:t>
            </a:r>
            <a:r>
              <a:rPr sz="1600" spc="-15">
                <a:solidFill>
                  <a:srgbClr val="FF0000"/>
                </a:solidFill>
                <a:latin typeface="Trebuchet MS"/>
                <a:cs typeface="Trebuchet MS"/>
              </a:rPr>
              <a:t> </a:t>
            </a:r>
            <a:r>
              <a:rPr sz="1600" spc="-55">
                <a:solidFill>
                  <a:srgbClr val="FF0000"/>
                </a:solidFill>
                <a:latin typeface="Trebuchet MS"/>
                <a:cs typeface="Trebuchet MS"/>
              </a:rPr>
              <a:t>System</a:t>
            </a:r>
            <a:endParaRPr sz="1600">
              <a:latin typeface="Trebuchet MS"/>
              <a:cs typeface="Trebuchet MS"/>
            </a:endParaRPr>
          </a:p>
        </p:txBody>
      </p:sp>
      <p:sp>
        <p:nvSpPr>
          <p:cNvPr id="7" name="object 7"/>
          <p:cNvSpPr/>
          <p:nvPr/>
        </p:nvSpPr>
        <p:spPr>
          <a:xfrm>
            <a:off x="2913888" y="2159507"/>
            <a:ext cx="5732145" cy="346075"/>
          </a:xfrm>
          <a:custGeom>
            <a:avLst/>
            <a:gdLst/>
            <a:ahLst/>
            <a:cxnLst/>
            <a:rect l="l" t="t" r="r" b="b"/>
            <a:pathLst>
              <a:path w="5732145" h="346075">
                <a:moveTo>
                  <a:pt x="966215" y="153924"/>
                </a:moveTo>
                <a:lnTo>
                  <a:pt x="961467" y="123950"/>
                </a:lnTo>
                <a:lnTo>
                  <a:pt x="948515" y="99488"/>
                </a:lnTo>
                <a:lnTo>
                  <a:pt x="929300" y="83004"/>
                </a:lnTo>
                <a:lnTo>
                  <a:pt x="905763" y="76962"/>
                </a:lnTo>
                <a:lnTo>
                  <a:pt x="546862" y="76962"/>
                </a:lnTo>
                <a:lnTo>
                  <a:pt x="523378" y="70919"/>
                </a:lnTo>
                <a:lnTo>
                  <a:pt x="504158" y="54435"/>
                </a:lnTo>
                <a:lnTo>
                  <a:pt x="491176" y="29973"/>
                </a:lnTo>
                <a:lnTo>
                  <a:pt x="486410" y="0"/>
                </a:lnTo>
                <a:lnTo>
                  <a:pt x="481663" y="29973"/>
                </a:lnTo>
                <a:lnTo>
                  <a:pt x="468725" y="54435"/>
                </a:lnTo>
                <a:lnTo>
                  <a:pt x="449548" y="70919"/>
                </a:lnTo>
                <a:lnTo>
                  <a:pt x="426085" y="76962"/>
                </a:lnTo>
                <a:lnTo>
                  <a:pt x="60451" y="76962"/>
                </a:lnTo>
                <a:lnTo>
                  <a:pt x="36915" y="83004"/>
                </a:lnTo>
                <a:lnTo>
                  <a:pt x="17700" y="99488"/>
                </a:lnTo>
                <a:lnTo>
                  <a:pt x="4748" y="123950"/>
                </a:lnTo>
                <a:lnTo>
                  <a:pt x="0" y="153924"/>
                </a:lnTo>
              </a:path>
              <a:path w="5732145" h="346075">
                <a:moveTo>
                  <a:pt x="5731764" y="345947"/>
                </a:moveTo>
                <a:lnTo>
                  <a:pt x="5723717" y="295209"/>
                </a:lnTo>
                <a:lnTo>
                  <a:pt x="5701776" y="253793"/>
                </a:lnTo>
                <a:lnTo>
                  <a:pt x="5669238" y="225879"/>
                </a:lnTo>
                <a:lnTo>
                  <a:pt x="5629402" y="215645"/>
                </a:lnTo>
                <a:lnTo>
                  <a:pt x="3386963" y="215645"/>
                </a:lnTo>
                <a:lnTo>
                  <a:pt x="3347126" y="205412"/>
                </a:lnTo>
                <a:lnTo>
                  <a:pt x="3314588" y="177498"/>
                </a:lnTo>
                <a:lnTo>
                  <a:pt x="3292647" y="136082"/>
                </a:lnTo>
                <a:lnTo>
                  <a:pt x="3284601" y="85343"/>
                </a:lnTo>
                <a:lnTo>
                  <a:pt x="3276554" y="136082"/>
                </a:lnTo>
                <a:lnTo>
                  <a:pt x="3254613" y="177498"/>
                </a:lnTo>
                <a:lnTo>
                  <a:pt x="3222075" y="205412"/>
                </a:lnTo>
                <a:lnTo>
                  <a:pt x="3182239" y="215645"/>
                </a:lnTo>
                <a:lnTo>
                  <a:pt x="905510" y="215645"/>
                </a:lnTo>
                <a:lnTo>
                  <a:pt x="865673" y="225879"/>
                </a:lnTo>
                <a:lnTo>
                  <a:pt x="833135" y="253793"/>
                </a:lnTo>
                <a:lnTo>
                  <a:pt x="811194" y="295209"/>
                </a:lnTo>
                <a:lnTo>
                  <a:pt x="803148" y="345947"/>
                </a:lnTo>
              </a:path>
            </a:pathLst>
          </a:custGeom>
          <a:ln w="12700">
            <a:solidFill>
              <a:srgbClr val="000000"/>
            </a:solidFill>
          </a:ln>
        </p:spPr>
        <p:txBody>
          <a:bodyPr wrap="square" lIns="0" tIns="0" rIns="0" bIns="0" rtlCol="0"/>
          <a:lstStyle/>
          <a:p>
            <a:endParaRPr/>
          </a:p>
        </p:txBody>
      </p:sp>
      <p:sp>
        <p:nvSpPr>
          <p:cNvPr id="8" name="object 8"/>
          <p:cNvSpPr txBox="1"/>
          <p:nvPr/>
        </p:nvSpPr>
        <p:spPr>
          <a:xfrm>
            <a:off x="393293" y="3015767"/>
            <a:ext cx="953769" cy="549910"/>
          </a:xfrm>
          <a:prstGeom prst="rect">
            <a:avLst/>
          </a:prstGeom>
        </p:spPr>
        <p:txBody>
          <a:bodyPr vert="horz" wrap="square" lIns="0" tIns="12700" rIns="0" bIns="0" rtlCol="0">
            <a:spAutoFit/>
          </a:bodyPr>
          <a:lstStyle/>
          <a:p>
            <a:pPr marL="53340" marR="5080" indent="-41275">
              <a:lnSpc>
                <a:spcPct val="107500"/>
              </a:lnSpc>
              <a:spcBef>
                <a:spcPts val="100"/>
              </a:spcBef>
            </a:pPr>
            <a:r>
              <a:rPr sz="1600" spc="-90">
                <a:solidFill>
                  <a:srgbClr val="FF0000"/>
                </a:solidFill>
                <a:latin typeface="Trebuchet MS"/>
                <a:cs typeface="Trebuchet MS"/>
              </a:rPr>
              <a:t>Technology </a:t>
            </a:r>
            <a:r>
              <a:rPr sz="1600" spc="-35">
                <a:solidFill>
                  <a:srgbClr val="FF0000"/>
                </a:solidFill>
                <a:latin typeface="Trebuchet MS"/>
                <a:cs typeface="Trebuchet MS"/>
              </a:rPr>
              <a:t>Roadmaps</a:t>
            </a:r>
            <a:endParaRPr sz="1600">
              <a:latin typeface="Trebuchet MS"/>
              <a:cs typeface="Trebuchet MS"/>
            </a:endParaRPr>
          </a:p>
        </p:txBody>
      </p:sp>
      <p:sp>
        <p:nvSpPr>
          <p:cNvPr id="9" name="object 9"/>
          <p:cNvSpPr txBox="1"/>
          <p:nvPr/>
        </p:nvSpPr>
        <p:spPr>
          <a:xfrm>
            <a:off x="885545" y="2252878"/>
            <a:ext cx="708025" cy="549910"/>
          </a:xfrm>
          <a:prstGeom prst="rect">
            <a:avLst/>
          </a:prstGeom>
        </p:spPr>
        <p:txBody>
          <a:bodyPr vert="horz" wrap="square" lIns="0" tIns="12700" rIns="0" bIns="0" rtlCol="0">
            <a:spAutoFit/>
          </a:bodyPr>
          <a:lstStyle/>
          <a:p>
            <a:pPr marL="146685" marR="5080" indent="-134620">
              <a:lnSpc>
                <a:spcPct val="107500"/>
              </a:lnSpc>
              <a:spcBef>
                <a:spcPts val="100"/>
              </a:spcBef>
            </a:pPr>
            <a:r>
              <a:rPr sz="1600" spc="-85">
                <a:solidFill>
                  <a:srgbClr val="FF0000"/>
                </a:solidFill>
                <a:latin typeface="Trebuchet MS"/>
                <a:cs typeface="Trebuchet MS"/>
              </a:rPr>
              <a:t>External </a:t>
            </a:r>
            <a:r>
              <a:rPr sz="1600" spc="-10">
                <a:solidFill>
                  <a:srgbClr val="FF0000"/>
                </a:solidFill>
                <a:latin typeface="Trebuchet MS"/>
                <a:cs typeface="Trebuchet MS"/>
              </a:rPr>
              <a:t>Ideas</a:t>
            </a:r>
            <a:endParaRPr sz="1600">
              <a:latin typeface="Trebuchet MS"/>
              <a:cs typeface="Trebuchet MS"/>
            </a:endParaRPr>
          </a:p>
        </p:txBody>
      </p:sp>
      <p:sp>
        <p:nvSpPr>
          <p:cNvPr id="10" name="object 10"/>
          <p:cNvSpPr txBox="1"/>
          <p:nvPr/>
        </p:nvSpPr>
        <p:spPr>
          <a:xfrm>
            <a:off x="935532" y="4632175"/>
            <a:ext cx="656590" cy="549910"/>
          </a:xfrm>
          <a:prstGeom prst="rect">
            <a:avLst/>
          </a:prstGeom>
        </p:spPr>
        <p:txBody>
          <a:bodyPr vert="horz" wrap="square" lIns="0" tIns="30480" rIns="0" bIns="0" rtlCol="0">
            <a:spAutoFit/>
          </a:bodyPr>
          <a:lstStyle/>
          <a:p>
            <a:pPr marL="12700">
              <a:lnSpc>
                <a:spcPct val="100000"/>
              </a:lnSpc>
              <a:spcBef>
                <a:spcPts val="240"/>
              </a:spcBef>
            </a:pPr>
            <a:r>
              <a:rPr sz="1600" spc="-85">
                <a:solidFill>
                  <a:srgbClr val="FF0000"/>
                </a:solidFill>
                <a:latin typeface="Trebuchet MS"/>
                <a:cs typeface="Trebuchet MS"/>
              </a:rPr>
              <a:t>Internal</a:t>
            </a:r>
            <a:endParaRPr sz="1600">
              <a:latin typeface="Trebuchet MS"/>
              <a:cs typeface="Trebuchet MS"/>
            </a:endParaRPr>
          </a:p>
          <a:p>
            <a:pPr marL="120650">
              <a:lnSpc>
                <a:spcPct val="100000"/>
              </a:lnSpc>
              <a:spcBef>
                <a:spcPts val="145"/>
              </a:spcBef>
            </a:pPr>
            <a:r>
              <a:rPr sz="1600" spc="-10">
                <a:solidFill>
                  <a:srgbClr val="FF0000"/>
                </a:solidFill>
                <a:latin typeface="Trebuchet MS"/>
                <a:cs typeface="Trebuchet MS"/>
              </a:rPr>
              <a:t>Ideas</a:t>
            </a:r>
            <a:endParaRPr sz="1600">
              <a:latin typeface="Trebuchet MS"/>
              <a:cs typeface="Trebuchet MS"/>
            </a:endParaRPr>
          </a:p>
        </p:txBody>
      </p:sp>
      <p:sp>
        <p:nvSpPr>
          <p:cNvPr id="11" name="object 11"/>
          <p:cNvSpPr txBox="1"/>
          <p:nvPr/>
        </p:nvSpPr>
        <p:spPr>
          <a:xfrm>
            <a:off x="438099" y="3829329"/>
            <a:ext cx="861060" cy="549910"/>
          </a:xfrm>
          <a:prstGeom prst="rect">
            <a:avLst/>
          </a:prstGeom>
        </p:spPr>
        <p:txBody>
          <a:bodyPr vert="horz" wrap="square" lIns="0" tIns="12700" rIns="0" bIns="0" rtlCol="0">
            <a:spAutoFit/>
          </a:bodyPr>
          <a:lstStyle/>
          <a:p>
            <a:pPr marL="12700" marR="5080" indent="86360">
              <a:lnSpc>
                <a:spcPct val="107500"/>
              </a:lnSpc>
              <a:spcBef>
                <a:spcPts val="100"/>
              </a:spcBef>
            </a:pPr>
            <a:r>
              <a:rPr sz="1600" spc="-95">
                <a:solidFill>
                  <a:srgbClr val="FF0000"/>
                </a:solidFill>
                <a:latin typeface="Trebuchet MS"/>
                <a:cs typeface="Trebuchet MS"/>
              </a:rPr>
              <a:t>Voice</a:t>
            </a:r>
            <a:r>
              <a:rPr sz="1600" spc="-15">
                <a:solidFill>
                  <a:srgbClr val="FF0000"/>
                </a:solidFill>
                <a:latin typeface="Trebuchet MS"/>
                <a:cs typeface="Trebuchet MS"/>
              </a:rPr>
              <a:t> </a:t>
            </a:r>
            <a:r>
              <a:rPr sz="1600" spc="-35">
                <a:solidFill>
                  <a:srgbClr val="FF0000"/>
                </a:solidFill>
                <a:latin typeface="Trebuchet MS"/>
                <a:cs typeface="Trebuchet MS"/>
              </a:rPr>
              <a:t>of </a:t>
            </a:r>
            <a:r>
              <a:rPr sz="1600" spc="-40">
                <a:solidFill>
                  <a:srgbClr val="FF0000"/>
                </a:solidFill>
                <a:latin typeface="Trebuchet MS"/>
                <a:cs typeface="Trebuchet MS"/>
              </a:rPr>
              <a:t>Customer</a:t>
            </a:r>
            <a:endParaRPr sz="1600">
              <a:latin typeface="Trebuchet MS"/>
              <a:cs typeface="Trebuchet MS"/>
            </a:endParaRPr>
          </a:p>
        </p:txBody>
      </p:sp>
      <p:sp>
        <p:nvSpPr>
          <p:cNvPr id="12" name="object 12"/>
          <p:cNvSpPr txBox="1"/>
          <p:nvPr/>
        </p:nvSpPr>
        <p:spPr>
          <a:xfrm>
            <a:off x="5043042" y="1883740"/>
            <a:ext cx="2353310" cy="269240"/>
          </a:xfrm>
          <a:prstGeom prst="rect">
            <a:avLst/>
          </a:prstGeom>
        </p:spPr>
        <p:txBody>
          <a:bodyPr vert="horz" wrap="square" lIns="0" tIns="12065" rIns="0" bIns="0" rtlCol="0">
            <a:spAutoFit/>
          </a:bodyPr>
          <a:lstStyle/>
          <a:p>
            <a:pPr marL="12700">
              <a:lnSpc>
                <a:spcPct val="100000"/>
              </a:lnSpc>
              <a:spcBef>
                <a:spcPts val="95"/>
              </a:spcBef>
            </a:pPr>
            <a:r>
              <a:rPr sz="1600" spc="-100">
                <a:solidFill>
                  <a:srgbClr val="FF0000"/>
                </a:solidFill>
                <a:latin typeface="Trebuchet MS"/>
                <a:cs typeface="Trebuchet MS"/>
              </a:rPr>
              <a:t>Project</a:t>
            </a:r>
            <a:r>
              <a:rPr sz="1600" spc="-10">
                <a:solidFill>
                  <a:srgbClr val="FF0000"/>
                </a:solidFill>
                <a:latin typeface="Trebuchet MS"/>
                <a:cs typeface="Trebuchet MS"/>
              </a:rPr>
              <a:t> </a:t>
            </a:r>
            <a:r>
              <a:rPr sz="1600" spc="-95">
                <a:solidFill>
                  <a:srgbClr val="FF0000"/>
                </a:solidFill>
                <a:latin typeface="Trebuchet MS"/>
                <a:cs typeface="Trebuchet MS"/>
              </a:rPr>
              <a:t>Management</a:t>
            </a:r>
            <a:r>
              <a:rPr sz="1600" spc="-15">
                <a:solidFill>
                  <a:srgbClr val="FF0000"/>
                </a:solidFill>
                <a:latin typeface="Trebuchet MS"/>
                <a:cs typeface="Trebuchet MS"/>
              </a:rPr>
              <a:t> </a:t>
            </a:r>
            <a:r>
              <a:rPr sz="1600" spc="-55">
                <a:solidFill>
                  <a:srgbClr val="FF0000"/>
                </a:solidFill>
                <a:latin typeface="Trebuchet MS"/>
                <a:cs typeface="Trebuchet MS"/>
              </a:rPr>
              <a:t>System</a:t>
            </a:r>
            <a:endParaRPr sz="1600">
              <a:latin typeface="Trebuchet MS"/>
              <a:cs typeface="Trebuchet MS"/>
            </a:endParaRPr>
          </a:p>
        </p:txBody>
      </p:sp>
      <p:sp>
        <p:nvSpPr>
          <p:cNvPr id="13" name="object 13"/>
          <p:cNvSpPr txBox="1"/>
          <p:nvPr/>
        </p:nvSpPr>
        <p:spPr>
          <a:xfrm>
            <a:off x="8182102" y="1577444"/>
            <a:ext cx="1903095" cy="549910"/>
          </a:xfrm>
          <a:prstGeom prst="rect">
            <a:avLst/>
          </a:prstGeom>
        </p:spPr>
        <p:txBody>
          <a:bodyPr vert="horz" wrap="square" lIns="0" tIns="30480" rIns="0" bIns="0" rtlCol="0">
            <a:spAutoFit/>
          </a:bodyPr>
          <a:lstStyle/>
          <a:p>
            <a:pPr algn="ctr">
              <a:lnSpc>
                <a:spcPct val="100000"/>
              </a:lnSpc>
              <a:spcBef>
                <a:spcPts val="240"/>
              </a:spcBef>
            </a:pPr>
            <a:r>
              <a:rPr sz="1600" spc="-70">
                <a:solidFill>
                  <a:srgbClr val="FF0000"/>
                </a:solidFill>
                <a:latin typeface="Trebuchet MS"/>
                <a:cs typeface="Trebuchet MS"/>
              </a:rPr>
              <a:t>Product</a:t>
            </a:r>
            <a:r>
              <a:rPr sz="1600" spc="5">
                <a:solidFill>
                  <a:srgbClr val="FF0000"/>
                </a:solidFill>
                <a:latin typeface="Trebuchet MS"/>
                <a:cs typeface="Trebuchet MS"/>
              </a:rPr>
              <a:t> </a:t>
            </a:r>
            <a:r>
              <a:rPr sz="1600" spc="-10">
                <a:solidFill>
                  <a:srgbClr val="FF0000"/>
                </a:solidFill>
                <a:latin typeface="Trebuchet MS"/>
                <a:cs typeface="Trebuchet MS"/>
              </a:rPr>
              <a:t>Delivery</a:t>
            </a:r>
            <a:endParaRPr sz="1600">
              <a:latin typeface="Trebuchet MS"/>
              <a:cs typeface="Trebuchet MS"/>
            </a:endParaRPr>
          </a:p>
          <a:p>
            <a:pPr algn="ctr">
              <a:lnSpc>
                <a:spcPct val="100000"/>
              </a:lnSpc>
              <a:spcBef>
                <a:spcPts val="145"/>
              </a:spcBef>
            </a:pPr>
            <a:r>
              <a:rPr sz="1600" spc="-95">
                <a:solidFill>
                  <a:srgbClr val="FF0000"/>
                </a:solidFill>
                <a:latin typeface="Trebuchet MS"/>
                <a:cs typeface="Trebuchet MS"/>
              </a:rPr>
              <a:t>(Steering</a:t>
            </a:r>
            <a:r>
              <a:rPr sz="1600" spc="35">
                <a:solidFill>
                  <a:srgbClr val="FF0000"/>
                </a:solidFill>
                <a:latin typeface="Trebuchet MS"/>
                <a:cs typeface="Trebuchet MS"/>
              </a:rPr>
              <a:t> </a:t>
            </a:r>
            <a:r>
              <a:rPr sz="1600" spc="-45">
                <a:solidFill>
                  <a:srgbClr val="FF0000"/>
                </a:solidFill>
                <a:latin typeface="Trebuchet MS"/>
                <a:cs typeface="Trebuchet MS"/>
              </a:rPr>
              <a:t>Committees)</a:t>
            </a:r>
            <a:endParaRPr sz="1600">
              <a:latin typeface="Trebuchet MS"/>
              <a:cs typeface="Trebuchet MS"/>
            </a:endParaRPr>
          </a:p>
        </p:txBody>
      </p:sp>
      <p:grpSp>
        <p:nvGrpSpPr>
          <p:cNvPr id="14" name="object 14"/>
          <p:cNvGrpSpPr/>
          <p:nvPr/>
        </p:nvGrpSpPr>
        <p:grpSpPr>
          <a:xfrm>
            <a:off x="1466024" y="2586545"/>
            <a:ext cx="450850" cy="262255"/>
            <a:chOff x="1466024" y="2586545"/>
            <a:chExt cx="450850" cy="262255"/>
          </a:xfrm>
        </p:grpSpPr>
        <p:sp>
          <p:nvSpPr>
            <p:cNvPr id="15" name="object 15"/>
            <p:cNvSpPr/>
            <p:nvPr/>
          </p:nvSpPr>
          <p:spPr>
            <a:xfrm>
              <a:off x="1477136" y="2597657"/>
              <a:ext cx="428625" cy="240029"/>
            </a:xfrm>
            <a:custGeom>
              <a:avLst/>
              <a:gdLst/>
              <a:ahLst/>
              <a:cxnLst/>
              <a:rect l="l" t="t" r="r" b="b"/>
              <a:pathLst>
                <a:path w="428625" h="240030">
                  <a:moveTo>
                    <a:pt x="15112" y="0"/>
                  </a:moveTo>
                  <a:lnTo>
                    <a:pt x="0" y="30861"/>
                  </a:lnTo>
                  <a:lnTo>
                    <a:pt x="372237" y="214502"/>
                  </a:lnTo>
                  <a:lnTo>
                    <a:pt x="359918" y="239775"/>
                  </a:lnTo>
                  <a:lnTo>
                    <a:pt x="428625" y="223138"/>
                  </a:lnTo>
                  <a:lnTo>
                    <a:pt x="399923" y="158495"/>
                  </a:lnTo>
                  <a:lnTo>
                    <a:pt x="387476" y="183641"/>
                  </a:lnTo>
                  <a:lnTo>
                    <a:pt x="15112" y="0"/>
                  </a:lnTo>
                  <a:close/>
                </a:path>
              </a:pathLst>
            </a:custGeom>
            <a:solidFill>
              <a:srgbClr val="1A315F"/>
            </a:solidFill>
          </p:spPr>
          <p:txBody>
            <a:bodyPr wrap="square" lIns="0" tIns="0" rIns="0" bIns="0" rtlCol="0"/>
            <a:lstStyle/>
            <a:p>
              <a:endParaRPr/>
            </a:p>
          </p:txBody>
        </p:sp>
        <p:sp>
          <p:nvSpPr>
            <p:cNvPr id="16" name="object 16"/>
            <p:cNvSpPr/>
            <p:nvPr/>
          </p:nvSpPr>
          <p:spPr>
            <a:xfrm>
              <a:off x="1477136" y="2597657"/>
              <a:ext cx="428625" cy="240029"/>
            </a:xfrm>
            <a:custGeom>
              <a:avLst/>
              <a:gdLst/>
              <a:ahLst/>
              <a:cxnLst/>
              <a:rect l="l" t="t" r="r" b="b"/>
              <a:pathLst>
                <a:path w="428625" h="240030">
                  <a:moveTo>
                    <a:pt x="15112" y="0"/>
                  </a:moveTo>
                  <a:lnTo>
                    <a:pt x="387476" y="183641"/>
                  </a:lnTo>
                  <a:lnTo>
                    <a:pt x="399923" y="158495"/>
                  </a:lnTo>
                  <a:lnTo>
                    <a:pt x="428625" y="223138"/>
                  </a:lnTo>
                  <a:lnTo>
                    <a:pt x="359918" y="239775"/>
                  </a:lnTo>
                  <a:lnTo>
                    <a:pt x="372237" y="214502"/>
                  </a:lnTo>
                  <a:lnTo>
                    <a:pt x="0" y="30861"/>
                  </a:lnTo>
                  <a:lnTo>
                    <a:pt x="15112" y="0"/>
                  </a:lnTo>
                  <a:close/>
                </a:path>
              </a:pathLst>
            </a:custGeom>
            <a:ln w="22225">
              <a:solidFill>
                <a:srgbClr val="0F2144"/>
              </a:solidFill>
            </a:ln>
          </p:spPr>
          <p:txBody>
            <a:bodyPr wrap="square" lIns="0" tIns="0" rIns="0" bIns="0" rtlCol="0"/>
            <a:lstStyle/>
            <a:p>
              <a:endParaRPr/>
            </a:p>
          </p:txBody>
        </p:sp>
      </p:grpSp>
      <p:grpSp>
        <p:nvGrpSpPr>
          <p:cNvPr id="17" name="object 17"/>
          <p:cNvGrpSpPr/>
          <p:nvPr/>
        </p:nvGrpSpPr>
        <p:grpSpPr>
          <a:xfrm>
            <a:off x="1367345" y="3298253"/>
            <a:ext cx="492125" cy="112395"/>
            <a:chOff x="1367345" y="3298253"/>
            <a:chExt cx="492125" cy="112395"/>
          </a:xfrm>
        </p:grpSpPr>
        <p:sp>
          <p:nvSpPr>
            <p:cNvPr id="18" name="object 18"/>
            <p:cNvSpPr/>
            <p:nvPr/>
          </p:nvSpPr>
          <p:spPr>
            <a:xfrm>
              <a:off x="1378458" y="3309365"/>
              <a:ext cx="469900" cy="90170"/>
            </a:xfrm>
            <a:custGeom>
              <a:avLst/>
              <a:gdLst/>
              <a:ahLst/>
              <a:cxnLst/>
              <a:rect l="l" t="t" r="r" b="b"/>
              <a:pathLst>
                <a:path w="469900" h="90170">
                  <a:moveTo>
                    <a:pt x="415416" y="0"/>
                  </a:moveTo>
                  <a:lnTo>
                    <a:pt x="415416" y="27939"/>
                  </a:lnTo>
                  <a:lnTo>
                    <a:pt x="0" y="27939"/>
                  </a:lnTo>
                  <a:lnTo>
                    <a:pt x="0" y="61975"/>
                  </a:lnTo>
                  <a:lnTo>
                    <a:pt x="415416" y="61975"/>
                  </a:lnTo>
                  <a:lnTo>
                    <a:pt x="415416" y="89916"/>
                  </a:lnTo>
                  <a:lnTo>
                    <a:pt x="469391" y="44958"/>
                  </a:lnTo>
                  <a:lnTo>
                    <a:pt x="415416" y="0"/>
                  </a:lnTo>
                  <a:close/>
                </a:path>
              </a:pathLst>
            </a:custGeom>
            <a:solidFill>
              <a:srgbClr val="1A315F"/>
            </a:solidFill>
          </p:spPr>
          <p:txBody>
            <a:bodyPr wrap="square" lIns="0" tIns="0" rIns="0" bIns="0" rtlCol="0"/>
            <a:lstStyle/>
            <a:p>
              <a:endParaRPr/>
            </a:p>
          </p:txBody>
        </p:sp>
        <p:sp>
          <p:nvSpPr>
            <p:cNvPr id="19" name="object 19"/>
            <p:cNvSpPr/>
            <p:nvPr/>
          </p:nvSpPr>
          <p:spPr>
            <a:xfrm>
              <a:off x="1378458" y="3309365"/>
              <a:ext cx="469900" cy="90170"/>
            </a:xfrm>
            <a:custGeom>
              <a:avLst/>
              <a:gdLst/>
              <a:ahLst/>
              <a:cxnLst/>
              <a:rect l="l" t="t" r="r" b="b"/>
              <a:pathLst>
                <a:path w="469900" h="90170">
                  <a:moveTo>
                    <a:pt x="0" y="27939"/>
                  </a:moveTo>
                  <a:lnTo>
                    <a:pt x="415416" y="27939"/>
                  </a:lnTo>
                  <a:lnTo>
                    <a:pt x="415416" y="0"/>
                  </a:lnTo>
                  <a:lnTo>
                    <a:pt x="469391" y="44958"/>
                  </a:lnTo>
                  <a:lnTo>
                    <a:pt x="415416" y="89916"/>
                  </a:lnTo>
                  <a:lnTo>
                    <a:pt x="415416" y="61975"/>
                  </a:lnTo>
                  <a:lnTo>
                    <a:pt x="0" y="61975"/>
                  </a:lnTo>
                  <a:lnTo>
                    <a:pt x="0" y="27939"/>
                  </a:lnTo>
                  <a:close/>
                </a:path>
              </a:pathLst>
            </a:custGeom>
            <a:ln w="22225">
              <a:solidFill>
                <a:srgbClr val="0F2144"/>
              </a:solidFill>
            </a:ln>
          </p:spPr>
          <p:txBody>
            <a:bodyPr wrap="square" lIns="0" tIns="0" rIns="0" bIns="0" rtlCol="0"/>
            <a:lstStyle/>
            <a:p>
              <a:endParaRPr/>
            </a:p>
          </p:txBody>
        </p:sp>
      </p:grpSp>
      <p:grpSp>
        <p:nvGrpSpPr>
          <p:cNvPr id="20" name="object 20"/>
          <p:cNvGrpSpPr/>
          <p:nvPr/>
        </p:nvGrpSpPr>
        <p:grpSpPr>
          <a:xfrm>
            <a:off x="1367345" y="4038917"/>
            <a:ext cx="492125" cy="112395"/>
            <a:chOff x="1367345" y="4038917"/>
            <a:chExt cx="492125" cy="112395"/>
          </a:xfrm>
        </p:grpSpPr>
        <p:sp>
          <p:nvSpPr>
            <p:cNvPr id="21" name="object 21"/>
            <p:cNvSpPr/>
            <p:nvPr/>
          </p:nvSpPr>
          <p:spPr>
            <a:xfrm>
              <a:off x="1378458" y="4050029"/>
              <a:ext cx="469900" cy="90170"/>
            </a:xfrm>
            <a:custGeom>
              <a:avLst/>
              <a:gdLst/>
              <a:ahLst/>
              <a:cxnLst/>
              <a:rect l="l" t="t" r="r" b="b"/>
              <a:pathLst>
                <a:path w="469900" h="90170">
                  <a:moveTo>
                    <a:pt x="415416" y="0"/>
                  </a:moveTo>
                  <a:lnTo>
                    <a:pt x="415416" y="27940"/>
                  </a:lnTo>
                  <a:lnTo>
                    <a:pt x="0" y="27940"/>
                  </a:lnTo>
                  <a:lnTo>
                    <a:pt x="0" y="61976"/>
                  </a:lnTo>
                  <a:lnTo>
                    <a:pt x="415416" y="61976"/>
                  </a:lnTo>
                  <a:lnTo>
                    <a:pt x="415416" y="89916"/>
                  </a:lnTo>
                  <a:lnTo>
                    <a:pt x="469391" y="44958"/>
                  </a:lnTo>
                  <a:lnTo>
                    <a:pt x="415416" y="0"/>
                  </a:lnTo>
                  <a:close/>
                </a:path>
              </a:pathLst>
            </a:custGeom>
            <a:solidFill>
              <a:srgbClr val="1A315F"/>
            </a:solidFill>
          </p:spPr>
          <p:txBody>
            <a:bodyPr wrap="square" lIns="0" tIns="0" rIns="0" bIns="0" rtlCol="0"/>
            <a:lstStyle/>
            <a:p>
              <a:endParaRPr/>
            </a:p>
          </p:txBody>
        </p:sp>
        <p:sp>
          <p:nvSpPr>
            <p:cNvPr id="22" name="object 22"/>
            <p:cNvSpPr/>
            <p:nvPr/>
          </p:nvSpPr>
          <p:spPr>
            <a:xfrm>
              <a:off x="1378458" y="4050029"/>
              <a:ext cx="469900" cy="90170"/>
            </a:xfrm>
            <a:custGeom>
              <a:avLst/>
              <a:gdLst/>
              <a:ahLst/>
              <a:cxnLst/>
              <a:rect l="l" t="t" r="r" b="b"/>
              <a:pathLst>
                <a:path w="469900" h="90170">
                  <a:moveTo>
                    <a:pt x="0" y="27940"/>
                  </a:moveTo>
                  <a:lnTo>
                    <a:pt x="415416" y="27940"/>
                  </a:lnTo>
                  <a:lnTo>
                    <a:pt x="415416" y="0"/>
                  </a:lnTo>
                  <a:lnTo>
                    <a:pt x="469391" y="44958"/>
                  </a:lnTo>
                  <a:lnTo>
                    <a:pt x="415416" y="89916"/>
                  </a:lnTo>
                  <a:lnTo>
                    <a:pt x="415416" y="61976"/>
                  </a:lnTo>
                  <a:lnTo>
                    <a:pt x="0" y="61976"/>
                  </a:lnTo>
                  <a:lnTo>
                    <a:pt x="0" y="27940"/>
                  </a:lnTo>
                  <a:close/>
                </a:path>
              </a:pathLst>
            </a:custGeom>
            <a:ln w="22225">
              <a:solidFill>
                <a:srgbClr val="0F2144"/>
              </a:solidFill>
            </a:ln>
          </p:spPr>
          <p:txBody>
            <a:bodyPr wrap="square" lIns="0" tIns="0" rIns="0" bIns="0" rtlCol="0"/>
            <a:lstStyle/>
            <a:p>
              <a:endParaRPr/>
            </a:p>
          </p:txBody>
        </p:sp>
      </p:grpSp>
      <p:grpSp>
        <p:nvGrpSpPr>
          <p:cNvPr id="23" name="object 23"/>
          <p:cNvGrpSpPr/>
          <p:nvPr/>
        </p:nvGrpSpPr>
        <p:grpSpPr>
          <a:xfrm>
            <a:off x="1536763" y="2139442"/>
            <a:ext cx="8682990" cy="3482975"/>
            <a:chOff x="1536763" y="2139442"/>
            <a:chExt cx="8682990" cy="3482975"/>
          </a:xfrm>
        </p:grpSpPr>
        <p:sp>
          <p:nvSpPr>
            <p:cNvPr id="24" name="object 24"/>
            <p:cNvSpPr/>
            <p:nvPr/>
          </p:nvSpPr>
          <p:spPr>
            <a:xfrm>
              <a:off x="3726180" y="5411724"/>
              <a:ext cx="4928870" cy="204470"/>
            </a:xfrm>
            <a:custGeom>
              <a:avLst/>
              <a:gdLst/>
              <a:ahLst/>
              <a:cxnLst/>
              <a:rect l="l" t="t" r="r" b="b"/>
              <a:pathLst>
                <a:path w="4928870" h="204470">
                  <a:moveTo>
                    <a:pt x="4928616" y="0"/>
                  </a:moveTo>
                  <a:lnTo>
                    <a:pt x="4922307" y="39743"/>
                  </a:lnTo>
                  <a:lnTo>
                    <a:pt x="4905105" y="72199"/>
                  </a:lnTo>
                  <a:lnTo>
                    <a:pt x="4879592" y="94083"/>
                  </a:lnTo>
                  <a:lnTo>
                    <a:pt x="4848352" y="102107"/>
                  </a:lnTo>
                  <a:lnTo>
                    <a:pt x="2561717" y="102107"/>
                  </a:lnTo>
                  <a:lnTo>
                    <a:pt x="2530476" y="110133"/>
                  </a:lnTo>
                  <a:lnTo>
                    <a:pt x="2504963" y="132024"/>
                  </a:lnTo>
                  <a:lnTo>
                    <a:pt x="2487761" y="164499"/>
                  </a:lnTo>
                  <a:lnTo>
                    <a:pt x="2481453" y="204279"/>
                  </a:lnTo>
                  <a:lnTo>
                    <a:pt x="2475144" y="164499"/>
                  </a:lnTo>
                  <a:lnTo>
                    <a:pt x="2457942" y="132024"/>
                  </a:lnTo>
                  <a:lnTo>
                    <a:pt x="2432429" y="110133"/>
                  </a:lnTo>
                  <a:lnTo>
                    <a:pt x="2401189" y="102107"/>
                  </a:lnTo>
                  <a:lnTo>
                    <a:pt x="80264" y="102107"/>
                  </a:lnTo>
                  <a:lnTo>
                    <a:pt x="49023" y="94083"/>
                  </a:lnTo>
                  <a:lnTo>
                    <a:pt x="23510" y="72199"/>
                  </a:lnTo>
                  <a:lnTo>
                    <a:pt x="6308" y="39743"/>
                  </a:lnTo>
                  <a:lnTo>
                    <a:pt x="0" y="0"/>
                  </a:lnTo>
                </a:path>
              </a:pathLst>
            </a:custGeom>
            <a:ln w="12700">
              <a:solidFill>
                <a:srgbClr val="000000"/>
              </a:solidFill>
            </a:ln>
          </p:spPr>
          <p:txBody>
            <a:bodyPr wrap="square" lIns="0" tIns="0" rIns="0" bIns="0" rtlCol="0"/>
            <a:lstStyle/>
            <a:p>
              <a:endParaRPr/>
            </a:p>
          </p:txBody>
        </p:sp>
        <p:sp>
          <p:nvSpPr>
            <p:cNvPr id="25" name="object 25"/>
            <p:cNvSpPr/>
            <p:nvPr/>
          </p:nvSpPr>
          <p:spPr>
            <a:xfrm>
              <a:off x="8552687" y="2145792"/>
              <a:ext cx="966469" cy="154305"/>
            </a:xfrm>
            <a:custGeom>
              <a:avLst/>
              <a:gdLst/>
              <a:ahLst/>
              <a:cxnLst/>
              <a:rect l="l" t="t" r="r" b="b"/>
              <a:pathLst>
                <a:path w="966470" h="154305">
                  <a:moveTo>
                    <a:pt x="966215" y="153924"/>
                  </a:moveTo>
                  <a:lnTo>
                    <a:pt x="961467" y="123950"/>
                  </a:lnTo>
                  <a:lnTo>
                    <a:pt x="948515" y="99488"/>
                  </a:lnTo>
                  <a:lnTo>
                    <a:pt x="929300" y="83004"/>
                  </a:lnTo>
                  <a:lnTo>
                    <a:pt x="905763" y="76962"/>
                  </a:lnTo>
                  <a:lnTo>
                    <a:pt x="546861" y="76962"/>
                  </a:lnTo>
                  <a:lnTo>
                    <a:pt x="523378" y="70919"/>
                  </a:lnTo>
                  <a:lnTo>
                    <a:pt x="504158" y="54435"/>
                  </a:lnTo>
                  <a:lnTo>
                    <a:pt x="491176" y="29973"/>
                  </a:lnTo>
                  <a:lnTo>
                    <a:pt x="486409" y="0"/>
                  </a:lnTo>
                  <a:lnTo>
                    <a:pt x="481663" y="29973"/>
                  </a:lnTo>
                  <a:lnTo>
                    <a:pt x="468725" y="54435"/>
                  </a:lnTo>
                  <a:lnTo>
                    <a:pt x="449548" y="70919"/>
                  </a:lnTo>
                  <a:lnTo>
                    <a:pt x="426084" y="76962"/>
                  </a:lnTo>
                  <a:lnTo>
                    <a:pt x="60451" y="76962"/>
                  </a:lnTo>
                  <a:lnTo>
                    <a:pt x="36915" y="83004"/>
                  </a:lnTo>
                  <a:lnTo>
                    <a:pt x="17700" y="99488"/>
                  </a:lnTo>
                  <a:lnTo>
                    <a:pt x="4748" y="123950"/>
                  </a:lnTo>
                  <a:lnTo>
                    <a:pt x="0" y="153924"/>
                  </a:lnTo>
                </a:path>
              </a:pathLst>
            </a:custGeom>
            <a:ln w="12700">
              <a:solidFill>
                <a:srgbClr val="000000"/>
              </a:solidFill>
            </a:ln>
          </p:spPr>
          <p:txBody>
            <a:bodyPr wrap="square" lIns="0" tIns="0" rIns="0" bIns="0" rtlCol="0"/>
            <a:lstStyle/>
            <a:p>
              <a:endParaRPr/>
            </a:p>
          </p:txBody>
        </p:sp>
        <p:sp>
          <p:nvSpPr>
            <p:cNvPr id="26" name="object 26"/>
            <p:cNvSpPr/>
            <p:nvPr/>
          </p:nvSpPr>
          <p:spPr>
            <a:xfrm>
              <a:off x="1547875" y="4750181"/>
              <a:ext cx="429895" cy="238125"/>
            </a:xfrm>
            <a:custGeom>
              <a:avLst/>
              <a:gdLst/>
              <a:ahLst/>
              <a:cxnLst/>
              <a:rect l="l" t="t" r="r" b="b"/>
              <a:pathLst>
                <a:path w="429894" h="238125">
                  <a:moveTo>
                    <a:pt x="360806" y="0"/>
                  </a:moveTo>
                  <a:lnTo>
                    <a:pt x="373125" y="25146"/>
                  </a:lnTo>
                  <a:lnTo>
                    <a:pt x="0" y="207137"/>
                  </a:lnTo>
                  <a:lnTo>
                    <a:pt x="14986" y="238125"/>
                  </a:lnTo>
                  <a:lnTo>
                    <a:pt x="388238" y="56134"/>
                  </a:lnTo>
                  <a:lnTo>
                    <a:pt x="400557" y="81407"/>
                  </a:lnTo>
                  <a:lnTo>
                    <a:pt x="429513" y="16764"/>
                  </a:lnTo>
                  <a:lnTo>
                    <a:pt x="360806" y="0"/>
                  </a:lnTo>
                  <a:close/>
                </a:path>
              </a:pathLst>
            </a:custGeom>
            <a:solidFill>
              <a:srgbClr val="1A315F"/>
            </a:solidFill>
          </p:spPr>
          <p:txBody>
            <a:bodyPr wrap="square" lIns="0" tIns="0" rIns="0" bIns="0" rtlCol="0"/>
            <a:lstStyle/>
            <a:p>
              <a:endParaRPr/>
            </a:p>
          </p:txBody>
        </p:sp>
        <p:sp>
          <p:nvSpPr>
            <p:cNvPr id="27" name="object 27"/>
            <p:cNvSpPr/>
            <p:nvPr/>
          </p:nvSpPr>
          <p:spPr>
            <a:xfrm>
              <a:off x="1547875" y="4750181"/>
              <a:ext cx="429895" cy="238125"/>
            </a:xfrm>
            <a:custGeom>
              <a:avLst/>
              <a:gdLst/>
              <a:ahLst/>
              <a:cxnLst/>
              <a:rect l="l" t="t" r="r" b="b"/>
              <a:pathLst>
                <a:path w="429894" h="238125">
                  <a:moveTo>
                    <a:pt x="0" y="207137"/>
                  </a:moveTo>
                  <a:lnTo>
                    <a:pt x="373125" y="25146"/>
                  </a:lnTo>
                  <a:lnTo>
                    <a:pt x="360806" y="0"/>
                  </a:lnTo>
                  <a:lnTo>
                    <a:pt x="429513" y="16764"/>
                  </a:lnTo>
                  <a:lnTo>
                    <a:pt x="400557" y="81407"/>
                  </a:lnTo>
                  <a:lnTo>
                    <a:pt x="388238" y="56134"/>
                  </a:lnTo>
                  <a:lnTo>
                    <a:pt x="14986" y="238125"/>
                  </a:lnTo>
                  <a:lnTo>
                    <a:pt x="0" y="207137"/>
                  </a:lnTo>
                  <a:close/>
                </a:path>
              </a:pathLst>
            </a:custGeom>
            <a:ln w="22225">
              <a:solidFill>
                <a:srgbClr val="0F2144"/>
              </a:solidFill>
            </a:ln>
          </p:spPr>
          <p:txBody>
            <a:bodyPr wrap="square" lIns="0" tIns="0" rIns="0" bIns="0" rtlCol="0"/>
            <a:lstStyle/>
            <a:p>
              <a:endParaRPr/>
            </a:p>
          </p:txBody>
        </p:sp>
        <p:sp>
          <p:nvSpPr>
            <p:cNvPr id="28" name="object 28"/>
            <p:cNvSpPr/>
            <p:nvPr/>
          </p:nvSpPr>
          <p:spPr>
            <a:xfrm>
              <a:off x="9739121" y="3720846"/>
              <a:ext cx="469900" cy="91440"/>
            </a:xfrm>
            <a:custGeom>
              <a:avLst/>
              <a:gdLst/>
              <a:ahLst/>
              <a:cxnLst/>
              <a:rect l="l" t="t" r="r" b="b"/>
              <a:pathLst>
                <a:path w="469900" h="91439">
                  <a:moveTo>
                    <a:pt x="414527" y="0"/>
                  </a:moveTo>
                  <a:lnTo>
                    <a:pt x="414527" y="28320"/>
                  </a:lnTo>
                  <a:lnTo>
                    <a:pt x="0" y="28320"/>
                  </a:lnTo>
                  <a:lnTo>
                    <a:pt x="0" y="63118"/>
                  </a:lnTo>
                  <a:lnTo>
                    <a:pt x="414527" y="63118"/>
                  </a:lnTo>
                  <a:lnTo>
                    <a:pt x="414527" y="91439"/>
                  </a:lnTo>
                  <a:lnTo>
                    <a:pt x="469392" y="45719"/>
                  </a:lnTo>
                  <a:lnTo>
                    <a:pt x="414527" y="0"/>
                  </a:lnTo>
                  <a:close/>
                </a:path>
              </a:pathLst>
            </a:custGeom>
            <a:solidFill>
              <a:srgbClr val="1A315F"/>
            </a:solidFill>
          </p:spPr>
          <p:txBody>
            <a:bodyPr wrap="square" lIns="0" tIns="0" rIns="0" bIns="0" rtlCol="0"/>
            <a:lstStyle/>
            <a:p>
              <a:endParaRPr/>
            </a:p>
          </p:txBody>
        </p:sp>
        <p:sp>
          <p:nvSpPr>
            <p:cNvPr id="29" name="object 29"/>
            <p:cNvSpPr/>
            <p:nvPr/>
          </p:nvSpPr>
          <p:spPr>
            <a:xfrm>
              <a:off x="9739121" y="3720846"/>
              <a:ext cx="469900" cy="91440"/>
            </a:xfrm>
            <a:custGeom>
              <a:avLst/>
              <a:gdLst/>
              <a:ahLst/>
              <a:cxnLst/>
              <a:rect l="l" t="t" r="r" b="b"/>
              <a:pathLst>
                <a:path w="469900" h="91439">
                  <a:moveTo>
                    <a:pt x="0" y="28320"/>
                  </a:moveTo>
                  <a:lnTo>
                    <a:pt x="414527" y="28320"/>
                  </a:lnTo>
                  <a:lnTo>
                    <a:pt x="414527" y="0"/>
                  </a:lnTo>
                  <a:lnTo>
                    <a:pt x="469392" y="45719"/>
                  </a:lnTo>
                  <a:lnTo>
                    <a:pt x="414527" y="91439"/>
                  </a:lnTo>
                  <a:lnTo>
                    <a:pt x="414527" y="63118"/>
                  </a:lnTo>
                  <a:lnTo>
                    <a:pt x="0" y="63118"/>
                  </a:lnTo>
                  <a:lnTo>
                    <a:pt x="0" y="28320"/>
                  </a:lnTo>
                  <a:close/>
                </a:path>
              </a:pathLst>
            </a:custGeom>
            <a:ln w="22225">
              <a:solidFill>
                <a:srgbClr val="0F2144"/>
              </a:solidFill>
            </a:ln>
          </p:spPr>
          <p:txBody>
            <a:bodyPr wrap="square" lIns="0" tIns="0" rIns="0" bIns="0" rtlCol="0"/>
            <a:lstStyle/>
            <a:p>
              <a:endParaRPr/>
            </a:p>
          </p:txBody>
        </p:sp>
      </p:grpSp>
      <p:grpSp>
        <p:nvGrpSpPr>
          <p:cNvPr id="30" name="object 30"/>
          <p:cNvGrpSpPr/>
          <p:nvPr/>
        </p:nvGrpSpPr>
        <p:grpSpPr>
          <a:xfrm>
            <a:off x="0" y="5875019"/>
            <a:ext cx="12192000" cy="982980"/>
            <a:chOff x="0" y="5875019"/>
            <a:chExt cx="12192000" cy="982980"/>
          </a:xfrm>
        </p:grpSpPr>
        <p:pic>
          <p:nvPicPr>
            <p:cNvPr id="31" name="object 31"/>
            <p:cNvPicPr/>
            <p:nvPr/>
          </p:nvPicPr>
          <p:blipFill>
            <a:blip r:embed="rId4" cstate="print"/>
            <a:stretch>
              <a:fillRect/>
            </a:stretch>
          </p:blipFill>
          <p:spPr>
            <a:xfrm>
              <a:off x="0" y="5875019"/>
              <a:ext cx="1514855" cy="982980"/>
            </a:xfrm>
            <a:prstGeom prst="rect">
              <a:avLst/>
            </a:prstGeom>
          </p:spPr>
        </p:pic>
        <p:sp>
          <p:nvSpPr>
            <p:cNvPr id="32" name="object 32"/>
            <p:cNvSpPr/>
            <p:nvPr/>
          </p:nvSpPr>
          <p:spPr>
            <a:xfrm>
              <a:off x="0" y="6365747"/>
              <a:ext cx="12192000" cy="492759"/>
            </a:xfrm>
            <a:custGeom>
              <a:avLst/>
              <a:gdLst/>
              <a:ahLst/>
              <a:cxnLst/>
              <a:rect l="l" t="t" r="r" b="b"/>
              <a:pathLst>
                <a:path w="12192000" h="492759">
                  <a:moveTo>
                    <a:pt x="12192000" y="0"/>
                  </a:moveTo>
                  <a:lnTo>
                    <a:pt x="0" y="0"/>
                  </a:lnTo>
                  <a:lnTo>
                    <a:pt x="0" y="492250"/>
                  </a:lnTo>
                  <a:lnTo>
                    <a:pt x="12192000" y="492250"/>
                  </a:lnTo>
                  <a:lnTo>
                    <a:pt x="12192000" y="0"/>
                  </a:lnTo>
                  <a:close/>
                </a:path>
              </a:pathLst>
            </a:custGeom>
            <a:solidFill>
              <a:srgbClr val="012F5E"/>
            </a:solidFill>
          </p:spPr>
          <p:txBody>
            <a:bodyPr wrap="square" lIns="0" tIns="0" rIns="0" bIns="0" rtlCol="0"/>
            <a:lstStyle/>
            <a:p>
              <a:endParaRPr/>
            </a:p>
          </p:txBody>
        </p:sp>
        <p:pic>
          <p:nvPicPr>
            <p:cNvPr id="33" name="object 33"/>
            <p:cNvPicPr/>
            <p:nvPr/>
          </p:nvPicPr>
          <p:blipFill>
            <a:blip r:embed="rId5" cstate="print"/>
            <a:stretch>
              <a:fillRect/>
            </a:stretch>
          </p:blipFill>
          <p:spPr>
            <a:xfrm>
              <a:off x="0" y="5964936"/>
              <a:ext cx="1094231" cy="794001"/>
            </a:xfrm>
            <a:prstGeom prst="rect">
              <a:avLst/>
            </a:prstGeom>
          </p:spPr>
        </p:pic>
      </p:grpSp>
      <p:sp>
        <p:nvSpPr>
          <p:cNvPr id="35" name="TextBox 34">
            <a:extLst>
              <a:ext uri="{FF2B5EF4-FFF2-40B4-BE49-F238E27FC236}">
                <a16:creationId xmlns:a16="http://schemas.microsoft.com/office/drawing/2014/main" id="{FA34628A-F8C5-331E-65B3-CBB515DAEF0A}"/>
              </a:ext>
            </a:extLst>
          </p:cNvPr>
          <p:cNvSpPr txBox="1"/>
          <p:nvPr/>
        </p:nvSpPr>
        <p:spPr>
          <a:xfrm>
            <a:off x="521812" y="44823"/>
            <a:ext cx="79436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Appendix 6 – Andy Wynn Seminar - Innovation Management Process</a:t>
            </a:r>
            <a:endParaRPr lang="en-GB" dirty="0"/>
          </a:p>
        </p:txBody>
      </p:sp>
    </p:spTree>
    <p:extLst>
      <p:ext uri="{BB962C8B-B14F-4D97-AF65-F5344CB8AC3E}">
        <p14:creationId xmlns:p14="http://schemas.microsoft.com/office/powerpoint/2010/main" val="164796863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59993" y="666115"/>
            <a:ext cx="10570210" cy="941705"/>
          </a:xfrm>
          <a:prstGeom prst="rect">
            <a:avLst/>
          </a:prstGeom>
        </p:spPr>
        <p:txBody>
          <a:bodyPr vert="horz" wrap="square" lIns="0" tIns="11430" rIns="0" bIns="0" rtlCol="0">
            <a:spAutoFit/>
          </a:bodyPr>
          <a:lstStyle/>
          <a:p>
            <a:pPr marL="12700" marR="5080">
              <a:lnSpc>
                <a:spcPct val="100299"/>
              </a:lnSpc>
              <a:spcBef>
                <a:spcPts val="90"/>
              </a:spcBef>
            </a:pPr>
            <a:r>
              <a:rPr sz="3000" spc="170"/>
              <a:t>My</a:t>
            </a:r>
            <a:r>
              <a:rPr sz="3000" spc="-520"/>
              <a:t> </a:t>
            </a:r>
            <a:r>
              <a:rPr sz="3000"/>
              <a:t>Top</a:t>
            </a:r>
            <a:r>
              <a:rPr sz="3000" spc="-45"/>
              <a:t> </a:t>
            </a:r>
            <a:r>
              <a:rPr sz="3000"/>
              <a:t>5</a:t>
            </a:r>
            <a:r>
              <a:rPr sz="3000" spc="-45"/>
              <a:t> </a:t>
            </a:r>
            <a:r>
              <a:rPr sz="3000"/>
              <a:t>approach</a:t>
            </a:r>
            <a:r>
              <a:rPr sz="3000" spc="-65"/>
              <a:t> </a:t>
            </a:r>
            <a:r>
              <a:rPr sz="3000"/>
              <a:t>to</a:t>
            </a:r>
            <a:r>
              <a:rPr sz="3000" spc="-45"/>
              <a:t> </a:t>
            </a:r>
            <a:r>
              <a:rPr sz="3000"/>
              <a:t>Managing</a:t>
            </a:r>
            <a:r>
              <a:rPr sz="3000" spc="-75"/>
              <a:t> </a:t>
            </a:r>
            <a:r>
              <a:rPr sz="3000"/>
              <a:t>an</a:t>
            </a:r>
            <a:r>
              <a:rPr sz="3000" spc="-45"/>
              <a:t> </a:t>
            </a:r>
            <a:r>
              <a:rPr sz="3000"/>
              <a:t>International</a:t>
            </a:r>
            <a:r>
              <a:rPr sz="3000" spc="-60"/>
              <a:t> </a:t>
            </a:r>
            <a:r>
              <a:rPr sz="3000" spc="-10"/>
              <a:t>Innovation </a:t>
            </a:r>
            <a:r>
              <a:rPr sz="3000"/>
              <a:t>Portfolio</a:t>
            </a:r>
            <a:r>
              <a:rPr sz="3000" spc="-125"/>
              <a:t> </a:t>
            </a:r>
            <a:r>
              <a:rPr sz="3000"/>
              <a:t>for</a:t>
            </a:r>
            <a:r>
              <a:rPr sz="3000" spc="-125"/>
              <a:t> </a:t>
            </a:r>
            <a:r>
              <a:rPr sz="3000"/>
              <a:t>Business</a:t>
            </a:r>
            <a:r>
              <a:rPr sz="3000" spc="-120"/>
              <a:t> </a:t>
            </a:r>
            <a:r>
              <a:rPr sz="3000" spc="40"/>
              <a:t>Growth</a:t>
            </a:r>
            <a:endParaRPr sz="3000"/>
          </a:p>
        </p:txBody>
      </p:sp>
      <p:sp>
        <p:nvSpPr>
          <p:cNvPr id="3" name="object 3"/>
          <p:cNvSpPr txBox="1">
            <a:spLocks noGrp="1"/>
          </p:cNvSpPr>
          <p:nvPr>
            <p:ph type="body" idx="1"/>
          </p:nvPr>
        </p:nvSpPr>
        <p:spPr>
          <a:prstGeom prst="rect">
            <a:avLst/>
          </a:prstGeom>
        </p:spPr>
        <p:txBody>
          <a:bodyPr vert="horz" wrap="square" lIns="0" tIns="92075" rIns="0" bIns="0" rtlCol="0">
            <a:spAutoFit/>
          </a:bodyPr>
          <a:lstStyle/>
          <a:p>
            <a:pPr marL="526415" indent="-514350">
              <a:lnSpc>
                <a:spcPct val="100000"/>
              </a:lnSpc>
              <a:spcBef>
                <a:spcPts val="725"/>
              </a:spcBef>
              <a:buAutoNum type="arabicParenR"/>
              <a:tabLst>
                <a:tab pos="526415" algn="l"/>
                <a:tab pos="527050" algn="l"/>
              </a:tabLst>
            </a:pPr>
            <a:r>
              <a:rPr spc="-85"/>
              <a:t>Create</a:t>
            </a:r>
            <a:r>
              <a:rPr spc="-80"/>
              <a:t> </a:t>
            </a:r>
            <a:r>
              <a:rPr spc="-260"/>
              <a:t>a</a:t>
            </a:r>
            <a:r>
              <a:rPr spc="-55"/>
              <a:t> </a:t>
            </a:r>
            <a:r>
              <a:rPr spc="-25"/>
              <a:t>Common</a:t>
            </a:r>
            <a:r>
              <a:rPr spc="-475"/>
              <a:t> </a:t>
            </a:r>
            <a:r>
              <a:rPr spc="-75"/>
              <a:t>Vision</a:t>
            </a:r>
            <a:r>
              <a:rPr spc="-55"/>
              <a:t> </a:t>
            </a:r>
            <a:r>
              <a:rPr spc="-229"/>
              <a:t>&amp;</a:t>
            </a:r>
            <a:r>
              <a:rPr spc="-55"/>
              <a:t> </a:t>
            </a:r>
            <a:r>
              <a:rPr spc="-10"/>
              <a:t>Strategy</a:t>
            </a:r>
          </a:p>
          <a:p>
            <a:pPr marL="526415" indent="-514350">
              <a:lnSpc>
                <a:spcPct val="100000"/>
              </a:lnSpc>
              <a:spcBef>
                <a:spcPts val="630"/>
              </a:spcBef>
              <a:buAutoNum type="arabicParenR"/>
              <a:tabLst>
                <a:tab pos="526415" algn="l"/>
                <a:tab pos="527050" algn="l"/>
              </a:tabLst>
            </a:pPr>
            <a:r>
              <a:rPr spc="-150"/>
              <a:t>Establish</a:t>
            </a:r>
            <a:r>
              <a:rPr spc="-55"/>
              <a:t> </a:t>
            </a:r>
            <a:r>
              <a:rPr spc="-260"/>
              <a:t>a</a:t>
            </a:r>
            <a:r>
              <a:rPr spc="-15"/>
              <a:t> </a:t>
            </a:r>
            <a:r>
              <a:rPr spc="-80"/>
              <a:t>common</a:t>
            </a:r>
            <a:r>
              <a:rPr spc="-50"/>
              <a:t> </a:t>
            </a:r>
            <a:r>
              <a:rPr spc="-120"/>
              <a:t>Innovation</a:t>
            </a:r>
            <a:r>
              <a:rPr spc="-60"/>
              <a:t> </a:t>
            </a:r>
            <a:r>
              <a:rPr spc="-10"/>
              <a:t>Process</a:t>
            </a:r>
          </a:p>
          <a:p>
            <a:pPr marL="526415" indent="-514350">
              <a:lnSpc>
                <a:spcPct val="100000"/>
              </a:lnSpc>
              <a:spcBef>
                <a:spcPts val="625"/>
              </a:spcBef>
              <a:buAutoNum type="arabicParenR"/>
              <a:tabLst>
                <a:tab pos="526415" algn="l"/>
                <a:tab pos="527050" algn="l"/>
              </a:tabLst>
            </a:pPr>
            <a:r>
              <a:rPr spc="-100"/>
              <a:t>Understand</a:t>
            </a:r>
            <a:r>
              <a:rPr spc="-25"/>
              <a:t> </a:t>
            </a:r>
            <a:r>
              <a:rPr spc="-170"/>
              <a:t>the</a:t>
            </a:r>
            <a:r>
              <a:rPr spc="-65"/>
              <a:t> </a:t>
            </a:r>
            <a:r>
              <a:rPr spc="-105"/>
              <a:t>Global</a:t>
            </a:r>
            <a:r>
              <a:rPr spc="-35"/>
              <a:t> </a:t>
            </a:r>
            <a:r>
              <a:rPr spc="-140"/>
              <a:t>Structure,</a:t>
            </a:r>
            <a:r>
              <a:rPr spc="-330"/>
              <a:t> </a:t>
            </a:r>
            <a:r>
              <a:rPr spc="-225"/>
              <a:t>play</a:t>
            </a:r>
            <a:r>
              <a:rPr spc="-40"/>
              <a:t> </a:t>
            </a:r>
            <a:r>
              <a:rPr spc="-160"/>
              <a:t>the</a:t>
            </a:r>
            <a:r>
              <a:rPr spc="-25"/>
              <a:t> </a:t>
            </a:r>
            <a:r>
              <a:rPr spc="-175"/>
              <a:t>Politics,</a:t>
            </a:r>
            <a:r>
              <a:rPr spc="-320"/>
              <a:t> </a:t>
            </a:r>
            <a:r>
              <a:rPr spc="-204"/>
              <a:t>manage</a:t>
            </a:r>
            <a:r>
              <a:rPr spc="-35"/>
              <a:t> </a:t>
            </a:r>
            <a:r>
              <a:rPr spc="-160"/>
              <a:t>the</a:t>
            </a:r>
            <a:r>
              <a:rPr spc="-25"/>
              <a:t> </a:t>
            </a:r>
            <a:r>
              <a:rPr spc="-70"/>
              <a:t>teams</a:t>
            </a:r>
          </a:p>
          <a:p>
            <a:pPr marL="526415" indent="-514350">
              <a:lnSpc>
                <a:spcPct val="100000"/>
              </a:lnSpc>
              <a:spcBef>
                <a:spcPts val="625"/>
              </a:spcBef>
              <a:buAutoNum type="arabicParenR"/>
              <a:tabLst>
                <a:tab pos="526415" algn="l"/>
                <a:tab pos="527050" algn="l"/>
              </a:tabLst>
            </a:pPr>
            <a:r>
              <a:rPr spc="-95"/>
              <a:t>Focus</a:t>
            </a:r>
            <a:r>
              <a:rPr spc="-100"/>
              <a:t> </a:t>
            </a:r>
            <a:r>
              <a:rPr spc="-65"/>
              <a:t>down</a:t>
            </a:r>
            <a:r>
              <a:rPr spc="-70"/>
              <a:t> </a:t>
            </a:r>
            <a:r>
              <a:rPr spc="-155"/>
              <a:t>the</a:t>
            </a:r>
            <a:r>
              <a:rPr spc="-70"/>
              <a:t> </a:t>
            </a:r>
            <a:r>
              <a:rPr spc="-150"/>
              <a:t>Project</a:t>
            </a:r>
            <a:r>
              <a:rPr spc="-80"/>
              <a:t> </a:t>
            </a:r>
            <a:r>
              <a:rPr spc="-10"/>
              <a:t>Portfolio</a:t>
            </a:r>
          </a:p>
          <a:p>
            <a:pPr marL="526415" indent="-514350">
              <a:lnSpc>
                <a:spcPct val="100000"/>
              </a:lnSpc>
              <a:spcBef>
                <a:spcPts val="625"/>
              </a:spcBef>
              <a:buAutoNum type="arabicParenR"/>
              <a:tabLst>
                <a:tab pos="526415" algn="l"/>
                <a:tab pos="527050" algn="l"/>
              </a:tabLst>
            </a:pPr>
            <a:r>
              <a:rPr spc="-140"/>
              <a:t>Have</a:t>
            </a:r>
            <a:r>
              <a:rPr spc="-25"/>
              <a:t> </a:t>
            </a:r>
            <a:r>
              <a:rPr spc="-260"/>
              <a:t>a</a:t>
            </a:r>
            <a:r>
              <a:rPr spc="-20"/>
              <a:t> </a:t>
            </a:r>
            <a:r>
              <a:rPr spc="-135"/>
              <a:t>Relentless</a:t>
            </a:r>
            <a:r>
              <a:rPr spc="-35"/>
              <a:t> </a:t>
            </a:r>
            <a:r>
              <a:rPr spc="-110"/>
              <a:t>Discipline</a:t>
            </a:r>
            <a:r>
              <a:rPr spc="-30"/>
              <a:t> </a:t>
            </a:r>
            <a:r>
              <a:rPr spc="-160"/>
              <a:t>in</a:t>
            </a:r>
            <a:r>
              <a:rPr spc="-15"/>
              <a:t> </a:t>
            </a:r>
            <a:r>
              <a:rPr spc="-10"/>
              <a:t>Execution</a:t>
            </a:r>
          </a:p>
        </p:txBody>
      </p:sp>
      <p:grpSp>
        <p:nvGrpSpPr>
          <p:cNvPr id="4" name="object 4"/>
          <p:cNvGrpSpPr/>
          <p:nvPr/>
        </p:nvGrpSpPr>
        <p:grpSpPr>
          <a:xfrm>
            <a:off x="0" y="5875019"/>
            <a:ext cx="12192000" cy="982980"/>
            <a:chOff x="0" y="5875019"/>
            <a:chExt cx="12192000" cy="982980"/>
          </a:xfrm>
        </p:grpSpPr>
        <p:pic>
          <p:nvPicPr>
            <p:cNvPr id="5" name="object 5"/>
            <p:cNvPicPr/>
            <p:nvPr/>
          </p:nvPicPr>
          <p:blipFill>
            <a:blip r:embed="rId3" cstate="print"/>
            <a:stretch>
              <a:fillRect/>
            </a:stretch>
          </p:blipFill>
          <p:spPr>
            <a:xfrm>
              <a:off x="0" y="5875019"/>
              <a:ext cx="1514855" cy="982980"/>
            </a:xfrm>
            <a:prstGeom prst="rect">
              <a:avLst/>
            </a:prstGeom>
          </p:spPr>
        </p:pic>
        <p:sp>
          <p:nvSpPr>
            <p:cNvPr id="6" name="object 6"/>
            <p:cNvSpPr/>
            <p:nvPr/>
          </p:nvSpPr>
          <p:spPr>
            <a:xfrm>
              <a:off x="0" y="6365747"/>
              <a:ext cx="12192000" cy="492759"/>
            </a:xfrm>
            <a:custGeom>
              <a:avLst/>
              <a:gdLst/>
              <a:ahLst/>
              <a:cxnLst/>
              <a:rect l="l" t="t" r="r" b="b"/>
              <a:pathLst>
                <a:path w="12192000" h="492759">
                  <a:moveTo>
                    <a:pt x="12192000" y="0"/>
                  </a:moveTo>
                  <a:lnTo>
                    <a:pt x="0" y="0"/>
                  </a:lnTo>
                  <a:lnTo>
                    <a:pt x="0" y="492250"/>
                  </a:lnTo>
                  <a:lnTo>
                    <a:pt x="12192000" y="492250"/>
                  </a:lnTo>
                  <a:lnTo>
                    <a:pt x="12192000" y="0"/>
                  </a:lnTo>
                  <a:close/>
                </a:path>
              </a:pathLst>
            </a:custGeom>
            <a:solidFill>
              <a:srgbClr val="012F5E"/>
            </a:solidFill>
          </p:spPr>
          <p:txBody>
            <a:bodyPr wrap="square" lIns="0" tIns="0" rIns="0" bIns="0" rtlCol="0"/>
            <a:lstStyle/>
            <a:p>
              <a:endParaRPr/>
            </a:p>
          </p:txBody>
        </p:sp>
        <p:pic>
          <p:nvPicPr>
            <p:cNvPr id="7" name="object 7"/>
            <p:cNvPicPr/>
            <p:nvPr/>
          </p:nvPicPr>
          <p:blipFill>
            <a:blip r:embed="rId4" cstate="print"/>
            <a:stretch>
              <a:fillRect/>
            </a:stretch>
          </p:blipFill>
          <p:spPr>
            <a:xfrm>
              <a:off x="0" y="5964936"/>
              <a:ext cx="1094231" cy="794001"/>
            </a:xfrm>
            <a:prstGeom prst="rect">
              <a:avLst/>
            </a:prstGeom>
          </p:spPr>
        </p:pic>
      </p:grpSp>
      <p:sp>
        <p:nvSpPr>
          <p:cNvPr id="9" name="TextBox 8">
            <a:extLst>
              <a:ext uri="{FF2B5EF4-FFF2-40B4-BE49-F238E27FC236}">
                <a16:creationId xmlns:a16="http://schemas.microsoft.com/office/drawing/2014/main" id="{78D3A259-4A9E-0B8E-6A1C-5930DEEDDB49}"/>
              </a:ext>
            </a:extLst>
          </p:cNvPr>
          <p:cNvSpPr txBox="1"/>
          <p:nvPr/>
        </p:nvSpPr>
        <p:spPr>
          <a:xfrm>
            <a:off x="493058" y="29882"/>
            <a:ext cx="7037294" cy="373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Appendix 7 – Andy Wynn Seminar – Top 5 Focus Points for IIM</a:t>
            </a:r>
            <a:endParaRPr lang="en-GB" dirty="0"/>
          </a:p>
        </p:txBody>
      </p:sp>
    </p:spTree>
    <p:extLst>
      <p:ext uri="{BB962C8B-B14F-4D97-AF65-F5344CB8AC3E}">
        <p14:creationId xmlns:p14="http://schemas.microsoft.com/office/powerpoint/2010/main" val="3610569895"/>
      </p:ext>
    </p:extLst>
  </p:cSld>
  <p:clrMapOvr>
    <a:masterClrMapping/>
  </p:clrMapOvr>
</p:sld>
</file>

<file path=ppt/theme/theme1.xml><?xml version="1.0" encoding="utf-8"?>
<a:theme xmlns:a="http://schemas.openxmlformats.org/drawingml/2006/main" name="TornVTI">
  <a:themeElements>
    <a:clrScheme name="AnalogousFromRegularSeedLeftStep">
      <a:dk1>
        <a:srgbClr val="000000"/>
      </a:dk1>
      <a:lt1>
        <a:srgbClr val="FFFFFF"/>
      </a:lt1>
      <a:dk2>
        <a:srgbClr val="412C24"/>
      </a:dk2>
      <a:lt2>
        <a:srgbClr val="E8E6E2"/>
      </a:lt2>
      <a:accent1>
        <a:srgbClr val="4D71C3"/>
      </a:accent1>
      <a:accent2>
        <a:srgbClr val="3B91B1"/>
      </a:accent2>
      <a:accent3>
        <a:srgbClr val="46B3A4"/>
      </a:accent3>
      <a:accent4>
        <a:srgbClr val="3BB16F"/>
      </a:accent4>
      <a:accent5>
        <a:srgbClr val="48B84B"/>
      </a:accent5>
      <a:accent6>
        <a:srgbClr val="69B13B"/>
      </a:accent6>
      <a:hlink>
        <a:srgbClr val="9E7D34"/>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2B85C6"/>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2DB3C47-F88F-4EDB-A738-96BCAA2B0244}">
  <ds:schemaRefs>
    <ds:schemaRef ds:uri="7b371449-43eb-435e-a0a2-287b0bfa500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A69B03D-717B-46AF-83E1-94C9D74721AF}">
  <ds:schemaRefs>
    <ds:schemaRef ds:uri="http://schemas.microsoft.com/sharepoint/v3/contenttype/forms"/>
  </ds:schemaRefs>
</ds:datastoreItem>
</file>

<file path=customXml/itemProps3.xml><?xml version="1.0" encoding="utf-8"?>
<ds:datastoreItem xmlns:ds="http://schemas.openxmlformats.org/officeDocument/2006/customXml" ds:itemID="{31BDCD76-56DA-4A28-84D1-8413ABAEF1D5}">
  <ds:schemaRefs>
    <ds:schemaRef ds:uri="7b371449-43eb-435e-a0a2-287b0bfa500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73</Slides>
  <Notes>71</Notes>
  <HiddenSlides>0</HiddenSlides>
  <ScaleCrop>false</ScaleCrop>
  <HeadingPairs>
    <vt:vector size="4" baseType="variant">
      <vt:variant>
        <vt:lpstr>Theme</vt:lpstr>
      </vt:variant>
      <vt:variant>
        <vt:i4>3</vt:i4>
      </vt:variant>
      <vt:variant>
        <vt:lpstr>Slide Titles</vt:lpstr>
      </vt:variant>
      <vt:variant>
        <vt:i4>73</vt:i4>
      </vt:variant>
    </vt:vector>
  </HeadingPairs>
  <TitlesOfParts>
    <vt:vector size="76" baseType="lpstr">
      <vt:lpstr>TornVTI</vt:lpstr>
      <vt:lpstr>Office Theme</vt:lpstr>
      <vt:lpstr>Office Theme</vt:lpstr>
      <vt:lpstr>Innovation for Circularity </vt:lpstr>
      <vt:lpstr>A Global Reflective Review of Innovative Undertakings and Activities</vt:lpstr>
      <vt:lpstr>Innovation Management across different sectors in multi-helix models</vt:lpstr>
      <vt:lpstr>Innovation lessons from Global Companies</vt:lpstr>
      <vt:lpstr>Aerospace inspiration from Airbus</vt:lpstr>
      <vt:lpstr> Airbus  'Our Purpose'  </vt:lpstr>
      <vt:lpstr>Airbus collaboration makes innovation fly</vt:lpstr>
      <vt:lpstr>An in-depth study of Airbus - 'Takeaways'</vt:lpstr>
      <vt:lpstr>The triple 'A': Airbus, Ansys &amp; Autodesk</vt:lpstr>
      <vt:lpstr>Generative design boosts productivity</vt:lpstr>
      <vt:lpstr>Airbus uses generative design to reduce CO2 emissions </vt:lpstr>
      <vt:lpstr>Airbus open source …. Why? </vt:lpstr>
      <vt:lpstr>Talking about Circularity, has anyone  heard of Jabil?</vt:lpstr>
      <vt:lpstr>Tell us about Jabil then...</vt:lpstr>
      <vt:lpstr>Jabil – a Global Vision and Purpose</vt:lpstr>
      <vt:lpstr>Global Purpose – Enabling Success for the world's leading brands</vt:lpstr>
      <vt:lpstr>Jabil - Circular Economy </vt:lpstr>
      <vt:lpstr>What might CMSW learn from Jabil?  </vt:lpstr>
      <vt:lpstr>Are we seeking to leverage CMSW's strong National Brand Internationally?</vt:lpstr>
      <vt:lpstr>What might collaboration with a Global partner like Jabil lead to?</vt:lpstr>
      <vt:lpstr>Key Questions include:</vt:lpstr>
      <vt:lpstr>Flexible Hybrid Electronics FHE</vt:lpstr>
      <vt:lpstr>Wearable Sensors = New Possibilities</vt:lpstr>
      <vt:lpstr>Circling back to Airbus </vt:lpstr>
      <vt:lpstr>What does all this mean for CMSW? A quick recap</vt:lpstr>
      <vt:lpstr>Keeping things more local - is this an option?</vt:lpstr>
      <vt:lpstr>About CPI From innovation to commercialization </vt:lpstr>
      <vt:lpstr>What local resources are available? </vt:lpstr>
      <vt:lpstr>Using what you have to innovate?? </vt:lpstr>
      <vt:lpstr>Flexible Hybrid Electronics </vt:lpstr>
      <vt:lpstr>Innovation Lessons from organizations such as the OECD </vt:lpstr>
      <vt:lpstr>OECD Review of Innovation Policy – Germany 2022</vt:lpstr>
      <vt:lpstr>OECD aims to highlight the value of Social Innovation </vt:lpstr>
      <vt:lpstr>Innovation lessons from Academia University of Birmingham in Dubai </vt:lpstr>
      <vt:lpstr>University of Birmingham in Dubai - Catalyzing and Driving Collaboration</vt:lpstr>
      <vt:lpstr>Reaping the rewards of innovation?? </vt:lpstr>
      <vt:lpstr>Does all Innovation work?? </vt:lpstr>
      <vt:lpstr>Conflict within innovation </vt:lpstr>
      <vt:lpstr>Understanding Cultural Factors – University of Birmingham in Dubai</vt:lpstr>
      <vt:lpstr>Lessons from a Development Agency?</vt:lpstr>
      <vt:lpstr>Innovation in action </vt:lpstr>
      <vt:lpstr>Our Purpose?</vt:lpstr>
      <vt:lpstr>We will prosper when we are passionate about our Purpose</vt:lpstr>
      <vt:lpstr>Forbes Under 30s</vt:lpstr>
      <vt:lpstr>Forbes Under 30s</vt:lpstr>
      <vt:lpstr>A Simple Idea Can Be Transformational </vt:lpstr>
      <vt:lpstr>What's occurring?</vt:lpstr>
      <vt:lpstr>What might be possible? Keep watching, listening and learning</vt:lpstr>
      <vt:lpstr>Data-centric engineering.................. </vt:lpstr>
      <vt:lpstr>Internet of Things - Trends to be aware of</vt:lpstr>
      <vt:lpstr>If necessity is the mother of invention </vt:lpstr>
      <vt:lpstr>Or is empathy the mother of invention?</vt:lpstr>
      <vt:lpstr>Global cultural and political differences</vt:lpstr>
      <vt:lpstr>Global business challenges </vt:lpstr>
      <vt:lpstr>Cultural factors positively affecting Innovation </vt:lpstr>
      <vt:lpstr>Today's universal challenges facing businesses</vt:lpstr>
      <vt:lpstr>How do businesses overcome common challenges?</vt:lpstr>
      <vt:lpstr> How do businesses overcome common challenges?</vt:lpstr>
      <vt:lpstr>Innovation lessons learned</vt:lpstr>
      <vt:lpstr>PowerPoint Presentation</vt:lpstr>
      <vt:lpstr>PowerPoint Presentation</vt:lpstr>
      <vt:lpstr>Mott MacDonald 'Our Purpose'</vt:lpstr>
      <vt:lpstr>Future Focused Leaders Mathematical Corporation</vt:lpstr>
      <vt:lpstr>Essential Ingredients  </vt:lpstr>
      <vt:lpstr>Appendices</vt:lpstr>
      <vt:lpstr>PowerPoint Presentation</vt:lpstr>
      <vt:lpstr>PowerPoint Presentation</vt:lpstr>
      <vt:lpstr>PowerPoint Presentation</vt:lpstr>
      <vt:lpstr>PowerPoint Presentation</vt:lpstr>
      <vt:lpstr>Transforming Technology into Profit – TTIP – A  Wynn Win</vt:lpstr>
      <vt:lpstr>Two Competing Organisations within any business</vt:lpstr>
      <vt:lpstr>Full Innovation Process with all Stages &amp; Tools</vt:lpstr>
      <vt:lpstr>My Top 5 approach to Managing an International Innovation Portfolio for Business Growth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Innovation for Circularity</dc:title>
  <dc:creator>Neil Lawrence</dc:creator>
  <cp:revision>112</cp:revision>
  <dcterms:created xsi:type="dcterms:W3CDTF">2022-10-31T14:31:43Z</dcterms:created>
  <dcterms:modified xsi:type="dcterms:W3CDTF">2022-11-22T21:45:00Z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y fmtid="{D5CDD505-2E9C-101B-9397-08002B2CF9AE}" pid="3" name="_SourceUrl">
    <vt:lpwstr/>
  </property>
  <property fmtid="{D5CDD505-2E9C-101B-9397-08002B2CF9AE}" pid="4" name="_SharedFileIndex">
    <vt:lpwstr/>
  </property>
  <property fmtid="{D5CDD505-2E9C-101B-9397-08002B2CF9AE}" pid="5" name="ComplianceAssetId">
    <vt:lpwstr/>
  </property>
  <property fmtid="{D5CDD505-2E9C-101B-9397-08002B2CF9AE}" pid="6" name="_ExtendedDescription">
    <vt:lpwstr/>
  </property>
  <property fmtid="{D5CDD505-2E9C-101B-9397-08002B2CF9AE}" pid="7" name="TriggerFlowInfo">
    <vt:lpwstr/>
  </property>
  <property fmtid="{D5CDD505-2E9C-101B-9397-08002B2CF9AE}" pid="8" name="SharedWithUsers">
    <vt:lpwstr>15;#Neil Lawrence (2125311)</vt:lpwstr>
  </property>
</Properties>
</file>