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3"/>
    <p:restoredTop sz="94681"/>
  </p:normalViewPr>
  <p:slideViewPr>
    <p:cSldViewPr snapToGrid="0">
      <p:cViewPr varScale="1">
        <p:scale>
          <a:sx n="116" d="100"/>
          <a:sy n="116" d="100"/>
        </p:scale>
        <p:origin x="192" y="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_rels/data1.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image" Target="../media/image4.svg" /><Relationship Id="rId1" Type="http://schemas.openxmlformats.org/officeDocument/2006/relationships/image" Target="../media/image3.svg" /><Relationship Id="rId5" Type="http://schemas.openxmlformats.org/officeDocument/2006/relationships/image" Target="../media/image7.svg" /><Relationship Id="rId4" Type="http://schemas.openxmlformats.org/officeDocument/2006/relationships/image" Target="../media/image6.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image" Target="../media/image4.svg" /><Relationship Id="rId1" Type="http://schemas.openxmlformats.org/officeDocument/2006/relationships/image" Target="../media/image3.svg" /><Relationship Id="rId5" Type="http://schemas.openxmlformats.org/officeDocument/2006/relationships/image" Target="../media/image7.svg" /><Relationship Id="rId4" Type="http://schemas.openxmlformats.org/officeDocument/2006/relationships/image" Target="../media/image6.sv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1D09A6-5FC9-4DD5-8979-19E225E5D8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FBA17C5-478D-4BC8-AE2C-1277F83CBF66}">
      <dgm:prSet/>
      <dgm:spPr/>
      <dgm:t>
        <a:bodyPr/>
        <a:lstStyle/>
        <a:p>
          <a:r>
            <a:rPr lang="en-GB"/>
            <a:t>A Birmingham based eco-friendly food delivery service, GreenBite Birmingham.</a:t>
          </a:r>
          <a:endParaRPr lang="en-US"/>
        </a:p>
      </dgm:t>
    </dgm:pt>
    <dgm:pt modelId="{7D48FA41-E670-4EC7-96B0-96093D8435F8}" type="parTrans" cxnId="{A659427B-2304-4314-A860-726184AFF5C9}">
      <dgm:prSet/>
      <dgm:spPr/>
      <dgm:t>
        <a:bodyPr/>
        <a:lstStyle/>
        <a:p>
          <a:endParaRPr lang="en-US"/>
        </a:p>
      </dgm:t>
    </dgm:pt>
    <dgm:pt modelId="{65361A3D-F204-4ABD-9E53-5D102B691434}" type="sibTrans" cxnId="{A659427B-2304-4314-A860-726184AFF5C9}">
      <dgm:prSet/>
      <dgm:spPr/>
      <dgm:t>
        <a:bodyPr/>
        <a:lstStyle/>
        <a:p>
          <a:endParaRPr lang="en-US"/>
        </a:p>
      </dgm:t>
    </dgm:pt>
    <dgm:pt modelId="{01A1D76A-8658-4170-8C4D-C77ACF703E65}">
      <dgm:prSet/>
      <dgm:spPr/>
      <dgm:t>
        <a:bodyPr/>
        <a:lstStyle/>
        <a:p>
          <a:r>
            <a:rPr lang="en-GB"/>
            <a:t>Restaurants and homes are linked together in Birmingham by local, independent restaurants that care about the environment</a:t>
          </a:r>
          <a:endParaRPr lang="en-US"/>
        </a:p>
      </dgm:t>
    </dgm:pt>
    <dgm:pt modelId="{F9C7E84B-F150-498B-9C53-FA9EBA5507E6}" type="parTrans" cxnId="{9857252C-6A89-41A4-B96E-F05F8ADB60EC}">
      <dgm:prSet/>
      <dgm:spPr/>
      <dgm:t>
        <a:bodyPr/>
        <a:lstStyle/>
        <a:p>
          <a:endParaRPr lang="en-US"/>
        </a:p>
      </dgm:t>
    </dgm:pt>
    <dgm:pt modelId="{C942483B-8C77-4ED9-907B-BEB98DA76F7D}" type="sibTrans" cxnId="{9857252C-6A89-41A4-B96E-F05F8ADB60EC}">
      <dgm:prSet/>
      <dgm:spPr/>
      <dgm:t>
        <a:bodyPr/>
        <a:lstStyle/>
        <a:p>
          <a:endParaRPr lang="en-US"/>
        </a:p>
      </dgm:t>
    </dgm:pt>
    <dgm:pt modelId="{C29F15B5-CDE3-4353-B600-427FCF591F8E}">
      <dgm:prSet/>
      <dgm:spPr/>
      <dgm:t>
        <a:bodyPr/>
        <a:lstStyle/>
        <a:p>
          <a:r>
            <a:rPr lang="en-GB"/>
            <a:t>Fleet of 100% electric-bikes, no tail pipe emissions.</a:t>
          </a:r>
          <a:endParaRPr lang="en-US"/>
        </a:p>
      </dgm:t>
    </dgm:pt>
    <dgm:pt modelId="{E2DBA9EF-6359-4405-98D1-7A9C9863073B}" type="parTrans" cxnId="{6DBF9611-4ACA-4E8A-ADE5-9A770EC8561D}">
      <dgm:prSet/>
      <dgm:spPr/>
      <dgm:t>
        <a:bodyPr/>
        <a:lstStyle/>
        <a:p>
          <a:endParaRPr lang="en-US"/>
        </a:p>
      </dgm:t>
    </dgm:pt>
    <dgm:pt modelId="{9C8BD2E6-50A6-4EAA-8001-2FF854F0A824}" type="sibTrans" cxnId="{6DBF9611-4ACA-4E8A-ADE5-9A770EC8561D}">
      <dgm:prSet/>
      <dgm:spPr/>
      <dgm:t>
        <a:bodyPr/>
        <a:lstStyle/>
        <a:p>
          <a:endParaRPr lang="en-US"/>
        </a:p>
      </dgm:t>
    </dgm:pt>
    <dgm:pt modelId="{BCF4FFE1-BFD6-46C4-A299-25C43DC196F5}">
      <dgm:prSet/>
      <dgm:spPr/>
      <dgm:t>
        <a:bodyPr/>
        <a:lstStyle/>
        <a:p>
          <a:r>
            <a:rPr lang="en-GB"/>
            <a:t>The use of compostable and recyclable packaging materials.</a:t>
          </a:r>
          <a:endParaRPr lang="en-US"/>
        </a:p>
      </dgm:t>
    </dgm:pt>
    <dgm:pt modelId="{8C25788E-01F5-4AE7-9B9E-B98A575E3EAE}" type="parTrans" cxnId="{5174BAE9-AA20-4234-A448-FC7AD305314B}">
      <dgm:prSet/>
      <dgm:spPr/>
      <dgm:t>
        <a:bodyPr/>
        <a:lstStyle/>
        <a:p>
          <a:endParaRPr lang="en-US"/>
        </a:p>
      </dgm:t>
    </dgm:pt>
    <dgm:pt modelId="{970A7A7E-1F2A-404B-A27E-68ECFF36BD7B}" type="sibTrans" cxnId="{5174BAE9-AA20-4234-A448-FC7AD305314B}">
      <dgm:prSet/>
      <dgm:spPr/>
      <dgm:t>
        <a:bodyPr/>
        <a:lstStyle/>
        <a:p>
          <a:endParaRPr lang="en-US"/>
        </a:p>
      </dgm:t>
    </dgm:pt>
    <dgm:pt modelId="{35D8A2A4-347C-47CF-83D1-26C64BB3FDCD}">
      <dgm:prSet/>
      <dgm:spPr/>
      <dgm:t>
        <a:bodyPr/>
        <a:lstStyle/>
        <a:p>
          <a:r>
            <a:rPr lang="en-GB"/>
            <a:t>A lower restaurant commission than Uber Eats and Deliveroo (Aexir 2026) charge, which is around 15% compared to 30–35%.</a:t>
          </a:r>
          <a:endParaRPr lang="en-US"/>
        </a:p>
      </dgm:t>
    </dgm:pt>
    <dgm:pt modelId="{D5841230-634C-424F-908D-0EAB834937BA}" type="parTrans" cxnId="{5634B214-29C7-44CC-AC0D-95B27063266C}">
      <dgm:prSet/>
      <dgm:spPr/>
      <dgm:t>
        <a:bodyPr/>
        <a:lstStyle/>
        <a:p>
          <a:endParaRPr lang="en-US"/>
        </a:p>
      </dgm:t>
    </dgm:pt>
    <dgm:pt modelId="{0AF30AEB-22C7-438E-ADCB-B0BEA4B0C460}" type="sibTrans" cxnId="{5634B214-29C7-44CC-AC0D-95B27063266C}">
      <dgm:prSet/>
      <dgm:spPr/>
      <dgm:t>
        <a:bodyPr/>
        <a:lstStyle/>
        <a:p>
          <a:endParaRPr lang="en-US"/>
        </a:p>
      </dgm:t>
    </dgm:pt>
    <dgm:pt modelId="{8EF486A9-43C4-4341-9576-2610D15405B8}" type="pres">
      <dgm:prSet presAssocID="{E31D09A6-5FC9-4DD5-8979-19E225E5D8AB}" presName="root" presStyleCnt="0">
        <dgm:presLayoutVars>
          <dgm:dir/>
          <dgm:resizeHandles val="exact"/>
        </dgm:presLayoutVars>
      </dgm:prSet>
      <dgm:spPr/>
    </dgm:pt>
    <dgm:pt modelId="{4B6E346A-35E2-479D-B72D-A56662FF1988}" type="pres">
      <dgm:prSet presAssocID="{AFBA17C5-478D-4BC8-AE2C-1277F83CBF66}" presName="compNode" presStyleCnt="0"/>
      <dgm:spPr/>
    </dgm:pt>
    <dgm:pt modelId="{43AD623B-F0D0-45E4-A308-D94F7F3BBFF7}" type="pres">
      <dgm:prSet presAssocID="{AFBA17C5-478D-4BC8-AE2C-1277F83CBF66}" presName="bgRect" presStyleLbl="bgShp" presStyleIdx="0" presStyleCnt="5"/>
      <dgm:spPr/>
    </dgm:pt>
    <dgm:pt modelId="{B21D00BE-412D-4A64-99BA-7E43BEC276AA}" type="pres">
      <dgm:prSet presAssocID="{AFBA17C5-478D-4BC8-AE2C-1277F83CBF6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ecycle Sign"/>
        </a:ext>
      </dgm:extLst>
    </dgm:pt>
    <dgm:pt modelId="{BEE37DAB-7E2D-4BFD-8573-98B61840C446}" type="pres">
      <dgm:prSet presAssocID="{AFBA17C5-478D-4BC8-AE2C-1277F83CBF66}" presName="spaceRect" presStyleCnt="0"/>
      <dgm:spPr/>
    </dgm:pt>
    <dgm:pt modelId="{2112BA50-16B2-46A5-B37E-984DDA7BF3D1}" type="pres">
      <dgm:prSet presAssocID="{AFBA17C5-478D-4BC8-AE2C-1277F83CBF66}" presName="parTx" presStyleLbl="revTx" presStyleIdx="0" presStyleCnt="5">
        <dgm:presLayoutVars>
          <dgm:chMax val="0"/>
          <dgm:chPref val="0"/>
        </dgm:presLayoutVars>
      </dgm:prSet>
      <dgm:spPr/>
    </dgm:pt>
    <dgm:pt modelId="{E8919543-647C-4E11-B1F8-D20E4B12684C}" type="pres">
      <dgm:prSet presAssocID="{65361A3D-F204-4ABD-9E53-5D102B691434}" presName="sibTrans" presStyleCnt="0"/>
      <dgm:spPr/>
    </dgm:pt>
    <dgm:pt modelId="{A762E191-B950-4F1D-9A05-FFD98CEDC9F4}" type="pres">
      <dgm:prSet presAssocID="{01A1D76A-8658-4170-8C4D-C77ACF703E65}" presName="compNode" presStyleCnt="0"/>
      <dgm:spPr/>
    </dgm:pt>
    <dgm:pt modelId="{F5E2772A-1928-49F9-9731-B9ADA8657D04}" type="pres">
      <dgm:prSet presAssocID="{01A1D76A-8658-4170-8C4D-C77ACF703E65}" presName="bgRect" presStyleLbl="bgShp" presStyleIdx="1" presStyleCnt="5"/>
      <dgm:spPr/>
    </dgm:pt>
    <dgm:pt modelId="{409231B2-A735-45D4-97BC-D75F55D38175}" type="pres">
      <dgm:prSet presAssocID="{01A1D76A-8658-4170-8C4D-C77ACF703E6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iter"/>
        </a:ext>
      </dgm:extLst>
    </dgm:pt>
    <dgm:pt modelId="{55E4EE60-965D-4114-BA78-F0E81CABB3CB}" type="pres">
      <dgm:prSet presAssocID="{01A1D76A-8658-4170-8C4D-C77ACF703E65}" presName="spaceRect" presStyleCnt="0"/>
      <dgm:spPr/>
    </dgm:pt>
    <dgm:pt modelId="{887F5225-5392-477E-BC6F-A835DBEA921D}" type="pres">
      <dgm:prSet presAssocID="{01A1D76A-8658-4170-8C4D-C77ACF703E65}" presName="parTx" presStyleLbl="revTx" presStyleIdx="1" presStyleCnt="5">
        <dgm:presLayoutVars>
          <dgm:chMax val="0"/>
          <dgm:chPref val="0"/>
        </dgm:presLayoutVars>
      </dgm:prSet>
      <dgm:spPr/>
    </dgm:pt>
    <dgm:pt modelId="{072196E6-1031-4F53-B7B6-C0C4F2C7F7CF}" type="pres">
      <dgm:prSet presAssocID="{C942483B-8C77-4ED9-907B-BEB98DA76F7D}" presName="sibTrans" presStyleCnt="0"/>
      <dgm:spPr/>
    </dgm:pt>
    <dgm:pt modelId="{51A9C766-C910-4198-A539-5C337E04B636}" type="pres">
      <dgm:prSet presAssocID="{C29F15B5-CDE3-4353-B600-427FCF591F8E}" presName="compNode" presStyleCnt="0"/>
      <dgm:spPr/>
    </dgm:pt>
    <dgm:pt modelId="{2C5052A4-CACD-4937-A81F-3488D1CCE03E}" type="pres">
      <dgm:prSet presAssocID="{C29F15B5-CDE3-4353-B600-427FCF591F8E}" presName="bgRect" presStyleLbl="bgShp" presStyleIdx="2" presStyleCnt="5"/>
      <dgm:spPr/>
    </dgm:pt>
    <dgm:pt modelId="{ED7706E4-ED01-4F01-917E-CBCEB1B46F05}" type="pres">
      <dgm:prSet presAssocID="{C29F15B5-CDE3-4353-B600-427FCF591F8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lectric Car"/>
        </a:ext>
      </dgm:extLst>
    </dgm:pt>
    <dgm:pt modelId="{FB29218C-C303-4AE8-BFCA-B50520398962}" type="pres">
      <dgm:prSet presAssocID="{C29F15B5-CDE3-4353-B600-427FCF591F8E}" presName="spaceRect" presStyleCnt="0"/>
      <dgm:spPr/>
    </dgm:pt>
    <dgm:pt modelId="{2EBB010C-9A2D-4F09-BFE6-6AB8B88237F9}" type="pres">
      <dgm:prSet presAssocID="{C29F15B5-CDE3-4353-B600-427FCF591F8E}" presName="parTx" presStyleLbl="revTx" presStyleIdx="2" presStyleCnt="5">
        <dgm:presLayoutVars>
          <dgm:chMax val="0"/>
          <dgm:chPref val="0"/>
        </dgm:presLayoutVars>
      </dgm:prSet>
      <dgm:spPr/>
    </dgm:pt>
    <dgm:pt modelId="{A87EE090-63E9-409A-8D59-E6C3140E2F9B}" type="pres">
      <dgm:prSet presAssocID="{9C8BD2E6-50A6-4EAA-8001-2FF854F0A824}" presName="sibTrans" presStyleCnt="0"/>
      <dgm:spPr/>
    </dgm:pt>
    <dgm:pt modelId="{56A4F9D5-8525-46E0-A96F-910ABB502AC7}" type="pres">
      <dgm:prSet presAssocID="{BCF4FFE1-BFD6-46C4-A299-25C43DC196F5}" presName="compNode" presStyleCnt="0"/>
      <dgm:spPr/>
    </dgm:pt>
    <dgm:pt modelId="{28B29A06-1091-4FBB-A73B-51AAB5DDCC89}" type="pres">
      <dgm:prSet presAssocID="{BCF4FFE1-BFD6-46C4-A299-25C43DC196F5}" presName="bgRect" presStyleLbl="bgShp" presStyleIdx="3" presStyleCnt="5"/>
      <dgm:spPr/>
    </dgm:pt>
    <dgm:pt modelId="{19322E03-A74E-4A66-99F2-2EFCD4CE08AF}" type="pres">
      <dgm:prSet presAssocID="{BCF4FFE1-BFD6-46C4-A299-25C43DC196F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a:ext>
      </dgm:extLst>
    </dgm:pt>
    <dgm:pt modelId="{A0A7AFBD-E86E-4908-8556-9E2E102406D9}" type="pres">
      <dgm:prSet presAssocID="{BCF4FFE1-BFD6-46C4-A299-25C43DC196F5}" presName="spaceRect" presStyleCnt="0"/>
      <dgm:spPr/>
    </dgm:pt>
    <dgm:pt modelId="{A25A1AAD-8911-4F10-B74A-FF99D1F904A4}" type="pres">
      <dgm:prSet presAssocID="{BCF4FFE1-BFD6-46C4-A299-25C43DC196F5}" presName="parTx" presStyleLbl="revTx" presStyleIdx="3" presStyleCnt="5">
        <dgm:presLayoutVars>
          <dgm:chMax val="0"/>
          <dgm:chPref val="0"/>
        </dgm:presLayoutVars>
      </dgm:prSet>
      <dgm:spPr/>
    </dgm:pt>
    <dgm:pt modelId="{9BA86AFF-B205-4F4C-9003-C9E840181FA8}" type="pres">
      <dgm:prSet presAssocID="{970A7A7E-1F2A-404B-A27E-68ECFF36BD7B}" presName="sibTrans" presStyleCnt="0"/>
      <dgm:spPr/>
    </dgm:pt>
    <dgm:pt modelId="{7D16DC51-6F9C-49E6-AA63-9E15C8738FE2}" type="pres">
      <dgm:prSet presAssocID="{35D8A2A4-347C-47CF-83D1-26C64BB3FDCD}" presName="compNode" presStyleCnt="0"/>
      <dgm:spPr/>
    </dgm:pt>
    <dgm:pt modelId="{3BC29F66-7FB5-4C5C-8121-A347193099AE}" type="pres">
      <dgm:prSet presAssocID="{35D8A2A4-347C-47CF-83D1-26C64BB3FDCD}" presName="bgRect" presStyleLbl="bgShp" presStyleIdx="4" presStyleCnt="5"/>
      <dgm:spPr/>
    </dgm:pt>
    <dgm:pt modelId="{A90D20BC-5064-43CE-A828-539385C58C51}" type="pres">
      <dgm:prSet presAssocID="{35D8A2A4-347C-47CF-83D1-26C64BB3FDC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overed plate"/>
        </a:ext>
      </dgm:extLst>
    </dgm:pt>
    <dgm:pt modelId="{22F0A511-9E7F-4A45-B6E2-B94D5521BB79}" type="pres">
      <dgm:prSet presAssocID="{35D8A2A4-347C-47CF-83D1-26C64BB3FDCD}" presName="spaceRect" presStyleCnt="0"/>
      <dgm:spPr/>
    </dgm:pt>
    <dgm:pt modelId="{118F4C51-DFDC-4997-AB60-06E7789E1169}" type="pres">
      <dgm:prSet presAssocID="{35D8A2A4-347C-47CF-83D1-26C64BB3FDCD}" presName="parTx" presStyleLbl="revTx" presStyleIdx="4" presStyleCnt="5">
        <dgm:presLayoutVars>
          <dgm:chMax val="0"/>
          <dgm:chPref val="0"/>
        </dgm:presLayoutVars>
      </dgm:prSet>
      <dgm:spPr/>
    </dgm:pt>
  </dgm:ptLst>
  <dgm:cxnLst>
    <dgm:cxn modelId="{7BD65001-6D82-4DE9-A94B-3B8C894F5A2F}" type="presOf" srcId="{35D8A2A4-347C-47CF-83D1-26C64BB3FDCD}" destId="{118F4C51-DFDC-4997-AB60-06E7789E1169}" srcOrd="0" destOrd="0" presId="urn:microsoft.com/office/officeart/2018/2/layout/IconVerticalSolidList"/>
    <dgm:cxn modelId="{6DBF9611-4ACA-4E8A-ADE5-9A770EC8561D}" srcId="{E31D09A6-5FC9-4DD5-8979-19E225E5D8AB}" destId="{C29F15B5-CDE3-4353-B600-427FCF591F8E}" srcOrd="2" destOrd="0" parTransId="{E2DBA9EF-6359-4405-98D1-7A9C9863073B}" sibTransId="{9C8BD2E6-50A6-4EAA-8001-2FF854F0A824}"/>
    <dgm:cxn modelId="{5634B214-29C7-44CC-AC0D-95B27063266C}" srcId="{E31D09A6-5FC9-4DD5-8979-19E225E5D8AB}" destId="{35D8A2A4-347C-47CF-83D1-26C64BB3FDCD}" srcOrd="4" destOrd="0" parTransId="{D5841230-634C-424F-908D-0EAB834937BA}" sibTransId="{0AF30AEB-22C7-438E-ADCB-B0BEA4B0C460}"/>
    <dgm:cxn modelId="{9857252C-6A89-41A4-B96E-F05F8ADB60EC}" srcId="{E31D09A6-5FC9-4DD5-8979-19E225E5D8AB}" destId="{01A1D76A-8658-4170-8C4D-C77ACF703E65}" srcOrd="1" destOrd="0" parTransId="{F9C7E84B-F150-498B-9C53-FA9EBA5507E6}" sibTransId="{C942483B-8C77-4ED9-907B-BEB98DA76F7D}"/>
    <dgm:cxn modelId="{7B36BB39-D69D-4DC5-8CC7-C9F40EA8E107}" type="presOf" srcId="{E31D09A6-5FC9-4DD5-8979-19E225E5D8AB}" destId="{8EF486A9-43C4-4341-9576-2610D15405B8}" srcOrd="0" destOrd="0" presId="urn:microsoft.com/office/officeart/2018/2/layout/IconVerticalSolidList"/>
    <dgm:cxn modelId="{4D010E3A-DC43-41E8-9329-F4BB020D15D4}" type="presOf" srcId="{C29F15B5-CDE3-4353-B600-427FCF591F8E}" destId="{2EBB010C-9A2D-4F09-BFE6-6AB8B88237F9}" srcOrd="0" destOrd="0" presId="urn:microsoft.com/office/officeart/2018/2/layout/IconVerticalSolidList"/>
    <dgm:cxn modelId="{ABDEF13F-96DD-496A-97D5-13BBD3125EAA}" type="presOf" srcId="{01A1D76A-8658-4170-8C4D-C77ACF703E65}" destId="{887F5225-5392-477E-BC6F-A835DBEA921D}" srcOrd="0" destOrd="0" presId="urn:microsoft.com/office/officeart/2018/2/layout/IconVerticalSolidList"/>
    <dgm:cxn modelId="{4CAC5C46-0D7F-4F10-98A5-506773BAAED2}" type="presOf" srcId="{BCF4FFE1-BFD6-46C4-A299-25C43DC196F5}" destId="{A25A1AAD-8911-4F10-B74A-FF99D1F904A4}" srcOrd="0" destOrd="0" presId="urn:microsoft.com/office/officeart/2018/2/layout/IconVerticalSolidList"/>
    <dgm:cxn modelId="{A659427B-2304-4314-A860-726184AFF5C9}" srcId="{E31D09A6-5FC9-4DD5-8979-19E225E5D8AB}" destId="{AFBA17C5-478D-4BC8-AE2C-1277F83CBF66}" srcOrd="0" destOrd="0" parTransId="{7D48FA41-E670-4EC7-96B0-96093D8435F8}" sibTransId="{65361A3D-F204-4ABD-9E53-5D102B691434}"/>
    <dgm:cxn modelId="{C421AA91-4627-438F-A920-CB57012454D8}" type="presOf" srcId="{AFBA17C5-478D-4BC8-AE2C-1277F83CBF66}" destId="{2112BA50-16B2-46A5-B37E-984DDA7BF3D1}" srcOrd="0" destOrd="0" presId="urn:microsoft.com/office/officeart/2018/2/layout/IconVerticalSolidList"/>
    <dgm:cxn modelId="{5174BAE9-AA20-4234-A448-FC7AD305314B}" srcId="{E31D09A6-5FC9-4DD5-8979-19E225E5D8AB}" destId="{BCF4FFE1-BFD6-46C4-A299-25C43DC196F5}" srcOrd="3" destOrd="0" parTransId="{8C25788E-01F5-4AE7-9B9E-B98A575E3EAE}" sibTransId="{970A7A7E-1F2A-404B-A27E-68ECFF36BD7B}"/>
    <dgm:cxn modelId="{4CD71C89-65B1-4CDE-AAF5-4CC6F13C428A}" type="presParOf" srcId="{8EF486A9-43C4-4341-9576-2610D15405B8}" destId="{4B6E346A-35E2-479D-B72D-A56662FF1988}" srcOrd="0" destOrd="0" presId="urn:microsoft.com/office/officeart/2018/2/layout/IconVerticalSolidList"/>
    <dgm:cxn modelId="{B52FC6B6-34F7-4217-9862-D7D2BA1A70E7}" type="presParOf" srcId="{4B6E346A-35E2-479D-B72D-A56662FF1988}" destId="{43AD623B-F0D0-45E4-A308-D94F7F3BBFF7}" srcOrd="0" destOrd="0" presId="urn:microsoft.com/office/officeart/2018/2/layout/IconVerticalSolidList"/>
    <dgm:cxn modelId="{86589451-5955-461A-AFFE-4A88A775FDE5}" type="presParOf" srcId="{4B6E346A-35E2-479D-B72D-A56662FF1988}" destId="{B21D00BE-412D-4A64-99BA-7E43BEC276AA}" srcOrd="1" destOrd="0" presId="urn:microsoft.com/office/officeart/2018/2/layout/IconVerticalSolidList"/>
    <dgm:cxn modelId="{DFD57C02-E1A2-4A50-8D2E-9A66FB70658B}" type="presParOf" srcId="{4B6E346A-35E2-479D-B72D-A56662FF1988}" destId="{BEE37DAB-7E2D-4BFD-8573-98B61840C446}" srcOrd="2" destOrd="0" presId="urn:microsoft.com/office/officeart/2018/2/layout/IconVerticalSolidList"/>
    <dgm:cxn modelId="{23219C17-CE37-4DEF-9775-44E4814E110D}" type="presParOf" srcId="{4B6E346A-35E2-479D-B72D-A56662FF1988}" destId="{2112BA50-16B2-46A5-B37E-984DDA7BF3D1}" srcOrd="3" destOrd="0" presId="urn:microsoft.com/office/officeart/2018/2/layout/IconVerticalSolidList"/>
    <dgm:cxn modelId="{DBBB6A93-07F9-40B2-9A2A-88ECC3028B52}" type="presParOf" srcId="{8EF486A9-43C4-4341-9576-2610D15405B8}" destId="{E8919543-647C-4E11-B1F8-D20E4B12684C}" srcOrd="1" destOrd="0" presId="urn:microsoft.com/office/officeart/2018/2/layout/IconVerticalSolidList"/>
    <dgm:cxn modelId="{65BADA37-6AD3-4274-B7CC-72A0A7B9F0F7}" type="presParOf" srcId="{8EF486A9-43C4-4341-9576-2610D15405B8}" destId="{A762E191-B950-4F1D-9A05-FFD98CEDC9F4}" srcOrd="2" destOrd="0" presId="urn:microsoft.com/office/officeart/2018/2/layout/IconVerticalSolidList"/>
    <dgm:cxn modelId="{2FB495B0-1414-4EA0-A79A-C521A4720576}" type="presParOf" srcId="{A762E191-B950-4F1D-9A05-FFD98CEDC9F4}" destId="{F5E2772A-1928-49F9-9731-B9ADA8657D04}" srcOrd="0" destOrd="0" presId="urn:microsoft.com/office/officeart/2018/2/layout/IconVerticalSolidList"/>
    <dgm:cxn modelId="{6CCD52EC-9020-47AF-AC67-FEC9512E4AF9}" type="presParOf" srcId="{A762E191-B950-4F1D-9A05-FFD98CEDC9F4}" destId="{409231B2-A735-45D4-97BC-D75F55D38175}" srcOrd="1" destOrd="0" presId="urn:microsoft.com/office/officeart/2018/2/layout/IconVerticalSolidList"/>
    <dgm:cxn modelId="{5871A6D5-BD23-4F32-955B-61BBCFD1EE42}" type="presParOf" srcId="{A762E191-B950-4F1D-9A05-FFD98CEDC9F4}" destId="{55E4EE60-965D-4114-BA78-F0E81CABB3CB}" srcOrd="2" destOrd="0" presId="urn:microsoft.com/office/officeart/2018/2/layout/IconVerticalSolidList"/>
    <dgm:cxn modelId="{99BE4BA7-B2D2-4AE3-AD03-B4F9EB94A7C3}" type="presParOf" srcId="{A762E191-B950-4F1D-9A05-FFD98CEDC9F4}" destId="{887F5225-5392-477E-BC6F-A835DBEA921D}" srcOrd="3" destOrd="0" presId="urn:microsoft.com/office/officeart/2018/2/layout/IconVerticalSolidList"/>
    <dgm:cxn modelId="{E026DBF4-2419-4818-8F57-697CD957563F}" type="presParOf" srcId="{8EF486A9-43C4-4341-9576-2610D15405B8}" destId="{072196E6-1031-4F53-B7B6-C0C4F2C7F7CF}" srcOrd="3" destOrd="0" presId="urn:microsoft.com/office/officeart/2018/2/layout/IconVerticalSolidList"/>
    <dgm:cxn modelId="{EB084853-ED9A-4BDD-A286-180D70363C91}" type="presParOf" srcId="{8EF486A9-43C4-4341-9576-2610D15405B8}" destId="{51A9C766-C910-4198-A539-5C337E04B636}" srcOrd="4" destOrd="0" presId="urn:microsoft.com/office/officeart/2018/2/layout/IconVerticalSolidList"/>
    <dgm:cxn modelId="{505323DF-3014-43FB-8556-EBC2ED1D18C4}" type="presParOf" srcId="{51A9C766-C910-4198-A539-5C337E04B636}" destId="{2C5052A4-CACD-4937-A81F-3488D1CCE03E}" srcOrd="0" destOrd="0" presId="urn:microsoft.com/office/officeart/2018/2/layout/IconVerticalSolidList"/>
    <dgm:cxn modelId="{F91CAC07-0579-4055-BBB0-9484C82D3DFC}" type="presParOf" srcId="{51A9C766-C910-4198-A539-5C337E04B636}" destId="{ED7706E4-ED01-4F01-917E-CBCEB1B46F05}" srcOrd="1" destOrd="0" presId="urn:microsoft.com/office/officeart/2018/2/layout/IconVerticalSolidList"/>
    <dgm:cxn modelId="{1694A860-8C58-415C-9937-7518E8DC46E3}" type="presParOf" srcId="{51A9C766-C910-4198-A539-5C337E04B636}" destId="{FB29218C-C303-4AE8-BFCA-B50520398962}" srcOrd="2" destOrd="0" presId="urn:microsoft.com/office/officeart/2018/2/layout/IconVerticalSolidList"/>
    <dgm:cxn modelId="{9DB331B0-EBA0-49AB-B67D-77643FFE4B7D}" type="presParOf" srcId="{51A9C766-C910-4198-A539-5C337E04B636}" destId="{2EBB010C-9A2D-4F09-BFE6-6AB8B88237F9}" srcOrd="3" destOrd="0" presId="urn:microsoft.com/office/officeart/2018/2/layout/IconVerticalSolidList"/>
    <dgm:cxn modelId="{94031266-6D84-4C9B-8606-03DAFCCF35FD}" type="presParOf" srcId="{8EF486A9-43C4-4341-9576-2610D15405B8}" destId="{A87EE090-63E9-409A-8D59-E6C3140E2F9B}" srcOrd="5" destOrd="0" presId="urn:microsoft.com/office/officeart/2018/2/layout/IconVerticalSolidList"/>
    <dgm:cxn modelId="{D95B95F4-3125-4428-9473-83B122E18123}" type="presParOf" srcId="{8EF486A9-43C4-4341-9576-2610D15405B8}" destId="{56A4F9D5-8525-46E0-A96F-910ABB502AC7}" srcOrd="6" destOrd="0" presId="urn:microsoft.com/office/officeart/2018/2/layout/IconVerticalSolidList"/>
    <dgm:cxn modelId="{A4D76BC5-6899-4982-953E-9BF820BEFE37}" type="presParOf" srcId="{56A4F9D5-8525-46E0-A96F-910ABB502AC7}" destId="{28B29A06-1091-4FBB-A73B-51AAB5DDCC89}" srcOrd="0" destOrd="0" presId="urn:microsoft.com/office/officeart/2018/2/layout/IconVerticalSolidList"/>
    <dgm:cxn modelId="{1602D955-FB93-4B32-8D62-9C74E223A7EA}" type="presParOf" srcId="{56A4F9D5-8525-46E0-A96F-910ABB502AC7}" destId="{19322E03-A74E-4A66-99F2-2EFCD4CE08AF}" srcOrd="1" destOrd="0" presId="urn:microsoft.com/office/officeart/2018/2/layout/IconVerticalSolidList"/>
    <dgm:cxn modelId="{0059E29A-7D29-44CC-A24F-9FEC6924DA61}" type="presParOf" srcId="{56A4F9D5-8525-46E0-A96F-910ABB502AC7}" destId="{A0A7AFBD-E86E-4908-8556-9E2E102406D9}" srcOrd="2" destOrd="0" presId="urn:microsoft.com/office/officeart/2018/2/layout/IconVerticalSolidList"/>
    <dgm:cxn modelId="{02F275C4-EC85-4835-B2E1-D3C8CDE5F145}" type="presParOf" srcId="{56A4F9D5-8525-46E0-A96F-910ABB502AC7}" destId="{A25A1AAD-8911-4F10-B74A-FF99D1F904A4}" srcOrd="3" destOrd="0" presId="urn:microsoft.com/office/officeart/2018/2/layout/IconVerticalSolidList"/>
    <dgm:cxn modelId="{7EC900D0-B71B-474B-BADD-49AA2BA9FD76}" type="presParOf" srcId="{8EF486A9-43C4-4341-9576-2610D15405B8}" destId="{9BA86AFF-B205-4F4C-9003-C9E840181FA8}" srcOrd="7" destOrd="0" presId="urn:microsoft.com/office/officeart/2018/2/layout/IconVerticalSolidList"/>
    <dgm:cxn modelId="{2529CA4C-50A1-49F4-8F3E-F35FBA96D2EF}" type="presParOf" srcId="{8EF486A9-43C4-4341-9576-2610D15405B8}" destId="{7D16DC51-6F9C-49E6-AA63-9E15C8738FE2}" srcOrd="8" destOrd="0" presId="urn:microsoft.com/office/officeart/2018/2/layout/IconVerticalSolidList"/>
    <dgm:cxn modelId="{A5C7C271-A3C3-4BE8-92DD-7F3E70F00C43}" type="presParOf" srcId="{7D16DC51-6F9C-49E6-AA63-9E15C8738FE2}" destId="{3BC29F66-7FB5-4C5C-8121-A347193099AE}" srcOrd="0" destOrd="0" presId="urn:microsoft.com/office/officeart/2018/2/layout/IconVerticalSolidList"/>
    <dgm:cxn modelId="{A68FE51E-9744-487D-8695-91A7AD436C89}" type="presParOf" srcId="{7D16DC51-6F9C-49E6-AA63-9E15C8738FE2}" destId="{A90D20BC-5064-43CE-A828-539385C58C51}" srcOrd="1" destOrd="0" presId="urn:microsoft.com/office/officeart/2018/2/layout/IconVerticalSolidList"/>
    <dgm:cxn modelId="{2263AACA-0E08-45E4-A466-51AD2B0901FE}" type="presParOf" srcId="{7D16DC51-6F9C-49E6-AA63-9E15C8738FE2}" destId="{22F0A511-9E7F-4A45-B6E2-B94D5521BB79}" srcOrd="2" destOrd="0" presId="urn:microsoft.com/office/officeart/2018/2/layout/IconVerticalSolidList"/>
    <dgm:cxn modelId="{842DCD81-805D-4273-824B-267F37F04C97}" type="presParOf" srcId="{7D16DC51-6F9C-49E6-AA63-9E15C8738FE2}" destId="{118F4C51-DFDC-4997-AB60-06E7789E116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DA33A-A795-4583-BF33-641444C9432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CAECB2A-B80F-4BDF-BED3-C76B66E955DF}">
      <dgm:prSet/>
      <dgm:spPr/>
      <dgm:t>
        <a:bodyPr/>
        <a:lstStyle/>
        <a:p>
          <a:r>
            <a:rPr lang="en-US"/>
            <a:t>Owner/Manager — strategy, finances, restaurant partnerships </a:t>
          </a:r>
        </a:p>
      </dgm:t>
    </dgm:pt>
    <dgm:pt modelId="{2649F3CB-60B7-4C33-9442-A759BAC8DC82}" type="parTrans" cxnId="{16330F5A-0A92-4F92-9D91-2832C3ECA482}">
      <dgm:prSet/>
      <dgm:spPr/>
      <dgm:t>
        <a:bodyPr/>
        <a:lstStyle/>
        <a:p>
          <a:endParaRPr lang="en-US"/>
        </a:p>
      </dgm:t>
    </dgm:pt>
    <dgm:pt modelId="{37C736E1-E537-4011-9BED-795D1A77B416}" type="sibTrans" cxnId="{16330F5A-0A92-4F92-9D91-2832C3ECA482}">
      <dgm:prSet/>
      <dgm:spPr/>
      <dgm:t>
        <a:bodyPr/>
        <a:lstStyle/>
        <a:p>
          <a:endParaRPr lang="en-US"/>
        </a:p>
      </dgm:t>
    </dgm:pt>
    <dgm:pt modelId="{0259C53C-0399-4EC5-9C62-FFD2335DD91C}">
      <dgm:prSet/>
      <dgm:spPr/>
      <dgm:t>
        <a:bodyPr/>
        <a:lstStyle/>
        <a:p>
          <a:r>
            <a:rPr lang="en-US" dirty="0"/>
            <a:t> Operations Lead — rider scheduling, restaurant onboarding </a:t>
          </a:r>
        </a:p>
      </dgm:t>
    </dgm:pt>
    <dgm:pt modelId="{DA3D08A4-B278-41D3-A0E5-19834DE2461C}" type="parTrans" cxnId="{2D456D8B-44E5-4A85-8B6E-DE63A7F4779F}">
      <dgm:prSet/>
      <dgm:spPr/>
      <dgm:t>
        <a:bodyPr/>
        <a:lstStyle/>
        <a:p>
          <a:endParaRPr lang="en-US"/>
        </a:p>
      </dgm:t>
    </dgm:pt>
    <dgm:pt modelId="{27384FA4-9C2A-4A98-84D0-99431424E9E1}" type="sibTrans" cxnId="{2D456D8B-44E5-4A85-8B6E-DE63A7F4779F}">
      <dgm:prSet/>
      <dgm:spPr/>
      <dgm:t>
        <a:bodyPr/>
        <a:lstStyle/>
        <a:p>
          <a:endParaRPr lang="en-US"/>
        </a:p>
      </dgm:t>
    </dgm:pt>
    <dgm:pt modelId="{C6C31041-AC50-482B-AE61-66A7F20AEAE7}">
      <dgm:prSet/>
      <dgm:spPr/>
      <dgm:t>
        <a:bodyPr/>
        <a:lstStyle/>
        <a:p>
          <a:r>
            <a:rPr lang="en-US"/>
            <a:t>·  Delivery riders — self-employed contractors </a:t>
          </a:r>
        </a:p>
      </dgm:t>
    </dgm:pt>
    <dgm:pt modelId="{F1D11C49-51AE-4DD7-991B-B747F32D15C2}" type="parTrans" cxnId="{081807E7-1F9D-4DE3-9EEE-0B2EE96AD0E1}">
      <dgm:prSet/>
      <dgm:spPr/>
      <dgm:t>
        <a:bodyPr/>
        <a:lstStyle/>
        <a:p>
          <a:endParaRPr lang="en-US"/>
        </a:p>
      </dgm:t>
    </dgm:pt>
    <dgm:pt modelId="{DB717056-09F5-4368-AB50-F048984DBDE6}" type="sibTrans" cxnId="{081807E7-1F9D-4DE3-9EEE-0B2EE96AD0E1}">
      <dgm:prSet/>
      <dgm:spPr/>
      <dgm:t>
        <a:bodyPr/>
        <a:lstStyle/>
        <a:p>
          <a:endParaRPr lang="en-US"/>
        </a:p>
      </dgm:t>
    </dgm:pt>
    <dgm:pt modelId="{AE229626-2121-450A-B172-7C1F4BD0B3AD}">
      <dgm:prSet/>
      <dgm:spPr/>
      <dgm:t>
        <a:bodyPr/>
        <a:lstStyle/>
        <a:p>
          <a:r>
            <a:rPr lang="en-US"/>
            <a:t>·  Legal structure: Private Limited Company (Ltd)</a:t>
          </a:r>
        </a:p>
      </dgm:t>
    </dgm:pt>
    <dgm:pt modelId="{12AA5F06-45A9-46A1-80E4-26FDA7A614ED}" type="parTrans" cxnId="{2B2E10F2-5BE0-4360-B416-2FBEEF7FA761}">
      <dgm:prSet/>
      <dgm:spPr/>
      <dgm:t>
        <a:bodyPr/>
        <a:lstStyle/>
        <a:p>
          <a:endParaRPr lang="en-US"/>
        </a:p>
      </dgm:t>
    </dgm:pt>
    <dgm:pt modelId="{1CFF5CEC-DED9-407B-842C-45024B921D05}" type="sibTrans" cxnId="{2B2E10F2-5BE0-4360-B416-2FBEEF7FA761}">
      <dgm:prSet/>
      <dgm:spPr/>
      <dgm:t>
        <a:bodyPr/>
        <a:lstStyle/>
        <a:p>
          <a:endParaRPr lang="en-US"/>
        </a:p>
      </dgm:t>
    </dgm:pt>
    <dgm:pt modelId="{7878894E-E725-5C43-BBC3-0876447243DE}" type="pres">
      <dgm:prSet presAssocID="{A06DA33A-A795-4583-BF33-641444C94329}" presName="linear" presStyleCnt="0">
        <dgm:presLayoutVars>
          <dgm:animLvl val="lvl"/>
          <dgm:resizeHandles val="exact"/>
        </dgm:presLayoutVars>
      </dgm:prSet>
      <dgm:spPr/>
    </dgm:pt>
    <dgm:pt modelId="{72FB934C-1DCB-B24B-B57F-34FFD97804CC}" type="pres">
      <dgm:prSet presAssocID="{5CAECB2A-B80F-4BDF-BED3-C76B66E955DF}" presName="parentText" presStyleLbl="node1" presStyleIdx="0" presStyleCnt="4">
        <dgm:presLayoutVars>
          <dgm:chMax val="0"/>
          <dgm:bulletEnabled val="1"/>
        </dgm:presLayoutVars>
      </dgm:prSet>
      <dgm:spPr/>
    </dgm:pt>
    <dgm:pt modelId="{038348EA-CB55-4A4A-8BDC-4252A4278690}" type="pres">
      <dgm:prSet presAssocID="{37C736E1-E537-4011-9BED-795D1A77B416}" presName="spacer" presStyleCnt="0"/>
      <dgm:spPr/>
    </dgm:pt>
    <dgm:pt modelId="{E64040D1-E548-DF4D-B63B-56739A958753}" type="pres">
      <dgm:prSet presAssocID="{0259C53C-0399-4EC5-9C62-FFD2335DD91C}" presName="parentText" presStyleLbl="node1" presStyleIdx="1" presStyleCnt="4">
        <dgm:presLayoutVars>
          <dgm:chMax val="0"/>
          <dgm:bulletEnabled val="1"/>
        </dgm:presLayoutVars>
      </dgm:prSet>
      <dgm:spPr/>
    </dgm:pt>
    <dgm:pt modelId="{2241530D-53FA-754B-A93A-678A65729262}" type="pres">
      <dgm:prSet presAssocID="{27384FA4-9C2A-4A98-84D0-99431424E9E1}" presName="spacer" presStyleCnt="0"/>
      <dgm:spPr/>
    </dgm:pt>
    <dgm:pt modelId="{6A8EBE00-E33E-9142-BB9F-625723D0935B}" type="pres">
      <dgm:prSet presAssocID="{C6C31041-AC50-482B-AE61-66A7F20AEAE7}" presName="parentText" presStyleLbl="node1" presStyleIdx="2" presStyleCnt="4">
        <dgm:presLayoutVars>
          <dgm:chMax val="0"/>
          <dgm:bulletEnabled val="1"/>
        </dgm:presLayoutVars>
      </dgm:prSet>
      <dgm:spPr/>
    </dgm:pt>
    <dgm:pt modelId="{D1958811-9E77-B044-96A4-1227CB9DDB4A}" type="pres">
      <dgm:prSet presAssocID="{DB717056-09F5-4368-AB50-F048984DBDE6}" presName="spacer" presStyleCnt="0"/>
      <dgm:spPr/>
    </dgm:pt>
    <dgm:pt modelId="{2241FAC5-9F26-AB4F-84C9-496BA15441E4}" type="pres">
      <dgm:prSet presAssocID="{AE229626-2121-450A-B172-7C1F4BD0B3AD}" presName="parentText" presStyleLbl="node1" presStyleIdx="3" presStyleCnt="4">
        <dgm:presLayoutVars>
          <dgm:chMax val="0"/>
          <dgm:bulletEnabled val="1"/>
        </dgm:presLayoutVars>
      </dgm:prSet>
      <dgm:spPr/>
    </dgm:pt>
  </dgm:ptLst>
  <dgm:cxnLst>
    <dgm:cxn modelId="{C6FD9D0A-5CD5-534B-810D-E57B116E1308}" type="presOf" srcId="{5CAECB2A-B80F-4BDF-BED3-C76B66E955DF}" destId="{72FB934C-1DCB-B24B-B57F-34FFD97804CC}" srcOrd="0" destOrd="0" presId="urn:microsoft.com/office/officeart/2005/8/layout/vList2"/>
    <dgm:cxn modelId="{09F6B73C-BDC3-934B-80E4-6BEC3B501E4B}" type="presOf" srcId="{A06DA33A-A795-4583-BF33-641444C94329}" destId="{7878894E-E725-5C43-BBC3-0876447243DE}" srcOrd="0" destOrd="0" presId="urn:microsoft.com/office/officeart/2005/8/layout/vList2"/>
    <dgm:cxn modelId="{D2C7F665-DC68-8348-B48B-BE90DCAF7749}" type="presOf" srcId="{C6C31041-AC50-482B-AE61-66A7F20AEAE7}" destId="{6A8EBE00-E33E-9142-BB9F-625723D0935B}" srcOrd="0" destOrd="0" presId="urn:microsoft.com/office/officeart/2005/8/layout/vList2"/>
    <dgm:cxn modelId="{16330F5A-0A92-4F92-9D91-2832C3ECA482}" srcId="{A06DA33A-A795-4583-BF33-641444C94329}" destId="{5CAECB2A-B80F-4BDF-BED3-C76B66E955DF}" srcOrd="0" destOrd="0" parTransId="{2649F3CB-60B7-4C33-9442-A759BAC8DC82}" sibTransId="{37C736E1-E537-4011-9BED-795D1A77B416}"/>
    <dgm:cxn modelId="{2D456D8B-44E5-4A85-8B6E-DE63A7F4779F}" srcId="{A06DA33A-A795-4583-BF33-641444C94329}" destId="{0259C53C-0399-4EC5-9C62-FFD2335DD91C}" srcOrd="1" destOrd="0" parTransId="{DA3D08A4-B278-41D3-A0E5-19834DE2461C}" sibTransId="{27384FA4-9C2A-4A98-84D0-99431424E9E1}"/>
    <dgm:cxn modelId="{081807E7-1F9D-4DE3-9EEE-0B2EE96AD0E1}" srcId="{A06DA33A-A795-4583-BF33-641444C94329}" destId="{C6C31041-AC50-482B-AE61-66A7F20AEAE7}" srcOrd="2" destOrd="0" parTransId="{F1D11C49-51AE-4DD7-991B-B747F32D15C2}" sibTransId="{DB717056-09F5-4368-AB50-F048984DBDE6}"/>
    <dgm:cxn modelId="{AE9A92EC-D33A-5948-A5AE-36F24977DE72}" type="presOf" srcId="{0259C53C-0399-4EC5-9C62-FFD2335DD91C}" destId="{E64040D1-E548-DF4D-B63B-56739A958753}" srcOrd="0" destOrd="0" presId="urn:microsoft.com/office/officeart/2005/8/layout/vList2"/>
    <dgm:cxn modelId="{2B2E10F2-5BE0-4360-B416-2FBEEF7FA761}" srcId="{A06DA33A-A795-4583-BF33-641444C94329}" destId="{AE229626-2121-450A-B172-7C1F4BD0B3AD}" srcOrd="3" destOrd="0" parTransId="{12AA5F06-45A9-46A1-80E4-26FDA7A614ED}" sibTransId="{1CFF5CEC-DED9-407B-842C-45024B921D05}"/>
    <dgm:cxn modelId="{B7E585FD-C259-414D-B030-FB1E6429FAB1}" type="presOf" srcId="{AE229626-2121-450A-B172-7C1F4BD0B3AD}" destId="{2241FAC5-9F26-AB4F-84C9-496BA15441E4}" srcOrd="0" destOrd="0" presId="urn:microsoft.com/office/officeart/2005/8/layout/vList2"/>
    <dgm:cxn modelId="{8C597AC2-BBEB-B94F-B135-54C7F7FF592B}" type="presParOf" srcId="{7878894E-E725-5C43-BBC3-0876447243DE}" destId="{72FB934C-1DCB-B24B-B57F-34FFD97804CC}" srcOrd="0" destOrd="0" presId="urn:microsoft.com/office/officeart/2005/8/layout/vList2"/>
    <dgm:cxn modelId="{B33B09B3-A943-AB42-869B-2F3F462C101C}" type="presParOf" srcId="{7878894E-E725-5C43-BBC3-0876447243DE}" destId="{038348EA-CB55-4A4A-8BDC-4252A4278690}" srcOrd="1" destOrd="0" presId="urn:microsoft.com/office/officeart/2005/8/layout/vList2"/>
    <dgm:cxn modelId="{7BF2A13E-DCA8-804B-B998-281DBF46E4BE}" type="presParOf" srcId="{7878894E-E725-5C43-BBC3-0876447243DE}" destId="{E64040D1-E548-DF4D-B63B-56739A958753}" srcOrd="2" destOrd="0" presId="urn:microsoft.com/office/officeart/2005/8/layout/vList2"/>
    <dgm:cxn modelId="{5AC6B9BF-FEC8-464D-9816-FFD1BD22559E}" type="presParOf" srcId="{7878894E-E725-5C43-BBC3-0876447243DE}" destId="{2241530D-53FA-754B-A93A-678A65729262}" srcOrd="3" destOrd="0" presId="urn:microsoft.com/office/officeart/2005/8/layout/vList2"/>
    <dgm:cxn modelId="{5B8BD83B-1EC9-9E48-94C6-AB158FD4DD44}" type="presParOf" srcId="{7878894E-E725-5C43-BBC3-0876447243DE}" destId="{6A8EBE00-E33E-9142-BB9F-625723D0935B}" srcOrd="4" destOrd="0" presId="urn:microsoft.com/office/officeart/2005/8/layout/vList2"/>
    <dgm:cxn modelId="{D17840CA-C6CA-7F4E-9197-85D2FD2EB571}" type="presParOf" srcId="{7878894E-E725-5C43-BBC3-0876447243DE}" destId="{D1958811-9E77-B044-96A4-1227CB9DDB4A}" srcOrd="5" destOrd="0" presId="urn:microsoft.com/office/officeart/2005/8/layout/vList2"/>
    <dgm:cxn modelId="{37C37618-BAF0-8D4F-9A37-1A3364BF7318}" type="presParOf" srcId="{7878894E-E725-5C43-BBC3-0876447243DE}" destId="{2241FAC5-9F26-AB4F-84C9-496BA15441E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C04039-FA08-421F-A1F9-50FC55518AA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ACAD27C-BACB-48D3-8555-F0AF31EA1E86}">
      <dgm:prSet/>
      <dgm:spPr/>
      <dgm:t>
        <a:bodyPr/>
        <a:lstStyle/>
        <a:p>
          <a:r>
            <a:rPr lang="en-GB" b="1"/>
            <a:t>Political:</a:t>
          </a:r>
          <a:r>
            <a:rPr lang="en-GB"/>
            <a:t> Birmingham has just announced a commercial grant of more than £10 million to support small and medium enterprises to upgrade their commercial vehicles to comply with the Clean Air Zone emission standards, with up to £180,000 available per business (Smallbusiness.co.uk, 2026)</a:t>
          </a:r>
          <a:endParaRPr lang="en-US"/>
        </a:p>
      </dgm:t>
    </dgm:pt>
    <dgm:pt modelId="{86AC75CC-F0D8-4A37-9638-1B934E4F6121}" type="parTrans" cxnId="{D0C85CB6-C03E-4C0C-A572-9D94E9EC9BD0}">
      <dgm:prSet/>
      <dgm:spPr/>
      <dgm:t>
        <a:bodyPr/>
        <a:lstStyle/>
        <a:p>
          <a:endParaRPr lang="en-US"/>
        </a:p>
      </dgm:t>
    </dgm:pt>
    <dgm:pt modelId="{8278A575-A9BA-4AB5-B9E1-41FB803315CC}" type="sibTrans" cxnId="{D0C85CB6-C03E-4C0C-A572-9D94E9EC9BD0}">
      <dgm:prSet/>
      <dgm:spPr/>
      <dgm:t>
        <a:bodyPr/>
        <a:lstStyle/>
        <a:p>
          <a:endParaRPr lang="en-US"/>
        </a:p>
      </dgm:t>
    </dgm:pt>
    <dgm:pt modelId="{B1099583-54E6-4501-95E3-D6034D5EF483}">
      <dgm:prSet/>
      <dgm:spPr/>
      <dgm:t>
        <a:bodyPr/>
        <a:lstStyle/>
        <a:p>
          <a:r>
            <a:rPr lang="en-GB" b="1"/>
            <a:t>Environmental:</a:t>
          </a:r>
          <a:r>
            <a:rPr lang="en-GB"/>
            <a:t> UK Plastic Packaging Tax was increased from April 2026 to £228.82 per tonne for packaging that is less than 30% recycled (GOV.UK, 2026)</a:t>
          </a:r>
          <a:endParaRPr lang="en-US"/>
        </a:p>
      </dgm:t>
    </dgm:pt>
    <dgm:pt modelId="{4B0B5F88-CFAB-49CC-A8F6-AF7CDA378822}" type="parTrans" cxnId="{DCD1395E-3A5B-4DDF-B540-C27BE32D3EF4}">
      <dgm:prSet/>
      <dgm:spPr/>
      <dgm:t>
        <a:bodyPr/>
        <a:lstStyle/>
        <a:p>
          <a:endParaRPr lang="en-US"/>
        </a:p>
      </dgm:t>
    </dgm:pt>
    <dgm:pt modelId="{248BA719-4762-477B-B09F-0D8B731FFAD5}" type="sibTrans" cxnId="{DCD1395E-3A5B-4DDF-B540-C27BE32D3EF4}">
      <dgm:prSet/>
      <dgm:spPr/>
      <dgm:t>
        <a:bodyPr/>
        <a:lstStyle/>
        <a:p>
          <a:endParaRPr lang="en-US"/>
        </a:p>
      </dgm:t>
    </dgm:pt>
    <dgm:pt modelId="{B703718A-A384-469C-B1EF-DC3C5A2E4076}">
      <dgm:prSet/>
      <dgm:spPr/>
      <dgm:t>
        <a:bodyPr/>
        <a:lstStyle/>
        <a:p>
          <a:r>
            <a:rPr lang="en-GB" b="1"/>
            <a:t>Social </a:t>
          </a:r>
          <a:r>
            <a:rPr lang="en-GB"/>
            <a:t>: Birmingham has 5 main Universities with around 80 000 students which represent a formidable customer base that is increasingly ‘app-savvy' and open to brands with sustainability at their core (365 Invest, 2025).</a:t>
          </a:r>
          <a:endParaRPr lang="en-US"/>
        </a:p>
      </dgm:t>
    </dgm:pt>
    <dgm:pt modelId="{F785EA85-E0C4-4F09-A5D9-AA04B0E831A6}" type="parTrans" cxnId="{D2C7DC44-04E2-4591-B61B-64E8F33E9FD1}">
      <dgm:prSet/>
      <dgm:spPr/>
      <dgm:t>
        <a:bodyPr/>
        <a:lstStyle/>
        <a:p>
          <a:endParaRPr lang="en-US"/>
        </a:p>
      </dgm:t>
    </dgm:pt>
    <dgm:pt modelId="{31EBD9E1-D0E1-443E-B8E7-38FD3C84B07C}" type="sibTrans" cxnId="{D2C7DC44-04E2-4591-B61B-64E8F33E9FD1}">
      <dgm:prSet/>
      <dgm:spPr/>
      <dgm:t>
        <a:bodyPr/>
        <a:lstStyle/>
        <a:p>
          <a:endParaRPr lang="en-US"/>
        </a:p>
      </dgm:t>
    </dgm:pt>
    <dgm:pt modelId="{E4A835F5-8343-6E45-A91E-D8B4E0DAA061}" type="pres">
      <dgm:prSet presAssocID="{CAC04039-FA08-421F-A1F9-50FC55518AAD}" presName="linear" presStyleCnt="0">
        <dgm:presLayoutVars>
          <dgm:animLvl val="lvl"/>
          <dgm:resizeHandles val="exact"/>
        </dgm:presLayoutVars>
      </dgm:prSet>
      <dgm:spPr/>
    </dgm:pt>
    <dgm:pt modelId="{A7C209E6-3490-0843-9C2B-A2DBE2783CAA}" type="pres">
      <dgm:prSet presAssocID="{9ACAD27C-BACB-48D3-8555-F0AF31EA1E86}" presName="parentText" presStyleLbl="node1" presStyleIdx="0" presStyleCnt="3">
        <dgm:presLayoutVars>
          <dgm:chMax val="0"/>
          <dgm:bulletEnabled val="1"/>
        </dgm:presLayoutVars>
      </dgm:prSet>
      <dgm:spPr/>
    </dgm:pt>
    <dgm:pt modelId="{8C320139-B72B-E44F-9B71-2A0EBC931022}" type="pres">
      <dgm:prSet presAssocID="{8278A575-A9BA-4AB5-B9E1-41FB803315CC}" presName="spacer" presStyleCnt="0"/>
      <dgm:spPr/>
    </dgm:pt>
    <dgm:pt modelId="{3C8C0295-4546-3A43-B01C-252DEA7BA1D8}" type="pres">
      <dgm:prSet presAssocID="{B1099583-54E6-4501-95E3-D6034D5EF483}" presName="parentText" presStyleLbl="node1" presStyleIdx="1" presStyleCnt="3">
        <dgm:presLayoutVars>
          <dgm:chMax val="0"/>
          <dgm:bulletEnabled val="1"/>
        </dgm:presLayoutVars>
      </dgm:prSet>
      <dgm:spPr/>
    </dgm:pt>
    <dgm:pt modelId="{0570C354-AF1D-CB46-842D-83108E8DC333}" type="pres">
      <dgm:prSet presAssocID="{248BA719-4762-477B-B09F-0D8B731FFAD5}" presName="spacer" presStyleCnt="0"/>
      <dgm:spPr/>
    </dgm:pt>
    <dgm:pt modelId="{5ED7CB4E-DD89-FF48-B046-65D9DFC34C88}" type="pres">
      <dgm:prSet presAssocID="{B703718A-A384-469C-B1EF-DC3C5A2E4076}" presName="parentText" presStyleLbl="node1" presStyleIdx="2" presStyleCnt="3">
        <dgm:presLayoutVars>
          <dgm:chMax val="0"/>
          <dgm:bulletEnabled val="1"/>
        </dgm:presLayoutVars>
      </dgm:prSet>
      <dgm:spPr/>
    </dgm:pt>
  </dgm:ptLst>
  <dgm:cxnLst>
    <dgm:cxn modelId="{249D105B-4FFE-7D40-A4EE-7B4641F50B40}" type="presOf" srcId="{9ACAD27C-BACB-48D3-8555-F0AF31EA1E86}" destId="{A7C209E6-3490-0843-9C2B-A2DBE2783CAA}" srcOrd="0" destOrd="0" presId="urn:microsoft.com/office/officeart/2005/8/layout/vList2"/>
    <dgm:cxn modelId="{DCD1395E-3A5B-4DDF-B540-C27BE32D3EF4}" srcId="{CAC04039-FA08-421F-A1F9-50FC55518AAD}" destId="{B1099583-54E6-4501-95E3-D6034D5EF483}" srcOrd="1" destOrd="0" parTransId="{4B0B5F88-CFAB-49CC-A8F6-AF7CDA378822}" sibTransId="{248BA719-4762-477B-B09F-0D8B731FFAD5}"/>
    <dgm:cxn modelId="{3D742763-D3AB-C040-9261-BE5E9C27B9D9}" type="presOf" srcId="{B1099583-54E6-4501-95E3-D6034D5EF483}" destId="{3C8C0295-4546-3A43-B01C-252DEA7BA1D8}" srcOrd="0" destOrd="0" presId="urn:microsoft.com/office/officeart/2005/8/layout/vList2"/>
    <dgm:cxn modelId="{D2C7DC44-04E2-4591-B61B-64E8F33E9FD1}" srcId="{CAC04039-FA08-421F-A1F9-50FC55518AAD}" destId="{B703718A-A384-469C-B1EF-DC3C5A2E4076}" srcOrd="2" destOrd="0" parTransId="{F785EA85-E0C4-4F09-A5D9-AA04B0E831A6}" sibTransId="{31EBD9E1-D0E1-443E-B8E7-38FD3C84B07C}"/>
    <dgm:cxn modelId="{D0C85CB6-C03E-4C0C-A572-9D94E9EC9BD0}" srcId="{CAC04039-FA08-421F-A1F9-50FC55518AAD}" destId="{9ACAD27C-BACB-48D3-8555-F0AF31EA1E86}" srcOrd="0" destOrd="0" parTransId="{86AC75CC-F0D8-4A37-9638-1B934E4F6121}" sibTransId="{8278A575-A9BA-4AB5-B9E1-41FB803315CC}"/>
    <dgm:cxn modelId="{960B92CC-EC5E-8946-932A-A4A284965D8B}" type="presOf" srcId="{CAC04039-FA08-421F-A1F9-50FC55518AAD}" destId="{E4A835F5-8343-6E45-A91E-D8B4E0DAA061}" srcOrd="0" destOrd="0" presId="urn:microsoft.com/office/officeart/2005/8/layout/vList2"/>
    <dgm:cxn modelId="{3031EED6-5C3C-BC4D-92E0-969978A010FF}" type="presOf" srcId="{B703718A-A384-469C-B1EF-DC3C5A2E4076}" destId="{5ED7CB4E-DD89-FF48-B046-65D9DFC34C88}" srcOrd="0" destOrd="0" presId="urn:microsoft.com/office/officeart/2005/8/layout/vList2"/>
    <dgm:cxn modelId="{CBC1F2ED-14CF-4342-A7C2-B04B3CE65B20}" type="presParOf" srcId="{E4A835F5-8343-6E45-A91E-D8B4E0DAA061}" destId="{A7C209E6-3490-0843-9C2B-A2DBE2783CAA}" srcOrd="0" destOrd="0" presId="urn:microsoft.com/office/officeart/2005/8/layout/vList2"/>
    <dgm:cxn modelId="{D07ACF5D-C9A3-A448-A1CA-620BA1229C20}" type="presParOf" srcId="{E4A835F5-8343-6E45-A91E-D8B4E0DAA061}" destId="{8C320139-B72B-E44F-9B71-2A0EBC931022}" srcOrd="1" destOrd="0" presId="urn:microsoft.com/office/officeart/2005/8/layout/vList2"/>
    <dgm:cxn modelId="{3DBB27E4-50B4-9042-A4D1-7E72F4D3E3ED}" type="presParOf" srcId="{E4A835F5-8343-6E45-A91E-D8B4E0DAA061}" destId="{3C8C0295-4546-3A43-B01C-252DEA7BA1D8}" srcOrd="2" destOrd="0" presId="urn:microsoft.com/office/officeart/2005/8/layout/vList2"/>
    <dgm:cxn modelId="{B3AFDFB7-BEE6-4940-BEA3-FAC025C84698}" type="presParOf" srcId="{E4A835F5-8343-6E45-A91E-D8B4E0DAA061}" destId="{0570C354-AF1D-CB46-842D-83108E8DC333}" srcOrd="3" destOrd="0" presId="urn:microsoft.com/office/officeart/2005/8/layout/vList2"/>
    <dgm:cxn modelId="{72D77D58-8BB6-6D4F-BCFC-F489541B785C}" type="presParOf" srcId="{E4A835F5-8343-6E45-A91E-D8B4E0DAA061}" destId="{5ED7CB4E-DD89-FF48-B046-65D9DFC34C8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038985-60E0-49E1-BEBB-C425419225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4EB3375-EA54-4C89-9B2E-9880F430A8A3}">
      <dgm:prSet/>
      <dgm:spPr/>
      <dgm:t>
        <a:bodyPr/>
        <a:lstStyle/>
        <a:p>
          <a:r>
            <a:rPr lang="en-GB" b="1"/>
            <a:t>Digital marketing:</a:t>
          </a:r>
          <a:r>
            <a:rPr lang="en-GB"/>
            <a:t> Instagram/TikTok content highlighting GreenBite's sustainability narrative, with the added benefit of local Birmingham food influencers.</a:t>
          </a:r>
          <a:endParaRPr lang="en-US"/>
        </a:p>
      </dgm:t>
    </dgm:pt>
    <dgm:pt modelId="{06785630-0801-45F3-B925-2096F39EEB2E}" type="parTrans" cxnId="{2E72D119-AECE-4F9C-96F3-8DFC6629BF4B}">
      <dgm:prSet/>
      <dgm:spPr/>
      <dgm:t>
        <a:bodyPr/>
        <a:lstStyle/>
        <a:p>
          <a:endParaRPr lang="en-US"/>
        </a:p>
      </dgm:t>
    </dgm:pt>
    <dgm:pt modelId="{D303A48A-21B1-47DA-8140-6EA8002D1AF4}" type="sibTrans" cxnId="{2E72D119-AECE-4F9C-96F3-8DFC6629BF4B}">
      <dgm:prSet/>
      <dgm:spPr/>
      <dgm:t>
        <a:bodyPr/>
        <a:lstStyle/>
        <a:p>
          <a:endParaRPr lang="en-US"/>
        </a:p>
      </dgm:t>
    </dgm:pt>
    <dgm:pt modelId="{2657929C-5E0D-4090-9FB5-EFA966862BE0}">
      <dgm:prSet/>
      <dgm:spPr/>
      <dgm:t>
        <a:bodyPr/>
        <a:lstStyle/>
        <a:p>
          <a:r>
            <a:rPr lang="en-GB" b="1"/>
            <a:t>Community engagement</a:t>
          </a:r>
          <a:r>
            <a:rPr lang="en-GB"/>
            <a:t>: Pop up stalls at Birmingham markets/events, working with University student unions</a:t>
          </a:r>
          <a:endParaRPr lang="en-US"/>
        </a:p>
      </dgm:t>
    </dgm:pt>
    <dgm:pt modelId="{FBAC66D1-E188-475F-AEDE-9426F5CB55B2}" type="parTrans" cxnId="{C28F914A-317D-4585-AF3C-A69D0B2916F3}">
      <dgm:prSet/>
      <dgm:spPr/>
      <dgm:t>
        <a:bodyPr/>
        <a:lstStyle/>
        <a:p>
          <a:endParaRPr lang="en-US"/>
        </a:p>
      </dgm:t>
    </dgm:pt>
    <dgm:pt modelId="{B285F04A-D72F-448B-8B50-2425418997C1}" type="sibTrans" cxnId="{C28F914A-317D-4585-AF3C-A69D0B2916F3}">
      <dgm:prSet/>
      <dgm:spPr/>
      <dgm:t>
        <a:bodyPr/>
        <a:lstStyle/>
        <a:p>
          <a:endParaRPr lang="en-US"/>
        </a:p>
      </dgm:t>
    </dgm:pt>
    <dgm:pt modelId="{7CE25FBB-854F-CD4D-BE8A-98F51FAA6407}" type="pres">
      <dgm:prSet presAssocID="{77038985-60E0-49E1-BEBB-C4254192254E}" presName="linear" presStyleCnt="0">
        <dgm:presLayoutVars>
          <dgm:animLvl val="lvl"/>
          <dgm:resizeHandles val="exact"/>
        </dgm:presLayoutVars>
      </dgm:prSet>
      <dgm:spPr/>
    </dgm:pt>
    <dgm:pt modelId="{4294536E-91FD-E645-BF06-0235CC1A362E}" type="pres">
      <dgm:prSet presAssocID="{94EB3375-EA54-4C89-9B2E-9880F430A8A3}" presName="parentText" presStyleLbl="node1" presStyleIdx="0" presStyleCnt="2">
        <dgm:presLayoutVars>
          <dgm:chMax val="0"/>
          <dgm:bulletEnabled val="1"/>
        </dgm:presLayoutVars>
      </dgm:prSet>
      <dgm:spPr/>
    </dgm:pt>
    <dgm:pt modelId="{3A5F50B5-F4B8-9B46-A2F2-ACDA34DC3948}" type="pres">
      <dgm:prSet presAssocID="{D303A48A-21B1-47DA-8140-6EA8002D1AF4}" presName="spacer" presStyleCnt="0"/>
      <dgm:spPr/>
    </dgm:pt>
    <dgm:pt modelId="{D001E5F0-6260-904D-A622-4370FA525A32}" type="pres">
      <dgm:prSet presAssocID="{2657929C-5E0D-4090-9FB5-EFA966862BE0}" presName="parentText" presStyleLbl="node1" presStyleIdx="1" presStyleCnt="2">
        <dgm:presLayoutVars>
          <dgm:chMax val="0"/>
          <dgm:bulletEnabled val="1"/>
        </dgm:presLayoutVars>
      </dgm:prSet>
      <dgm:spPr/>
    </dgm:pt>
  </dgm:ptLst>
  <dgm:cxnLst>
    <dgm:cxn modelId="{2E72D119-AECE-4F9C-96F3-8DFC6629BF4B}" srcId="{77038985-60E0-49E1-BEBB-C4254192254E}" destId="{94EB3375-EA54-4C89-9B2E-9880F430A8A3}" srcOrd="0" destOrd="0" parTransId="{06785630-0801-45F3-B925-2096F39EEB2E}" sibTransId="{D303A48A-21B1-47DA-8140-6EA8002D1AF4}"/>
    <dgm:cxn modelId="{FAD89D67-B6CE-4947-91F1-D05F646733F3}" type="presOf" srcId="{94EB3375-EA54-4C89-9B2E-9880F430A8A3}" destId="{4294536E-91FD-E645-BF06-0235CC1A362E}" srcOrd="0" destOrd="0" presId="urn:microsoft.com/office/officeart/2005/8/layout/vList2"/>
    <dgm:cxn modelId="{C28F914A-317D-4585-AF3C-A69D0B2916F3}" srcId="{77038985-60E0-49E1-BEBB-C4254192254E}" destId="{2657929C-5E0D-4090-9FB5-EFA966862BE0}" srcOrd="1" destOrd="0" parTransId="{FBAC66D1-E188-475F-AEDE-9426F5CB55B2}" sibTransId="{B285F04A-D72F-448B-8B50-2425418997C1}"/>
    <dgm:cxn modelId="{06DAC851-D5FE-214B-B2E6-FBDC2917C9D2}" type="presOf" srcId="{77038985-60E0-49E1-BEBB-C4254192254E}" destId="{7CE25FBB-854F-CD4D-BE8A-98F51FAA6407}" srcOrd="0" destOrd="0" presId="urn:microsoft.com/office/officeart/2005/8/layout/vList2"/>
    <dgm:cxn modelId="{7C36188F-DB0C-3245-8FC4-B492883D140F}" type="presOf" srcId="{2657929C-5E0D-4090-9FB5-EFA966862BE0}" destId="{D001E5F0-6260-904D-A622-4370FA525A32}" srcOrd="0" destOrd="0" presId="urn:microsoft.com/office/officeart/2005/8/layout/vList2"/>
    <dgm:cxn modelId="{E9F1FB11-285E-0245-9E80-753B95A4CD85}" type="presParOf" srcId="{7CE25FBB-854F-CD4D-BE8A-98F51FAA6407}" destId="{4294536E-91FD-E645-BF06-0235CC1A362E}" srcOrd="0" destOrd="0" presId="urn:microsoft.com/office/officeart/2005/8/layout/vList2"/>
    <dgm:cxn modelId="{035AB789-6B83-B84A-8C28-EBB947102438}" type="presParOf" srcId="{7CE25FBB-854F-CD4D-BE8A-98F51FAA6407}" destId="{3A5F50B5-F4B8-9B46-A2F2-ACDA34DC3948}" srcOrd="1" destOrd="0" presId="urn:microsoft.com/office/officeart/2005/8/layout/vList2"/>
    <dgm:cxn modelId="{7BA9DE09-4366-054A-A96C-683D0165AA55}" type="presParOf" srcId="{7CE25FBB-854F-CD4D-BE8A-98F51FAA6407}" destId="{D001E5F0-6260-904D-A622-4370FA525A32}"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205F88-1144-4F1E-94D7-C8ED203154E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676780A-6524-473B-A0C3-50FF6CC5B931}">
      <dgm:prSet/>
      <dgm:spPr/>
      <dgm:t>
        <a:bodyPr/>
        <a:lstStyle/>
        <a:p>
          <a:r>
            <a:rPr lang="en-GB"/>
            <a:t>GreenBite Birmingham is a sustainable, community-driven solution to the dominant food delivery platforms serving Birmingham investors. Completely electric delivery fleet, compostable packaging and a more equitable commission model for local restaurants will allow the business to tap into the rising demand of environmentally-conscious students, young professionals, and families throughout the city. Sustainability credentials and a strong local identity are the foundation of a lean, scalable launch, with a modest investment of £15,000-£20,000. GreenBite is poised to expand beyond being just a Birmingham start-up, to becoming a brand name in ethical food delivery.</a:t>
          </a:r>
          <a:endParaRPr lang="en-US"/>
        </a:p>
      </dgm:t>
    </dgm:pt>
    <dgm:pt modelId="{175C60D3-0B9E-4641-9E22-7C1E142BD296}" type="parTrans" cxnId="{D32F1287-5513-421A-8BA2-3F745E797D76}">
      <dgm:prSet/>
      <dgm:spPr/>
      <dgm:t>
        <a:bodyPr/>
        <a:lstStyle/>
        <a:p>
          <a:endParaRPr lang="en-US"/>
        </a:p>
      </dgm:t>
    </dgm:pt>
    <dgm:pt modelId="{876A3A25-6083-408E-B9AA-80B5970AD135}" type="sibTrans" cxnId="{D32F1287-5513-421A-8BA2-3F745E797D76}">
      <dgm:prSet/>
      <dgm:spPr/>
      <dgm:t>
        <a:bodyPr/>
        <a:lstStyle/>
        <a:p>
          <a:endParaRPr lang="en-US"/>
        </a:p>
      </dgm:t>
    </dgm:pt>
    <dgm:pt modelId="{5E2A8A1C-4B77-4224-B230-784122EB2812}">
      <dgm:prSet/>
      <dgm:spPr/>
      <dgm:t>
        <a:bodyPr/>
        <a:lstStyle/>
        <a:p>
          <a:r>
            <a:rPr lang="en-GB"/>
            <a:t>Thank you — glad to answer any questions</a:t>
          </a:r>
          <a:endParaRPr lang="en-US"/>
        </a:p>
      </dgm:t>
    </dgm:pt>
    <dgm:pt modelId="{D820EDB6-B9C8-4368-95D8-9270DB6F302D}" type="parTrans" cxnId="{4884DF83-4A93-493B-9A1B-754E6A60D80A}">
      <dgm:prSet/>
      <dgm:spPr/>
      <dgm:t>
        <a:bodyPr/>
        <a:lstStyle/>
        <a:p>
          <a:endParaRPr lang="en-US"/>
        </a:p>
      </dgm:t>
    </dgm:pt>
    <dgm:pt modelId="{19B75E71-8EEE-46F7-9D12-064CDBF5A5F4}" type="sibTrans" cxnId="{4884DF83-4A93-493B-9A1B-754E6A60D80A}">
      <dgm:prSet/>
      <dgm:spPr/>
      <dgm:t>
        <a:bodyPr/>
        <a:lstStyle/>
        <a:p>
          <a:endParaRPr lang="en-US"/>
        </a:p>
      </dgm:t>
    </dgm:pt>
    <dgm:pt modelId="{5139F8B9-38B3-8049-A780-DBC159B3DBB3}" type="pres">
      <dgm:prSet presAssocID="{44205F88-1144-4F1E-94D7-C8ED203154EE}" presName="linear" presStyleCnt="0">
        <dgm:presLayoutVars>
          <dgm:animLvl val="lvl"/>
          <dgm:resizeHandles val="exact"/>
        </dgm:presLayoutVars>
      </dgm:prSet>
      <dgm:spPr/>
    </dgm:pt>
    <dgm:pt modelId="{FC1CCAB4-1918-3A47-BA67-9F9C36C05221}" type="pres">
      <dgm:prSet presAssocID="{E676780A-6524-473B-A0C3-50FF6CC5B931}" presName="parentText" presStyleLbl="node1" presStyleIdx="0" presStyleCnt="2">
        <dgm:presLayoutVars>
          <dgm:chMax val="0"/>
          <dgm:bulletEnabled val="1"/>
        </dgm:presLayoutVars>
      </dgm:prSet>
      <dgm:spPr/>
    </dgm:pt>
    <dgm:pt modelId="{6FB89D65-689A-6A4D-B497-F61109CA25E9}" type="pres">
      <dgm:prSet presAssocID="{876A3A25-6083-408E-B9AA-80B5970AD135}" presName="spacer" presStyleCnt="0"/>
      <dgm:spPr/>
    </dgm:pt>
    <dgm:pt modelId="{FD985E72-7EF1-1F46-8164-608B8CBF8A0E}" type="pres">
      <dgm:prSet presAssocID="{5E2A8A1C-4B77-4224-B230-784122EB2812}" presName="parentText" presStyleLbl="node1" presStyleIdx="1" presStyleCnt="2">
        <dgm:presLayoutVars>
          <dgm:chMax val="0"/>
          <dgm:bulletEnabled val="1"/>
        </dgm:presLayoutVars>
      </dgm:prSet>
      <dgm:spPr/>
    </dgm:pt>
  </dgm:ptLst>
  <dgm:cxnLst>
    <dgm:cxn modelId="{A596FF0E-944E-1849-AD15-5BE172021F2A}" type="presOf" srcId="{E676780A-6524-473B-A0C3-50FF6CC5B931}" destId="{FC1CCAB4-1918-3A47-BA67-9F9C36C05221}" srcOrd="0" destOrd="0" presId="urn:microsoft.com/office/officeart/2005/8/layout/vList2"/>
    <dgm:cxn modelId="{2F4F4C57-609A-5D42-8F37-8215BB6E627D}" type="presOf" srcId="{44205F88-1144-4F1E-94D7-C8ED203154EE}" destId="{5139F8B9-38B3-8049-A780-DBC159B3DBB3}" srcOrd="0" destOrd="0" presId="urn:microsoft.com/office/officeart/2005/8/layout/vList2"/>
    <dgm:cxn modelId="{4884DF83-4A93-493B-9A1B-754E6A60D80A}" srcId="{44205F88-1144-4F1E-94D7-C8ED203154EE}" destId="{5E2A8A1C-4B77-4224-B230-784122EB2812}" srcOrd="1" destOrd="0" parTransId="{D820EDB6-B9C8-4368-95D8-9270DB6F302D}" sibTransId="{19B75E71-8EEE-46F7-9D12-064CDBF5A5F4}"/>
    <dgm:cxn modelId="{D32F1287-5513-421A-8BA2-3F745E797D76}" srcId="{44205F88-1144-4F1E-94D7-C8ED203154EE}" destId="{E676780A-6524-473B-A0C3-50FF6CC5B931}" srcOrd="0" destOrd="0" parTransId="{175C60D3-0B9E-4641-9E22-7C1E142BD296}" sibTransId="{876A3A25-6083-408E-B9AA-80B5970AD135}"/>
    <dgm:cxn modelId="{49F79DA8-26E3-8E4F-8814-28E2A3429D67}" type="presOf" srcId="{5E2A8A1C-4B77-4224-B230-784122EB2812}" destId="{FD985E72-7EF1-1F46-8164-608B8CBF8A0E}" srcOrd="0" destOrd="0" presId="urn:microsoft.com/office/officeart/2005/8/layout/vList2"/>
    <dgm:cxn modelId="{3DF3D25A-49CE-5B4C-AC82-56BA6A38DA7B}" type="presParOf" srcId="{5139F8B9-38B3-8049-A780-DBC159B3DBB3}" destId="{FC1CCAB4-1918-3A47-BA67-9F9C36C05221}" srcOrd="0" destOrd="0" presId="urn:microsoft.com/office/officeart/2005/8/layout/vList2"/>
    <dgm:cxn modelId="{2B3A62AF-952C-FA49-8C7F-AFD2DE119633}" type="presParOf" srcId="{5139F8B9-38B3-8049-A780-DBC159B3DBB3}" destId="{6FB89D65-689A-6A4D-B497-F61109CA25E9}" srcOrd="1" destOrd="0" presId="urn:microsoft.com/office/officeart/2005/8/layout/vList2"/>
    <dgm:cxn modelId="{F1D423A4-72AC-744A-B766-B995B596DD71}" type="presParOf" srcId="{5139F8B9-38B3-8049-A780-DBC159B3DBB3}" destId="{FD985E72-7EF1-1F46-8164-608B8CBF8A0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D623B-F0D0-45E4-A308-D94F7F3BBFF7}">
      <dsp:nvSpPr>
        <dsp:cNvPr id="0" name=""/>
        <dsp:cNvSpPr/>
      </dsp:nvSpPr>
      <dsp:spPr>
        <a:xfrm>
          <a:off x="0" y="3622"/>
          <a:ext cx="5913437" cy="77164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D00BE-412D-4A64-99BA-7E43BEC276AA}">
      <dsp:nvSpPr>
        <dsp:cNvPr id="0" name=""/>
        <dsp:cNvSpPr/>
      </dsp:nvSpPr>
      <dsp:spPr>
        <a:xfrm>
          <a:off x="233421" y="177241"/>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12BA50-16B2-46A5-B37E-984DDA7BF3D1}">
      <dsp:nvSpPr>
        <dsp:cNvPr id="0" name=""/>
        <dsp:cNvSpPr/>
      </dsp:nvSpPr>
      <dsp:spPr>
        <a:xfrm>
          <a:off x="891244" y="3622"/>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A Birmingham based eco-friendly food delivery service, GreenBite Birmingham.</a:t>
          </a:r>
          <a:endParaRPr lang="en-US" sz="1500" kern="1200"/>
        </a:p>
      </dsp:txBody>
      <dsp:txXfrm>
        <a:off x="891244" y="3622"/>
        <a:ext cx="5022192" cy="771640"/>
      </dsp:txXfrm>
    </dsp:sp>
    <dsp:sp modelId="{F5E2772A-1928-49F9-9731-B9ADA8657D04}">
      <dsp:nvSpPr>
        <dsp:cNvPr id="0" name=""/>
        <dsp:cNvSpPr/>
      </dsp:nvSpPr>
      <dsp:spPr>
        <a:xfrm>
          <a:off x="0" y="968173"/>
          <a:ext cx="5913437" cy="77164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231B2-A735-45D4-97BC-D75F55D38175}">
      <dsp:nvSpPr>
        <dsp:cNvPr id="0" name=""/>
        <dsp:cNvSpPr/>
      </dsp:nvSpPr>
      <dsp:spPr>
        <a:xfrm>
          <a:off x="233421" y="1141792"/>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7F5225-5392-477E-BC6F-A835DBEA921D}">
      <dsp:nvSpPr>
        <dsp:cNvPr id="0" name=""/>
        <dsp:cNvSpPr/>
      </dsp:nvSpPr>
      <dsp:spPr>
        <a:xfrm>
          <a:off x="891244" y="96817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Restaurants and homes are linked together in Birmingham by local, independent restaurants that care about the environment</a:t>
          </a:r>
          <a:endParaRPr lang="en-US" sz="1500" kern="1200"/>
        </a:p>
      </dsp:txBody>
      <dsp:txXfrm>
        <a:off x="891244" y="968173"/>
        <a:ext cx="5022192" cy="771640"/>
      </dsp:txXfrm>
    </dsp:sp>
    <dsp:sp modelId="{2C5052A4-CACD-4937-A81F-3488D1CCE03E}">
      <dsp:nvSpPr>
        <dsp:cNvPr id="0" name=""/>
        <dsp:cNvSpPr/>
      </dsp:nvSpPr>
      <dsp:spPr>
        <a:xfrm>
          <a:off x="0" y="1932723"/>
          <a:ext cx="5913437" cy="77164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7706E4-ED01-4F01-917E-CBCEB1B46F05}">
      <dsp:nvSpPr>
        <dsp:cNvPr id="0" name=""/>
        <dsp:cNvSpPr/>
      </dsp:nvSpPr>
      <dsp:spPr>
        <a:xfrm>
          <a:off x="233421" y="2106342"/>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BB010C-9A2D-4F09-BFE6-6AB8B88237F9}">
      <dsp:nvSpPr>
        <dsp:cNvPr id="0" name=""/>
        <dsp:cNvSpPr/>
      </dsp:nvSpPr>
      <dsp:spPr>
        <a:xfrm>
          <a:off x="891244" y="193272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Fleet of 100% electric-bikes, no tail pipe emissions.</a:t>
          </a:r>
          <a:endParaRPr lang="en-US" sz="1500" kern="1200"/>
        </a:p>
      </dsp:txBody>
      <dsp:txXfrm>
        <a:off x="891244" y="1932723"/>
        <a:ext cx="5022192" cy="771640"/>
      </dsp:txXfrm>
    </dsp:sp>
    <dsp:sp modelId="{28B29A06-1091-4FBB-A73B-51AAB5DDCC89}">
      <dsp:nvSpPr>
        <dsp:cNvPr id="0" name=""/>
        <dsp:cNvSpPr/>
      </dsp:nvSpPr>
      <dsp:spPr>
        <a:xfrm>
          <a:off x="0" y="2897274"/>
          <a:ext cx="5913437" cy="77164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322E03-A74E-4A66-99F2-2EFCD4CE08AF}">
      <dsp:nvSpPr>
        <dsp:cNvPr id="0" name=""/>
        <dsp:cNvSpPr/>
      </dsp:nvSpPr>
      <dsp:spPr>
        <a:xfrm>
          <a:off x="233421" y="3070893"/>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5A1AAD-8911-4F10-B74A-FF99D1F904A4}">
      <dsp:nvSpPr>
        <dsp:cNvPr id="0" name=""/>
        <dsp:cNvSpPr/>
      </dsp:nvSpPr>
      <dsp:spPr>
        <a:xfrm>
          <a:off x="891244" y="289727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The use of compostable and recyclable packaging materials.</a:t>
          </a:r>
          <a:endParaRPr lang="en-US" sz="1500" kern="1200"/>
        </a:p>
      </dsp:txBody>
      <dsp:txXfrm>
        <a:off x="891244" y="2897274"/>
        <a:ext cx="5022192" cy="771640"/>
      </dsp:txXfrm>
    </dsp:sp>
    <dsp:sp modelId="{3BC29F66-7FB5-4C5C-8121-A347193099AE}">
      <dsp:nvSpPr>
        <dsp:cNvPr id="0" name=""/>
        <dsp:cNvSpPr/>
      </dsp:nvSpPr>
      <dsp:spPr>
        <a:xfrm>
          <a:off x="0" y="3861824"/>
          <a:ext cx="5913437" cy="771640"/>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D20BC-5064-43CE-A828-539385C58C51}">
      <dsp:nvSpPr>
        <dsp:cNvPr id="0" name=""/>
        <dsp:cNvSpPr/>
      </dsp:nvSpPr>
      <dsp:spPr>
        <a:xfrm>
          <a:off x="233421" y="4035443"/>
          <a:ext cx="424402" cy="42440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8F4C51-DFDC-4997-AB60-06E7789E1169}">
      <dsp:nvSpPr>
        <dsp:cNvPr id="0" name=""/>
        <dsp:cNvSpPr/>
      </dsp:nvSpPr>
      <dsp:spPr>
        <a:xfrm>
          <a:off x="891244" y="386182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666750">
            <a:lnSpc>
              <a:spcPct val="90000"/>
            </a:lnSpc>
            <a:spcBef>
              <a:spcPct val="0"/>
            </a:spcBef>
            <a:spcAft>
              <a:spcPct val="35000"/>
            </a:spcAft>
            <a:buNone/>
          </a:pPr>
          <a:r>
            <a:rPr lang="en-GB" sz="1500" kern="1200"/>
            <a:t>A lower restaurant commission than Uber Eats and Deliveroo (Aexir 2026) charge, which is around 15% compared to 30–35%.</a:t>
          </a:r>
          <a:endParaRPr lang="en-US" sz="1500" kern="1200"/>
        </a:p>
      </dsp:txBody>
      <dsp:txXfrm>
        <a:off x="891244" y="3861824"/>
        <a:ext cx="5022192" cy="771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FB934C-1DCB-B24B-B57F-34FFD97804CC}">
      <dsp:nvSpPr>
        <dsp:cNvPr id="0" name=""/>
        <dsp:cNvSpPr/>
      </dsp:nvSpPr>
      <dsp:spPr>
        <a:xfrm>
          <a:off x="0" y="35424"/>
          <a:ext cx="5913437" cy="108108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Owner/Manager — strategy, finances, restaurant partnerships </a:t>
          </a:r>
        </a:p>
      </dsp:txBody>
      <dsp:txXfrm>
        <a:off x="52774" y="88198"/>
        <a:ext cx="5807889" cy="975532"/>
      </dsp:txXfrm>
    </dsp:sp>
    <dsp:sp modelId="{E64040D1-E548-DF4D-B63B-56739A958753}">
      <dsp:nvSpPr>
        <dsp:cNvPr id="0" name=""/>
        <dsp:cNvSpPr/>
      </dsp:nvSpPr>
      <dsp:spPr>
        <a:xfrm>
          <a:off x="0" y="1197144"/>
          <a:ext cx="5913437" cy="1081080"/>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 Operations Lead — rider scheduling, restaurant onboarding </a:t>
          </a:r>
        </a:p>
      </dsp:txBody>
      <dsp:txXfrm>
        <a:off x="52774" y="1249918"/>
        <a:ext cx="5807889" cy="975532"/>
      </dsp:txXfrm>
    </dsp:sp>
    <dsp:sp modelId="{6A8EBE00-E33E-9142-BB9F-625723D0935B}">
      <dsp:nvSpPr>
        <dsp:cNvPr id="0" name=""/>
        <dsp:cNvSpPr/>
      </dsp:nvSpPr>
      <dsp:spPr>
        <a:xfrm>
          <a:off x="0" y="2358864"/>
          <a:ext cx="5913437" cy="1081080"/>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Delivery riders — self-employed contractors </a:t>
          </a:r>
        </a:p>
      </dsp:txBody>
      <dsp:txXfrm>
        <a:off x="52774" y="2411638"/>
        <a:ext cx="5807889" cy="975532"/>
      </dsp:txXfrm>
    </dsp:sp>
    <dsp:sp modelId="{2241FAC5-9F26-AB4F-84C9-496BA15441E4}">
      <dsp:nvSpPr>
        <dsp:cNvPr id="0" name=""/>
        <dsp:cNvSpPr/>
      </dsp:nvSpPr>
      <dsp:spPr>
        <a:xfrm>
          <a:off x="0" y="3520583"/>
          <a:ext cx="5913437" cy="108108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  Legal structure: Private Limited Company (Ltd)</a:t>
          </a:r>
        </a:p>
      </dsp:txBody>
      <dsp:txXfrm>
        <a:off x="52774" y="3573357"/>
        <a:ext cx="5807889" cy="9755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09E6-3490-0843-9C2B-A2DBE2783CAA}">
      <dsp:nvSpPr>
        <dsp:cNvPr id="0" name=""/>
        <dsp:cNvSpPr/>
      </dsp:nvSpPr>
      <dsp:spPr>
        <a:xfrm>
          <a:off x="0" y="181134"/>
          <a:ext cx="5913437" cy="1392299"/>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Political:</a:t>
          </a:r>
          <a:r>
            <a:rPr lang="en-GB" sz="1700" kern="1200"/>
            <a:t> Birmingham has just announced a commercial grant of more than £10 million to support small and medium enterprises to upgrade their commercial vehicles to comply with the Clean Air Zone emission standards, with up to £180,000 available per business (Smallbusiness.co.uk, 2026)</a:t>
          </a:r>
          <a:endParaRPr lang="en-US" sz="1700" kern="1200"/>
        </a:p>
      </dsp:txBody>
      <dsp:txXfrm>
        <a:off x="67966" y="249100"/>
        <a:ext cx="5777505" cy="1256367"/>
      </dsp:txXfrm>
    </dsp:sp>
    <dsp:sp modelId="{3C8C0295-4546-3A43-B01C-252DEA7BA1D8}">
      <dsp:nvSpPr>
        <dsp:cNvPr id="0" name=""/>
        <dsp:cNvSpPr/>
      </dsp:nvSpPr>
      <dsp:spPr>
        <a:xfrm>
          <a:off x="0" y="1622394"/>
          <a:ext cx="5913437" cy="1392299"/>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Environmental:</a:t>
          </a:r>
          <a:r>
            <a:rPr lang="en-GB" sz="1700" kern="1200"/>
            <a:t> UK Plastic Packaging Tax was increased from April 2026 to £228.82 per tonne for packaging that is less than 30% recycled (GOV.UK, 2026)</a:t>
          </a:r>
          <a:endParaRPr lang="en-US" sz="1700" kern="1200"/>
        </a:p>
      </dsp:txBody>
      <dsp:txXfrm>
        <a:off x="67966" y="1690360"/>
        <a:ext cx="5777505" cy="1256367"/>
      </dsp:txXfrm>
    </dsp:sp>
    <dsp:sp modelId="{5ED7CB4E-DD89-FF48-B046-65D9DFC34C88}">
      <dsp:nvSpPr>
        <dsp:cNvPr id="0" name=""/>
        <dsp:cNvSpPr/>
      </dsp:nvSpPr>
      <dsp:spPr>
        <a:xfrm>
          <a:off x="0" y="3063653"/>
          <a:ext cx="5913437" cy="1392299"/>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Social </a:t>
          </a:r>
          <a:r>
            <a:rPr lang="en-GB" sz="1700" kern="1200"/>
            <a:t>: Birmingham has 5 main Universities with around 80 000 students which represent a formidable customer base that is increasingly ‘app-savvy' and open to brands with sustainability at their core (365 Invest, 2025).</a:t>
          </a:r>
          <a:endParaRPr lang="en-US" sz="1700" kern="1200"/>
        </a:p>
      </dsp:txBody>
      <dsp:txXfrm>
        <a:off x="67966" y="3131619"/>
        <a:ext cx="5777505" cy="12563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4536E-91FD-E645-BF06-0235CC1A362E}">
      <dsp:nvSpPr>
        <dsp:cNvPr id="0" name=""/>
        <dsp:cNvSpPr/>
      </dsp:nvSpPr>
      <dsp:spPr>
        <a:xfrm>
          <a:off x="0" y="68363"/>
          <a:ext cx="5913437" cy="22113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Digital marketing:</a:t>
          </a:r>
          <a:r>
            <a:rPr lang="en-GB" sz="2700" kern="1200"/>
            <a:t> Instagram/TikTok content highlighting GreenBite's sustainability narrative, with the added benefit of local Birmingham food influencers.</a:t>
          </a:r>
          <a:endParaRPr lang="en-US" sz="2700" kern="1200"/>
        </a:p>
      </dsp:txBody>
      <dsp:txXfrm>
        <a:off x="107947" y="176310"/>
        <a:ext cx="5697543" cy="1995406"/>
      </dsp:txXfrm>
    </dsp:sp>
    <dsp:sp modelId="{D001E5F0-6260-904D-A622-4370FA525A32}">
      <dsp:nvSpPr>
        <dsp:cNvPr id="0" name=""/>
        <dsp:cNvSpPr/>
      </dsp:nvSpPr>
      <dsp:spPr>
        <a:xfrm>
          <a:off x="0" y="2357423"/>
          <a:ext cx="5913437" cy="22113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Community engagement</a:t>
          </a:r>
          <a:r>
            <a:rPr lang="en-GB" sz="2700" kern="1200"/>
            <a:t>: Pop up stalls at Birmingham markets/events, working with University student unions</a:t>
          </a:r>
          <a:endParaRPr lang="en-US" sz="2700" kern="1200"/>
        </a:p>
      </dsp:txBody>
      <dsp:txXfrm>
        <a:off x="107947" y="2465370"/>
        <a:ext cx="5697543" cy="19954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1CCAB4-1918-3A47-BA67-9F9C36C05221}">
      <dsp:nvSpPr>
        <dsp:cNvPr id="0" name=""/>
        <dsp:cNvSpPr/>
      </dsp:nvSpPr>
      <dsp:spPr>
        <a:xfrm>
          <a:off x="0" y="70703"/>
          <a:ext cx="5913437" cy="222768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GreenBite Birmingham is a sustainable, community-driven solution to the dominant food delivery platforms serving Birmingham investors. Completely electric delivery fleet, compostable packaging and a more equitable commission model for local restaurants will allow the business to tap into the rising demand of environmentally-conscious students, young professionals, and families throughout the city. Sustainability credentials and a strong local identity are the foundation of a lean, scalable launch, with a modest investment of £15,000-£20,000. GreenBite is poised to expand beyond being just a Birmingham start-up, to becoming a brand name in ethical food delivery.</a:t>
          </a:r>
          <a:endParaRPr lang="en-US" sz="1400" kern="1200"/>
        </a:p>
      </dsp:txBody>
      <dsp:txXfrm>
        <a:off x="108746" y="179449"/>
        <a:ext cx="5695945" cy="2010188"/>
      </dsp:txXfrm>
    </dsp:sp>
    <dsp:sp modelId="{FD985E72-7EF1-1F46-8164-608B8CBF8A0E}">
      <dsp:nvSpPr>
        <dsp:cNvPr id="0" name=""/>
        <dsp:cNvSpPr/>
      </dsp:nvSpPr>
      <dsp:spPr>
        <a:xfrm>
          <a:off x="0" y="2338704"/>
          <a:ext cx="5913437" cy="222768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Thank you — glad to answer any questions</a:t>
          </a:r>
          <a:endParaRPr lang="en-US" sz="1400" kern="1200"/>
        </a:p>
      </dsp:txBody>
      <dsp:txXfrm>
        <a:off x="108746" y="2447450"/>
        <a:ext cx="5695945" cy="20101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CD059-7890-4446-A059-DB8491CD3606}" type="datetimeFigureOut">
              <a:rPr lang="en-GB" smtClean="0"/>
              <a:t>28/06/2026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BEF9F8-1EF0-314E-BA22-98FFD4DB6C67}" type="slidenum">
              <a:rPr lang="en-GB" smtClean="0"/>
              <a:t>‹#›</a:t>
            </a:fld>
            <a:endParaRPr lang="en-GB"/>
          </a:p>
        </p:txBody>
      </p:sp>
    </p:spTree>
    <p:extLst>
      <p:ext uri="{BB962C8B-B14F-4D97-AF65-F5344CB8AC3E}">
        <p14:creationId xmlns:p14="http://schemas.microsoft.com/office/powerpoint/2010/main" val="809062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 </a:t>
            </a:r>
            <a:r>
              <a:rPr lang="en-GB" sz="1200" kern="1200" dirty="0">
                <a:solidFill>
                  <a:schemeClr val="tx1"/>
                </a:solidFill>
                <a:effectLst/>
                <a:latin typeface="+mn-lt"/>
                <a:ea typeface="+mn-ea"/>
                <a:cs typeface="+mn-cs"/>
              </a:rPr>
              <a:t>It will have a more sustainable alternative to Uber Eats and Deliveroo: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Birmingham does local restaurant food delivery with electric bikes and completely compostable packaging, charging restaurants a fairer commission.</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DBEF9F8-1EF0-314E-BA22-98FFD4DB6C67}" type="slidenum">
              <a:rPr lang="en-GB" smtClean="0"/>
              <a:t>2</a:t>
            </a:fld>
            <a:endParaRPr lang="en-GB"/>
          </a:p>
        </p:txBody>
      </p:sp>
    </p:spTree>
    <p:extLst>
      <p:ext uri="{BB962C8B-B14F-4D97-AF65-F5344CB8AC3E}">
        <p14:creationId xmlns:p14="http://schemas.microsoft.com/office/powerpoint/2010/main" val="3417906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Speaker notes:  For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Birmingham I have selected a Private Limited Company (Ltd) as it has a number of important benefits for a growing business. The owner or manager will be responsible for establishing the business plan, working with the finances and developing relationships with local restaurants. An Operations Lead will be responsible for day-to-day operations and operations activities, such as the scheduling of delivery riders and the onboarding of new restaurant partners, etc. The delivery riders will be self-employed contractors who can adjust to the demand of the customers. An Ltd has the advantage of limiting the personal financial liability of the owner, so that if the business had debts then personal assets would be protected. It also enhances the business' credibility in front of investors, bankers, and suppliers, and protects the business from the owner's personal finances.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DBEF9F8-1EF0-314E-BA22-98FFD4DB6C67}" type="slidenum">
              <a:rPr lang="en-GB" smtClean="0"/>
              <a:t>3</a:t>
            </a:fld>
            <a:endParaRPr lang="en-GB"/>
          </a:p>
        </p:txBody>
      </p:sp>
    </p:spTree>
    <p:extLst>
      <p:ext uri="{BB962C8B-B14F-4D97-AF65-F5344CB8AC3E}">
        <p14:creationId xmlns:p14="http://schemas.microsoft.com/office/powerpoint/2010/main" val="256472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Three PESTEL factors have the biggest impact on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Birmingham. Politically, Birmingham's Clean Air Zone grants can help lower small business start-up costs for our electric bike fleet by helping them invest in lower-emission vehicles. Second, an environmental benefit of the Plastic Packaging Tax is to incentivise businesses to adopt more sustainable packaging. </a:t>
            </a:r>
            <a:r>
              <a:rPr lang="en-GB" sz="1200" kern="1200" dirty="0" err="1">
                <a:solidFill>
                  <a:schemeClr val="tx1"/>
                </a:solidFill>
                <a:effectLst/>
                <a:latin typeface="+mn-lt"/>
                <a:ea typeface="+mn-ea"/>
                <a:cs typeface="+mn-cs"/>
              </a:rPr>
              <a:t>GreenBite</a:t>
            </a:r>
            <a:r>
              <a:rPr lang="en-GB" sz="1200" kern="1200" dirty="0">
                <a:solidFill>
                  <a:schemeClr val="tx1"/>
                </a:solidFill>
                <a:effectLst/>
                <a:latin typeface="+mn-lt"/>
                <a:ea typeface="+mn-ea"/>
                <a:cs typeface="+mn-cs"/>
              </a:rPr>
              <a:t> can lower environmental footprint by opting for compostable packaging from the ground up and enhance its eco-friendly brand. Last but not least, Birmingham is home to approximately 80,000 students and numerous young professionals who are more inclined to opt for sustainable and ethical companies. This gives us a big market opportunity as </a:t>
            </a:r>
            <a:r>
              <a:rPr lang="en-GB" sz="1200" kern="1200" dirty="0" err="1">
                <a:solidFill>
                  <a:schemeClr val="tx1"/>
                </a:solidFill>
                <a:effectLst/>
                <a:latin typeface="+mn-lt"/>
                <a:ea typeface="+mn-ea"/>
                <a:cs typeface="+mn-cs"/>
              </a:rPr>
              <a:t>GreenBite's</a:t>
            </a:r>
            <a:r>
              <a:rPr lang="en-GB" sz="1200" kern="1200" dirty="0">
                <a:solidFill>
                  <a:schemeClr val="tx1"/>
                </a:solidFill>
                <a:effectLst/>
                <a:latin typeface="+mn-lt"/>
                <a:ea typeface="+mn-ea"/>
                <a:cs typeface="+mn-cs"/>
              </a:rPr>
              <a:t> unique approach to local restaurant partnerships, electric bike deliveries and packaging that is good for the environment align tightly with the evolving values and purchase habits of people.</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DBEF9F8-1EF0-314E-BA22-98FFD4DB6C67}" type="slidenum">
              <a:rPr lang="en-GB" smtClean="0"/>
              <a:t>4</a:t>
            </a:fld>
            <a:endParaRPr lang="en-GB"/>
          </a:p>
        </p:txBody>
      </p:sp>
    </p:spTree>
    <p:extLst>
      <p:ext uri="{BB962C8B-B14F-4D97-AF65-F5344CB8AC3E}">
        <p14:creationId xmlns:p14="http://schemas.microsoft.com/office/powerpoint/2010/main" val="1012402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Speaker notes:</a:t>
            </a:r>
            <a:r>
              <a:rPr lang="en-GB" sz="1200" kern="1200" dirty="0">
                <a:solidFill>
                  <a:schemeClr val="tx1"/>
                </a:solidFill>
                <a:effectLst/>
                <a:latin typeface="+mn-lt"/>
                <a:ea typeface="+mn-ea"/>
                <a:cs typeface="+mn-cs"/>
              </a:rPr>
              <a:t> Make sure to explain why TikTok/Instagram specifically (target market is younger, sustainability oriented) and provide an example on how it works (e.g., "A short video is displayed where a rider's delivery route is shown on screen, with the ('carbon saved') counter updating as they deliver.</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DBEF9F8-1EF0-314E-BA22-98FFD4DB6C67}" type="slidenum">
              <a:rPr lang="en-GB" smtClean="0"/>
              <a:t>5</a:t>
            </a:fld>
            <a:endParaRPr lang="en-GB"/>
          </a:p>
        </p:txBody>
      </p:sp>
    </p:spTree>
    <p:extLst>
      <p:ext uri="{BB962C8B-B14F-4D97-AF65-F5344CB8AC3E}">
        <p14:creationId xmlns:p14="http://schemas.microsoft.com/office/powerpoint/2010/main" val="31017586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Using numbers and numbers only – investors will want to question this. Understand the rationale for the cost of each component (e.g. e-bikes are the highest cost because they are the core to the zero emission benefit).</a:t>
            </a:r>
            <a:r>
              <a:rPr lang="en-US" dirty="0">
                <a:effectLst/>
              </a:rPr>
              <a:t> </a:t>
            </a:r>
            <a:endParaRPr lang="en-GB" dirty="0"/>
          </a:p>
        </p:txBody>
      </p:sp>
      <p:sp>
        <p:nvSpPr>
          <p:cNvPr id="4" name="Slide Number Placeholder 3"/>
          <p:cNvSpPr>
            <a:spLocks noGrp="1"/>
          </p:cNvSpPr>
          <p:nvPr>
            <p:ph type="sldNum" sz="quarter" idx="5"/>
          </p:nvPr>
        </p:nvSpPr>
        <p:spPr/>
        <p:txBody>
          <a:bodyPr/>
          <a:lstStyle/>
          <a:p>
            <a:fld id="{6DBEF9F8-1EF0-314E-BA22-98FFD4DB6C67}" type="slidenum">
              <a:rPr lang="en-GB" smtClean="0"/>
              <a:t>6</a:t>
            </a:fld>
            <a:endParaRPr lang="en-GB"/>
          </a:p>
        </p:txBody>
      </p:sp>
    </p:spTree>
    <p:extLst>
      <p:ext uri="{BB962C8B-B14F-4D97-AF65-F5344CB8AC3E}">
        <p14:creationId xmlns:p14="http://schemas.microsoft.com/office/powerpoint/2010/main" val="3203948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6/28/2026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48CC95F-0247-41B6-91CF-DC97C76A708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1445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0727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2498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6/28/2026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5625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6/28/2026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12558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6/28/2026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81703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6/28/2026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46991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6/28/2026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0959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80C50CD-E178-4744-9B35-B2F624D6C5E9}" type="datetimeFigureOut">
              <a:rPr lang="en-US" smtClean="0"/>
              <a:t>6/28/2026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6672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2882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6/28/2026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0152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80C50CD-E178-4744-9B35-B2F624D6C5E9}" type="datetimeFigureOut">
              <a:rPr lang="en-US" smtClean="0"/>
              <a:pPr/>
              <a:t>6/28/2026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8CC95F-0247-41B6-91CF-DC97C76A7088}"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623117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jpg" /><Relationship Id="rId7" Type="http://schemas.openxmlformats.org/officeDocument/2006/relationships/diagramColors" Target="../diagrams/colors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1.jpg" /><Relationship Id="rId7" Type="http://schemas.openxmlformats.org/officeDocument/2006/relationships/diagramColors" Target="../diagrams/colors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4.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image" Target="../media/image1.jpg" /><Relationship Id="rId7" Type="http://schemas.openxmlformats.org/officeDocument/2006/relationships/diagramColors" Target="../diagrams/colors3.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s>
</file>

<file path=ppt/slides/_rels/slide5.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1.jpg" /><Relationship Id="rId7" Type="http://schemas.openxmlformats.org/officeDocument/2006/relationships/diagramColors" Target="../diagrams/colors4.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6.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5.xml" /><Relationship Id="rId1" Type="http://schemas.openxmlformats.org/officeDocument/2006/relationships/slideLayout" Target="../slideLayouts/slideLayout2.xml" /><Relationship Id="rId5" Type="http://schemas.openxmlformats.org/officeDocument/2006/relationships/image" Target="../media/image1.jpg" /><Relationship Id="rId4" Type="http://schemas.openxmlformats.org/officeDocument/2006/relationships/image" Target="../media/image9.png"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image" Target="../media/image1.jpg"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3" Type="http://schemas.openxmlformats.org/officeDocument/2006/relationships/hyperlink" Target="https://aexir.com/blog/uber-eats-alternative-uk-cost" TargetMode="External" /><Relationship Id="rId2" Type="http://schemas.openxmlformats.org/officeDocument/2006/relationships/hyperlink" Target="https://365invest.co.uk/student-population-in-birmingham/" TargetMode="External" /><Relationship Id="rId1" Type="http://schemas.openxmlformats.org/officeDocument/2006/relationships/slideLayout" Target="../slideLayouts/slideLayout2.xml" /><Relationship Id="rId6" Type="http://schemas.openxmlformats.org/officeDocument/2006/relationships/hyperlink" Target="https://www.startuploans.co.uk/" TargetMode="External" /><Relationship Id="rId5" Type="http://schemas.openxmlformats.org/officeDocument/2006/relationships/hyperlink" Target="https://smallbusiness.co.uk/small-business-grants-uk-2548113/" TargetMode="External" /><Relationship Id="rId4" Type="http://schemas.openxmlformats.org/officeDocument/2006/relationships/hyperlink" Target="https://www.gov.uk/guidance/check-if-you-need-to-register-for-plastic-packaging-tax"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02C0F-F343-2049-28C6-D1A58190BA9F}"/>
              </a:ext>
            </a:extLst>
          </p:cNvPr>
          <p:cNvSpPr>
            <a:spLocks noGrp="1"/>
          </p:cNvSpPr>
          <p:nvPr>
            <p:ph type="ctrTitle"/>
          </p:nvPr>
        </p:nvSpPr>
        <p:spPr>
          <a:xfrm>
            <a:off x="521208" y="978408"/>
            <a:ext cx="6263640" cy="1463040"/>
          </a:xfrm>
        </p:spPr>
        <p:txBody>
          <a:bodyPr vert="horz" lIns="91440" tIns="45720" rIns="91440" bIns="45720" rtlCol="0" anchor="t">
            <a:normAutofit/>
          </a:bodyPr>
          <a:lstStyle/>
          <a:p>
            <a:r>
              <a:rPr lang="en-US" sz="4400" b="1" kern="1200" dirty="0">
                <a:solidFill>
                  <a:schemeClr val="tx1"/>
                </a:solidFill>
                <a:latin typeface="+mj-lt"/>
                <a:ea typeface="+mj-ea"/>
                <a:cs typeface="+mj-cs"/>
              </a:rPr>
              <a:t>Slide 1: Title Page </a:t>
            </a:r>
            <a:r>
              <a:rPr lang="en-US" sz="4400" b="1" kern="1200" dirty="0">
                <a:solidFill>
                  <a:schemeClr val="tx1"/>
                </a:solidFill>
                <a:effectLst/>
                <a:latin typeface="+mj-lt"/>
                <a:ea typeface="+mj-ea"/>
                <a:cs typeface="+mj-cs"/>
              </a:rPr>
              <a:t> </a:t>
            </a:r>
            <a:endParaRPr lang="en-US" sz="4400" b="1" kern="1200" dirty="0">
              <a:solidFill>
                <a:schemeClr val="tx1"/>
              </a:solidFill>
              <a:latin typeface="+mj-lt"/>
              <a:ea typeface="+mj-ea"/>
              <a:cs typeface="+mj-cs"/>
            </a:endParaRPr>
          </a:p>
        </p:txBody>
      </p:sp>
      <p:sp>
        <p:nvSpPr>
          <p:cNvPr id="3" name="Subtitle 2">
            <a:extLst>
              <a:ext uri="{FF2B5EF4-FFF2-40B4-BE49-F238E27FC236}">
                <a16:creationId xmlns:a16="http://schemas.microsoft.com/office/drawing/2014/main" id="{3CD0BE28-5590-7619-0BDB-DF77212CD6C4}"/>
              </a:ext>
            </a:extLst>
          </p:cNvPr>
          <p:cNvSpPr>
            <a:spLocks noGrp="1"/>
          </p:cNvSpPr>
          <p:nvPr>
            <p:ph type="subTitle" idx="1"/>
          </p:nvPr>
        </p:nvSpPr>
        <p:spPr>
          <a:xfrm>
            <a:off x="521208" y="2578608"/>
            <a:ext cx="6263640" cy="3767328"/>
          </a:xfrm>
        </p:spPr>
        <p:txBody>
          <a:bodyPr vert="horz" lIns="91440" tIns="45720" rIns="91440" bIns="45720" rtlCol="0">
            <a:normAutofit/>
          </a:bodyPr>
          <a:lstStyle/>
          <a:p>
            <a:pPr lvl="0" indent="-228600">
              <a:lnSpc>
                <a:spcPct val="100000"/>
              </a:lnSpc>
              <a:buFont typeface="Arial" panose="020B0604020202020204" pitchFamily="34" charset="0"/>
              <a:buChar char="•"/>
            </a:pPr>
            <a:r>
              <a:rPr lang="en-US"/>
              <a:t>Programme</a:t>
            </a:r>
            <a:r>
              <a:rPr lang="en-US" dirty="0"/>
              <a:t>: Certificate in Higher Education Business Skills for the Workplace</a:t>
            </a:r>
            <a:endParaRPr lang="en-US"/>
          </a:p>
          <a:p>
            <a:pPr lvl="0" indent="-228600">
              <a:lnSpc>
                <a:spcPct val="100000"/>
              </a:lnSpc>
              <a:buFont typeface="Arial" panose="020B0604020202020204" pitchFamily="34" charset="0"/>
              <a:buChar char="•"/>
            </a:pPr>
            <a:r>
              <a:rPr lang="en-US" dirty="0"/>
              <a:t>Module: Enterprise and Entrepreneurship (LCLM4006)</a:t>
            </a:r>
            <a:endParaRPr lang="en-US"/>
          </a:p>
          <a:p>
            <a:pPr lvl="0" indent="-228600">
              <a:lnSpc>
                <a:spcPct val="100000"/>
              </a:lnSpc>
              <a:buFont typeface="Arial" panose="020B0604020202020204" pitchFamily="34" charset="0"/>
              <a:buChar char="•"/>
            </a:pPr>
            <a:r>
              <a:rPr lang="en-US" dirty="0"/>
              <a:t>Assignment: Task 2 — Individual Business Pitch Presentation</a:t>
            </a:r>
            <a:endParaRPr lang="en-US"/>
          </a:p>
          <a:p>
            <a:pPr lvl="0" indent="-228600">
              <a:lnSpc>
                <a:spcPct val="100000"/>
              </a:lnSpc>
              <a:buFont typeface="Arial" panose="020B0604020202020204" pitchFamily="34" charset="0"/>
              <a:buChar char="•"/>
            </a:pPr>
            <a:r>
              <a:rPr lang="en-US" dirty="0"/>
              <a:t>Business Name: </a:t>
            </a:r>
            <a:r>
              <a:rPr lang="en-US"/>
              <a:t>GreenBite</a:t>
            </a:r>
            <a:r>
              <a:rPr lang="en-US" dirty="0"/>
              <a:t> Birmingham</a:t>
            </a:r>
            <a:endParaRPr lang="en-US"/>
          </a:p>
          <a:p>
            <a:pPr lvl="0" indent="-228600">
              <a:lnSpc>
                <a:spcPct val="100000"/>
              </a:lnSpc>
              <a:buFont typeface="Arial" panose="020B0604020202020204" pitchFamily="34" charset="0"/>
              <a:buChar char="•"/>
            </a:pPr>
            <a:r>
              <a:rPr lang="en-US" dirty="0"/>
              <a:t>Lecturer: [Insert lecturer name]</a:t>
            </a:r>
            <a:endParaRPr lang="en-US"/>
          </a:p>
          <a:p>
            <a:pPr lvl="0" indent="-228600">
              <a:lnSpc>
                <a:spcPct val="100000"/>
              </a:lnSpc>
              <a:buFont typeface="Arial" panose="020B0604020202020204" pitchFamily="34" charset="0"/>
              <a:buChar char="•"/>
            </a:pPr>
            <a:r>
              <a:rPr lang="en-US" dirty="0"/>
              <a:t>Student name/ID: </a:t>
            </a:r>
            <a:r>
              <a:rPr lang="en-US" b="1"/>
              <a:t>Bilal Aslam</a:t>
            </a:r>
            <a:r>
              <a:rPr lang="en-US" dirty="0">
                <a:effectLst/>
              </a:rPr>
              <a:t> , </a:t>
            </a:r>
            <a:r>
              <a:rPr lang="en-US" b="1"/>
              <a:t>2505193</a:t>
            </a:r>
            <a:r>
              <a:rPr lang="en-US" dirty="0">
                <a:effectLst/>
              </a:rPr>
              <a:t> </a:t>
            </a:r>
            <a:endParaRPr lang="en-US"/>
          </a:p>
          <a:p>
            <a:pPr indent="-228600">
              <a:lnSpc>
                <a:spcPct val="100000"/>
              </a:lnSpc>
              <a:buFont typeface="Arial" panose="020B0604020202020204" pitchFamily="34" charset="0"/>
              <a:buChar char="•"/>
            </a:pPr>
            <a:endParaRPr lang="en-US"/>
          </a:p>
        </p:txBody>
      </p:sp>
      <p:pic>
        <p:nvPicPr>
          <p:cNvPr id="5" name="Picture 4">
            <a:extLst>
              <a:ext uri="{FF2B5EF4-FFF2-40B4-BE49-F238E27FC236}">
                <a16:creationId xmlns:a16="http://schemas.microsoft.com/office/drawing/2014/main" id="{B9D9F8BB-4360-79B0-4F95-DF4D2B1DACFE}"/>
              </a:ext>
            </a:extLst>
          </p:cNvPr>
          <p:cNvPicPr>
            <a:picLocks noChangeAspect="1"/>
          </p:cNvPicPr>
          <p:nvPr/>
        </p:nvPicPr>
        <p:blipFill>
          <a:blip r:embed="rId2"/>
          <a:stretch>
            <a:fillRect/>
          </a:stretch>
        </p:blipFill>
        <p:spPr>
          <a:xfrm>
            <a:off x="7306492" y="976160"/>
            <a:ext cx="4364590" cy="2673310"/>
          </a:xfrm>
          <a:prstGeom prst="rect">
            <a:avLst/>
          </a:prstGeom>
        </p:spPr>
      </p:pic>
    </p:spTree>
    <p:extLst>
      <p:ext uri="{BB962C8B-B14F-4D97-AF65-F5344CB8AC3E}">
        <p14:creationId xmlns:p14="http://schemas.microsoft.com/office/powerpoint/2010/main" val="10948016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5970590-1843-BA2F-9E47-715F4ADF8D1E}"/>
              </a:ext>
            </a:extLst>
          </p:cNvPr>
          <p:cNvSpPr>
            <a:spLocks noGrp="1"/>
          </p:cNvSpPr>
          <p:nvPr>
            <p:ph type="title"/>
          </p:nvPr>
        </p:nvSpPr>
        <p:spPr>
          <a:xfrm>
            <a:off x="1451579" y="2303047"/>
            <a:ext cx="3272093" cy="2674198"/>
          </a:xfrm>
        </p:spPr>
        <p:txBody>
          <a:bodyPr anchor="t">
            <a:normAutofit/>
          </a:bodyPr>
          <a:lstStyle/>
          <a:p>
            <a:r>
              <a:rPr lang="en-GB" dirty="0"/>
              <a:t>Business Idea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93E3E91-E5C4-BBCF-84FA-82E886406308}"/>
              </a:ext>
            </a:extLst>
          </p:cNvPr>
          <p:cNvGraphicFramePr>
            <a:graphicFrameLocks noGrp="1"/>
          </p:cNvGraphicFramePr>
          <p:nvPr>
            <p:ph idx="1"/>
            <p:extLst>
              <p:ext uri="{D42A27DB-BD31-4B8C-83A1-F6EECF244321}">
                <p14:modId xmlns:p14="http://schemas.microsoft.com/office/powerpoint/2010/main" val="342603640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79867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14A05A9-79CC-A773-E864-1DDCCAA94C92}"/>
              </a:ext>
            </a:extLst>
          </p:cNvPr>
          <p:cNvSpPr>
            <a:spLocks noGrp="1"/>
          </p:cNvSpPr>
          <p:nvPr>
            <p:ph type="title"/>
          </p:nvPr>
        </p:nvSpPr>
        <p:spPr>
          <a:xfrm>
            <a:off x="1451579" y="2303047"/>
            <a:ext cx="3272093" cy="2674198"/>
          </a:xfrm>
        </p:spPr>
        <p:txBody>
          <a:bodyPr anchor="t">
            <a:normAutofit/>
          </a:bodyPr>
          <a:lstStyle/>
          <a:p>
            <a:r>
              <a:rPr lang="en-GB" dirty="0"/>
              <a:t>Management Structure &amp; Legal Format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2339287-FBEF-3E86-B42A-B5C900BCC1F2}"/>
              </a:ext>
            </a:extLst>
          </p:cNvPr>
          <p:cNvGraphicFramePr>
            <a:graphicFrameLocks noGrp="1"/>
          </p:cNvGraphicFramePr>
          <p:nvPr>
            <p:ph idx="1"/>
            <p:extLst>
              <p:ext uri="{D42A27DB-BD31-4B8C-83A1-F6EECF244321}">
                <p14:modId xmlns:p14="http://schemas.microsoft.com/office/powerpoint/2010/main" val="230648144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00115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076215B-08FF-C8F7-4CD8-05E5462B69B5}"/>
              </a:ext>
            </a:extLst>
          </p:cNvPr>
          <p:cNvSpPr>
            <a:spLocks noGrp="1"/>
          </p:cNvSpPr>
          <p:nvPr>
            <p:ph type="title"/>
          </p:nvPr>
        </p:nvSpPr>
        <p:spPr>
          <a:xfrm>
            <a:off x="1451579" y="2303047"/>
            <a:ext cx="3272093" cy="2674198"/>
          </a:xfrm>
        </p:spPr>
        <p:txBody>
          <a:bodyPr anchor="t">
            <a:normAutofit/>
          </a:bodyPr>
          <a:lstStyle/>
          <a:p>
            <a:r>
              <a:rPr lang="en-GB" dirty="0"/>
              <a:t>Market Research – Three key PESTEL Factors</a:t>
            </a:r>
            <a:r>
              <a:rPr lang="en-US" dirty="0"/>
              <a:t> </a:t>
            </a:r>
            <a:endParaRPr lang="en-GB" dirty="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D03AAB6-91D5-D509-5CF9-6B3322644D16}"/>
              </a:ext>
            </a:extLst>
          </p:cNvPr>
          <p:cNvGraphicFramePr>
            <a:graphicFrameLocks noGrp="1"/>
          </p:cNvGraphicFramePr>
          <p:nvPr>
            <p:ph idx="1"/>
            <p:extLst>
              <p:ext uri="{D42A27DB-BD31-4B8C-83A1-F6EECF244321}">
                <p14:modId xmlns:p14="http://schemas.microsoft.com/office/powerpoint/2010/main" val="237823100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0311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2DF34A-79CE-E2F1-CE85-E0E0760BAC2B}"/>
              </a:ext>
            </a:extLst>
          </p:cNvPr>
          <p:cNvSpPr>
            <a:spLocks noGrp="1"/>
          </p:cNvSpPr>
          <p:nvPr>
            <p:ph type="title"/>
          </p:nvPr>
        </p:nvSpPr>
        <p:spPr>
          <a:xfrm>
            <a:off x="1451579" y="2303047"/>
            <a:ext cx="3272093" cy="2674198"/>
          </a:xfrm>
        </p:spPr>
        <p:txBody>
          <a:bodyPr anchor="t">
            <a:normAutofit/>
          </a:bodyPr>
          <a:lstStyle/>
          <a:p>
            <a:r>
              <a:rPr lang="en-GB" dirty="0"/>
              <a:t>Marketing Strategy – Two key approaches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CA500DD-BE5A-EB32-2628-3888A946F22A}"/>
              </a:ext>
            </a:extLst>
          </p:cNvPr>
          <p:cNvGraphicFramePr>
            <a:graphicFrameLocks noGrp="1"/>
          </p:cNvGraphicFramePr>
          <p:nvPr>
            <p:ph idx="1"/>
            <p:extLst>
              <p:ext uri="{D42A27DB-BD31-4B8C-83A1-F6EECF244321}">
                <p14:modId xmlns:p14="http://schemas.microsoft.com/office/powerpoint/2010/main" val="17002021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11095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949B7D0-AAC3-693C-A242-015E1064057C}"/>
              </a:ext>
            </a:extLst>
          </p:cNvPr>
          <p:cNvSpPr>
            <a:spLocks noGrp="1"/>
          </p:cNvSpPr>
          <p:nvPr>
            <p:ph type="title"/>
          </p:nvPr>
        </p:nvSpPr>
        <p:spPr>
          <a:xfrm>
            <a:off x="1451579" y="804519"/>
            <a:ext cx="5550357" cy="1049235"/>
          </a:xfrm>
        </p:spPr>
        <p:txBody>
          <a:bodyPr>
            <a:normAutofit/>
          </a:bodyPr>
          <a:lstStyle/>
          <a:p>
            <a:r>
              <a:rPr lang="en-US" dirty="0"/>
              <a:t>Funding Requirements &amp; Allocation </a:t>
            </a:r>
            <a:endParaRPr lang="en-GB" dirty="0"/>
          </a:p>
        </p:txBody>
      </p:sp>
      <p:sp>
        <p:nvSpPr>
          <p:cNvPr id="13" name="Rectangle 12">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032FCA1B-68B2-1089-79F7-1EA80C251F40}"/>
              </a:ext>
            </a:extLst>
          </p:cNvPr>
          <p:cNvSpPr>
            <a:spLocks noGrp="1"/>
          </p:cNvSpPr>
          <p:nvPr>
            <p:ph idx="1"/>
          </p:nvPr>
        </p:nvSpPr>
        <p:spPr>
          <a:xfrm>
            <a:off x="1451579" y="2015732"/>
            <a:ext cx="5550357" cy="3450613"/>
          </a:xfrm>
        </p:spPr>
        <p:txBody>
          <a:bodyPr>
            <a:normAutofit/>
          </a:bodyPr>
          <a:lstStyle/>
          <a:p>
            <a:r>
              <a:rPr lang="en-GB" dirty="0"/>
              <a:t>Total required: £15,000–£20,000</a:t>
            </a:r>
            <a:endParaRPr lang="en-US" dirty="0"/>
          </a:p>
          <a:p>
            <a:r>
              <a:rPr lang="en-GB" dirty="0"/>
              <a:t>Sources: £5,000 Personal Savings, £10,000 Bank Loan and £5,000 secured through the government-backed Start Up Loans scheme which provides loans ranging from £500 to £25,000 to new businesses in the UK and free mentoring (Start Up Loans, 2026).</a:t>
            </a:r>
            <a:endParaRPr lang="en-US" dirty="0"/>
          </a:p>
          <a:p>
            <a:endParaRPr lang="en-GB" dirty="0"/>
          </a:p>
        </p:txBody>
      </p:sp>
      <p:pic>
        <p:nvPicPr>
          <p:cNvPr id="9" name="Picture 8">
            <a:extLst>
              <a:ext uri="{FF2B5EF4-FFF2-40B4-BE49-F238E27FC236}">
                <a16:creationId xmlns:a16="http://schemas.microsoft.com/office/drawing/2014/main" id="{4C34D4F5-CF8B-592E-581C-A114D8741D49}"/>
              </a:ext>
            </a:extLst>
          </p:cNvPr>
          <p:cNvPicPr>
            <a:picLocks noChangeAspect="1"/>
          </p:cNvPicPr>
          <p:nvPr/>
        </p:nvPicPr>
        <p:blipFill>
          <a:blip r:embed="rId3"/>
          <a:stretch>
            <a:fillRect/>
          </a:stretch>
        </p:blipFill>
        <p:spPr>
          <a:xfrm>
            <a:off x="7473594" y="565734"/>
            <a:ext cx="4074836" cy="2322655"/>
          </a:xfrm>
          <a:prstGeom prst="rect">
            <a:avLst/>
          </a:prstGeom>
        </p:spPr>
      </p:pic>
      <p:pic>
        <p:nvPicPr>
          <p:cNvPr id="7" name="Picture 6">
            <a:extLst>
              <a:ext uri="{FF2B5EF4-FFF2-40B4-BE49-F238E27FC236}">
                <a16:creationId xmlns:a16="http://schemas.microsoft.com/office/drawing/2014/main" id="{8CAC73A3-90E1-1BE5-23C6-B89347E087CE}"/>
              </a:ext>
            </a:extLst>
          </p:cNvPr>
          <p:cNvPicPr>
            <a:picLocks noChangeAspect="1"/>
          </p:cNvPicPr>
          <p:nvPr/>
        </p:nvPicPr>
        <p:blipFill>
          <a:blip r:embed="rId4"/>
          <a:stretch>
            <a:fillRect/>
          </a:stretch>
        </p:blipFill>
        <p:spPr>
          <a:xfrm>
            <a:off x="7473594" y="3722279"/>
            <a:ext cx="4074836" cy="1324320"/>
          </a:xfrm>
          <a:prstGeom prst="rect">
            <a:avLst/>
          </a:prstGeom>
        </p:spPr>
      </p:pic>
      <p:pic>
        <p:nvPicPr>
          <p:cNvPr id="20" name="Picture 19">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3469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525ED80-C937-3893-D205-3EC5741B1947}"/>
              </a:ext>
            </a:extLst>
          </p:cNvPr>
          <p:cNvSpPr>
            <a:spLocks noGrp="1"/>
          </p:cNvSpPr>
          <p:nvPr>
            <p:ph type="title"/>
          </p:nvPr>
        </p:nvSpPr>
        <p:spPr>
          <a:xfrm>
            <a:off x="1451579" y="2303047"/>
            <a:ext cx="3272093" cy="2674198"/>
          </a:xfrm>
        </p:spPr>
        <p:txBody>
          <a:bodyPr anchor="t">
            <a:normAutofit/>
          </a:bodyPr>
          <a:lstStyle/>
          <a:p>
            <a:r>
              <a:rPr lang="en-GB" dirty="0"/>
              <a:t>Closing / Thank You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96ED551-7328-183B-D459-5F1E3C983C0C}"/>
              </a:ext>
            </a:extLst>
          </p:cNvPr>
          <p:cNvGraphicFramePr>
            <a:graphicFrameLocks noGrp="1"/>
          </p:cNvGraphicFramePr>
          <p:nvPr>
            <p:ph idx="1"/>
            <p:extLst>
              <p:ext uri="{D42A27DB-BD31-4B8C-83A1-F6EECF244321}">
                <p14:modId xmlns:p14="http://schemas.microsoft.com/office/powerpoint/2010/main" val="1075624423"/>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3608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63A88-2842-FB8F-BC00-18A50F13E7E5}"/>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1DD845F7-1A76-77D8-32BD-87375CAD1FA7}"/>
              </a:ext>
            </a:extLst>
          </p:cNvPr>
          <p:cNvSpPr>
            <a:spLocks noGrp="1"/>
          </p:cNvSpPr>
          <p:nvPr>
            <p:ph idx="1"/>
          </p:nvPr>
        </p:nvSpPr>
        <p:spPr/>
        <p:txBody>
          <a:bodyPr>
            <a:normAutofit fontScale="85000" lnSpcReduction="10000"/>
          </a:bodyPr>
          <a:lstStyle/>
          <a:p>
            <a:r>
              <a:rPr lang="en-US" dirty="0"/>
              <a:t>365 Invest (2025) </a:t>
            </a:r>
            <a:r>
              <a:rPr lang="en-US" i="1" dirty="0"/>
              <a:t>Student Population in Birmingham</a:t>
            </a:r>
            <a:r>
              <a:rPr lang="en-US" dirty="0"/>
              <a:t>. Available at: </a:t>
            </a:r>
            <a:r>
              <a:rPr lang="en-US" dirty="0">
                <a:hlinkClick r:id="rId2"/>
              </a:rPr>
              <a:t>https://365invest.co.uk/student-population-in-birmingham/</a:t>
            </a:r>
            <a:r>
              <a:rPr lang="en-US" dirty="0"/>
              <a:t> (Accessed: 28 June 2026).</a:t>
            </a:r>
          </a:p>
          <a:p>
            <a:r>
              <a:rPr lang="en-US" dirty="0" err="1"/>
              <a:t>Aexir</a:t>
            </a:r>
            <a:r>
              <a:rPr lang="en-US" dirty="0"/>
              <a:t> (2026) </a:t>
            </a:r>
            <a:r>
              <a:rPr lang="en-US" i="1" dirty="0"/>
              <a:t>Uber Eats Alternative for UK Restaurants: The Real Cost of 30% Commission</a:t>
            </a:r>
            <a:r>
              <a:rPr lang="en-US" dirty="0"/>
              <a:t>. Available at: </a:t>
            </a:r>
            <a:r>
              <a:rPr lang="en-US" dirty="0">
                <a:hlinkClick r:id="rId3"/>
              </a:rPr>
              <a:t>https://aexir.com/blog/uber-eats-alternative-uk-cost</a:t>
            </a:r>
            <a:r>
              <a:rPr lang="en-US" dirty="0"/>
              <a:t> (Accessed: 28 June 2026).</a:t>
            </a:r>
          </a:p>
          <a:p>
            <a:r>
              <a:rPr lang="en-US" dirty="0"/>
              <a:t>GOV.UK (2026) </a:t>
            </a:r>
            <a:r>
              <a:rPr lang="en-US" i="1" dirty="0"/>
              <a:t>Plastic Packaging Tax: Steps to Take</a:t>
            </a:r>
            <a:r>
              <a:rPr lang="en-US" dirty="0"/>
              <a:t>. Available at: </a:t>
            </a:r>
            <a:r>
              <a:rPr lang="en-US" dirty="0">
                <a:hlinkClick r:id="rId4"/>
              </a:rPr>
              <a:t>https://www.gov.uk/guidance/check-if-you-need-to-register-for-plastic-packaging-tax</a:t>
            </a:r>
            <a:r>
              <a:rPr lang="en-US" dirty="0"/>
              <a:t> (Accessed: 28 June 2026).</a:t>
            </a:r>
          </a:p>
          <a:p>
            <a:r>
              <a:rPr lang="en-US" dirty="0" err="1"/>
              <a:t>Smallbusiness.co.uk</a:t>
            </a:r>
            <a:r>
              <a:rPr lang="en-US" dirty="0"/>
              <a:t> (2026) </a:t>
            </a:r>
            <a:r>
              <a:rPr lang="en-US" i="1" dirty="0"/>
              <a:t>150 UK Small Business Grants to Apply for Right Now</a:t>
            </a:r>
            <a:r>
              <a:rPr lang="en-US" dirty="0"/>
              <a:t>. Available at: </a:t>
            </a:r>
            <a:r>
              <a:rPr lang="en-US" dirty="0">
                <a:hlinkClick r:id="rId5"/>
              </a:rPr>
              <a:t>https://smallbusiness.co.uk/small-business-grants-uk-2548113/</a:t>
            </a:r>
            <a:r>
              <a:rPr lang="en-US" dirty="0"/>
              <a:t> (Accessed: 28 June 2026).</a:t>
            </a:r>
          </a:p>
          <a:p>
            <a:r>
              <a:rPr lang="en-US" dirty="0"/>
              <a:t>Start Up Loans (2026) </a:t>
            </a:r>
            <a:r>
              <a:rPr lang="en-US" i="1" dirty="0"/>
              <a:t>Start Up Business Loans</a:t>
            </a:r>
            <a:r>
              <a:rPr lang="en-US" dirty="0"/>
              <a:t>. Available at: </a:t>
            </a:r>
            <a:r>
              <a:rPr lang="en-US" dirty="0">
                <a:hlinkClick r:id="rId6"/>
              </a:rPr>
              <a:t>https://www.startuploans.co.uk/</a:t>
            </a:r>
            <a:r>
              <a:rPr lang="en-US" dirty="0"/>
              <a:t> (Accessed: 28 June 2026).</a:t>
            </a:r>
          </a:p>
          <a:p>
            <a:endParaRPr lang="en-GB" dirty="0"/>
          </a:p>
        </p:txBody>
      </p:sp>
    </p:spTree>
    <p:extLst>
      <p:ext uri="{BB962C8B-B14F-4D97-AF65-F5344CB8AC3E}">
        <p14:creationId xmlns:p14="http://schemas.microsoft.com/office/powerpoint/2010/main" val="188574897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8</TotalTime>
  <Words>1148</Words>
  <Application>Microsoft Office PowerPoint</Application>
  <PresentationFormat>Widescreen</PresentationFormat>
  <Paragraphs>47</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Gallery</vt:lpstr>
      <vt:lpstr>Slide 1: Title Page  </vt:lpstr>
      <vt:lpstr>Business Idea </vt:lpstr>
      <vt:lpstr>Management Structure &amp; Legal Format </vt:lpstr>
      <vt:lpstr>Market Research – Three key PESTEL Factors </vt:lpstr>
      <vt:lpstr>Marketing Strategy – Two key approaches </vt:lpstr>
      <vt:lpstr>Funding Requirements &amp; Allocation </vt:lpstr>
      <vt:lpstr>Closing / Thank You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 Title Page  </dc:title>
  <dc:creator>Shafayet K Chowdhury</dc:creator>
  <cp:lastModifiedBy>Guest User</cp:lastModifiedBy>
  <cp:revision>2</cp:revision>
  <dcterms:created xsi:type="dcterms:W3CDTF">2026-06-28T10:24:36Z</dcterms:created>
  <dcterms:modified xsi:type="dcterms:W3CDTF">2026-06-28T19:00:09Z</dcterms:modified>
</cp:coreProperties>
</file>