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5" r:id="rId10"/>
    <p:sldId id="344" r:id="rId11"/>
    <p:sldId id="341" r:id="rId12"/>
    <p:sldId id="342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30" d="100"/>
          <a:sy n="130" d="100"/>
        </p:scale>
        <p:origin x="144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-rOQ3hJWsw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MmnYSVOAG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BMSK4001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Academic and Employability Skills (ACE) </a:t>
            </a:r>
            <a:endParaRPr lang="en-GB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Identifying skills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sz="2400" dirty="0" smtClean="0"/>
              <a:t>Skill: 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What are the skills you need for university?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What skills are particularly important for </a:t>
            </a:r>
            <a:r>
              <a:rPr lang="en-GB" altLang="en-US" sz="2400" dirty="0" smtClean="0"/>
              <a:t>being successful on </a:t>
            </a:r>
            <a:r>
              <a:rPr lang="en-GB" altLang="en-US" sz="2400" smtClean="0"/>
              <a:t>this programme? </a:t>
            </a:r>
          </a:p>
          <a:p>
            <a:pPr eaLnBrk="1" hangingPunct="1"/>
            <a:endParaRPr lang="en-GB" altLang="en-US" sz="2400" dirty="0" smtClean="0"/>
          </a:p>
          <a:p>
            <a:pPr lvl="1" eaLnBrk="1" hangingPunct="1"/>
            <a:r>
              <a:rPr lang="en-GB" altLang="en-US" sz="2000" dirty="0" smtClean="0"/>
              <a:t>Discuss with a partner before telling the class.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 smtClean="0"/>
              <a:t>Suggestions:</a:t>
            </a:r>
          </a:p>
          <a:p>
            <a:pPr marL="0" indent="0" eaLnBrk="1" hangingPunct="1">
              <a:buNone/>
            </a:pP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Understanding the way you learn</a:t>
            </a:r>
          </a:p>
          <a:p>
            <a:pPr eaLnBrk="1" hangingPunct="1"/>
            <a:r>
              <a:rPr lang="en-GB" altLang="en-US" sz="2400" dirty="0" smtClean="0"/>
              <a:t>Organising and planning and managing study</a:t>
            </a:r>
          </a:p>
          <a:p>
            <a:pPr eaLnBrk="1" hangingPunct="1"/>
            <a:r>
              <a:rPr lang="en-GB" altLang="en-US" sz="2400" dirty="0" smtClean="0"/>
              <a:t>Time management</a:t>
            </a:r>
          </a:p>
          <a:p>
            <a:pPr eaLnBrk="1" hangingPunct="1"/>
            <a:r>
              <a:rPr lang="en-GB" altLang="en-US" sz="2400" dirty="0" smtClean="0"/>
              <a:t>Working with others</a:t>
            </a:r>
          </a:p>
          <a:p>
            <a:pPr eaLnBrk="1" hangingPunct="1"/>
            <a:r>
              <a:rPr lang="en-GB" altLang="en-US" sz="2400" dirty="0" smtClean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Skills for effective learning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Research skills</a:t>
            </a:r>
          </a:p>
          <a:p>
            <a:pPr eaLnBrk="1" hangingPunct="1">
              <a:defRPr/>
            </a:pPr>
            <a:r>
              <a:rPr lang="en-GB" sz="2400" dirty="0" smtClean="0"/>
              <a:t>Referencing skills</a:t>
            </a:r>
          </a:p>
          <a:p>
            <a:pPr eaLnBrk="1" hangingPunct="1">
              <a:defRPr/>
            </a:pPr>
            <a:r>
              <a:rPr lang="en-GB" sz="2400" dirty="0" smtClean="0"/>
              <a:t>Writing skills</a:t>
            </a:r>
          </a:p>
          <a:p>
            <a:pPr eaLnBrk="1" hangingPunct="1">
              <a:defRPr/>
            </a:pPr>
            <a:r>
              <a:rPr lang="en-GB" sz="2400" dirty="0" smtClean="0"/>
              <a:t>Reflective &amp; creative thinking</a:t>
            </a:r>
          </a:p>
          <a:p>
            <a:pPr eaLnBrk="1" hangingPunct="1">
              <a:defRPr/>
            </a:pPr>
            <a:r>
              <a:rPr lang="en-GB" sz="2400" dirty="0" smtClean="0"/>
              <a:t>Critical analysis</a:t>
            </a:r>
          </a:p>
          <a:p>
            <a:pPr eaLnBrk="1" hangingPunct="1">
              <a:defRPr/>
            </a:pPr>
            <a:r>
              <a:rPr lang="en-GB" sz="2400" dirty="0" smtClean="0"/>
              <a:t>Memory                           </a:t>
            </a:r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 smtClean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sz="1600" dirty="0"/>
          </a:p>
          <a:p>
            <a:pPr marL="0" indent="0" algn="r" eaLnBrk="1" hangingPunct="1">
              <a:buFont typeface="Wingdings" pitchFamily="2" charset="2"/>
              <a:buNone/>
              <a:defRPr/>
            </a:pPr>
            <a:r>
              <a:rPr lang="en-GB" sz="1100" i="1" dirty="0" smtClean="0"/>
              <a:t>(adapted from Cottrell, 2003)</a:t>
            </a:r>
            <a:endParaRPr lang="en-GB" sz="1600" i="1" dirty="0" smtClean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600" dirty="0" smtClean="0"/>
              <a:t>Types</a:t>
            </a:r>
            <a:r>
              <a:rPr lang="en-GB" altLang="en-US" sz="4000" dirty="0" smtClean="0"/>
              <a:t> of skills</a:t>
            </a:r>
            <a:br>
              <a:rPr lang="en-GB" altLang="en-US" sz="4000" dirty="0" smtClean="0"/>
            </a:br>
            <a:endParaRPr lang="en-GB" altLang="en-US" sz="4000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 smtClean="0"/>
              <a:t>What kind of skills do you already have?</a:t>
            </a:r>
          </a:p>
          <a:p>
            <a:pPr eaLnBrk="1" hangingPunct="1">
              <a:buFont typeface="Wingdings" pitchFamily="2" charset="2"/>
              <a:buChar char="§"/>
            </a:pPr>
            <a:endParaRPr lang="en-GB" altLang="en-US" sz="2800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 smtClean="0"/>
              <a:t>What are the skills that you need to work on?</a:t>
            </a:r>
            <a:endParaRPr lang="en-GB" altLang="en-US" sz="1600" dirty="0" smtClean="0"/>
          </a:p>
          <a:p>
            <a:pPr eaLnBrk="1" hangingPunct="1"/>
            <a:endParaRPr lang="en-GB" alt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600" dirty="0" smtClean="0"/>
              <a:t>Types</a:t>
            </a:r>
            <a:r>
              <a:rPr lang="en-GB" altLang="en-US" sz="4000" dirty="0" smtClean="0"/>
              <a:t> of skills</a:t>
            </a:r>
            <a:r>
              <a:rPr lang="en-GB" altLang="en-US" sz="4800" dirty="0" smtClean="0"/>
              <a:t/>
            </a:r>
            <a:br>
              <a:rPr lang="en-GB" altLang="en-US" sz="4800" dirty="0" smtClean="0"/>
            </a:br>
            <a:endParaRPr lang="en-GB" altLang="en-US" sz="4800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17638"/>
            <a:ext cx="7927975" cy="42132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q"/>
              <a:defRPr/>
            </a:pPr>
            <a:r>
              <a:rPr lang="en-GB" sz="2800" dirty="0" smtClean="0"/>
              <a:t>Adaptive skills (Ad)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en-GB" sz="2200" dirty="0" smtClean="0">
                <a:solidFill>
                  <a:srgbClr val="0070C0"/>
                </a:solidFill>
              </a:rPr>
              <a:t>Help us to cope, shape attitudes, govern our interpersonal interactions and determine how we manage ourselves.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endParaRPr lang="en-GB" sz="1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q"/>
              <a:defRPr/>
            </a:pPr>
            <a:r>
              <a:rPr lang="en-GB" sz="2800" dirty="0" smtClean="0"/>
              <a:t>Academic skills (Ac)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en-GB" sz="2200" dirty="0" smtClean="0">
                <a:solidFill>
                  <a:srgbClr val="0070C0"/>
                </a:solidFill>
              </a:rPr>
              <a:t>Skills that are developed and used for study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q"/>
              <a:defRPr/>
            </a:pPr>
            <a:r>
              <a:rPr lang="en-GB" sz="2800" dirty="0" smtClean="0"/>
              <a:t>Transferable skills (T)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en-GB" sz="2200" dirty="0" smtClean="0">
                <a:solidFill>
                  <a:srgbClr val="0070C0"/>
                </a:solidFill>
              </a:rPr>
              <a:t>Skills that can be moved between different situations</a:t>
            </a:r>
            <a:endParaRPr lang="en-GB" sz="2600" dirty="0" smtClean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endParaRPr lang="en-GB" sz="1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q"/>
              <a:defRPr/>
            </a:pPr>
            <a:r>
              <a:rPr lang="en-GB" sz="2800" dirty="0" smtClean="0"/>
              <a:t>Job-related skills (J)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en-GB" sz="2200" dirty="0" smtClean="0">
                <a:solidFill>
                  <a:srgbClr val="0070C0"/>
                </a:solidFill>
              </a:rPr>
              <a:t>Situation specific,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 smtClean="0"/>
              <a:t>Your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 smtClean="0"/>
              <a:t>Knowing your natural talents, developing them and thus creating major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v"/>
            </a:pPr>
            <a:endParaRPr lang="en-GB" altLang="en-US" sz="20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 smtClean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 smtClean="0"/>
              <a:t>Awareness of your weaknesses can allow you to focus on strengths,  accommodate and improve on them.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450"/>
            <a:ext cx="8445822" cy="1143000"/>
          </a:xfrm>
        </p:spPr>
        <p:txBody>
          <a:bodyPr/>
          <a:lstStyle/>
          <a:p>
            <a:r>
              <a:rPr lang="en-GB" sz="4000" dirty="0" smtClean="0"/>
              <a:t>SWOT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373216"/>
            <a:ext cx="8352160" cy="403700"/>
          </a:xfrm>
        </p:spPr>
        <p:txBody>
          <a:bodyPr/>
          <a:lstStyle/>
          <a:p>
            <a:pPr marL="0" indent="0" algn="ctr">
              <a:buNone/>
            </a:pPr>
            <a:r>
              <a:rPr lang="en-GB" sz="900" b="0" i="1" dirty="0"/>
              <a:t>Image source: http://www.parkhurst-consulting.com/swot-analysis/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768" y="1208304"/>
            <a:ext cx="4187680" cy="414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Personal SWOT Analysis – what is it? </a:t>
            </a:r>
          </a:p>
          <a:p>
            <a:pPr eaLnBrk="1" hangingPunct="1"/>
            <a:r>
              <a:rPr lang="en-GB" i="1" dirty="0">
                <a:hlinkClick r:id="rId2"/>
              </a:rPr>
              <a:t>https://</a:t>
            </a:r>
            <a:r>
              <a:rPr lang="en-GB" i="1" dirty="0" smtClean="0">
                <a:hlinkClick r:id="rId2"/>
              </a:rPr>
              <a:t>www.youtube.com/watch?v=M-rOQ3hJWsw</a:t>
            </a:r>
            <a:r>
              <a:rPr lang="en-GB" i="1" dirty="0" smtClean="0"/>
              <a:t> </a:t>
            </a:r>
            <a:r>
              <a:rPr lang="en-GB" sz="2400" i="1" dirty="0" smtClean="0"/>
              <a:t>(watch </a:t>
            </a:r>
            <a:r>
              <a:rPr lang="en-GB" sz="2400" i="1" dirty="0"/>
              <a:t>until 2:25)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8258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206377"/>
            <a:ext cx="6592549" cy="516168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25/02/2019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723218" y="5360027"/>
            <a:ext cx="6121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https://www.slideshare.net/RonFeher/personal-swot-analysis</a:t>
            </a:r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/>
              <a:t>Personal </a:t>
            </a:r>
            <a:r>
              <a:rPr lang="en-GB" sz="3600" dirty="0"/>
              <a:t>Planning</a:t>
            </a:r>
            <a:endParaRPr lang="en-GB" altLang="en-US" sz="4000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556792"/>
            <a:ext cx="8202612" cy="421322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Evaluating </a:t>
            </a:r>
            <a:r>
              <a:rPr lang="en-GB" sz="2400" dirty="0" smtClean="0"/>
              <a:t>achievement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have I achieved?</a:t>
            </a:r>
          </a:p>
          <a:p>
            <a:r>
              <a:rPr lang="en-GB" sz="2400" dirty="0"/>
              <a:t>How do I know I have achieved this?</a:t>
            </a:r>
          </a:p>
          <a:p>
            <a:r>
              <a:rPr lang="en-GB" sz="2400" dirty="0"/>
              <a:t>What did I do to achieve this?</a:t>
            </a:r>
          </a:p>
          <a:p>
            <a:r>
              <a:rPr lang="en-GB" sz="2400" dirty="0"/>
              <a:t>What is the significance / relevance?</a:t>
            </a:r>
          </a:p>
          <a:p>
            <a:r>
              <a:rPr lang="en-GB" sz="2400" dirty="0"/>
              <a:t>How might I build further on this?</a:t>
            </a:r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7364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/>
              <a:t>Personal </a:t>
            </a:r>
            <a:r>
              <a:rPr lang="en-GB" sz="3600" dirty="0"/>
              <a:t>Planning</a:t>
            </a:r>
            <a:endParaRPr lang="en-GB" altLang="en-US" sz="4000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r>
              <a:rPr lang="en-GB" sz="2400" dirty="0" smtClean="0"/>
              <a:t>Reflection</a:t>
            </a:r>
          </a:p>
          <a:p>
            <a:r>
              <a:rPr lang="en-GB" sz="2400" dirty="0" smtClean="0"/>
              <a:t>Increasing self-awareness</a:t>
            </a:r>
          </a:p>
          <a:p>
            <a:r>
              <a:rPr lang="en-GB" sz="2400" dirty="0" smtClean="0"/>
              <a:t>Being informed</a:t>
            </a:r>
          </a:p>
          <a:p>
            <a:r>
              <a:rPr lang="en-GB" sz="2400" dirty="0" smtClean="0"/>
              <a:t>Taking </a:t>
            </a:r>
            <a:r>
              <a:rPr lang="en-GB" sz="2400" dirty="0"/>
              <a:t>personal </a:t>
            </a:r>
            <a:r>
              <a:rPr lang="en-GB" sz="2400" dirty="0" smtClean="0"/>
              <a:t>responsibility</a:t>
            </a:r>
          </a:p>
          <a:p>
            <a:r>
              <a:rPr lang="en-GB" sz="2400" dirty="0" smtClean="0"/>
              <a:t>Developing </a:t>
            </a:r>
            <a:r>
              <a:rPr lang="en-GB" sz="2400" dirty="0"/>
              <a:t>a strategy to get where you want to </a:t>
            </a:r>
            <a:r>
              <a:rPr lang="en-GB" sz="2400" dirty="0" smtClean="0"/>
              <a:t>be</a:t>
            </a:r>
          </a:p>
          <a:p>
            <a:r>
              <a:rPr lang="en-GB" sz="2400" u="sng" dirty="0" smtClean="0">
                <a:hlinkClick r:id="rId2"/>
              </a:rPr>
              <a:t>https</a:t>
            </a:r>
            <a:r>
              <a:rPr lang="en-GB" sz="2400" u="sng" dirty="0">
                <a:hlinkClick r:id="rId2"/>
              </a:rPr>
              <a:t>://www.youtube.com/watch?v=HMmnYSVOAGA</a:t>
            </a:r>
            <a:r>
              <a:rPr lang="en-GB" sz="2400" dirty="0"/>
              <a:t>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     (Do </a:t>
            </a:r>
            <a:r>
              <a:rPr lang="en-GB" sz="2400" dirty="0"/>
              <a:t>you have a Personal Development Plan</a:t>
            </a:r>
            <a:r>
              <a:rPr lang="en-GB" sz="2400" dirty="0" smtClean="0"/>
              <a:t>?) </a:t>
            </a:r>
            <a:r>
              <a:rPr lang="en-GB" sz="2400" dirty="0"/>
              <a:t>(4:30)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5441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905</TotalTime>
  <Words>334</Words>
  <Application>Microsoft Office PowerPoint</Application>
  <PresentationFormat>On-screen Show (4:3)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Myriad Pro</vt:lpstr>
      <vt:lpstr>Verdana</vt:lpstr>
      <vt:lpstr>Wingdings</vt:lpstr>
      <vt:lpstr>20140311PresentationUWTSDTemplate</vt:lpstr>
      <vt:lpstr>BMSK4001</vt:lpstr>
      <vt:lpstr>What is a skill?</vt:lpstr>
      <vt:lpstr>Skills for effective learning</vt:lpstr>
      <vt:lpstr>Skills for effective learning</vt:lpstr>
      <vt:lpstr> Types of skills </vt:lpstr>
      <vt:lpstr> Types of skills </vt:lpstr>
      <vt:lpstr>Getting to know yourself</vt:lpstr>
      <vt:lpstr>SWOT</vt:lpstr>
      <vt:lpstr>SWOT</vt:lpstr>
      <vt:lpstr>PowerPoint Presentation</vt:lpstr>
      <vt:lpstr>Personal Planning</vt:lpstr>
      <vt:lpstr>Personal Planning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47</cp:revision>
  <cp:lastPrinted>2018-07-09T15:27:01Z</cp:lastPrinted>
  <dcterms:created xsi:type="dcterms:W3CDTF">2002-10-07T19:43:58Z</dcterms:created>
  <dcterms:modified xsi:type="dcterms:W3CDTF">2019-02-25T12:38:41Z</dcterms:modified>
</cp:coreProperties>
</file>