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2982CA-80F9-4ECD-98D9-CC3BAD6C6791}" v="61" dt="2025-10-29T21:18:13.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tel- Nikita Brierley" userId="bb0d2dc3d456e170" providerId="LiveId" clId="{0DFABBF6-72EE-4E92-8090-6EDEF4CA2D59}"/>
    <pc:docChg chg="undo custSel addSld delSld modSld">
      <pc:chgData name="Siantel- Nikita Brierley" userId="bb0d2dc3d456e170" providerId="LiveId" clId="{0DFABBF6-72EE-4E92-8090-6EDEF4CA2D59}" dt="2025-11-01T20:58:35.959" v="21970" actId="313"/>
      <pc:docMkLst>
        <pc:docMk/>
      </pc:docMkLst>
      <pc:sldChg chg="delSp modSp mod delDesignElem">
        <pc:chgData name="Siantel- Nikita Brierley" userId="bb0d2dc3d456e170" providerId="LiveId" clId="{0DFABBF6-72EE-4E92-8090-6EDEF4CA2D59}" dt="2025-10-19T15:28:16.260" v="11" actId="27636"/>
        <pc:sldMkLst>
          <pc:docMk/>
          <pc:sldMk cId="109857222" sldId="256"/>
        </pc:sldMkLst>
        <pc:spChg chg="mod">
          <ac:chgData name="Siantel- Nikita Brierley" userId="bb0d2dc3d456e170" providerId="LiveId" clId="{0DFABBF6-72EE-4E92-8090-6EDEF4CA2D59}" dt="2025-10-19T15:28:16.260" v="11" actId="27636"/>
          <ac:spMkLst>
            <pc:docMk/>
            <pc:sldMk cId="109857222" sldId="256"/>
            <ac:spMk id="3" creationId="{00000000-0000-0000-0000-000000000000}"/>
          </ac:spMkLst>
        </pc:spChg>
      </pc:sldChg>
      <pc:sldChg chg="addSp delSp modSp mod">
        <pc:chgData name="Siantel- Nikita Brierley" userId="bb0d2dc3d456e170" providerId="LiveId" clId="{0DFABBF6-72EE-4E92-8090-6EDEF4CA2D59}" dt="2025-10-24T21:39:34.550" v="3812" actId="20577"/>
        <pc:sldMkLst>
          <pc:docMk/>
          <pc:sldMk cId="590376796" sldId="257"/>
        </pc:sldMkLst>
        <pc:spChg chg="add mod ord">
          <ac:chgData name="Siantel- Nikita Brierley" userId="bb0d2dc3d456e170" providerId="LiveId" clId="{0DFABBF6-72EE-4E92-8090-6EDEF4CA2D59}" dt="2025-10-19T18:10:54.365" v="1990" actId="14100"/>
          <ac:spMkLst>
            <pc:docMk/>
            <pc:sldMk cId="590376796" sldId="257"/>
            <ac:spMk id="2" creationId="{01490DF0-8ABE-9782-563E-E1E9FAD682B9}"/>
          </ac:spMkLst>
        </pc:spChg>
        <pc:spChg chg="add mod ord">
          <ac:chgData name="Siantel- Nikita Brierley" userId="bb0d2dc3d456e170" providerId="LiveId" clId="{0DFABBF6-72EE-4E92-8090-6EDEF4CA2D59}" dt="2025-10-19T18:10:43.503" v="1989" actId="14100"/>
          <ac:spMkLst>
            <pc:docMk/>
            <pc:sldMk cId="590376796" sldId="257"/>
            <ac:spMk id="3" creationId="{83F9E0EB-FD9A-428D-CAC1-751FF5F53EF1}"/>
          </ac:spMkLst>
        </pc:spChg>
        <pc:spChg chg="add mod ord">
          <ac:chgData name="Siantel- Nikita Brierley" userId="bb0d2dc3d456e170" providerId="LiveId" clId="{0DFABBF6-72EE-4E92-8090-6EDEF4CA2D59}" dt="2025-10-19T18:11:05.349" v="1993" actId="14100"/>
          <ac:spMkLst>
            <pc:docMk/>
            <pc:sldMk cId="590376796" sldId="257"/>
            <ac:spMk id="4" creationId="{AB23D64B-2C90-1405-B158-8DE87B4F1D10}"/>
          </ac:spMkLst>
        </pc:spChg>
        <pc:spChg chg="add mod">
          <ac:chgData name="Siantel- Nikita Brierley" userId="bb0d2dc3d456e170" providerId="LiveId" clId="{0DFABBF6-72EE-4E92-8090-6EDEF4CA2D59}" dt="2025-10-19T15:51:29.578" v="134" actId="1076"/>
          <ac:spMkLst>
            <pc:docMk/>
            <pc:sldMk cId="590376796" sldId="257"/>
            <ac:spMk id="6" creationId="{D8ECDAF6-DD2C-1B22-48BD-713CB7C70C4E}"/>
          </ac:spMkLst>
        </pc:spChg>
        <pc:spChg chg="add mod">
          <ac:chgData name="Siantel- Nikita Brierley" userId="bb0d2dc3d456e170" providerId="LiveId" clId="{0DFABBF6-72EE-4E92-8090-6EDEF4CA2D59}" dt="2025-10-19T18:11:09.027" v="1994" actId="14100"/>
          <ac:spMkLst>
            <pc:docMk/>
            <pc:sldMk cId="590376796" sldId="257"/>
            <ac:spMk id="7" creationId="{558EBEE7-9DFA-A2B7-2A7A-E2B1B7B91712}"/>
          </ac:spMkLst>
        </pc:spChg>
        <pc:spChg chg="add mod">
          <ac:chgData name="Siantel- Nikita Brierley" userId="bb0d2dc3d456e170" providerId="LiveId" clId="{0DFABBF6-72EE-4E92-8090-6EDEF4CA2D59}" dt="2025-10-24T21:39:34.550" v="3812" actId="20577"/>
          <ac:spMkLst>
            <pc:docMk/>
            <pc:sldMk cId="590376796" sldId="257"/>
            <ac:spMk id="8" creationId="{105C064E-BF7F-4D5D-46B3-917DDEF7013B}"/>
          </ac:spMkLst>
        </pc:spChg>
        <pc:spChg chg="mod">
          <ac:chgData name="Siantel- Nikita Brierley" userId="bb0d2dc3d456e170" providerId="LiveId" clId="{0DFABBF6-72EE-4E92-8090-6EDEF4CA2D59}" dt="2025-10-19T15:31:34.712" v="50" actId="14100"/>
          <ac:spMkLst>
            <pc:docMk/>
            <pc:sldMk cId="590376796" sldId="257"/>
            <ac:spMk id="10" creationId="{54DF5D91-D9C5-7BBC-364F-7F75B974C19B}"/>
          </ac:spMkLst>
        </pc:spChg>
        <pc:spChg chg="mod">
          <ac:chgData name="Siantel- Nikita Brierley" userId="bb0d2dc3d456e170" providerId="LiveId" clId="{0DFABBF6-72EE-4E92-8090-6EDEF4CA2D59}" dt="2025-10-19T18:10:40.706" v="1988" actId="14100"/>
          <ac:spMkLst>
            <pc:docMk/>
            <pc:sldMk cId="590376796" sldId="257"/>
            <ac:spMk id="11" creationId="{6F1BA904-4D1C-B152-73E2-4E4D536031B5}"/>
          </ac:spMkLst>
        </pc:spChg>
        <pc:spChg chg="mod">
          <ac:chgData name="Siantel- Nikita Brierley" userId="bb0d2dc3d456e170" providerId="LiveId" clId="{0DFABBF6-72EE-4E92-8090-6EDEF4CA2D59}" dt="2025-10-19T18:11:02.201" v="1992" actId="1076"/>
          <ac:spMkLst>
            <pc:docMk/>
            <pc:sldMk cId="590376796" sldId="257"/>
            <ac:spMk id="12" creationId="{F525B144-F735-4487-F001-9CF54712EF86}"/>
          </ac:spMkLst>
        </pc:spChg>
      </pc:sldChg>
      <pc:sldChg chg="addSp delSp modSp new mod">
        <pc:chgData name="Siantel- Nikita Brierley" userId="bb0d2dc3d456e170" providerId="LiveId" clId="{0DFABBF6-72EE-4E92-8090-6EDEF4CA2D59}" dt="2025-10-19T18:08:00.436" v="1975" actId="20577"/>
        <pc:sldMkLst>
          <pc:docMk/>
          <pc:sldMk cId="2429189041" sldId="258"/>
        </pc:sldMkLst>
        <pc:spChg chg="add del mod">
          <ac:chgData name="Siantel- Nikita Brierley" userId="bb0d2dc3d456e170" providerId="LiveId" clId="{0DFABBF6-72EE-4E92-8090-6EDEF4CA2D59}" dt="2025-10-19T15:50:08.874" v="86" actId="1076"/>
          <ac:spMkLst>
            <pc:docMk/>
            <pc:sldMk cId="2429189041" sldId="258"/>
            <ac:spMk id="2" creationId="{2CBF5B88-0E63-A282-F297-9D0DA8399BA8}"/>
          </ac:spMkLst>
        </pc:spChg>
        <pc:spChg chg="add mod">
          <ac:chgData name="Siantel- Nikita Brierley" userId="bb0d2dc3d456e170" providerId="LiveId" clId="{0DFABBF6-72EE-4E92-8090-6EDEF4CA2D59}" dt="2025-10-19T18:00:31.092" v="1962" actId="14100"/>
          <ac:spMkLst>
            <pc:docMk/>
            <pc:sldMk cId="2429189041" sldId="258"/>
            <ac:spMk id="4" creationId="{4DECE9C8-545B-6B79-494D-895A895EBEA5}"/>
          </ac:spMkLst>
        </pc:spChg>
        <pc:spChg chg="add mod">
          <ac:chgData name="Siantel- Nikita Brierley" userId="bb0d2dc3d456e170" providerId="LiveId" clId="{0DFABBF6-72EE-4E92-8090-6EDEF4CA2D59}" dt="2025-10-19T18:00:38.362" v="1964" actId="14100"/>
          <ac:spMkLst>
            <pc:docMk/>
            <pc:sldMk cId="2429189041" sldId="258"/>
            <ac:spMk id="5" creationId="{FD3B83A3-AC37-6349-0BEF-139D68B775C8}"/>
          </ac:spMkLst>
        </pc:spChg>
        <pc:spChg chg="add mod">
          <ac:chgData name="Siantel- Nikita Brierley" userId="bb0d2dc3d456e170" providerId="LiveId" clId="{0DFABBF6-72EE-4E92-8090-6EDEF4CA2D59}" dt="2025-10-19T18:00:44.502" v="1966" actId="14100"/>
          <ac:spMkLst>
            <pc:docMk/>
            <pc:sldMk cId="2429189041" sldId="258"/>
            <ac:spMk id="6" creationId="{ED0255F0-333F-3E5E-A054-E1B15E5E6A79}"/>
          </ac:spMkLst>
        </pc:spChg>
        <pc:spChg chg="add mod">
          <ac:chgData name="Siantel- Nikita Brierley" userId="bb0d2dc3d456e170" providerId="LiveId" clId="{0DFABBF6-72EE-4E92-8090-6EDEF4CA2D59}" dt="2025-10-19T18:08:00.436" v="1975" actId="20577"/>
          <ac:spMkLst>
            <pc:docMk/>
            <pc:sldMk cId="2429189041" sldId="258"/>
            <ac:spMk id="7" creationId="{413552A8-AC8B-99AB-CBFF-A11FF42E948D}"/>
          </ac:spMkLst>
        </pc:spChg>
      </pc:sldChg>
      <pc:sldChg chg="addSp delSp modSp new mod setBg">
        <pc:chgData name="Siantel- Nikita Brierley" userId="bb0d2dc3d456e170" providerId="LiveId" clId="{0DFABBF6-72EE-4E92-8090-6EDEF4CA2D59}" dt="2025-10-20T17:46:01.261" v="2579" actId="20577"/>
        <pc:sldMkLst>
          <pc:docMk/>
          <pc:sldMk cId="1321116892" sldId="259"/>
        </pc:sldMkLst>
        <pc:spChg chg="mod">
          <ac:chgData name="Siantel- Nikita Brierley" userId="bb0d2dc3d456e170" providerId="LiveId" clId="{0DFABBF6-72EE-4E92-8090-6EDEF4CA2D59}" dt="2025-10-20T17:34:01.024" v="2058" actId="1076"/>
          <ac:spMkLst>
            <pc:docMk/>
            <pc:sldMk cId="1321116892" sldId="259"/>
            <ac:spMk id="2" creationId="{451B0A05-200E-E688-7A76-A8B4B9B46AB0}"/>
          </ac:spMkLst>
        </pc:spChg>
        <pc:spChg chg="mod">
          <ac:chgData name="Siantel- Nikita Brierley" userId="bb0d2dc3d456e170" providerId="LiveId" clId="{0DFABBF6-72EE-4E92-8090-6EDEF4CA2D59}" dt="2025-10-20T17:46:01.261" v="2579" actId="20577"/>
          <ac:spMkLst>
            <pc:docMk/>
            <pc:sldMk cId="1321116892" sldId="259"/>
            <ac:spMk id="3" creationId="{8F3CAE1E-CE6C-CCAE-8603-09217F71A1FB}"/>
          </ac:spMkLst>
        </pc:spChg>
        <pc:picChg chg="add mod ord">
          <ac:chgData name="Siantel- Nikita Brierley" userId="bb0d2dc3d456e170" providerId="LiveId" clId="{0DFABBF6-72EE-4E92-8090-6EDEF4CA2D59}" dt="2025-10-20T14:29:42.304" v="2051" actId="26606"/>
          <ac:picMkLst>
            <pc:docMk/>
            <pc:sldMk cId="1321116892" sldId="259"/>
            <ac:picMk id="5" creationId="{4CFF74FC-D202-954C-ABC1-6A2AE9E9657D}"/>
          </ac:picMkLst>
        </pc:picChg>
        <pc:picChg chg="add">
          <ac:chgData name="Siantel- Nikita Brierley" userId="bb0d2dc3d456e170" providerId="LiveId" clId="{0DFABBF6-72EE-4E92-8090-6EDEF4CA2D59}" dt="2025-10-20T14:29:42.304" v="2051" actId="26606"/>
          <ac:picMkLst>
            <pc:docMk/>
            <pc:sldMk cId="1321116892" sldId="259"/>
            <ac:picMk id="14" creationId="{1CF706DA-13E8-4A4F-9260-551FB8127BDD}"/>
          </ac:picMkLst>
        </pc:picChg>
      </pc:sldChg>
      <pc:sldChg chg="addSp delSp modSp new mod">
        <pc:chgData name="Siantel- Nikita Brierley" userId="bb0d2dc3d456e170" providerId="LiveId" clId="{0DFABBF6-72EE-4E92-8090-6EDEF4CA2D59}" dt="2025-10-24T17:09:55.478" v="3803" actId="20577"/>
        <pc:sldMkLst>
          <pc:docMk/>
          <pc:sldMk cId="951705262" sldId="260"/>
        </pc:sldMkLst>
        <pc:spChg chg="add mod">
          <ac:chgData name="Siantel- Nikita Brierley" userId="bb0d2dc3d456e170" providerId="LiveId" clId="{0DFABBF6-72EE-4E92-8090-6EDEF4CA2D59}" dt="2025-10-24T16:30:17.163" v="2647" actId="20577"/>
          <ac:spMkLst>
            <pc:docMk/>
            <pc:sldMk cId="951705262" sldId="260"/>
            <ac:spMk id="4" creationId="{669976DA-5DE9-2F00-7119-4892FA7E1862}"/>
          </ac:spMkLst>
        </pc:spChg>
        <pc:spChg chg="add mod">
          <ac:chgData name="Siantel- Nikita Brierley" userId="bb0d2dc3d456e170" providerId="LiveId" clId="{0DFABBF6-72EE-4E92-8090-6EDEF4CA2D59}" dt="2025-10-24T16:52:00.966" v="3189" actId="1076"/>
          <ac:spMkLst>
            <pc:docMk/>
            <pc:sldMk cId="951705262" sldId="260"/>
            <ac:spMk id="12" creationId="{FEFA28F6-C5FD-DDC4-6FAF-A5B4304DDEEB}"/>
          </ac:spMkLst>
        </pc:spChg>
        <pc:spChg chg="add mod">
          <ac:chgData name="Siantel- Nikita Brierley" userId="bb0d2dc3d456e170" providerId="LiveId" clId="{0DFABBF6-72EE-4E92-8090-6EDEF4CA2D59}" dt="2025-10-24T17:09:55.478" v="3803" actId="20577"/>
          <ac:spMkLst>
            <pc:docMk/>
            <pc:sldMk cId="951705262" sldId="260"/>
            <ac:spMk id="13" creationId="{8468B1DE-A30C-7275-3F68-A53E3C4B7CC7}"/>
          </ac:spMkLst>
        </pc:spChg>
        <pc:picChg chg="add mod">
          <ac:chgData name="Siantel- Nikita Brierley" userId="bb0d2dc3d456e170" providerId="LiveId" clId="{0DFABBF6-72EE-4E92-8090-6EDEF4CA2D59}" dt="2025-10-24T16:51:57.781" v="3188" actId="1076"/>
          <ac:picMkLst>
            <pc:docMk/>
            <pc:sldMk cId="951705262" sldId="260"/>
            <ac:picMk id="11" creationId="{33880802-8BFF-CF57-9DB5-FD5D0BD63C04}"/>
          </ac:picMkLst>
        </pc:picChg>
      </pc:sldChg>
      <pc:sldChg chg="addSp delSp modSp new mod">
        <pc:chgData name="Siantel- Nikita Brierley" userId="bb0d2dc3d456e170" providerId="LiveId" clId="{0DFABBF6-72EE-4E92-8090-6EDEF4CA2D59}" dt="2025-10-26T19:24:37.633" v="11327" actId="1076"/>
        <pc:sldMkLst>
          <pc:docMk/>
          <pc:sldMk cId="1749204494" sldId="261"/>
        </pc:sldMkLst>
        <pc:spChg chg="add mod">
          <ac:chgData name="Siantel- Nikita Brierley" userId="bb0d2dc3d456e170" providerId="LiveId" clId="{0DFABBF6-72EE-4E92-8090-6EDEF4CA2D59}" dt="2025-10-26T19:24:37.633" v="11327" actId="1076"/>
          <ac:spMkLst>
            <pc:docMk/>
            <pc:sldMk cId="1749204494" sldId="261"/>
            <ac:spMk id="3" creationId="{18D51B3B-843D-FA1F-DDE4-6732A4F01A27}"/>
          </ac:spMkLst>
        </pc:spChg>
        <pc:spChg chg="add mod">
          <ac:chgData name="Siantel- Nikita Brierley" userId="bb0d2dc3d456e170" providerId="LiveId" clId="{0DFABBF6-72EE-4E92-8090-6EDEF4CA2D59}" dt="2025-10-26T19:24:33.777" v="11326" actId="1076"/>
          <ac:spMkLst>
            <pc:docMk/>
            <pc:sldMk cId="1749204494" sldId="261"/>
            <ac:spMk id="6" creationId="{AD11D0C2-DBD9-FD4E-6C5F-39499D5196B9}"/>
          </ac:spMkLst>
        </pc:spChg>
        <pc:spChg chg="add mod">
          <ac:chgData name="Siantel- Nikita Brierley" userId="bb0d2dc3d456e170" providerId="LiveId" clId="{0DFABBF6-72EE-4E92-8090-6EDEF4CA2D59}" dt="2025-10-26T14:45:07.289" v="5441" actId="1076"/>
          <ac:spMkLst>
            <pc:docMk/>
            <pc:sldMk cId="1749204494" sldId="261"/>
            <ac:spMk id="7" creationId="{EF45C115-DB02-BB9B-198B-B99C7AC7A2CE}"/>
          </ac:spMkLst>
        </pc:spChg>
        <pc:spChg chg="add mod">
          <ac:chgData name="Siantel- Nikita Brierley" userId="bb0d2dc3d456e170" providerId="LiveId" clId="{0DFABBF6-72EE-4E92-8090-6EDEF4CA2D59}" dt="2025-10-25T18:08:51.036" v="5420" actId="14100"/>
          <ac:spMkLst>
            <pc:docMk/>
            <pc:sldMk cId="1749204494" sldId="261"/>
            <ac:spMk id="8" creationId="{D2ABD1F2-A649-A9F8-6C0D-3B6F5ECC83D2}"/>
          </ac:spMkLst>
        </pc:spChg>
        <pc:spChg chg="add mod">
          <ac:chgData name="Siantel- Nikita Brierley" userId="bb0d2dc3d456e170" providerId="LiveId" clId="{0DFABBF6-72EE-4E92-8090-6EDEF4CA2D59}" dt="2025-10-25T18:08:44.659" v="5419" actId="1076"/>
          <ac:spMkLst>
            <pc:docMk/>
            <pc:sldMk cId="1749204494" sldId="261"/>
            <ac:spMk id="9" creationId="{62FF38E3-FB2E-E067-A011-6BAC172947EE}"/>
          </ac:spMkLst>
        </pc:spChg>
        <pc:spChg chg="add mod">
          <ac:chgData name="Siantel- Nikita Brierley" userId="bb0d2dc3d456e170" providerId="LiveId" clId="{0DFABBF6-72EE-4E92-8090-6EDEF4CA2D59}" dt="2025-10-26T14:45:59.194" v="5525" actId="1076"/>
          <ac:spMkLst>
            <pc:docMk/>
            <pc:sldMk cId="1749204494" sldId="261"/>
            <ac:spMk id="10" creationId="{F287FCE5-F0A3-9D30-F5D8-98B2266142A4}"/>
          </ac:spMkLst>
        </pc:spChg>
      </pc:sldChg>
      <pc:sldChg chg="addSp delSp modSp new mod">
        <pc:chgData name="Siantel- Nikita Brierley" userId="bb0d2dc3d456e170" providerId="LiveId" clId="{0DFABBF6-72EE-4E92-8090-6EDEF4CA2D59}" dt="2025-10-26T19:44:06.865" v="11678" actId="1076"/>
        <pc:sldMkLst>
          <pc:docMk/>
          <pc:sldMk cId="104617869" sldId="262"/>
        </pc:sldMkLst>
        <pc:spChg chg="mod">
          <ac:chgData name="Siantel- Nikita Brierley" userId="bb0d2dc3d456e170" providerId="LiveId" clId="{0DFABBF6-72EE-4E92-8090-6EDEF4CA2D59}" dt="2025-10-26T19:22:39.307" v="11322" actId="1076"/>
          <ac:spMkLst>
            <pc:docMk/>
            <pc:sldMk cId="104617869" sldId="262"/>
            <ac:spMk id="2" creationId="{4BDF0D07-EE1F-A655-E1F5-B4D63E9CA609}"/>
          </ac:spMkLst>
        </pc:spChg>
        <pc:spChg chg="add mod">
          <ac:chgData name="Siantel- Nikita Brierley" userId="bb0d2dc3d456e170" providerId="LiveId" clId="{0DFABBF6-72EE-4E92-8090-6EDEF4CA2D59}" dt="2025-10-26T19:44:06.865" v="11678" actId="1076"/>
          <ac:spMkLst>
            <pc:docMk/>
            <pc:sldMk cId="104617869" sldId="262"/>
            <ac:spMk id="7" creationId="{17E12896-CC19-E7D5-A223-EA80A6E789D8}"/>
          </ac:spMkLst>
        </pc:spChg>
        <pc:spChg chg="add mod">
          <ac:chgData name="Siantel- Nikita Brierley" userId="bb0d2dc3d456e170" providerId="LiveId" clId="{0DFABBF6-72EE-4E92-8090-6EDEF4CA2D59}" dt="2025-10-26T19:39:55.622" v="11352" actId="404"/>
          <ac:spMkLst>
            <pc:docMk/>
            <pc:sldMk cId="104617869" sldId="262"/>
            <ac:spMk id="8" creationId="{667F2264-AA00-D2D2-5D97-41547FACC5FF}"/>
          </ac:spMkLst>
        </pc:spChg>
        <pc:spChg chg="add mod">
          <ac:chgData name="Siantel- Nikita Brierley" userId="bb0d2dc3d456e170" providerId="LiveId" clId="{0DFABBF6-72EE-4E92-8090-6EDEF4CA2D59}" dt="2025-10-26T19:39:50.092" v="11351" actId="404"/>
          <ac:spMkLst>
            <pc:docMk/>
            <pc:sldMk cId="104617869" sldId="262"/>
            <ac:spMk id="9" creationId="{95223E6F-CD86-E2AC-7C5E-C4FA3298A52A}"/>
          </ac:spMkLst>
        </pc:spChg>
        <pc:spChg chg="add mod">
          <ac:chgData name="Siantel- Nikita Brierley" userId="bb0d2dc3d456e170" providerId="LiveId" clId="{0DFABBF6-72EE-4E92-8090-6EDEF4CA2D59}" dt="2025-10-26T19:40:28.882" v="11357" actId="404"/>
          <ac:spMkLst>
            <pc:docMk/>
            <pc:sldMk cId="104617869" sldId="262"/>
            <ac:spMk id="10" creationId="{C82BB5E2-F74A-B9E4-F29F-3A33ED73E689}"/>
          </ac:spMkLst>
        </pc:spChg>
        <pc:spChg chg="add mod">
          <ac:chgData name="Siantel- Nikita Brierley" userId="bb0d2dc3d456e170" providerId="LiveId" clId="{0DFABBF6-72EE-4E92-8090-6EDEF4CA2D59}" dt="2025-10-26T19:43:15.093" v="11676" actId="20577"/>
          <ac:spMkLst>
            <pc:docMk/>
            <pc:sldMk cId="104617869" sldId="262"/>
            <ac:spMk id="11" creationId="{C88FD38D-1D16-309D-9DC7-548F63838350}"/>
          </ac:spMkLst>
        </pc:spChg>
      </pc:sldChg>
      <pc:sldChg chg="addSp delSp modSp new mod">
        <pc:chgData name="Siantel- Nikita Brierley" userId="bb0d2dc3d456e170" providerId="LiveId" clId="{0DFABBF6-72EE-4E92-8090-6EDEF4CA2D59}" dt="2025-10-26T18:43:51.983" v="10099" actId="20577"/>
        <pc:sldMkLst>
          <pc:docMk/>
          <pc:sldMk cId="684623472" sldId="263"/>
        </pc:sldMkLst>
        <pc:spChg chg="mod">
          <ac:chgData name="Siantel- Nikita Brierley" userId="bb0d2dc3d456e170" providerId="LiveId" clId="{0DFABBF6-72EE-4E92-8090-6EDEF4CA2D59}" dt="2025-10-26T15:18:03.206" v="7236" actId="1076"/>
          <ac:spMkLst>
            <pc:docMk/>
            <pc:sldMk cId="684623472" sldId="263"/>
            <ac:spMk id="2" creationId="{6CBE0A48-3A0F-FF5D-B099-A265BB4D0BB8}"/>
          </ac:spMkLst>
        </pc:spChg>
        <pc:spChg chg="mod">
          <ac:chgData name="Siantel- Nikita Brierley" userId="bb0d2dc3d456e170" providerId="LiveId" clId="{0DFABBF6-72EE-4E92-8090-6EDEF4CA2D59}" dt="2025-10-26T18:43:51.983" v="10099" actId="20577"/>
          <ac:spMkLst>
            <pc:docMk/>
            <pc:sldMk cId="684623472" sldId="263"/>
            <ac:spMk id="3" creationId="{FE4194EF-D365-407A-D1FD-A9F05C4D5155}"/>
          </ac:spMkLst>
        </pc:spChg>
      </pc:sldChg>
      <pc:sldChg chg="addSp delSp modSp new mod">
        <pc:chgData name="Siantel- Nikita Brierley" userId="bb0d2dc3d456e170" providerId="LiveId" clId="{0DFABBF6-72EE-4E92-8090-6EDEF4CA2D59}" dt="2025-10-28T21:03:20.605" v="14015" actId="20577"/>
        <pc:sldMkLst>
          <pc:docMk/>
          <pc:sldMk cId="537342025" sldId="264"/>
        </pc:sldMkLst>
        <pc:spChg chg="add mod">
          <ac:chgData name="Siantel- Nikita Brierley" userId="bb0d2dc3d456e170" providerId="LiveId" clId="{0DFABBF6-72EE-4E92-8090-6EDEF4CA2D59}" dt="2025-10-28T21:03:20.605" v="14015" actId="20577"/>
          <ac:spMkLst>
            <pc:docMk/>
            <pc:sldMk cId="537342025" sldId="264"/>
            <ac:spMk id="2" creationId="{A988010E-A119-34ED-ED8A-6ACC034CB545}"/>
          </ac:spMkLst>
        </pc:spChg>
        <pc:spChg chg="add mod">
          <ac:chgData name="Siantel- Nikita Brierley" userId="bb0d2dc3d456e170" providerId="LiveId" clId="{0DFABBF6-72EE-4E92-8090-6EDEF4CA2D59}" dt="2025-10-28T16:06:33.453" v="14013" actId="313"/>
          <ac:spMkLst>
            <pc:docMk/>
            <pc:sldMk cId="537342025" sldId="264"/>
            <ac:spMk id="3" creationId="{D6A1F099-2FA2-41B0-19C2-C5EBA5CE1967}"/>
          </ac:spMkLst>
        </pc:spChg>
        <pc:spChg chg="add mod">
          <ac:chgData name="Siantel- Nikita Brierley" userId="bb0d2dc3d456e170" providerId="LiveId" clId="{0DFABBF6-72EE-4E92-8090-6EDEF4CA2D59}" dt="2025-10-28T15:25:13.830" v="13358" actId="1076"/>
          <ac:spMkLst>
            <pc:docMk/>
            <pc:sldMk cId="537342025" sldId="264"/>
            <ac:spMk id="5" creationId="{C6F3BB94-43CA-3CD9-AC45-104A0D2DAAE1}"/>
          </ac:spMkLst>
        </pc:spChg>
        <pc:spChg chg="add mod">
          <ac:chgData name="Siantel- Nikita Brierley" userId="bb0d2dc3d456e170" providerId="LiveId" clId="{0DFABBF6-72EE-4E92-8090-6EDEF4CA2D59}" dt="2025-10-28T14:45:36.064" v="12933" actId="1076"/>
          <ac:spMkLst>
            <pc:docMk/>
            <pc:sldMk cId="537342025" sldId="264"/>
            <ac:spMk id="7" creationId="{59B7DCA1-3140-8282-AC01-B945058D3DA8}"/>
          </ac:spMkLst>
        </pc:spChg>
      </pc:sldChg>
      <pc:sldChg chg="new del">
        <pc:chgData name="Siantel- Nikita Brierley" userId="bb0d2dc3d456e170" providerId="LiveId" clId="{0DFABBF6-72EE-4E92-8090-6EDEF4CA2D59}" dt="2025-10-26T19:43:51.426" v="11677" actId="2696"/>
        <pc:sldMkLst>
          <pc:docMk/>
          <pc:sldMk cId="166866485" sldId="265"/>
        </pc:sldMkLst>
      </pc:sldChg>
      <pc:sldChg chg="addSp delSp modSp new mod">
        <pc:chgData name="Siantel- Nikita Brierley" userId="bb0d2dc3d456e170" providerId="LiveId" clId="{0DFABBF6-72EE-4E92-8090-6EDEF4CA2D59}" dt="2025-10-28T22:20:04.437" v="14997" actId="1076"/>
        <pc:sldMkLst>
          <pc:docMk/>
          <pc:sldMk cId="943222432" sldId="265"/>
        </pc:sldMkLst>
        <pc:spChg chg="mod">
          <ac:chgData name="Siantel- Nikita Brierley" userId="bb0d2dc3d456e170" providerId="LiveId" clId="{0DFABBF6-72EE-4E92-8090-6EDEF4CA2D59}" dt="2025-10-28T22:20:04.437" v="14997" actId="1076"/>
          <ac:spMkLst>
            <pc:docMk/>
            <pc:sldMk cId="943222432" sldId="265"/>
            <ac:spMk id="2" creationId="{92CC7AF7-12DC-1029-723E-04694732A1C0}"/>
          </ac:spMkLst>
        </pc:spChg>
        <pc:spChg chg="add mod">
          <ac:chgData name="Siantel- Nikita Brierley" userId="bb0d2dc3d456e170" providerId="LiveId" clId="{0DFABBF6-72EE-4E92-8090-6EDEF4CA2D59}" dt="2025-10-28T22:20:01.206" v="14996" actId="1076"/>
          <ac:spMkLst>
            <pc:docMk/>
            <pc:sldMk cId="943222432" sldId="265"/>
            <ac:spMk id="5" creationId="{4DA43AF7-361B-C7A3-970C-1A1FB8141072}"/>
          </ac:spMkLst>
        </pc:spChg>
      </pc:sldChg>
      <pc:sldChg chg="addSp delSp modSp new mod">
        <pc:chgData name="Siantel- Nikita Brierley" userId="bb0d2dc3d456e170" providerId="LiveId" clId="{0DFABBF6-72EE-4E92-8090-6EDEF4CA2D59}" dt="2025-10-28T22:27:13.013" v="15670" actId="1076"/>
        <pc:sldMkLst>
          <pc:docMk/>
          <pc:sldMk cId="2165915456" sldId="266"/>
        </pc:sldMkLst>
        <pc:spChg chg="add mod">
          <ac:chgData name="Siantel- Nikita Brierley" userId="bb0d2dc3d456e170" providerId="LiveId" clId="{0DFABBF6-72EE-4E92-8090-6EDEF4CA2D59}" dt="2025-10-28T22:27:05.398" v="15667" actId="1076"/>
          <ac:spMkLst>
            <pc:docMk/>
            <pc:sldMk cId="2165915456" sldId="266"/>
            <ac:spMk id="4" creationId="{DB0D462C-24F4-8C9D-4E22-855A1B0003E5}"/>
          </ac:spMkLst>
        </pc:spChg>
        <pc:spChg chg="add mod">
          <ac:chgData name="Siantel- Nikita Brierley" userId="bb0d2dc3d456e170" providerId="LiveId" clId="{0DFABBF6-72EE-4E92-8090-6EDEF4CA2D59}" dt="2025-10-28T22:27:10.374" v="15669" actId="1076"/>
          <ac:spMkLst>
            <pc:docMk/>
            <pc:sldMk cId="2165915456" sldId="266"/>
            <ac:spMk id="8" creationId="{CC8365E3-CAC3-4BC9-40F1-820B5EBDB3A1}"/>
          </ac:spMkLst>
        </pc:spChg>
        <pc:spChg chg="add mod">
          <ac:chgData name="Siantel- Nikita Brierley" userId="bb0d2dc3d456e170" providerId="LiveId" clId="{0DFABBF6-72EE-4E92-8090-6EDEF4CA2D59}" dt="2025-10-28T22:22:49.283" v="15124" actId="1076"/>
          <ac:spMkLst>
            <pc:docMk/>
            <pc:sldMk cId="2165915456" sldId="266"/>
            <ac:spMk id="9" creationId="{3859BF9E-5BEE-F1FB-67E1-E132B9C2AD18}"/>
          </ac:spMkLst>
        </pc:spChg>
        <pc:graphicFrameChg chg="add mod modGraphic">
          <ac:chgData name="Siantel- Nikita Brierley" userId="bb0d2dc3d456e170" providerId="LiveId" clId="{0DFABBF6-72EE-4E92-8090-6EDEF4CA2D59}" dt="2025-10-28T22:27:08.048" v="15668" actId="1076"/>
          <ac:graphicFrameMkLst>
            <pc:docMk/>
            <pc:sldMk cId="2165915456" sldId="266"/>
            <ac:graphicFrameMk id="5" creationId="{8BE23D2B-4776-FD5A-B50A-37B70681E014}"/>
          </ac:graphicFrameMkLst>
        </pc:graphicFrameChg>
        <pc:graphicFrameChg chg="add mod modGraphic">
          <ac:chgData name="Siantel- Nikita Brierley" userId="bb0d2dc3d456e170" providerId="LiveId" clId="{0DFABBF6-72EE-4E92-8090-6EDEF4CA2D59}" dt="2025-10-28T22:27:13.013" v="15670" actId="1076"/>
          <ac:graphicFrameMkLst>
            <pc:docMk/>
            <pc:sldMk cId="2165915456" sldId="266"/>
            <ac:graphicFrameMk id="6" creationId="{B87E39F2-2091-177A-A1D4-CB306E27D28D}"/>
          </ac:graphicFrameMkLst>
        </pc:graphicFrameChg>
        <pc:graphicFrameChg chg="add mod modGraphic">
          <ac:chgData name="Siantel- Nikita Brierley" userId="bb0d2dc3d456e170" providerId="LiveId" clId="{0DFABBF6-72EE-4E92-8090-6EDEF4CA2D59}" dt="2025-10-28T22:26:59.350" v="15666" actId="14100"/>
          <ac:graphicFrameMkLst>
            <pc:docMk/>
            <pc:sldMk cId="2165915456" sldId="266"/>
            <ac:graphicFrameMk id="7" creationId="{D4DEF73B-AE53-4AFC-1B36-0DEA1FB92447}"/>
          </ac:graphicFrameMkLst>
        </pc:graphicFrameChg>
      </pc:sldChg>
      <pc:sldChg chg="addSp modSp new mod">
        <pc:chgData name="Siantel- Nikita Brierley" userId="bb0d2dc3d456e170" providerId="LiveId" clId="{0DFABBF6-72EE-4E92-8090-6EDEF4CA2D59}" dt="2025-10-29T19:58:44.922" v="17990" actId="33524"/>
        <pc:sldMkLst>
          <pc:docMk/>
          <pc:sldMk cId="2631368582" sldId="267"/>
        </pc:sldMkLst>
        <pc:spChg chg="mod">
          <ac:chgData name="Siantel- Nikita Brierley" userId="bb0d2dc3d456e170" providerId="LiveId" clId="{0DFABBF6-72EE-4E92-8090-6EDEF4CA2D59}" dt="2025-10-29T19:24:09.352" v="16176" actId="20577"/>
          <ac:spMkLst>
            <pc:docMk/>
            <pc:sldMk cId="2631368582" sldId="267"/>
            <ac:spMk id="2" creationId="{6C880B44-602A-8986-2DDF-85E9797E8C29}"/>
          </ac:spMkLst>
        </pc:spChg>
        <pc:spChg chg="mod">
          <ac:chgData name="Siantel- Nikita Brierley" userId="bb0d2dc3d456e170" providerId="LiveId" clId="{0DFABBF6-72EE-4E92-8090-6EDEF4CA2D59}" dt="2025-10-29T19:58:44.922" v="17990" actId="33524"/>
          <ac:spMkLst>
            <pc:docMk/>
            <pc:sldMk cId="2631368582" sldId="267"/>
            <ac:spMk id="3" creationId="{754D241A-2E22-EDBC-99B5-9CC5FEF481B9}"/>
          </ac:spMkLst>
        </pc:spChg>
        <pc:spChg chg="add mod">
          <ac:chgData name="Siantel- Nikita Brierley" userId="bb0d2dc3d456e170" providerId="LiveId" clId="{0DFABBF6-72EE-4E92-8090-6EDEF4CA2D59}" dt="2025-10-29T19:41:39.584" v="17986" actId="1076"/>
          <ac:spMkLst>
            <pc:docMk/>
            <pc:sldMk cId="2631368582" sldId="267"/>
            <ac:spMk id="4" creationId="{2C0FF6E2-669B-672A-080D-C0130C7FF7E9}"/>
          </ac:spMkLst>
        </pc:spChg>
      </pc:sldChg>
      <pc:sldChg chg="modSp new mod">
        <pc:chgData name="Siantel- Nikita Brierley" userId="bb0d2dc3d456e170" providerId="LiveId" clId="{0DFABBF6-72EE-4E92-8090-6EDEF4CA2D59}" dt="2025-10-29T20:19:02.736" v="19134" actId="27636"/>
        <pc:sldMkLst>
          <pc:docMk/>
          <pc:sldMk cId="3827707372" sldId="268"/>
        </pc:sldMkLst>
        <pc:spChg chg="mod">
          <ac:chgData name="Siantel- Nikita Brierley" userId="bb0d2dc3d456e170" providerId="LiveId" clId="{0DFABBF6-72EE-4E92-8090-6EDEF4CA2D59}" dt="2025-10-29T19:59:03.965" v="18004" actId="20577"/>
          <ac:spMkLst>
            <pc:docMk/>
            <pc:sldMk cId="3827707372" sldId="268"/>
            <ac:spMk id="2" creationId="{32D6A1AB-C48C-DB6A-AE01-8EE0AC8B2189}"/>
          </ac:spMkLst>
        </pc:spChg>
        <pc:spChg chg="mod">
          <ac:chgData name="Siantel- Nikita Brierley" userId="bb0d2dc3d456e170" providerId="LiveId" clId="{0DFABBF6-72EE-4E92-8090-6EDEF4CA2D59}" dt="2025-10-29T20:19:02.736" v="19134" actId="27636"/>
          <ac:spMkLst>
            <pc:docMk/>
            <pc:sldMk cId="3827707372" sldId="268"/>
            <ac:spMk id="3" creationId="{D98D2ED2-402F-AC93-9306-4D9F9A5BCB28}"/>
          </ac:spMkLst>
        </pc:spChg>
      </pc:sldChg>
      <pc:sldChg chg="addSp modSp new mod">
        <pc:chgData name="Siantel- Nikita Brierley" userId="bb0d2dc3d456e170" providerId="LiveId" clId="{0DFABBF6-72EE-4E92-8090-6EDEF4CA2D59}" dt="2025-10-29T21:14:41.584" v="21172" actId="313"/>
        <pc:sldMkLst>
          <pc:docMk/>
          <pc:sldMk cId="3484005326" sldId="269"/>
        </pc:sldMkLst>
        <pc:spChg chg="mod">
          <ac:chgData name="Siantel- Nikita Brierley" userId="bb0d2dc3d456e170" providerId="LiveId" clId="{0DFABBF6-72EE-4E92-8090-6EDEF4CA2D59}" dt="2025-10-29T21:06:50.392" v="20111" actId="1076"/>
          <ac:spMkLst>
            <pc:docMk/>
            <pc:sldMk cId="3484005326" sldId="269"/>
            <ac:spMk id="2" creationId="{9D54ED39-869D-B61B-6975-9CEA61F26659}"/>
          </ac:spMkLst>
        </pc:spChg>
        <pc:spChg chg="mod">
          <ac:chgData name="Siantel- Nikita Brierley" userId="bb0d2dc3d456e170" providerId="LiveId" clId="{0DFABBF6-72EE-4E92-8090-6EDEF4CA2D59}" dt="2025-10-29T21:11:43.138" v="20811" actId="27636"/>
          <ac:spMkLst>
            <pc:docMk/>
            <pc:sldMk cId="3484005326" sldId="269"/>
            <ac:spMk id="3" creationId="{280C875A-06E7-EA98-1929-45A8A101E629}"/>
          </ac:spMkLst>
        </pc:spChg>
        <pc:spChg chg="add mod">
          <ac:chgData name="Siantel- Nikita Brierley" userId="bb0d2dc3d456e170" providerId="LiveId" clId="{0DFABBF6-72EE-4E92-8090-6EDEF4CA2D59}" dt="2025-10-29T21:11:48.696" v="20812" actId="1076"/>
          <ac:spMkLst>
            <pc:docMk/>
            <pc:sldMk cId="3484005326" sldId="269"/>
            <ac:spMk id="4" creationId="{E30A7824-B274-12CB-C64D-6445BA2617C1}"/>
          </ac:spMkLst>
        </pc:spChg>
        <pc:spChg chg="add mod">
          <ac:chgData name="Siantel- Nikita Brierley" userId="bb0d2dc3d456e170" providerId="LiveId" clId="{0DFABBF6-72EE-4E92-8090-6EDEF4CA2D59}" dt="2025-10-29T21:14:41.584" v="21172" actId="313"/>
          <ac:spMkLst>
            <pc:docMk/>
            <pc:sldMk cId="3484005326" sldId="269"/>
            <ac:spMk id="5" creationId="{0C1B3812-4926-AF10-3BBF-364123582101}"/>
          </ac:spMkLst>
        </pc:spChg>
      </pc:sldChg>
      <pc:sldChg chg="modSp new mod">
        <pc:chgData name="Siantel- Nikita Brierley" userId="bb0d2dc3d456e170" providerId="LiveId" clId="{0DFABBF6-72EE-4E92-8090-6EDEF4CA2D59}" dt="2025-11-01T20:58:35.959" v="21970" actId="313"/>
        <pc:sldMkLst>
          <pc:docMk/>
          <pc:sldMk cId="2664205088" sldId="270"/>
        </pc:sldMkLst>
        <pc:spChg chg="mod">
          <ac:chgData name="Siantel- Nikita Brierley" userId="bb0d2dc3d456e170" providerId="LiveId" clId="{0DFABBF6-72EE-4E92-8090-6EDEF4CA2D59}" dt="2025-11-01T20:53:59.060" v="21285" actId="20577"/>
          <ac:spMkLst>
            <pc:docMk/>
            <pc:sldMk cId="2664205088" sldId="270"/>
            <ac:spMk id="2" creationId="{530B0317-93C0-1AFA-2FB2-600C78039A4F}"/>
          </ac:spMkLst>
        </pc:spChg>
        <pc:spChg chg="mod">
          <ac:chgData name="Siantel- Nikita Brierley" userId="bb0d2dc3d456e170" providerId="LiveId" clId="{0DFABBF6-72EE-4E92-8090-6EDEF4CA2D59}" dt="2025-11-01T20:58:35.959" v="21970" actId="313"/>
          <ac:spMkLst>
            <pc:docMk/>
            <pc:sldMk cId="2664205088" sldId="270"/>
            <ac:spMk id="3" creationId="{D7ED62BD-D719-4FE9-6D36-416A09FAA72C}"/>
          </ac:spMkLst>
        </pc:spChg>
      </pc:sldChg>
      <pc:sldChg chg="modSp new mod">
        <pc:chgData name="Siantel- Nikita Brierley" userId="bb0d2dc3d456e170" providerId="LiveId" clId="{0DFABBF6-72EE-4E92-8090-6EDEF4CA2D59}" dt="2025-10-29T21:16:50.458" v="21224"/>
        <pc:sldMkLst>
          <pc:docMk/>
          <pc:sldMk cId="2666475825" sldId="271"/>
        </pc:sldMkLst>
        <pc:spChg chg="mod">
          <ac:chgData name="Siantel- Nikita Brierley" userId="bb0d2dc3d456e170" providerId="LiveId" clId="{0DFABBF6-72EE-4E92-8090-6EDEF4CA2D59}" dt="2025-10-29T21:15:10.233" v="21221" actId="20577"/>
          <ac:spMkLst>
            <pc:docMk/>
            <pc:sldMk cId="2666475825" sldId="271"/>
            <ac:spMk id="2" creationId="{2A71226F-F9F8-2B30-8384-9CEAE54F55F0}"/>
          </ac:spMkLst>
        </pc:spChg>
        <pc:spChg chg="mod">
          <ac:chgData name="Siantel- Nikita Brierley" userId="bb0d2dc3d456e170" providerId="LiveId" clId="{0DFABBF6-72EE-4E92-8090-6EDEF4CA2D59}" dt="2025-10-29T21:16:50.458" v="21224"/>
          <ac:spMkLst>
            <pc:docMk/>
            <pc:sldMk cId="2666475825" sldId="271"/>
            <ac:spMk id="3" creationId="{688A0FDB-93AC-40BB-0034-BFCFFC8467BA}"/>
          </ac:spMkLst>
        </pc:spChg>
      </pc:sldChg>
      <pc:sldChg chg="delSp modSp new mod">
        <pc:chgData name="Siantel- Nikita Brierley" userId="bb0d2dc3d456e170" providerId="LiveId" clId="{0DFABBF6-72EE-4E92-8090-6EDEF4CA2D59}" dt="2025-10-29T21:17:42.431" v="21231" actId="27636"/>
        <pc:sldMkLst>
          <pc:docMk/>
          <pc:sldMk cId="711727523" sldId="272"/>
        </pc:sldMkLst>
        <pc:spChg chg="mod">
          <ac:chgData name="Siantel- Nikita Brierley" userId="bb0d2dc3d456e170" providerId="LiveId" clId="{0DFABBF6-72EE-4E92-8090-6EDEF4CA2D59}" dt="2025-10-29T21:17:42.431" v="21231" actId="27636"/>
          <ac:spMkLst>
            <pc:docMk/>
            <pc:sldMk cId="711727523" sldId="272"/>
            <ac:spMk id="3" creationId="{D39CC4D0-C660-3724-86EB-7DD403184EE6}"/>
          </ac:spMkLst>
        </pc:spChg>
      </pc:sldChg>
      <pc:sldChg chg="delSp modSp new mod">
        <pc:chgData name="Siantel- Nikita Brierley" userId="bb0d2dc3d456e170" providerId="LiveId" clId="{0DFABBF6-72EE-4E92-8090-6EDEF4CA2D59}" dt="2025-10-29T21:18:13.842" v="21236"/>
        <pc:sldMkLst>
          <pc:docMk/>
          <pc:sldMk cId="311671073" sldId="273"/>
        </pc:sldMkLst>
        <pc:spChg chg="mod">
          <ac:chgData name="Siantel- Nikita Brierley" userId="bb0d2dc3d456e170" providerId="LiveId" clId="{0DFABBF6-72EE-4E92-8090-6EDEF4CA2D59}" dt="2025-10-29T21:18:13.842" v="21236"/>
          <ac:spMkLst>
            <pc:docMk/>
            <pc:sldMk cId="311671073" sldId="273"/>
            <ac:spMk id="3" creationId="{E18CD1FB-FBE0-4EFD-44C1-EFB16AA198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948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88670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800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47917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23908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11/1/2025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5962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11/1/2025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74546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53819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2128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430446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252716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05250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064448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11/1/2025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396990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11/1/2025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1237396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68165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0356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E31BA835-12AC-4E8F-955A-EA3F4DE2791F}" type="datetime1">
              <a:rPr lang="en-US" smtClean="0"/>
              <a:t>11/1/2025</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736458870"/>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ageuk.org.uk/discover/2024/september/state-of-health-and-care-of-older-people-in-england-2024/" TargetMode="External"/><Relationship Id="rId2" Type="http://schemas.openxmlformats.org/officeDocument/2006/relationships/hyperlink" Target="https://www.ageuk.org.uk/lancashire/about-us/vision-mission-values/" TargetMode="External"/><Relationship Id="rId1" Type="http://schemas.openxmlformats.org/officeDocument/2006/relationships/slideLayout" Target="../slideLayouts/slideLayout2.xml"/><Relationship Id="rId6" Type="http://schemas.openxmlformats.org/officeDocument/2006/relationships/hyperlink" Target="https://ageing-better.org.uk/our-ageing-population-state-ageing-2023-4" TargetMode="External"/><Relationship Id="rId5" Type="http://schemas.openxmlformats.org/officeDocument/2006/relationships/hyperlink" Target="https://www.translationalres.com/article/S0022-2143(01)46088-4/fulltext" TargetMode="External"/><Relationship Id="rId4" Type="http://schemas.openxmlformats.org/officeDocument/2006/relationships/hyperlink" Target="https://doi.org/10.4314/ejhs.v35i1.8"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nobi.life/en_GB/blog/cases-4/84-decrease-in-falls-in-uk-care-home-thanks-to-artificial-intelligence-14?utm_source=chatgpt.com" TargetMode="External"/><Relationship Id="rId3" Type="http://schemas.openxmlformats.org/officeDocument/2006/relationships/hyperlink" Target="https://pmc.ncbi.nlm.nih.gov/articles/PMC2995895/" TargetMode="External"/><Relationship Id="rId7" Type="http://schemas.openxmlformats.org/officeDocument/2006/relationships/hyperlink" Target="https://www.england.nhs.uk/future-of-human-resources-and-organisational-development/the-future-of-nhs-human-resources-and-organisational-development-report/evolving-to-meet-a-changing-world/" TargetMode="External"/><Relationship Id="rId2" Type="http://schemas.openxmlformats.org/officeDocument/2006/relationships/hyperlink" Target="https://doi.org/10.1093/geroni/igy023.2896" TargetMode="External"/><Relationship Id="rId1" Type="http://schemas.openxmlformats.org/officeDocument/2006/relationships/slideLayout" Target="../slideLayouts/slideLayout2.xml"/><Relationship Id="rId6" Type="http://schemas.openxmlformats.org/officeDocument/2006/relationships/hyperlink" Target="https://service-manual.nhs.uk/content/inclusive-content/age" TargetMode="External"/><Relationship Id="rId5" Type="http://schemas.openxmlformats.org/officeDocument/2006/relationships/hyperlink" Target="https://www.nhs.uk/social-care-and-support/care-services-equipment-and-care-homes/care-and-support-you-can-get-for-free/" TargetMode="External"/><Relationship Id="rId10" Type="http://schemas.openxmlformats.org/officeDocument/2006/relationships/hyperlink" Target="https://www.kingsfund.org.uk/insight-and-analysis/reports/social-care-older-people-home-truths" TargetMode="External"/><Relationship Id="rId4" Type="http://schemas.openxmlformats.org/officeDocument/2006/relationships/hyperlink" Target="https://doi.org/10.2196/63367" TargetMode="External"/><Relationship Id="rId9" Type="http://schemas.openxmlformats.org/officeDocument/2006/relationships/hyperlink" Target="https://bristoluniversitypressdigital.com/display/book/9781447310570/ch003.xm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greatermanchester.ac.uk/blogs/elderly-care-in-a-changing-demographic-landscape" TargetMode="External"/><Relationship Id="rId2" Type="http://schemas.openxmlformats.org/officeDocument/2006/relationships/hyperlink" Target="https://publications.parliament.uk/pa/cm5901/cmselect/cmwomeq/414/report.html"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ageing-and-health" TargetMode="External"/><Relationship Id="rId4" Type="http://schemas.openxmlformats.org/officeDocument/2006/relationships/hyperlink" Target="https://doi.org/10.1177/07334648145377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wo people holding hands">
            <a:extLst>
              <a:ext uri="{FF2B5EF4-FFF2-40B4-BE49-F238E27FC236}">
                <a16:creationId xmlns:a16="http://schemas.microsoft.com/office/drawing/2014/main" id="{90B2ACC2-F5C6-4A80-6E5F-17C67878FD55}"/>
              </a:ext>
            </a:extLst>
          </p:cNvPr>
          <p:cNvPicPr>
            <a:picLocks noChangeAspect="1"/>
          </p:cNvPicPr>
          <p:nvPr/>
        </p:nvPicPr>
        <p:blipFill>
          <a:blip r:embed="rId2"/>
          <a:srcRect t="15414"/>
          <a:stretch>
            <a:fillRect/>
          </a:stretch>
        </p:blipFill>
        <p:spPr>
          <a:xfrm>
            <a:off x="1" y="10"/>
            <a:ext cx="12192000" cy="6857989"/>
          </a:xfrm>
          <a:prstGeom prst="rect">
            <a:avLst/>
          </a:prstGeom>
        </p:spPr>
      </p:pic>
      <p:sp>
        <p:nvSpPr>
          <p:cNvPr id="2" name="Title 1"/>
          <p:cNvSpPr>
            <a:spLocks noGrp="1"/>
          </p:cNvSpPr>
          <p:nvPr>
            <p:ph type="ctrTitle"/>
          </p:nvPr>
        </p:nvSpPr>
        <p:spPr>
          <a:xfrm>
            <a:off x="1833541" y="990599"/>
            <a:ext cx="5619054" cy="4849091"/>
          </a:xfrm>
        </p:spPr>
        <p:txBody>
          <a:bodyPr vert="horz" lIns="91440" tIns="45720" rIns="91440" bIns="45720" rtlCol="0" anchor="ctr">
            <a:normAutofit/>
          </a:bodyPr>
          <a:lstStyle/>
          <a:p>
            <a:pPr algn="r"/>
            <a:r>
              <a:rPr lang="en-US">
                <a:solidFill>
                  <a:srgbClr val="FFFFFF"/>
                </a:solidFill>
              </a:rPr>
              <a:t>Empowering The Older Person</a:t>
            </a:r>
          </a:p>
        </p:txBody>
      </p:sp>
      <p:sp>
        <p:nvSpPr>
          <p:cNvPr id="3" name="Subtitle 2"/>
          <p:cNvSpPr>
            <a:spLocks noGrp="1"/>
          </p:cNvSpPr>
          <p:nvPr>
            <p:ph type="subTitle" idx="1"/>
          </p:nvPr>
        </p:nvSpPr>
        <p:spPr>
          <a:xfrm>
            <a:off x="8712865" y="1447799"/>
            <a:ext cx="2368905" cy="4076699"/>
          </a:xfrm>
        </p:spPr>
        <p:txBody>
          <a:bodyPr vert="horz" lIns="91440" tIns="45720" rIns="91440" bIns="45720" rtlCol="0" anchor="ctr">
            <a:normAutofit/>
          </a:bodyPr>
          <a:lstStyle/>
          <a:p>
            <a:pPr indent="-228600">
              <a:buFont typeface="Arial" panose="020B0604020202020204" pitchFamily="34" charset="0"/>
              <a:buChar char="•"/>
            </a:pPr>
            <a:r>
              <a:rPr lang="en-US" dirty="0">
                <a:solidFill>
                  <a:srgbClr val="FFFFFF"/>
                </a:solidFill>
              </a:rPr>
              <a:t>Student number: 2235698</a:t>
            </a:r>
          </a:p>
          <a:p>
            <a:pPr indent="-228600">
              <a:buFont typeface="Arial" panose="020B0604020202020204" pitchFamily="34" charset="0"/>
              <a:buChar char="•"/>
            </a:pPr>
            <a:r>
              <a:rPr lang="en-US" dirty="0">
                <a:solidFill>
                  <a:srgbClr val="FFFFFF"/>
                </a:solidFill>
              </a:rPr>
              <a:t>Student Name: </a:t>
            </a:r>
            <a:r>
              <a:rPr lang="en-US" dirty="0" err="1">
                <a:solidFill>
                  <a:srgbClr val="FFFFFF"/>
                </a:solidFill>
              </a:rPr>
              <a:t>Siantel</a:t>
            </a:r>
            <a:r>
              <a:rPr lang="en-US" dirty="0">
                <a:solidFill>
                  <a:srgbClr val="FFFFFF"/>
                </a:solidFill>
              </a:rPr>
              <a:t> Brierley</a:t>
            </a:r>
          </a:p>
          <a:p>
            <a:pPr indent="-228600">
              <a:buFont typeface="Arial" panose="020B0604020202020204" pitchFamily="34" charset="0"/>
              <a:buChar char="•"/>
            </a:pPr>
            <a:r>
              <a:rPr lang="en-US" dirty="0">
                <a:solidFill>
                  <a:srgbClr val="FFFFFF"/>
                </a:solidFill>
              </a:rPr>
              <a:t>Module Title: Empowering the Older Person </a:t>
            </a:r>
          </a:p>
          <a:p>
            <a:pPr indent="-228600">
              <a:buFont typeface="Arial" panose="020B0604020202020204" pitchFamily="34" charset="0"/>
              <a:buChar char="•"/>
            </a:pPr>
            <a:r>
              <a:rPr lang="en-US" dirty="0">
                <a:solidFill>
                  <a:srgbClr val="FFFFFF"/>
                </a:solidFill>
              </a:rPr>
              <a:t>Module Code: BMHP6027</a:t>
            </a:r>
          </a:p>
          <a:p>
            <a:pPr indent="-228600">
              <a:buFont typeface="Arial" panose="020B0604020202020204" pitchFamily="34" charset="0"/>
              <a:buChar char="•"/>
            </a:pPr>
            <a:r>
              <a:rPr lang="en-US" dirty="0">
                <a:solidFill>
                  <a:srgbClr val="FFFFFF"/>
                </a:solidFill>
              </a:rPr>
              <a:t>Lecturer Name: Tomy</a:t>
            </a:r>
          </a:p>
          <a:p>
            <a:pPr indent="-228600">
              <a:buFont typeface="Arial" panose="020B0604020202020204" pitchFamily="34" charset="0"/>
              <a:buChar char="•"/>
            </a:pPr>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Folded Corner 3">
            <a:extLst>
              <a:ext uri="{FF2B5EF4-FFF2-40B4-BE49-F238E27FC236}">
                <a16:creationId xmlns:a16="http://schemas.microsoft.com/office/drawing/2014/main" id="{AB23D64B-2C90-1405-B158-8DE87B4F1D10}"/>
              </a:ext>
            </a:extLst>
          </p:cNvPr>
          <p:cNvSpPr/>
          <p:nvPr/>
        </p:nvSpPr>
        <p:spPr>
          <a:xfrm>
            <a:off x="241588" y="4118447"/>
            <a:ext cx="4884449" cy="2659202"/>
          </a:xfrm>
          <a:prstGeom prst="foldedCorner">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 name="Rectangle: Folded Corner 2">
            <a:extLst>
              <a:ext uri="{FF2B5EF4-FFF2-40B4-BE49-F238E27FC236}">
                <a16:creationId xmlns:a16="http://schemas.microsoft.com/office/drawing/2014/main" id="{83F9E0EB-FD9A-428D-CAC1-751FF5F53EF1}"/>
              </a:ext>
            </a:extLst>
          </p:cNvPr>
          <p:cNvSpPr/>
          <p:nvPr/>
        </p:nvSpPr>
        <p:spPr>
          <a:xfrm>
            <a:off x="6288833" y="1119696"/>
            <a:ext cx="5208776" cy="3055172"/>
          </a:xfrm>
          <a:prstGeom prst="foldedCorner">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 name="Rectangle: Folded Corner 1">
            <a:extLst>
              <a:ext uri="{FF2B5EF4-FFF2-40B4-BE49-F238E27FC236}">
                <a16:creationId xmlns:a16="http://schemas.microsoft.com/office/drawing/2014/main" id="{01490DF0-8ABE-9782-563E-E1E9FAD682B9}"/>
              </a:ext>
            </a:extLst>
          </p:cNvPr>
          <p:cNvSpPr/>
          <p:nvPr/>
        </p:nvSpPr>
        <p:spPr>
          <a:xfrm>
            <a:off x="241588" y="1119696"/>
            <a:ext cx="4884449" cy="2659202"/>
          </a:xfrm>
          <a:prstGeom prst="foldedCorner">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54DF5D91-D9C5-7BBC-364F-7F75B974C19B}"/>
              </a:ext>
            </a:extLst>
          </p:cNvPr>
          <p:cNvSpPr txBox="1"/>
          <p:nvPr/>
        </p:nvSpPr>
        <p:spPr>
          <a:xfrm>
            <a:off x="441063" y="1461962"/>
            <a:ext cx="44855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Is Empowerment?</a:t>
            </a:r>
            <a:endParaRPr lang="en-US" dirty="0"/>
          </a:p>
          <a:p>
            <a:pPr marL="285750" indent="-285750">
              <a:buFont typeface="Arial"/>
              <a:buChar char="•"/>
            </a:pPr>
            <a:r>
              <a:rPr lang="en-GB" dirty="0"/>
              <a:t>Empowering an older person allows and provides support for individuals to make their own decisions, ensuring that they are involved in the care and planning, while also promoting their independence, dignity, and choices.</a:t>
            </a:r>
          </a:p>
        </p:txBody>
      </p:sp>
      <p:sp>
        <p:nvSpPr>
          <p:cNvPr id="11" name="TextBox 10">
            <a:extLst>
              <a:ext uri="{FF2B5EF4-FFF2-40B4-BE49-F238E27FC236}">
                <a16:creationId xmlns:a16="http://schemas.microsoft.com/office/drawing/2014/main" id="{6F1BA904-4D1C-B152-73E2-4E4D536031B5}"/>
              </a:ext>
            </a:extLst>
          </p:cNvPr>
          <p:cNvSpPr txBox="1"/>
          <p:nvPr/>
        </p:nvSpPr>
        <p:spPr>
          <a:xfrm>
            <a:off x="6454059" y="1256124"/>
            <a:ext cx="429480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Evaluating Care and Support:</a:t>
            </a:r>
            <a:endParaRPr lang="en-US" dirty="0"/>
          </a:p>
          <a:p>
            <a:pPr marL="285750" indent="-285750">
              <a:buFont typeface="Arial"/>
              <a:buChar char="•"/>
            </a:pPr>
            <a:r>
              <a:rPr lang="en-GB" dirty="0"/>
              <a:t>By focusing on person centred care, healthcare professionals can focus more on their individual preferences, goals and lifestyle, allowing for the individual to be involved in all decisions, they have access to cultural, social, emotional, and physical needs while working in partnership with families and professionals.</a:t>
            </a:r>
          </a:p>
        </p:txBody>
      </p:sp>
      <p:sp>
        <p:nvSpPr>
          <p:cNvPr id="12" name="TextBox 11">
            <a:extLst>
              <a:ext uri="{FF2B5EF4-FFF2-40B4-BE49-F238E27FC236}">
                <a16:creationId xmlns:a16="http://schemas.microsoft.com/office/drawing/2014/main" id="{F525B144-F735-4487-F001-9CF54712EF86}"/>
              </a:ext>
            </a:extLst>
          </p:cNvPr>
          <p:cNvSpPr txBox="1"/>
          <p:nvPr/>
        </p:nvSpPr>
        <p:spPr>
          <a:xfrm>
            <a:off x="241588" y="4241876"/>
            <a:ext cx="448935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Why it matters?</a:t>
            </a:r>
          </a:p>
          <a:p>
            <a:pPr marL="285750" indent="-285750">
              <a:buFont typeface="Arial"/>
              <a:buChar char="•"/>
            </a:pPr>
            <a:r>
              <a:rPr lang="en-GB" dirty="0"/>
              <a:t>Empowerment to the elderly matters as it builds trust and confidence between the elderly and professionals and empowerment also supports an individual to be independent and improving their wellbeing and quality of life.</a:t>
            </a:r>
          </a:p>
        </p:txBody>
      </p:sp>
      <p:sp>
        <p:nvSpPr>
          <p:cNvPr id="6" name="Rectangle 5">
            <a:extLst>
              <a:ext uri="{FF2B5EF4-FFF2-40B4-BE49-F238E27FC236}">
                <a16:creationId xmlns:a16="http://schemas.microsoft.com/office/drawing/2014/main" id="{D8ECDAF6-DD2C-1B22-48BD-713CB7C70C4E}"/>
              </a:ext>
            </a:extLst>
          </p:cNvPr>
          <p:cNvSpPr/>
          <p:nvPr/>
        </p:nvSpPr>
        <p:spPr>
          <a:xfrm>
            <a:off x="716545" y="25233"/>
            <a:ext cx="10427598"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Empowering The Elder Population</a:t>
            </a:r>
          </a:p>
        </p:txBody>
      </p:sp>
      <p:sp>
        <p:nvSpPr>
          <p:cNvPr id="7" name="Rectangle: Folded Corner 6">
            <a:extLst>
              <a:ext uri="{FF2B5EF4-FFF2-40B4-BE49-F238E27FC236}">
                <a16:creationId xmlns:a16="http://schemas.microsoft.com/office/drawing/2014/main" id="{558EBEE7-9DFA-A2B7-2A7A-E2B1B7B91712}"/>
              </a:ext>
            </a:extLst>
          </p:cNvPr>
          <p:cNvSpPr/>
          <p:nvPr/>
        </p:nvSpPr>
        <p:spPr>
          <a:xfrm>
            <a:off x="6259694" y="4311296"/>
            <a:ext cx="5237915" cy="2466353"/>
          </a:xfrm>
          <a:prstGeom prst="foldedCorner">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105C064E-BF7F-4D5D-46B3-917DDEF7013B}"/>
              </a:ext>
            </a:extLst>
          </p:cNvPr>
          <p:cNvSpPr txBox="1"/>
          <p:nvPr/>
        </p:nvSpPr>
        <p:spPr>
          <a:xfrm>
            <a:off x="6559419" y="4618653"/>
            <a:ext cx="4584723" cy="2031325"/>
          </a:xfrm>
          <a:prstGeom prst="rect">
            <a:avLst/>
          </a:prstGeom>
          <a:noFill/>
        </p:spPr>
        <p:txBody>
          <a:bodyPr wrap="square" rtlCol="0">
            <a:spAutoFit/>
          </a:bodyPr>
          <a:lstStyle/>
          <a:p>
            <a:r>
              <a:rPr lang="en-GB" dirty="0"/>
              <a:t>'True empowerment requires access to reliable information the elderly can use to make informed decisions and helping them connect with peers that are facing the same challenge.’</a:t>
            </a:r>
          </a:p>
          <a:p>
            <a:endParaRPr lang="en-GB" dirty="0"/>
          </a:p>
          <a:p>
            <a:r>
              <a:rPr lang="en-GB" dirty="0"/>
              <a:t> (A. Glicksman, 2018.)</a:t>
            </a:r>
          </a:p>
        </p:txBody>
      </p:sp>
    </p:spTree>
    <p:extLst>
      <p:ext uri="{BB962C8B-B14F-4D97-AF65-F5344CB8AC3E}">
        <p14:creationId xmlns:p14="http://schemas.microsoft.com/office/powerpoint/2010/main" val="590376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5B88-0E63-A282-F297-9D0DA8399BA8}"/>
              </a:ext>
            </a:extLst>
          </p:cNvPr>
          <p:cNvSpPr>
            <a:spLocks noGrp="1"/>
          </p:cNvSpPr>
          <p:nvPr>
            <p:ph type="title"/>
          </p:nvPr>
        </p:nvSpPr>
        <p:spPr>
          <a:xfrm>
            <a:off x="919119" y="180392"/>
            <a:ext cx="10353762" cy="970450"/>
          </a:xfrm>
        </p:spPr>
        <p:txBody>
          <a:bodyPr/>
          <a:lstStyle/>
          <a:p>
            <a:r>
              <a:rPr lang="en-GB" dirty="0"/>
              <a:t>Define Old Age</a:t>
            </a:r>
          </a:p>
        </p:txBody>
      </p:sp>
      <p:sp>
        <p:nvSpPr>
          <p:cNvPr id="4" name="TextBox 3">
            <a:extLst>
              <a:ext uri="{FF2B5EF4-FFF2-40B4-BE49-F238E27FC236}">
                <a16:creationId xmlns:a16="http://schemas.microsoft.com/office/drawing/2014/main" id="{4DECE9C8-545B-6B79-494D-895A895EBEA5}"/>
              </a:ext>
            </a:extLst>
          </p:cNvPr>
          <p:cNvSpPr txBox="1"/>
          <p:nvPr/>
        </p:nvSpPr>
        <p:spPr>
          <a:xfrm>
            <a:off x="0" y="1586204"/>
            <a:ext cx="12191999" cy="923330"/>
          </a:xfrm>
          <a:prstGeom prst="rect">
            <a:avLst/>
          </a:prstGeom>
          <a:noFill/>
        </p:spPr>
        <p:txBody>
          <a:bodyPr wrap="square" rtlCol="0">
            <a:spAutoFit/>
          </a:bodyPr>
          <a:lstStyle/>
          <a:p>
            <a:r>
              <a:rPr lang="en-GB" dirty="0"/>
              <a:t>Old age is the latter part of an individual's life, where their mental and physical health along with their cognitive functions are declining. Ageing results from the impact of the accumulation of a wide variety of molecular and cellular damage over time, leading to a gradual decrease in physical and mental capacity. (WHO, 2024)</a:t>
            </a:r>
          </a:p>
        </p:txBody>
      </p:sp>
      <p:sp>
        <p:nvSpPr>
          <p:cNvPr id="5" name="TextBox 4">
            <a:extLst>
              <a:ext uri="{FF2B5EF4-FFF2-40B4-BE49-F238E27FC236}">
                <a16:creationId xmlns:a16="http://schemas.microsoft.com/office/drawing/2014/main" id="{FD3B83A3-AC37-6349-0BEF-139D68B775C8}"/>
              </a:ext>
            </a:extLst>
          </p:cNvPr>
          <p:cNvSpPr txBox="1"/>
          <p:nvPr/>
        </p:nvSpPr>
        <p:spPr>
          <a:xfrm>
            <a:off x="0" y="2637071"/>
            <a:ext cx="12192000" cy="1477328"/>
          </a:xfrm>
          <a:prstGeom prst="rect">
            <a:avLst/>
          </a:prstGeom>
          <a:noFill/>
        </p:spPr>
        <p:txBody>
          <a:bodyPr wrap="square" rtlCol="0">
            <a:spAutoFit/>
          </a:bodyPr>
          <a:lstStyle/>
          <a:p>
            <a:r>
              <a:rPr lang="en-GB" dirty="0"/>
              <a:t>There are many ways to define old age and some of them include:</a:t>
            </a:r>
          </a:p>
          <a:p>
            <a:pPr marL="285750" indent="-285750">
              <a:buFont typeface="Arial" panose="020B0604020202020204" pitchFamily="34" charset="0"/>
              <a:buChar char="•"/>
            </a:pPr>
            <a:r>
              <a:rPr lang="en-GB" dirty="0"/>
              <a:t>Chronical Age.</a:t>
            </a:r>
          </a:p>
          <a:p>
            <a:pPr marL="285750" indent="-285750">
              <a:buFont typeface="Arial" panose="020B0604020202020204" pitchFamily="34" charset="0"/>
              <a:buChar char="•"/>
            </a:pPr>
            <a:r>
              <a:rPr lang="en-GB" dirty="0"/>
              <a:t>Biological Age.</a:t>
            </a:r>
          </a:p>
          <a:p>
            <a:pPr marL="285750" indent="-285750">
              <a:buFont typeface="Arial" panose="020B0604020202020204" pitchFamily="34" charset="0"/>
              <a:buChar char="•"/>
            </a:pPr>
            <a:r>
              <a:rPr lang="en-GB" dirty="0"/>
              <a:t>Economic Activity and Retirement.</a:t>
            </a:r>
          </a:p>
          <a:p>
            <a:pPr marL="285750" indent="-285750">
              <a:buFont typeface="Arial" panose="020B0604020202020204" pitchFamily="34" charset="0"/>
              <a:buChar char="•"/>
            </a:pPr>
            <a:r>
              <a:rPr lang="en-GB" dirty="0"/>
              <a:t>Eligibility for legal and occupational retirement pensions has become the default definition. (NHS, 2024)</a:t>
            </a:r>
          </a:p>
        </p:txBody>
      </p:sp>
      <p:sp>
        <p:nvSpPr>
          <p:cNvPr id="6" name="TextBox 5">
            <a:extLst>
              <a:ext uri="{FF2B5EF4-FFF2-40B4-BE49-F238E27FC236}">
                <a16:creationId xmlns:a16="http://schemas.microsoft.com/office/drawing/2014/main" id="{ED0255F0-333F-3E5E-A054-E1B15E5E6A79}"/>
              </a:ext>
            </a:extLst>
          </p:cNvPr>
          <p:cNvSpPr txBox="1"/>
          <p:nvPr/>
        </p:nvSpPr>
        <p:spPr>
          <a:xfrm>
            <a:off x="0" y="4348466"/>
            <a:ext cx="12191998" cy="646331"/>
          </a:xfrm>
          <a:prstGeom prst="rect">
            <a:avLst/>
          </a:prstGeom>
          <a:noFill/>
        </p:spPr>
        <p:txBody>
          <a:bodyPr wrap="square" rtlCol="0">
            <a:spAutoFit/>
          </a:bodyPr>
          <a:lstStyle/>
          <a:p>
            <a:r>
              <a:rPr lang="en-GB" dirty="0"/>
              <a:t>Theres a global perception of ageing, as the concept of old age isn’t universal. The definition of ageing varies significantly in different cultures, as cultural perceptions can influence how these individuals are cared and interacted with in the society.</a:t>
            </a:r>
          </a:p>
        </p:txBody>
      </p:sp>
      <p:sp>
        <p:nvSpPr>
          <p:cNvPr id="7" name="TextBox 6">
            <a:extLst>
              <a:ext uri="{FF2B5EF4-FFF2-40B4-BE49-F238E27FC236}">
                <a16:creationId xmlns:a16="http://schemas.microsoft.com/office/drawing/2014/main" id="{413552A8-AC8B-99AB-CBFF-A11FF42E948D}"/>
              </a:ext>
            </a:extLst>
          </p:cNvPr>
          <p:cNvSpPr txBox="1"/>
          <p:nvPr/>
        </p:nvSpPr>
        <p:spPr>
          <a:xfrm>
            <a:off x="1" y="5228864"/>
            <a:ext cx="12192000" cy="923330"/>
          </a:xfrm>
          <a:prstGeom prst="rect">
            <a:avLst/>
          </a:prstGeom>
          <a:noFill/>
        </p:spPr>
        <p:txBody>
          <a:bodyPr wrap="square" rtlCol="0">
            <a:spAutoFit/>
          </a:bodyPr>
          <a:lstStyle/>
          <a:p>
            <a:r>
              <a:rPr lang="en-GB" dirty="0"/>
              <a:t>In 2020 it was noticed that the pace of the population is ageing very quickly. In 2018 individuals aged 60+ outnumbered children that are younger than 5, and between 2015 and 2050 the proportion of the worlds population over 60 will nearly double from 12% to 22%. (Peace, 2022) </a:t>
            </a:r>
          </a:p>
        </p:txBody>
      </p:sp>
    </p:spTree>
    <p:extLst>
      <p:ext uri="{BB962C8B-B14F-4D97-AF65-F5344CB8AC3E}">
        <p14:creationId xmlns:p14="http://schemas.microsoft.com/office/powerpoint/2010/main" val="2429189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B0A05-200E-E688-7A76-A8B4B9B46AB0}"/>
              </a:ext>
            </a:extLst>
          </p:cNvPr>
          <p:cNvSpPr>
            <a:spLocks noGrp="1"/>
          </p:cNvSpPr>
          <p:nvPr>
            <p:ph type="title"/>
          </p:nvPr>
        </p:nvSpPr>
        <p:spPr>
          <a:xfrm>
            <a:off x="269983" y="36975"/>
            <a:ext cx="5978072" cy="970450"/>
          </a:xfrm>
        </p:spPr>
        <p:txBody>
          <a:bodyPr>
            <a:normAutofit/>
          </a:bodyPr>
          <a:lstStyle/>
          <a:p>
            <a:pPr>
              <a:lnSpc>
                <a:spcPct val="90000"/>
              </a:lnSpc>
            </a:pPr>
            <a:r>
              <a:rPr lang="en-GB" sz="3100" dirty="0"/>
              <a:t>Wear and Tear Theory of Ageing.</a:t>
            </a:r>
          </a:p>
        </p:txBody>
      </p:sp>
      <p:sp>
        <p:nvSpPr>
          <p:cNvPr id="3" name="Content Placeholder 2">
            <a:extLst>
              <a:ext uri="{FF2B5EF4-FFF2-40B4-BE49-F238E27FC236}">
                <a16:creationId xmlns:a16="http://schemas.microsoft.com/office/drawing/2014/main" id="{8F3CAE1E-CE6C-CCAE-8603-09217F71A1FB}"/>
              </a:ext>
            </a:extLst>
          </p:cNvPr>
          <p:cNvSpPr>
            <a:spLocks noGrp="1"/>
          </p:cNvSpPr>
          <p:nvPr>
            <p:ph idx="1"/>
          </p:nvPr>
        </p:nvSpPr>
        <p:spPr>
          <a:xfrm>
            <a:off x="0" y="1346200"/>
            <a:ext cx="7232905" cy="5207000"/>
          </a:xfrm>
        </p:spPr>
        <p:txBody>
          <a:bodyPr anchor="ctr">
            <a:normAutofit lnSpcReduction="10000"/>
          </a:bodyPr>
          <a:lstStyle/>
          <a:p>
            <a:pPr fontAlgn="base">
              <a:buClr>
                <a:srgbClr val="FA572E"/>
              </a:buClr>
            </a:pPr>
            <a:r>
              <a:rPr lang="en-GB" dirty="0">
                <a:effectLst/>
              </a:rPr>
              <a:t>The Wear and Tear Theory was introduced by a man named Dr. August Weismann with the aim of explaining ageing where damage occurs to the body overtime. Cells and tissues have important parts that wear out resulting in ageing, for example the body is compared to a car, eventually wearing out from repeated use. (Jin. K, 2010)</a:t>
            </a:r>
          </a:p>
          <a:p>
            <a:pPr marL="36900" indent="0" fontAlgn="base">
              <a:buClr>
                <a:srgbClr val="FA572E"/>
              </a:buClr>
              <a:buNone/>
            </a:pPr>
            <a:endParaRPr lang="en-GB" dirty="0">
              <a:effectLst/>
            </a:endParaRPr>
          </a:p>
          <a:p>
            <a:pPr fontAlgn="base">
              <a:buClr>
                <a:srgbClr val="FA572E"/>
              </a:buClr>
            </a:pPr>
            <a:r>
              <a:rPr lang="en-GB" dirty="0">
                <a:effectLst/>
              </a:rPr>
              <a:t>As a person ages their mental, physical, and emotional state become more fragile and start to deteriorate, leaving individuals to start seeking assistance and this is where the Wear and Tear Theory comes in to help explain and understand ageing. 'There are strong experimental evidence that wear and tear play an important role in the ageing process, the production of free radicals and free radical damage increases with age.' ( H. J, Armbrecht, 2001.)​ Below are some key concepts for this theory:</a:t>
            </a:r>
          </a:p>
          <a:p>
            <a:pPr>
              <a:buClr>
                <a:srgbClr val="FA572E"/>
              </a:buClr>
            </a:pPr>
            <a:endParaRPr lang="en-GB" dirty="0"/>
          </a:p>
        </p:txBody>
      </p:sp>
      <p:pic>
        <p:nvPicPr>
          <p:cNvPr id="14" name="Picture 13">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5" name="Picture 4" descr="Red toy person in front of two lines of white figures">
            <a:extLst>
              <a:ext uri="{FF2B5EF4-FFF2-40B4-BE49-F238E27FC236}">
                <a16:creationId xmlns:a16="http://schemas.microsoft.com/office/drawing/2014/main" id="{4CFF74FC-D202-954C-ABC1-6A2AE9E9657D}"/>
              </a:ext>
            </a:extLst>
          </p:cNvPr>
          <p:cNvPicPr>
            <a:picLocks noChangeAspect="1"/>
          </p:cNvPicPr>
          <p:nvPr/>
        </p:nvPicPr>
        <p:blipFill>
          <a:blip r:embed="rId4"/>
          <a:srcRect l="26217" r="22304" b="-2"/>
          <a:stretch>
            <a:fillRect/>
          </a:stretch>
        </p:blipFill>
        <p:spPr>
          <a:xfrm>
            <a:off x="7552945" y="643465"/>
            <a:ext cx="3995592" cy="5103372"/>
          </a:xfrm>
          <a:prstGeom prst="rect">
            <a:avLst/>
          </a:prstGeom>
        </p:spPr>
      </p:pic>
    </p:spTree>
    <p:extLst>
      <p:ext uri="{BB962C8B-B14F-4D97-AF65-F5344CB8AC3E}">
        <p14:creationId xmlns:p14="http://schemas.microsoft.com/office/powerpoint/2010/main" val="1321116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69976DA-5DE9-2F00-7119-4892FA7E1862}"/>
              </a:ext>
            </a:extLst>
          </p:cNvPr>
          <p:cNvSpPr/>
          <p:nvPr/>
        </p:nvSpPr>
        <p:spPr>
          <a:xfrm>
            <a:off x="1297315" y="168151"/>
            <a:ext cx="8906925" cy="1569660"/>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Significance of Growing Ageing</a:t>
            </a:r>
          </a:p>
          <a:p>
            <a:pPr algn="ctr"/>
            <a:r>
              <a:rPr lang="en-US" sz="4800" b="0" cap="none" spc="0" dirty="0">
                <a:ln w="0"/>
                <a:solidFill>
                  <a:schemeClr val="tx1"/>
                </a:solidFill>
                <a:effectLst>
                  <a:outerShdw blurRad="38100" dist="19050" dir="2700000" algn="tl" rotWithShape="0">
                    <a:schemeClr val="dk1">
                      <a:alpha val="40000"/>
                    </a:schemeClr>
                  </a:outerShdw>
                </a:effectLst>
              </a:rPr>
              <a:t> Population</a:t>
            </a:r>
          </a:p>
        </p:txBody>
      </p:sp>
      <p:pic>
        <p:nvPicPr>
          <p:cNvPr id="11" name="Picture 10">
            <a:extLst>
              <a:ext uri="{FF2B5EF4-FFF2-40B4-BE49-F238E27FC236}">
                <a16:creationId xmlns:a16="http://schemas.microsoft.com/office/drawing/2014/main" id="{33880802-8BFF-CF57-9DB5-FD5D0BD63C04}"/>
              </a:ext>
            </a:extLst>
          </p:cNvPr>
          <p:cNvPicPr>
            <a:picLocks noChangeAspect="1"/>
          </p:cNvPicPr>
          <p:nvPr/>
        </p:nvPicPr>
        <p:blipFill>
          <a:blip r:embed="rId2"/>
          <a:stretch>
            <a:fillRect/>
          </a:stretch>
        </p:blipFill>
        <p:spPr>
          <a:xfrm>
            <a:off x="7043738" y="1737811"/>
            <a:ext cx="4967288" cy="3531560"/>
          </a:xfrm>
          <a:prstGeom prst="rect">
            <a:avLst/>
          </a:prstGeom>
        </p:spPr>
      </p:pic>
      <p:sp>
        <p:nvSpPr>
          <p:cNvPr id="12" name="TextBox 11">
            <a:extLst>
              <a:ext uri="{FF2B5EF4-FFF2-40B4-BE49-F238E27FC236}">
                <a16:creationId xmlns:a16="http://schemas.microsoft.com/office/drawing/2014/main" id="{FEFA28F6-C5FD-DDC4-6FAF-A5B4304DDEEB}"/>
              </a:ext>
            </a:extLst>
          </p:cNvPr>
          <p:cNvSpPr txBox="1"/>
          <p:nvPr/>
        </p:nvSpPr>
        <p:spPr>
          <a:xfrm>
            <a:off x="7892046" y="5269371"/>
            <a:ext cx="4967288" cy="369332"/>
          </a:xfrm>
          <a:prstGeom prst="rect">
            <a:avLst/>
          </a:prstGeom>
          <a:noFill/>
        </p:spPr>
        <p:txBody>
          <a:bodyPr wrap="square" rtlCol="0">
            <a:spAutoFit/>
          </a:bodyPr>
          <a:lstStyle/>
          <a:p>
            <a:r>
              <a:rPr lang="en-GB" dirty="0"/>
              <a:t>(Centre for Ageing Better, 2024)</a:t>
            </a:r>
          </a:p>
        </p:txBody>
      </p:sp>
      <p:sp>
        <p:nvSpPr>
          <p:cNvPr id="13" name="TextBox 12">
            <a:extLst>
              <a:ext uri="{FF2B5EF4-FFF2-40B4-BE49-F238E27FC236}">
                <a16:creationId xmlns:a16="http://schemas.microsoft.com/office/drawing/2014/main" id="{8468B1DE-A30C-7275-3F68-A53E3C4B7CC7}"/>
              </a:ext>
            </a:extLst>
          </p:cNvPr>
          <p:cNvSpPr txBox="1"/>
          <p:nvPr/>
        </p:nvSpPr>
        <p:spPr>
          <a:xfrm>
            <a:off x="-123825" y="1590675"/>
            <a:ext cx="6958013" cy="5078313"/>
          </a:xfrm>
          <a:prstGeom prst="rect">
            <a:avLst/>
          </a:prstGeom>
          <a:noFill/>
        </p:spPr>
        <p:txBody>
          <a:bodyPr wrap="square" rtlCol="0">
            <a:spAutoFit/>
          </a:bodyPr>
          <a:lstStyle/>
          <a:p>
            <a:pPr algn="ctr"/>
            <a:endParaRPr lang="en-GB" dirty="0"/>
          </a:p>
          <a:p>
            <a:pPr marL="285750" indent="-285750" algn="ctr">
              <a:buFont typeface="Arial" panose="020B0604020202020204" pitchFamily="34" charset="0"/>
              <a:buChar char="•"/>
            </a:pPr>
            <a:r>
              <a:rPr lang="en-GB" dirty="0"/>
              <a:t>There are over 10 million elderly people that are currently aged 65+ which make up 18% of the population.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In the next 40 years individuals aged 65-79 id predicted to increase by almost 1/3 (30%).</a:t>
            </a:r>
          </a:p>
          <a:p>
            <a:pPr marL="285750" indent="-285750" algn="ctr">
              <a:buFont typeface="Arial" panose="020B0604020202020204" pitchFamily="34" charset="0"/>
              <a:buChar char="•"/>
            </a:pPr>
            <a:r>
              <a:rPr lang="en-GB" dirty="0"/>
              <a:t>The elderly population is growing fastest in the rural and costal areas where the proportion of the elderly is already high. </a:t>
            </a:r>
          </a:p>
          <a:p>
            <a:pPr algn="ctr"/>
            <a:r>
              <a:rPr lang="en-GB" dirty="0"/>
              <a:t>(Centre for Ageing Better, 2024)</a:t>
            </a:r>
          </a:p>
          <a:p>
            <a:pPr marL="285750" indent="-285750" algn="ctr">
              <a:buFont typeface="Arial" panose="020B0604020202020204" pitchFamily="34" charset="0"/>
              <a:buChar char="•"/>
            </a:pPr>
            <a:r>
              <a:rPr lang="en-GB" dirty="0"/>
              <a:t>Many of the older generation have multiple long-term conditions such as heart disease or dementia which increases the demand for GP’s, hospitals and communities.</a:t>
            </a:r>
          </a:p>
          <a:p>
            <a:pPr marL="285750" indent="-285750" algn="ctr">
              <a:buFont typeface="Arial" panose="020B0604020202020204" pitchFamily="34" charset="0"/>
              <a:buChar char="•"/>
            </a:pPr>
            <a:r>
              <a:rPr lang="en-GB" dirty="0"/>
              <a:t>Health and social care services face work shortages, as many are ageing themselves and there are fewer younger people applying for these type of jobs.</a:t>
            </a:r>
          </a:p>
          <a:p>
            <a:pPr marL="285750" indent="-285750" algn="ctr">
              <a:buFont typeface="Arial" panose="020B0604020202020204" pitchFamily="34" charset="0"/>
              <a:buChar char="•"/>
            </a:pPr>
            <a:r>
              <a:rPr lang="en-GB" dirty="0"/>
              <a:t>Social care for older people is under massive pressure with increasing number of people aren’t receiving the help they need, putting a strain on carers. (The Kings Fund, 2016)</a:t>
            </a:r>
          </a:p>
        </p:txBody>
      </p:sp>
    </p:spTree>
    <p:extLst>
      <p:ext uri="{BB962C8B-B14F-4D97-AF65-F5344CB8AC3E}">
        <p14:creationId xmlns:p14="http://schemas.microsoft.com/office/powerpoint/2010/main" val="951705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D11D0C2-DBD9-FD4E-6C5F-39499D5196B9}"/>
              </a:ext>
            </a:extLst>
          </p:cNvPr>
          <p:cNvSpPr txBox="1"/>
          <p:nvPr/>
        </p:nvSpPr>
        <p:spPr>
          <a:xfrm>
            <a:off x="6380731" y="6274476"/>
            <a:ext cx="5486400" cy="369332"/>
          </a:xfrm>
          <a:prstGeom prst="rect">
            <a:avLst/>
          </a:prstGeom>
          <a:noFill/>
        </p:spPr>
        <p:txBody>
          <a:bodyPr wrap="square" rtlCol="0">
            <a:spAutoFit/>
          </a:bodyPr>
          <a:lstStyle/>
          <a:p>
            <a:r>
              <a:rPr lang="en-GB" dirty="0"/>
              <a:t>(University of Greater Manchester, 2023)</a:t>
            </a:r>
          </a:p>
        </p:txBody>
      </p:sp>
      <p:sp>
        <p:nvSpPr>
          <p:cNvPr id="3" name="TextBox 2">
            <a:extLst>
              <a:ext uri="{FF2B5EF4-FFF2-40B4-BE49-F238E27FC236}">
                <a16:creationId xmlns:a16="http://schemas.microsoft.com/office/drawing/2014/main" id="{18D51B3B-843D-FA1F-DDE4-6732A4F01A27}"/>
              </a:ext>
            </a:extLst>
          </p:cNvPr>
          <p:cNvSpPr txBox="1"/>
          <p:nvPr/>
        </p:nvSpPr>
        <p:spPr>
          <a:xfrm>
            <a:off x="695325" y="1355987"/>
            <a:ext cx="4400550" cy="1754326"/>
          </a:xfrm>
          <a:prstGeom prst="rect">
            <a:avLst/>
          </a:prstGeom>
          <a:noFill/>
        </p:spPr>
        <p:txBody>
          <a:bodyPr wrap="square" rtlCol="0">
            <a:spAutoFit/>
          </a:bodyPr>
          <a:lstStyle/>
          <a:p>
            <a:r>
              <a:rPr lang="en-GB" dirty="0"/>
              <a:t>As the elderly demographic expands, there is a surge in demand for holistic care solutions that can address the physical, emotional, and psychological needs.</a:t>
            </a:r>
          </a:p>
          <a:p>
            <a:endParaRPr lang="en-GB" dirty="0"/>
          </a:p>
          <a:p>
            <a:endParaRPr lang="en-GB" dirty="0"/>
          </a:p>
        </p:txBody>
      </p:sp>
      <p:sp>
        <p:nvSpPr>
          <p:cNvPr id="7" name="TextBox 6">
            <a:extLst>
              <a:ext uri="{FF2B5EF4-FFF2-40B4-BE49-F238E27FC236}">
                <a16:creationId xmlns:a16="http://schemas.microsoft.com/office/drawing/2014/main" id="{EF45C115-DB02-BB9B-198B-B99C7AC7A2CE}"/>
              </a:ext>
            </a:extLst>
          </p:cNvPr>
          <p:cNvSpPr txBox="1"/>
          <p:nvPr/>
        </p:nvSpPr>
        <p:spPr>
          <a:xfrm>
            <a:off x="5934075" y="1355987"/>
            <a:ext cx="5753100" cy="1754326"/>
          </a:xfrm>
          <a:prstGeom prst="rect">
            <a:avLst/>
          </a:prstGeom>
          <a:noFill/>
        </p:spPr>
        <p:txBody>
          <a:bodyPr wrap="square" rtlCol="0">
            <a:spAutoFit/>
          </a:bodyPr>
          <a:lstStyle/>
          <a:p>
            <a:r>
              <a:rPr lang="en-GB" dirty="0"/>
              <a:t>As many of the elderly population tend to experience a sense of loneliness and feel isolated and this puts them at a significant risk, by providing the elderly with ways to interact socially this could be with friends, caregivers, and family, can allow them to feel connected and gain a sense of wellbeing. </a:t>
            </a:r>
          </a:p>
        </p:txBody>
      </p:sp>
      <p:sp>
        <p:nvSpPr>
          <p:cNvPr id="8" name="TextBox 7">
            <a:extLst>
              <a:ext uri="{FF2B5EF4-FFF2-40B4-BE49-F238E27FC236}">
                <a16:creationId xmlns:a16="http://schemas.microsoft.com/office/drawing/2014/main" id="{D2ABD1F2-A649-A9F8-6C0D-3B6F5ECC83D2}"/>
              </a:ext>
            </a:extLst>
          </p:cNvPr>
          <p:cNvSpPr txBox="1"/>
          <p:nvPr/>
        </p:nvSpPr>
        <p:spPr>
          <a:xfrm>
            <a:off x="581025" y="3429000"/>
            <a:ext cx="4629150" cy="3139321"/>
          </a:xfrm>
          <a:prstGeom prst="rect">
            <a:avLst/>
          </a:prstGeom>
          <a:noFill/>
        </p:spPr>
        <p:txBody>
          <a:bodyPr wrap="square" rtlCol="0">
            <a:spAutoFit/>
          </a:bodyPr>
          <a:lstStyle/>
          <a:p>
            <a:r>
              <a:rPr lang="en-GB" dirty="0"/>
              <a:t>It’s known that at least 2 million individuals aged 65+ have said they have unmet needs for care and support with at least:</a:t>
            </a:r>
          </a:p>
          <a:p>
            <a:pPr marL="285750" indent="-285750">
              <a:buFont typeface="Arial" panose="020B0604020202020204" pitchFamily="34" charset="0"/>
              <a:buChar char="•"/>
            </a:pPr>
            <a:r>
              <a:rPr lang="en-GB" dirty="0"/>
              <a:t>1.1 million elderly individuals having difficulty dressing (10%).</a:t>
            </a:r>
          </a:p>
          <a:p>
            <a:pPr marL="285750" indent="-285750">
              <a:buFont typeface="Arial" panose="020B0604020202020204" pitchFamily="34" charset="0"/>
              <a:buChar char="•"/>
            </a:pPr>
            <a:r>
              <a:rPr lang="en-GB" dirty="0"/>
              <a:t>600,000 elderly individuals have difficulty getting in and out of bed. (6%)</a:t>
            </a:r>
          </a:p>
          <a:p>
            <a:pPr marL="285750" indent="-285750">
              <a:buFont typeface="Arial" panose="020B0604020202020204" pitchFamily="34" charset="0"/>
              <a:buChar char="•"/>
            </a:pPr>
            <a:r>
              <a:rPr lang="en-GB" dirty="0"/>
              <a:t>500,000 individuals have difficulty walking across the room. (5%)</a:t>
            </a:r>
          </a:p>
          <a:p>
            <a:pPr marL="285750" indent="-285750">
              <a:buFont typeface="Arial" panose="020B0604020202020204" pitchFamily="34" charset="0"/>
              <a:buChar char="•"/>
            </a:pPr>
            <a:r>
              <a:rPr lang="en-GB" dirty="0"/>
              <a:t>440,000 older people have difficulty going to the toilet. (4%)</a:t>
            </a:r>
          </a:p>
        </p:txBody>
      </p:sp>
      <p:sp>
        <p:nvSpPr>
          <p:cNvPr id="9" name="TextBox 8">
            <a:extLst>
              <a:ext uri="{FF2B5EF4-FFF2-40B4-BE49-F238E27FC236}">
                <a16:creationId xmlns:a16="http://schemas.microsoft.com/office/drawing/2014/main" id="{62FF38E3-FB2E-E067-A011-6BAC172947EE}"/>
              </a:ext>
            </a:extLst>
          </p:cNvPr>
          <p:cNvSpPr txBox="1"/>
          <p:nvPr/>
        </p:nvSpPr>
        <p:spPr>
          <a:xfrm>
            <a:off x="5934075" y="3429000"/>
            <a:ext cx="5334000" cy="2031325"/>
          </a:xfrm>
          <a:prstGeom prst="rect">
            <a:avLst/>
          </a:prstGeom>
          <a:noFill/>
        </p:spPr>
        <p:txBody>
          <a:bodyPr wrap="square" rtlCol="0">
            <a:spAutoFit/>
          </a:bodyPr>
          <a:lstStyle/>
          <a:p>
            <a:r>
              <a:rPr lang="en-GB" dirty="0"/>
              <a:t>By integrating technology for the elderly, it can ultimately create personalised support and care for an individual's daily activities and mobility. These technologies can also address challenges faced like workforce shortages and ageing populations by assistive robotics, predictive analysis, providing remote monitoring.</a:t>
            </a:r>
          </a:p>
        </p:txBody>
      </p:sp>
      <p:sp>
        <p:nvSpPr>
          <p:cNvPr id="10" name="Rectangle 9">
            <a:extLst>
              <a:ext uri="{FF2B5EF4-FFF2-40B4-BE49-F238E27FC236}">
                <a16:creationId xmlns:a16="http://schemas.microsoft.com/office/drawing/2014/main" id="{F287FCE5-F0A3-9D30-F5D8-98B2266142A4}"/>
              </a:ext>
            </a:extLst>
          </p:cNvPr>
          <p:cNvSpPr/>
          <p:nvPr/>
        </p:nvSpPr>
        <p:spPr>
          <a:xfrm>
            <a:off x="324869" y="214192"/>
            <a:ext cx="11542262" cy="769441"/>
          </a:xfrm>
          <a:prstGeom prst="rect">
            <a:avLst/>
          </a:prstGeom>
          <a:noFill/>
        </p:spPr>
        <p:txBody>
          <a:bodyPr wrap="none" lIns="91440" tIns="45720" rIns="91440" bIns="45720">
            <a:spAutoFit/>
          </a:bodyPr>
          <a:lstStyle/>
          <a:p>
            <a:pPr algn="ctr"/>
            <a:r>
              <a:rPr lang="en-US" sz="4400" dirty="0">
                <a:ln w="0"/>
                <a:gradFill>
                  <a:gsLst>
                    <a:gs pos="21000">
                      <a:srgbClr val="53575C"/>
                    </a:gs>
                    <a:gs pos="88000">
                      <a:srgbClr val="C5C7CA"/>
                    </a:gs>
                  </a:gsLst>
                  <a:lin ang="5400000"/>
                </a:gradFill>
              </a:rPr>
              <a:t>Significance of the Growing Ageing Population</a:t>
            </a:r>
            <a:endParaRPr lang="en-US" sz="44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1749204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0D07-EE1F-A655-E1F5-B4D63E9CA609}"/>
              </a:ext>
            </a:extLst>
          </p:cNvPr>
          <p:cNvSpPr>
            <a:spLocks noGrp="1"/>
          </p:cNvSpPr>
          <p:nvPr>
            <p:ph type="title"/>
          </p:nvPr>
        </p:nvSpPr>
        <p:spPr>
          <a:xfrm>
            <a:off x="809020" y="157712"/>
            <a:ext cx="10353762" cy="970450"/>
          </a:xfrm>
        </p:spPr>
        <p:txBody>
          <a:bodyPr>
            <a:normAutofit fontScale="90000"/>
          </a:bodyPr>
          <a:lstStyle/>
          <a:p>
            <a:r>
              <a:rPr lang="en-GB" dirty="0"/>
              <a:t>Theoretical Frameworks Relevant to Elderly Care</a:t>
            </a:r>
          </a:p>
        </p:txBody>
      </p:sp>
      <p:sp>
        <p:nvSpPr>
          <p:cNvPr id="7" name="TextBox 6">
            <a:extLst>
              <a:ext uri="{FF2B5EF4-FFF2-40B4-BE49-F238E27FC236}">
                <a16:creationId xmlns:a16="http://schemas.microsoft.com/office/drawing/2014/main" id="{17E12896-CC19-E7D5-A223-EA80A6E789D8}"/>
              </a:ext>
            </a:extLst>
          </p:cNvPr>
          <p:cNvSpPr txBox="1"/>
          <p:nvPr/>
        </p:nvSpPr>
        <p:spPr>
          <a:xfrm>
            <a:off x="3800475" y="4007918"/>
            <a:ext cx="4591050" cy="371475"/>
          </a:xfrm>
          <a:prstGeom prst="rect">
            <a:avLst/>
          </a:prstGeom>
          <a:noFill/>
        </p:spPr>
        <p:txBody>
          <a:bodyPr wrap="square" rtlCol="0">
            <a:spAutoFit/>
          </a:bodyPr>
          <a:lstStyle/>
          <a:p>
            <a:r>
              <a:rPr lang="en-GB" dirty="0"/>
              <a:t>(Winstead, V. et al, 2014)</a:t>
            </a:r>
          </a:p>
        </p:txBody>
      </p:sp>
      <p:sp>
        <p:nvSpPr>
          <p:cNvPr id="8" name="Oval 7">
            <a:extLst>
              <a:ext uri="{FF2B5EF4-FFF2-40B4-BE49-F238E27FC236}">
                <a16:creationId xmlns:a16="http://schemas.microsoft.com/office/drawing/2014/main" id="{667F2264-AA00-D2D2-5D97-41547FACC5FF}"/>
              </a:ext>
            </a:extLst>
          </p:cNvPr>
          <p:cNvSpPr/>
          <p:nvPr/>
        </p:nvSpPr>
        <p:spPr>
          <a:xfrm>
            <a:off x="85725" y="1057275"/>
            <a:ext cx="5067300" cy="3014112"/>
          </a:xfrm>
          <a:prstGeom prst="ellipse">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Activity Theory – </a:t>
            </a:r>
          </a:p>
          <a:p>
            <a:pPr algn="ctr"/>
            <a:r>
              <a:rPr lang="en-GB" sz="1600" dirty="0"/>
              <a:t>Activity theory is predicted upon the assumption that people use two mechanisms for development of sense of self; roles and activities, this theory offers opportunities for the development of relationships which can promote the wellbeing of the elderly.</a:t>
            </a:r>
          </a:p>
          <a:p>
            <a:pPr algn="ctr"/>
            <a:endParaRPr lang="en-GB" dirty="0"/>
          </a:p>
        </p:txBody>
      </p:sp>
      <p:sp>
        <p:nvSpPr>
          <p:cNvPr id="9" name="Oval 8">
            <a:extLst>
              <a:ext uri="{FF2B5EF4-FFF2-40B4-BE49-F238E27FC236}">
                <a16:creationId xmlns:a16="http://schemas.microsoft.com/office/drawing/2014/main" id="{95223E6F-CD86-E2AC-7C5E-C4FA3298A52A}"/>
              </a:ext>
            </a:extLst>
          </p:cNvPr>
          <p:cNvSpPr/>
          <p:nvPr/>
        </p:nvSpPr>
        <p:spPr>
          <a:xfrm>
            <a:off x="295275" y="4333875"/>
            <a:ext cx="4591050" cy="2524125"/>
          </a:xfrm>
          <a:prstGeom prst="ellipse">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Both activity and continuity theory are used to evaluate the care needs and service effectiveness by maintaining neural function and encouraging purpose, a sense if identity, a connection and stability, while being active and meaningful.</a:t>
            </a:r>
          </a:p>
          <a:p>
            <a:pPr algn="ctr"/>
            <a:endParaRPr lang="en-GB" dirty="0"/>
          </a:p>
        </p:txBody>
      </p:sp>
      <p:sp>
        <p:nvSpPr>
          <p:cNvPr id="10" name="Oval 9">
            <a:extLst>
              <a:ext uri="{FF2B5EF4-FFF2-40B4-BE49-F238E27FC236}">
                <a16:creationId xmlns:a16="http://schemas.microsoft.com/office/drawing/2014/main" id="{C82BB5E2-F74A-B9E4-F29F-3A33ED73E689}"/>
              </a:ext>
            </a:extLst>
          </p:cNvPr>
          <p:cNvSpPr/>
          <p:nvPr/>
        </p:nvSpPr>
        <p:spPr>
          <a:xfrm>
            <a:off x="5638800" y="1128162"/>
            <a:ext cx="6324600" cy="3281913"/>
          </a:xfrm>
          <a:prstGeom prst="ellipse">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Continuity Theory – </a:t>
            </a:r>
          </a:p>
          <a:p>
            <a:pPr algn="ctr"/>
            <a:r>
              <a:rPr lang="en-GB" sz="1600" dirty="0"/>
              <a:t>This theory is a modified and expanded version of the activity theory, as the elderly look to maintain a sense of self-identity. While the continuity theory can be expressed in two different ways</a:t>
            </a:r>
          </a:p>
          <a:p>
            <a:pPr marL="285750" indent="-285750" algn="ctr">
              <a:buFont typeface="Arial" panose="020B0604020202020204" pitchFamily="34" charset="0"/>
              <a:buChar char="•"/>
            </a:pPr>
            <a:r>
              <a:rPr lang="en-GB" sz="1600" dirty="0"/>
              <a:t>Internal Continuity – the connection of new experiences to those remembered in the past.</a:t>
            </a:r>
          </a:p>
          <a:p>
            <a:pPr marL="285750" indent="-285750" algn="ctr">
              <a:buFont typeface="Arial" panose="020B0604020202020204" pitchFamily="34" charset="0"/>
              <a:buChar char="•"/>
            </a:pPr>
            <a:r>
              <a:rPr lang="en-GB" sz="1600" dirty="0"/>
              <a:t>External Continuity – the continuation of environments and people that are familiar.</a:t>
            </a:r>
          </a:p>
          <a:p>
            <a:pPr algn="ctr"/>
            <a:endParaRPr lang="en-GB" dirty="0"/>
          </a:p>
        </p:txBody>
      </p:sp>
      <p:sp>
        <p:nvSpPr>
          <p:cNvPr id="11" name="Oval 10">
            <a:extLst>
              <a:ext uri="{FF2B5EF4-FFF2-40B4-BE49-F238E27FC236}">
                <a16:creationId xmlns:a16="http://schemas.microsoft.com/office/drawing/2014/main" id="{C88FD38D-1D16-309D-9DC7-548F63838350}"/>
              </a:ext>
            </a:extLst>
          </p:cNvPr>
          <p:cNvSpPr/>
          <p:nvPr/>
        </p:nvSpPr>
        <p:spPr>
          <a:xfrm>
            <a:off x="5229225" y="4510637"/>
            <a:ext cx="6734175" cy="2290213"/>
          </a:xfrm>
          <a:prstGeom prst="ellipse">
            <a:avLst/>
          </a:prstGeom>
          <a:solidFill>
            <a:schemeClr val="tx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Both activity and continuity theory helps the understanding of dynamics of ageing and the provision of care by showing the importance of being socially engaged and the purpose of ageing, while creating active and stimulating environments, there's also the desire for a consistent identity and stability.</a:t>
            </a:r>
          </a:p>
        </p:txBody>
      </p:sp>
    </p:spTree>
    <p:extLst>
      <p:ext uri="{BB962C8B-B14F-4D97-AF65-F5344CB8AC3E}">
        <p14:creationId xmlns:p14="http://schemas.microsoft.com/office/powerpoint/2010/main" val="10461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E0A48-3A0F-FF5D-B099-A265BB4D0BB8}"/>
              </a:ext>
            </a:extLst>
          </p:cNvPr>
          <p:cNvSpPr>
            <a:spLocks noGrp="1"/>
          </p:cNvSpPr>
          <p:nvPr>
            <p:ph type="title"/>
          </p:nvPr>
        </p:nvSpPr>
        <p:spPr>
          <a:xfrm>
            <a:off x="913795" y="160867"/>
            <a:ext cx="10353762" cy="970450"/>
          </a:xfrm>
        </p:spPr>
        <p:txBody>
          <a:bodyPr/>
          <a:lstStyle/>
          <a:p>
            <a:r>
              <a:rPr lang="en-GB" dirty="0"/>
              <a:t>Evaluation of Current Care Provisions</a:t>
            </a:r>
          </a:p>
        </p:txBody>
      </p:sp>
      <p:sp>
        <p:nvSpPr>
          <p:cNvPr id="3" name="Content Placeholder 2">
            <a:extLst>
              <a:ext uri="{FF2B5EF4-FFF2-40B4-BE49-F238E27FC236}">
                <a16:creationId xmlns:a16="http://schemas.microsoft.com/office/drawing/2014/main" id="{FE4194EF-D365-407A-D1FD-A9F05C4D5155}"/>
              </a:ext>
            </a:extLst>
          </p:cNvPr>
          <p:cNvSpPr>
            <a:spLocks noGrp="1"/>
          </p:cNvSpPr>
          <p:nvPr>
            <p:ph idx="1"/>
          </p:nvPr>
        </p:nvSpPr>
        <p:spPr>
          <a:xfrm>
            <a:off x="45476" y="1317625"/>
            <a:ext cx="12090399" cy="5626100"/>
          </a:xfrm>
        </p:spPr>
        <p:txBody>
          <a:bodyPr>
            <a:normAutofit fontScale="40000" lnSpcReduction="20000"/>
          </a:bodyPr>
          <a:lstStyle/>
          <a:p>
            <a:pPr marL="36900" indent="0">
              <a:buNone/>
            </a:pPr>
            <a:r>
              <a:rPr lang="en-GB" sz="4000" dirty="0"/>
              <a:t>National Services Include:</a:t>
            </a:r>
          </a:p>
          <a:p>
            <a:pPr marL="36900" indent="0">
              <a:buNone/>
            </a:pPr>
            <a:r>
              <a:rPr lang="en-GB" sz="4000" dirty="0"/>
              <a:t>The National Health Service (NHS) - provides both mental health and medical care for the elderly, providing check ups, specialist care (individuals with dementia), prescription, and hospitalisation. The NHS can cover the full cost of healthcare, personal care and housing. (NHS, 2023)</a:t>
            </a:r>
          </a:p>
          <a:p>
            <a:pPr marL="36900" indent="0">
              <a:buNone/>
            </a:pPr>
            <a:r>
              <a:rPr lang="en-GB" sz="4000" dirty="0"/>
              <a:t>Age UK – this service allows the elderly to access information and advice to help with social wellbeing, any home help needed, any help with benefits that are being received by the individual, or any home help that they need. Their vision, mission and values include:</a:t>
            </a:r>
          </a:p>
          <a:p>
            <a:r>
              <a:rPr lang="en-GB" sz="4000" dirty="0"/>
              <a:t>Vision – until everyone is living their best later life.</a:t>
            </a:r>
          </a:p>
          <a:p>
            <a:r>
              <a:rPr lang="en-GB" sz="4000" dirty="0"/>
              <a:t>Mission – delivering outstanding, responsive and inclusive services and solutions.</a:t>
            </a:r>
          </a:p>
          <a:p>
            <a:r>
              <a:rPr lang="en-GB" sz="4000" dirty="0"/>
              <a:t>Values – Innovation, To be caring, To go above and beyond, Taking responsibility, and Being proud to work there. (Age UK, 2024)</a:t>
            </a:r>
          </a:p>
          <a:p>
            <a:pPr marL="36900" indent="0">
              <a:buNone/>
            </a:pPr>
            <a:endParaRPr lang="en-GB" sz="4000" dirty="0"/>
          </a:p>
          <a:p>
            <a:pPr marL="36900" indent="0">
              <a:buNone/>
            </a:pPr>
            <a:r>
              <a:rPr lang="en-GB" sz="4000" dirty="0"/>
              <a:t>Local Services Include:</a:t>
            </a:r>
          </a:p>
          <a:p>
            <a:pPr marL="36900" indent="0">
              <a:buNone/>
            </a:pPr>
            <a:r>
              <a:rPr lang="en-GB" sz="4000" dirty="0"/>
              <a:t>Community centres - this services is in place for the elderly to provide physical, social, and recreational activities. </a:t>
            </a:r>
          </a:p>
          <a:p>
            <a:r>
              <a:rPr lang="en-GB" sz="4000" dirty="0"/>
              <a:t>Social Activities – social and game clubs allow for connections to be made such as pub lunches, game nights/afternoons allowing for entertainment and the mind to be stimulated.</a:t>
            </a:r>
          </a:p>
          <a:p>
            <a:r>
              <a:rPr lang="en-GB" sz="4000" dirty="0"/>
              <a:t>Combats Loneliness and Isolation – allowing for new relationships to be formed bringing a sense of belonging to the individual while creating a place they can visit regularly.</a:t>
            </a:r>
          </a:p>
          <a:p>
            <a:r>
              <a:rPr lang="en-GB" sz="4000" dirty="0"/>
              <a:t>Health and Wellness – providing support services that will assist with any mobility issues or any personal care whilst also providing access to general practice services.</a:t>
            </a:r>
          </a:p>
          <a:p>
            <a:r>
              <a:rPr lang="en-GB" sz="4000" dirty="0"/>
              <a:t>Local Social Services – this service helps support the elderly by conducting assessments to understand their circumstances then providing support to help them live independently.</a:t>
            </a:r>
          </a:p>
          <a:p>
            <a:pPr marL="36900" indent="0">
              <a:buNone/>
            </a:pPr>
            <a:endParaRPr lang="en-GB" sz="3400" dirty="0"/>
          </a:p>
          <a:p>
            <a:pPr marL="36900" indent="0">
              <a:buNone/>
            </a:pPr>
            <a:endParaRPr lang="en-GB" sz="3400" dirty="0"/>
          </a:p>
          <a:p>
            <a:endParaRPr lang="en-GB" dirty="0"/>
          </a:p>
        </p:txBody>
      </p:sp>
    </p:spTree>
    <p:extLst>
      <p:ext uri="{BB962C8B-B14F-4D97-AF65-F5344CB8AC3E}">
        <p14:creationId xmlns:p14="http://schemas.microsoft.com/office/powerpoint/2010/main" val="684623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6F3BB94-43CA-3CD9-AC45-104A0D2DAAE1}"/>
              </a:ext>
            </a:extLst>
          </p:cNvPr>
          <p:cNvSpPr>
            <a:spLocks noGrp="1"/>
          </p:cNvSpPr>
          <p:nvPr>
            <p:ph idx="1"/>
          </p:nvPr>
        </p:nvSpPr>
        <p:spPr>
          <a:xfrm>
            <a:off x="0" y="1066866"/>
            <a:ext cx="12120465" cy="2848882"/>
          </a:xfrm>
        </p:spPr>
        <p:txBody>
          <a:bodyPr>
            <a:normAutofit fontScale="92500" lnSpcReduction="10000"/>
          </a:bodyPr>
          <a:lstStyle/>
          <a:p>
            <a:pPr marL="36900" indent="0">
              <a:buNone/>
            </a:pPr>
            <a:r>
              <a:rPr lang="en-GB" dirty="0"/>
              <a:t>Both National and Local services for the elderly play a major role that helps to meet their certain needs such as; complex needs, health needs, and social needs, these services help to improve their independence as they receive both home and community-based care.</a:t>
            </a:r>
          </a:p>
          <a:p>
            <a:pPr marL="36900" indent="0">
              <a:buNone/>
            </a:pPr>
            <a:r>
              <a:rPr lang="en-GB" dirty="0"/>
              <a:t>There are many gaps and challenges these service face such as underfunding, there being workforce shortages, and there being varied access to these services. UK Parliament (2024) states the discrimination law and the Public Sector Equality Duty (PSED) are failing older people with their protections inadequate and rarely enforced.</a:t>
            </a:r>
          </a:p>
          <a:p>
            <a:pPr marL="36900" indent="0">
              <a:buNone/>
            </a:pPr>
            <a:r>
              <a:rPr lang="en-GB" dirty="0"/>
              <a:t>The continuity theory emphasises how the elderly not being stable with their identity, or with their relationships/friendships. By continuing to be consistent and providing the right services for them is an important way to help them with their independence and with their wellbeing.</a:t>
            </a:r>
          </a:p>
        </p:txBody>
      </p:sp>
      <p:sp>
        <p:nvSpPr>
          <p:cNvPr id="7" name="Title 6">
            <a:extLst>
              <a:ext uri="{FF2B5EF4-FFF2-40B4-BE49-F238E27FC236}">
                <a16:creationId xmlns:a16="http://schemas.microsoft.com/office/drawing/2014/main" id="{59B7DCA1-3140-8282-AC01-B945058D3DA8}"/>
              </a:ext>
            </a:extLst>
          </p:cNvPr>
          <p:cNvSpPr>
            <a:spLocks noGrp="1"/>
          </p:cNvSpPr>
          <p:nvPr>
            <p:ph type="title"/>
          </p:nvPr>
        </p:nvSpPr>
        <p:spPr>
          <a:xfrm>
            <a:off x="0" y="96416"/>
            <a:ext cx="7045217" cy="970450"/>
          </a:xfrm>
        </p:spPr>
        <p:txBody>
          <a:bodyPr>
            <a:normAutofit/>
          </a:bodyPr>
          <a:lstStyle/>
          <a:p>
            <a:r>
              <a:rPr lang="en-GB" sz="3200" dirty="0"/>
              <a:t>Challenges The Two Services Face</a:t>
            </a:r>
          </a:p>
        </p:txBody>
      </p:sp>
      <p:sp>
        <p:nvSpPr>
          <p:cNvPr id="2" name="Rectangle 1">
            <a:extLst>
              <a:ext uri="{FF2B5EF4-FFF2-40B4-BE49-F238E27FC236}">
                <a16:creationId xmlns:a16="http://schemas.microsoft.com/office/drawing/2014/main" id="{A988010E-A119-34ED-ED8A-6ACC034CB545}"/>
              </a:ext>
            </a:extLst>
          </p:cNvPr>
          <p:cNvSpPr/>
          <p:nvPr/>
        </p:nvSpPr>
        <p:spPr>
          <a:xfrm>
            <a:off x="-117821" y="4058818"/>
            <a:ext cx="6189067"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Impact of Population </a:t>
            </a:r>
            <a:r>
              <a:rPr lang="en-US" sz="3600" dirty="0">
                <a:ln w="0"/>
                <a:effectLst>
                  <a:outerShdw blurRad="38100" dist="19050" dir="2700000" algn="tl" rotWithShape="0">
                    <a:schemeClr val="dk1">
                      <a:alpha val="40000"/>
                    </a:schemeClr>
                  </a:outerShdw>
                </a:effectLst>
              </a:rPr>
              <a:t>T</a:t>
            </a:r>
            <a:r>
              <a:rPr lang="en-US" sz="3600" b="0" cap="none" spc="0" dirty="0">
                <a:ln w="0"/>
                <a:solidFill>
                  <a:schemeClr val="tx1"/>
                </a:solidFill>
                <a:effectLst>
                  <a:outerShdw blurRad="38100" dist="19050" dir="2700000" algn="tl" rotWithShape="0">
                    <a:schemeClr val="dk1">
                      <a:alpha val="40000"/>
                    </a:schemeClr>
                  </a:outerShdw>
                </a:effectLst>
              </a:rPr>
              <a:t>rends.</a:t>
            </a:r>
          </a:p>
        </p:txBody>
      </p:sp>
      <p:sp>
        <p:nvSpPr>
          <p:cNvPr id="3" name="TextBox 2">
            <a:extLst>
              <a:ext uri="{FF2B5EF4-FFF2-40B4-BE49-F238E27FC236}">
                <a16:creationId xmlns:a16="http://schemas.microsoft.com/office/drawing/2014/main" id="{D6A1F099-2FA2-41B0-19C2-C5EBA5CE1967}"/>
              </a:ext>
            </a:extLst>
          </p:cNvPr>
          <p:cNvSpPr txBox="1"/>
          <p:nvPr/>
        </p:nvSpPr>
        <p:spPr>
          <a:xfrm>
            <a:off x="111967" y="4898571"/>
            <a:ext cx="12008498" cy="2031325"/>
          </a:xfrm>
          <a:prstGeom prst="rect">
            <a:avLst/>
          </a:prstGeom>
          <a:noFill/>
        </p:spPr>
        <p:txBody>
          <a:bodyPr wrap="square" rtlCol="0">
            <a:spAutoFit/>
          </a:bodyPr>
          <a:lstStyle/>
          <a:p>
            <a:r>
              <a:rPr lang="en-GB" dirty="0"/>
              <a:t>With the number of older adults increasing immensely, there’s an increase in demand for the health and social care services with there being reduced staff, strained funding, no resources. The demand for healthcare among the elderly increases and often require expensive medical technology and hospitalisation. (</a:t>
            </a:r>
            <a:r>
              <a:rPr lang="en-GB" dirty="0" err="1"/>
              <a:t>Hajizahdeh</a:t>
            </a:r>
            <a:r>
              <a:rPr lang="en-GB" dirty="0"/>
              <a:t>. M. 2025)</a:t>
            </a:r>
          </a:p>
          <a:p>
            <a:endParaRPr lang="en-GB" dirty="0"/>
          </a:p>
          <a:p>
            <a:r>
              <a:rPr lang="en-GB" dirty="0"/>
              <a:t>NHS (2024) explains there's a rising need for health services due to the ageing population with increasing complex healthcare needs as people are living longer and their needs change.</a:t>
            </a:r>
          </a:p>
          <a:p>
            <a:r>
              <a:rPr lang="en-GB" dirty="0"/>
              <a:t> </a:t>
            </a:r>
          </a:p>
        </p:txBody>
      </p:sp>
    </p:spTree>
    <p:extLst>
      <p:ext uri="{BB962C8B-B14F-4D97-AF65-F5344CB8AC3E}">
        <p14:creationId xmlns:p14="http://schemas.microsoft.com/office/powerpoint/2010/main" val="537342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C7AF7-12DC-1029-723E-04694732A1C0}"/>
              </a:ext>
            </a:extLst>
          </p:cNvPr>
          <p:cNvSpPr>
            <a:spLocks noGrp="1"/>
          </p:cNvSpPr>
          <p:nvPr>
            <p:ph type="title"/>
          </p:nvPr>
        </p:nvSpPr>
        <p:spPr>
          <a:xfrm>
            <a:off x="790044" y="413623"/>
            <a:ext cx="10353762" cy="970450"/>
          </a:xfrm>
        </p:spPr>
        <p:txBody>
          <a:bodyPr/>
          <a:lstStyle/>
          <a:p>
            <a:r>
              <a:rPr lang="en-GB" dirty="0"/>
              <a:t>Technological Innovations in Elderly Care</a:t>
            </a:r>
          </a:p>
        </p:txBody>
      </p:sp>
      <p:sp>
        <p:nvSpPr>
          <p:cNvPr id="5" name="Content Placeholder 4">
            <a:extLst>
              <a:ext uri="{FF2B5EF4-FFF2-40B4-BE49-F238E27FC236}">
                <a16:creationId xmlns:a16="http://schemas.microsoft.com/office/drawing/2014/main" id="{4DA43AF7-361B-C7A3-970C-1A1FB8141072}"/>
              </a:ext>
            </a:extLst>
          </p:cNvPr>
          <p:cNvSpPr>
            <a:spLocks noGrp="1"/>
          </p:cNvSpPr>
          <p:nvPr>
            <p:ph idx="1"/>
          </p:nvPr>
        </p:nvSpPr>
        <p:spPr>
          <a:xfrm>
            <a:off x="233263" y="1900401"/>
            <a:ext cx="11653935" cy="4058751"/>
          </a:xfrm>
        </p:spPr>
        <p:txBody>
          <a:bodyPr/>
          <a:lstStyle/>
          <a:p>
            <a:pPr marL="36900" indent="0">
              <a:buNone/>
            </a:pPr>
            <a:r>
              <a:rPr lang="en-GB" dirty="0"/>
              <a:t>With recent advances in technology, it has widely impacted elderly care in a meaningful way. The scientific and technological revolution has significantly improved older adults' health management, particularly in chronic disease monitoring, mobility, and social connectivity. (Liu. L et al, 2024) below are some examples;</a:t>
            </a:r>
          </a:p>
          <a:p>
            <a:r>
              <a:rPr lang="en-GB" dirty="0"/>
              <a:t>With the advancement in telehealth and remote health monitoring, wearable technology allows the elderly to be in the comfort of their own homes whilst data is continuously being collected. (Blood Pressure, Heart Rate , Sleeping Patterns, Steps)</a:t>
            </a:r>
          </a:p>
          <a:p>
            <a:r>
              <a:rPr lang="en-GB" dirty="0"/>
              <a:t>Virtual appointments allow for the elderly to receive check ups, prescriptions, support, and advice whilst staying at home, making it easier for the individual if they have any chronic conditions.</a:t>
            </a:r>
          </a:p>
        </p:txBody>
      </p:sp>
    </p:spTree>
    <p:extLst>
      <p:ext uri="{BB962C8B-B14F-4D97-AF65-F5344CB8AC3E}">
        <p14:creationId xmlns:p14="http://schemas.microsoft.com/office/powerpoint/2010/main" val="9432224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0D462C-24F4-8C9D-4E22-855A1B0003E5}"/>
              </a:ext>
            </a:extLst>
          </p:cNvPr>
          <p:cNvSpPr/>
          <p:nvPr/>
        </p:nvSpPr>
        <p:spPr>
          <a:xfrm>
            <a:off x="447557" y="153496"/>
            <a:ext cx="3757759" cy="523220"/>
          </a:xfrm>
          <a:prstGeom prst="rect">
            <a:avLst/>
          </a:prstGeom>
          <a:noFill/>
        </p:spPr>
        <p:txBody>
          <a:bodyPr wrap="none" lIns="91440" tIns="45720" rIns="91440" bIns="45720">
            <a:spAutoFit/>
          </a:bodyPr>
          <a:lstStyle/>
          <a:p>
            <a:pPr algn="ctr"/>
            <a:r>
              <a:rPr lang="en-US" sz="2800" dirty="0">
                <a:ln w="0"/>
                <a:gradFill>
                  <a:gsLst>
                    <a:gs pos="21000">
                      <a:srgbClr val="53575C"/>
                    </a:gs>
                    <a:gs pos="88000">
                      <a:srgbClr val="C5C7CA"/>
                    </a:gs>
                  </a:gsLst>
                  <a:lin ang="5400000"/>
                </a:gradFill>
              </a:rPr>
              <a:t>AI Monitoring Systems</a:t>
            </a:r>
            <a:endParaRPr lang="en-US" sz="2800" b="0" cap="none" spc="0" dirty="0">
              <a:ln w="0"/>
              <a:gradFill>
                <a:gsLst>
                  <a:gs pos="21000">
                    <a:srgbClr val="53575C"/>
                  </a:gs>
                  <a:gs pos="88000">
                    <a:srgbClr val="C5C7CA"/>
                  </a:gs>
                </a:gsLst>
                <a:lin ang="5400000"/>
              </a:gradFill>
              <a:effectLst/>
            </a:endParaRPr>
          </a:p>
        </p:txBody>
      </p:sp>
      <p:graphicFrame>
        <p:nvGraphicFramePr>
          <p:cNvPr id="5" name="Table 4">
            <a:extLst>
              <a:ext uri="{FF2B5EF4-FFF2-40B4-BE49-F238E27FC236}">
                <a16:creationId xmlns:a16="http://schemas.microsoft.com/office/drawing/2014/main" id="{8BE23D2B-4776-FD5A-B50A-37B70681E014}"/>
              </a:ext>
            </a:extLst>
          </p:cNvPr>
          <p:cNvGraphicFramePr>
            <a:graphicFrameLocks noGrp="1"/>
          </p:cNvGraphicFramePr>
          <p:nvPr>
            <p:extLst>
              <p:ext uri="{D42A27DB-BD31-4B8C-83A1-F6EECF244321}">
                <p14:modId xmlns:p14="http://schemas.microsoft.com/office/powerpoint/2010/main" val="1537216172"/>
              </p:ext>
            </p:extLst>
          </p:nvPr>
        </p:nvGraphicFramePr>
        <p:xfrm>
          <a:off x="145672" y="895512"/>
          <a:ext cx="5470328" cy="2733101"/>
        </p:xfrm>
        <a:graphic>
          <a:graphicData uri="http://schemas.openxmlformats.org/drawingml/2006/table">
            <a:tbl>
              <a:tblPr firstRow="1" bandRow="1">
                <a:tableStyleId>{5C22544A-7EE6-4342-B048-85BDC9FD1C3A}</a:tableStyleId>
              </a:tblPr>
              <a:tblGrid>
                <a:gridCol w="2735164">
                  <a:extLst>
                    <a:ext uri="{9D8B030D-6E8A-4147-A177-3AD203B41FA5}">
                      <a16:colId xmlns:a16="http://schemas.microsoft.com/office/drawing/2014/main" val="496538740"/>
                    </a:ext>
                  </a:extLst>
                </a:gridCol>
                <a:gridCol w="2735164">
                  <a:extLst>
                    <a:ext uri="{9D8B030D-6E8A-4147-A177-3AD203B41FA5}">
                      <a16:colId xmlns:a16="http://schemas.microsoft.com/office/drawing/2014/main" val="3736630118"/>
                    </a:ext>
                  </a:extLst>
                </a:gridCol>
              </a:tblGrid>
              <a:tr h="538541">
                <a:tc>
                  <a:txBody>
                    <a:bodyPr/>
                    <a:lstStyle/>
                    <a:p>
                      <a:r>
                        <a:rPr lang="en-US" dirty="0"/>
                        <a:t>Benefits </a:t>
                      </a:r>
                      <a:endParaRPr lang="en-GB" dirty="0"/>
                    </a:p>
                  </a:txBody>
                  <a:tcPr/>
                </a:tc>
                <a:tc>
                  <a:txBody>
                    <a:bodyPr/>
                    <a:lstStyle/>
                    <a:p>
                      <a:r>
                        <a:rPr lang="en-US" dirty="0"/>
                        <a:t>Challenges </a:t>
                      </a:r>
                      <a:endParaRPr lang="en-GB" dirty="0"/>
                    </a:p>
                  </a:txBody>
                  <a:tcPr/>
                </a:tc>
                <a:extLst>
                  <a:ext uri="{0D108BD9-81ED-4DB2-BD59-A6C34878D82A}">
                    <a16:rowId xmlns:a16="http://schemas.microsoft.com/office/drawing/2014/main" val="3082535939"/>
                  </a:ext>
                </a:extLst>
              </a:tr>
              <a:tr h="538541">
                <a:tc>
                  <a:txBody>
                    <a:bodyPr/>
                    <a:lstStyle/>
                    <a:p>
                      <a:r>
                        <a:rPr lang="en-US" dirty="0"/>
                        <a:t>Can reduce hospitalization</a:t>
                      </a:r>
                      <a:endParaRPr lang="en-GB" dirty="0"/>
                    </a:p>
                  </a:txBody>
                  <a:tcPr/>
                </a:tc>
                <a:tc>
                  <a:txBody>
                    <a:bodyPr/>
                    <a:lstStyle/>
                    <a:p>
                      <a:r>
                        <a:rPr lang="en-US" dirty="0"/>
                        <a:t>Can create false data</a:t>
                      </a:r>
                      <a:endParaRPr lang="en-GB" dirty="0"/>
                    </a:p>
                  </a:txBody>
                  <a:tcPr/>
                </a:tc>
                <a:extLst>
                  <a:ext uri="{0D108BD9-81ED-4DB2-BD59-A6C34878D82A}">
                    <a16:rowId xmlns:a16="http://schemas.microsoft.com/office/drawing/2014/main" val="2318069303"/>
                  </a:ext>
                </a:extLst>
              </a:tr>
              <a:tr h="538541">
                <a:tc>
                  <a:txBody>
                    <a:bodyPr/>
                    <a:lstStyle/>
                    <a:p>
                      <a:r>
                        <a:rPr lang="en-US" dirty="0"/>
                        <a:t>Can detect abnormalities early</a:t>
                      </a:r>
                      <a:endParaRPr lang="en-GB" dirty="0"/>
                    </a:p>
                  </a:txBody>
                  <a:tcPr/>
                </a:tc>
                <a:tc>
                  <a:txBody>
                    <a:bodyPr/>
                    <a:lstStyle/>
                    <a:p>
                      <a:r>
                        <a:rPr lang="en-US" dirty="0"/>
                        <a:t>Many of the elderly generation aren’t tech friendly</a:t>
                      </a:r>
                      <a:endParaRPr lang="en-GB" dirty="0"/>
                    </a:p>
                  </a:txBody>
                  <a:tcPr/>
                </a:tc>
                <a:extLst>
                  <a:ext uri="{0D108BD9-81ED-4DB2-BD59-A6C34878D82A}">
                    <a16:rowId xmlns:a16="http://schemas.microsoft.com/office/drawing/2014/main" val="1025665288"/>
                  </a:ext>
                </a:extLst>
              </a:tr>
              <a:tr h="538541">
                <a:tc>
                  <a:txBody>
                    <a:bodyPr/>
                    <a:lstStyle/>
                    <a:p>
                      <a:endParaRPr lang="en-GB"/>
                    </a:p>
                  </a:txBody>
                  <a:tcPr/>
                </a:tc>
                <a:tc>
                  <a:txBody>
                    <a:bodyPr/>
                    <a:lstStyle/>
                    <a:p>
                      <a:r>
                        <a:rPr lang="en-US" dirty="0"/>
                        <a:t>Many feel the privacy isn’t protected</a:t>
                      </a:r>
                      <a:endParaRPr lang="en-GB" dirty="0"/>
                    </a:p>
                  </a:txBody>
                  <a:tcPr/>
                </a:tc>
                <a:extLst>
                  <a:ext uri="{0D108BD9-81ED-4DB2-BD59-A6C34878D82A}">
                    <a16:rowId xmlns:a16="http://schemas.microsoft.com/office/drawing/2014/main" val="4125936053"/>
                  </a:ext>
                </a:extLst>
              </a:tr>
            </a:tbl>
          </a:graphicData>
        </a:graphic>
      </p:graphicFrame>
      <p:graphicFrame>
        <p:nvGraphicFramePr>
          <p:cNvPr id="6" name="Table 5">
            <a:extLst>
              <a:ext uri="{FF2B5EF4-FFF2-40B4-BE49-F238E27FC236}">
                <a16:creationId xmlns:a16="http://schemas.microsoft.com/office/drawing/2014/main" id="{B87E39F2-2091-177A-A1D4-CB306E27D28D}"/>
              </a:ext>
            </a:extLst>
          </p:cNvPr>
          <p:cNvGraphicFramePr>
            <a:graphicFrameLocks noGrp="1"/>
          </p:cNvGraphicFramePr>
          <p:nvPr>
            <p:extLst>
              <p:ext uri="{D42A27DB-BD31-4B8C-83A1-F6EECF244321}">
                <p14:modId xmlns:p14="http://schemas.microsoft.com/office/powerpoint/2010/main" val="2257248158"/>
              </p:ext>
            </p:extLst>
          </p:nvPr>
        </p:nvGraphicFramePr>
        <p:xfrm>
          <a:off x="6911398" y="895512"/>
          <a:ext cx="4396792" cy="2631562"/>
        </p:xfrm>
        <a:graphic>
          <a:graphicData uri="http://schemas.openxmlformats.org/drawingml/2006/table">
            <a:tbl>
              <a:tblPr firstRow="1" bandRow="1">
                <a:tableStyleId>{5C22544A-7EE6-4342-B048-85BDC9FD1C3A}</a:tableStyleId>
              </a:tblPr>
              <a:tblGrid>
                <a:gridCol w="2198396">
                  <a:extLst>
                    <a:ext uri="{9D8B030D-6E8A-4147-A177-3AD203B41FA5}">
                      <a16:colId xmlns:a16="http://schemas.microsoft.com/office/drawing/2014/main" val="496538740"/>
                    </a:ext>
                  </a:extLst>
                </a:gridCol>
                <a:gridCol w="2198396">
                  <a:extLst>
                    <a:ext uri="{9D8B030D-6E8A-4147-A177-3AD203B41FA5}">
                      <a16:colId xmlns:a16="http://schemas.microsoft.com/office/drawing/2014/main" val="3736630118"/>
                    </a:ext>
                  </a:extLst>
                </a:gridCol>
              </a:tblGrid>
              <a:tr h="538541">
                <a:tc>
                  <a:txBody>
                    <a:bodyPr/>
                    <a:lstStyle/>
                    <a:p>
                      <a:r>
                        <a:rPr lang="en-US" dirty="0"/>
                        <a:t>Benefits </a:t>
                      </a:r>
                      <a:endParaRPr lang="en-GB" dirty="0"/>
                    </a:p>
                  </a:txBody>
                  <a:tcPr/>
                </a:tc>
                <a:tc>
                  <a:txBody>
                    <a:bodyPr/>
                    <a:lstStyle/>
                    <a:p>
                      <a:r>
                        <a:rPr lang="en-US" dirty="0"/>
                        <a:t>Challenges </a:t>
                      </a:r>
                      <a:endParaRPr lang="en-GB" dirty="0"/>
                    </a:p>
                  </a:txBody>
                  <a:tcPr/>
                </a:tc>
                <a:extLst>
                  <a:ext uri="{0D108BD9-81ED-4DB2-BD59-A6C34878D82A}">
                    <a16:rowId xmlns:a16="http://schemas.microsoft.com/office/drawing/2014/main" val="3082535939"/>
                  </a:ext>
                </a:extLst>
              </a:tr>
              <a:tr h="538541">
                <a:tc>
                  <a:txBody>
                    <a:bodyPr/>
                    <a:lstStyle/>
                    <a:p>
                      <a:r>
                        <a:rPr lang="en-US" dirty="0"/>
                        <a:t>Allows the elderly to be independent</a:t>
                      </a:r>
                      <a:endParaRPr lang="en-GB" dirty="0"/>
                    </a:p>
                  </a:txBody>
                  <a:tcPr/>
                </a:tc>
                <a:tc>
                  <a:txBody>
                    <a:bodyPr/>
                    <a:lstStyle/>
                    <a:p>
                      <a:r>
                        <a:rPr lang="en-US" dirty="0"/>
                        <a:t>Prices of the device are costly</a:t>
                      </a:r>
                      <a:endParaRPr lang="en-GB" dirty="0"/>
                    </a:p>
                  </a:txBody>
                  <a:tcPr/>
                </a:tc>
                <a:extLst>
                  <a:ext uri="{0D108BD9-81ED-4DB2-BD59-A6C34878D82A}">
                    <a16:rowId xmlns:a16="http://schemas.microsoft.com/office/drawing/2014/main" val="2318069303"/>
                  </a:ext>
                </a:extLst>
              </a:tr>
              <a:tr h="538541">
                <a:tc>
                  <a:txBody>
                    <a:bodyPr/>
                    <a:lstStyle/>
                    <a:p>
                      <a:r>
                        <a:rPr lang="en-US" dirty="0"/>
                        <a:t>Creates a sense of safety</a:t>
                      </a:r>
                      <a:endParaRPr lang="en-GB" dirty="0"/>
                    </a:p>
                  </a:txBody>
                  <a:tcPr/>
                </a:tc>
                <a:tc>
                  <a:txBody>
                    <a:bodyPr/>
                    <a:lstStyle/>
                    <a:p>
                      <a:r>
                        <a:rPr lang="en-US" dirty="0"/>
                        <a:t>Many feel their information will be stolen</a:t>
                      </a:r>
                      <a:endParaRPr lang="en-GB" dirty="0"/>
                    </a:p>
                  </a:txBody>
                  <a:tcPr/>
                </a:tc>
                <a:extLst>
                  <a:ext uri="{0D108BD9-81ED-4DB2-BD59-A6C34878D82A}">
                    <a16:rowId xmlns:a16="http://schemas.microsoft.com/office/drawing/2014/main" val="1025665288"/>
                  </a:ext>
                </a:extLst>
              </a:tr>
              <a:tr h="538541">
                <a:tc>
                  <a:txBody>
                    <a:bodyPr/>
                    <a:lstStyle/>
                    <a:p>
                      <a:endParaRPr lang="en-GB"/>
                    </a:p>
                  </a:txBody>
                  <a:tcPr/>
                </a:tc>
                <a:tc>
                  <a:txBody>
                    <a:bodyPr/>
                    <a:lstStyle/>
                    <a:p>
                      <a:endParaRPr lang="en-GB" dirty="0"/>
                    </a:p>
                  </a:txBody>
                  <a:tcPr/>
                </a:tc>
                <a:extLst>
                  <a:ext uri="{0D108BD9-81ED-4DB2-BD59-A6C34878D82A}">
                    <a16:rowId xmlns:a16="http://schemas.microsoft.com/office/drawing/2014/main" val="4125936053"/>
                  </a:ext>
                </a:extLst>
              </a:tr>
            </a:tbl>
          </a:graphicData>
        </a:graphic>
      </p:graphicFrame>
      <p:graphicFrame>
        <p:nvGraphicFramePr>
          <p:cNvPr id="7" name="Table 6">
            <a:extLst>
              <a:ext uri="{FF2B5EF4-FFF2-40B4-BE49-F238E27FC236}">
                <a16:creationId xmlns:a16="http://schemas.microsoft.com/office/drawing/2014/main" id="{D4DEF73B-AE53-4AFC-1B36-0DEA1FB92447}"/>
              </a:ext>
            </a:extLst>
          </p:cNvPr>
          <p:cNvGraphicFramePr>
            <a:graphicFrameLocks noGrp="1"/>
          </p:cNvGraphicFramePr>
          <p:nvPr>
            <p:extLst>
              <p:ext uri="{D42A27DB-BD31-4B8C-83A1-F6EECF244321}">
                <p14:modId xmlns:p14="http://schemas.microsoft.com/office/powerpoint/2010/main" val="1530939636"/>
              </p:ext>
            </p:extLst>
          </p:nvPr>
        </p:nvGraphicFramePr>
        <p:xfrm>
          <a:off x="1604865" y="4348065"/>
          <a:ext cx="8173618" cy="2356439"/>
        </p:xfrm>
        <a:graphic>
          <a:graphicData uri="http://schemas.openxmlformats.org/drawingml/2006/table">
            <a:tbl>
              <a:tblPr firstRow="1" bandRow="1">
                <a:tableStyleId>{5C22544A-7EE6-4342-B048-85BDC9FD1C3A}</a:tableStyleId>
              </a:tblPr>
              <a:tblGrid>
                <a:gridCol w="4086809">
                  <a:extLst>
                    <a:ext uri="{9D8B030D-6E8A-4147-A177-3AD203B41FA5}">
                      <a16:colId xmlns:a16="http://schemas.microsoft.com/office/drawing/2014/main" val="496538740"/>
                    </a:ext>
                  </a:extLst>
                </a:gridCol>
                <a:gridCol w="4086809">
                  <a:extLst>
                    <a:ext uri="{9D8B030D-6E8A-4147-A177-3AD203B41FA5}">
                      <a16:colId xmlns:a16="http://schemas.microsoft.com/office/drawing/2014/main" val="3736630118"/>
                    </a:ext>
                  </a:extLst>
                </a:gridCol>
              </a:tblGrid>
              <a:tr h="639277">
                <a:tc>
                  <a:txBody>
                    <a:bodyPr/>
                    <a:lstStyle/>
                    <a:p>
                      <a:r>
                        <a:rPr lang="en-US" dirty="0"/>
                        <a:t>Benefits </a:t>
                      </a:r>
                      <a:endParaRPr lang="en-GB" dirty="0"/>
                    </a:p>
                  </a:txBody>
                  <a:tcPr/>
                </a:tc>
                <a:tc>
                  <a:txBody>
                    <a:bodyPr/>
                    <a:lstStyle/>
                    <a:p>
                      <a:r>
                        <a:rPr lang="en-US" dirty="0"/>
                        <a:t>Challenges </a:t>
                      </a:r>
                      <a:endParaRPr lang="en-GB" dirty="0"/>
                    </a:p>
                  </a:txBody>
                  <a:tcPr/>
                </a:tc>
                <a:extLst>
                  <a:ext uri="{0D108BD9-81ED-4DB2-BD59-A6C34878D82A}">
                    <a16:rowId xmlns:a16="http://schemas.microsoft.com/office/drawing/2014/main" val="3082535939"/>
                  </a:ext>
                </a:extLst>
              </a:tr>
              <a:tr h="538541">
                <a:tc>
                  <a:txBody>
                    <a:bodyPr/>
                    <a:lstStyle/>
                    <a:p>
                      <a:r>
                        <a:rPr lang="en-US" dirty="0"/>
                        <a:t>Provides companionship</a:t>
                      </a:r>
                      <a:endParaRPr lang="en-GB" dirty="0"/>
                    </a:p>
                  </a:txBody>
                  <a:tcPr/>
                </a:tc>
                <a:tc>
                  <a:txBody>
                    <a:bodyPr/>
                    <a:lstStyle/>
                    <a:p>
                      <a:r>
                        <a:rPr lang="en-US" dirty="0"/>
                        <a:t>Robots cannot express human emotion</a:t>
                      </a:r>
                      <a:endParaRPr lang="en-GB" dirty="0"/>
                    </a:p>
                  </a:txBody>
                  <a:tcPr/>
                </a:tc>
                <a:extLst>
                  <a:ext uri="{0D108BD9-81ED-4DB2-BD59-A6C34878D82A}">
                    <a16:rowId xmlns:a16="http://schemas.microsoft.com/office/drawing/2014/main" val="2318069303"/>
                  </a:ext>
                </a:extLst>
              </a:tr>
              <a:tr h="538541">
                <a:tc>
                  <a:txBody>
                    <a:bodyPr/>
                    <a:lstStyle/>
                    <a:p>
                      <a:r>
                        <a:rPr lang="en-US" dirty="0"/>
                        <a:t>Allows for reminders to be set (Tablets, appointments)</a:t>
                      </a:r>
                      <a:endParaRPr lang="en-GB" dirty="0"/>
                    </a:p>
                  </a:txBody>
                  <a:tcPr/>
                </a:tc>
                <a:tc>
                  <a:txBody>
                    <a:bodyPr/>
                    <a:lstStyle/>
                    <a:p>
                      <a:r>
                        <a:rPr lang="en-US" dirty="0"/>
                        <a:t>The cost of the robot is high</a:t>
                      </a:r>
                      <a:endParaRPr lang="en-GB" dirty="0"/>
                    </a:p>
                  </a:txBody>
                  <a:tcPr/>
                </a:tc>
                <a:extLst>
                  <a:ext uri="{0D108BD9-81ED-4DB2-BD59-A6C34878D82A}">
                    <a16:rowId xmlns:a16="http://schemas.microsoft.com/office/drawing/2014/main" val="1025665288"/>
                  </a:ext>
                </a:extLst>
              </a:tr>
              <a:tr h="538541">
                <a:tc>
                  <a:txBody>
                    <a:bodyPr/>
                    <a:lstStyle/>
                    <a:p>
                      <a:r>
                        <a:rPr lang="en-US" dirty="0"/>
                        <a:t>Provide daily help for the elderly</a:t>
                      </a:r>
                      <a:endParaRPr lang="en-GB" dirty="0"/>
                    </a:p>
                  </a:txBody>
                  <a:tcPr/>
                </a:tc>
                <a:tc>
                  <a:txBody>
                    <a:bodyPr/>
                    <a:lstStyle/>
                    <a:p>
                      <a:endParaRPr lang="en-GB" dirty="0"/>
                    </a:p>
                  </a:txBody>
                  <a:tcPr/>
                </a:tc>
                <a:extLst>
                  <a:ext uri="{0D108BD9-81ED-4DB2-BD59-A6C34878D82A}">
                    <a16:rowId xmlns:a16="http://schemas.microsoft.com/office/drawing/2014/main" val="4125936053"/>
                  </a:ext>
                </a:extLst>
              </a:tr>
            </a:tbl>
          </a:graphicData>
        </a:graphic>
      </p:graphicFrame>
      <p:sp>
        <p:nvSpPr>
          <p:cNvPr id="8" name="Rectangle 7">
            <a:extLst>
              <a:ext uri="{FF2B5EF4-FFF2-40B4-BE49-F238E27FC236}">
                <a16:creationId xmlns:a16="http://schemas.microsoft.com/office/drawing/2014/main" id="{CC8365E3-CAC3-4BC9-40F1-820B5EBDB3A1}"/>
              </a:ext>
            </a:extLst>
          </p:cNvPr>
          <p:cNvSpPr/>
          <p:nvPr/>
        </p:nvSpPr>
        <p:spPr>
          <a:xfrm>
            <a:off x="7170417" y="153496"/>
            <a:ext cx="3878754" cy="523220"/>
          </a:xfrm>
          <a:prstGeom prst="rect">
            <a:avLst/>
          </a:prstGeom>
          <a:noFill/>
        </p:spPr>
        <p:txBody>
          <a:bodyPr wrap="none" lIns="91440" tIns="45720" rIns="91440" bIns="45720">
            <a:spAutoFit/>
          </a:bodyPr>
          <a:lstStyle/>
          <a:p>
            <a:pPr algn="ctr"/>
            <a:r>
              <a:rPr lang="en-US" sz="2800" b="0" cap="none" spc="0" dirty="0">
                <a:ln w="0"/>
                <a:gradFill>
                  <a:gsLst>
                    <a:gs pos="21000">
                      <a:srgbClr val="53575C"/>
                    </a:gs>
                    <a:gs pos="88000">
                      <a:srgbClr val="C5C7CA"/>
                    </a:gs>
                  </a:gsLst>
                  <a:lin ang="5400000"/>
                </a:gradFill>
                <a:effectLst/>
              </a:rPr>
              <a:t>Smart Watches/Devices</a:t>
            </a:r>
          </a:p>
        </p:txBody>
      </p:sp>
      <p:sp>
        <p:nvSpPr>
          <p:cNvPr id="9" name="Rectangle 8">
            <a:extLst>
              <a:ext uri="{FF2B5EF4-FFF2-40B4-BE49-F238E27FC236}">
                <a16:creationId xmlns:a16="http://schemas.microsoft.com/office/drawing/2014/main" id="{3859BF9E-5BEE-F1FB-67E1-E132B9C2AD18}"/>
              </a:ext>
            </a:extLst>
          </p:cNvPr>
          <p:cNvSpPr/>
          <p:nvPr/>
        </p:nvSpPr>
        <p:spPr>
          <a:xfrm>
            <a:off x="4279961" y="3749603"/>
            <a:ext cx="2672078" cy="523220"/>
          </a:xfrm>
          <a:prstGeom prst="rect">
            <a:avLst/>
          </a:prstGeom>
          <a:noFill/>
        </p:spPr>
        <p:txBody>
          <a:bodyPr wrap="none" lIns="91440" tIns="45720" rIns="91440" bIns="45720">
            <a:spAutoFit/>
          </a:bodyPr>
          <a:lstStyle/>
          <a:p>
            <a:pPr algn="ctr"/>
            <a:r>
              <a:rPr lang="en-US" sz="2800" b="0" cap="none" spc="0" dirty="0">
                <a:ln w="0"/>
                <a:gradFill>
                  <a:gsLst>
                    <a:gs pos="21000">
                      <a:srgbClr val="53575C"/>
                    </a:gs>
                    <a:gs pos="88000">
                      <a:srgbClr val="C5C7CA"/>
                    </a:gs>
                  </a:gsLst>
                  <a:lin ang="5400000"/>
                </a:gradFill>
                <a:effectLst/>
              </a:rPr>
              <a:t>Assistive Robots</a:t>
            </a:r>
          </a:p>
        </p:txBody>
      </p:sp>
    </p:spTree>
    <p:extLst>
      <p:ext uri="{BB962C8B-B14F-4D97-AF65-F5344CB8AC3E}">
        <p14:creationId xmlns:p14="http://schemas.microsoft.com/office/powerpoint/2010/main" val="2165915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0B44-602A-8986-2DDF-85E9797E8C29}"/>
              </a:ext>
            </a:extLst>
          </p:cNvPr>
          <p:cNvSpPr>
            <a:spLocks noGrp="1"/>
          </p:cNvSpPr>
          <p:nvPr>
            <p:ph type="title"/>
          </p:nvPr>
        </p:nvSpPr>
        <p:spPr>
          <a:xfrm>
            <a:off x="213999" y="189722"/>
            <a:ext cx="3201005" cy="970450"/>
          </a:xfrm>
        </p:spPr>
        <p:txBody>
          <a:bodyPr>
            <a:normAutofit/>
          </a:bodyPr>
          <a:lstStyle/>
          <a:p>
            <a:r>
              <a:rPr lang="en-GB" sz="2800" dirty="0"/>
              <a:t>Case Study</a:t>
            </a:r>
          </a:p>
        </p:txBody>
      </p:sp>
      <p:sp>
        <p:nvSpPr>
          <p:cNvPr id="3" name="Content Placeholder 2">
            <a:extLst>
              <a:ext uri="{FF2B5EF4-FFF2-40B4-BE49-F238E27FC236}">
                <a16:creationId xmlns:a16="http://schemas.microsoft.com/office/drawing/2014/main" id="{754D241A-2E22-EDBC-99B5-9CC5FEF481B9}"/>
              </a:ext>
            </a:extLst>
          </p:cNvPr>
          <p:cNvSpPr>
            <a:spLocks noGrp="1"/>
          </p:cNvSpPr>
          <p:nvPr>
            <p:ph idx="1"/>
          </p:nvPr>
        </p:nvSpPr>
        <p:spPr>
          <a:xfrm>
            <a:off x="212099" y="1029544"/>
            <a:ext cx="11765902" cy="5508106"/>
          </a:xfrm>
        </p:spPr>
        <p:txBody>
          <a:bodyPr>
            <a:normAutofit fontScale="77500" lnSpcReduction="20000"/>
          </a:bodyPr>
          <a:lstStyle/>
          <a:p>
            <a:pPr marL="36900" indent="0">
              <a:buNone/>
            </a:pPr>
            <a:r>
              <a:rPr lang="en-GB" dirty="0"/>
              <a:t>Nobi lighting is a smart ceiling light that aims to create peace of mind for the elderly while also ensuring they feel safe in their own home/care setting. Nobi ceiling light has Artificial Intelligence (AI) built in the software to detect fall and help prevent the elderly from falling over.</a:t>
            </a:r>
          </a:p>
          <a:p>
            <a:pPr marL="36900" indent="0">
              <a:buNone/>
            </a:pPr>
            <a:r>
              <a:rPr lang="en-GB" dirty="0"/>
              <a:t>A pilot project was initiated by the NHS Integrated Care Board (ICB) of Lancashire &amp; Soth Cumbria in a British care home in Milnthorpe (Cumbria, UK), where they installed 8 Nobi Smart Ceiling Light for the residents of the care home with the aim of detecting and preventing them from falling.</a:t>
            </a:r>
          </a:p>
          <a:p>
            <a:pPr marL="36900" indent="0">
              <a:buNone/>
            </a:pPr>
            <a:r>
              <a:rPr lang="en-GB" dirty="0"/>
              <a:t>On average 3 residents a year fall in a care home, with 25% of these falls resulting in hospitalization and 50% of elderly people who fall and can't get up for at least an hour will ultimately die within 6 months of the fall.</a:t>
            </a:r>
          </a:p>
          <a:p>
            <a:pPr marL="36900" indent="0">
              <a:buNone/>
            </a:pPr>
            <a:r>
              <a:rPr lang="en-GB" dirty="0"/>
              <a:t>The results of this pilot project showed that caretakers could assist and provide help after a fall, but since installing Nobi it is 28X faster in getting assistance, with the device being able to prevent 4 in 5 falls. During the pilot project it was noted that:</a:t>
            </a:r>
          </a:p>
          <a:p>
            <a:pPr>
              <a:buFont typeface="Arial" panose="020B0604020202020204" pitchFamily="34" charset="0"/>
              <a:buChar char="•"/>
            </a:pPr>
            <a:r>
              <a:rPr lang="en-GB" dirty="0"/>
              <a:t>100% effective results in preventing falls.</a:t>
            </a:r>
          </a:p>
          <a:p>
            <a:pPr>
              <a:buFont typeface="Arial" panose="020B0604020202020204" pitchFamily="34" charset="0"/>
              <a:buChar char="•"/>
            </a:pPr>
            <a:r>
              <a:rPr lang="en-GB" dirty="0"/>
              <a:t>18% can use the call a nurse system.</a:t>
            </a:r>
          </a:p>
          <a:p>
            <a:pPr>
              <a:buFont typeface="Arial" panose="020B0604020202020204" pitchFamily="34" charset="0"/>
              <a:buChar char="•"/>
            </a:pPr>
            <a:r>
              <a:rPr lang="en-GB" dirty="0"/>
              <a:t>28% faster in getting assistance than before being installed.</a:t>
            </a:r>
          </a:p>
          <a:p>
            <a:pPr>
              <a:buFont typeface="Arial" panose="020B0604020202020204" pitchFamily="34" charset="0"/>
              <a:buChar char="•"/>
            </a:pPr>
            <a:r>
              <a:rPr lang="en-GB" dirty="0"/>
              <a:t>84% of falls are reduced.</a:t>
            </a:r>
          </a:p>
          <a:p>
            <a:pPr marL="36900" indent="0">
              <a:buNone/>
            </a:pPr>
            <a:r>
              <a:rPr lang="en-GB" dirty="0"/>
              <a:t>Although Nobi is a good device for the elderly there are some challenges the device faces:</a:t>
            </a:r>
          </a:p>
          <a:p>
            <a:pPr>
              <a:buFont typeface="Wingdings" panose="05000000000000000000" pitchFamily="2" charset="2"/>
              <a:buChar char="§"/>
            </a:pPr>
            <a:r>
              <a:rPr lang="en-GB" dirty="0"/>
              <a:t>Privacy concerns as Artificial Intelligence devices collect data and information of the residents even when not in use making the residents feel uncertain on where it is being stored.</a:t>
            </a:r>
          </a:p>
          <a:p>
            <a:pPr>
              <a:buFont typeface="Wingdings" panose="05000000000000000000" pitchFamily="2" charset="2"/>
              <a:buChar char="§"/>
            </a:pPr>
            <a:r>
              <a:rPr lang="en-GB" dirty="0"/>
              <a:t>The cost of the initial device is costly deterring many care facilities from being apart of the group especially the smaller car facilities.</a:t>
            </a:r>
          </a:p>
          <a:p>
            <a:pPr>
              <a:buFont typeface="Wingdings" panose="05000000000000000000" pitchFamily="2" charset="2"/>
              <a:buChar char="§"/>
            </a:pPr>
            <a:r>
              <a:rPr lang="en-GB" dirty="0"/>
              <a:t>With new technology being integrated there must be training provided so it is known what to do with the device</a:t>
            </a:r>
          </a:p>
        </p:txBody>
      </p:sp>
      <p:sp>
        <p:nvSpPr>
          <p:cNvPr id="4" name="TextBox 3">
            <a:extLst>
              <a:ext uri="{FF2B5EF4-FFF2-40B4-BE49-F238E27FC236}">
                <a16:creationId xmlns:a16="http://schemas.microsoft.com/office/drawing/2014/main" id="{2C0FF6E2-669B-672A-080D-C0130C7FF7E9}"/>
              </a:ext>
            </a:extLst>
          </p:cNvPr>
          <p:cNvSpPr txBox="1"/>
          <p:nvPr/>
        </p:nvSpPr>
        <p:spPr>
          <a:xfrm>
            <a:off x="9078686" y="6524044"/>
            <a:ext cx="5225143" cy="369332"/>
          </a:xfrm>
          <a:prstGeom prst="rect">
            <a:avLst/>
          </a:prstGeom>
          <a:noFill/>
        </p:spPr>
        <p:txBody>
          <a:bodyPr wrap="square" rtlCol="0">
            <a:spAutoFit/>
          </a:bodyPr>
          <a:lstStyle/>
          <a:p>
            <a:r>
              <a:rPr lang="en-GB" dirty="0"/>
              <a:t>(Nobi Smart Lights, 2024)</a:t>
            </a:r>
          </a:p>
        </p:txBody>
      </p:sp>
    </p:spTree>
    <p:extLst>
      <p:ext uri="{BB962C8B-B14F-4D97-AF65-F5344CB8AC3E}">
        <p14:creationId xmlns:p14="http://schemas.microsoft.com/office/powerpoint/2010/main" val="2631368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A1AB-C48C-DB6A-AE01-8EE0AC8B2189}"/>
              </a:ext>
            </a:extLst>
          </p:cNvPr>
          <p:cNvSpPr>
            <a:spLocks noGrp="1"/>
          </p:cNvSpPr>
          <p:nvPr>
            <p:ph type="title"/>
          </p:nvPr>
        </p:nvSpPr>
        <p:spPr/>
        <p:txBody>
          <a:bodyPr/>
          <a:lstStyle/>
          <a:p>
            <a:r>
              <a:rPr lang="en-GB" dirty="0"/>
              <a:t>Key Points</a:t>
            </a:r>
          </a:p>
        </p:txBody>
      </p:sp>
      <p:sp>
        <p:nvSpPr>
          <p:cNvPr id="3" name="Content Placeholder 2">
            <a:extLst>
              <a:ext uri="{FF2B5EF4-FFF2-40B4-BE49-F238E27FC236}">
                <a16:creationId xmlns:a16="http://schemas.microsoft.com/office/drawing/2014/main" id="{D98D2ED2-402F-AC93-9306-4D9F9A5BCB28}"/>
              </a:ext>
            </a:extLst>
          </p:cNvPr>
          <p:cNvSpPr>
            <a:spLocks noGrp="1"/>
          </p:cNvSpPr>
          <p:nvPr>
            <p:ph idx="1"/>
          </p:nvPr>
        </p:nvSpPr>
        <p:spPr/>
        <p:txBody>
          <a:bodyPr>
            <a:normAutofit lnSpcReduction="10000"/>
          </a:bodyPr>
          <a:lstStyle/>
          <a:p>
            <a:r>
              <a:rPr lang="en-GB" dirty="0"/>
              <a:t>The Nobi Smart Lamp pilot project in the Uk care home in Milnthorpe Cumbria, UK reveals how this kind of technology can change elderly care reactively and proactively, with the detection and the prevention of falls being monitored and the response time has dropped significantly from a response time of 1hour to under 2 minutes resulting in falls being reduced by 84%.</a:t>
            </a:r>
          </a:p>
          <a:p>
            <a:r>
              <a:rPr lang="en-GB" dirty="0"/>
              <a:t>With this pilot project being done it highlights how smart sensors and Artificial Intelligence can ensure safety for residents/individuals, and provides less workload for staff, the smart device also faces challenges such as; inadequate staff training with all new devices comes training on how it is used, also the cost of the device is very costly especially to individuals who live on their own or small care facilities. In general, the Nobi Smart Device shows how technology can increase safety and independence in elderly care.</a:t>
            </a:r>
          </a:p>
          <a:p>
            <a:pPr marL="36900" indent="0">
              <a:buNone/>
            </a:pPr>
            <a:r>
              <a:rPr lang="en-GB" dirty="0"/>
              <a:t>(Nobi Smart Lights, 2024)</a:t>
            </a:r>
          </a:p>
          <a:p>
            <a:pPr marL="36900" indent="0">
              <a:buNone/>
            </a:pPr>
            <a:endParaRPr lang="en-GB" dirty="0"/>
          </a:p>
        </p:txBody>
      </p:sp>
    </p:spTree>
    <p:extLst>
      <p:ext uri="{BB962C8B-B14F-4D97-AF65-F5344CB8AC3E}">
        <p14:creationId xmlns:p14="http://schemas.microsoft.com/office/powerpoint/2010/main" val="3827707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4ED39-869D-B61B-6975-9CEA61F26659}"/>
              </a:ext>
            </a:extLst>
          </p:cNvPr>
          <p:cNvSpPr>
            <a:spLocks noGrp="1"/>
          </p:cNvSpPr>
          <p:nvPr>
            <p:ph type="title"/>
          </p:nvPr>
        </p:nvSpPr>
        <p:spPr>
          <a:xfrm>
            <a:off x="3507705" y="0"/>
            <a:ext cx="5403029" cy="970450"/>
          </a:xfrm>
        </p:spPr>
        <p:txBody>
          <a:bodyPr/>
          <a:lstStyle/>
          <a:p>
            <a:r>
              <a:rPr lang="en-GB" dirty="0"/>
              <a:t>Recommendations</a:t>
            </a:r>
          </a:p>
        </p:txBody>
      </p:sp>
      <p:sp>
        <p:nvSpPr>
          <p:cNvPr id="3" name="Content Placeholder 2">
            <a:extLst>
              <a:ext uri="{FF2B5EF4-FFF2-40B4-BE49-F238E27FC236}">
                <a16:creationId xmlns:a16="http://schemas.microsoft.com/office/drawing/2014/main" id="{280C875A-06E7-EA98-1929-45A8A101E629}"/>
              </a:ext>
            </a:extLst>
          </p:cNvPr>
          <p:cNvSpPr>
            <a:spLocks noGrp="1"/>
          </p:cNvSpPr>
          <p:nvPr>
            <p:ph idx="1"/>
          </p:nvPr>
        </p:nvSpPr>
        <p:spPr>
          <a:xfrm>
            <a:off x="260653" y="1480522"/>
            <a:ext cx="4236702" cy="5377478"/>
          </a:xfrm>
        </p:spPr>
        <p:txBody>
          <a:bodyPr>
            <a:normAutofit lnSpcReduction="10000"/>
          </a:bodyPr>
          <a:lstStyle/>
          <a:p>
            <a:pPr marL="36900" indent="0">
              <a:buNone/>
            </a:pPr>
            <a:r>
              <a:rPr lang="en-GB" dirty="0"/>
              <a:t>Some improvements for providing support for the elderly can include; integrating technology into the individuals care plans, by using monitoring and fall detection mandatory, and involving individuals' families and the residents themselves, which allows for better understanding and trust. Creating a user friendly and easy to use device and by also by mitigating the cost of the device, more there would be an increase in sales and users of the device in people homes and in care facilities both continuity and activity theory can enhance elderly care by looking at the gaps in their identity, engagement and their independence.</a:t>
            </a:r>
          </a:p>
        </p:txBody>
      </p:sp>
      <p:sp>
        <p:nvSpPr>
          <p:cNvPr id="4" name="TextBox 3">
            <a:extLst>
              <a:ext uri="{FF2B5EF4-FFF2-40B4-BE49-F238E27FC236}">
                <a16:creationId xmlns:a16="http://schemas.microsoft.com/office/drawing/2014/main" id="{E30A7824-B274-12CB-C64D-6445BA2617C1}"/>
              </a:ext>
            </a:extLst>
          </p:cNvPr>
          <p:cNvSpPr txBox="1"/>
          <p:nvPr/>
        </p:nvSpPr>
        <p:spPr>
          <a:xfrm>
            <a:off x="5874225" y="1480522"/>
            <a:ext cx="5721219" cy="2862322"/>
          </a:xfrm>
          <a:prstGeom prst="rect">
            <a:avLst/>
          </a:prstGeom>
          <a:noFill/>
        </p:spPr>
        <p:txBody>
          <a:bodyPr wrap="square" rtlCol="0">
            <a:spAutoFit/>
          </a:bodyPr>
          <a:lstStyle/>
          <a:p>
            <a:r>
              <a:rPr lang="en-GB" dirty="0"/>
              <a:t>While continuity theory supports stability by having personalised routines, familiar environments, and having constant caregiver support essentially gives an elderly person a sense of self, and wellbeing. While activity theory promotes engagement, with wearable technology allowing to stimulate physical, social and cognitive activity. Paired together both theories support autonomy , encourage participation, and reduce isolation , these theories can see elderly care go beyond safety by staying active and living purposely.</a:t>
            </a:r>
          </a:p>
        </p:txBody>
      </p:sp>
      <p:sp>
        <p:nvSpPr>
          <p:cNvPr id="5" name="TextBox 4">
            <a:extLst>
              <a:ext uri="{FF2B5EF4-FFF2-40B4-BE49-F238E27FC236}">
                <a16:creationId xmlns:a16="http://schemas.microsoft.com/office/drawing/2014/main" id="{0C1B3812-4926-AF10-3BBF-364123582101}"/>
              </a:ext>
            </a:extLst>
          </p:cNvPr>
          <p:cNvSpPr txBox="1"/>
          <p:nvPr/>
        </p:nvSpPr>
        <p:spPr>
          <a:xfrm>
            <a:off x="5850294" y="4655976"/>
            <a:ext cx="5822302" cy="1754326"/>
          </a:xfrm>
          <a:prstGeom prst="rect">
            <a:avLst/>
          </a:prstGeom>
          <a:noFill/>
        </p:spPr>
        <p:txBody>
          <a:bodyPr wrap="square" rtlCol="0">
            <a:spAutoFit/>
          </a:bodyPr>
          <a:lstStyle/>
          <a:p>
            <a:r>
              <a:rPr lang="en-GB" dirty="0"/>
              <a:t>To support technology driven theory informed elderly care, policies should provide fund assistive technology, provide staff training, enforce ethical data and consent guidelines while also mandating activity and continuity theory-based care plans which allows to preserve their identity and promote independence.</a:t>
            </a:r>
          </a:p>
        </p:txBody>
      </p:sp>
    </p:spTree>
    <p:extLst>
      <p:ext uri="{BB962C8B-B14F-4D97-AF65-F5344CB8AC3E}">
        <p14:creationId xmlns:p14="http://schemas.microsoft.com/office/powerpoint/2010/main" val="3484005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0317-93C0-1AFA-2FB2-600C78039A4F}"/>
              </a:ext>
            </a:extLst>
          </p:cNvPr>
          <p:cNvSpPr>
            <a:spLocks noGrp="1"/>
          </p:cNvSpPr>
          <p:nvPr>
            <p:ph type="title"/>
          </p:nvPr>
        </p:nvSpPr>
        <p:spPr/>
        <p:txBody>
          <a:bodyPr/>
          <a:lstStyle/>
          <a:p>
            <a:r>
              <a:rPr lang="en-GB" dirty="0"/>
              <a:t>In this presentation we have: </a:t>
            </a:r>
          </a:p>
        </p:txBody>
      </p:sp>
      <p:sp>
        <p:nvSpPr>
          <p:cNvPr id="3" name="Content Placeholder 2">
            <a:extLst>
              <a:ext uri="{FF2B5EF4-FFF2-40B4-BE49-F238E27FC236}">
                <a16:creationId xmlns:a16="http://schemas.microsoft.com/office/drawing/2014/main" id="{D7ED62BD-D719-4FE9-6D36-416A09FAA72C}"/>
              </a:ext>
            </a:extLst>
          </p:cNvPr>
          <p:cNvSpPr>
            <a:spLocks noGrp="1"/>
          </p:cNvSpPr>
          <p:nvPr>
            <p:ph idx="1"/>
          </p:nvPr>
        </p:nvSpPr>
        <p:spPr/>
        <p:txBody>
          <a:bodyPr/>
          <a:lstStyle/>
          <a:p>
            <a:r>
              <a:rPr lang="en-GB" dirty="0"/>
              <a:t>Explored the evaluation of care and support needs for the elderly.</a:t>
            </a:r>
          </a:p>
          <a:p>
            <a:r>
              <a:rPr lang="en-GB" dirty="0"/>
              <a:t>Highlighted the demographic trends showing the increase in the ageing population, and the pressure it has on health and social care services, and the importance of technological integration.</a:t>
            </a:r>
          </a:p>
          <a:p>
            <a:r>
              <a:rPr lang="en-GB" dirty="0"/>
              <a:t>Examined the key theories used to evaluate care needs. (Continuity, Activity Theory)</a:t>
            </a:r>
          </a:p>
          <a:p>
            <a:r>
              <a:rPr lang="en-GB" dirty="0"/>
              <a:t>Evaluated the current care provisions and the impact of population trends.</a:t>
            </a:r>
          </a:p>
          <a:p>
            <a:r>
              <a:rPr lang="en-GB" dirty="0"/>
              <a:t>Considered the benefits and challenges that technical innovations have in elderly care.</a:t>
            </a:r>
          </a:p>
          <a:p>
            <a:r>
              <a:rPr lang="en-GB" dirty="0"/>
              <a:t>Reviewed case studies that showcase the practical applications of theoretical care models.</a:t>
            </a:r>
          </a:p>
          <a:p>
            <a:endParaRPr lang="en-GB" dirty="0"/>
          </a:p>
        </p:txBody>
      </p:sp>
    </p:spTree>
    <p:extLst>
      <p:ext uri="{BB962C8B-B14F-4D97-AF65-F5344CB8AC3E}">
        <p14:creationId xmlns:p14="http://schemas.microsoft.com/office/powerpoint/2010/main" val="2664205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1226F-F9F8-2B30-8384-9CEAE54F55F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88A0FDB-93AC-40BB-0034-BFCFFC8467BA}"/>
              </a:ext>
            </a:extLst>
          </p:cNvPr>
          <p:cNvSpPr>
            <a:spLocks noGrp="1"/>
          </p:cNvSpPr>
          <p:nvPr>
            <p:ph idx="1"/>
          </p:nvPr>
        </p:nvSpPr>
        <p:spPr>
          <a:xfrm>
            <a:off x="102636" y="1580051"/>
            <a:ext cx="12089363" cy="5175312"/>
          </a:xfrm>
        </p:spPr>
        <p:txBody>
          <a:bodyPr/>
          <a:lstStyle/>
          <a:p>
            <a:r>
              <a:rPr lang="en-US" dirty="0">
                <a:effectLst/>
              </a:rPr>
              <a:t>Age UK (2024a). </a:t>
            </a:r>
            <a:r>
              <a:rPr lang="en-US" i="1" dirty="0">
                <a:effectLst/>
              </a:rPr>
              <a:t>Our Vision, Mission and Values</a:t>
            </a:r>
            <a:r>
              <a:rPr lang="en-US" dirty="0">
                <a:effectLst/>
              </a:rPr>
              <a:t>. [online] Ageuk.org.uk. Available at: </a:t>
            </a:r>
            <a:r>
              <a:rPr lang="en-US" dirty="0">
                <a:effectLst/>
                <a:hlinkClick r:id="rId2"/>
              </a:rPr>
              <a:t>https://www.ageuk.org.uk/lancashire/about-us/vision-mission-values/</a:t>
            </a:r>
            <a:r>
              <a:rPr lang="en-US" dirty="0">
                <a:effectLst/>
              </a:rPr>
              <a:t> [Accessed 26 Oct. 2025].</a:t>
            </a:r>
            <a:endParaRPr lang="en-GB" dirty="0">
              <a:effectLst/>
            </a:endParaRPr>
          </a:p>
          <a:p>
            <a:r>
              <a:rPr lang="en-US" dirty="0">
                <a:effectLst/>
              </a:rPr>
              <a:t>Age UK. (2024b). </a:t>
            </a:r>
            <a:r>
              <a:rPr lang="en-US" i="1" dirty="0">
                <a:effectLst/>
              </a:rPr>
              <a:t>State of Health and Care of Older People in England 2024</a:t>
            </a:r>
            <a:r>
              <a:rPr lang="en-US" dirty="0">
                <a:effectLst/>
              </a:rPr>
              <a:t>. [online] Available at: </a:t>
            </a:r>
            <a:r>
              <a:rPr lang="en-US" dirty="0">
                <a:effectLst/>
                <a:hlinkClick r:id="rId3"/>
              </a:rPr>
              <a:t>http://ageuk.org.uk/discover/2024/september/state-of-health-and-care-of-older-people-in-england-2024/</a:t>
            </a:r>
            <a:r>
              <a:rPr lang="en-US" dirty="0">
                <a:effectLst/>
              </a:rPr>
              <a:t> [Accessed 25 Oct. 2025].</a:t>
            </a:r>
            <a:endParaRPr lang="en-GB" dirty="0">
              <a:effectLst/>
            </a:endParaRPr>
          </a:p>
          <a:p>
            <a:r>
              <a:rPr lang="en-US" dirty="0">
                <a:effectLst/>
              </a:rPr>
              <a:t>Alireza Hajizadeh, Hafezi, R., Torabi, F., Sari, A.A. and </a:t>
            </a:r>
            <a:r>
              <a:rPr lang="en-US" dirty="0" err="1">
                <a:effectLst/>
              </a:rPr>
              <a:t>Tajvar</a:t>
            </a:r>
            <a:r>
              <a:rPr lang="en-US" dirty="0">
                <a:effectLst/>
              </a:rPr>
              <a:t>, M. (2025). Consequences of Population Ageing on Health Systems: A Conceptual Framework for Policy and Practice. </a:t>
            </a:r>
            <a:r>
              <a:rPr lang="en-US" i="1" dirty="0">
                <a:effectLst/>
              </a:rPr>
              <a:t>PubMed</a:t>
            </a:r>
            <a:r>
              <a:rPr lang="en-US" dirty="0">
                <a:effectLst/>
              </a:rPr>
              <a:t>, [online] 35(1), pp.51–62. </a:t>
            </a:r>
            <a:r>
              <a:rPr lang="en-US" dirty="0" err="1">
                <a:effectLst/>
              </a:rPr>
              <a:t>doi:</a:t>
            </a:r>
            <a:r>
              <a:rPr lang="en-US" dirty="0" err="1">
                <a:effectLst/>
                <a:hlinkClick r:id="rId4"/>
              </a:rPr>
              <a:t>https</a:t>
            </a:r>
            <a:r>
              <a:rPr lang="en-US" dirty="0">
                <a:effectLst/>
                <a:hlinkClick r:id="rId4"/>
              </a:rPr>
              <a:t>://doi.org/10.4314/ejhs.v35i1.8</a:t>
            </a:r>
            <a:r>
              <a:rPr lang="en-US" dirty="0">
                <a:effectLst/>
              </a:rPr>
              <a:t>.</a:t>
            </a:r>
            <a:endParaRPr lang="en-GB" dirty="0">
              <a:effectLst/>
            </a:endParaRPr>
          </a:p>
          <a:p>
            <a:r>
              <a:rPr lang="en-US" dirty="0">
                <a:effectLst/>
              </a:rPr>
              <a:t>Armbrecht, H.J. (2001). The Biology of Ageing. </a:t>
            </a:r>
            <a:r>
              <a:rPr lang="en-US" i="1" dirty="0">
                <a:effectLst/>
              </a:rPr>
              <a:t>Translational Research</a:t>
            </a:r>
            <a:r>
              <a:rPr lang="en-US" dirty="0">
                <a:effectLst/>
              </a:rPr>
              <a:t>, [online] 138(4), pp.p220-225. Available at: </a:t>
            </a:r>
            <a:r>
              <a:rPr lang="en-US" dirty="0">
                <a:effectLst/>
                <a:hlinkClick r:id="rId5"/>
              </a:rPr>
              <a:t>https://www.translationalres.com/article/S0022-2143(01)46088-4/fulltext</a:t>
            </a:r>
            <a:r>
              <a:rPr lang="en-US" dirty="0">
                <a:effectLst/>
              </a:rPr>
              <a:t> [Accessed 5 Oct. 2025].</a:t>
            </a:r>
            <a:endParaRPr lang="en-GB" dirty="0">
              <a:effectLst/>
            </a:endParaRPr>
          </a:p>
          <a:p>
            <a:r>
              <a:rPr lang="en-US" dirty="0">
                <a:effectLst/>
              </a:rPr>
              <a:t>Centre for Ageing Better (2024). </a:t>
            </a:r>
            <a:r>
              <a:rPr lang="en-US" i="1" dirty="0">
                <a:effectLst/>
              </a:rPr>
              <a:t>Our Ageing Population | the State of Ageing 2023-24 </a:t>
            </a:r>
            <a:r>
              <a:rPr lang="en-US" dirty="0">
                <a:effectLst/>
              </a:rPr>
              <a:t>. [online] Centre For Ageing Better. Available at: </a:t>
            </a:r>
            <a:r>
              <a:rPr lang="en-US" dirty="0">
                <a:effectLst/>
                <a:hlinkClick r:id="rId6"/>
              </a:rPr>
              <a:t>https://ageing-better.org.uk/our-ageing-population-state-ageing-2023-4</a:t>
            </a:r>
            <a:r>
              <a:rPr lang="en-US" dirty="0">
                <a:effectLst/>
              </a:rPr>
              <a:t> [Accessed 24 Oct. 2025].</a:t>
            </a:r>
            <a:endParaRPr lang="en-GB" dirty="0">
              <a:effectLst/>
            </a:endParaRPr>
          </a:p>
          <a:p>
            <a:endParaRPr lang="en-GB" dirty="0"/>
          </a:p>
        </p:txBody>
      </p:sp>
    </p:spTree>
    <p:extLst>
      <p:ext uri="{BB962C8B-B14F-4D97-AF65-F5344CB8AC3E}">
        <p14:creationId xmlns:p14="http://schemas.microsoft.com/office/powerpoint/2010/main" val="26664758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CC4D0-C660-3724-86EB-7DD403184EE6}"/>
              </a:ext>
            </a:extLst>
          </p:cNvPr>
          <p:cNvSpPr>
            <a:spLocks noGrp="1"/>
          </p:cNvSpPr>
          <p:nvPr>
            <p:ph idx="1"/>
          </p:nvPr>
        </p:nvSpPr>
        <p:spPr>
          <a:xfrm>
            <a:off x="149290" y="186612"/>
            <a:ext cx="11896530" cy="6578081"/>
          </a:xfrm>
        </p:spPr>
        <p:txBody>
          <a:bodyPr>
            <a:normAutofit fontScale="85000" lnSpcReduction="10000"/>
          </a:bodyPr>
          <a:lstStyle/>
          <a:p>
            <a:r>
              <a:rPr lang="en-US" dirty="0">
                <a:effectLst/>
              </a:rPr>
              <a:t>Glicksman, A., Ring, L. and Abbott, K.M. (2018). EMPOWERING OLDER ADULTS IN HEALTH CARE DECISION MAKING. </a:t>
            </a:r>
            <a:r>
              <a:rPr lang="en-US" i="1" dirty="0">
                <a:effectLst/>
              </a:rPr>
              <a:t>Innovation in Aging</a:t>
            </a:r>
            <a:r>
              <a:rPr lang="en-US" dirty="0">
                <a:effectLst/>
              </a:rPr>
              <a:t>, [online] 2(suppl_1), pp.782–782. </a:t>
            </a:r>
            <a:r>
              <a:rPr lang="en-US" dirty="0" err="1">
                <a:effectLst/>
              </a:rPr>
              <a:t>doi:</a:t>
            </a:r>
            <a:r>
              <a:rPr lang="en-US" dirty="0" err="1">
                <a:effectLst/>
                <a:hlinkClick r:id="rId2"/>
              </a:rPr>
              <a:t>https</a:t>
            </a:r>
            <a:r>
              <a:rPr lang="en-US" dirty="0">
                <a:effectLst/>
                <a:hlinkClick r:id="rId2"/>
              </a:rPr>
              <a:t>://doi.org/10.1093/</a:t>
            </a:r>
            <a:r>
              <a:rPr lang="en-US" dirty="0" err="1">
                <a:effectLst/>
                <a:hlinkClick r:id="rId2"/>
              </a:rPr>
              <a:t>geroni</a:t>
            </a:r>
            <a:r>
              <a:rPr lang="en-US" dirty="0">
                <a:effectLst/>
                <a:hlinkClick r:id="rId2"/>
              </a:rPr>
              <a:t>/igy023.2896</a:t>
            </a:r>
            <a:r>
              <a:rPr lang="en-US" dirty="0">
                <a:effectLst/>
              </a:rPr>
              <a:t>.</a:t>
            </a:r>
            <a:endParaRPr lang="en-GB" dirty="0">
              <a:effectLst/>
            </a:endParaRPr>
          </a:p>
          <a:p>
            <a:r>
              <a:rPr lang="en-US" dirty="0">
                <a:effectLst/>
              </a:rPr>
              <a:t>Jin, K. (2010). Modern biological theories of aging. </a:t>
            </a:r>
            <a:r>
              <a:rPr lang="en-US" i="1" dirty="0">
                <a:effectLst/>
              </a:rPr>
              <a:t>Aging and Disease</a:t>
            </a:r>
            <a:r>
              <a:rPr lang="en-US" dirty="0">
                <a:effectLst/>
              </a:rPr>
              <a:t>, [online] 1(2), p.72. Available at: </a:t>
            </a:r>
            <a:r>
              <a:rPr lang="en-US" dirty="0">
                <a:effectLst/>
                <a:hlinkClick r:id="rId3"/>
              </a:rPr>
              <a:t>https://pmc.ncbi.nlm.nih.gov/articles/PMC2995895/</a:t>
            </a:r>
            <a:r>
              <a:rPr lang="en-US" dirty="0">
                <a:effectLst/>
              </a:rPr>
              <a:t> [Accessed 20 Oct. 2025].</a:t>
            </a:r>
            <a:endParaRPr lang="en-GB" dirty="0">
              <a:effectLst/>
            </a:endParaRPr>
          </a:p>
          <a:p>
            <a:r>
              <a:rPr lang="en-US" dirty="0">
                <a:effectLst/>
              </a:rPr>
              <a:t>Liu, L., Wang, X.-L., Cheng, N., Yu, F.-M., Li, H.-J., Mu, Y., Yuan, Y., Dong, J.-X., Wu, Y.-D., Gong, D.-X., Wang, S. and Zhang, G.-W. (2024). Development Trends and Prospects of Technology-Based Solutions for Health Challenges in Aging Over the Past 25 Years: Bibliometric Analysis. </a:t>
            </a:r>
            <a:r>
              <a:rPr lang="en-US" i="1" dirty="0">
                <a:effectLst/>
              </a:rPr>
              <a:t>Journal of Medical Internet Research</a:t>
            </a:r>
            <a:r>
              <a:rPr lang="en-US" dirty="0">
                <a:effectLst/>
              </a:rPr>
              <a:t>, [online] 26, p.e63367. </a:t>
            </a:r>
            <a:r>
              <a:rPr lang="en-US" dirty="0" err="1">
                <a:effectLst/>
              </a:rPr>
              <a:t>doi:</a:t>
            </a:r>
            <a:r>
              <a:rPr lang="en-US" dirty="0" err="1">
                <a:effectLst/>
                <a:hlinkClick r:id="rId4"/>
              </a:rPr>
              <a:t>https</a:t>
            </a:r>
            <a:r>
              <a:rPr lang="en-US" dirty="0">
                <a:effectLst/>
                <a:hlinkClick r:id="rId4"/>
              </a:rPr>
              <a:t>://doi.org/10.2196/63367</a:t>
            </a:r>
            <a:r>
              <a:rPr lang="en-US" dirty="0">
                <a:effectLst/>
              </a:rPr>
              <a:t>.</a:t>
            </a:r>
            <a:endParaRPr lang="en-GB" dirty="0">
              <a:effectLst/>
            </a:endParaRPr>
          </a:p>
          <a:p>
            <a:r>
              <a:rPr lang="en-US" dirty="0">
                <a:effectLst/>
              </a:rPr>
              <a:t>NHS (2023). </a:t>
            </a:r>
            <a:r>
              <a:rPr lang="en-US" i="1" dirty="0">
                <a:effectLst/>
              </a:rPr>
              <a:t>Care and support you can get for free - Social care and support guide</a:t>
            </a:r>
            <a:r>
              <a:rPr lang="en-US" dirty="0">
                <a:effectLst/>
              </a:rPr>
              <a:t>. [online] nhs.uk. Available at: </a:t>
            </a:r>
            <a:r>
              <a:rPr lang="en-US" dirty="0">
                <a:effectLst/>
                <a:hlinkClick r:id="rId5"/>
              </a:rPr>
              <a:t>https://www.nhs.uk/social-care-and-support/care-services-equipment-and-care-homes/care-and-support-you-can-get-for-free/</a:t>
            </a:r>
            <a:r>
              <a:rPr lang="en-US" dirty="0">
                <a:effectLst/>
              </a:rPr>
              <a:t> [Accessed 26 Oct. 2025].</a:t>
            </a:r>
            <a:endParaRPr lang="en-GB" dirty="0">
              <a:effectLst/>
            </a:endParaRPr>
          </a:p>
          <a:p>
            <a:r>
              <a:rPr lang="en-US" dirty="0">
                <a:effectLst/>
              </a:rPr>
              <a:t>NHS (2024). </a:t>
            </a:r>
            <a:r>
              <a:rPr lang="en-US" i="1" dirty="0">
                <a:effectLst/>
              </a:rPr>
              <a:t>Age - NHS digital service manual</a:t>
            </a:r>
            <a:r>
              <a:rPr lang="en-US" dirty="0">
                <a:effectLst/>
              </a:rPr>
              <a:t>. [online] nhs.uk. Available at: </a:t>
            </a:r>
            <a:r>
              <a:rPr lang="en-US" dirty="0">
                <a:effectLst/>
                <a:hlinkClick r:id="rId6"/>
              </a:rPr>
              <a:t>https://service-manual.nhs.uk/content/inclusive-content/age</a:t>
            </a:r>
            <a:r>
              <a:rPr lang="en-US" dirty="0">
                <a:effectLst/>
              </a:rPr>
              <a:t> [Accessed 19 Oct. 2025].</a:t>
            </a:r>
            <a:endParaRPr lang="en-GB" dirty="0">
              <a:effectLst/>
            </a:endParaRPr>
          </a:p>
          <a:p>
            <a:r>
              <a:rPr lang="en-US" dirty="0">
                <a:effectLst/>
              </a:rPr>
              <a:t>NHS England (2024). </a:t>
            </a:r>
            <a:r>
              <a:rPr lang="en-US" i="1" dirty="0">
                <a:effectLst/>
              </a:rPr>
              <a:t>Evolving to meet a changing world</a:t>
            </a:r>
            <a:r>
              <a:rPr lang="en-US" dirty="0">
                <a:effectLst/>
              </a:rPr>
              <a:t>. [online] NHS England. Available at: </a:t>
            </a:r>
            <a:r>
              <a:rPr lang="en-US" dirty="0">
                <a:effectLst/>
                <a:hlinkClick r:id="rId7"/>
              </a:rPr>
              <a:t>https://www.england.nhs.uk/future-of-human-resources-and-organisational-development/the-future-of-nhs-human-resources-and-organisational-development-report/evolving-to-meet-a-changing-world/</a:t>
            </a:r>
            <a:r>
              <a:rPr lang="en-US" dirty="0">
                <a:effectLst/>
              </a:rPr>
              <a:t> [Accessed 28 Oct. 2025].</a:t>
            </a:r>
            <a:endParaRPr lang="en-GB" dirty="0">
              <a:effectLst/>
            </a:endParaRPr>
          </a:p>
          <a:p>
            <a:r>
              <a:rPr lang="en-US" dirty="0">
                <a:effectLst/>
              </a:rPr>
              <a:t>Nobi Smart Lights. (2024). </a:t>
            </a:r>
            <a:r>
              <a:rPr lang="en-US" i="1" dirty="0">
                <a:effectLst/>
              </a:rPr>
              <a:t>84% decrease in falls in UK care home thanks to Artificial Intelligence</a:t>
            </a:r>
            <a:r>
              <a:rPr lang="en-US" dirty="0">
                <a:effectLst/>
              </a:rPr>
              <a:t>. [online] Available at: </a:t>
            </a:r>
            <a:r>
              <a:rPr lang="en-US" dirty="0">
                <a:effectLst/>
                <a:hlinkClick r:id="rId8"/>
              </a:rPr>
              <a:t>https://www.nobi.life/en_GB/blog/cases-4/84-decrease-in-falls-in-uk-care-home-thanks-to-artificial-intelligence-14?utm_source=chatgpt.com</a:t>
            </a:r>
            <a:r>
              <a:rPr lang="en-US" dirty="0">
                <a:effectLst/>
              </a:rPr>
              <a:t> [Accessed 29 Oct. 2025].</a:t>
            </a:r>
            <a:endParaRPr lang="en-GB" dirty="0">
              <a:effectLst/>
            </a:endParaRPr>
          </a:p>
          <a:p>
            <a:r>
              <a:rPr lang="en-US" dirty="0">
                <a:effectLst/>
              </a:rPr>
              <a:t>Peace, S. (2022). </a:t>
            </a:r>
            <a:r>
              <a:rPr lang="en-US" i="1" dirty="0">
                <a:effectLst/>
              </a:rPr>
              <a:t>The Environments of Ageing</a:t>
            </a:r>
            <a:r>
              <a:rPr lang="en-US" dirty="0">
                <a:effectLst/>
              </a:rPr>
              <a:t>. [online] Policy Press. Available at: </a:t>
            </a:r>
            <a:r>
              <a:rPr lang="en-US" dirty="0">
                <a:effectLst/>
                <a:hlinkClick r:id="rId9"/>
              </a:rPr>
              <a:t>https://bristoluniversitypressdigital.com/display/book/9781447310570/ch003.xml</a:t>
            </a:r>
            <a:r>
              <a:rPr lang="en-US" dirty="0">
                <a:effectLst/>
              </a:rPr>
              <a:t> [Accessed 19 Oct. 2025].</a:t>
            </a:r>
            <a:endParaRPr lang="en-GB" dirty="0">
              <a:effectLst/>
            </a:endParaRPr>
          </a:p>
          <a:p>
            <a:r>
              <a:rPr lang="en-US" dirty="0">
                <a:effectLst/>
              </a:rPr>
              <a:t>The King’s Fund. (2016). </a:t>
            </a:r>
            <a:r>
              <a:rPr lang="en-US" i="1" dirty="0">
                <a:effectLst/>
              </a:rPr>
              <a:t>Social care for older people</a:t>
            </a:r>
            <a:r>
              <a:rPr lang="en-US" dirty="0">
                <a:effectLst/>
              </a:rPr>
              <a:t>. [online] Available at: </a:t>
            </a:r>
            <a:r>
              <a:rPr lang="en-US" dirty="0">
                <a:effectLst/>
                <a:hlinkClick r:id="rId10"/>
              </a:rPr>
              <a:t>https://www.kingsfund.org.uk/insight-and-analysis/reports/social-care-older-people-home-truths</a:t>
            </a:r>
            <a:r>
              <a:rPr lang="en-US" dirty="0">
                <a:effectLst/>
              </a:rPr>
              <a:t> [Accessed 24 Oct. 2025].</a:t>
            </a:r>
            <a:endParaRPr lang="en-GB" dirty="0">
              <a:effectLst/>
            </a:endParaRPr>
          </a:p>
          <a:p>
            <a:endParaRPr lang="en-GB" dirty="0"/>
          </a:p>
        </p:txBody>
      </p:sp>
    </p:spTree>
    <p:extLst>
      <p:ext uri="{BB962C8B-B14F-4D97-AF65-F5344CB8AC3E}">
        <p14:creationId xmlns:p14="http://schemas.microsoft.com/office/powerpoint/2010/main" val="711727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8CD1FB-FBE0-4EFD-44C1-EFB16AA198AC}"/>
              </a:ext>
            </a:extLst>
          </p:cNvPr>
          <p:cNvSpPr>
            <a:spLocks noGrp="1"/>
          </p:cNvSpPr>
          <p:nvPr>
            <p:ph idx="1"/>
          </p:nvPr>
        </p:nvSpPr>
        <p:spPr>
          <a:xfrm>
            <a:off x="121298" y="167951"/>
            <a:ext cx="11905861" cy="6559420"/>
          </a:xfrm>
        </p:spPr>
        <p:txBody>
          <a:bodyPr/>
          <a:lstStyle/>
          <a:p>
            <a:r>
              <a:rPr lang="en-US" dirty="0">
                <a:effectLst/>
              </a:rPr>
              <a:t>UK Parliament (2024). </a:t>
            </a:r>
            <a:r>
              <a:rPr lang="en-US" i="1" dirty="0">
                <a:effectLst/>
              </a:rPr>
              <a:t>The rights of older people</a:t>
            </a:r>
            <a:r>
              <a:rPr lang="en-US" dirty="0">
                <a:effectLst/>
              </a:rPr>
              <a:t>. [online] Parliament.uk. Available at: </a:t>
            </a:r>
            <a:r>
              <a:rPr lang="en-US" dirty="0">
                <a:effectLst/>
                <a:hlinkClick r:id="rId2"/>
              </a:rPr>
              <a:t>https://publications.parliament.uk/pa/cm5901/cmselect/cmwomeq/414/report.html</a:t>
            </a:r>
            <a:r>
              <a:rPr lang="en-US" dirty="0">
                <a:effectLst/>
              </a:rPr>
              <a:t> [Accessed 28 Oct. 2025].</a:t>
            </a:r>
            <a:endParaRPr lang="en-GB" dirty="0">
              <a:effectLst/>
            </a:endParaRPr>
          </a:p>
          <a:p>
            <a:r>
              <a:rPr lang="en-US" dirty="0">
                <a:effectLst/>
              </a:rPr>
              <a:t>University of Greater Manchester. (2023). </a:t>
            </a:r>
            <a:r>
              <a:rPr lang="en-US" i="1" dirty="0">
                <a:effectLst/>
              </a:rPr>
              <a:t>Elderly Care in a Changing Demographic Landscape</a:t>
            </a:r>
            <a:r>
              <a:rPr lang="en-US" dirty="0">
                <a:effectLst/>
              </a:rPr>
              <a:t>. [online] Available at: </a:t>
            </a:r>
            <a:r>
              <a:rPr lang="en-US" dirty="0">
                <a:effectLst/>
                <a:hlinkClick r:id="rId3"/>
              </a:rPr>
              <a:t>https://greatermanchester.ac.uk/blogs/elderly-care-in-a-changing-demographic-landscape</a:t>
            </a:r>
            <a:r>
              <a:rPr lang="en-US" dirty="0">
                <a:effectLst/>
              </a:rPr>
              <a:t> [Accessed 24 Oct. 2025].</a:t>
            </a:r>
            <a:endParaRPr lang="en-GB" dirty="0">
              <a:effectLst/>
            </a:endParaRPr>
          </a:p>
          <a:p>
            <a:r>
              <a:rPr lang="en-US" dirty="0">
                <a:effectLst/>
              </a:rPr>
              <a:t>Winstead, V., Yost, E.A., Cotten, S.R., </a:t>
            </a:r>
            <a:r>
              <a:rPr lang="en-US" dirty="0" err="1">
                <a:effectLst/>
              </a:rPr>
              <a:t>Berkowsky</a:t>
            </a:r>
            <a:r>
              <a:rPr lang="en-US" dirty="0">
                <a:effectLst/>
              </a:rPr>
              <a:t>, R.W. and Anderson, W.A. (2014). The Impact of Activity Interventions on the Well-Being of Older Adults in Continuing Care Communities. </a:t>
            </a:r>
            <a:r>
              <a:rPr lang="en-US" i="1" dirty="0">
                <a:effectLst/>
              </a:rPr>
              <a:t>Journal of Applied Gerontology</a:t>
            </a:r>
            <a:r>
              <a:rPr lang="en-US" dirty="0">
                <a:effectLst/>
              </a:rPr>
              <a:t>, [online] 33(7), pp.888–911. </a:t>
            </a:r>
            <a:r>
              <a:rPr lang="en-US" dirty="0" err="1">
                <a:effectLst/>
              </a:rPr>
              <a:t>doi:</a:t>
            </a:r>
            <a:r>
              <a:rPr lang="en-US" dirty="0" err="1">
                <a:effectLst/>
                <a:hlinkClick r:id="rId4"/>
              </a:rPr>
              <a:t>https</a:t>
            </a:r>
            <a:r>
              <a:rPr lang="en-US" dirty="0">
                <a:effectLst/>
                <a:hlinkClick r:id="rId4"/>
              </a:rPr>
              <a:t>://doi.org/10.1177/0733464814537701</a:t>
            </a:r>
            <a:r>
              <a:rPr lang="en-US" dirty="0">
                <a:effectLst/>
              </a:rPr>
              <a:t>.</a:t>
            </a:r>
            <a:endParaRPr lang="en-GB" dirty="0">
              <a:effectLst/>
            </a:endParaRPr>
          </a:p>
          <a:p>
            <a:r>
              <a:rPr lang="en-US" dirty="0">
                <a:effectLst/>
              </a:rPr>
              <a:t>World Health Organization (2024). </a:t>
            </a:r>
            <a:r>
              <a:rPr lang="en-US" i="1" dirty="0">
                <a:effectLst/>
              </a:rPr>
              <a:t>Ageing and health</a:t>
            </a:r>
            <a:r>
              <a:rPr lang="en-US" dirty="0">
                <a:effectLst/>
              </a:rPr>
              <a:t>. [online] World Health Organization. Available at: </a:t>
            </a:r>
            <a:r>
              <a:rPr lang="en-US" dirty="0">
                <a:effectLst/>
                <a:hlinkClick r:id="rId5"/>
              </a:rPr>
              <a:t>https://www.who.int/news-room/fact-sheets/detail/ageing-and-health</a:t>
            </a:r>
            <a:r>
              <a:rPr lang="en-US" dirty="0">
                <a:effectLst/>
              </a:rPr>
              <a:t> [Accessed 19 Oct. 2025].</a:t>
            </a:r>
            <a:endParaRPr lang="en-GB" dirty="0">
              <a:effectLst/>
            </a:endParaRPr>
          </a:p>
          <a:p>
            <a:endParaRPr lang="en-GB" dirty="0"/>
          </a:p>
        </p:txBody>
      </p:sp>
    </p:spTree>
    <p:extLst>
      <p:ext uri="{BB962C8B-B14F-4D97-AF65-F5344CB8AC3E}">
        <p14:creationId xmlns:p14="http://schemas.microsoft.com/office/powerpoint/2010/main" val="3116710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4558</TotalTime>
  <Words>3792</Words>
  <Application>Microsoft Office PowerPoint</Application>
  <PresentationFormat>Widescreen</PresentationFormat>
  <Paragraphs>160</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Calisto MT</vt:lpstr>
      <vt:lpstr>Wingdings</vt:lpstr>
      <vt:lpstr>Wingdings 2</vt:lpstr>
      <vt:lpstr>Slate</vt:lpstr>
      <vt:lpstr>Empowering The Older Person</vt:lpstr>
      <vt:lpstr>PowerPoint Presentation</vt:lpstr>
      <vt:lpstr>Define Old Age</vt:lpstr>
      <vt:lpstr>Wear and Tear Theory of Ageing.</vt:lpstr>
      <vt:lpstr>PowerPoint Presentation</vt:lpstr>
      <vt:lpstr>PowerPoint Presentation</vt:lpstr>
      <vt:lpstr>Theoretical Frameworks Relevant to Elderly Care</vt:lpstr>
      <vt:lpstr>Evaluation of Current Care Provisions</vt:lpstr>
      <vt:lpstr>Challenges The Two Services Face</vt:lpstr>
      <vt:lpstr>Technological Innovations in Elderly Care</vt:lpstr>
      <vt:lpstr>PowerPoint Presentation</vt:lpstr>
      <vt:lpstr>Case Study</vt:lpstr>
      <vt:lpstr>Key Points</vt:lpstr>
      <vt:lpstr>Recommendations</vt:lpstr>
      <vt:lpstr>In this presentation we have: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Siantel- Nikita Brierley</cp:lastModifiedBy>
  <cp:revision>155</cp:revision>
  <dcterms:created xsi:type="dcterms:W3CDTF">2025-10-19T14:39:51Z</dcterms:created>
  <dcterms:modified xsi:type="dcterms:W3CDTF">2025-11-01T20:58:38Z</dcterms:modified>
</cp:coreProperties>
</file>