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64" r:id="rId6"/>
    <p:sldId id="259"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307A2C-9FE1-4777-9709-2F814A101B4B}" v="2" dt="2026-05-06T21:32:07.6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Sheldrake" userId="48f271f8-68fd-4ebd-9917-eb151b198961" providerId="ADAL" clId="{EAD21D30-E363-49BC-8AAE-0459A72350C1}"/>
    <pc:docChg chg="undo redo custSel addSld delSld modSld sldOrd">
      <pc:chgData name="Vincent Sheldrake" userId="48f271f8-68fd-4ebd-9917-eb151b198961" providerId="ADAL" clId="{EAD21D30-E363-49BC-8AAE-0459A72350C1}" dt="2026-05-06T21:59:52.907" v="4061" actId="20577"/>
      <pc:docMkLst>
        <pc:docMk/>
      </pc:docMkLst>
      <pc:sldChg chg="modSp mod">
        <pc:chgData name="Vincent Sheldrake" userId="48f271f8-68fd-4ebd-9917-eb151b198961" providerId="ADAL" clId="{EAD21D30-E363-49BC-8AAE-0459A72350C1}" dt="2026-05-05T16:00:29.070" v="2462" actId="20577"/>
        <pc:sldMkLst>
          <pc:docMk/>
          <pc:sldMk cId="594460045" sldId="257"/>
        </pc:sldMkLst>
        <pc:spChg chg="mod">
          <ac:chgData name="Vincent Sheldrake" userId="48f271f8-68fd-4ebd-9917-eb151b198961" providerId="ADAL" clId="{EAD21D30-E363-49BC-8AAE-0459A72350C1}" dt="2026-05-05T15:35:57.837" v="623" actId="20577"/>
          <ac:spMkLst>
            <pc:docMk/>
            <pc:sldMk cId="594460045" sldId="257"/>
            <ac:spMk id="2" creationId="{8D21ED94-C270-31AB-DA24-C92CB362C8DC}"/>
          </ac:spMkLst>
        </pc:spChg>
        <pc:spChg chg="mod">
          <ac:chgData name="Vincent Sheldrake" userId="48f271f8-68fd-4ebd-9917-eb151b198961" providerId="ADAL" clId="{EAD21D30-E363-49BC-8AAE-0459A72350C1}" dt="2026-05-05T16:00:29.070" v="2462" actId="20577"/>
          <ac:spMkLst>
            <pc:docMk/>
            <pc:sldMk cId="594460045" sldId="257"/>
            <ac:spMk id="3" creationId="{CC659D4C-BDCF-79CB-15DA-4C8308712B56}"/>
          </ac:spMkLst>
        </pc:spChg>
      </pc:sldChg>
      <pc:sldChg chg="addSp delSp modSp mod">
        <pc:chgData name="Vincent Sheldrake" userId="48f271f8-68fd-4ebd-9917-eb151b198961" providerId="ADAL" clId="{EAD21D30-E363-49BC-8AAE-0459A72350C1}" dt="2026-05-06T16:22:26.047" v="2482" actId="20577"/>
        <pc:sldMkLst>
          <pc:docMk/>
          <pc:sldMk cId="694511602" sldId="258"/>
        </pc:sldMkLst>
        <pc:spChg chg="mod">
          <ac:chgData name="Vincent Sheldrake" userId="48f271f8-68fd-4ebd-9917-eb151b198961" providerId="ADAL" clId="{EAD21D30-E363-49BC-8AAE-0459A72350C1}" dt="2026-05-05T12:50:17.254" v="388" actId="20577"/>
          <ac:spMkLst>
            <pc:docMk/>
            <pc:sldMk cId="694511602" sldId="258"/>
            <ac:spMk id="2" creationId="{58073989-2AD9-ED6B-11C3-816AE314CA78}"/>
          </ac:spMkLst>
        </pc:spChg>
        <pc:spChg chg="mod">
          <ac:chgData name="Vincent Sheldrake" userId="48f271f8-68fd-4ebd-9917-eb151b198961" providerId="ADAL" clId="{EAD21D30-E363-49BC-8AAE-0459A72350C1}" dt="2026-05-06T16:22:26.047" v="2482" actId="20577"/>
          <ac:spMkLst>
            <pc:docMk/>
            <pc:sldMk cId="694511602" sldId="258"/>
            <ac:spMk id="3" creationId="{BDC25634-CA47-A317-D14B-9F8B87BA64FB}"/>
          </ac:spMkLst>
        </pc:spChg>
        <pc:spChg chg="add del mod">
          <ac:chgData name="Vincent Sheldrake" userId="48f271f8-68fd-4ebd-9917-eb151b198961" providerId="ADAL" clId="{EAD21D30-E363-49BC-8AAE-0459A72350C1}" dt="2026-05-05T12:48:00.801" v="375" actId="21"/>
          <ac:spMkLst>
            <pc:docMk/>
            <pc:sldMk cId="694511602" sldId="258"/>
            <ac:spMk id="4" creationId="{A696EEAF-8137-840E-9516-27805F8AA2DB}"/>
          </ac:spMkLst>
        </pc:spChg>
        <pc:picChg chg="add del mod">
          <ac:chgData name="Vincent Sheldrake" userId="48f271f8-68fd-4ebd-9917-eb151b198961" providerId="ADAL" clId="{EAD21D30-E363-49BC-8AAE-0459A72350C1}" dt="2026-05-05T12:49:13.024" v="378" actId="21"/>
          <ac:picMkLst>
            <pc:docMk/>
            <pc:sldMk cId="694511602" sldId="258"/>
            <ac:picMk id="6" creationId="{54119177-3A32-59D2-BF95-D6C486FBB895}"/>
          </ac:picMkLst>
        </pc:picChg>
      </pc:sldChg>
      <pc:sldChg chg="addSp delSp modSp mod">
        <pc:chgData name="Vincent Sheldrake" userId="48f271f8-68fd-4ebd-9917-eb151b198961" providerId="ADAL" clId="{EAD21D30-E363-49BC-8AAE-0459A72350C1}" dt="2026-05-06T21:31:35.921" v="2492" actId="732"/>
        <pc:sldMkLst>
          <pc:docMk/>
          <pc:sldMk cId="3561052930" sldId="259"/>
        </pc:sldMkLst>
        <pc:spChg chg="del">
          <ac:chgData name="Vincent Sheldrake" userId="48f271f8-68fd-4ebd-9917-eb151b198961" providerId="ADAL" clId="{EAD21D30-E363-49BC-8AAE-0459A72350C1}" dt="2026-05-06T21:30:36.373" v="2483" actId="21"/>
          <ac:spMkLst>
            <pc:docMk/>
            <pc:sldMk cId="3561052930" sldId="259"/>
            <ac:spMk id="3" creationId="{44CCAC9D-077E-BAA7-334A-0DDE7D7B4C7F}"/>
          </ac:spMkLst>
        </pc:spChg>
        <pc:picChg chg="add mod modCrop">
          <ac:chgData name="Vincent Sheldrake" userId="48f271f8-68fd-4ebd-9917-eb151b198961" providerId="ADAL" clId="{EAD21D30-E363-49BC-8AAE-0459A72350C1}" dt="2026-05-06T21:31:35.921" v="2492" actId="732"/>
          <ac:picMkLst>
            <pc:docMk/>
            <pc:sldMk cId="3561052930" sldId="259"/>
            <ac:picMk id="5" creationId="{A3266D50-F3FC-59E8-F692-239DFD566F46}"/>
          </ac:picMkLst>
        </pc:picChg>
      </pc:sldChg>
      <pc:sldChg chg="modSp mod">
        <pc:chgData name="Vincent Sheldrake" userId="48f271f8-68fd-4ebd-9917-eb151b198961" providerId="ADAL" clId="{EAD21D30-E363-49BC-8AAE-0459A72350C1}" dt="2026-05-06T21:59:52.907" v="4061" actId="20577"/>
        <pc:sldMkLst>
          <pc:docMk/>
          <pc:sldMk cId="1966005231" sldId="260"/>
        </pc:sldMkLst>
        <pc:spChg chg="mod">
          <ac:chgData name="Vincent Sheldrake" userId="48f271f8-68fd-4ebd-9917-eb151b198961" providerId="ADAL" clId="{EAD21D30-E363-49BC-8AAE-0459A72350C1}" dt="2026-05-06T21:59:52.907" v="4061" actId="20577"/>
          <ac:spMkLst>
            <pc:docMk/>
            <pc:sldMk cId="1966005231" sldId="260"/>
            <ac:spMk id="3" creationId="{207F5C0D-7F38-9956-349A-24EBEE71784F}"/>
          </ac:spMkLst>
        </pc:spChg>
      </pc:sldChg>
      <pc:sldChg chg="del">
        <pc:chgData name="Vincent Sheldrake" userId="48f271f8-68fd-4ebd-9917-eb151b198961" providerId="ADAL" clId="{EAD21D30-E363-49BC-8AAE-0459A72350C1}" dt="2026-05-06T21:30:41.600" v="2484" actId="2696"/>
        <pc:sldMkLst>
          <pc:docMk/>
          <pc:sldMk cId="2807083142" sldId="261"/>
        </pc:sldMkLst>
      </pc:sldChg>
      <pc:sldChg chg="new del">
        <pc:chgData name="Vincent Sheldrake" userId="48f271f8-68fd-4ebd-9917-eb151b198961" providerId="ADAL" clId="{EAD21D30-E363-49BC-8AAE-0459A72350C1}" dt="2026-05-05T12:47:10.258" v="367" actId="2696"/>
        <pc:sldMkLst>
          <pc:docMk/>
          <pc:sldMk cId="4225275954" sldId="262"/>
        </pc:sldMkLst>
      </pc:sldChg>
      <pc:sldChg chg="addSp delSp modSp add mod">
        <pc:chgData name="Vincent Sheldrake" userId="48f271f8-68fd-4ebd-9917-eb151b198961" providerId="ADAL" clId="{EAD21D30-E363-49BC-8AAE-0459A72350C1}" dt="2026-05-05T15:24:43.260" v="580" actId="20577"/>
        <pc:sldMkLst>
          <pc:docMk/>
          <pc:sldMk cId="2920271400" sldId="263"/>
        </pc:sldMkLst>
        <pc:spChg chg="mod">
          <ac:chgData name="Vincent Sheldrake" userId="48f271f8-68fd-4ebd-9917-eb151b198961" providerId="ADAL" clId="{EAD21D30-E363-49BC-8AAE-0459A72350C1}" dt="2026-05-05T12:47:15.290" v="368" actId="20577"/>
          <ac:spMkLst>
            <pc:docMk/>
            <pc:sldMk cId="2920271400" sldId="263"/>
            <ac:spMk id="2" creationId="{8B235BF5-BBF0-DD5E-AA50-B63580B0ED56}"/>
          </ac:spMkLst>
        </pc:spChg>
        <pc:spChg chg="del">
          <ac:chgData name="Vincent Sheldrake" userId="48f271f8-68fd-4ebd-9917-eb151b198961" providerId="ADAL" clId="{EAD21D30-E363-49BC-8AAE-0459A72350C1}" dt="2026-05-05T12:47:22.510" v="369" actId="21"/>
          <ac:spMkLst>
            <pc:docMk/>
            <pc:sldMk cId="2920271400" sldId="263"/>
            <ac:spMk id="3" creationId="{C4553E15-AED4-1DC9-3357-5CC77B519C52}"/>
          </ac:spMkLst>
        </pc:spChg>
        <pc:spChg chg="mod">
          <ac:chgData name="Vincent Sheldrake" userId="48f271f8-68fd-4ebd-9917-eb151b198961" providerId="ADAL" clId="{EAD21D30-E363-49BC-8AAE-0459A72350C1}" dt="2026-05-05T15:24:43.260" v="580" actId="20577"/>
          <ac:spMkLst>
            <pc:docMk/>
            <pc:sldMk cId="2920271400" sldId="263"/>
            <ac:spMk id="4" creationId="{F97E64A1-CA4C-5039-B442-20C63A3D5818}"/>
          </ac:spMkLst>
        </pc:spChg>
        <pc:spChg chg="add del mod">
          <ac:chgData name="Vincent Sheldrake" userId="48f271f8-68fd-4ebd-9917-eb151b198961" providerId="ADAL" clId="{EAD21D30-E363-49BC-8AAE-0459A72350C1}" dt="2026-05-05T12:47:30.482" v="371" actId="21"/>
          <ac:spMkLst>
            <pc:docMk/>
            <pc:sldMk cId="2920271400" sldId="263"/>
            <ac:spMk id="7" creationId="{10377315-60ED-C903-F909-C9EC7C4161D9}"/>
          </ac:spMkLst>
        </pc:spChg>
        <pc:picChg chg="del mod">
          <ac:chgData name="Vincent Sheldrake" userId="48f271f8-68fd-4ebd-9917-eb151b198961" providerId="ADAL" clId="{EAD21D30-E363-49BC-8AAE-0459A72350C1}" dt="2026-05-05T12:48:04.028" v="376" actId="21"/>
          <ac:picMkLst>
            <pc:docMk/>
            <pc:sldMk cId="2920271400" sldId="263"/>
            <ac:picMk id="6" creationId="{AB8CB300-F50A-3E74-E80E-5636615E8B1D}"/>
          </ac:picMkLst>
        </pc:picChg>
      </pc:sldChg>
      <pc:sldChg chg="addSp delSp modSp new mod ord setBg">
        <pc:chgData name="Vincent Sheldrake" userId="48f271f8-68fd-4ebd-9917-eb151b198961" providerId="ADAL" clId="{EAD21D30-E363-49BC-8AAE-0459A72350C1}" dt="2026-05-06T21:32:41.641" v="2509" actId="1076"/>
        <pc:sldMkLst>
          <pc:docMk/>
          <pc:sldMk cId="1280952018" sldId="264"/>
        </pc:sldMkLst>
        <pc:spChg chg="del">
          <ac:chgData name="Vincent Sheldrake" userId="48f271f8-68fd-4ebd-9917-eb151b198961" providerId="ADAL" clId="{EAD21D30-E363-49BC-8AAE-0459A72350C1}" dt="2026-05-06T21:31:50.442" v="2494" actId="21"/>
          <ac:spMkLst>
            <pc:docMk/>
            <pc:sldMk cId="1280952018" sldId="264"/>
            <ac:spMk id="2" creationId="{718CAADE-C8C1-49B2-4891-F399AF46E08A}"/>
          </ac:spMkLst>
        </pc:spChg>
        <pc:spChg chg="del">
          <ac:chgData name="Vincent Sheldrake" userId="48f271f8-68fd-4ebd-9917-eb151b198961" providerId="ADAL" clId="{EAD21D30-E363-49BC-8AAE-0459A72350C1}" dt="2026-05-06T21:31:54.413" v="2495" actId="21"/>
          <ac:spMkLst>
            <pc:docMk/>
            <pc:sldMk cId="1280952018" sldId="264"/>
            <ac:spMk id="3" creationId="{BD339FF8-3E56-013B-C099-89C60C379038}"/>
          </ac:spMkLst>
        </pc:spChg>
        <pc:spChg chg="add del">
          <ac:chgData name="Vincent Sheldrake" userId="48f271f8-68fd-4ebd-9917-eb151b198961" providerId="ADAL" clId="{EAD21D30-E363-49BC-8AAE-0459A72350C1}" dt="2026-05-06T21:32:14.803" v="2502" actId="26606"/>
          <ac:spMkLst>
            <pc:docMk/>
            <pc:sldMk cId="1280952018" sldId="264"/>
            <ac:spMk id="10" creationId="{C61657BD-3333-446A-A16A-CBDC77C8E559}"/>
          </ac:spMkLst>
        </pc:spChg>
        <pc:spChg chg="add del">
          <ac:chgData name="Vincent Sheldrake" userId="48f271f8-68fd-4ebd-9917-eb151b198961" providerId="ADAL" clId="{EAD21D30-E363-49BC-8AAE-0459A72350C1}" dt="2026-05-06T21:32:14.803" v="2502" actId="26606"/>
          <ac:spMkLst>
            <pc:docMk/>
            <pc:sldMk cId="1280952018" sldId="264"/>
            <ac:spMk id="12" creationId="{52CAFF06-4D3A-42A5-8614-B1FA47EA0F6D}"/>
          </ac:spMkLst>
        </pc:spChg>
        <pc:spChg chg="add del">
          <ac:chgData name="Vincent Sheldrake" userId="48f271f8-68fd-4ebd-9917-eb151b198961" providerId="ADAL" clId="{EAD21D30-E363-49BC-8AAE-0459A72350C1}" dt="2026-05-06T21:32:24.242" v="2504" actId="26606"/>
          <ac:spMkLst>
            <pc:docMk/>
            <pc:sldMk cId="1280952018" sldId="264"/>
            <ac:spMk id="14" creationId="{904C0BC6-B04D-4459-B721-9C030C392739}"/>
          </ac:spMkLst>
        </pc:spChg>
        <pc:spChg chg="add del">
          <ac:chgData name="Vincent Sheldrake" userId="48f271f8-68fd-4ebd-9917-eb151b198961" providerId="ADAL" clId="{EAD21D30-E363-49BC-8AAE-0459A72350C1}" dt="2026-05-06T21:32:24.242" v="2504" actId="26606"/>
          <ac:spMkLst>
            <pc:docMk/>
            <pc:sldMk cId="1280952018" sldId="264"/>
            <ac:spMk id="15" creationId="{CB2F024E-D853-479C-B5A9-08293A2D7212}"/>
          </ac:spMkLst>
        </pc:spChg>
        <pc:spChg chg="add">
          <ac:chgData name="Vincent Sheldrake" userId="48f271f8-68fd-4ebd-9917-eb151b198961" providerId="ADAL" clId="{EAD21D30-E363-49BC-8AAE-0459A72350C1}" dt="2026-05-06T21:32:24.258" v="2505" actId="26606"/>
          <ac:spMkLst>
            <pc:docMk/>
            <pc:sldMk cId="1280952018" sldId="264"/>
            <ac:spMk id="17" creationId="{C61657BD-3333-446A-A16A-CBDC77C8E559}"/>
          </ac:spMkLst>
        </pc:spChg>
        <pc:spChg chg="add">
          <ac:chgData name="Vincent Sheldrake" userId="48f271f8-68fd-4ebd-9917-eb151b198961" providerId="ADAL" clId="{EAD21D30-E363-49BC-8AAE-0459A72350C1}" dt="2026-05-06T21:32:24.258" v="2505" actId="26606"/>
          <ac:spMkLst>
            <pc:docMk/>
            <pc:sldMk cId="1280952018" sldId="264"/>
            <ac:spMk id="18" creationId="{52CAFF06-4D3A-42A5-8614-B1FA47EA0F6D}"/>
          </ac:spMkLst>
        </pc:spChg>
        <pc:picChg chg="add mod">
          <ac:chgData name="Vincent Sheldrake" userId="48f271f8-68fd-4ebd-9917-eb151b198961" providerId="ADAL" clId="{EAD21D30-E363-49BC-8AAE-0459A72350C1}" dt="2026-05-06T21:32:41.641" v="2509" actId="1076"/>
          <ac:picMkLst>
            <pc:docMk/>
            <pc:sldMk cId="1280952018" sldId="264"/>
            <ac:picMk id="5" creationId="{F0D234F9-6759-E954-008C-9EED9DD84A2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eitl y Sleid">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cy-GB"/>
              <a:t>Cliciwch i olygu arddull teitl y Meistr</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cy-GB"/>
              <a:t>Cliciwch i olygu arddull is-deitl y Meistr</a:t>
            </a:r>
            <a:endParaRPr lang="en-US" dirty="0"/>
          </a:p>
        </p:txBody>
      </p:sp>
      <p:sp>
        <p:nvSpPr>
          <p:cNvPr id="4" name="Date Placeholder 3"/>
          <p:cNvSpPr>
            <a:spLocks noGrp="1"/>
          </p:cNvSpPr>
          <p:nvPr>
            <p:ph type="dt" sz="half" idx="10"/>
          </p:nvPr>
        </p:nvSpPr>
        <p:spPr/>
        <p:txBody>
          <a:bodyPr/>
          <a:lstStyle>
            <a:lvl1pPr algn="l">
              <a:defRPr/>
            </a:lvl1pPr>
          </a:lstStyle>
          <a:p>
            <a:fld id="{8629C94E-949E-4F9C-8CAF-A83AAEFC6D3C}" type="datetimeFigureOut">
              <a:rPr lang="cy-GB" smtClean="0"/>
              <a:t>06/05/2026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DC35B10-FF21-42D9-A679-FB3AEA47EF98}" type="slidenum">
              <a:rPr lang="cy-GB" smtClean="0"/>
              <a:t>‹#›</a:t>
            </a:fld>
            <a:endParaRPr lang="cy-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2067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Cliciwch i olygu arddull teitl y Meistr</a:t>
            </a:r>
            <a:endParaRPr lang="en-US" dirty="0"/>
          </a:p>
        </p:txBody>
      </p:sp>
      <p:sp>
        <p:nvSpPr>
          <p:cNvPr id="3" name="Content Placeholder 2"/>
          <p:cNvSpPr>
            <a:spLocks noGrp="1"/>
          </p:cNvSpPr>
          <p:nvPr>
            <p:ph idx="1"/>
          </p:nvPr>
        </p:nvSpPr>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4" name="Date Placeholder 3"/>
          <p:cNvSpPr>
            <a:spLocks noGrp="1"/>
          </p:cNvSpPr>
          <p:nvPr>
            <p:ph type="dt" sz="half" idx="10"/>
          </p:nvPr>
        </p:nvSpPr>
        <p:spPr/>
        <p:txBody>
          <a:bodyPr/>
          <a:lstStyle/>
          <a:p>
            <a:fld id="{8629C94E-949E-4F9C-8CAF-A83AAEFC6D3C}" type="datetimeFigureOut">
              <a:rPr lang="cy-GB" smtClean="0"/>
              <a:t>06/05/2026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DC35B10-FF21-42D9-A679-FB3AEA47EF98}" type="slidenum">
              <a:rPr lang="cy-GB" smtClean="0"/>
              <a:t>‹#›</a:t>
            </a:fld>
            <a:endParaRPr lang="cy-GB"/>
          </a:p>
        </p:txBody>
      </p:sp>
    </p:spTree>
    <p:extLst>
      <p:ext uri="{BB962C8B-B14F-4D97-AF65-F5344CB8AC3E}">
        <p14:creationId xmlns:p14="http://schemas.microsoft.com/office/powerpoint/2010/main" val="2057332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Pennyn Adran">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cy-GB"/>
              <a:t>Cliciwch i olygu arddull teitl y Meistr</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Cliciwch i olygu'r arddulliau testun Meistr</a:t>
            </a:r>
          </a:p>
        </p:txBody>
      </p:sp>
      <p:sp>
        <p:nvSpPr>
          <p:cNvPr id="4" name="Date Placeholder 3"/>
          <p:cNvSpPr>
            <a:spLocks noGrp="1"/>
          </p:cNvSpPr>
          <p:nvPr>
            <p:ph type="dt" sz="half" idx="10"/>
          </p:nvPr>
        </p:nvSpPr>
        <p:spPr/>
        <p:txBody>
          <a:bodyPr/>
          <a:lstStyle/>
          <a:p>
            <a:fld id="{8629C94E-949E-4F9C-8CAF-A83AAEFC6D3C}" type="datetimeFigureOut">
              <a:rPr lang="cy-GB" smtClean="0"/>
              <a:t>06/05/2026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DC35B10-FF21-42D9-A679-FB3AEA47EF98}" type="slidenum">
              <a:rPr lang="cy-GB" smtClean="0"/>
              <a:t>‹#›</a:t>
            </a:fld>
            <a:endParaRPr lang="cy-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4398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cy-GB"/>
              <a:t>Cliciwch i olygu arddull teitl y Meistr</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5" name="Date Placeholder 4"/>
          <p:cNvSpPr>
            <a:spLocks noGrp="1"/>
          </p:cNvSpPr>
          <p:nvPr>
            <p:ph type="dt" sz="half" idx="10"/>
          </p:nvPr>
        </p:nvSpPr>
        <p:spPr/>
        <p:txBody>
          <a:bodyPr/>
          <a:lstStyle/>
          <a:p>
            <a:fld id="{8629C94E-949E-4F9C-8CAF-A83AAEFC6D3C}" type="datetimeFigureOut">
              <a:rPr lang="cy-GB" smtClean="0"/>
              <a:t>06/05/2026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DDC35B10-FF21-42D9-A679-FB3AEA47EF98}" type="slidenum">
              <a:rPr lang="cy-GB" smtClean="0"/>
              <a:t>‹#›</a:t>
            </a:fld>
            <a:endParaRPr lang="cy-GB"/>
          </a:p>
        </p:txBody>
      </p:sp>
    </p:spTree>
    <p:extLst>
      <p:ext uri="{BB962C8B-B14F-4D97-AF65-F5344CB8AC3E}">
        <p14:creationId xmlns:p14="http://schemas.microsoft.com/office/powerpoint/2010/main" val="3150286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cy-GB"/>
              <a:t>Cliciwch i olygu arddull teitl y Meistr</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olygu'r arddulliau testun Meistr</a:t>
            </a:r>
          </a:p>
        </p:txBody>
      </p:sp>
      <p:sp>
        <p:nvSpPr>
          <p:cNvPr id="4" name="Content Placeholder 3"/>
          <p:cNvSpPr>
            <a:spLocks noGrp="1"/>
          </p:cNvSpPr>
          <p:nvPr>
            <p:ph sz="half" idx="2"/>
          </p:nvPr>
        </p:nvSpPr>
        <p:spPr>
          <a:xfrm>
            <a:off x="1024128" y="2967788"/>
            <a:ext cx="4754880" cy="3341572"/>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cy-GB"/>
              <a:t>Cliciwch i olygu'r arddulliau testun Meistr</a:t>
            </a:r>
          </a:p>
        </p:txBody>
      </p:sp>
      <p:sp>
        <p:nvSpPr>
          <p:cNvPr id="6" name="Content Placeholder 5"/>
          <p:cNvSpPr>
            <a:spLocks noGrp="1"/>
          </p:cNvSpPr>
          <p:nvPr>
            <p:ph sz="quarter" idx="4"/>
          </p:nvPr>
        </p:nvSpPr>
        <p:spPr>
          <a:xfrm>
            <a:off x="5990888" y="2967788"/>
            <a:ext cx="4754880" cy="3341572"/>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7" name="Date Placeholder 6"/>
          <p:cNvSpPr>
            <a:spLocks noGrp="1"/>
          </p:cNvSpPr>
          <p:nvPr>
            <p:ph type="dt" sz="half" idx="10"/>
          </p:nvPr>
        </p:nvSpPr>
        <p:spPr/>
        <p:txBody>
          <a:bodyPr/>
          <a:lstStyle/>
          <a:p>
            <a:fld id="{8629C94E-949E-4F9C-8CAF-A83AAEFC6D3C}" type="datetimeFigureOut">
              <a:rPr lang="cy-GB" smtClean="0"/>
              <a:t>06/05/2026</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DDC35B10-FF21-42D9-A679-FB3AEA47EF98}" type="slidenum">
              <a:rPr lang="cy-GB" smtClean="0"/>
              <a:t>‹#›</a:t>
            </a:fld>
            <a:endParaRPr lang="cy-GB"/>
          </a:p>
        </p:txBody>
      </p:sp>
    </p:spTree>
    <p:extLst>
      <p:ext uri="{BB962C8B-B14F-4D97-AF65-F5344CB8AC3E}">
        <p14:creationId xmlns:p14="http://schemas.microsoft.com/office/powerpoint/2010/main" val="2056180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Cliciwch i olygu arddull teitl y Meistr</a:t>
            </a:r>
            <a:endParaRPr lang="en-US" dirty="0"/>
          </a:p>
        </p:txBody>
      </p:sp>
      <p:sp>
        <p:nvSpPr>
          <p:cNvPr id="3" name="Date Placeholder 2"/>
          <p:cNvSpPr>
            <a:spLocks noGrp="1"/>
          </p:cNvSpPr>
          <p:nvPr>
            <p:ph type="dt" sz="half" idx="10"/>
          </p:nvPr>
        </p:nvSpPr>
        <p:spPr/>
        <p:txBody>
          <a:bodyPr/>
          <a:lstStyle/>
          <a:p>
            <a:fld id="{8629C94E-949E-4F9C-8CAF-A83AAEFC6D3C}" type="datetimeFigureOut">
              <a:rPr lang="cy-GB" smtClean="0"/>
              <a:t>06/05/2026</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DDC35B10-FF21-42D9-A679-FB3AEA47EF98}" type="slidenum">
              <a:rPr lang="cy-GB" smtClean="0"/>
              <a:t>‹#›</a:t>
            </a:fld>
            <a:endParaRPr lang="cy-GB"/>
          </a:p>
        </p:txBody>
      </p:sp>
    </p:spTree>
    <p:extLst>
      <p:ext uri="{BB962C8B-B14F-4D97-AF65-F5344CB8AC3E}">
        <p14:creationId xmlns:p14="http://schemas.microsoft.com/office/powerpoint/2010/main" val="3383301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Gwa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29C94E-949E-4F9C-8CAF-A83AAEFC6D3C}" type="datetimeFigureOut">
              <a:rPr lang="cy-GB" smtClean="0"/>
              <a:t>06/05/2026</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DDC35B10-FF21-42D9-A679-FB3AEA47EF98}" type="slidenum">
              <a:rPr lang="cy-GB" smtClean="0"/>
              <a:t>‹#›</a:t>
            </a:fld>
            <a:endParaRPr lang="cy-GB"/>
          </a:p>
        </p:txBody>
      </p:sp>
    </p:spTree>
    <p:extLst>
      <p:ext uri="{BB962C8B-B14F-4D97-AF65-F5344CB8AC3E}">
        <p14:creationId xmlns:p14="http://schemas.microsoft.com/office/powerpoint/2010/main" val="611944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cy-GB"/>
              <a:t>Cliciwch i olygu arddull teitl y Meistr</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olygu'r arddulliau testun Meistr</a:t>
            </a:r>
          </a:p>
        </p:txBody>
      </p:sp>
      <p:sp>
        <p:nvSpPr>
          <p:cNvPr id="5" name="Date Placeholder 4"/>
          <p:cNvSpPr>
            <a:spLocks noGrp="1"/>
          </p:cNvSpPr>
          <p:nvPr>
            <p:ph type="dt" sz="half" idx="10"/>
          </p:nvPr>
        </p:nvSpPr>
        <p:spPr/>
        <p:txBody>
          <a:bodyPr/>
          <a:lstStyle/>
          <a:p>
            <a:fld id="{8629C94E-949E-4F9C-8CAF-A83AAEFC6D3C}" type="datetimeFigureOut">
              <a:rPr lang="cy-GB" smtClean="0"/>
              <a:t>06/05/2026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DDC35B10-FF21-42D9-A679-FB3AEA47EF98}" type="slidenum">
              <a:rPr lang="cy-GB" smtClean="0"/>
              <a:t>‹#›</a:t>
            </a:fld>
            <a:endParaRPr lang="cy-GB"/>
          </a:p>
        </p:txBody>
      </p:sp>
    </p:spTree>
    <p:extLst>
      <p:ext uri="{BB962C8B-B14F-4D97-AF65-F5344CB8AC3E}">
        <p14:creationId xmlns:p14="http://schemas.microsoft.com/office/powerpoint/2010/main" val="3076861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Llun gyda Phennawd">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cy-GB"/>
              <a:t>Cliciwch i olygu arddull teitl y Meistr</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a:t>Cliciwch eicon i ychwanegu llun</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y-GB"/>
              <a:t>Cliciwch i olygu'r arddulliau testun Meistr</a:t>
            </a:r>
          </a:p>
        </p:txBody>
      </p:sp>
      <p:sp>
        <p:nvSpPr>
          <p:cNvPr id="5" name="Date Placeholder 4"/>
          <p:cNvSpPr>
            <a:spLocks noGrp="1"/>
          </p:cNvSpPr>
          <p:nvPr>
            <p:ph type="dt" sz="half" idx="10"/>
          </p:nvPr>
        </p:nvSpPr>
        <p:spPr/>
        <p:txBody>
          <a:bodyPr/>
          <a:lstStyle/>
          <a:p>
            <a:fld id="{8629C94E-949E-4F9C-8CAF-A83AAEFC6D3C}" type="datetimeFigureOut">
              <a:rPr lang="cy-GB" smtClean="0"/>
              <a:t>06/05/2026</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DDC35B10-FF21-42D9-A679-FB3AEA47EF98}" type="slidenum">
              <a:rPr lang="cy-GB" smtClean="0"/>
              <a:t>‹#›</a:t>
            </a:fld>
            <a:endParaRPr lang="cy-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8109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Cliciwch i olygu arddull teitl y Meistr</a:t>
            </a:r>
            <a:endParaRPr lang="en-US" dirty="0"/>
          </a:p>
        </p:txBody>
      </p:sp>
      <p:sp>
        <p:nvSpPr>
          <p:cNvPr id="3" name="Vertical Text Placeholder 2"/>
          <p:cNvSpPr>
            <a:spLocks noGrp="1"/>
          </p:cNvSpPr>
          <p:nvPr>
            <p:ph type="body" orient="vert" idx="1"/>
          </p:nvPr>
        </p:nvSpPr>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4" name="Date Placeholder 3"/>
          <p:cNvSpPr>
            <a:spLocks noGrp="1"/>
          </p:cNvSpPr>
          <p:nvPr>
            <p:ph type="dt" sz="half" idx="10"/>
          </p:nvPr>
        </p:nvSpPr>
        <p:spPr/>
        <p:txBody>
          <a:bodyPr/>
          <a:lstStyle/>
          <a:p>
            <a:fld id="{8629C94E-949E-4F9C-8CAF-A83AAEFC6D3C}" type="datetimeFigureOut">
              <a:rPr lang="cy-GB" smtClean="0"/>
              <a:t>06/05/2026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DC35B10-FF21-42D9-A679-FB3AEA47EF98}" type="slidenum">
              <a:rPr lang="cy-GB" smtClean="0"/>
              <a:t>‹#›</a:t>
            </a:fld>
            <a:endParaRPr lang="cy-GB"/>
          </a:p>
        </p:txBody>
      </p:sp>
    </p:spTree>
    <p:extLst>
      <p:ext uri="{BB962C8B-B14F-4D97-AF65-F5344CB8AC3E}">
        <p14:creationId xmlns:p14="http://schemas.microsoft.com/office/powerpoint/2010/main" val="2933923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eitl Fertigol a Thestu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cy-GB"/>
              <a:t>Cliciwch i olygu arddull teitl y Meistr</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4" name="Date Placeholder 3"/>
          <p:cNvSpPr>
            <a:spLocks noGrp="1"/>
          </p:cNvSpPr>
          <p:nvPr>
            <p:ph type="dt" sz="half" idx="10"/>
          </p:nvPr>
        </p:nvSpPr>
        <p:spPr/>
        <p:txBody>
          <a:bodyPr/>
          <a:lstStyle/>
          <a:p>
            <a:fld id="{8629C94E-949E-4F9C-8CAF-A83AAEFC6D3C}" type="datetimeFigureOut">
              <a:rPr lang="cy-GB" smtClean="0"/>
              <a:t>06/05/2026</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DDC35B10-FF21-42D9-A679-FB3AEA47EF98}" type="slidenum">
              <a:rPr lang="cy-GB" smtClean="0"/>
              <a:t>‹#›</a:t>
            </a:fld>
            <a:endParaRPr lang="cy-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2667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cy-GB"/>
              <a:t>Cliciwch i olygu arddull teitl y Meistr</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629C94E-949E-4F9C-8CAF-A83AAEFC6D3C}" type="datetimeFigureOut">
              <a:rPr lang="cy-GB" smtClean="0"/>
              <a:t>06/05/2026</a:t>
            </a:fld>
            <a:endParaRPr lang="cy-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cy-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DC35B10-FF21-42D9-A679-FB3AEA47EF98}" type="slidenum">
              <a:rPr lang="cy-GB" smtClean="0"/>
              <a:t>‹#›</a:t>
            </a:fld>
            <a:endParaRPr lang="cy-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4696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12" name="Rectangle 11">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BED33F0D-54F4-F61D-7260-095BD510719D}"/>
              </a:ext>
            </a:extLst>
          </p:cNvPr>
          <p:cNvSpPr>
            <a:spLocks noGrp="1"/>
          </p:cNvSpPr>
          <p:nvPr>
            <p:ph type="ctrTitle"/>
          </p:nvPr>
        </p:nvSpPr>
        <p:spPr>
          <a:xfrm>
            <a:off x="4713224" y="1105351"/>
            <a:ext cx="6353967" cy="3023981"/>
          </a:xfrm>
        </p:spPr>
        <p:txBody>
          <a:bodyPr anchor="b">
            <a:normAutofit/>
          </a:bodyPr>
          <a:lstStyle/>
          <a:p>
            <a:pPr algn="ctr"/>
            <a:r>
              <a:rPr lang="en-GB" sz="3200" b="1" dirty="0">
                <a:solidFill>
                  <a:srgbClr val="FFFFFF"/>
                </a:solidFill>
              </a:rPr>
              <a:t>The perceived career impact of higher education courses among former and current graduate trainees in Carmarthenshire County Council</a:t>
            </a:r>
            <a:endParaRPr lang="cy-GB" sz="3200" b="1" dirty="0">
              <a:solidFill>
                <a:srgbClr val="FFFFFF"/>
              </a:solidFill>
            </a:endParaRPr>
          </a:p>
        </p:txBody>
      </p:sp>
      <p:sp>
        <p:nvSpPr>
          <p:cNvPr id="3" name="Isdeitl 2">
            <a:extLst>
              <a:ext uri="{FF2B5EF4-FFF2-40B4-BE49-F238E27FC236}">
                <a16:creationId xmlns:a16="http://schemas.microsoft.com/office/drawing/2014/main" id="{5D786776-3F29-BA58-E5F0-28A904BA712E}"/>
              </a:ext>
            </a:extLst>
          </p:cNvPr>
          <p:cNvSpPr>
            <a:spLocks noGrp="1"/>
          </p:cNvSpPr>
          <p:nvPr>
            <p:ph type="subTitle" idx="1"/>
          </p:nvPr>
        </p:nvSpPr>
        <p:spPr>
          <a:xfrm>
            <a:off x="4713224" y="4297556"/>
            <a:ext cx="6353968" cy="1433391"/>
          </a:xfrm>
        </p:spPr>
        <p:txBody>
          <a:bodyPr anchor="t">
            <a:normAutofit/>
          </a:bodyPr>
          <a:lstStyle/>
          <a:p>
            <a:pPr algn="ctr"/>
            <a:r>
              <a:rPr lang="cy-GB" dirty="0">
                <a:solidFill>
                  <a:srgbClr val="FFFFFF"/>
                </a:solidFill>
              </a:rPr>
              <a:t>Vincent Sheldrake</a:t>
            </a:r>
          </a:p>
        </p:txBody>
      </p:sp>
      <p:cxnSp>
        <p:nvCxnSpPr>
          <p:cNvPr id="14" name="Straight Connector 13">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61268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D21ED94-C270-31AB-DA24-C92CB362C8DC}"/>
              </a:ext>
            </a:extLst>
          </p:cNvPr>
          <p:cNvSpPr>
            <a:spLocks noGrp="1"/>
          </p:cNvSpPr>
          <p:nvPr>
            <p:ph type="title"/>
          </p:nvPr>
        </p:nvSpPr>
        <p:spPr>
          <a:xfrm>
            <a:off x="964788" y="804333"/>
            <a:ext cx="3391900" cy="5249334"/>
          </a:xfrm>
        </p:spPr>
        <p:txBody>
          <a:bodyPr>
            <a:normAutofit/>
          </a:bodyPr>
          <a:lstStyle/>
          <a:p>
            <a:pPr algn="ctr"/>
            <a:r>
              <a:rPr lang="cy-GB" dirty="0">
                <a:solidFill>
                  <a:schemeClr val="tx1"/>
                </a:solidFill>
              </a:rPr>
              <a:t>Ethics &amp; Insider Status</a:t>
            </a:r>
          </a:p>
        </p:txBody>
      </p:sp>
      <p:sp>
        <p:nvSpPr>
          <p:cNvPr id="3" name="Dalfan Cynnwys 2">
            <a:extLst>
              <a:ext uri="{FF2B5EF4-FFF2-40B4-BE49-F238E27FC236}">
                <a16:creationId xmlns:a16="http://schemas.microsoft.com/office/drawing/2014/main" id="{CC659D4C-BDCF-79CB-15DA-4C8308712B56}"/>
              </a:ext>
            </a:extLst>
          </p:cNvPr>
          <p:cNvSpPr>
            <a:spLocks noGrp="1"/>
          </p:cNvSpPr>
          <p:nvPr>
            <p:ph idx="1"/>
          </p:nvPr>
        </p:nvSpPr>
        <p:spPr>
          <a:xfrm>
            <a:off x="4921209" y="0"/>
            <a:ext cx="6306003" cy="6858000"/>
          </a:xfrm>
        </p:spPr>
        <p:txBody>
          <a:bodyPr anchor="ctr">
            <a:normAutofit/>
          </a:bodyPr>
          <a:lstStyle/>
          <a:p>
            <a:r>
              <a:rPr lang="cy-GB" b="1" u="sng" dirty="0" err="1"/>
              <a:t>Ethics</a:t>
            </a:r>
            <a:br>
              <a:rPr lang="cy-GB" b="1" dirty="0"/>
            </a:br>
            <a:br>
              <a:rPr lang="cy-GB" dirty="0"/>
            </a:br>
            <a:r>
              <a:rPr lang="cy-GB" dirty="0"/>
              <a:t>The </a:t>
            </a:r>
            <a:r>
              <a:rPr lang="cy-GB" dirty="0" err="1"/>
              <a:t>research</a:t>
            </a:r>
            <a:r>
              <a:rPr lang="cy-GB" dirty="0"/>
              <a:t> was </a:t>
            </a:r>
            <a:r>
              <a:rPr lang="cy-GB" dirty="0" err="1"/>
              <a:t>conducted</a:t>
            </a:r>
            <a:r>
              <a:rPr lang="cy-GB" dirty="0"/>
              <a:t> </a:t>
            </a:r>
            <a:r>
              <a:rPr lang="cy-GB" dirty="0" err="1"/>
              <a:t>in</a:t>
            </a:r>
            <a:r>
              <a:rPr lang="cy-GB" dirty="0"/>
              <a:t> a </a:t>
            </a:r>
            <a:r>
              <a:rPr lang="cy-GB" dirty="0" err="1"/>
              <a:t>way</a:t>
            </a:r>
            <a:r>
              <a:rPr lang="cy-GB" dirty="0"/>
              <a:t> </a:t>
            </a:r>
            <a:r>
              <a:rPr lang="cy-GB" dirty="0" err="1"/>
              <a:t>that</a:t>
            </a:r>
            <a:r>
              <a:rPr lang="cy-GB" dirty="0"/>
              <a:t> </a:t>
            </a:r>
            <a:r>
              <a:rPr lang="cy-GB" dirty="0" err="1"/>
              <a:t>ensured</a:t>
            </a:r>
            <a:r>
              <a:rPr lang="cy-GB" dirty="0"/>
              <a:t> the well-</a:t>
            </a:r>
            <a:r>
              <a:rPr lang="cy-GB" dirty="0" err="1"/>
              <a:t>being</a:t>
            </a:r>
            <a:r>
              <a:rPr lang="cy-GB" dirty="0"/>
              <a:t>, </a:t>
            </a:r>
            <a:r>
              <a:rPr lang="cy-GB" dirty="0" err="1"/>
              <a:t>fair</a:t>
            </a:r>
            <a:r>
              <a:rPr lang="cy-GB" dirty="0"/>
              <a:t> </a:t>
            </a:r>
            <a:r>
              <a:rPr lang="cy-GB" dirty="0" err="1"/>
              <a:t>treatment</a:t>
            </a:r>
            <a:r>
              <a:rPr lang="cy-GB" dirty="0"/>
              <a:t>, and </a:t>
            </a:r>
            <a:r>
              <a:rPr lang="cy-GB" dirty="0" err="1"/>
              <a:t>informed</a:t>
            </a:r>
            <a:r>
              <a:rPr lang="cy-GB" dirty="0"/>
              <a:t> </a:t>
            </a:r>
            <a:r>
              <a:rPr lang="cy-GB" dirty="0" err="1"/>
              <a:t>consent</a:t>
            </a:r>
            <a:r>
              <a:rPr lang="cy-GB" dirty="0"/>
              <a:t> of all </a:t>
            </a:r>
            <a:r>
              <a:rPr lang="cy-GB" dirty="0" err="1"/>
              <a:t>participants</a:t>
            </a:r>
            <a:r>
              <a:rPr lang="cy-GB" dirty="0"/>
              <a:t>, </a:t>
            </a:r>
            <a:r>
              <a:rPr lang="cy-GB" dirty="0" err="1"/>
              <a:t>including</a:t>
            </a:r>
            <a:r>
              <a:rPr lang="cy-GB" dirty="0"/>
              <a:t> the </a:t>
            </a:r>
            <a:r>
              <a:rPr lang="cy-GB" dirty="0" err="1"/>
              <a:t>researcher</a:t>
            </a:r>
            <a:r>
              <a:rPr lang="cy-GB" dirty="0"/>
              <a:t>. </a:t>
            </a:r>
            <a:r>
              <a:rPr lang="cy-GB" dirty="0" err="1"/>
              <a:t>They</a:t>
            </a:r>
            <a:r>
              <a:rPr lang="cy-GB" dirty="0"/>
              <a:t> </a:t>
            </a:r>
            <a:r>
              <a:rPr lang="cy-GB" dirty="0" err="1"/>
              <a:t>were</a:t>
            </a:r>
            <a:r>
              <a:rPr lang="cy-GB" dirty="0"/>
              <a:t> </a:t>
            </a:r>
            <a:r>
              <a:rPr lang="cy-GB" dirty="0" err="1"/>
              <a:t>told</a:t>
            </a:r>
            <a:r>
              <a:rPr lang="cy-GB" dirty="0"/>
              <a:t> </a:t>
            </a:r>
            <a:r>
              <a:rPr lang="cy-GB" dirty="0" err="1"/>
              <a:t>in</a:t>
            </a:r>
            <a:r>
              <a:rPr lang="cy-GB" dirty="0"/>
              <a:t> </a:t>
            </a:r>
            <a:r>
              <a:rPr lang="cy-GB" dirty="0" err="1"/>
              <a:t>their</a:t>
            </a:r>
            <a:r>
              <a:rPr lang="cy-GB" dirty="0"/>
              <a:t> </a:t>
            </a:r>
            <a:r>
              <a:rPr lang="cy-GB" dirty="0" err="1"/>
              <a:t>right</a:t>
            </a:r>
            <a:r>
              <a:rPr lang="cy-GB" dirty="0"/>
              <a:t> to </a:t>
            </a:r>
            <a:r>
              <a:rPr lang="cy-GB" dirty="0" err="1"/>
              <a:t>withdraw</a:t>
            </a:r>
            <a:r>
              <a:rPr lang="cy-GB" dirty="0"/>
              <a:t> </a:t>
            </a:r>
            <a:r>
              <a:rPr lang="cy-GB" dirty="0" err="1"/>
              <a:t>their</a:t>
            </a:r>
            <a:r>
              <a:rPr lang="cy-GB" dirty="0"/>
              <a:t> data at </a:t>
            </a:r>
            <a:r>
              <a:rPr lang="cy-GB" dirty="0" err="1"/>
              <a:t>any</a:t>
            </a:r>
            <a:r>
              <a:rPr lang="cy-GB" dirty="0"/>
              <a:t> </a:t>
            </a:r>
            <a:r>
              <a:rPr lang="cy-GB" dirty="0" err="1"/>
              <a:t>time</a:t>
            </a:r>
            <a:r>
              <a:rPr lang="cy-GB" dirty="0"/>
              <a:t> and </a:t>
            </a:r>
            <a:r>
              <a:rPr lang="cy-GB" dirty="0" err="1"/>
              <a:t>how</a:t>
            </a:r>
            <a:r>
              <a:rPr lang="cy-GB" dirty="0"/>
              <a:t> </a:t>
            </a:r>
            <a:r>
              <a:rPr lang="cy-GB" dirty="0" err="1"/>
              <a:t>anonymous</a:t>
            </a:r>
            <a:r>
              <a:rPr lang="cy-GB" dirty="0"/>
              <a:t> and </a:t>
            </a:r>
            <a:r>
              <a:rPr lang="cy-GB" dirty="0" err="1"/>
              <a:t>confidential</a:t>
            </a:r>
            <a:r>
              <a:rPr lang="cy-GB" dirty="0"/>
              <a:t> </a:t>
            </a:r>
            <a:r>
              <a:rPr lang="cy-GB" dirty="0" err="1"/>
              <a:t>end</a:t>
            </a:r>
            <a:r>
              <a:rPr lang="cy-GB" dirty="0"/>
              <a:t> </a:t>
            </a:r>
            <a:r>
              <a:rPr lang="cy-GB" dirty="0" err="1"/>
              <a:t>results</a:t>
            </a:r>
            <a:r>
              <a:rPr lang="cy-GB" dirty="0"/>
              <a:t> </a:t>
            </a:r>
            <a:r>
              <a:rPr lang="cy-GB" dirty="0" err="1"/>
              <a:t>would</a:t>
            </a:r>
            <a:r>
              <a:rPr lang="cy-GB" dirty="0"/>
              <a:t> be.</a:t>
            </a:r>
            <a:br>
              <a:rPr lang="cy-GB" b="1" dirty="0"/>
            </a:br>
            <a:br>
              <a:rPr lang="cy-GB" b="1" dirty="0"/>
            </a:br>
            <a:r>
              <a:rPr lang="cy-GB" b="1" u="sng" dirty="0"/>
              <a:t>Insider Status</a:t>
            </a:r>
            <a:br>
              <a:rPr lang="cy-GB" b="1" u="sng" dirty="0"/>
            </a:br>
            <a:br>
              <a:rPr lang="cy-GB" b="1" u="sng" dirty="0"/>
            </a:br>
            <a:r>
              <a:rPr lang="cy-GB" dirty="0"/>
              <a:t>It is </a:t>
            </a:r>
            <a:r>
              <a:rPr lang="cy-GB" dirty="0" err="1"/>
              <a:t>critical</a:t>
            </a:r>
            <a:r>
              <a:rPr lang="cy-GB" dirty="0"/>
              <a:t> to </a:t>
            </a:r>
            <a:r>
              <a:rPr lang="cy-GB" dirty="0" err="1"/>
              <a:t>consider</a:t>
            </a:r>
            <a:r>
              <a:rPr lang="cy-GB" dirty="0"/>
              <a:t> </a:t>
            </a:r>
            <a:r>
              <a:rPr lang="cy-GB" dirty="0" err="1"/>
              <a:t>my</a:t>
            </a:r>
            <a:r>
              <a:rPr lang="cy-GB" dirty="0"/>
              <a:t> </a:t>
            </a:r>
            <a:r>
              <a:rPr lang="cy-GB" dirty="0" err="1"/>
              <a:t>role</a:t>
            </a:r>
            <a:r>
              <a:rPr lang="cy-GB" dirty="0"/>
              <a:t> as </a:t>
            </a:r>
            <a:r>
              <a:rPr lang="cy-GB" dirty="0" err="1"/>
              <a:t>an</a:t>
            </a:r>
            <a:r>
              <a:rPr lang="cy-GB" dirty="0"/>
              <a:t> </a:t>
            </a:r>
            <a:r>
              <a:rPr lang="cy-GB" dirty="0" err="1"/>
              <a:t>insider</a:t>
            </a:r>
            <a:r>
              <a:rPr lang="cy-GB" dirty="0"/>
              <a:t>, </a:t>
            </a:r>
            <a:r>
              <a:rPr lang="cy-GB" dirty="0" err="1"/>
              <a:t>given</a:t>
            </a:r>
            <a:r>
              <a:rPr lang="cy-GB" dirty="0"/>
              <a:t> </a:t>
            </a:r>
            <a:r>
              <a:rPr lang="cy-GB" dirty="0" err="1"/>
              <a:t>that</a:t>
            </a:r>
            <a:r>
              <a:rPr lang="cy-GB" dirty="0"/>
              <a:t> all of </a:t>
            </a:r>
            <a:r>
              <a:rPr lang="cy-GB" dirty="0" err="1"/>
              <a:t>my</a:t>
            </a:r>
            <a:r>
              <a:rPr lang="cy-GB" dirty="0"/>
              <a:t> </a:t>
            </a:r>
            <a:r>
              <a:rPr lang="cy-GB" dirty="0" err="1"/>
              <a:t>access</a:t>
            </a:r>
            <a:r>
              <a:rPr lang="cy-GB" dirty="0"/>
              <a:t> to the </a:t>
            </a:r>
            <a:r>
              <a:rPr lang="cy-GB" dirty="0" err="1"/>
              <a:t>participants</a:t>
            </a:r>
            <a:r>
              <a:rPr lang="cy-GB" dirty="0"/>
              <a:t> </a:t>
            </a:r>
            <a:r>
              <a:rPr lang="cy-GB" dirty="0" err="1"/>
              <a:t>has</a:t>
            </a:r>
            <a:r>
              <a:rPr lang="cy-GB" dirty="0"/>
              <a:t> </a:t>
            </a:r>
            <a:r>
              <a:rPr lang="cy-GB" dirty="0" err="1"/>
              <a:t>been</a:t>
            </a:r>
            <a:r>
              <a:rPr lang="cy-GB" dirty="0"/>
              <a:t> </a:t>
            </a:r>
            <a:r>
              <a:rPr lang="cy-GB" dirty="0" err="1"/>
              <a:t>enabled</a:t>
            </a:r>
            <a:r>
              <a:rPr lang="cy-GB" dirty="0"/>
              <a:t> by it. </a:t>
            </a:r>
            <a:r>
              <a:rPr lang="cy-GB" dirty="0" err="1"/>
              <a:t>This</a:t>
            </a:r>
            <a:r>
              <a:rPr lang="cy-GB" dirty="0"/>
              <a:t> </a:t>
            </a:r>
            <a:r>
              <a:rPr lang="cy-GB" dirty="0" err="1"/>
              <a:t>will</a:t>
            </a:r>
            <a:r>
              <a:rPr lang="cy-GB" dirty="0"/>
              <a:t> </a:t>
            </a:r>
            <a:r>
              <a:rPr lang="cy-GB" dirty="0" err="1"/>
              <a:t>inevitably</a:t>
            </a:r>
            <a:r>
              <a:rPr lang="cy-GB" dirty="0"/>
              <a:t> </a:t>
            </a:r>
            <a:r>
              <a:rPr lang="cy-GB" dirty="0" err="1"/>
              <a:t>impact</a:t>
            </a:r>
            <a:r>
              <a:rPr lang="cy-GB" dirty="0"/>
              <a:t> </a:t>
            </a:r>
            <a:r>
              <a:rPr lang="cy-GB" dirty="0" err="1"/>
              <a:t>qualitative</a:t>
            </a:r>
            <a:r>
              <a:rPr lang="cy-GB" dirty="0"/>
              <a:t> </a:t>
            </a:r>
            <a:r>
              <a:rPr lang="cy-GB" dirty="0" err="1"/>
              <a:t>research</a:t>
            </a:r>
            <a:r>
              <a:rPr lang="cy-GB" dirty="0"/>
              <a:t>. It is </a:t>
            </a:r>
            <a:r>
              <a:rPr lang="cy-GB" dirty="0" err="1"/>
              <a:t>my</a:t>
            </a:r>
            <a:r>
              <a:rPr lang="cy-GB" dirty="0"/>
              <a:t> </a:t>
            </a:r>
            <a:r>
              <a:rPr lang="cy-GB" dirty="0" err="1"/>
              <a:t>duty</a:t>
            </a:r>
            <a:r>
              <a:rPr lang="cy-GB" dirty="0"/>
              <a:t> to be honest and </a:t>
            </a:r>
            <a:r>
              <a:rPr lang="cy-GB" dirty="0" err="1"/>
              <a:t>accountable</a:t>
            </a:r>
            <a:r>
              <a:rPr lang="cy-GB" dirty="0"/>
              <a:t> </a:t>
            </a:r>
            <a:r>
              <a:rPr lang="cy-GB" dirty="0" err="1"/>
              <a:t>in</a:t>
            </a:r>
            <a:r>
              <a:rPr lang="cy-GB" dirty="0"/>
              <a:t> </a:t>
            </a:r>
            <a:r>
              <a:rPr lang="cy-GB" dirty="0" err="1"/>
              <a:t>analysis</a:t>
            </a:r>
            <a:r>
              <a:rPr lang="cy-GB" dirty="0"/>
              <a:t> as to </a:t>
            </a:r>
            <a:r>
              <a:rPr lang="cy-GB" dirty="0" err="1"/>
              <a:t>where</a:t>
            </a:r>
            <a:r>
              <a:rPr lang="cy-GB" dirty="0"/>
              <a:t> </a:t>
            </a:r>
            <a:r>
              <a:rPr lang="cy-GB" dirty="0" err="1"/>
              <a:t>this</a:t>
            </a:r>
            <a:r>
              <a:rPr lang="cy-GB" dirty="0"/>
              <a:t> </a:t>
            </a:r>
            <a:r>
              <a:rPr lang="cy-GB" dirty="0" err="1"/>
              <a:t>risk</a:t>
            </a:r>
            <a:r>
              <a:rPr lang="cy-GB" dirty="0"/>
              <a:t> is </a:t>
            </a:r>
            <a:r>
              <a:rPr lang="cy-GB" dirty="0" err="1"/>
              <a:t>greatest</a:t>
            </a:r>
            <a:r>
              <a:rPr lang="cy-GB" dirty="0"/>
              <a:t> </a:t>
            </a:r>
            <a:r>
              <a:rPr lang="cy-GB" dirty="0" err="1"/>
              <a:t>in</a:t>
            </a:r>
            <a:r>
              <a:rPr lang="cy-GB" dirty="0"/>
              <a:t> </a:t>
            </a:r>
            <a:r>
              <a:rPr lang="cy-GB" dirty="0" err="1"/>
              <a:t>colouring</a:t>
            </a:r>
            <a:r>
              <a:rPr lang="cy-GB" dirty="0"/>
              <a:t> </a:t>
            </a:r>
            <a:r>
              <a:rPr lang="cy-GB" dirty="0" err="1"/>
              <a:t>any</a:t>
            </a:r>
            <a:r>
              <a:rPr lang="cy-GB" dirty="0"/>
              <a:t> </a:t>
            </a:r>
            <a:r>
              <a:rPr lang="cy-GB" dirty="0" err="1"/>
              <a:t>outcomes</a:t>
            </a:r>
            <a:r>
              <a:rPr lang="cy-GB" dirty="0"/>
              <a:t>.</a:t>
            </a:r>
            <a:endParaRPr lang="cy-GB" b="1" u="sng" dirty="0"/>
          </a:p>
        </p:txBody>
      </p:sp>
    </p:spTree>
    <p:extLst>
      <p:ext uri="{BB962C8B-B14F-4D97-AF65-F5344CB8AC3E}">
        <p14:creationId xmlns:p14="http://schemas.microsoft.com/office/powerpoint/2010/main" val="594460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58073989-2AD9-ED6B-11C3-816AE314CA78}"/>
              </a:ext>
            </a:extLst>
          </p:cNvPr>
          <p:cNvSpPr>
            <a:spLocks noGrp="1"/>
          </p:cNvSpPr>
          <p:nvPr>
            <p:ph type="title"/>
          </p:nvPr>
        </p:nvSpPr>
        <p:spPr>
          <a:xfrm>
            <a:off x="964788" y="804333"/>
            <a:ext cx="3391900" cy="5249334"/>
          </a:xfrm>
        </p:spPr>
        <p:txBody>
          <a:bodyPr>
            <a:normAutofit/>
          </a:bodyPr>
          <a:lstStyle/>
          <a:p>
            <a:pPr algn="ctr"/>
            <a:r>
              <a:rPr lang="cy-GB" dirty="0">
                <a:solidFill>
                  <a:schemeClr val="tx1"/>
                </a:solidFill>
              </a:rPr>
              <a:t>Background</a:t>
            </a:r>
          </a:p>
        </p:txBody>
      </p:sp>
      <p:sp>
        <p:nvSpPr>
          <p:cNvPr id="3" name="Dalfan Cynnwys 2">
            <a:extLst>
              <a:ext uri="{FF2B5EF4-FFF2-40B4-BE49-F238E27FC236}">
                <a16:creationId xmlns:a16="http://schemas.microsoft.com/office/drawing/2014/main" id="{BDC25634-CA47-A317-D14B-9F8B87BA64FB}"/>
              </a:ext>
            </a:extLst>
          </p:cNvPr>
          <p:cNvSpPr>
            <a:spLocks noGrp="1"/>
          </p:cNvSpPr>
          <p:nvPr>
            <p:ph idx="1"/>
          </p:nvPr>
        </p:nvSpPr>
        <p:spPr>
          <a:xfrm>
            <a:off x="5270146" y="0"/>
            <a:ext cx="6213931" cy="6857999"/>
          </a:xfrm>
        </p:spPr>
        <p:txBody>
          <a:bodyPr anchor="ctr">
            <a:noAutofit/>
          </a:bodyPr>
          <a:lstStyle/>
          <a:p>
            <a:r>
              <a:rPr lang="cy-GB" sz="2000" dirty="0"/>
              <a:t>• The </a:t>
            </a:r>
            <a:r>
              <a:rPr lang="en-GB" sz="2000" dirty="0"/>
              <a:t>graduate programme included a mandatory two-year post-graduate diploma in a topic and at a university decided by the Council, based on the duties of the role.</a:t>
            </a:r>
            <a:br>
              <a:rPr lang="en-GB" sz="2000" dirty="0"/>
            </a:br>
            <a:br>
              <a:rPr lang="en-GB" sz="2000" dirty="0"/>
            </a:br>
            <a:r>
              <a:rPr lang="cy-GB" sz="2000" dirty="0"/>
              <a:t>• </a:t>
            </a:r>
            <a:r>
              <a:rPr lang="en-GB" sz="2000" dirty="0"/>
              <a:t>The post-graduate courses sought to improve their Council careers and increase their value for workforce planning, to create a cohort able reduce single-points of failure.</a:t>
            </a:r>
            <a:br>
              <a:rPr lang="en-GB" sz="2000" dirty="0"/>
            </a:br>
            <a:br>
              <a:rPr lang="en-GB" sz="2000" dirty="0"/>
            </a:br>
            <a:r>
              <a:rPr lang="cy-GB" sz="2000" dirty="0"/>
              <a:t>• </a:t>
            </a:r>
            <a:r>
              <a:rPr lang="en-GB" sz="2000" dirty="0"/>
              <a:t>The Council has ceased hiring graduates since 2023 in favour of apprentices who have not attended higher education, with no mandatory post-graduate diploma.</a:t>
            </a:r>
            <a:br>
              <a:rPr lang="en-GB" sz="2000" dirty="0"/>
            </a:br>
            <a:br>
              <a:rPr lang="en-GB" sz="2000" dirty="0"/>
            </a:br>
            <a:r>
              <a:rPr lang="cy-GB" sz="2000" dirty="0"/>
              <a:t>• </a:t>
            </a:r>
            <a:r>
              <a:rPr lang="en-GB" sz="2000" dirty="0"/>
              <a:t>It is worth researching whether the graduates have perceived a positive impact on their careers from the courses to evaluate the effect of this shift in hiring practices.</a:t>
            </a:r>
            <a:endParaRPr lang="cy-GB" sz="2000" b="1" dirty="0"/>
          </a:p>
        </p:txBody>
      </p:sp>
    </p:spTree>
    <p:extLst>
      <p:ext uri="{BB962C8B-B14F-4D97-AF65-F5344CB8AC3E}">
        <p14:creationId xmlns:p14="http://schemas.microsoft.com/office/powerpoint/2010/main" val="694511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1A3640-4F43-3908-8DCA-9327B4B060E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8827C9-0E15-A194-2B99-B84F9363D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FDD1AB-1BE7-6D2C-EC07-12F58A0810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B235BF5-BBF0-DD5E-AA50-B63580B0ED56}"/>
              </a:ext>
            </a:extLst>
          </p:cNvPr>
          <p:cNvSpPr>
            <a:spLocks noGrp="1"/>
          </p:cNvSpPr>
          <p:nvPr>
            <p:ph type="title"/>
          </p:nvPr>
        </p:nvSpPr>
        <p:spPr>
          <a:xfrm>
            <a:off x="964788" y="804333"/>
            <a:ext cx="3391900" cy="5249334"/>
          </a:xfrm>
        </p:spPr>
        <p:txBody>
          <a:bodyPr>
            <a:normAutofit/>
          </a:bodyPr>
          <a:lstStyle/>
          <a:p>
            <a:pPr algn="ctr"/>
            <a:r>
              <a:rPr lang="cy-GB" dirty="0">
                <a:solidFill>
                  <a:schemeClr val="tx1"/>
                </a:solidFill>
              </a:rPr>
              <a:t>Methods</a:t>
            </a:r>
          </a:p>
        </p:txBody>
      </p:sp>
      <p:sp>
        <p:nvSpPr>
          <p:cNvPr id="4" name="Dalfan Cynnwys 2">
            <a:extLst>
              <a:ext uri="{FF2B5EF4-FFF2-40B4-BE49-F238E27FC236}">
                <a16:creationId xmlns:a16="http://schemas.microsoft.com/office/drawing/2014/main" id="{F97E64A1-CA4C-5039-B442-20C63A3D5818}"/>
              </a:ext>
            </a:extLst>
          </p:cNvPr>
          <p:cNvSpPr txBox="1">
            <a:spLocks/>
          </p:cNvSpPr>
          <p:nvPr/>
        </p:nvSpPr>
        <p:spPr>
          <a:xfrm>
            <a:off x="5240647" y="0"/>
            <a:ext cx="6306003" cy="6858000"/>
          </a:xfrm>
          <a:prstGeom prst="rect">
            <a:avLst/>
          </a:prstGeom>
        </p:spPr>
        <p:txBody>
          <a:bodyPr vert="horz" lIns="45720" tIns="45720" rIns="45720" bIns="45720" rtlCol="0" anchor="ctr">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dirty="0"/>
              <a:t>The research ontology followed subjectivism and its epistemology was interpretivism. The data gathered was qualitative and subjected to quantitative analysis.</a:t>
            </a:r>
            <a:br>
              <a:rPr lang="cy-GB" sz="2000" dirty="0"/>
            </a:br>
            <a:br>
              <a:rPr lang="cy-GB" sz="2000" b="1" dirty="0"/>
            </a:br>
            <a:r>
              <a:rPr lang="cy-GB" sz="2000" b="1" i="1" dirty="0" err="1"/>
              <a:t>Interviews</a:t>
            </a:r>
            <a:r>
              <a:rPr lang="cy-GB" sz="2000" i="1" dirty="0"/>
              <a:t>:</a:t>
            </a:r>
            <a:r>
              <a:rPr lang="cy-GB" sz="2000" dirty="0"/>
              <a:t> </a:t>
            </a:r>
            <a:r>
              <a:rPr lang="en-GB" sz="2000" dirty="0"/>
              <a:t>graduates and former graduates in the study occupied diverse roles in discrete divisions, with unique context and challenges that define their work. The interviews most often took place online, over Teams, and ran for 20 or more minutes across ten standardised and open questions.</a:t>
            </a:r>
            <a:br>
              <a:rPr lang="en-GB" sz="2000" dirty="0"/>
            </a:br>
            <a:br>
              <a:rPr lang="en-GB" sz="2000" dirty="0"/>
            </a:br>
            <a:r>
              <a:rPr lang="cy-GB" sz="2000" b="1" i="1" dirty="0" err="1"/>
              <a:t>Focus</a:t>
            </a:r>
            <a:r>
              <a:rPr lang="cy-GB" sz="2000" b="1" i="1" dirty="0"/>
              <a:t> Group</a:t>
            </a:r>
            <a:r>
              <a:rPr lang="cy-GB" sz="2000" i="1" dirty="0"/>
              <a:t>:</a:t>
            </a:r>
            <a:r>
              <a:rPr lang="cy-GB" sz="2000" dirty="0"/>
              <a:t> </a:t>
            </a:r>
            <a:r>
              <a:rPr lang="en-GB" sz="2000" dirty="0"/>
              <a:t>several participants attended the same post-graduate course together, so it was worth putting questions to them as a group for consensus or conflict of opinion to emerge. Questions put to participants in this section related to social dynamics and their impact on the integration of self into an organisation.</a:t>
            </a:r>
            <a:endParaRPr lang="cy-GB" sz="2000" b="1" dirty="0"/>
          </a:p>
        </p:txBody>
      </p:sp>
    </p:spTree>
    <p:extLst>
      <p:ext uri="{BB962C8B-B14F-4D97-AF65-F5344CB8AC3E}">
        <p14:creationId xmlns:p14="http://schemas.microsoft.com/office/powerpoint/2010/main" val="2920271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cy-GB"/>
          </a:p>
        </p:txBody>
      </p:sp>
      <p:sp>
        <p:nvSpPr>
          <p:cNvPr id="18" name="Rectangle 11">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Llun 4" descr="Llun yn cynnwys testun, llun sgrin, natur liwgar&#10;&#10;Gall cynnwys a gynhyrchwyd gan AI fod yn anghywir.">
            <a:extLst>
              <a:ext uri="{FF2B5EF4-FFF2-40B4-BE49-F238E27FC236}">
                <a16:creationId xmlns:a16="http://schemas.microsoft.com/office/drawing/2014/main" id="{F0D234F9-6759-E954-008C-9EED9DD84A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69" y="1763510"/>
            <a:ext cx="12112659" cy="3330980"/>
          </a:xfrm>
          <a:prstGeom prst="rect">
            <a:avLst/>
          </a:prstGeom>
        </p:spPr>
      </p:pic>
    </p:spTree>
    <p:extLst>
      <p:ext uri="{BB962C8B-B14F-4D97-AF65-F5344CB8AC3E}">
        <p14:creationId xmlns:p14="http://schemas.microsoft.com/office/powerpoint/2010/main" val="1280952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B448779F-B48B-33CA-6AAD-BD8DF6CCEB2E}"/>
              </a:ext>
            </a:extLst>
          </p:cNvPr>
          <p:cNvSpPr>
            <a:spLocks noGrp="1"/>
          </p:cNvSpPr>
          <p:nvPr>
            <p:ph type="title"/>
          </p:nvPr>
        </p:nvSpPr>
        <p:spPr>
          <a:xfrm>
            <a:off x="964788" y="804333"/>
            <a:ext cx="3391900" cy="5249334"/>
          </a:xfrm>
        </p:spPr>
        <p:txBody>
          <a:bodyPr>
            <a:normAutofit/>
          </a:bodyPr>
          <a:lstStyle/>
          <a:p>
            <a:pPr algn="ctr"/>
            <a:r>
              <a:rPr lang="cy-GB" dirty="0">
                <a:solidFill>
                  <a:schemeClr val="tx1"/>
                </a:solidFill>
              </a:rPr>
              <a:t>Findings &amp; Conclusions</a:t>
            </a:r>
          </a:p>
        </p:txBody>
      </p:sp>
      <p:pic>
        <p:nvPicPr>
          <p:cNvPr id="5" name="Llun 4" descr="Llun yn cynnwys testun, llun sgrin, rhif, bedyddfaen&#10;&#10;Gall cynnwys a gynhyrchwyd gan AI fod yn anghywir.">
            <a:extLst>
              <a:ext uri="{FF2B5EF4-FFF2-40B4-BE49-F238E27FC236}">
                <a16:creationId xmlns:a16="http://schemas.microsoft.com/office/drawing/2014/main" id="{A3266D50-F3FC-59E8-F692-239DFD566F46}"/>
              </a:ext>
            </a:extLst>
          </p:cNvPr>
          <p:cNvPicPr>
            <a:picLocks noChangeAspect="1"/>
          </p:cNvPicPr>
          <p:nvPr/>
        </p:nvPicPr>
        <p:blipFill>
          <a:blip r:embed="rId2">
            <a:extLst>
              <a:ext uri="{28A0092B-C50C-407E-A947-70E740481C1C}">
                <a14:useLocalDpi xmlns:a14="http://schemas.microsoft.com/office/drawing/2010/main" val="0"/>
              </a:ext>
            </a:extLst>
          </a:blip>
          <a:srcRect l="573" t="5493"/>
          <a:stretch>
            <a:fillRect/>
          </a:stretch>
        </p:blipFill>
        <p:spPr>
          <a:xfrm>
            <a:off x="4759890" y="1440493"/>
            <a:ext cx="7369000" cy="4222431"/>
          </a:xfrm>
          <a:prstGeom prst="rect">
            <a:avLst/>
          </a:prstGeom>
        </p:spPr>
      </p:pic>
    </p:spTree>
    <p:extLst>
      <p:ext uri="{BB962C8B-B14F-4D97-AF65-F5344CB8AC3E}">
        <p14:creationId xmlns:p14="http://schemas.microsoft.com/office/powerpoint/2010/main" val="3561052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4B1F8834-106F-5BBB-FD4E-2135EBD6B259}"/>
              </a:ext>
            </a:extLst>
          </p:cNvPr>
          <p:cNvSpPr>
            <a:spLocks noGrp="1"/>
          </p:cNvSpPr>
          <p:nvPr>
            <p:ph type="title"/>
          </p:nvPr>
        </p:nvSpPr>
        <p:spPr>
          <a:xfrm>
            <a:off x="964788" y="804333"/>
            <a:ext cx="3391900" cy="5249334"/>
          </a:xfrm>
        </p:spPr>
        <p:txBody>
          <a:bodyPr>
            <a:normAutofit/>
          </a:bodyPr>
          <a:lstStyle/>
          <a:p>
            <a:pPr algn="ctr"/>
            <a:r>
              <a:rPr lang="cy-GB" sz="3900" dirty="0">
                <a:solidFill>
                  <a:schemeClr val="tx1"/>
                </a:solidFill>
              </a:rPr>
              <a:t>Recommendations</a:t>
            </a:r>
          </a:p>
        </p:txBody>
      </p:sp>
      <p:sp>
        <p:nvSpPr>
          <p:cNvPr id="3" name="Dalfan Cynnwys 2">
            <a:extLst>
              <a:ext uri="{FF2B5EF4-FFF2-40B4-BE49-F238E27FC236}">
                <a16:creationId xmlns:a16="http://schemas.microsoft.com/office/drawing/2014/main" id="{207F5C0D-7F38-9956-349A-24EBEE71784F}"/>
              </a:ext>
            </a:extLst>
          </p:cNvPr>
          <p:cNvSpPr>
            <a:spLocks noGrp="1"/>
          </p:cNvSpPr>
          <p:nvPr>
            <p:ph idx="1"/>
          </p:nvPr>
        </p:nvSpPr>
        <p:spPr>
          <a:xfrm>
            <a:off x="4951048" y="804333"/>
            <a:ext cx="6306003" cy="5249334"/>
          </a:xfrm>
        </p:spPr>
        <p:txBody>
          <a:bodyPr anchor="ctr">
            <a:normAutofit/>
          </a:bodyPr>
          <a:lstStyle/>
          <a:p>
            <a:pPr marL="0" indent="0" algn="ctr">
              <a:buNone/>
            </a:pPr>
            <a:r>
              <a:rPr lang="cy-GB" dirty="0" err="1"/>
              <a:t>Delve</a:t>
            </a:r>
            <a:r>
              <a:rPr lang="cy-GB" dirty="0"/>
              <a:t> </a:t>
            </a:r>
            <a:r>
              <a:rPr lang="cy-GB" dirty="0" err="1"/>
              <a:t>deeper</a:t>
            </a:r>
            <a:r>
              <a:rPr lang="cy-GB" dirty="0"/>
              <a:t> </a:t>
            </a:r>
            <a:r>
              <a:rPr lang="cy-GB" dirty="0" err="1"/>
              <a:t>into</a:t>
            </a:r>
            <a:r>
              <a:rPr lang="cy-GB" dirty="0"/>
              <a:t> the </a:t>
            </a:r>
            <a:r>
              <a:rPr lang="cy-GB" dirty="0" err="1"/>
              <a:t>structures</a:t>
            </a:r>
            <a:r>
              <a:rPr lang="cy-GB" dirty="0"/>
              <a:t>, </a:t>
            </a:r>
            <a:r>
              <a:rPr lang="cy-GB" dirty="0" err="1"/>
              <a:t>frameworks</a:t>
            </a:r>
            <a:r>
              <a:rPr lang="cy-GB" dirty="0"/>
              <a:t>, and </a:t>
            </a:r>
            <a:r>
              <a:rPr lang="cy-GB" dirty="0" err="1"/>
              <a:t>duties</a:t>
            </a:r>
            <a:r>
              <a:rPr lang="cy-GB" dirty="0"/>
              <a:t> of </a:t>
            </a:r>
            <a:r>
              <a:rPr lang="cy-GB" dirty="0" err="1"/>
              <a:t>various</a:t>
            </a:r>
            <a:r>
              <a:rPr lang="cy-GB" dirty="0"/>
              <a:t> Welsh </a:t>
            </a:r>
            <a:r>
              <a:rPr lang="cy-GB" dirty="0" err="1"/>
              <a:t>public</a:t>
            </a:r>
            <a:r>
              <a:rPr lang="cy-GB" dirty="0"/>
              <a:t> sector bodies as </a:t>
            </a:r>
            <a:r>
              <a:rPr lang="cy-GB" dirty="0" err="1"/>
              <a:t>in</a:t>
            </a:r>
            <a:r>
              <a:rPr lang="cy-GB" dirty="0"/>
              <a:t> the </a:t>
            </a:r>
            <a:r>
              <a:rPr lang="cy-GB" dirty="0" err="1"/>
              <a:t>module</a:t>
            </a:r>
            <a:r>
              <a:rPr lang="cy-GB" dirty="0"/>
              <a:t> </a:t>
            </a:r>
            <a:r>
              <a:rPr lang="cy-GB" dirty="0" err="1"/>
              <a:t>on</a:t>
            </a:r>
            <a:r>
              <a:rPr lang="cy-GB" dirty="0"/>
              <a:t> the </a:t>
            </a:r>
            <a:r>
              <a:rPr lang="cy-GB" dirty="0" err="1"/>
              <a:t>Wellbeing</a:t>
            </a:r>
            <a:r>
              <a:rPr lang="cy-GB" dirty="0"/>
              <a:t> of </a:t>
            </a:r>
            <a:r>
              <a:rPr lang="cy-GB" dirty="0" err="1"/>
              <a:t>Future</a:t>
            </a:r>
            <a:r>
              <a:rPr lang="cy-GB" dirty="0"/>
              <a:t> </a:t>
            </a:r>
            <a:r>
              <a:rPr lang="cy-GB" dirty="0" err="1"/>
              <a:t>Generations</a:t>
            </a:r>
            <a:r>
              <a:rPr lang="cy-GB"/>
              <a:t> Act.</a:t>
            </a:r>
            <a:br>
              <a:rPr lang="cy-GB" dirty="0"/>
            </a:br>
            <a:br>
              <a:rPr lang="cy-GB" dirty="0"/>
            </a:br>
            <a:r>
              <a:rPr lang="cy-GB" dirty="0"/>
              <a:t>Offer </a:t>
            </a:r>
            <a:r>
              <a:rPr lang="cy-GB" dirty="0" err="1"/>
              <a:t>greater</a:t>
            </a:r>
            <a:r>
              <a:rPr lang="cy-GB" dirty="0"/>
              <a:t> </a:t>
            </a:r>
            <a:r>
              <a:rPr lang="cy-GB" dirty="0" err="1"/>
              <a:t>autonomy</a:t>
            </a:r>
            <a:r>
              <a:rPr lang="cy-GB" dirty="0"/>
              <a:t> to </a:t>
            </a:r>
            <a:r>
              <a:rPr lang="cy-GB" dirty="0" err="1"/>
              <a:t>graduates</a:t>
            </a:r>
            <a:r>
              <a:rPr lang="cy-GB" dirty="0"/>
              <a:t> </a:t>
            </a:r>
            <a:r>
              <a:rPr lang="cy-GB" dirty="0" err="1"/>
              <a:t>on</a:t>
            </a:r>
            <a:r>
              <a:rPr lang="cy-GB" dirty="0"/>
              <a:t> </a:t>
            </a:r>
            <a:r>
              <a:rPr lang="cy-GB" dirty="0" err="1"/>
              <a:t>which</a:t>
            </a:r>
            <a:r>
              <a:rPr lang="cy-GB" dirty="0"/>
              <a:t> </a:t>
            </a:r>
            <a:r>
              <a:rPr lang="cy-GB" dirty="0" err="1"/>
              <a:t>courses</a:t>
            </a:r>
            <a:r>
              <a:rPr lang="cy-GB" dirty="0"/>
              <a:t> or </a:t>
            </a:r>
            <a:r>
              <a:rPr lang="cy-GB" dirty="0" err="1"/>
              <a:t>modules</a:t>
            </a:r>
            <a:r>
              <a:rPr lang="cy-GB" dirty="0"/>
              <a:t> </a:t>
            </a:r>
            <a:r>
              <a:rPr lang="cy-GB" dirty="0" err="1"/>
              <a:t>they</a:t>
            </a:r>
            <a:r>
              <a:rPr lang="cy-GB" dirty="0"/>
              <a:t> do </a:t>
            </a:r>
            <a:r>
              <a:rPr lang="cy-GB" dirty="0" err="1"/>
              <a:t>so</a:t>
            </a:r>
            <a:r>
              <a:rPr lang="cy-GB" dirty="0"/>
              <a:t> as to </a:t>
            </a:r>
            <a:r>
              <a:rPr lang="cy-GB" dirty="0" err="1"/>
              <a:t>allow</a:t>
            </a:r>
            <a:r>
              <a:rPr lang="cy-GB" dirty="0"/>
              <a:t> a </a:t>
            </a:r>
            <a:r>
              <a:rPr lang="cy-GB" dirty="0" err="1"/>
              <a:t>degree</a:t>
            </a:r>
            <a:r>
              <a:rPr lang="cy-GB" dirty="0"/>
              <a:t> more </a:t>
            </a:r>
            <a:r>
              <a:rPr lang="cy-GB" dirty="0" err="1"/>
              <a:t>tailored</a:t>
            </a:r>
            <a:r>
              <a:rPr lang="cy-GB" dirty="0"/>
              <a:t> to the </a:t>
            </a:r>
            <a:r>
              <a:rPr lang="cy-GB" dirty="0" err="1"/>
              <a:t>roles</a:t>
            </a:r>
            <a:r>
              <a:rPr lang="cy-GB" dirty="0"/>
              <a:t> of the </a:t>
            </a:r>
            <a:r>
              <a:rPr lang="cy-GB" dirty="0" err="1"/>
              <a:t>cohort</a:t>
            </a:r>
            <a:r>
              <a:rPr lang="cy-GB" dirty="0"/>
              <a:t>.</a:t>
            </a:r>
            <a:br>
              <a:rPr lang="cy-GB" dirty="0"/>
            </a:br>
            <a:br>
              <a:rPr lang="cy-GB" dirty="0"/>
            </a:br>
            <a:r>
              <a:rPr lang="cy-GB" dirty="0" err="1"/>
              <a:t>Greater</a:t>
            </a:r>
            <a:r>
              <a:rPr lang="cy-GB" dirty="0"/>
              <a:t> </a:t>
            </a:r>
            <a:r>
              <a:rPr lang="cy-GB" dirty="0" err="1"/>
              <a:t>emphasis</a:t>
            </a:r>
            <a:r>
              <a:rPr lang="cy-GB" dirty="0"/>
              <a:t> </a:t>
            </a:r>
            <a:r>
              <a:rPr lang="cy-GB" dirty="0" err="1"/>
              <a:t>on</a:t>
            </a:r>
            <a:r>
              <a:rPr lang="cy-GB" dirty="0"/>
              <a:t> </a:t>
            </a:r>
            <a:r>
              <a:rPr lang="cy-GB" dirty="0" err="1"/>
              <a:t>teaching</a:t>
            </a:r>
            <a:r>
              <a:rPr lang="cy-GB" dirty="0"/>
              <a:t> </a:t>
            </a:r>
            <a:r>
              <a:rPr lang="cy-GB" dirty="0" err="1"/>
              <a:t>in</a:t>
            </a:r>
            <a:r>
              <a:rPr lang="cy-GB" dirty="0"/>
              <a:t>-person, as </a:t>
            </a:r>
            <a:r>
              <a:rPr lang="cy-GB" dirty="0" err="1"/>
              <a:t>one</a:t>
            </a:r>
            <a:r>
              <a:rPr lang="cy-GB" dirty="0"/>
              <a:t> of the most </a:t>
            </a:r>
            <a:r>
              <a:rPr lang="cy-GB" dirty="0" err="1"/>
              <a:t>demotivating</a:t>
            </a:r>
            <a:r>
              <a:rPr lang="cy-GB" dirty="0"/>
              <a:t> </a:t>
            </a:r>
            <a:r>
              <a:rPr lang="cy-GB" dirty="0" err="1"/>
              <a:t>factors</a:t>
            </a:r>
            <a:r>
              <a:rPr lang="cy-GB" dirty="0"/>
              <a:t> </a:t>
            </a:r>
            <a:r>
              <a:rPr lang="cy-GB" dirty="0" err="1"/>
              <a:t>in</a:t>
            </a:r>
            <a:r>
              <a:rPr lang="cy-GB" dirty="0"/>
              <a:t> post-</a:t>
            </a:r>
            <a:r>
              <a:rPr lang="cy-GB" dirty="0" err="1"/>
              <a:t>graduate</a:t>
            </a:r>
            <a:r>
              <a:rPr lang="cy-GB" dirty="0"/>
              <a:t> </a:t>
            </a:r>
            <a:r>
              <a:rPr lang="cy-GB" dirty="0" err="1"/>
              <a:t>studies</a:t>
            </a:r>
            <a:r>
              <a:rPr lang="cy-GB" dirty="0"/>
              <a:t> </a:t>
            </a:r>
            <a:r>
              <a:rPr lang="cy-GB" dirty="0" err="1"/>
              <a:t>feeling</a:t>
            </a:r>
            <a:r>
              <a:rPr lang="cy-GB" dirty="0"/>
              <a:t> </a:t>
            </a:r>
            <a:r>
              <a:rPr lang="cy-GB" dirty="0" err="1"/>
              <a:t>that</a:t>
            </a:r>
            <a:r>
              <a:rPr lang="cy-GB" dirty="0"/>
              <a:t> </a:t>
            </a:r>
            <a:r>
              <a:rPr lang="cy-GB" dirty="0" err="1"/>
              <a:t>you</a:t>
            </a:r>
            <a:r>
              <a:rPr lang="cy-GB" dirty="0"/>
              <a:t> </a:t>
            </a:r>
            <a:r>
              <a:rPr lang="cy-GB" dirty="0" err="1"/>
              <a:t>are</a:t>
            </a:r>
            <a:r>
              <a:rPr lang="cy-GB" dirty="0"/>
              <a:t> </a:t>
            </a:r>
            <a:r>
              <a:rPr lang="cy-GB" dirty="0" err="1"/>
              <a:t>facing</a:t>
            </a:r>
            <a:r>
              <a:rPr lang="cy-GB" dirty="0"/>
              <a:t> it </a:t>
            </a:r>
            <a:r>
              <a:rPr lang="cy-GB" dirty="0" err="1"/>
              <a:t>alone</a:t>
            </a:r>
            <a:r>
              <a:rPr lang="cy-GB" dirty="0"/>
              <a:t>.</a:t>
            </a:r>
          </a:p>
        </p:txBody>
      </p:sp>
    </p:spTree>
    <p:extLst>
      <p:ext uri="{BB962C8B-B14F-4D97-AF65-F5344CB8AC3E}">
        <p14:creationId xmlns:p14="http://schemas.microsoft.com/office/powerpoint/2010/main" val="1966005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yn">
  <a:themeElements>
    <a:clrScheme name="Integryn">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yn">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yn">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TM02900720[[fn=Integral]]</Template>
  <TotalTime>1988</TotalTime>
  <Words>479</Words>
  <Application>Microsoft Office PowerPoint</Application>
  <PresentationFormat>Sgrin Lydan</PresentationFormat>
  <Paragraphs>11</Paragraphs>
  <Slides>7</Slides>
  <Notes>0</Notes>
  <HiddenSlides>0</HiddenSlides>
  <MMClips>0</MMClips>
  <ScaleCrop>false</ScaleCrop>
  <HeadingPairs>
    <vt:vector size="6" baseType="variant">
      <vt:variant>
        <vt:lpstr>Ffontiau a Ddefnyddiwyd</vt:lpstr>
      </vt:variant>
      <vt:variant>
        <vt:i4>3</vt:i4>
      </vt:variant>
      <vt:variant>
        <vt:lpstr>Thema</vt:lpstr>
      </vt:variant>
      <vt:variant>
        <vt:i4>1</vt:i4>
      </vt:variant>
      <vt:variant>
        <vt:lpstr>Teitlau Sleidiau</vt:lpstr>
      </vt:variant>
      <vt:variant>
        <vt:i4>7</vt:i4>
      </vt:variant>
    </vt:vector>
  </HeadingPairs>
  <TitlesOfParts>
    <vt:vector size="11" baseType="lpstr">
      <vt:lpstr>Tw Cen MT</vt:lpstr>
      <vt:lpstr>Tw Cen MT Condensed</vt:lpstr>
      <vt:lpstr>Wingdings 3</vt:lpstr>
      <vt:lpstr>Integryn</vt:lpstr>
      <vt:lpstr>The perceived career impact of higher education courses among former and current graduate trainees in Carmarthenshire County Council</vt:lpstr>
      <vt:lpstr>Ethics &amp; Insider Status</vt:lpstr>
      <vt:lpstr>Background</vt:lpstr>
      <vt:lpstr>Methods</vt:lpstr>
      <vt:lpstr>Cyflwyniad PowerPoint</vt:lpstr>
      <vt:lpstr>Findings &amp; Conclusions</vt:lpstr>
      <vt:lpstr>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Vincent Sheldrake</dc:creator>
  <cp:lastModifiedBy>Vincent Sheldrake</cp:lastModifiedBy>
  <cp:revision>1</cp:revision>
  <dcterms:created xsi:type="dcterms:W3CDTF">2026-05-05T10:06:49Z</dcterms:created>
  <dcterms:modified xsi:type="dcterms:W3CDTF">2026-05-06T21:59:54Z</dcterms:modified>
</cp:coreProperties>
</file>