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74" r:id="rId2"/>
    <p:sldId id="276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58" r:id="rId15"/>
    <p:sldId id="263" r:id="rId16"/>
    <p:sldId id="259" r:id="rId17"/>
    <p:sldId id="260" r:id="rId18"/>
    <p:sldId id="262" r:id="rId19"/>
    <p:sldId id="264" r:id="rId20"/>
    <p:sldId id="265" r:id="rId21"/>
    <p:sldId id="266" r:id="rId22"/>
    <p:sldId id="267" r:id="rId23"/>
    <p:sldId id="268" r:id="rId24"/>
    <p:sldId id="270" r:id="rId25"/>
    <p:sldId id="273" r:id="rId26"/>
    <p:sldId id="27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>
        <p:scale>
          <a:sx n="96" d="100"/>
          <a:sy n="96" d="100"/>
        </p:scale>
        <p:origin x="7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8C028-AD2F-48FC-A9EF-28D778F5C3CB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915BC-F19F-4F3A-9B04-F4B8CDA71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949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function of the Skeleton? Why do we have it?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72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ideas how we can classify these bones further?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314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might a fracture # of the epiphyseal plate in children be potentially worse than a # of the Diaphysis for example?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751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Osteocyte – finished bone cell</a:t>
            </a:r>
          </a:p>
          <a:p>
            <a:r>
              <a:rPr lang="en-GB" dirty="0"/>
              <a:t>Osteoblast – Bone builder, creates new bone and heals existing bones</a:t>
            </a:r>
          </a:p>
          <a:p>
            <a:r>
              <a:rPr lang="en-GB" dirty="0"/>
              <a:t>Osteoclast – Breaks down old/damaged bone tissue, responsible for resorption of bone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478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Which Bones in the body can cause a catastrophic and life threatening bleed if fractured # story of Two towers, fight or flight?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75342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can we affect the trabeculae in spongy bones?</a:t>
            </a:r>
          </a:p>
          <a:p>
            <a:r>
              <a:rPr lang="en-GB" dirty="0"/>
              <a:t>What benefit is there for the bone being lighter and not all compact?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3480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could happen if our diet does not contain sufficient Calcium for example?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2064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Calcium so important to have in blood?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196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915BC-F19F-4F3A-9B04-F4B8CDA7192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8192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26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5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15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6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161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78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34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29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339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1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654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EA72F-6E67-4410-A6AE-290B5FFAE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068029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243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0BCC5-7721-405E-B77D-5272930DEE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493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977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hyperlink" Target="http://images.google.co.uk/imgres?imgurl=http://www.rkm.com.au/imagelibrary/thumbnails/scapula-150.jpg&amp;imgrefurl=http://www.rkm.com.au/imagelibrary/&amp;h=212&amp;w=150&amp;sz=5&amp;tbnid=yTeO_-e2WGMJ:&amp;tbnh=101&amp;tbnw=71&amp;hl=en&amp;start=7&amp;prev=/images%3Fq%3Dscapula%26svnum%3D10%26hl%3Den%26lr%3D" TargetMode="External"/><Relationship Id="rId2" Type="http://schemas.openxmlformats.org/officeDocument/2006/relationships/hyperlink" Target="http://images.google.co.uk/imgres?imgurl=http://biosphere.biologydaily.com/biology/upload/thumb/4/4c/200px-Gray94.png&amp;imgrefurl=http://biosphere.biologydaily.com/biology/Lumbar_vertebrae&amp;h=195&amp;w=200&amp;sz=9&amp;tbnid=0W_SLASxqFsJ:&amp;tbnh=96&amp;tbnw=99&amp;hl=en&amp;start=4&amp;prev=/images%3Fq%3Dvertebrae%26svnum%3D10%26hl%3Den%26lr%3D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hyperlink" Target="http://images.google.co.uk/imgres?imgurl=http://biology.clc.uc.edu/fankhauser/Labs/Anatomy_%26_Physiology/A%26P201/Skeletal/skeleton_jpgs/tarsals_superior_PB121181.JPG&amp;imgrefurl=http://biology.clc.uc.edu/fankhauser/Labs/Anatomy_%26_Physiology/A%26P201/Skeletal/selected_bones/Bone_Features.html&amp;h=679&amp;w=625&amp;sz=72&amp;tbnid=K6CoqDS0svYJ:&amp;tbnh=137&amp;tbnw=126&amp;hl=en&amp;start=6&amp;prev=/images%3Fq%3Dtarsals%26svnum%3D10%26hl%3Den%26lr%3D" TargetMode="External"/><Relationship Id="rId4" Type="http://schemas.openxmlformats.org/officeDocument/2006/relationships/image" Target="../media/image5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0.jpe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Bones and Bony Processes</a:t>
            </a:r>
          </a:p>
        </p:txBody>
      </p:sp>
      <p:pic>
        <p:nvPicPr>
          <p:cNvPr id="2051" name="Picture 5" descr="skeltw2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6287" y="1484313"/>
            <a:ext cx="3044825" cy="40322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2" name="TextBox 1"/>
          <p:cNvSpPr txBox="1">
            <a:spLocks noChangeArrowheads="1"/>
          </p:cNvSpPr>
          <p:nvPr/>
        </p:nvSpPr>
        <p:spPr bwMode="auto">
          <a:xfrm>
            <a:off x="3989649" y="1733838"/>
            <a:ext cx="6440054" cy="2369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algn="ctr" eaLnBrk="1" hangingPunct="1"/>
            <a:r>
              <a:rPr lang="en-GB" altLang="en-US" sz="2800" dirty="0"/>
              <a:t>206 Bones</a:t>
            </a:r>
          </a:p>
          <a:p>
            <a:pPr eaLnBrk="1" hangingPunct="1"/>
            <a:endParaRPr lang="en-GB" altLang="en-US" sz="2800" dirty="0"/>
          </a:p>
          <a:p>
            <a:pPr algn="ctr" eaLnBrk="1" hangingPunct="1"/>
            <a:r>
              <a:rPr lang="en-GB" altLang="en-US" sz="2800" dirty="0"/>
              <a:t>177 involved in voluntary movement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9003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Functions of the Skeleton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provide a framework for the body and to give it shape.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support and protect certain soft organs.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act as biomechanical levers for muscle action, allowing movement.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provide surfaces for attachments of soft tissues i.e. tendons and ligaments.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produce red blood cells, granular white cells and platelets.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To store calcium and other minerals.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3297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9477" y="191511"/>
            <a:ext cx="10972800" cy="1143000"/>
          </a:xfrm>
        </p:spPr>
        <p:txBody>
          <a:bodyPr/>
          <a:lstStyle/>
          <a:p>
            <a:pPr algn="ctr"/>
            <a:r>
              <a:rPr lang="en-GB" dirty="0"/>
              <a:t>The Skeleton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9298" y="1186107"/>
            <a:ext cx="6344360" cy="497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6845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Spine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217516" y="1648286"/>
            <a:ext cx="6737465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33 bones (24 plus sacrum &amp; coccyx)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Provides support &amp; Structure</a:t>
            </a:r>
          </a:p>
          <a:p>
            <a:r>
              <a:rPr lang="en-GB" dirty="0"/>
              <a:t>Protects the spinal cord</a:t>
            </a:r>
          </a:p>
          <a:p>
            <a:r>
              <a:rPr lang="en-GB" dirty="0"/>
              <a:t>Allows flexibility and mobility of the trunk</a:t>
            </a:r>
          </a:p>
        </p:txBody>
      </p:sp>
      <p:pic>
        <p:nvPicPr>
          <p:cNvPr id="1026" name="Picture 2" descr="spinal_column_illus0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8327" y="1349837"/>
            <a:ext cx="2579687" cy="4822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9600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43695" y="140494"/>
            <a:ext cx="6046124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Bones classified by shape</a:t>
            </a:r>
            <a:endParaRPr lang="en-GB" alt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3199" y="969964"/>
            <a:ext cx="1905000" cy="2605088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Long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Short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Flat 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Irregular</a:t>
            </a:r>
          </a:p>
          <a:p>
            <a:pPr eaLnBrk="1" hangingPunct="1"/>
            <a:r>
              <a:rPr lang="en-US" altLang="en-US" dirty="0">
                <a:solidFill>
                  <a:srgbClr val="FF0000"/>
                </a:solidFill>
              </a:rPr>
              <a:t>Sesamoid</a:t>
            </a:r>
            <a:endParaRPr lang="en-GB" altLang="en-US" dirty="0">
              <a:solidFill>
                <a:srgbClr val="FF0000"/>
              </a:solidFill>
            </a:endParaRPr>
          </a:p>
        </p:txBody>
      </p:sp>
      <p:pic>
        <p:nvPicPr>
          <p:cNvPr id="5124" name="Picture 14" descr="200px-Gray94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6226" y="4423801"/>
            <a:ext cx="2042390" cy="1980313"/>
          </a:xfrm>
        </p:spPr>
      </p:pic>
      <p:pic>
        <p:nvPicPr>
          <p:cNvPr id="5125" name="Picture 6" descr="long bone anatom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514" y="1225550"/>
            <a:ext cx="35274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8" descr="tarsals_superior_PB121181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85017" y="1283494"/>
            <a:ext cx="2139142" cy="2326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7" name="Text Box 9"/>
          <p:cNvSpPr txBox="1">
            <a:spLocks noChangeArrowheads="1"/>
          </p:cNvSpPr>
          <p:nvPr/>
        </p:nvSpPr>
        <p:spPr bwMode="auto">
          <a:xfrm>
            <a:off x="8805315" y="969964"/>
            <a:ext cx="16557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b="1">
                <a:solidFill>
                  <a:srgbClr val="FF3300"/>
                </a:solidFill>
                <a:latin typeface="Arial Rounded MT Bold" panose="020F0704030504030204" pitchFamily="34" charset="0"/>
              </a:rPr>
              <a:t>Short bones</a:t>
            </a:r>
          </a:p>
        </p:txBody>
      </p:sp>
      <p:pic>
        <p:nvPicPr>
          <p:cNvPr id="5128" name="Picture 11" descr="scapula-150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795" y="4301121"/>
            <a:ext cx="287972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Text Box 12"/>
          <p:cNvSpPr txBox="1">
            <a:spLocks noChangeArrowheads="1"/>
          </p:cNvSpPr>
          <p:nvPr/>
        </p:nvSpPr>
        <p:spPr bwMode="auto">
          <a:xfrm>
            <a:off x="1846191" y="3962839"/>
            <a:ext cx="15128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600" dirty="0">
                <a:latin typeface="Arial Rounded MT Bold" panose="020F0704030504030204" pitchFamily="34" charset="0"/>
              </a:rPr>
              <a:t>Flat bones</a:t>
            </a:r>
          </a:p>
        </p:txBody>
      </p:sp>
      <p:sp>
        <p:nvSpPr>
          <p:cNvPr id="5130" name="Text Box 15"/>
          <p:cNvSpPr txBox="1">
            <a:spLocks noChangeArrowheads="1"/>
          </p:cNvSpPr>
          <p:nvPr/>
        </p:nvSpPr>
        <p:spPr bwMode="auto">
          <a:xfrm>
            <a:off x="5191832" y="4049018"/>
            <a:ext cx="206851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1400" dirty="0">
                <a:latin typeface="Arial Rounded MT Bold" panose="020F0704030504030204" pitchFamily="34" charset="0"/>
              </a:rPr>
              <a:t>Irregular bones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40771" y="4465582"/>
            <a:ext cx="1627635" cy="1938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323811" y="3962839"/>
            <a:ext cx="188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Sesamoid bone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8540771" y="4299389"/>
            <a:ext cx="148800" cy="93208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2451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496098" cy="1325563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Long Bone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374075" y="1633452"/>
            <a:ext cx="6398028" cy="45259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dirty="0"/>
              <a:t>e.g. Clavicle, </a:t>
            </a:r>
            <a:r>
              <a:rPr lang="en-GB" altLang="en-US" sz="2400" dirty="0" err="1"/>
              <a:t>humerus</a:t>
            </a:r>
            <a:r>
              <a:rPr lang="en-GB" altLang="en-US" sz="2400" dirty="0"/>
              <a:t>, femur, radius ulna, phalanges.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These have a cylindrical shaft with relatively broad “knobbly” ends (condyles / epicondyles).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The shaft has thick walls and contains a cavity known as the medullary canal.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 algn="ctr">
              <a:buNone/>
            </a:pPr>
            <a:r>
              <a:rPr lang="en-GB" altLang="en-US" sz="2400" dirty="0">
                <a:solidFill>
                  <a:srgbClr val="FF0000"/>
                </a:solidFill>
              </a:rPr>
              <a:t>Provide strength structure and mobility.</a:t>
            </a:r>
          </a:p>
          <a:p>
            <a:pPr marL="0" indent="0">
              <a:buNone/>
            </a:pPr>
            <a:endParaRPr lang="en-GB" altLang="en-US" sz="2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1673" y="226580"/>
            <a:ext cx="3424843" cy="6159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063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Short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Tarsals and metatarsal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These are relatively small, solid and chunky.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Provide support and stability but little movement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7850" y="92937"/>
            <a:ext cx="3298171" cy="648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3497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Irregular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717771" cy="435133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vertebrae</a:t>
            </a:r>
          </a:p>
          <a:p>
            <a:pPr marL="0" indent="0">
              <a:buNone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Have multiple attachment points providing stability, protection </a:t>
            </a:r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and support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41378" y="187148"/>
            <a:ext cx="3248295" cy="638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677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Flat bones</a:t>
            </a:r>
            <a:r>
              <a:rPr lang="en-GB" altLang="en-US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sternum, scapulae, ribs, pelvic bones.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Provide protection for organs of the body</a:t>
            </a:r>
            <a:r>
              <a:rPr lang="en-GB" dirty="0"/>
              <a:t>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7920" y="225942"/>
            <a:ext cx="3325880" cy="654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693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Sesamoid Bones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/>
              <a:t>e.g. Patella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/>
              <a:t>Found embedded in tendons</a:t>
            </a:r>
          </a:p>
          <a:p>
            <a:pPr eaLnBrk="1" hangingPunct="1"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solidFill>
                  <a:srgbClr val="FF0000"/>
                </a:solidFill>
              </a:rPr>
              <a:t>Protect tendons from wear and tear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5876" y="104021"/>
            <a:ext cx="3626524" cy="668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477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Bony Processes &amp; Features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4805555"/>
              </p:ext>
            </p:extLst>
          </p:nvPr>
        </p:nvGraphicFramePr>
        <p:xfrm>
          <a:off x="173182" y="1838782"/>
          <a:ext cx="7585363" cy="38673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50236">
                  <a:extLst>
                    <a:ext uri="{9D8B030D-6E8A-4147-A177-3AD203B41FA5}">
                      <a16:colId xmlns:a16="http://schemas.microsoft.com/office/drawing/2014/main" val="3423056866"/>
                    </a:ext>
                  </a:extLst>
                </a:gridCol>
                <a:gridCol w="6335127">
                  <a:extLst>
                    <a:ext uri="{9D8B030D-6E8A-4147-A177-3AD203B41FA5}">
                      <a16:colId xmlns:a16="http://schemas.microsoft.com/office/drawing/2014/main" val="10628259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Bone feature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Definition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17860097"/>
                  </a:ext>
                </a:extLst>
              </a:tr>
              <a:tr h="55546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Periosteum</a:t>
                      </a: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8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 fibrous sheath that covers bones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5364757"/>
                  </a:ext>
                </a:extLst>
              </a:tr>
              <a:tr h="55546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Diaphysis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The long, relatively straight main body of a long bone; region of primary ossification. Also known as the shaft.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73302471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Epiphysis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end regions of a long bone; regions of secondary ossification.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71147141"/>
                  </a:ext>
                </a:extLst>
              </a:tr>
              <a:tr h="10900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Epiphyseal plate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Also known as the growth plate or </a:t>
                      </a:r>
                      <a:r>
                        <a:rPr lang="en-GB" sz="1600" dirty="0" err="1">
                          <a:solidFill>
                            <a:srgbClr val="FF0000"/>
                          </a:solidFill>
                          <a:effectLst/>
                        </a:rPr>
                        <a:t>physis</a:t>
                      </a: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. In a long bone it is a thin disc of hyaline cartilage that is positioned transversely between the epiphysis and metaphysis. In the long bones of humans, the epiphyseal plate disappears by twenty years of age.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88436872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Head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proximal articular end of the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49140288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Metaphysis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FF0000"/>
                          </a:solidFill>
                          <a:effectLst/>
                        </a:rPr>
                        <a:t>The region of a long bone lying between the epiphysis and diaphysis.</a:t>
                      </a:r>
                      <a:endParaRPr lang="en-GB" sz="1600" dirty="0">
                        <a:solidFill>
                          <a:srgbClr val="FF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85041660"/>
                  </a:ext>
                </a:extLst>
              </a:tr>
              <a:tr h="3661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Neck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region of bone between the head and the shaft.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10407737"/>
                  </a:ext>
                </a:extLst>
              </a:tr>
            </a:tbl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2233" y="365125"/>
            <a:ext cx="3108960" cy="6193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236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481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Bone Terminology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393306" y="919942"/>
          <a:ext cx="9745748" cy="58521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312353">
                  <a:extLst>
                    <a:ext uri="{9D8B030D-6E8A-4147-A177-3AD203B41FA5}">
                      <a16:colId xmlns:a16="http://schemas.microsoft.com/office/drawing/2014/main" val="3325849579"/>
                    </a:ext>
                  </a:extLst>
                </a:gridCol>
                <a:gridCol w="7433395">
                  <a:extLst>
                    <a:ext uri="{9D8B030D-6E8A-4147-A177-3AD203B41FA5}">
                      <a16:colId xmlns:a16="http://schemas.microsoft.com/office/drawing/2014/main" val="1056524055"/>
                    </a:ext>
                  </a:extLst>
                </a:gridCol>
              </a:tblGrid>
              <a:tr h="18130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B0F0"/>
                          </a:solidFill>
                          <a:effectLst/>
                        </a:rPr>
                        <a:t>Bone feature</a:t>
                      </a:r>
                      <a:endParaRPr lang="en-GB" sz="1600" dirty="0">
                        <a:solidFill>
                          <a:srgbClr val="00B0F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rgbClr val="00B0F0"/>
                          </a:solidFill>
                          <a:effectLst/>
                        </a:rPr>
                        <a:t>Definition</a:t>
                      </a:r>
                      <a:endParaRPr lang="en-GB" sz="1600" dirty="0">
                        <a:solidFill>
                          <a:srgbClr val="00B0F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24983987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Articular process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that contacts an adjacent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68415210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Articulation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The region where adjacent bones contact each other—a joint.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50112678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Canal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long, tunnel-like foramen, usually a passage for notable nerves or blood vessels.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0735307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Condyle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large, rounded articular process.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80282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Crest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prominent ridge.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4393048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Eminence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small projection or bump.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73988535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Epicondyle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near to a condyle but not part of the joint.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85379284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Facet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small, flattened articular surface.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9718814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Foramen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 opening through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5776341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Fossa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broad, shallow depressed area.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3621043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Fovea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small pit on the head of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94287401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Labyrinth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cavity within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04191206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Line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long, thin projection, often with a rough surface. Also known as a ridge.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6343566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Malleolus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One of two specific protuberances of bones in the ankle.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472910883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Meatus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short canal.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40700533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Process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large projection or prominent bump.(gen.)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143916422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Ramus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An arm-like branch off the body of a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637746935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Sinus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cavity within a cranial bone.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230512246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Spine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relatively long, thin projection or bump.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317722307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Suture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Articulation between cranial bones.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3029341671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Trochanter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One of two specific </a:t>
                      </a:r>
                      <a:r>
                        <a:rPr lang="en-GB" sz="1600" dirty="0" err="1">
                          <a:effectLst/>
                        </a:rPr>
                        <a:t>tuberosities</a:t>
                      </a:r>
                      <a:r>
                        <a:rPr lang="en-GB" sz="1600" dirty="0">
                          <a:effectLst/>
                        </a:rPr>
                        <a:t> located on the femur.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4114221838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Tubercle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or bump with a roughened surface, generally smaller than a tuberosity.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2470997909"/>
                  </a:ext>
                </a:extLst>
              </a:tr>
              <a:tr h="1813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Tuberosity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A projection or bump with a roughened surface.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7990" marR="67990" marT="0" marB="0"/>
                </a:tc>
                <a:extLst>
                  <a:ext uri="{0D108BD9-81ED-4DB2-BD59-A6C34878D82A}">
                    <a16:rowId xmlns:a16="http://schemas.microsoft.com/office/drawing/2014/main" val="921458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47944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67" y="399875"/>
            <a:ext cx="3500193" cy="266335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6714" y="534862"/>
            <a:ext cx="3523590" cy="239338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6177" y="534862"/>
            <a:ext cx="2606005" cy="267211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5131" y="3404058"/>
            <a:ext cx="3105844" cy="302029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5971" y="3529050"/>
            <a:ext cx="3209323" cy="293951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36625" y="3906982"/>
            <a:ext cx="4473216" cy="234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739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Elements of the Mature Bone Matrix</a:t>
            </a:r>
            <a:endParaRPr lang="en-GB" altLang="en-US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1981201" y="1600201"/>
            <a:ext cx="8435975" cy="4525963"/>
          </a:xfrm>
        </p:spPr>
        <p:txBody>
          <a:bodyPr rtlCol="0">
            <a:normAutofit fontScale="92500"/>
          </a:bodyPr>
          <a:lstStyle/>
          <a:p>
            <a:pPr marL="0" indent="0">
              <a:buNone/>
              <a:defRPr/>
            </a:pPr>
            <a:r>
              <a:rPr lang="en-US" altLang="en-US" sz="2600" dirty="0"/>
              <a:t>Cells –osteocytes, osteoblasts and osteoclasts (33%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growth, removal and repair</a:t>
            </a:r>
            <a:endParaRPr lang="en-US" altLang="en-US" dirty="0"/>
          </a:p>
          <a:p>
            <a:pPr marL="0" indent="0" algn="ctr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sz="2600" dirty="0"/>
              <a:t>Organic elements – glycoproteins and collagen (2%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strength and rigidity</a:t>
            </a:r>
          </a:p>
          <a:p>
            <a:pPr marL="0" indent="0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sz="2600" dirty="0"/>
              <a:t>Inorganic elements-mineral salts (mainly calcium salts and phosphates (65% of the matrix) </a:t>
            </a:r>
          </a:p>
          <a:p>
            <a:pPr marL="0" indent="0" algn="ctr">
              <a:buNone/>
              <a:defRPr/>
            </a:pPr>
            <a:r>
              <a:rPr lang="en-US" altLang="en-US" dirty="0"/>
              <a:t> </a:t>
            </a:r>
            <a:r>
              <a:rPr lang="en-US" altLang="en-US" dirty="0">
                <a:solidFill>
                  <a:srgbClr val="FF3300"/>
                </a:solidFill>
              </a:rPr>
              <a:t>strength and hardness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73794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1009246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Maturation of bone</a:t>
            </a:r>
          </a:p>
        </p:txBody>
      </p:sp>
      <p:sp>
        <p:nvSpPr>
          <p:cNvPr id="17411" name="Rectangle 4"/>
          <p:cNvSpPr>
            <a:spLocks noGrp="1" noChangeArrowheads="1"/>
          </p:cNvSpPr>
          <p:nvPr>
            <p:ph idx="1"/>
          </p:nvPr>
        </p:nvSpPr>
        <p:spPr>
          <a:xfrm>
            <a:off x="710738" y="1426614"/>
            <a:ext cx="10515600" cy="4351338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400" dirty="0">
                <a:solidFill>
                  <a:srgbClr val="FF0000"/>
                </a:solidFill>
              </a:rPr>
              <a:t>Human Growth Hormone (</a:t>
            </a:r>
            <a:r>
              <a:rPr lang="en-US" altLang="en-US" sz="2400" dirty="0" err="1">
                <a:solidFill>
                  <a:srgbClr val="FF0000"/>
                </a:solidFill>
              </a:rPr>
              <a:t>hGH</a:t>
            </a:r>
            <a:r>
              <a:rPr lang="en-US" altLang="en-US" sz="2400" dirty="0">
                <a:solidFill>
                  <a:srgbClr val="FF0000"/>
                </a:solidFill>
              </a:rPr>
              <a:t>) produced by the pituitary gland </a:t>
            </a:r>
            <a:r>
              <a:rPr lang="en-US" altLang="en-US" sz="2400" dirty="0"/>
              <a:t>regulates skeletal growth &amp; stimulates cell division in epiphyseal disks in long bones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sz="2400" dirty="0"/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US" altLang="en-US" sz="2400" dirty="0"/>
              <a:t>Growth stops when epiphyseal disks are converted to bone during late puberty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When excess growth hormone is produced in childhood it leads to </a:t>
            </a:r>
            <a:r>
              <a:rPr lang="en-US" altLang="en-US" sz="2400" dirty="0">
                <a:sym typeface="Symbol" panose="05050102010706020507" pitchFamily="18" charset="2"/>
              </a:rPr>
              <a:t>gigantism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>
              <a:sym typeface="Symbol" panose="05050102010706020507" pitchFamily="18" charset="2"/>
            </a:endParaRPr>
          </a:p>
          <a:p>
            <a:r>
              <a:rPr lang="en-US" altLang="en-US" sz="2400" dirty="0">
                <a:sym typeface="Symbol" panose="05050102010706020507" pitchFamily="18" charset="2"/>
              </a:rPr>
              <a:t>In adulthood- acromegaly is where bone growth exceeds the development of soft tissue. </a:t>
            </a: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032192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>
          <a:xfrm>
            <a:off x="1992313" y="115888"/>
            <a:ext cx="8229600" cy="779462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Bone Formation</a:t>
            </a:r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20913" y="981075"/>
            <a:ext cx="7772400" cy="1512888"/>
          </a:xfrm>
        </p:spPr>
        <p:txBody>
          <a:bodyPr rtlCol="0">
            <a:normAutofit fontScale="92500" lnSpcReduction="10000"/>
          </a:bodyPr>
          <a:lstStyle/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Prenatal development - skeleton is mostly cartilaginous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Cartilage cells and then osteoblasts start to deposit minerals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Cartilaginous disk (epiphyseal disk) remains in epiphysis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  <a:defRPr/>
            </a:pPr>
            <a:r>
              <a:rPr lang="en-US" altLang="en-US" sz="2400" dirty="0"/>
              <a:t>Cells stop dividing at maturation</a:t>
            </a:r>
            <a:endParaRPr lang="en-GB" altLang="en-US" sz="2400" dirty="0"/>
          </a:p>
        </p:txBody>
      </p:sp>
      <p:pic>
        <p:nvPicPr>
          <p:cNvPr id="13316" name="Picture 7" descr="07_0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63751" y="2349500"/>
            <a:ext cx="7777163" cy="45085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96283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>
          <a:xfrm>
            <a:off x="3973945" y="183356"/>
            <a:ext cx="4202113" cy="922338"/>
          </a:xfrm>
        </p:spPr>
        <p:txBody>
          <a:bodyPr/>
          <a:lstStyle/>
          <a:p>
            <a:pPr eaLnBrk="1" hangingPunct="1"/>
            <a:r>
              <a:rPr lang="en-GB" altLang="en-US"/>
              <a:t>Structure of Bone</a:t>
            </a:r>
          </a:p>
        </p:txBody>
      </p:sp>
      <p:pic>
        <p:nvPicPr>
          <p:cNvPr id="14339" name="Picture 2" descr="Image result for cancellous bo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63" y="4135726"/>
            <a:ext cx="4418012" cy="235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Image result for cancellous bon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48" y="803816"/>
            <a:ext cx="5916613" cy="271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Image result for compact v cancellous bone x ra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5558" y="2825460"/>
            <a:ext cx="5382430" cy="3104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54319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515471" y="87313"/>
            <a:ext cx="10515600" cy="1325563"/>
          </a:xfrm>
        </p:spPr>
        <p:txBody>
          <a:bodyPr/>
          <a:lstStyle/>
          <a:p>
            <a:pPr algn="ctr" eaLnBrk="1" hangingPunct="1"/>
            <a:r>
              <a:rPr lang="en-GB" altLang="en-US" dirty="0"/>
              <a:t>Spongy (Cancellous) Bone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idx="1"/>
          </p:nvPr>
        </p:nvSpPr>
        <p:spPr>
          <a:xfrm>
            <a:off x="221129" y="1412876"/>
            <a:ext cx="7339633" cy="5184775"/>
          </a:xfrm>
        </p:spPr>
        <p:txBody>
          <a:bodyPr rtlCol="0">
            <a:normAutofit fontScale="62500" lnSpcReduction="20000"/>
          </a:bodyPr>
          <a:lstStyle/>
          <a:p>
            <a:pPr marL="0" indent="0">
              <a:buNone/>
              <a:defRPr/>
            </a:pPr>
            <a:r>
              <a:rPr lang="en-GB" altLang="en-US" sz="3800" dirty="0"/>
              <a:t>Spongy (</a:t>
            </a:r>
            <a:r>
              <a:rPr lang="en-GB" altLang="en-US" sz="3800" dirty="0" err="1"/>
              <a:t>cancellous</a:t>
            </a:r>
            <a:r>
              <a:rPr lang="en-GB" altLang="en-US" sz="3800" dirty="0"/>
              <a:t>) bone is lighter and less dense than compact bone.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>
              <a:buNone/>
              <a:defRPr/>
            </a:pPr>
            <a:r>
              <a:rPr lang="en-GB" altLang="en-US" sz="3400" dirty="0"/>
              <a:t>Spongy bone consists of plates (trabeculae) of bone adjacent to small, irregular cavities that contain red bone marrow. </a:t>
            </a:r>
          </a:p>
          <a:p>
            <a:pPr marL="0" indent="0">
              <a:buNone/>
              <a:defRPr/>
            </a:pPr>
            <a:endParaRPr lang="en-GB" altLang="en-US" sz="3400" dirty="0"/>
          </a:p>
          <a:p>
            <a:pPr marL="0" indent="0">
              <a:buNone/>
              <a:defRPr/>
            </a:pPr>
            <a:r>
              <a:rPr lang="en-GB" altLang="en-US" sz="3400" dirty="0">
                <a:solidFill>
                  <a:srgbClr val="0070C0"/>
                </a:solidFill>
              </a:rPr>
              <a:t>The canaliculi connect to the adjacent cavities, Instead of a central </a:t>
            </a:r>
            <a:r>
              <a:rPr lang="en-GB" altLang="en-US" sz="3400" dirty="0" err="1">
                <a:solidFill>
                  <a:srgbClr val="0070C0"/>
                </a:solidFill>
              </a:rPr>
              <a:t>haversian</a:t>
            </a:r>
            <a:r>
              <a:rPr lang="en-GB" altLang="en-US" sz="3400" dirty="0">
                <a:solidFill>
                  <a:srgbClr val="0070C0"/>
                </a:solidFill>
              </a:rPr>
              <a:t> canal, to receive their blood supply. </a:t>
            </a:r>
          </a:p>
          <a:p>
            <a:pPr marL="0" indent="0">
              <a:buNone/>
              <a:defRPr/>
            </a:pPr>
            <a:r>
              <a:rPr lang="en-GB" altLang="en-US" sz="2400" dirty="0"/>
              <a:t>	</a:t>
            </a:r>
          </a:p>
          <a:p>
            <a:pPr marL="0" indent="0">
              <a:buNone/>
              <a:defRPr/>
            </a:pPr>
            <a:endParaRPr lang="en-GB" altLang="en-US" sz="2400" dirty="0"/>
          </a:p>
          <a:p>
            <a:pPr marL="0" indent="0" algn="ctr">
              <a:buNone/>
              <a:defRPr/>
            </a:pPr>
            <a:r>
              <a:rPr lang="en-GB" altLang="en-US" sz="4500" dirty="0">
                <a:solidFill>
                  <a:srgbClr val="FF0000"/>
                </a:solidFill>
              </a:rPr>
              <a:t>It may appear that the trabeculae are arranged in a haphazard manner, but they are organised to provide maximum strength similar to braces that are used to support a building. The </a:t>
            </a:r>
            <a:r>
              <a:rPr lang="en-GB" altLang="en-US" sz="4500" dirty="0" err="1">
                <a:solidFill>
                  <a:srgbClr val="FF0000"/>
                </a:solidFill>
              </a:rPr>
              <a:t>trabeculae</a:t>
            </a:r>
            <a:r>
              <a:rPr lang="en-GB" altLang="en-US" sz="4500" dirty="0">
                <a:solidFill>
                  <a:srgbClr val="FF0000"/>
                </a:solidFill>
              </a:rPr>
              <a:t> of spongy bone follow the lines of stress and can realign if the direction of stress changes.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0762" y="1876116"/>
            <a:ext cx="4562048" cy="234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2058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Maintaining bone Integrity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US" altLang="en-US" dirty="0"/>
              <a:t>Continually break down and build new bone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>
                <a:solidFill>
                  <a:srgbClr val="0070C0"/>
                </a:solidFill>
              </a:rPr>
              <a:t>Osteoclasts</a:t>
            </a:r>
            <a:r>
              <a:rPr lang="en-US" altLang="en-US" dirty="0"/>
              <a:t> remove damaged bone </a:t>
            </a:r>
            <a:r>
              <a:rPr lang="en-US" altLang="en-US" dirty="0">
                <a:solidFill>
                  <a:srgbClr val="FF0000"/>
                </a:solidFill>
              </a:rPr>
              <a:t>and release calcium into blood.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>
                <a:solidFill>
                  <a:srgbClr val="0070C0"/>
                </a:solidFill>
              </a:rPr>
              <a:t>Osteoblasts</a:t>
            </a:r>
            <a:r>
              <a:rPr lang="en-US" altLang="en-US" dirty="0"/>
              <a:t> build new bone and remove calcium from blood.</a:t>
            </a:r>
          </a:p>
          <a:p>
            <a:pPr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		</a:t>
            </a:r>
          </a:p>
          <a:p>
            <a:pP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840195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5"/>
          <p:cNvSpPr>
            <a:spLocks noGrp="1" noChangeArrowheads="1"/>
          </p:cNvSpPr>
          <p:nvPr>
            <p:ph type="title"/>
          </p:nvPr>
        </p:nvSpPr>
        <p:spPr>
          <a:xfrm>
            <a:off x="2639291" y="299259"/>
            <a:ext cx="7507778" cy="1325563"/>
          </a:xfrm>
        </p:spPr>
        <p:txBody>
          <a:bodyPr/>
          <a:lstStyle/>
          <a:p>
            <a:pPr eaLnBrk="1" hangingPunct="1"/>
            <a:r>
              <a:rPr lang="en-GB" altLang="en-US"/>
              <a:t>Bone response to training / rest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665018" y="1208058"/>
            <a:ext cx="10587673" cy="5327650"/>
          </a:xfrm>
        </p:spPr>
        <p:txBody>
          <a:bodyPr rtlCol="0">
            <a:normAutofit fontScale="77500" lnSpcReduction="20000"/>
          </a:bodyPr>
          <a:lstStyle/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 algn="ctr">
              <a:buNone/>
              <a:defRPr/>
            </a:pPr>
            <a:r>
              <a:rPr lang="en-US" altLang="en-US" dirty="0">
                <a:solidFill>
                  <a:srgbClr val="0070C0"/>
                </a:solidFill>
              </a:rPr>
              <a:t>Changes in the bone matrix result from hormonal secretions</a:t>
            </a:r>
          </a:p>
          <a:p>
            <a:pPr algn="ctr">
              <a:buNone/>
              <a:defRPr/>
            </a:pPr>
            <a:r>
              <a:rPr lang="en-US" altLang="en-US" dirty="0">
                <a:solidFill>
                  <a:srgbClr val="0070C0"/>
                </a:solidFill>
              </a:rPr>
              <a:t>stimulated as a result of activity levels (ignoring medical conditions). </a:t>
            </a:r>
          </a:p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>
              <a:buNone/>
              <a:defRPr/>
            </a:pPr>
            <a:r>
              <a:rPr lang="en-US" altLang="en-US" dirty="0"/>
              <a:t>If the stimuli </a:t>
            </a:r>
            <a:r>
              <a:rPr lang="en-US" altLang="en-US" dirty="0" err="1"/>
              <a:t>favour</a:t>
            </a:r>
            <a:r>
              <a:rPr lang="en-US" altLang="en-US" dirty="0"/>
              <a:t> absorption, then catalytic enzymes are secreted </a:t>
            </a:r>
          </a:p>
          <a:p>
            <a:pPr>
              <a:buNone/>
              <a:defRPr/>
            </a:pPr>
            <a:r>
              <a:rPr lang="en-US" altLang="en-US" dirty="0"/>
              <a:t>from the osteoclasts. 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The osteoclasts have a </a:t>
            </a:r>
            <a:r>
              <a:rPr lang="en-US" altLang="en-US" dirty="0" err="1"/>
              <a:t>phagocyctic</a:t>
            </a:r>
            <a:r>
              <a:rPr lang="en-US" altLang="en-US" dirty="0"/>
              <a:t> action which breaks down bone </a:t>
            </a:r>
          </a:p>
          <a:p>
            <a:pPr>
              <a:buNone/>
              <a:defRPr/>
            </a:pPr>
            <a:r>
              <a:rPr lang="en-US" altLang="en-US" dirty="0"/>
              <a:t>tissue. The resulting mineral salts diffuse into the </a:t>
            </a:r>
            <a:r>
              <a:rPr lang="en-US" altLang="en-US" dirty="0" err="1"/>
              <a:t>intersitual</a:t>
            </a:r>
            <a:r>
              <a:rPr lang="en-US" altLang="en-US" dirty="0"/>
              <a:t> fluid and </a:t>
            </a:r>
          </a:p>
          <a:p>
            <a:pPr>
              <a:buNone/>
              <a:defRPr/>
            </a:pPr>
            <a:r>
              <a:rPr lang="en-US" altLang="en-US" dirty="0"/>
              <a:t>removed by the circulation. </a:t>
            </a:r>
          </a:p>
          <a:p>
            <a:pPr>
              <a:buNone/>
              <a:defRPr/>
            </a:pPr>
            <a:endParaRPr lang="en-US" altLang="en-US" dirty="0"/>
          </a:p>
          <a:p>
            <a:pPr>
              <a:buNone/>
              <a:defRPr/>
            </a:pPr>
            <a:r>
              <a:rPr lang="en-US" altLang="en-US" dirty="0"/>
              <a:t>	</a:t>
            </a:r>
          </a:p>
          <a:p>
            <a:pPr>
              <a:buNone/>
              <a:defRPr/>
            </a:pPr>
            <a:r>
              <a:rPr lang="en-US" altLang="en-US" dirty="0"/>
              <a:t>Conversely if conditions </a:t>
            </a:r>
            <a:r>
              <a:rPr lang="en-US" altLang="en-US" dirty="0" err="1"/>
              <a:t>favour</a:t>
            </a:r>
            <a:r>
              <a:rPr lang="en-US" altLang="en-US" dirty="0"/>
              <a:t> increases in bone tissue osteoblast are</a:t>
            </a:r>
          </a:p>
          <a:p>
            <a:pPr>
              <a:buNone/>
              <a:defRPr/>
            </a:pPr>
            <a:r>
              <a:rPr lang="en-US" altLang="en-US" dirty="0"/>
              <a:t>layered down new as new bone.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17520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83873" y="514755"/>
            <a:ext cx="8405553" cy="1325563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Hormonal Control of Bone Remodeling</a:t>
            </a:r>
            <a:endParaRPr lang="en-GB" altLang="en-US" sz="4000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581891" y="1600200"/>
            <a:ext cx="9628909" cy="4421188"/>
          </a:xfrm>
        </p:spPr>
        <p:txBody>
          <a:bodyPr>
            <a:normAutofit fontScale="92500" lnSpcReduction="20000"/>
          </a:bodyPr>
          <a:lstStyle/>
          <a:p>
            <a:pPr marL="381000" indent="-381000">
              <a:lnSpc>
                <a:spcPct val="80000"/>
              </a:lnSpc>
            </a:pPr>
            <a:endParaRPr lang="en-US" altLang="en-US" sz="2000" b="1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b="1" dirty="0"/>
              <a:t>Hormone		Function		Mechanism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Calcitonin	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deposition	                 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Osteoblast activity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	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 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osteoclasts 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Parathyroid hormone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Osteoclasts 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(PTH)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Estradiol-17</a:t>
            </a:r>
            <a:r>
              <a:rPr lang="en-US" altLang="en-US" sz="2000" dirty="0">
                <a:sym typeface="Symbol" panose="05050102010706020507" pitchFamily="18" charset="2"/>
              </a:rPr>
              <a:t></a:t>
            </a:r>
            <a:r>
              <a:rPr lang="en-US" altLang="en-US" sz="2000" dirty="0"/>
              <a:t>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sensitivity to PTH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Testosterone	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Bone reabsorption	</a:t>
            </a:r>
            <a:r>
              <a:rPr lang="en-US" altLang="en-US" sz="2000" dirty="0">
                <a:sym typeface="Symbol" panose="05050102010706020507" pitchFamily="18" charset="2"/>
              </a:rPr>
              <a:t></a:t>
            </a:r>
            <a:r>
              <a:rPr lang="en-US" altLang="en-US" sz="2000" dirty="0"/>
              <a:t>sensitivity to PTH</a:t>
            </a:r>
          </a:p>
          <a:p>
            <a:pPr marL="0" indent="0">
              <a:lnSpc>
                <a:spcPct val="80000"/>
              </a:lnSpc>
              <a:buNone/>
            </a:pPr>
            <a:endParaRPr lang="en-US" altLang="en-US" sz="2000" dirty="0"/>
          </a:p>
          <a:p>
            <a:pPr marL="0" indent="0">
              <a:lnSpc>
                <a:spcPct val="80000"/>
              </a:lnSpc>
              <a:buNone/>
            </a:pPr>
            <a:r>
              <a:rPr lang="en-US" altLang="en-US" sz="2000" dirty="0"/>
              <a:t>Bone stress		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Bone deposition	                </a:t>
            </a:r>
            <a:r>
              <a:rPr lang="en-US" altLang="en-US" sz="2000" dirty="0">
                <a:sym typeface="Symbol" panose="05050102010706020507" pitchFamily="18" charset="2"/>
              </a:rPr>
              <a:t></a:t>
            </a:r>
            <a:r>
              <a:rPr lang="en-US" altLang="en-US" sz="2000" dirty="0"/>
              <a:t>Osteoblast activity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384122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 descr="07_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836613"/>
            <a:ext cx="8964612" cy="578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561975"/>
          </a:xfrm>
        </p:spPr>
        <p:txBody>
          <a:bodyPr/>
          <a:lstStyle/>
          <a:p>
            <a:pPr eaLnBrk="1" hangingPunct="1"/>
            <a:r>
              <a:rPr lang="en-GB" altLang="en-US" sz="2000"/>
              <a:t>Blood Calcium Control Mechanism for Bone formation / re-absorption</a:t>
            </a:r>
          </a:p>
        </p:txBody>
      </p:sp>
    </p:spTree>
    <p:extLst>
      <p:ext uri="{BB962C8B-B14F-4D97-AF65-F5344CB8AC3E}">
        <p14:creationId xmlns:p14="http://schemas.microsoft.com/office/powerpoint/2010/main" val="5050265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7997" y="274637"/>
            <a:ext cx="4337858" cy="1325563"/>
          </a:xfrm>
        </p:spPr>
        <p:txBody>
          <a:bodyPr/>
          <a:lstStyle/>
          <a:p>
            <a:pPr eaLnBrk="1" hangingPunct="1"/>
            <a:r>
              <a:rPr lang="en-GB" altLang="en-US" dirty="0"/>
              <a:t>Damage to Bones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581891" y="1600200"/>
            <a:ext cx="11399519" cy="49974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/>
              <a:t>Occurs when the force applied is greater than strength of the bone.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609600" indent="-609600">
              <a:buNone/>
              <a:defRPr/>
            </a:pPr>
            <a:r>
              <a:rPr lang="en-GB" altLang="en-US" dirty="0"/>
              <a:t>	(a) Acute – damage as a result of a single or a short bout of intense force.</a:t>
            </a:r>
          </a:p>
          <a:p>
            <a:pPr marL="609600" indent="-609600">
              <a:buNone/>
              <a:defRPr/>
            </a:pPr>
            <a:endParaRPr lang="en-GB" altLang="en-US" dirty="0"/>
          </a:p>
          <a:p>
            <a:pPr marL="990600" lvl="1" indent="-533400">
              <a:buNone/>
              <a:defRPr/>
            </a:pPr>
            <a:r>
              <a:rPr lang="en-GB" altLang="en-US" dirty="0"/>
              <a:t>  (b) </a:t>
            </a:r>
            <a:r>
              <a:rPr lang="en-GB" altLang="en-US" sz="2800" dirty="0"/>
              <a:t>Chronic – damage as a result of forces over an extended period.</a:t>
            </a:r>
          </a:p>
          <a:p>
            <a:pPr marL="990600" lvl="1" indent="-53340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As a result of diseases such as osteoporosis and cancers</a:t>
            </a:r>
          </a:p>
          <a:p>
            <a:pPr marL="0" indent="0">
              <a:buNone/>
              <a:defRPr/>
            </a:pP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As a result of malnutrition e.g. vitamin &amp; calcium deficiencies causing rickets</a:t>
            </a:r>
          </a:p>
        </p:txBody>
      </p:sp>
    </p:spTree>
    <p:extLst>
      <p:ext uri="{BB962C8B-B14F-4D97-AF65-F5344CB8AC3E}">
        <p14:creationId xmlns:p14="http://schemas.microsoft.com/office/powerpoint/2010/main" val="3999292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type="title"/>
          </p:nvPr>
        </p:nvSpPr>
        <p:spPr>
          <a:xfrm>
            <a:off x="838200" y="365126"/>
            <a:ext cx="10515600" cy="643486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altLang="en-US" sz="4000" dirty="0"/>
              <a:t>Aging and bones</a:t>
            </a:r>
            <a:endParaRPr lang="en-GB" altLang="en-US" sz="4000" dirty="0"/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84265" y="1326861"/>
            <a:ext cx="6177742" cy="4351338"/>
          </a:xfrm>
        </p:spPr>
        <p:txBody>
          <a:bodyPr rtlCol="0">
            <a:normAutofit fontScale="92500" lnSpcReduction="10000"/>
          </a:bodyPr>
          <a:lstStyle/>
          <a:p>
            <a:pPr>
              <a:defRPr/>
            </a:pPr>
            <a:r>
              <a:rPr lang="en-US" altLang="en-US" dirty="0"/>
              <a:t>Both bone and cartilage tend to deteriorate as we age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Cartilage: chondrocytes die, cartilage becomes calcified.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Osteoporosis; bone is broken down faster than it can be built.</a:t>
            </a:r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dirty="0"/>
              <a:t>Bones get weak and brittle; tend to fracture easily.</a:t>
            </a:r>
          </a:p>
          <a:p>
            <a:pPr>
              <a:defRPr/>
            </a:pPr>
            <a:endParaRPr lang="en-GB" altLang="en-US" dirty="0"/>
          </a:p>
        </p:txBody>
      </p:sp>
      <p:pic>
        <p:nvPicPr>
          <p:cNvPr id="4" name="Picture 5" descr="bonemass-age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4522" y="1575146"/>
            <a:ext cx="5545138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39761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/>
              <a:t>Osteoporosis Bone</a:t>
            </a:r>
          </a:p>
        </p:txBody>
      </p:sp>
      <p:pic>
        <p:nvPicPr>
          <p:cNvPr id="27651" name="Picture 18" descr="BONES1&amp;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67" y="1844676"/>
            <a:ext cx="4967347" cy="4704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28" descr="http://www.kau.edu.sa/Files/0057572/Galleries/4080/27972_H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8664" y="1841499"/>
            <a:ext cx="6241979" cy="4707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65179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2193925" y="4429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800">
              <a:latin typeface="Arial Rounded MT Bold" panose="020F0704030504030204" pitchFamily="34" charset="0"/>
            </a:endParaRP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US" altLang="en-US" sz="4000" dirty="0"/>
              <a:t>Osteoporosis – Cause and Management</a:t>
            </a:r>
            <a:endParaRPr lang="en-GB" altLang="en-US" sz="4000" dirty="0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839788" y="1690688"/>
            <a:ext cx="5157787" cy="496772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 dirty="0">
                <a:solidFill>
                  <a:srgbClr val="0070C0"/>
                </a:solidFill>
              </a:rPr>
              <a:t>Risk Factors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18610" y="2505075"/>
            <a:ext cx="5157787" cy="368458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Inadequate calcium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Little weight-bearing exercise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Drinking alcohol, smoking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Being female: decreased estrogen secretion after menopause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Small frame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altLang="en-US" dirty="0"/>
              <a:t>Caucasian or Asian ethnicity</a:t>
            </a:r>
          </a:p>
          <a:p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496772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Prevention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6172199" y="2505075"/>
            <a:ext cx="5448993" cy="368458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Sufficient Calcium &amp; </a:t>
            </a:r>
            <a:r>
              <a:rPr lang="en-GB" dirty="0" err="1"/>
              <a:t>Vit</a:t>
            </a:r>
            <a:r>
              <a:rPr lang="en-GB"/>
              <a:t>. </a:t>
            </a:r>
            <a:r>
              <a:rPr lang="en-GB" dirty="0"/>
              <a:t>D in the diet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Regular impact physical activity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Avoid smoking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Limit alcohol consumption</a:t>
            </a:r>
          </a:p>
        </p:txBody>
      </p:sp>
    </p:spTree>
    <p:extLst>
      <p:ext uri="{BB962C8B-B14F-4D97-AF65-F5344CB8AC3E}">
        <p14:creationId xmlns:p14="http://schemas.microsoft.com/office/powerpoint/2010/main" val="8660201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1466</Words>
  <Application>Microsoft Office PowerPoint</Application>
  <PresentationFormat>Widescreen</PresentationFormat>
  <Paragraphs>247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Aptos</vt:lpstr>
      <vt:lpstr>Arial</vt:lpstr>
      <vt:lpstr>Arial Rounded MT Bold</vt:lpstr>
      <vt:lpstr>Calibri</vt:lpstr>
      <vt:lpstr>Calibri Light</vt:lpstr>
      <vt:lpstr>Symbol</vt:lpstr>
      <vt:lpstr>Times New Roman</vt:lpstr>
      <vt:lpstr>Office Theme</vt:lpstr>
      <vt:lpstr>Bones and Bony Processes</vt:lpstr>
      <vt:lpstr>Functions of the Skeleton</vt:lpstr>
      <vt:lpstr>The Skeleton</vt:lpstr>
      <vt:lpstr>The Spine</vt:lpstr>
      <vt:lpstr>Bones classified by shape</vt:lpstr>
      <vt:lpstr>Long Bone</vt:lpstr>
      <vt:lpstr>Short bones </vt:lpstr>
      <vt:lpstr>Irregular bones </vt:lpstr>
      <vt:lpstr>Flat bones </vt:lpstr>
      <vt:lpstr>Sesamoid Bones</vt:lpstr>
      <vt:lpstr>Bony Processes &amp; Features</vt:lpstr>
      <vt:lpstr>Bone Terminology</vt:lpstr>
      <vt:lpstr>PowerPoint Presentation</vt:lpstr>
      <vt:lpstr>Elements of the Mature Bone Matrix</vt:lpstr>
      <vt:lpstr>Maturation of bone</vt:lpstr>
      <vt:lpstr>Bone Formation</vt:lpstr>
      <vt:lpstr>Structure of Bone</vt:lpstr>
      <vt:lpstr>Spongy (Cancellous) Bone</vt:lpstr>
      <vt:lpstr>Maintaining bone Integrity</vt:lpstr>
      <vt:lpstr>Bone response to training / rest</vt:lpstr>
      <vt:lpstr>Hormonal Control of Bone Remodeling</vt:lpstr>
      <vt:lpstr>Blood Calcium Control Mechanism for Bone formation / re-absorption</vt:lpstr>
      <vt:lpstr>Damage to Bones</vt:lpstr>
      <vt:lpstr>Aging and bones</vt:lpstr>
      <vt:lpstr>Osteoporosis Bone</vt:lpstr>
      <vt:lpstr>Osteoporosis – Cause and Management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Bone Structure and Growth</dc:title>
  <dc:creator>David Gardner</dc:creator>
  <cp:lastModifiedBy>Richard Thomas (IMH)</cp:lastModifiedBy>
  <cp:revision>13</cp:revision>
  <dcterms:created xsi:type="dcterms:W3CDTF">2020-08-11T10:14:47Z</dcterms:created>
  <dcterms:modified xsi:type="dcterms:W3CDTF">2025-10-06T12:36:55Z</dcterms:modified>
</cp:coreProperties>
</file>