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7"/>
  </p:notesMasterIdLst>
  <p:sldIdLst>
    <p:sldId id="296" r:id="rId5"/>
    <p:sldId id="258" r:id="rId6"/>
    <p:sldId id="734" r:id="rId7"/>
    <p:sldId id="736" r:id="rId8"/>
    <p:sldId id="737" r:id="rId9"/>
    <p:sldId id="738" r:id="rId10"/>
    <p:sldId id="744" r:id="rId11"/>
    <p:sldId id="746" r:id="rId12"/>
    <p:sldId id="745" r:id="rId13"/>
    <p:sldId id="747" r:id="rId14"/>
    <p:sldId id="751" r:id="rId15"/>
    <p:sldId id="750" r:id="rId16"/>
    <p:sldId id="752" r:id="rId17"/>
    <p:sldId id="753" r:id="rId18"/>
    <p:sldId id="755" r:id="rId19"/>
    <p:sldId id="754" r:id="rId20"/>
    <p:sldId id="760" r:id="rId21"/>
    <p:sldId id="761" r:id="rId22"/>
    <p:sldId id="756" r:id="rId23"/>
    <p:sldId id="757" r:id="rId24"/>
    <p:sldId id="758" r:id="rId25"/>
    <p:sldId id="759" r:id="rId26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CC0099"/>
    <a:srgbClr val="FF0000"/>
    <a:srgbClr val="00FF00"/>
    <a:srgbClr val="9900CC"/>
    <a:srgbClr val="66FFFF"/>
    <a:srgbClr val="6600FF"/>
    <a:srgbClr val="CC00CC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0BA070-7747-254C-9339-8CB33E994913}" type="doc">
      <dgm:prSet loTypeId="urn:microsoft.com/office/officeart/2005/8/layout/chevron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A20EC9-6DD2-DE41-8CA8-249BC355B93C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yn rhoi cymorth rheolaidd i’r ANG.</a:t>
          </a:r>
          <a:r>
            <a:rPr lang="cy-GB" sz="16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F4FCBA-7EFC-BB44-A150-C5D7BF910749}" type="parTrans" cxnId="{2B6A8E8E-44E1-C34F-AAB9-E79D93E45946}">
      <dgm:prSet/>
      <dgm:spPr/>
      <dgm:t>
        <a:bodyPr/>
        <a:lstStyle/>
        <a:p>
          <a:endParaRPr lang="en-US"/>
        </a:p>
      </dgm:t>
    </dgm:pt>
    <dgm:pt modelId="{E1688F2B-8D48-6443-A6C1-62C6FB7FE9D0}" type="sibTrans" cxnId="{2B6A8E8E-44E1-C34F-AAB9-E79D93E45946}">
      <dgm:prSet/>
      <dgm:spPr/>
      <dgm:t>
        <a:bodyPr/>
        <a:lstStyle/>
        <a:p>
          <a:endParaRPr lang="en-US"/>
        </a:p>
      </dgm:t>
    </dgm:pt>
    <dgm:pt modelId="{16A442B6-F1F4-1E41-9CD8-32329C27BBC6}">
      <dgm:prSet phldrT="[Text]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90000"/>
            </a:lnSpc>
          </a:pPr>
          <a:endParaRPr lang="en-US" sz="500"/>
        </a:p>
      </dgm:t>
    </dgm:pt>
    <dgm:pt modelId="{400AFE5B-FA31-854E-AFDF-804D28DF1212}" type="parTrans" cxnId="{24EFF6B6-061C-794D-BE82-5A1EFCF62518}">
      <dgm:prSet/>
      <dgm:spPr/>
      <dgm:t>
        <a:bodyPr/>
        <a:lstStyle/>
        <a:p>
          <a:endParaRPr lang="en-US"/>
        </a:p>
      </dgm:t>
    </dgm:pt>
    <dgm:pt modelId="{CA720BF1-F2D2-3F47-8D72-13E65F84BC78}" type="sibTrans" cxnId="{24EFF6B6-061C-794D-BE82-5A1EFCF62518}">
      <dgm:prSet/>
      <dgm:spPr/>
      <dgm:t>
        <a:bodyPr/>
        <a:lstStyle/>
        <a:p>
          <a:endParaRPr lang="en-US"/>
        </a:p>
      </dgm:t>
    </dgm:pt>
    <dgm:pt modelId="{23DDE373-BACB-4EF1-9AFD-76F2227B20F5}">
      <dgm:prSet/>
      <dgm:spPr>
        <a:solidFill>
          <a:schemeClr val="bg1">
            <a:lumMod val="85000"/>
          </a:schemeClr>
        </a:solidFill>
        <a:ln>
          <a:noFill/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Corff</a:t>
          </a:r>
          <a:r>
            <a:rPr lang="en-US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 </a:t>
          </a:r>
          <a:r>
            <a:rPr lang="en-US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Priodol</a:t>
          </a:r>
          <a:endParaRPr lang="en-US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/>
        </a:p>
      </dgm:t>
    </dgm:pt>
    <dgm:pt modelId="{733510D0-123B-4ADD-A049-CA89762A97EA}" type="parTrans" cxnId="{1AC8D655-8605-4C60-A57D-F59EC45B1BB0}">
      <dgm:prSet/>
      <dgm:spPr/>
      <dgm:t>
        <a:bodyPr/>
        <a:lstStyle/>
        <a:p>
          <a:endParaRPr lang="cy-GB"/>
        </a:p>
      </dgm:t>
    </dgm:pt>
    <dgm:pt modelId="{A5643A6E-E48A-42B9-9857-A702CD6E83C5}" type="sibTrans" cxnId="{1AC8D655-8605-4C60-A57D-F59EC45B1BB0}">
      <dgm:prSet/>
      <dgm:spPr/>
      <dgm:t>
        <a:bodyPr/>
        <a:lstStyle/>
        <a:p>
          <a:endParaRPr lang="cy-GB"/>
        </a:p>
      </dgm:t>
    </dgm:pt>
    <dgm:pt modelId="{563567FB-E1C7-432C-AF45-183622A53412}">
      <dgm:prSet custT="1"/>
      <dgm:spPr>
        <a:solidFill>
          <a:schemeClr val="bg1">
            <a:lumMod val="85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â chyfrifoldeb cyffredinol am sicrhau bod y sefydlu yn bodloni’r gofynion statudol ac yn defnyddio tystiolaeth asesu i wneud y penderfyniad terfynol ar ddeilliant y sefydlu.</a:t>
          </a:r>
          <a:r>
            <a:rPr lang="cy-GB" sz="1600">
              <a:latin typeface="Arial" panose="020B0604020202020204" pitchFamily="34" charset="0"/>
              <a:cs typeface="Arial" panose="020B0604020202020204" pitchFamily="34" charset="0"/>
            </a:rPr>
            <a:t> </a:t>
          </a:r>
        </a:p>
      </dgm:t>
    </dgm:pt>
    <dgm:pt modelId="{EE32CF99-7B0E-496F-A7A3-5592B1E1E78B}" type="parTrans" cxnId="{DD3D356C-FD0D-4CEC-91A5-E61B918A0104}">
      <dgm:prSet/>
      <dgm:spPr/>
      <dgm:t>
        <a:bodyPr/>
        <a:lstStyle/>
        <a:p>
          <a:endParaRPr lang="cy-GB"/>
        </a:p>
      </dgm:t>
    </dgm:pt>
    <dgm:pt modelId="{4F4C2079-032E-4BD6-A87E-88BA6C867906}" type="sibTrans" cxnId="{DD3D356C-FD0D-4CEC-91A5-E61B918A0104}">
      <dgm:prSet/>
      <dgm:spPr/>
      <dgm:t>
        <a:bodyPr/>
        <a:lstStyle/>
        <a:p>
          <a:endParaRPr lang="cy-GB"/>
        </a:p>
      </dgm:t>
    </dgm:pt>
    <dgm:pt modelId="{34C40E65-6737-244F-A1E0-22593ECB01EF}">
      <dgm:prSet phldrT="[Text]" custT="1"/>
      <dgm:spPr>
        <a:solidFill>
          <a:schemeClr val="accent1">
            <a:lumMod val="20000"/>
            <a:lumOff val="80000"/>
          </a:schemeClr>
        </a:solidFill>
        <a:ln>
          <a:noFill/>
        </a:ln>
      </dgm:spPr>
      <dgm:t>
        <a:bodyPr/>
        <a:lstStyle/>
        <a:p>
          <a:r>
            <a:rPr lang="en-US" sz="20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gm:t>
    </dgm:pt>
    <dgm:pt modelId="{C36BA109-1F33-684C-9A5B-1C75661542E2}" type="sibTrans" cxnId="{F25DE9E8-5135-7943-9AD0-0E406842B5C6}">
      <dgm:prSet/>
      <dgm:spPr/>
      <dgm:t>
        <a:bodyPr/>
        <a:lstStyle/>
        <a:p>
          <a:endParaRPr lang="en-US"/>
        </a:p>
      </dgm:t>
    </dgm:pt>
    <dgm:pt modelId="{1E11E07F-B3DA-B948-9DB0-0F94E98DFC8A}" type="parTrans" cxnId="{F25DE9E8-5135-7943-9AD0-0E406842B5C6}">
      <dgm:prSet/>
      <dgm:spPr/>
      <dgm:t>
        <a:bodyPr/>
        <a:lstStyle/>
        <a:p>
          <a:endParaRPr lang="en-US"/>
        </a:p>
      </dgm:t>
    </dgm:pt>
    <dgm:pt modelId="{E5C11035-2D5C-4D86-BF7B-624F50EEAB1C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 rtl="0"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cy-GB" sz="16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Fel arfer, bydd y MS yn yr un ysgol â’r ANG ond gall hefyd fod mewn nifer o ysgolion neu’n gweithio gyda grŵp o athrawon llanw.</a:t>
          </a:r>
          <a:r>
            <a:rPr lang="cy-GB" sz="16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1885C2-B2CC-4409-838B-5AA9EADE2CA4}" type="parTrans" cxnId="{2D7AD12B-28F4-4859-BC40-BFDD2D75A550}">
      <dgm:prSet/>
      <dgm:spPr/>
      <dgm:t>
        <a:bodyPr/>
        <a:lstStyle/>
        <a:p>
          <a:endParaRPr lang="en-GB"/>
        </a:p>
      </dgm:t>
    </dgm:pt>
    <dgm:pt modelId="{003796BE-8E1C-4250-8A0B-7EBEC7D78CAF}" type="sibTrans" cxnId="{2D7AD12B-28F4-4859-BC40-BFDD2D75A550}">
      <dgm:prSet/>
      <dgm:spPr/>
      <dgm:t>
        <a:bodyPr/>
        <a:lstStyle/>
        <a:p>
          <a:endParaRPr lang="en-GB"/>
        </a:p>
      </dgm:t>
    </dgm:pt>
    <dgm:pt modelId="{CFE3FBB3-6F94-7845-B486-54C5C5046C61}" type="pres">
      <dgm:prSet presAssocID="{890BA070-7747-254C-9339-8CB33E994913}" presName="linearFlow" presStyleCnt="0">
        <dgm:presLayoutVars>
          <dgm:dir/>
          <dgm:animLvl val="lvl"/>
          <dgm:resizeHandles val="exact"/>
        </dgm:presLayoutVars>
      </dgm:prSet>
      <dgm:spPr/>
    </dgm:pt>
    <dgm:pt modelId="{E8ECECAC-B50F-0E42-B595-D08692018095}" type="pres">
      <dgm:prSet presAssocID="{34C40E65-6737-244F-A1E0-22593ECB01EF}" presName="composite" presStyleCnt="0"/>
      <dgm:spPr/>
    </dgm:pt>
    <dgm:pt modelId="{AB164A3D-6DC1-8D48-BDFD-60155DD05A79}" type="pres">
      <dgm:prSet presAssocID="{34C40E65-6737-244F-A1E0-22593ECB01EF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FE2F867E-2D43-AC4D-8399-68D63CEECD6A}" type="pres">
      <dgm:prSet presAssocID="{34C40E65-6737-244F-A1E0-22593ECB01EF}" presName="descendantText" presStyleLbl="alignAcc1" presStyleIdx="0" presStyleCnt="2">
        <dgm:presLayoutVars>
          <dgm:bulletEnabled val="1"/>
        </dgm:presLayoutVars>
      </dgm:prSet>
      <dgm:spPr/>
    </dgm:pt>
    <dgm:pt modelId="{8518F3F8-D49C-9844-B98C-7671381165AD}" type="pres">
      <dgm:prSet presAssocID="{C36BA109-1F33-684C-9A5B-1C75661542E2}" presName="sp" presStyleCnt="0"/>
      <dgm:spPr/>
    </dgm:pt>
    <dgm:pt modelId="{7BC32DE1-F738-49D9-9481-8B3AC32BD26C}" type="pres">
      <dgm:prSet presAssocID="{23DDE373-BACB-4EF1-9AFD-76F2227B20F5}" presName="composite" presStyleCnt="0"/>
      <dgm:spPr/>
    </dgm:pt>
    <dgm:pt modelId="{4E90CE9C-1A05-40AD-91CE-75486F9F1317}" type="pres">
      <dgm:prSet presAssocID="{23DDE373-BACB-4EF1-9AFD-76F2227B20F5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5FB81456-0FD5-4451-A033-F4DAEB22FE41}" type="pres">
      <dgm:prSet presAssocID="{23DDE373-BACB-4EF1-9AFD-76F2227B20F5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BD869C0F-B610-444B-B74A-8D557CBAD161}" type="presOf" srcId="{E5C11035-2D5C-4D86-BF7B-624F50EEAB1C}" destId="{FE2F867E-2D43-AC4D-8399-68D63CEECD6A}" srcOrd="0" destOrd="1" presId="urn:microsoft.com/office/officeart/2005/8/layout/chevron2"/>
    <dgm:cxn modelId="{1339CD13-2A62-4F95-8817-75DA9623A84B}" type="presOf" srcId="{1FA20EC9-6DD2-DE41-8CA8-249BC355B93C}" destId="{FE2F867E-2D43-AC4D-8399-68D63CEECD6A}" srcOrd="0" destOrd="0" presId="urn:microsoft.com/office/officeart/2005/8/layout/chevron2"/>
    <dgm:cxn modelId="{0A43311D-5B0A-4D17-916B-C18F7AD0DB8D}" type="presOf" srcId="{16A442B6-F1F4-1E41-9CD8-32329C27BBC6}" destId="{FE2F867E-2D43-AC4D-8399-68D63CEECD6A}" srcOrd="0" destOrd="2" presId="urn:microsoft.com/office/officeart/2005/8/layout/chevron2"/>
    <dgm:cxn modelId="{2D7AD12B-28F4-4859-BC40-BFDD2D75A550}" srcId="{34C40E65-6737-244F-A1E0-22593ECB01EF}" destId="{E5C11035-2D5C-4D86-BF7B-624F50EEAB1C}" srcOrd="1" destOrd="0" parTransId="{CC1885C2-B2CC-4409-838B-5AA9EADE2CA4}" sibTransId="{003796BE-8E1C-4250-8A0B-7EBEC7D78CAF}"/>
    <dgm:cxn modelId="{0C75003B-6629-4531-B901-DAE394AED732}" type="presOf" srcId="{34C40E65-6737-244F-A1E0-22593ECB01EF}" destId="{AB164A3D-6DC1-8D48-BDFD-60155DD05A79}" srcOrd="0" destOrd="0" presId="urn:microsoft.com/office/officeart/2005/8/layout/chevron2"/>
    <dgm:cxn modelId="{6A87544A-2777-4426-8B07-3A4BF3F7BB8F}" type="presOf" srcId="{23DDE373-BACB-4EF1-9AFD-76F2227B20F5}" destId="{4E90CE9C-1A05-40AD-91CE-75486F9F1317}" srcOrd="0" destOrd="0" presId="urn:microsoft.com/office/officeart/2005/8/layout/chevron2"/>
    <dgm:cxn modelId="{DD3D356C-FD0D-4CEC-91A5-E61B918A0104}" srcId="{23DDE373-BACB-4EF1-9AFD-76F2227B20F5}" destId="{563567FB-E1C7-432C-AF45-183622A53412}" srcOrd="0" destOrd="0" parTransId="{EE32CF99-7B0E-496F-A7A3-5592B1E1E78B}" sibTransId="{4F4C2079-032E-4BD6-A87E-88BA6C867906}"/>
    <dgm:cxn modelId="{1AC8D655-8605-4C60-A57D-F59EC45B1BB0}" srcId="{890BA070-7747-254C-9339-8CB33E994913}" destId="{23DDE373-BACB-4EF1-9AFD-76F2227B20F5}" srcOrd="1" destOrd="0" parTransId="{733510D0-123B-4ADD-A049-CA89762A97EA}" sibTransId="{A5643A6E-E48A-42B9-9857-A702CD6E83C5}"/>
    <dgm:cxn modelId="{2B6A8E8E-44E1-C34F-AAB9-E79D93E45946}" srcId="{34C40E65-6737-244F-A1E0-22593ECB01EF}" destId="{1FA20EC9-6DD2-DE41-8CA8-249BC355B93C}" srcOrd="0" destOrd="0" parTransId="{9FF4FCBA-7EFC-BB44-A150-C5D7BF910749}" sibTransId="{E1688F2B-8D48-6443-A6C1-62C6FB7FE9D0}"/>
    <dgm:cxn modelId="{DCF31C98-443A-4D3A-A9DB-3CC2F4B98391}" type="presOf" srcId="{563567FB-E1C7-432C-AF45-183622A53412}" destId="{5FB81456-0FD5-4451-A033-F4DAEB22FE41}" srcOrd="0" destOrd="0" presId="urn:microsoft.com/office/officeart/2005/8/layout/chevron2"/>
    <dgm:cxn modelId="{24EFF6B6-061C-794D-BE82-5A1EFCF62518}" srcId="{34C40E65-6737-244F-A1E0-22593ECB01EF}" destId="{16A442B6-F1F4-1E41-9CD8-32329C27BBC6}" srcOrd="2" destOrd="0" parTransId="{400AFE5B-FA31-854E-AFDF-804D28DF1212}" sibTransId="{CA720BF1-F2D2-3F47-8D72-13E65F84BC78}"/>
    <dgm:cxn modelId="{F25DE9E8-5135-7943-9AD0-0E406842B5C6}" srcId="{890BA070-7747-254C-9339-8CB33E994913}" destId="{34C40E65-6737-244F-A1E0-22593ECB01EF}" srcOrd="0" destOrd="0" parTransId="{1E11E07F-B3DA-B948-9DB0-0F94E98DFC8A}" sibTransId="{C36BA109-1F33-684C-9A5B-1C75661542E2}"/>
    <dgm:cxn modelId="{F21111EA-856C-9842-BE2E-640BEFBCBEEF}" type="presOf" srcId="{890BA070-7747-254C-9339-8CB33E994913}" destId="{CFE3FBB3-6F94-7845-B486-54C5C5046C61}" srcOrd="0" destOrd="0" presId="urn:microsoft.com/office/officeart/2005/8/layout/chevron2"/>
    <dgm:cxn modelId="{F2D27475-8247-4A62-AFF7-CA0270A4916F}" type="presParOf" srcId="{CFE3FBB3-6F94-7845-B486-54C5C5046C61}" destId="{E8ECECAC-B50F-0E42-B595-D08692018095}" srcOrd="0" destOrd="0" presId="urn:microsoft.com/office/officeart/2005/8/layout/chevron2"/>
    <dgm:cxn modelId="{B0E2CF51-67E0-4099-AFBA-69DAB8E9A975}" type="presParOf" srcId="{E8ECECAC-B50F-0E42-B595-D08692018095}" destId="{AB164A3D-6DC1-8D48-BDFD-60155DD05A79}" srcOrd="0" destOrd="0" presId="urn:microsoft.com/office/officeart/2005/8/layout/chevron2"/>
    <dgm:cxn modelId="{B888C195-AD60-47B1-B4BC-513E78823EF9}" type="presParOf" srcId="{E8ECECAC-B50F-0E42-B595-D08692018095}" destId="{FE2F867E-2D43-AC4D-8399-68D63CEECD6A}" srcOrd="1" destOrd="0" presId="urn:microsoft.com/office/officeart/2005/8/layout/chevron2"/>
    <dgm:cxn modelId="{3EA3D70F-E7EB-467A-BD65-01A162A808FF}" type="presParOf" srcId="{CFE3FBB3-6F94-7845-B486-54C5C5046C61}" destId="{8518F3F8-D49C-9844-B98C-7671381165AD}" srcOrd="1" destOrd="0" presId="urn:microsoft.com/office/officeart/2005/8/layout/chevron2"/>
    <dgm:cxn modelId="{F6E86482-22E2-49FF-B7E3-50F0588CBA9A}" type="presParOf" srcId="{CFE3FBB3-6F94-7845-B486-54C5C5046C61}" destId="{7BC32DE1-F738-49D9-9481-8B3AC32BD26C}" srcOrd="2" destOrd="0" presId="urn:microsoft.com/office/officeart/2005/8/layout/chevron2"/>
    <dgm:cxn modelId="{704F6FE9-5021-4A3A-A50B-1F893E9E4BE1}" type="presParOf" srcId="{7BC32DE1-F738-49D9-9481-8B3AC32BD26C}" destId="{4E90CE9C-1A05-40AD-91CE-75486F9F1317}" srcOrd="0" destOrd="0" presId="urn:microsoft.com/office/officeart/2005/8/layout/chevron2"/>
    <dgm:cxn modelId="{54503BDA-E30A-459C-BEE3-B3655F9B9330}" type="presParOf" srcId="{7BC32DE1-F738-49D9-9481-8B3AC32BD26C}" destId="{5FB81456-0FD5-4451-A033-F4DAEB22FE4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0BA070-7747-254C-9339-8CB33E994913}" type="doc">
      <dgm:prSet loTypeId="urn:microsoft.com/office/officeart/2005/8/layout/chevron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FA20EC9-6DD2-DE41-8CA8-249BC355B93C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Regular support</a:t>
          </a:r>
        </a:p>
      </dgm:t>
    </dgm:pt>
    <dgm:pt modelId="{9FF4FCBA-7EFC-BB44-A150-C5D7BF910749}" type="parTrans" cxnId="{2B6A8E8E-44E1-C34F-AAB9-E79D93E45946}">
      <dgm:prSet/>
      <dgm:spPr/>
      <dgm:t>
        <a:bodyPr/>
        <a:lstStyle/>
        <a:p>
          <a:endParaRPr lang="en-US"/>
        </a:p>
      </dgm:t>
    </dgm:pt>
    <dgm:pt modelId="{E1688F2B-8D48-6443-A6C1-62C6FB7FE9D0}" type="sibTrans" cxnId="{2B6A8E8E-44E1-C34F-AAB9-E79D93E45946}">
      <dgm:prSet/>
      <dgm:spPr/>
      <dgm:t>
        <a:bodyPr/>
        <a:lstStyle/>
        <a:p>
          <a:endParaRPr lang="en-US"/>
        </a:p>
      </dgm:t>
    </dgm:pt>
    <dgm:pt modelId="{2C39DCFB-63D8-B64D-B95A-C0B7BFEDF25B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Complete all induction activities at set times</a:t>
          </a:r>
        </a:p>
      </dgm:t>
    </dgm:pt>
    <dgm:pt modelId="{7D388B2C-2AA2-1142-9C4C-5D2CBAFEC337}" type="parTrans" cxnId="{86DFEF8F-E3F7-BA45-9D1E-F9F456A3F7A9}">
      <dgm:prSet/>
      <dgm:spPr/>
      <dgm:t>
        <a:bodyPr/>
        <a:lstStyle/>
        <a:p>
          <a:endParaRPr lang="en-US"/>
        </a:p>
      </dgm:t>
    </dgm:pt>
    <dgm:pt modelId="{83466E0F-17BD-FF44-B460-7A9B040FD631}" type="sibTrans" cxnId="{86DFEF8F-E3F7-BA45-9D1E-F9F456A3F7A9}">
      <dgm:prSet/>
      <dgm:spPr/>
      <dgm:t>
        <a:bodyPr/>
        <a:lstStyle/>
        <a:p>
          <a:endParaRPr lang="en-US"/>
        </a:p>
      </dgm:t>
    </dgm:pt>
    <dgm:pt modelId="{A3578826-1FC5-2C4C-9909-19A09142A1BA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Lesson observations</a:t>
          </a:r>
        </a:p>
      </dgm:t>
    </dgm:pt>
    <dgm:pt modelId="{3B30ED16-42EE-194E-AE21-CA834DB65212}" type="parTrans" cxnId="{DAFD1725-3F41-2B4D-8E0E-B922C4103561}">
      <dgm:prSet/>
      <dgm:spPr/>
      <dgm:t>
        <a:bodyPr/>
        <a:lstStyle/>
        <a:p>
          <a:endParaRPr lang="en-US"/>
        </a:p>
      </dgm:t>
    </dgm:pt>
    <dgm:pt modelId="{A663B290-BA35-974C-81F2-083383994E7C}" type="sibTrans" cxnId="{DAFD1725-3F41-2B4D-8E0E-B922C4103561}">
      <dgm:prSet/>
      <dgm:spPr/>
      <dgm:t>
        <a:bodyPr/>
        <a:lstStyle/>
        <a:p>
          <a:endParaRPr lang="en-US"/>
        </a:p>
      </dgm:t>
    </dgm:pt>
    <dgm:pt modelId="{7CA90C1A-97E9-F844-B16D-77EF9C6B091F}">
      <dgm:prSet phldrT="[Text]" custT="1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EWC website log in and completion</a:t>
          </a:r>
        </a:p>
      </dgm:t>
    </dgm:pt>
    <dgm:pt modelId="{8279CBC5-2767-DE48-8B37-03202FA7CD26}" type="parTrans" cxnId="{79866990-CD6C-1F4A-BABC-1443C5B07020}">
      <dgm:prSet/>
      <dgm:spPr/>
      <dgm:t>
        <a:bodyPr/>
        <a:lstStyle/>
        <a:p>
          <a:endParaRPr lang="en-US"/>
        </a:p>
      </dgm:t>
    </dgm:pt>
    <dgm:pt modelId="{A1046028-0E56-E946-AC29-53F32F4E2C40}" type="sibTrans" cxnId="{79866990-CD6C-1F4A-BABC-1443C5B07020}">
      <dgm:prSet/>
      <dgm:spPr/>
      <dgm:t>
        <a:bodyPr/>
        <a:lstStyle/>
        <a:p>
          <a:endParaRPr lang="en-US"/>
        </a:p>
      </dgm:t>
    </dgm:pt>
    <dgm:pt modelId="{16A442B6-F1F4-1E41-9CD8-32329C27BBC6}">
      <dgm:prSet phldrT="[Text]"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90000"/>
            </a:lnSpc>
          </a:pPr>
          <a:endParaRPr lang="en-US" sz="500"/>
        </a:p>
      </dgm:t>
    </dgm:pt>
    <dgm:pt modelId="{400AFE5B-FA31-854E-AFDF-804D28DF1212}" type="parTrans" cxnId="{24EFF6B6-061C-794D-BE82-5A1EFCF62518}">
      <dgm:prSet/>
      <dgm:spPr/>
      <dgm:t>
        <a:bodyPr/>
        <a:lstStyle/>
        <a:p>
          <a:endParaRPr lang="en-US"/>
        </a:p>
      </dgm:t>
    </dgm:pt>
    <dgm:pt modelId="{CA720BF1-F2D2-3F47-8D72-13E65F84BC78}" type="sibTrans" cxnId="{24EFF6B6-061C-794D-BE82-5A1EFCF62518}">
      <dgm:prSet/>
      <dgm:spPr/>
      <dgm:t>
        <a:bodyPr/>
        <a:lstStyle/>
        <a:p>
          <a:endParaRPr lang="en-US"/>
        </a:p>
      </dgm:t>
    </dgm:pt>
    <dgm:pt modelId="{34C40E65-6737-244F-A1E0-22593ECB01EF}">
      <dgm:prSet phldrT="[Text]" custT="1"/>
      <dgm:spPr>
        <a:solidFill>
          <a:schemeClr val="accent1">
            <a:lumMod val="20000"/>
            <a:lumOff val="80000"/>
          </a:schemeClr>
        </a:solidFill>
        <a:ln>
          <a:noFill/>
        </a:ln>
      </dgm:spPr>
      <dgm:t>
        <a:bodyPr/>
        <a:lstStyle/>
        <a:p>
          <a:endParaRPr lang="en-US" sz="18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r>
            <a:rPr lang="en-US" sz="20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gm:t>
    </dgm:pt>
    <dgm:pt modelId="{C36BA109-1F33-684C-9A5B-1C75661542E2}" type="sibTrans" cxnId="{F25DE9E8-5135-7943-9AD0-0E406842B5C6}">
      <dgm:prSet/>
      <dgm:spPr/>
      <dgm:t>
        <a:bodyPr/>
        <a:lstStyle/>
        <a:p>
          <a:endParaRPr lang="en-US"/>
        </a:p>
      </dgm:t>
    </dgm:pt>
    <dgm:pt modelId="{1E11E07F-B3DA-B948-9DB0-0F94E98DFC8A}" type="parTrans" cxnId="{F25DE9E8-5135-7943-9AD0-0E406842B5C6}">
      <dgm:prSet/>
      <dgm:spPr/>
      <dgm:t>
        <a:bodyPr/>
        <a:lstStyle/>
        <a:p>
          <a:endParaRPr lang="en-US"/>
        </a:p>
      </dgm:t>
    </dgm:pt>
    <dgm:pt modelId="{23DDE373-BACB-4EF1-9AFD-76F2227B20F5}">
      <dgm:prSet custT="1"/>
      <dgm:spPr>
        <a:solidFill>
          <a:schemeClr val="bg1">
            <a:lumMod val="75000"/>
          </a:schemeClr>
        </a:solidFill>
        <a:ln>
          <a:noFill/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18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AB</a:t>
          </a:r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100"/>
        </a:p>
      </dgm:t>
    </dgm:pt>
    <dgm:pt modelId="{733510D0-123B-4ADD-A049-CA89762A97EA}" type="parTrans" cxnId="{1AC8D655-8605-4C60-A57D-F59EC45B1BB0}">
      <dgm:prSet/>
      <dgm:spPr/>
      <dgm:t>
        <a:bodyPr/>
        <a:lstStyle/>
        <a:p>
          <a:endParaRPr lang="cy-GB"/>
        </a:p>
      </dgm:t>
    </dgm:pt>
    <dgm:pt modelId="{A5643A6E-E48A-42B9-9857-A702CD6E83C5}" type="sibTrans" cxnId="{1AC8D655-8605-4C60-A57D-F59EC45B1BB0}">
      <dgm:prSet/>
      <dgm:spPr/>
      <dgm:t>
        <a:bodyPr/>
        <a:lstStyle/>
        <a:p>
          <a:endParaRPr lang="cy-GB"/>
        </a:p>
      </dgm:t>
    </dgm:pt>
    <dgm:pt modelId="{563567FB-E1C7-432C-AF45-183622A53412}">
      <dgm:prSet custT="1"/>
      <dgm:spPr>
        <a:solidFill>
          <a:schemeClr val="bg1">
            <a:lumMod val="75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Ensure that induction meets the statutory requirements</a:t>
          </a:r>
          <a:endParaRPr lang="cy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2CF99-7B0E-496F-A7A3-5592B1E1E78B}" type="parTrans" cxnId="{DD3D356C-FD0D-4CEC-91A5-E61B918A0104}">
      <dgm:prSet/>
      <dgm:spPr/>
      <dgm:t>
        <a:bodyPr/>
        <a:lstStyle/>
        <a:p>
          <a:endParaRPr lang="cy-GB"/>
        </a:p>
      </dgm:t>
    </dgm:pt>
    <dgm:pt modelId="{4F4C2079-032E-4BD6-A87E-88BA6C867906}" type="sibTrans" cxnId="{DD3D356C-FD0D-4CEC-91A5-E61B918A0104}">
      <dgm:prSet/>
      <dgm:spPr/>
      <dgm:t>
        <a:bodyPr/>
        <a:lstStyle/>
        <a:p>
          <a:endParaRPr lang="cy-GB"/>
        </a:p>
      </dgm:t>
    </dgm:pt>
    <dgm:pt modelId="{CA749934-0C03-4021-B446-74781470E1CA}">
      <dgm:prSet custT="1"/>
      <dgm:spPr>
        <a:solidFill>
          <a:schemeClr val="bg1">
            <a:lumMod val="75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Assess evidence to make final decision on induction outcome</a:t>
          </a:r>
        </a:p>
      </dgm:t>
    </dgm:pt>
    <dgm:pt modelId="{FFCB0ED5-B7D5-4203-8B6D-1A769DA60E83}" type="parTrans" cxnId="{7ABB126E-D952-4B5E-B8B4-B138F9323400}">
      <dgm:prSet/>
      <dgm:spPr/>
      <dgm:t>
        <a:bodyPr/>
        <a:lstStyle/>
        <a:p>
          <a:endParaRPr lang="cy-GB"/>
        </a:p>
      </dgm:t>
    </dgm:pt>
    <dgm:pt modelId="{DF0A20B6-6B6B-47FE-A3E1-446A2A4C1831}" type="sibTrans" cxnId="{7ABB126E-D952-4B5E-B8B4-B138F9323400}">
      <dgm:prSet/>
      <dgm:spPr/>
      <dgm:t>
        <a:bodyPr/>
        <a:lstStyle/>
        <a:p>
          <a:endParaRPr lang="cy-GB"/>
        </a:p>
      </dgm:t>
    </dgm:pt>
    <dgm:pt modelId="{1EAEC549-5897-4F43-AFED-D696A9EA7C51}">
      <dgm:prSet custT="1"/>
      <dgm:spPr>
        <a:solidFill>
          <a:schemeClr val="bg1">
            <a:lumMod val="75000"/>
            <a:alpha val="90000"/>
          </a:schemeClr>
        </a:solidFill>
        <a:ln>
          <a:noFill/>
        </a:ln>
      </dgm:spPr>
      <dgm:t>
        <a:bodyPr/>
        <a:lstStyle/>
        <a:p>
          <a:pPr>
            <a:lnSpc>
              <a:spcPct val="150000"/>
            </a:lnSpc>
            <a:buFont typeface="Wingdings" panose="05000000000000000000" pitchFamily="2" charset="2"/>
            <a:buChar char="§"/>
          </a:pPr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Robust moderation</a:t>
          </a:r>
          <a:endParaRPr lang="cy-GB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52F742-4A7D-4E7F-A4F5-6778C32FB968}" type="parTrans" cxnId="{70E0542B-0612-412A-A1D6-7D448B15B278}">
      <dgm:prSet/>
      <dgm:spPr/>
      <dgm:t>
        <a:bodyPr/>
        <a:lstStyle/>
        <a:p>
          <a:endParaRPr lang="cy-GB"/>
        </a:p>
      </dgm:t>
    </dgm:pt>
    <dgm:pt modelId="{C55E5AEA-F03F-4925-977D-C0EF6C7F2ECB}" type="sibTrans" cxnId="{70E0542B-0612-412A-A1D6-7D448B15B278}">
      <dgm:prSet/>
      <dgm:spPr/>
      <dgm:t>
        <a:bodyPr/>
        <a:lstStyle/>
        <a:p>
          <a:endParaRPr lang="cy-GB"/>
        </a:p>
      </dgm:t>
    </dgm:pt>
    <dgm:pt modelId="{CFE3FBB3-6F94-7845-B486-54C5C5046C61}" type="pres">
      <dgm:prSet presAssocID="{890BA070-7747-254C-9339-8CB33E994913}" presName="linearFlow" presStyleCnt="0">
        <dgm:presLayoutVars>
          <dgm:dir/>
          <dgm:animLvl val="lvl"/>
          <dgm:resizeHandles val="exact"/>
        </dgm:presLayoutVars>
      </dgm:prSet>
      <dgm:spPr/>
    </dgm:pt>
    <dgm:pt modelId="{E8ECECAC-B50F-0E42-B595-D08692018095}" type="pres">
      <dgm:prSet presAssocID="{34C40E65-6737-244F-A1E0-22593ECB01EF}" presName="composite" presStyleCnt="0"/>
      <dgm:spPr/>
    </dgm:pt>
    <dgm:pt modelId="{AB164A3D-6DC1-8D48-BDFD-60155DD05A79}" type="pres">
      <dgm:prSet presAssocID="{34C40E65-6737-244F-A1E0-22593ECB01EF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FE2F867E-2D43-AC4D-8399-68D63CEECD6A}" type="pres">
      <dgm:prSet presAssocID="{34C40E65-6737-244F-A1E0-22593ECB01EF}" presName="descendantText" presStyleLbl="alignAcc1" presStyleIdx="0" presStyleCnt="2" custLinFactNeighborY="2697">
        <dgm:presLayoutVars>
          <dgm:bulletEnabled val="1"/>
        </dgm:presLayoutVars>
      </dgm:prSet>
      <dgm:spPr/>
    </dgm:pt>
    <dgm:pt modelId="{8518F3F8-D49C-9844-B98C-7671381165AD}" type="pres">
      <dgm:prSet presAssocID="{C36BA109-1F33-684C-9A5B-1C75661542E2}" presName="sp" presStyleCnt="0"/>
      <dgm:spPr/>
    </dgm:pt>
    <dgm:pt modelId="{7BC32DE1-F738-49D9-9481-8B3AC32BD26C}" type="pres">
      <dgm:prSet presAssocID="{23DDE373-BACB-4EF1-9AFD-76F2227B20F5}" presName="composite" presStyleCnt="0"/>
      <dgm:spPr/>
    </dgm:pt>
    <dgm:pt modelId="{4E90CE9C-1A05-40AD-91CE-75486F9F1317}" type="pres">
      <dgm:prSet presAssocID="{23DDE373-BACB-4EF1-9AFD-76F2227B20F5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5FB81456-0FD5-4451-A033-F4DAEB22FE41}" type="pres">
      <dgm:prSet presAssocID="{23DDE373-BACB-4EF1-9AFD-76F2227B20F5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0B2A670E-9E04-9946-8C1F-648FEA4875F9}" type="presOf" srcId="{16A442B6-F1F4-1E41-9CD8-32329C27BBC6}" destId="{FE2F867E-2D43-AC4D-8399-68D63CEECD6A}" srcOrd="0" destOrd="4" presId="urn:microsoft.com/office/officeart/2005/8/layout/chevron2"/>
    <dgm:cxn modelId="{DAFD1725-3F41-2B4D-8E0E-B922C4103561}" srcId="{34C40E65-6737-244F-A1E0-22593ECB01EF}" destId="{A3578826-1FC5-2C4C-9909-19A09142A1BA}" srcOrd="2" destOrd="0" parTransId="{3B30ED16-42EE-194E-AE21-CA834DB65212}" sibTransId="{A663B290-BA35-974C-81F2-083383994E7C}"/>
    <dgm:cxn modelId="{70E0542B-0612-412A-A1D6-7D448B15B278}" srcId="{23DDE373-BACB-4EF1-9AFD-76F2227B20F5}" destId="{1EAEC549-5897-4F43-AFED-D696A9EA7C51}" srcOrd="2" destOrd="0" parTransId="{5052F742-4A7D-4E7F-A4F5-6778C32FB968}" sibTransId="{C55E5AEA-F03F-4925-977D-C0EF6C7F2ECB}"/>
    <dgm:cxn modelId="{10D74136-5EB0-4976-8FA8-8BEE4A17314E}" type="presOf" srcId="{CA749934-0C03-4021-B446-74781470E1CA}" destId="{5FB81456-0FD5-4451-A033-F4DAEB22FE41}" srcOrd="0" destOrd="1" presId="urn:microsoft.com/office/officeart/2005/8/layout/chevron2"/>
    <dgm:cxn modelId="{23710037-F1F0-4583-9511-BE5ED5C713D3}" type="presOf" srcId="{23DDE373-BACB-4EF1-9AFD-76F2227B20F5}" destId="{4E90CE9C-1A05-40AD-91CE-75486F9F1317}" srcOrd="0" destOrd="0" presId="urn:microsoft.com/office/officeart/2005/8/layout/chevron2"/>
    <dgm:cxn modelId="{A9B51348-E541-3F4A-940B-BAFC52565AE0}" type="presOf" srcId="{7CA90C1A-97E9-F844-B16D-77EF9C6B091F}" destId="{FE2F867E-2D43-AC4D-8399-68D63CEECD6A}" srcOrd="0" destOrd="3" presId="urn:microsoft.com/office/officeart/2005/8/layout/chevron2"/>
    <dgm:cxn modelId="{DD3D356C-FD0D-4CEC-91A5-E61B918A0104}" srcId="{23DDE373-BACB-4EF1-9AFD-76F2227B20F5}" destId="{563567FB-E1C7-432C-AF45-183622A53412}" srcOrd="0" destOrd="0" parTransId="{EE32CF99-7B0E-496F-A7A3-5592B1E1E78B}" sibTransId="{4F4C2079-032E-4BD6-A87E-88BA6C867906}"/>
    <dgm:cxn modelId="{7ABB126E-D952-4B5E-B8B4-B138F9323400}" srcId="{23DDE373-BACB-4EF1-9AFD-76F2227B20F5}" destId="{CA749934-0C03-4021-B446-74781470E1CA}" srcOrd="1" destOrd="0" parTransId="{FFCB0ED5-B7D5-4203-8B6D-1A769DA60E83}" sibTransId="{DF0A20B6-6B6B-47FE-A3E1-446A2A4C1831}"/>
    <dgm:cxn modelId="{308FCB54-2D2B-446B-8A06-C0CDAD1F5BC4}" type="presOf" srcId="{1EAEC549-5897-4F43-AFED-D696A9EA7C51}" destId="{5FB81456-0FD5-4451-A033-F4DAEB22FE41}" srcOrd="0" destOrd="2" presId="urn:microsoft.com/office/officeart/2005/8/layout/chevron2"/>
    <dgm:cxn modelId="{1AC8D655-8605-4C60-A57D-F59EC45B1BB0}" srcId="{890BA070-7747-254C-9339-8CB33E994913}" destId="{23DDE373-BACB-4EF1-9AFD-76F2227B20F5}" srcOrd="1" destOrd="0" parTransId="{733510D0-123B-4ADD-A049-CA89762A97EA}" sibTransId="{A5643A6E-E48A-42B9-9857-A702CD6E83C5}"/>
    <dgm:cxn modelId="{2B6A8E8E-44E1-C34F-AAB9-E79D93E45946}" srcId="{34C40E65-6737-244F-A1E0-22593ECB01EF}" destId="{1FA20EC9-6DD2-DE41-8CA8-249BC355B93C}" srcOrd="0" destOrd="0" parTransId="{9FF4FCBA-7EFC-BB44-A150-C5D7BF910749}" sibTransId="{E1688F2B-8D48-6443-A6C1-62C6FB7FE9D0}"/>
    <dgm:cxn modelId="{86DFEF8F-E3F7-BA45-9D1E-F9F456A3F7A9}" srcId="{34C40E65-6737-244F-A1E0-22593ECB01EF}" destId="{2C39DCFB-63D8-B64D-B95A-C0B7BFEDF25B}" srcOrd="1" destOrd="0" parTransId="{7D388B2C-2AA2-1142-9C4C-5D2CBAFEC337}" sibTransId="{83466E0F-17BD-FF44-B460-7A9B040FD631}"/>
    <dgm:cxn modelId="{79866990-CD6C-1F4A-BABC-1443C5B07020}" srcId="{34C40E65-6737-244F-A1E0-22593ECB01EF}" destId="{7CA90C1A-97E9-F844-B16D-77EF9C6B091F}" srcOrd="3" destOrd="0" parTransId="{8279CBC5-2767-DE48-8B37-03202FA7CD26}" sibTransId="{A1046028-0E56-E946-AC29-53F32F4E2C40}"/>
    <dgm:cxn modelId="{C5D1909C-A513-484A-B0B0-172C81A0231A}" type="presOf" srcId="{1FA20EC9-6DD2-DE41-8CA8-249BC355B93C}" destId="{FE2F867E-2D43-AC4D-8399-68D63CEECD6A}" srcOrd="0" destOrd="0" presId="urn:microsoft.com/office/officeart/2005/8/layout/chevron2"/>
    <dgm:cxn modelId="{24EFF6B6-061C-794D-BE82-5A1EFCF62518}" srcId="{34C40E65-6737-244F-A1E0-22593ECB01EF}" destId="{16A442B6-F1F4-1E41-9CD8-32329C27BBC6}" srcOrd="4" destOrd="0" parTransId="{400AFE5B-FA31-854E-AFDF-804D28DF1212}" sibTransId="{CA720BF1-F2D2-3F47-8D72-13E65F84BC78}"/>
    <dgm:cxn modelId="{086E9FD1-4373-0E48-AEEE-9ACEA7640260}" type="presOf" srcId="{34C40E65-6737-244F-A1E0-22593ECB01EF}" destId="{AB164A3D-6DC1-8D48-BDFD-60155DD05A79}" srcOrd="0" destOrd="0" presId="urn:microsoft.com/office/officeart/2005/8/layout/chevron2"/>
    <dgm:cxn modelId="{C9FAF5D2-7439-49F5-9E29-558A666A218E}" type="presOf" srcId="{563567FB-E1C7-432C-AF45-183622A53412}" destId="{5FB81456-0FD5-4451-A033-F4DAEB22FE41}" srcOrd="0" destOrd="0" presId="urn:microsoft.com/office/officeart/2005/8/layout/chevron2"/>
    <dgm:cxn modelId="{9BA318E3-FB1F-5144-9EF3-21A599F2134A}" type="presOf" srcId="{A3578826-1FC5-2C4C-9909-19A09142A1BA}" destId="{FE2F867E-2D43-AC4D-8399-68D63CEECD6A}" srcOrd="0" destOrd="2" presId="urn:microsoft.com/office/officeart/2005/8/layout/chevron2"/>
    <dgm:cxn modelId="{F25DE9E8-5135-7943-9AD0-0E406842B5C6}" srcId="{890BA070-7747-254C-9339-8CB33E994913}" destId="{34C40E65-6737-244F-A1E0-22593ECB01EF}" srcOrd="0" destOrd="0" parTransId="{1E11E07F-B3DA-B948-9DB0-0F94E98DFC8A}" sibTransId="{C36BA109-1F33-684C-9A5B-1C75661542E2}"/>
    <dgm:cxn modelId="{F21111EA-856C-9842-BE2E-640BEFBCBEEF}" type="presOf" srcId="{890BA070-7747-254C-9339-8CB33E994913}" destId="{CFE3FBB3-6F94-7845-B486-54C5C5046C61}" srcOrd="0" destOrd="0" presId="urn:microsoft.com/office/officeart/2005/8/layout/chevron2"/>
    <dgm:cxn modelId="{89429FF7-1C4A-9E43-B24C-0C8DE9D25F89}" type="presOf" srcId="{2C39DCFB-63D8-B64D-B95A-C0B7BFEDF25B}" destId="{FE2F867E-2D43-AC4D-8399-68D63CEECD6A}" srcOrd="0" destOrd="1" presId="urn:microsoft.com/office/officeart/2005/8/layout/chevron2"/>
    <dgm:cxn modelId="{B4E7A542-6E66-2747-B72C-4E447BD5225A}" type="presParOf" srcId="{CFE3FBB3-6F94-7845-B486-54C5C5046C61}" destId="{E8ECECAC-B50F-0E42-B595-D08692018095}" srcOrd="0" destOrd="0" presId="urn:microsoft.com/office/officeart/2005/8/layout/chevron2"/>
    <dgm:cxn modelId="{6976DEAF-BA6E-7842-BC1B-41050202C948}" type="presParOf" srcId="{E8ECECAC-B50F-0E42-B595-D08692018095}" destId="{AB164A3D-6DC1-8D48-BDFD-60155DD05A79}" srcOrd="0" destOrd="0" presId="urn:microsoft.com/office/officeart/2005/8/layout/chevron2"/>
    <dgm:cxn modelId="{6C2A3C73-56D7-5543-8C87-96DC39C15AEE}" type="presParOf" srcId="{E8ECECAC-B50F-0E42-B595-D08692018095}" destId="{FE2F867E-2D43-AC4D-8399-68D63CEECD6A}" srcOrd="1" destOrd="0" presId="urn:microsoft.com/office/officeart/2005/8/layout/chevron2"/>
    <dgm:cxn modelId="{91295A1E-E247-C64E-982C-EAE93ADC1090}" type="presParOf" srcId="{CFE3FBB3-6F94-7845-B486-54C5C5046C61}" destId="{8518F3F8-D49C-9844-B98C-7671381165AD}" srcOrd="1" destOrd="0" presId="urn:microsoft.com/office/officeart/2005/8/layout/chevron2"/>
    <dgm:cxn modelId="{9DDEBAB6-504A-463E-8E86-192F61EAB837}" type="presParOf" srcId="{CFE3FBB3-6F94-7845-B486-54C5C5046C61}" destId="{7BC32DE1-F738-49D9-9481-8B3AC32BD26C}" srcOrd="2" destOrd="0" presId="urn:microsoft.com/office/officeart/2005/8/layout/chevron2"/>
    <dgm:cxn modelId="{689B0910-C4C2-4ED0-BF6F-7B7E8BADA7C3}" type="presParOf" srcId="{7BC32DE1-F738-49D9-9481-8B3AC32BD26C}" destId="{4E90CE9C-1A05-40AD-91CE-75486F9F1317}" srcOrd="0" destOrd="0" presId="urn:microsoft.com/office/officeart/2005/8/layout/chevron2"/>
    <dgm:cxn modelId="{13F2D8AC-BB7B-438B-B83E-A9EF6AD70A94}" type="presParOf" srcId="{7BC32DE1-F738-49D9-9481-8B3AC32BD26C}" destId="{5FB81456-0FD5-4451-A033-F4DAEB22FE4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4A3D-6DC1-8D48-BDFD-60155DD05A79}">
      <dsp:nvSpPr>
        <dsp:cNvPr id="0" name=""/>
        <dsp:cNvSpPr/>
      </dsp:nvSpPr>
      <dsp:spPr>
        <a:xfrm rot="5400000">
          <a:off x="-375909" y="378964"/>
          <a:ext cx="2506066" cy="1754246"/>
        </a:xfrm>
        <a:prstGeom prst="chevron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sp:txBody>
      <dsp:txXfrm rot="-5400000">
        <a:off x="1" y="880177"/>
        <a:ext cx="1754246" cy="751820"/>
      </dsp:txXfrm>
    </dsp:sp>
    <dsp:sp modelId="{FE2F867E-2D43-AC4D-8399-68D63CEECD6A}">
      <dsp:nvSpPr>
        <dsp:cNvPr id="0" name=""/>
        <dsp:cNvSpPr/>
      </dsp:nvSpPr>
      <dsp:spPr>
        <a:xfrm rot="5400000">
          <a:off x="4559182" y="-2801881"/>
          <a:ext cx="1628942" cy="7238815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yn rhoi cymorth rheolaidd i’r ANG.</a:t>
          </a:r>
          <a:r>
            <a:rPr lang="cy-GB" sz="1600" kern="12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Fel arfer, bydd y MS yn yr un ysgol â’r ANG ond gall hefyd fod mewn nifer o ysgolion neu’n gweithio gyda grŵp o athrawon llanw.</a:t>
          </a:r>
          <a:r>
            <a:rPr lang="cy-GB" sz="160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500" kern="1200"/>
        </a:p>
      </dsp:txBody>
      <dsp:txXfrm rot="-5400000">
        <a:off x="1754246" y="82573"/>
        <a:ext cx="7159297" cy="1469906"/>
      </dsp:txXfrm>
    </dsp:sp>
    <dsp:sp modelId="{4E90CE9C-1A05-40AD-91CE-75486F9F1317}">
      <dsp:nvSpPr>
        <dsp:cNvPr id="0" name=""/>
        <dsp:cNvSpPr/>
      </dsp:nvSpPr>
      <dsp:spPr>
        <a:xfrm rot="5400000">
          <a:off x="-375909" y="2601497"/>
          <a:ext cx="2506066" cy="1754246"/>
        </a:xfrm>
        <a:prstGeom prst="chevron">
          <a:avLst/>
        </a:prstGeom>
        <a:solidFill>
          <a:schemeClr val="bg1">
            <a:lumMod val="85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Corff</a:t>
          </a:r>
          <a:r>
            <a:rPr lang="en-US" sz="20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 </a:t>
          </a:r>
          <a:r>
            <a:rPr lang="en-US" sz="2000" kern="1200" err="1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Priodol</a:t>
          </a:r>
          <a:endParaRPr lang="en-US" sz="2000" kern="12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000" kern="1200"/>
        </a:p>
      </dsp:txBody>
      <dsp:txXfrm rot="-5400000">
        <a:off x="1" y="3102710"/>
        <a:ext cx="1754246" cy="751820"/>
      </dsp:txXfrm>
    </dsp:sp>
    <dsp:sp modelId="{5FB81456-0FD5-4451-A033-F4DAEB22FE41}">
      <dsp:nvSpPr>
        <dsp:cNvPr id="0" name=""/>
        <dsp:cNvSpPr/>
      </dsp:nvSpPr>
      <dsp:spPr>
        <a:xfrm rot="5400000">
          <a:off x="4559182" y="-579349"/>
          <a:ext cx="1628942" cy="7238815"/>
        </a:xfrm>
        <a:prstGeom prst="round2SameRect">
          <a:avLst/>
        </a:prstGeom>
        <a:solidFill>
          <a:schemeClr val="bg1">
            <a:lumMod val="85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cy-GB" sz="16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Sydd â chyfrifoldeb cyffredinol am sicrhau bod y sefydlu yn bodloni’r gofynion statudol ac yn defnyddio tystiolaeth asesu i wneud y penderfyniad terfynol ar ddeilliant y sefydlu.</a:t>
          </a:r>
          <a:r>
            <a:rPr lang="cy-GB" sz="160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</a:p>
      </dsp:txBody>
      <dsp:txXfrm rot="-5400000">
        <a:off x="1754246" y="2305105"/>
        <a:ext cx="7159297" cy="1469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4A3D-6DC1-8D48-BDFD-60155DD05A79}">
      <dsp:nvSpPr>
        <dsp:cNvPr id="0" name=""/>
        <dsp:cNvSpPr/>
      </dsp:nvSpPr>
      <dsp:spPr>
        <a:xfrm rot="5400000">
          <a:off x="-368438" y="372363"/>
          <a:ext cx="2456254" cy="1719377"/>
        </a:xfrm>
        <a:prstGeom prst="chevron">
          <a:avLst/>
        </a:prstGeom>
        <a:solidFill>
          <a:schemeClr val="accent1">
            <a:lumMod val="20000"/>
            <a:lumOff val="8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Mentor</a:t>
          </a:r>
        </a:p>
      </dsp:txBody>
      <dsp:txXfrm rot="-5400000">
        <a:off x="1" y="863614"/>
        <a:ext cx="1719377" cy="736877"/>
      </dsp:txXfrm>
    </dsp:sp>
    <dsp:sp modelId="{FE2F867E-2D43-AC4D-8399-68D63CEECD6A}">
      <dsp:nvSpPr>
        <dsp:cNvPr id="0" name=""/>
        <dsp:cNvSpPr/>
      </dsp:nvSpPr>
      <dsp:spPr>
        <a:xfrm rot="5400000">
          <a:off x="4325329" y="-2558943"/>
          <a:ext cx="1597404" cy="6809307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Regular support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Complete all induction activities at set times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Lesson observations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EWC website log in and completion</a:t>
          </a:r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500" kern="1200"/>
        </a:p>
      </dsp:txBody>
      <dsp:txXfrm rot="-5400000">
        <a:off x="1719378" y="124987"/>
        <a:ext cx="6731328" cy="1441446"/>
      </dsp:txXfrm>
    </dsp:sp>
    <dsp:sp modelId="{4E90CE9C-1A05-40AD-91CE-75486F9F1317}">
      <dsp:nvSpPr>
        <dsp:cNvPr id="0" name=""/>
        <dsp:cNvSpPr/>
      </dsp:nvSpPr>
      <dsp:spPr>
        <a:xfrm rot="5400000">
          <a:off x="-368438" y="2544838"/>
          <a:ext cx="2456254" cy="1719377"/>
        </a:xfrm>
        <a:prstGeom prst="chevron">
          <a:avLst/>
        </a:prstGeom>
        <a:solidFill>
          <a:schemeClr val="bg1">
            <a:lumMod val="75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1800" kern="1200">
            <a:solidFill>
              <a:schemeClr val="tx1"/>
            </a:solidFill>
            <a:latin typeface="UD Digi Kyokasho NP-B" panose="02020700000000000000" pitchFamily="18" charset="-128"/>
            <a:ea typeface="UD Digi Kyokasho NP-B" panose="02020700000000000000" pitchFamily="18" charset="-128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2000" kern="1200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rPr>
            <a:t>AB</a:t>
          </a:r>
        </a:p>
        <a:p>
          <a:pPr marL="0"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2100" kern="1200"/>
        </a:p>
      </dsp:txBody>
      <dsp:txXfrm rot="-5400000">
        <a:off x="1" y="3036089"/>
        <a:ext cx="1719377" cy="736877"/>
      </dsp:txXfrm>
    </dsp:sp>
    <dsp:sp modelId="{5FB81456-0FD5-4451-A033-F4DAEB22FE41}">
      <dsp:nvSpPr>
        <dsp:cNvPr id="0" name=""/>
        <dsp:cNvSpPr/>
      </dsp:nvSpPr>
      <dsp:spPr>
        <a:xfrm rot="5400000">
          <a:off x="4325748" y="-429970"/>
          <a:ext cx="1596565" cy="6809307"/>
        </a:xfrm>
        <a:prstGeom prst="round2SameRect">
          <a:avLst/>
        </a:prstGeom>
        <a:solidFill>
          <a:schemeClr val="bg1">
            <a:lumMod val="75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Ensure that induction meets the statutory requirements</a:t>
          </a:r>
          <a:endParaRPr lang="cy-GB" sz="1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Assess evidence to make final decision on induction outcome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Robust moderation</a:t>
          </a:r>
          <a:endParaRPr lang="cy-GB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719377" y="2254339"/>
        <a:ext cx="6731369" cy="1440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5232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BA6A1CE4-FDB9-BB4B-B08A-744C9E02E52E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2925" y="1208088"/>
            <a:ext cx="5803900" cy="32654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31" tIns="47316" rIns="94631" bIns="47316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654193"/>
            <a:ext cx="5511800" cy="3807976"/>
          </a:xfrm>
          <a:prstGeom prst="rect">
            <a:avLst/>
          </a:prstGeom>
        </p:spPr>
        <p:txBody>
          <a:bodyPr vert="horz" lIns="94631" tIns="47316" rIns="94631" bIns="47316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20"/>
            <a:ext cx="2985558" cy="485231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7EAA0177-8484-1647-AFA0-CE1F63020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6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initial-teacher-education-ite-priority-subject-incentive-scheme-guidance-students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gov.wales/ethnic-minority-initial-teacher-education-ite-incentive-scheme-guidance-students" TargetMode="External"/><Relationship Id="rId4" Type="http://schemas.openxmlformats.org/officeDocument/2006/relationships/hyperlink" Target="https://www.gov.wales/welsh-medium-initial-teacher-education-incentive-iaith-athrawon-yfory-guidance-students" TargetMode="Externa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initial-teacher-education-ite-priority-subject-incentive-scheme-guidance-students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gov.wales/ethnic-minority-initial-teacher-education-ite-incentive-scheme-guidance-students" TargetMode="External"/><Relationship Id="rId4" Type="http://schemas.openxmlformats.org/officeDocument/2006/relationships/hyperlink" Target="https://www.gov.wales/welsh-medium-initial-teacher-education-incentive-iaith-athrawon-yfory-guidance-students" TargetMode="Externa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https://forms.office.com/e/Z0sfeCQg7L?origin=lprLink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32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620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776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939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53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639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08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595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9729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996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056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057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105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748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6979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7940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093CD-58D6-FC51-C53B-D4F4CA94FA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C819C0-9EC3-F6B0-FC12-F792F995F0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3FC81F-C28C-4D5A-B25B-D6BC7C83B9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ITE Priority Subjects </a:t>
            </a:r>
            <a:r>
              <a:rPr lang="en-GB" dirty="0">
                <a:hlinkClick r:id="rId3"/>
              </a:rPr>
              <a:t>Initial Teacher Education (ITE) Priority Subject Incentive Scheme: guidance for students | GOV.WALES</a:t>
            </a:r>
            <a:endParaRPr lang="en-GB" dirty="0"/>
          </a:p>
          <a:p>
            <a:r>
              <a:rPr lang="en-GB" dirty="0">
                <a:cs typeface="Calibri"/>
              </a:rPr>
              <a:t>Iaith Athrawon </a:t>
            </a:r>
            <a:r>
              <a:rPr lang="en-GB" dirty="0" err="1">
                <a:cs typeface="Calibri"/>
              </a:rPr>
              <a:t>Yfory</a:t>
            </a:r>
            <a:r>
              <a:rPr lang="en-GB" dirty="0">
                <a:cs typeface="Calibri"/>
              </a:rPr>
              <a:t> </a:t>
            </a:r>
            <a:r>
              <a:rPr lang="en-GB" dirty="0">
                <a:hlinkClick r:id="rId4"/>
              </a:rPr>
              <a:t>Welsh medium initial teacher education incentive (Iaith Athrawon </a:t>
            </a:r>
            <a:r>
              <a:rPr lang="en-GB" dirty="0" err="1">
                <a:hlinkClick r:id="rId4"/>
              </a:rPr>
              <a:t>Yfory</a:t>
            </a:r>
            <a:r>
              <a:rPr lang="en-GB" dirty="0">
                <a:hlinkClick r:id="rId4"/>
              </a:rPr>
              <a:t>): guidance for students | GOV.WALES</a:t>
            </a:r>
            <a:endParaRPr lang="en-GB" dirty="0"/>
          </a:p>
          <a:p>
            <a:r>
              <a:rPr lang="en-US" dirty="0">
                <a:cs typeface="Calibri"/>
              </a:rPr>
              <a:t>Ethnic Minority ITE Incentive </a:t>
            </a:r>
            <a:r>
              <a:rPr lang="en-GB" dirty="0">
                <a:hlinkClick r:id="rId5"/>
              </a:rPr>
              <a:t>Ethnic Minority Initial Teacher Education (ITE) Incentive scheme: guidance for students | GOV.WALES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CD73A-5CB3-D2AE-2E7C-6CFBFC9CA5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3673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DE8232-54E4-2497-28BE-C34F5C403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3996FE-232C-D948-C2F7-BE1BD9BC8E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B1FDDA-58DA-37B9-681B-2E081B1AA4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ITE Priority Subjects </a:t>
            </a:r>
            <a:r>
              <a:rPr lang="en-GB" dirty="0">
                <a:hlinkClick r:id="rId3"/>
              </a:rPr>
              <a:t>Initial Teacher Education (ITE) Priority Subject Incentive Scheme: guidance for students | GOV.WALES</a:t>
            </a:r>
            <a:endParaRPr lang="en-GB" dirty="0"/>
          </a:p>
          <a:p>
            <a:r>
              <a:rPr lang="en-GB" dirty="0">
                <a:cs typeface="Calibri"/>
              </a:rPr>
              <a:t>Iaith Athrawon </a:t>
            </a:r>
            <a:r>
              <a:rPr lang="en-GB" dirty="0" err="1">
                <a:cs typeface="Calibri"/>
              </a:rPr>
              <a:t>Yfory</a:t>
            </a:r>
            <a:r>
              <a:rPr lang="en-GB" dirty="0">
                <a:cs typeface="Calibri"/>
              </a:rPr>
              <a:t> </a:t>
            </a:r>
            <a:r>
              <a:rPr lang="en-GB" dirty="0">
                <a:hlinkClick r:id="rId4"/>
              </a:rPr>
              <a:t>Welsh medium initial teacher education incentive (Iaith Athrawon </a:t>
            </a:r>
            <a:r>
              <a:rPr lang="en-GB" dirty="0" err="1">
                <a:hlinkClick r:id="rId4"/>
              </a:rPr>
              <a:t>Yfory</a:t>
            </a:r>
            <a:r>
              <a:rPr lang="en-GB" dirty="0">
                <a:hlinkClick r:id="rId4"/>
              </a:rPr>
              <a:t>): guidance for students | GOV.WALES</a:t>
            </a:r>
            <a:endParaRPr lang="en-GB" dirty="0"/>
          </a:p>
          <a:p>
            <a:r>
              <a:rPr lang="en-US" dirty="0">
                <a:cs typeface="Calibri"/>
              </a:rPr>
              <a:t>Ethnic Minority ITE Incentive </a:t>
            </a:r>
            <a:r>
              <a:rPr lang="en-GB" dirty="0">
                <a:hlinkClick r:id="rId5"/>
              </a:rPr>
              <a:t>Ethnic Minority Initial Teacher Education (ITE) Incentive scheme: guidance for students | GOV.WALES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A9B5A-E39D-247C-6E5F-688D7C3B47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10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4774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558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0340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https://forms.office.com/e/Z0sfeCQg7L?origin=lprLink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AA0177-8484-1647-AFA0-CE1F6302082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52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951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55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946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519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644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465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928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109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879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537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29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79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c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ewc.wale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ewc.wales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upply-teachers-in-wale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upply-teachers-in-wale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e/6iynZa58Cn?origin=lprLin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37945" y="0"/>
            <a:ext cx="12116109" cy="6858000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algn="ctr">
              <a:lnSpc>
                <a:spcPct val="200000"/>
              </a:lnSpc>
            </a:pPr>
            <a:endParaRPr lang="cy-GB" sz="1400" b="1" i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endParaRPr lang="cy-GB" sz="1400" b="1" i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r>
              <a:rPr lang="cy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  <a:t>Rhaglenni Dysgu Proffesiynol Sefydlu Cenedlaethol y Consortia </a:t>
            </a:r>
            <a:br>
              <a:rPr lang="en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</a:br>
            <a:r>
              <a:rPr lang="en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  <a:t>Consortia National Induction Professional Learning Programmes</a:t>
            </a:r>
          </a:p>
          <a:p>
            <a:pPr algn="ctr">
              <a:lnSpc>
                <a:spcPct val="200000"/>
              </a:lnSpc>
            </a:pPr>
            <a:endParaRPr lang="en-GB" sz="2400" b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cy-GB" sz="24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Cyflwyniad i Sefydlu </a:t>
            </a:r>
            <a:endParaRPr lang="en-GB" sz="24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 panose="020F0502020204030204"/>
            </a:endParaRP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Introduction to Induction</a:t>
            </a:r>
            <a:endParaRPr lang="en-GB" sz="24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2026</a:t>
            </a:r>
            <a:endParaRPr lang="en-GB" sz="2400" b="1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Calibri"/>
            </a:endParaRPr>
          </a:p>
          <a:p>
            <a:pPr algn="ctr">
              <a:lnSpc>
                <a:spcPct val="200000"/>
              </a:lnSpc>
            </a:pPr>
            <a:endParaRPr lang="en-GB" sz="2400" dirty="0"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57A190-1B94-5DED-B559-B84A6993733E}"/>
              </a:ext>
            </a:extLst>
          </p:cNvPr>
          <p:cNvSpPr txBox="1"/>
          <p:nvPr/>
        </p:nvSpPr>
        <p:spPr>
          <a:xfrm>
            <a:off x="3656757" y="3477500"/>
            <a:ext cx="5297276" cy="40011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>
                <a:solidFill>
                  <a:srgbClr val="66FFFF"/>
                </a:solidFill>
                <a:latin typeface="UD Digi Kyokasho NK-B"/>
                <a:ea typeface="UD Digi Kyokasho NK-B"/>
                <a:cs typeface="Calibri"/>
              </a:rPr>
              <a:t>   </a:t>
            </a:r>
            <a:endParaRPr lang="en-US">
              <a:solidFill>
                <a:schemeClr val="bg1"/>
              </a:solidFill>
              <a:latin typeface="UD Digi Kyokasho NK-B"/>
              <a:ea typeface="UD Digi Kyokasho NK-B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F29F6B-CB33-DF32-B526-2B1F3E7D01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143" t="31123" r="37232" b="20068"/>
          <a:stretch>
            <a:fillRect/>
          </a:stretch>
        </p:blipFill>
        <p:spPr>
          <a:xfrm>
            <a:off x="9960429" y="4664376"/>
            <a:ext cx="2193625" cy="219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06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354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Erbyn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diwedd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y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cwrs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AGA               By the end of ITE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616297" y="1630165"/>
            <a:ext cx="5234774" cy="35976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Gofalu bod eich Proffil Dechrau Gyrfa (PDG) yn cynnwys targedau realistig y bydd angen i chi weithio arnynt flwyddyn nesaf, a bod eich tiwtor AGA wedi gwirio hyn. Dylai fod yn barod i’w lwytho i’ch PDP. </a:t>
            </a:r>
          </a:p>
          <a:p>
            <a:pPr>
              <a:lnSpc>
                <a:spcPct val="150000"/>
              </a:lnSpc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Cwblhau eich Fframwaith  Iaith Gymraeg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495127" y="1630164"/>
            <a:ext cx="5234774" cy="359766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Career Entry Profile (CEP) with your ITE tutor. Include realistic targets that you will be working towards during your induction year.</a:t>
            </a:r>
          </a:p>
          <a:p>
            <a:pPr>
              <a:lnSpc>
                <a:spcPct val="150000"/>
              </a:lnSpc>
              <a:defRPr/>
            </a:pP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your Welsh Language Framework ready to upload to your PLP</a:t>
            </a:r>
          </a:p>
        </p:txBody>
      </p:sp>
    </p:spTree>
    <p:extLst>
      <p:ext uri="{BB962C8B-B14F-4D97-AF65-F5344CB8AC3E}">
        <p14:creationId xmlns:p14="http://schemas.microsoft.com/office/powerpoint/2010/main" val="3214219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68151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393105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Unwaith i chi gael SAC, mae sefydlu yn broses statudol.</a:t>
            </a:r>
          </a:p>
          <a:p>
            <a:pPr marL="0" indent="0">
              <a:spcBef>
                <a:spcPct val="0"/>
              </a:spcBef>
              <a:buNone/>
            </a:pPr>
            <a:endParaRPr lang="cy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mwyafrif o ANG yn cymryd tua thri tymor ysgol i arddangos, drwy eu proffil sefydlu, eu bod yn cwrdd â’r safonau proffesiynol </a:t>
            </a:r>
          </a:p>
          <a:p>
            <a:pPr marL="0" indent="0">
              <a:spcBef>
                <a:spcPct val="0"/>
              </a:spcBef>
              <a:buNone/>
            </a:pPr>
            <a:endParaRPr lang="cy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 i chi fod wedi’ch cyflogi fel </a:t>
            </a:r>
            <a:r>
              <a:rPr lang="cy-GB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cy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spcBef>
                <a:spcPct val="0"/>
              </a:spcBef>
              <a:buNone/>
            </a:pPr>
            <a:endParaRPr lang="cy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 mwyn addysgu yng Nghymru, rhaid i chi basio sefydlu.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414875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Once you have gained QTS, induction is a statutory process.</a:t>
            </a:r>
          </a:p>
          <a:p>
            <a:pPr>
              <a:spcBef>
                <a:spcPct val="0"/>
              </a:spcBef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The majority of full time NQTs take around three school terms to demonstrate, via their induction profile, that they meet the professional standards </a:t>
            </a:r>
          </a:p>
          <a:p>
            <a:pPr marL="0" indent="0">
              <a:spcBef>
                <a:spcPct val="0"/>
              </a:spcBef>
              <a:buNone/>
            </a:pPr>
            <a:endParaRPr lang="en-GB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You must be </a:t>
            </a:r>
            <a:r>
              <a:rPr lang="en-GB" i="0" dirty="0">
                <a:solidFill>
                  <a:schemeClr val="tx1"/>
                </a:solidFill>
                <a:effectLst/>
                <a:latin typeface="Arial"/>
                <a:cs typeface="Arial"/>
              </a:rPr>
              <a:t>employed as a </a:t>
            </a:r>
            <a:r>
              <a:rPr lang="en-GB" i="0" u="sng" dirty="0">
                <a:solidFill>
                  <a:schemeClr val="tx1"/>
                </a:solidFill>
                <a:effectLst/>
                <a:latin typeface="Arial"/>
                <a:cs typeface="Arial"/>
              </a:rPr>
              <a:t>teacher</a:t>
            </a:r>
          </a:p>
          <a:p>
            <a:pPr>
              <a:spcBef>
                <a:spcPct val="0"/>
              </a:spcBef>
            </a:pPr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In order to teach in Wales, you must pass induction.</a:t>
            </a:r>
          </a:p>
          <a:p>
            <a:pPr marL="0" indent="0">
              <a:spcBef>
                <a:spcPct val="0"/>
              </a:spcBef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502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5929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534619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gennych 5 mlynedd i gwblhau eich cyfnod sefydlu wedi i chi dderbyn SAC</a:t>
            </a: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 broses sefydlu wedi’i dylunio i adeiladu ar yr hyn rydych wedi’i ddysgu yn AGA i’ch cefnogi chi wrth ddod yn ymarferydd dosbarth hynod effeithiol, adfyfyriol, cydweithredol ac wedi’i lywio gan ymchwil</a:t>
            </a:r>
          </a:p>
          <a:p>
            <a:pPr>
              <a:lnSpc>
                <a:spcPct val="120000"/>
              </a:lnSpc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pob cyfnod </a:t>
            </a:r>
            <a:r>
              <a:rPr lang="cy-GB" alt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cyfrif tuag at sefydlu pob ANG (nid yw gwaith cynorthwyydd addysgu a goruchwyliwr llanw yn cyfrif).</a:t>
            </a: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534618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have 5 years to complete induction from gaining QTS</a:t>
            </a:r>
          </a:p>
          <a:p>
            <a:pPr>
              <a:spcBef>
                <a:spcPct val="0"/>
              </a:spcBef>
            </a:pP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induction process has been designed to build on what you have learned in ITE to support you to become a highly effective, reflective, collaborative and research informed classroom practitioner</a:t>
            </a:r>
          </a:p>
          <a:p>
            <a:pPr marL="265113" indent="-265113">
              <a:lnSpc>
                <a:spcPct val="120000"/>
              </a:lnSpc>
              <a:defRPr/>
            </a:pPr>
            <a:endParaRPr lang="en-GB" altLang="en-US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65113" indent="-265113">
              <a:lnSpc>
                <a:spcPct val="120000"/>
              </a:lnSpc>
              <a:defRPr/>
            </a:pPr>
            <a:endParaRPr lang="en-GB" altLang="en-US" sz="1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periods of </a:t>
            </a:r>
            <a:r>
              <a:rPr lang="en-GB" altLang="en-US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</a:t>
            </a:r>
            <a:r>
              <a:rPr lang="en-GB" altLang="en-US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count towards induction for all NQTs (TA and cover supervisor work do not count).</a:t>
            </a:r>
          </a:p>
          <a:p>
            <a:pPr>
              <a:spcBef>
                <a:spcPct val="0"/>
              </a:spcBef>
            </a:pP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36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3725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Beth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yw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K-B"/>
                <a:ea typeface="UD Digi Kyokasho NK-B"/>
              </a:rPr>
              <a:t>Sefydlu</a:t>
            </a:r>
            <a:r>
              <a:rPr lang="en-GB" sz="2000">
                <a:solidFill>
                  <a:schemeClr val="bg1"/>
                </a:solidFill>
                <a:latin typeface="UD Digi Kyokasho NK-B"/>
                <a:ea typeface="UD Digi Kyokasho NK-B"/>
              </a:rPr>
              <a:t>?                What is Induction?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654361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 </a:t>
            </a:r>
            <a:r>
              <a:rPr lang="cy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ofyniad cyfreithiol </a:t>
            </a: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 yn rhaid i bob ANG a gyflogir yng Nghymru feddu ar SAC a chofrestru fel athro ysgol gyda Chyngor y Gweithlu Addysg (CGA).</a:t>
            </a:r>
          </a:p>
          <a:p>
            <a:pPr>
              <a:lnSpc>
                <a:spcPct val="120000"/>
              </a:lnSpc>
              <a:defRPr/>
            </a:pPr>
            <a:endParaRPr lang="cy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 gyflwyno'ch cais i gofrestru gyda CGA ar-lein yn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https://www.ewc.wales/site/index.php/cy/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654360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requirement,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all NQTs employed in Wales must hold QTS and register as a school teacher with the Education Workforce Council (EWC). </a:t>
            </a:r>
          </a:p>
          <a:p>
            <a:pPr>
              <a:lnSpc>
                <a:spcPct val="120000"/>
              </a:lnSpc>
              <a:defRPr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submit your application to register with EWC online at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www.ewc.wales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>
              <a:spcBef>
                <a:spcPct val="0"/>
              </a:spcBef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066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79040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Cyngor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y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Gweithlu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K-B"/>
                <a:ea typeface="UD Digi Kyokasho NK-B"/>
              </a:rPr>
              <a:t>Addysg</a:t>
            </a:r>
            <a:r>
              <a:rPr lang="en-GB" sz="2000" dirty="0">
                <a:solidFill>
                  <a:schemeClr val="bg1"/>
                </a:solidFill>
                <a:latin typeface="UD Digi Kyokasho NK-B"/>
                <a:ea typeface="UD Digi Kyokasho NK-B"/>
              </a:rPr>
              <a:t>                Education Workforce Council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5001EF-B419-9D18-6222-8207CF4E84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08" t="11137" r="21685" b="3840"/>
          <a:stretch/>
        </p:blipFill>
        <p:spPr>
          <a:xfrm>
            <a:off x="1509850" y="1788786"/>
            <a:ext cx="4166450" cy="34463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47CDD2-B349-B34A-B893-7EBE9C55B540}"/>
              </a:ext>
            </a:extLst>
          </p:cNvPr>
          <p:cNvSpPr txBox="1"/>
          <p:nvPr/>
        </p:nvSpPr>
        <p:spPr>
          <a:xfrm>
            <a:off x="6096000" y="2522230"/>
            <a:ext cx="5066347" cy="793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5113" indent="-265113" algn="ctr">
              <a:lnSpc>
                <a:spcPct val="120000"/>
              </a:lnSpc>
              <a:defRPr/>
            </a:pPr>
            <a:r>
              <a:rPr lang="en-GB" sz="1800" dirty="0"/>
              <a:t> </a:t>
            </a:r>
            <a:r>
              <a:rPr lang="en-GB" sz="4000" dirty="0"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www.ewc.wales</a:t>
            </a:r>
            <a:r>
              <a:rPr lang="en-GB" sz="4000" dirty="0"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72443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200811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Amcanion y Broses Sefydlu                             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Aims of the Induction Process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556390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Cysondeb yn y strwythur a’r gefnogaeth ar draws Cymru </a:t>
            </a:r>
          </a:p>
          <a:p>
            <a:pPr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Hyblygrwydd mewn gwahanol batrymau cyflogaeth </a:t>
            </a:r>
          </a:p>
          <a:p>
            <a:pPr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 o safon uchel i bob ANG </a:t>
            </a:r>
          </a:p>
          <a:p>
            <a:pPr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Proses deg a chyfiawn</a:t>
            </a:r>
          </a:p>
          <a:p>
            <a:pPr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 trylwyr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556389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Consistency in structure and support across Wales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within different patterns of employment</a:t>
            </a:r>
          </a:p>
          <a:p>
            <a:pPr marL="457200" indent="-457200"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quality experience for NQTs</a:t>
            </a:r>
          </a:p>
          <a:p>
            <a:pPr marL="457200" indent="-457200"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and equitable process</a:t>
            </a:r>
          </a:p>
          <a:p>
            <a:pPr marL="457200" indent="-457200"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Rigorous assessment</a:t>
            </a:r>
          </a:p>
        </p:txBody>
      </p:sp>
    </p:spTree>
    <p:extLst>
      <p:ext uri="{BB962C8B-B14F-4D97-AF65-F5344CB8AC3E}">
        <p14:creationId xmlns:p14="http://schemas.microsoft.com/office/powerpoint/2010/main" val="841557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13725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Ble gall Sefydlu ddigwydd 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469305"/>
            <a:ext cx="5642066" cy="3861429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indent="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cy-GB" sz="1800" b="1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 Sefydlu</a:t>
            </a:r>
            <a:r>
              <a:rPr lang="cy-GB" sz="1800" b="1" i="0" u="none" strike="noStrike" kern="1200" baseline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ddigwydd: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 gynhelir yng Nghymru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arbennig nas</a:t>
            </a:r>
            <a:r>
              <a:rPr lang="cy-GB" sz="1800" b="0" i="0" u="none" strike="noStrike" kern="1200" baseline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cynhelir yng Nghymru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sgolion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gweler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Atodiad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C)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Sefydliadau Addysg Bellach (FE) ble gall</a:t>
            </a:r>
            <a:r>
              <a:rPr lang="cy-GB" sz="1800" b="0" i="0" u="none" strike="noStrike" kern="1200" baseline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sefydliad roi swydd briodol i ANG yn eu galluogi i gwblhau eu cyfnod sefydlu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Unedau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469304"/>
            <a:ext cx="5642066" cy="386142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marR="0" indent="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cy-GB" sz="1800" b="1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 all Sefydlu ddigwydd:</a:t>
            </a:r>
            <a:endParaRPr lang="en-GB" sz="1800" b="1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cy-GB" sz="1600" i="0" u="none" strike="noStrike" kern="1200" baseline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mewn mesurau arbennig, fel y bernir gan </a:t>
            </a:r>
            <a:r>
              <a:rPr lang="cy-GB" sz="1600" i="0" u="none" strike="noStrike" kern="1200" baseline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Estynos</a:t>
            </a:r>
            <a:r>
              <a:rPr lang="cy-GB" sz="1600" i="0" u="none" strike="noStrike" kern="1200" baseline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nad ydynt wedi derbyn caniatâd arbennig.</a:t>
            </a:r>
            <a:endParaRPr lang="en-GB" sz="16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meithrin annibynnol (oni</a:t>
            </a:r>
            <a:r>
              <a:rPr lang="cy-GB" sz="1600" i="0" u="none" strike="noStrike" kern="1200" baseline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bai eu bod nhw’n ysgolion annibynnol sy’n bodloni’r Meini Prawf a nodir yn y Rheoliadau) a lleoliadau blynyddoedd cynnar eraill (oni bai eu bod nhw’n ysgolion meithrin a gynhelir)</a:t>
            </a:r>
            <a:endParaRPr lang="en-GB" sz="16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annibynnol</a:t>
            </a:r>
            <a:r>
              <a:rPr lang="cy-GB" sz="1600" i="0" u="none" strike="noStrike" kern="1200" baseline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nad ydynt yn bodloni’r meini prawf  a ddisgrifir yn y Rheoliadau</a:t>
            </a:r>
            <a:endParaRPr lang="en-GB" sz="16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cy-GB" sz="1600" i="0" u="none" strike="noStrike" kern="1200" baseline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Ysgolion cymunedol neu sylfaenol arbennig</a:t>
            </a:r>
            <a:endParaRPr lang="en-GB" sz="16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175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35496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alt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Where Can Induction Take Place?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545505"/>
            <a:ext cx="5642066" cy="3861429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Induction can take place in: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Maintained schools in Wales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Non-Maintained schools in Wales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Independent Schools where they meet the criteria in the WG guidance appendix C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 institutions providing appropriate posts for NQTs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Pupil Referral Units</a:t>
            </a:r>
            <a:endParaRPr lang="en-GB" sz="18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545504"/>
            <a:ext cx="5642066" cy="386142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Induction cannot take place in:</a:t>
            </a:r>
            <a:endParaRPr lang="en-GB" sz="1800" b="1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Schools requiring special measures, as judged by ESTYN</a:t>
            </a:r>
            <a:endParaRPr lang="en-GB" sz="18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or foundation special schools that do not meet the criteria described in the regulations</a:t>
            </a:r>
            <a:endParaRPr lang="en-GB" sz="18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Independent nursery schools </a:t>
            </a:r>
            <a:endParaRPr lang="en-GB" sz="18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i="0" u="none" strike="noStrike" kern="12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Independent schools who do not meet the criteria in the regulations</a:t>
            </a:r>
            <a:endParaRPr lang="en-GB" sz="180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901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68154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Sut fydda i’n cael fy asesu?                       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How will I be assessed?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481842"/>
            <a:ext cx="5642066" cy="39358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goruchwylio ac asesu yn digwydd yn erbyn y Safonau Proffesiynol i Athrawon wrth eu gwaith. Byddwch yn tystiolaethu eich bod yn bodloni’r rhain yn eich Pasbort Dysgu Proffesiynol ar lein. (PDP).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dirty="0">
                <a:solidFill>
                  <a:schemeClr val="tx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</a:rPr>
              <a:t>Fedrai fethu’r cyfnod sefydlu? </a:t>
            </a:r>
          </a:p>
          <a:p>
            <a:pPr marL="0" indent="0">
              <a:buNone/>
              <a:defRPr/>
            </a:pPr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Medrwch. Os byddwch yn methu, ni chewch fod yn athro yng Nghymru</a:t>
            </a: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2" y="1491076"/>
            <a:ext cx="5642066" cy="392659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defRPr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NQTs will be assessed  against the Professional Standards for Teaching and Leadership. You will demonstrate your progress against these in your Professional Learning Passport (PLP)</a:t>
            </a:r>
          </a:p>
          <a:p>
            <a:pPr>
              <a:defRPr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  <a:defRPr/>
            </a:pPr>
            <a:endParaRPr lang="en-GB" alt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altLang="en-US">
              <a:solidFill>
                <a:schemeClr val="tx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>
                <a:solidFill>
                  <a:schemeClr val="tx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Arial" panose="020B0604020202020204" pitchFamily="34" charset="0"/>
              </a:rPr>
              <a:t>Can I fail Induction? </a:t>
            </a:r>
          </a:p>
          <a:p>
            <a:pPr marL="0" indent="0">
              <a:buNone/>
              <a:defRPr/>
            </a:pP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Yes. If you fail induction, you cannot work as a teacher in Wales.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A129BE-E9B0-0E10-8AE3-19EA76F8C7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0049" y="2677886"/>
            <a:ext cx="2576432" cy="16622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47BCC9-0E17-F29B-DA5D-9EAFFF66B8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5519" y="2677886"/>
            <a:ext cx="2576432" cy="166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799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57265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Pwy yw Pwy?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A50047B-DCBF-57BC-F72C-05790EB0F5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6577872"/>
              </p:ext>
            </p:extLst>
          </p:nvPr>
        </p:nvGraphicFramePr>
        <p:xfrm>
          <a:off x="1770823" y="1436914"/>
          <a:ext cx="8993062" cy="4734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7825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89923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Who is who?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7DA87D4-3E5E-F52F-5E09-3ECDD60635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5893937"/>
              </p:ext>
            </p:extLst>
          </p:nvPr>
        </p:nvGraphicFramePr>
        <p:xfrm>
          <a:off x="2272664" y="1404256"/>
          <a:ext cx="8528685" cy="46365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8927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00010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Os ydych chi'n gweithio yng Nghymru fel ANG, mae rhaid i chi:</a:t>
            </a:r>
            <a:b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</a:b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If you are working in Wales as an NQT, you must: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360448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angen i chi gymryd cyfrifoldeb am y broses sefydlu.</a:t>
            </a:r>
            <a:endParaRPr lang="cy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Cofrestru gyda Cyngor y Gweithlu Addysg (CGA) fel athro.</a:t>
            </a:r>
            <a:endParaRPr lang="cy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 wrth yr ysgol / asiantaeth gyflenwi  eich bod yn ANG.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Sicrhau bod Cyngor y Gweithlu Addysg yn gwybod am eich statws ac am bob cyfnod cyflogaeth. 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Cymryd rhan mewn dysgu proffesiynol a gweithgareddau datblygu. </a:t>
            </a: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 a chadw cofnod o dystiolaeth o fodloni’r Safonau.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0" y="1360448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ake responsibility for your induction process </a:t>
            </a:r>
          </a:p>
          <a:p>
            <a:pPr>
              <a:defRPr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Register with EWC as a teacher</a:t>
            </a:r>
          </a:p>
          <a:p>
            <a:pPr>
              <a:defRPr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 the school / supply agency you are an NQT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change your employment, you must inform the EWC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ownership of your professional learning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and maintain a record of evidence of meeting the standards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2705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276690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Os ydych chi'n gweithio yng Nghymru fel ANG, mae rhaid i chi:</a:t>
            </a:r>
            <a:br>
              <a:rPr lang="cy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</a:b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If you are working in Wales as an NQT, you must: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3" y="1638687"/>
            <a:ext cx="5642065" cy="41494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Cyflenwi 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Cofrestrwch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hun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CGA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Logio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sesiynau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hun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Cefnogir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Fentor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Cytundeb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Rhowch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gwybod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i'r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bod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ANG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Gofynnwch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i’r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eich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cofrestru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gyda'r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CGA a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darparu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mentor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Bydd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yr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ysgol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cofnodi’ch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sesiynau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ffurflen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hawlio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cyllid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derbyn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arian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i’ch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cefnogi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096000" y="1638686"/>
            <a:ext cx="5716744" cy="414946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ct val="150000"/>
              </a:lnSpc>
            </a:pPr>
            <a:r>
              <a:rPr lang="en-GB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Register yourself with EWC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 you own sessions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Supported by a Mentor</a:t>
            </a:r>
          </a:p>
          <a:p>
            <a:pPr>
              <a:lnSpc>
                <a:spcPct val="150000"/>
              </a:lnSpc>
            </a:pPr>
            <a:r>
              <a:rPr lang="en-GB" sz="18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Contracted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 the school you are an NQT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</a:t>
            </a: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 to register you with EWC and provide a Mentor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 will log your sessions via an EWC funding claim form and receive support monies.</a:t>
            </a:r>
          </a:p>
        </p:txBody>
      </p:sp>
    </p:spTree>
    <p:extLst>
      <p:ext uri="{BB962C8B-B14F-4D97-AF65-F5344CB8AC3E}">
        <p14:creationId xmlns:p14="http://schemas.microsoft.com/office/powerpoint/2010/main" val="1412952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200811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Ar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gyflogaeth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gyntaf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mae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US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angen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i chi …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480189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Cytundeb</a:t>
            </a:r>
            <a:r>
              <a:rPr lang="en-US" sz="1800" b="1" i="0" u="none" strike="noStrike" kern="12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i="0" u="none" strike="noStrike" kern="1200" baseline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sz="1800" b="1" i="0" u="none" strike="noStrike" kern="120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Amser 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 ANG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am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gyfeiriad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Hwb -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siaradwch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rhagweithiol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chwrdd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mentor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ymuno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undeb</a:t>
            </a: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0" y="1480189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baseline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1800" b="1" i="0" u="none" strike="noStrike" kern="1200" baseline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Llanw</a:t>
            </a:r>
            <a:r>
              <a:rPr lang="en-US" sz="1800" b="1" i="0" u="none" strike="noStrike" kern="1200" baseline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asiantaeth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gyflenwi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ANG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cyfeiriad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Hwb -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cysylltwch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Hwb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https://hwb.gov.wales/supply-teachers-in-wales/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asiantaeth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 ANG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ymuno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800" b="0" i="0" u="none" strike="noStrike" kern="120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undeb</a:t>
            </a:r>
            <a:r>
              <a:rPr lang="en-US" sz="1800" b="0" i="0" u="none" strike="noStrike" kern="120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b="0" i="0" u="none" strike="noStrike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184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233467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On first employment you need to …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187234" y="1621705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Full-time/ Part Time  Contract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endParaRPr lang="en-US" sz="1800" b="0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 the school that you are an NQT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Ask the school to set up  Hwb email address – talk to the school about this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proactive and ask to visit your school and meet the induction mentor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 joining a union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286500" y="1621704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Supply work</a:t>
            </a:r>
          </a:p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 the supply agency that you are an NQT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 up a Hwb email address – contact Hwb directly:                                                                              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https://hwb.gov.wales/supply-teachers-in-wales/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Ask the agency what support they offer NQTs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indent="-285750" algn="l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 joining a union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065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CE824-A655-9908-4C9F-22ADF297B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E2A93CB-93CD-6C41-9C7D-9B73E46D66AF}"/>
              </a:ext>
            </a:extLst>
          </p:cNvPr>
          <p:cNvSpPr/>
          <p:nvPr/>
        </p:nvSpPr>
        <p:spPr>
          <a:xfrm>
            <a:off x="54007" y="113723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Cymhellion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Gychwynnol</a:t>
            </a:r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Athrawon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660C8D-CF1B-9B4D-062A-FE1583C4D33F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8B6C99F-EC10-2A8A-01CC-0EC7A9F01686}"/>
              </a:ext>
            </a:extLst>
          </p:cNvPr>
          <p:cNvSpPr/>
          <p:nvPr/>
        </p:nvSpPr>
        <p:spPr>
          <a:xfrm>
            <a:off x="359880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laenoriaeth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Thechnoleg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Ddigidol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a/neu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Gyfrifiadureg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Cemeg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Ffiseg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47A8A0-4E3A-3A05-22AB-61CAAD98455C}"/>
              </a:ext>
            </a:extLst>
          </p:cNvPr>
          <p:cNvSpPr/>
          <p:nvPr/>
        </p:nvSpPr>
        <p:spPr>
          <a:xfrm>
            <a:off x="4290959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 Athrawon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GB" sz="9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ITE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ôl-raddedig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achrededig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Statws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Cymwysiedig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Gymraeg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neu'r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Gymraeg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6E55C8-0246-C16A-C8D9-CE13B3E66FED}"/>
              </a:ext>
            </a:extLst>
          </p:cNvPr>
          <p:cNvSpPr/>
          <p:nvPr/>
        </p:nvSpPr>
        <p:spPr>
          <a:xfrm>
            <a:off x="8222038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Athrawon (AGA) o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Gymunedau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Ethnig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Lleiafrifo</a:t>
            </a:r>
            <a:endParaRPr lang="en-GB" sz="1800" b="1" i="0" u="none" strike="noStrike" kern="12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fontAlgn="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Grant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Asiaidd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Lleiafrifoedd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Ethnig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ITE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ôl-raddedig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achrededig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SAC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43B8AD3-E856-8275-E3F7-754692619A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86" t="37925" r="52057" b="21768"/>
          <a:stretch>
            <a:fillRect/>
          </a:stretch>
        </p:blipFill>
        <p:spPr>
          <a:xfrm>
            <a:off x="2252789" y="4266331"/>
            <a:ext cx="1831343" cy="183165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51725BC-DAD5-547E-B0EC-C45F493CE7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447" t="32993" r="53125" b="26531"/>
          <a:stretch>
            <a:fillRect/>
          </a:stretch>
        </p:blipFill>
        <p:spPr>
          <a:xfrm>
            <a:off x="6215186" y="4286003"/>
            <a:ext cx="1831343" cy="181608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170FEAD-F897-8566-A2E3-608EC416AE2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340" t="41156" r="52165" b="18198"/>
          <a:stretch>
            <a:fillRect/>
          </a:stretch>
        </p:blipFill>
        <p:spPr>
          <a:xfrm>
            <a:off x="10159710" y="4286003"/>
            <a:ext cx="1845056" cy="183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257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79EE09-1926-7A90-F745-15336E8B20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D015C93-7EBA-7C1B-704E-50750B9387B7}"/>
              </a:ext>
            </a:extLst>
          </p:cNvPr>
          <p:cNvSpPr/>
          <p:nvPr/>
        </p:nvSpPr>
        <p:spPr>
          <a:xfrm>
            <a:off x="54007" y="113723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ITE incentives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7563DB-13D1-877F-22E6-28477D6201E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06D4722-095C-B27F-E11C-EF2B16FCB725}"/>
              </a:ext>
            </a:extLst>
          </p:cNvPr>
          <p:cNvSpPr/>
          <p:nvPr/>
        </p:nvSpPr>
        <p:spPr>
          <a:xfrm>
            <a:off x="359880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Initial Teacher Education Priority Subjects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languages</a:t>
            </a: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and Technology</a:t>
            </a:r>
          </a:p>
          <a:p>
            <a:pPr marL="285750" indent="-285750" fontAlgn="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Technology and/or Computer Science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Biology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Chemistry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Mathematics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Physics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5DC46F-6B37-F558-E1C3-FA24FE556802}"/>
              </a:ext>
            </a:extLst>
          </p:cNvPr>
          <p:cNvSpPr/>
          <p:nvPr/>
        </p:nvSpPr>
        <p:spPr>
          <a:xfrm>
            <a:off x="4290959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 Athrawon </a:t>
            </a:r>
            <a:r>
              <a:rPr lang="en-GB" sz="1800" b="1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Yfory</a:t>
            </a: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Incentives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accredited secondary postgraduate ITE programme with QTS</a:t>
            </a: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 through the medium of Welsh or Welsh as a subject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A7C769-73FD-E4A9-CC89-5E2AAD34F711}"/>
              </a:ext>
            </a:extLst>
          </p:cNvPr>
          <p:cNvSpPr/>
          <p:nvPr/>
        </p:nvSpPr>
        <p:spPr>
          <a:xfrm>
            <a:off x="8222038" y="1289381"/>
            <a:ext cx="3372395" cy="46590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algn="ctr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Ethnic Minority ITE Incentive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 rtl="0" eaLnBrk="1" fontAlgn="t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Grant available to Black, Asian and Minority Ethnic students studying an accredited postgraduate ITE programme leading to QTS</a:t>
            </a:r>
            <a:endParaRPr lang="en-GB" sz="18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90BE4B6-C49B-8478-A823-A23F7114E9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89" t="40136" r="53304" b="19387"/>
          <a:stretch>
            <a:fillRect/>
          </a:stretch>
        </p:blipFill>
        <p:spPr>
          <a:xfrm>
            <a:off x="2300153" y="4312794"/>
            <a:ext cx="1831343" cy="18010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9791F5E-5A21-94B3-70B1-13E26152EA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61" t="41156" r="52678" b="18538"/>
          <a:stretch>
            <a:fillRect/>
          </a:stretch>
        </p:blipFill>
        <p:spPr>
          <a:xfrm>
            <a:off x="6229163" y="4312794"/>
            <a:ext cx="1831343" cy="183134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8984B4-9ACB-9578-CD93-17E702B93E3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964" t="45408" r="52183" b="14796"/>
          <a:stretch>
            <a:fillRect/>
          </a:stretch>
        </p:blipFill>
        <p:spPr>
          <a:xfrm>
            <a:off x="10173423" y="4312794"/>
            <a:ext cx="1831343" cy="183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88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108014" y="140323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Tasg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ar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ôl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y </a:t>
            </a:r>
            <a:r>
              <a:rPr lang="en-GB" sz="200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sesiwn</a:t>
            </a:r>
            <a:r>
              <a:rPr lang="en-GB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                            Post session task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2563585" y="1412048"/>
            <a:ext cx="7204529" cy="449243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 anchorCtr="0"/>
          <a:lstStyle/>
          <a:p>
            <a:pPr fontAlgn="t">
              <a:lnSpc>
                <a:spcPct val="150000"/>
              </a:lnSpc>
            </a:pPr>
            <a:r>
              <a:rPr lang="en-GB" dirty="0">
                <a:hlinkClick r:id="rId3"/>
              </a:rPr>
              <a:t>https://forms.office.com/e/6iynZa58Cn?origin=lprLink</a:t>
            </a:r>
            <a:r>
              <a:rPr lang="en-GB" dirty="0"/>
              <a:t> </a:t>
            </a:r>
            <a:endParaRPr lang="en-GB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026" name="Picture 2" descr="QRCode for 2025 QTS graduate regional registration (Copy)">
            <a:extLst>
              <a:ext uri="{FF2B5EF4-FFF2-40B4-BE49-F238E27FC236}">
                <a16:creationId xmlns:a16="http://schemas.microsoft.com/office/drawing/2014/main" id="{DE59CA6C-A4F5-E1AB-811B-E0DA67AC3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197" y="2230347"/>
            <a:ext cx="3215605" cy="3215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1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12369" y="100010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en-GB" sz="2000" b="1" dirty="0" err="1">
                <a:solidFill>
                  <a:schemeClr val="bg1"/>
                </a:solidFill>
                <a:latin typeface="UD Digi Kyokasho NP-B"/>
                <a:ea typeface="UD Digi Kyokasho NP-B"/>
              </a:rPr>
              <a:t>Manylion</a:t>
            </a:r>
            <a:r>
              <a:rPr lang="en-GB" sz="2000" b="1" dirty="0">
                <a:solidFill>
                  <a:schemeClr val="bg1"/>
                </a:solidFill>
                <a:latin typeface="UD Digi Kyokasho NP-B"/>
                <a:ea typeface="UD Digi Kyokasho NP-B"/>
              </a:rPr>
              <a:t> </a:t>
            </a:r>
            <a:r>
              <a:rPr lang="en-GB" sz="2000" b="1" dirty="0" err="1">
                <a:solidFill>
                  <a:schemeClr val="bg1"/>
                </a:solidFill>
                <a:latin typeface="UD Digi Kyokasho NP-B"/>
                <a:ea typeface="UD Digi Kyokasho NP-B"/>
              </a:rPr>
              <a:t>cyswllt</a:t>
            </a:r>
            <a:r>
              <a:rPr lang="en-GB" sz="2000" b="1">
                <a:solidFill>
                  <a:schemeClr val="bg1"/>
                </a:solidFill>
                <a:latin typeface="UD Digi Kyokasho NP-B"/>
                <a:ea typeface="UD Digi Kyokasho NP-B"/>
              </a:rPr>
              <a:t>                             Contact details (at present)</a:t>
            </a:r>
            <a:endParaRPr lang="en-GB" sz="20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DD21867-F160-7421-3397-E20B74BE9B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353585"/>
              </p:ext>
            </p:extLst>
          </p:nvPr>
        </p:nvGraphicFramePr>
        <p:xfrm>
          <a:off x="187233" y="1253066"/>
          <a:ext cx="11817531" cy="48619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1738">
                  <a:extLst>
                    <a:ext uri="{9D8B030D-6E8A-4147-A177-3AD203B41FA5}">
                      <a16:colId xmlns:a16="http://schemas.microsoft.com/office/drawing/2014/main" val="1077578984"/>
                    </a:ext>
                  </a:extLst>
                </a:gridCol>
                <a:gridCol w="7715793">
                  <a:extLst>
                    <a:ext uri="{9D8B030D-6E8A-4147-A177-3AD203B41FA5}">
                      <a16:colId xmlns:a16="http://schemas.microsoft.com/office/drawing/2014/main" val="2183315988"/>
                    </a:ext>
                  </a:extLst>
                </a:gridCol>
              </a:tblGrid>
              <a:tr h="151191">
                <a:tc gridSpan="2">
                  <a:txBody>
                    <a:bodyPr/>
                    <a:lstStyle/>
                    <a:p>
                      <a:endParaRPr lang="en-GB" sz="14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4960439"/>
                  </a:ext>
                </a:extLst>
              </a:tr>
              <a:tr h="46571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Central South Consortium (CSC)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u="none" dirty="0">
                          <a:latin typeface="+mn-lt"/>
                        </a:rPr>
                        <a:t>Lucy.Donovan@csc.cymru or </a:t>
                      </a:r>
                      <a:r>
                        <a:rPr lang="en-GB" sz="2400" u="none" dirty="0" err="1">
                          <a:latin typeface="+mn-lt"/>
                        </a:rPr>
                        <a:t>Rebecca.Roach@csc.cymru</a:t>
                      </a:r>
                      <a:endParaRPr lang="en-GB" sz="2400" u="none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2135061"/>
                  </a:ext>
                </a:extLst>
              </a:tr>
              <a:tr h="46571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EAS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u="none" dirty="0">
                          <a:solidFill>
                            <a:schemeClr val="tx1"/>
                          </a:solidFill>
                          <a:latin typeface="+mn-lt"/>
                          <a:ea typeface="Lato"/>
                          <a:cs typeface="Arial"/>
                        </a:rPr>
                        <a:t>Hannah.Fancourt@sewaleseas.org.uk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7504980"/>
                  </a:ext>
                </a:extLst>
              </a:tr>
              <a:tr h="46571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GwE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u="none" dirty="0" err="1">
                          <a:solidFill>
                            <a:schemeClr val="tx1"/>
                          </a:solidFill>
                          <a:latin typeface="+mn-lt"/>
                          <a:ea typeface="Lato"/>
                          <a:cs typeface="Arial"/>
                        </a:rPr>
                        <a:t>ieuanjones@gwegogledd.cymru</a:t>
                      </a:r>
                      <a:endParaRPr lang="en-GB" altLang="en-US" sz="2400" u="none" dirty="0">
                        <a:solidFill>
                          <a:schemeClr val="tx1"/>
                        </a:solidFill>
                        <a:latin typeface="+mn-lt"/>
                        <a:ea typeface="Lato"/>
                        <a:cs typeface="Arial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0867478"/>
                  </a:ext>
                </a:extLst>
              </a:tr>
              <a:tr h="46571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Partneriaeth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u="none" dirty="0" err="1">
                          <a:solidFill>
                            <a:schemeClr val="tx1"/>
                          </a:solidFill>
                          <a:latin typeface="+mn-lt"/>
                          <a:ea typeface="+mn-lt"/>
                          <a:cs typeface="+mn-lt"/>
                        </a:rPr>
                        <a:t>julian.nicholds@partneriaeth.cymru</a:t>
                      </a:r>
                      <a:endParaRPr lang="en-GB" sz="2400" u="none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7848083"/>
                  </a:ext>
                </a:extLst>
              </a:tr>
              <a:tr h="114833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Mid Wales Educational Partnership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u="none" dirty="0">
                          <a:latin typeface="+mn-lt"/>
                        </a:rPr>
                        <a:t>Alwyn.Ward@ceredigion.gov.uk   </a:t>
                      </a:r>
                    </a:p>
                    <a:p>
                      <a:r>
                        <a:rPr lang="en-GB" sz="2400" u="none" dirty="0">
                          <a:latin typeface="+mn-lt"/>
                        </a:rPr>
                        <a:t>laura.evans1@powys.gov.uk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dirty="0">
                          <a:solidFill>
                            <a:schemeClr val="tx1"/>
                          </a:solidFill>
                          <a:latin typeface="+mn-lt"/>
                          <a:ea typeface="Lato"/>
                          <a:cs typeface="Arial"/>
                        </a:rPr>
                        <a:t>sarah.perdue@powys.gov.uk 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237841"/>
                  </a:ext>
                </a:extLst>
              </a:tr>
              <a:tr h="1148330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Neath Port Talbot Local Authority (NPT)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u="none" dirty="0">
                          <a:solidFill>
                            <a:schemeClr val="tx1"/>
                          </a:solidFill>
                          <a:latin typeface="+mn-lt"/>
                          <a:ea typeface="Lato"/>
                          <a:cs typeface="Arial"/>
                        </a:rPr>
                        <a:t>Darren Long: d.long1@npt.gov.uk</a:t>
                      </a:r>
                      <a:endParaRPr lang="en-GB" sz="2400" u="none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4763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60536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00010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alt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"/>
              </a:rPr>
              <a:t>Erbyn diwedd y cwrs AGA: </a:t>
            </a:r>
            <a:r>
              <a:rPr lang="en-US" sz="200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  <a:cs typeface="Calibri Light"/>
              </a:rPr>
              <a:t>By the end of ITE:</a:t>
            </a:r>
            <a:endParaRPr lang="en-GB" sz="200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9E5247-9DD0-1306-FD9F-2A1ED34C368B}"/>
              </a:ext>
            </a:extLst>
          </p:cNvPr>
          <p:cNvSpPr/>
          <p:nvPr/>
        </p:nvSpPr>
        <p:spPr>
          <a:xfrm>
            <a:off x="328748" y="1306020"/>
            <a:ext cx="5642066" cy="38614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0" indent="0">
              <a:buNone/>
            </a:pPr>
            <a:endParaRPr lang="cy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Gofalu bod eich Proffil Dechrau Gyrfa (PDG) yn cynnwys targedau realistig y bydd angen i chi weithio arnynt flwyddyn nesaf, a bod eich tiwtor AGA wedi gwirio hyn. Dylai fod yn barod i’w lwytho i’ch PDP. </a:t>
            </a:r>
          </a:p>
          <a:p>
            <a:pPr>
              <a:lnSpc>
                <a:spcPct val="150000"/>
              </a:lnSpc>
              <a:defRPr/>
            </a:pPr>
            <a:endParaRPr lang="cy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Cwblhau eich Fframwaith  Iaith Gymraeg a’i </a:t>
            </a:r>
            <a:r>
              <a:rPr lang="cy-GB" altLang="en-US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uwchlwytho</a:t>
            </a:r>
            <a:r>
              <a:rPr lang="cy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i’ch PDP.</a:t>
            </a:r>
          </a:p>
          <a:p>
            <a:pPr marL="0" indent="0">
              <a:buNone/>
            </a:pPr>
            <a:endParaRPr lang="cy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E42A80-FD48-C278-E698-E8DAB521B273}"/>
              </a:ext>
            </a:extLst>
          </p:cNvPr>
          <p:cNvSpPr/>
          <p:nvPr/>
        </p:nvSpPr>
        <p:spPr>
          <a:xfrm>
            <a:off x="6362700" y="1306019"/>
            <a:ext cx="5642066" cy="38614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>
              <a:lnSpc>
                <a:spcPct val="150000"/>
              </a:lnSpc>
              <a:defRPr/>
            </a:pP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Career Entry Profile (CEP) with your ITE tutor. Include realistic targets that you will be working towards during your induction year.</a:t>
            </a:r>
          </a:p>
          <a:p>
            <a:pPr>
              <a:lnSpc>
                <a:spcPct val="150000"/>
              </a:lnSpc>
              <a:defRPr/>
            </a:pPr>
            <a:endParaRPr lang="en-GB" alt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your Welsh Language Framework ready to upload to your PLP</a:t>
            </a:r>
          </a:p>
        </p:txBody>
      </p:sp>
    </p:spTree>
    <p:extLst>
      <p:ext uri="{BB962C8B-B14F-4D97-AF65-F5344CB8AC3E}">
        <p14:creationId xmlns:p14="http://schemas.microsoft.com/office/powerpoint/2010/main" val="33924503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FB41EF6-031A-13D8-C6C0-FAFD5310933E}"/>
              </a:ext>
            </a:extLst>
          </p:cNvPr>
          <p:cNvSpPr/>
          <p:nvPr/>
        </p:nvSpPr>
        <p:spPr>
          <a:xfrm>
            <a:off x="54007" y="179039"/>
            <a:ext cx="12083986" cy="955380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 anchorCtr="0"/>
          <a:lstStyle/>
          <a:p>
            <a:pPr algn="ctr"/>
            <a:r>
              <a:rPr lang="cy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Unrhyw gwestiynau?                            </a:t>
            </a:r>
            <a:r>
              <a:rPr lang="cy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Any</a:t>
            </a:r>
            <a:r>
              <a:rPr lang="cy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cy-GB" sz="2000" dirty="0" err="1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questions</a:t>
            </a:r>
            <a:r>
              <a:rPr lang="cy-GB" sz="2000" dirty="0">
                <a:solidFill>
                  <a:schemeClr val="bg1"/>
                </a:solidFill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?</a:t>
            </a:r>
            <a:endParaRPr lang="en-GB" sz="2000" dirty="0">
              <a:solidFill>
                <a:schemeClr val="bg1"/>
              </a:solidFill>
              <a:latin typeface="UD Digi Kyokasho NP-B" panose="02020700000000000000" pitchFamily="18" charset="-128"/>
              <a:ea typeface="UD Digi Kyokasho NP-B" panose="02020700000000000000" pitchFamily="18" charset="-128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B00EF0-336A-55FC-9821-79B04280A4C1}"/>
              </a:ext>
            </a:extLst>
          </p:cNvPr>
          <p:cNvSpPr/>
          <p:nvPr/>
        </p:nvSpPr>
        <p:spPr>
          <a:xfrm>
            <a:off x="187234" y="6247536"/>
            <a:ext cx="11817532" cy="510454"/>
          </a:xfrm>
          <a:prstGeom prst="rect">
            <a:avLst/>
          </a:prstGeom>
          <a:solidFill>
            <a:srgbClr val="CC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Tîm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Sefydlu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Consortia </a:t>
            </a:r>
            <a:r>
              <a:rPr lang="en-GB" sz="1400" err="1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Addysg</a:t>
            </a:r>
            <a:r>
              <a:rPr lang="en-GB" sz="1400">
                <a:effectLst/>
                <a:latin typeface="UD Digi Kyokasho NP-B" panose="02020700000000000000" pitchFamily="18" charset="-128"/>
                <a:ea typeface="UD Digi Kyokasho NP-B" panose="02020700000000000000" pitchFamily="18" charset="-128"/>
              </a:rPr>
              <a:t> Cymru                              </a:t>
            </a:r>
            <a:r>
              <a:rPr lang="en-GB" sz="1400">
                <a:solidFill>
                  <a:schemeClr val="bg1"/>
                </a:solidFill>
                <a:latin typeface="UD Digi Kyokasho NK-B" panose="02020700000000000000" pitchFamily="18" charset="-128"/>
                <a:ea typeface="UD Digi Kyokasho NK-B" panose="02020700000000000000" pitchFamily="18" charset="-128"/>
              </a:rPr>
              <a:t>Welsh Education Consortia Induction Team  </a:t>
            </a:r>
          </a:p>
        </p:txBody>
      </p:sp>
      <p:pic>
        <p:nvPicPr>
          <p:cNvPr id="1026" name="Picture 2" descr="questioning techniques">
            <a:extLst>
              <a:ext uri="{FF2B5EF4-FFF2-40B4-BE49-F238E27FC236}">
                <a16:creationId xmlns:a16="http://schemas.microsoft.com/office/drawing/2014/main" id="{EC31D7A9-5C96-5010-8ACE-1EE4F2D266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97" y="1864647"/>
            <a:ext cx="5514718" cy="332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20F78BD-E725-16CD-F4D7-13599844CC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232" t="30711" r="37054" b="20068"/>
          <a:stretch>
            <a:fillRect/>
          </a:stretch>
        </p:blipFill>
        <p:spPr>
          <a:xfrm>
            <a:off x="7282542" y="1853725"/>
            <a:ext cx="3385458" cy="340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151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quity in Education Template " id="{AEB9A482-AB0B-43BA-ABC0-43C436605257}" vid="{166F165E-1287-4BC0-91AD-DAF194C7FB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6C56A414A1054981AF47C39F1B9129" ma:contentTypeVersion="15" ma:contentTypeDescription="Create a new document." ma:contentTypeScope="" ma:versionID="139c1533efb85e0ee3d71c4daff03292">
  <xsd:schema xmlns:xsd="http://www.w3.org/2001/XMLSchema" xmlns:xs="http://www.w3.org/2001/XMLSchema" xmlns:p="http://schemas.microsoft.com/office/2006/metadata/properties" xmlns:ns3="86cb2166-1d40-4023-905a-3642487a5849" xmlns:ns4="f2289c25-7309-473b-b8c4-845a652a3feb" targetNamespace="http://schemas.microsoft.com/office/2006/metadata/properties" ma:root="true" ma:fieldsID="f3d2bb9d04111f45de44821aaa639431" ns3:_="" ns4:_="">
    <xsd:import namespace="86cb2166-1d40-4023-905a-3642487a5849"/>
    <xsd:import namespace="f2289c25-7309-473b-b8c4-845a652a3fe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  <xsd:element ref="ns4:MediaLengthInSeconds" minOccurs="0"/>
                <xsd:element ref="ns4:MediaServiceObjectDetectorVersions" minOccurs="0"/>
                <xsd:element ref="ns4:MediaServiceSearchProperties" minOccurs="0"/>
                <xsd:element ref="ns4:_activity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cb2166-1d40-4023-905a-3642487a584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2289c25-7309-473b-b8c4-845a652a3fe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2289c25-7309-473b-b8c4-845a652a3feb" xsi:nil="true"/>
  </documentManagement>
</p:properties>
</file>

<file path=customXml/itemProps1.xml><?xml version="1.0" encoding="utf-8"?>
<ds:datastoreItem xmlns:ds="http://schemas.openxmlformats.org/officeDocument/2006/customXml" ds:itemID="{0752557E-6F1F-4DCE-BE3C-30708939CC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6cb2166-1d40-4023-905a-3642487a5849"/>
    <ds:schemaRef ds:uri="f2289c25-7309-473b-b8c4-845a652a3fe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0C34A3-D936-4020-92F3-5555F7E8B8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5FCD25-5891-470B-8286-5C18CF3B3357}">
  <ds:schemaRefs>
    <ds:schemaRef ds:uri="http://purl.org/dc/dcmitype/"/>
    <ds:schemaRef ds:uri="http://www.w3.org/XML/1998/namespace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f2289c25-7309-473b-b8c4-845a652a3feb"/>
    <ds:schemaRef ds:uri="86cb2166-1d40-4023-905a-3642487a5849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 in Education Template </Template>
  <TotalTime>1147</TotalTime>
  <Words>2256</Words>
  <Application>Microsoft Office PowerPoint</Application>
  <PresentationFormat>Widescreen</PresentationFormat>
  <Paragraphs>306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East Wales Education Achievement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Claire Richards</dc:creator>
  <cp:lastModifiedBy>Laura Evans</cp:lastModifiedBy>
  <cp:revision>46</cp:revision>
  <cp:lastPrinted>2026-07-02T17:03:28Z</cp:lastPrinted>
  <dcterms:created xsi:type="dcterms:W3CDTF">2024-01-09T16:34:03Z</dcterms:created>
  <dcterms:modified xsi:type="dcterms:W3CDTF">2026-07-03T08:12:15Z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0x010100A26C56A414A1054981AF47C39F1B9129</vt:lpwstr>
  </property>
  <property fmtid="{D5CDD505-2E9C-101B-9397-08002B2CF9AE}" pid="3" name="MediaServiceImageTags">
    <vt:lpwstr/>
  </property>
</Properties>
</file>