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6" d="100"/>
          <a:sy n="86" d="100"/>
        </p:scale>
        <p:origin x="60"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3946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examines the development needs of a four year old, Isaac, who goes to a London Children Centre. Isaac exhibits social withdrawal, language delay, separation anxiety and emotional distress. The Attachment Theory will be applied to identify how early experiences in the life of Isaac could have contributed to his early development. The presentation shall also discuss how nature and nurture interact, suggest evidence based interventions that can be used in a setting working in early years, and discuss critically the utility and limitations of the theory in the current health and social care practice (National Society for the Prevention of Cruelty to Children, 2021).</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situation of Isaac also indicates that he could be experiencing a number of environmental difficulties that may be influencing his social, emotional and cognitive development. The possibilities of opportunities of a constant emotional responsiveness in his chorus may have been lessened by the post-natal depression of his mother and also broken childcare arrangements may have left a gap in the establishment of strong relationships. His tight-fistedness, anxiety caused by separation and hesitation to interact with peers show that he may have problems in attaching. These developmental issues render the Attachment Theory by Bowlby to be especially relevant as it places emphasis on the role of safe relationships in the early childhood and the influence they have on future emotional and social functioning (Celinska, 2025).</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 believed that attachment is an enduring emotional connection of a child and his or her caregiver. He was of the opinion that children are biologically programmed to achieve closeness to adults who care about them since this enhances safety and survival. The close attachment will be formed when the care givers are able to provide constant following to emotional and physical needs of their child. This safe attachment is a source of confidence, emotional regulation and social competence. Yet, interrupted or irregular caregiving may cause a sense of insecurity and anxiety. Bowlby went as far as to postulate that early experiences generate internal working models that develop future expectations regarding relationships and support (McLeod, 2025).</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theory of Bowlby can be used to explain some of the aspects of the behaviour of Isaac. The post-natal depression of the mother might have inhibited her capacity to regularly address the emotional needs of her child and this could have impacted attachment security. Constant disturbances in childcare would have left Isaac unable to form trusting relationships with the caregivers. It is indicated that he experienced anxiety related to attachment due to his distress upon being separated with his mother and his clingy behaviour. Moreover, his retreat to group activities could be a sign of lack of confidence in new environments exploration. Lack of socialization and emotional concern could also have led to communication and language retards (Arlin Cuncic, 2019).</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Nature and nurture explain best the development of Isaac. Biological aspects like temperament can also determine the way he will react to stress, change and social situations. Nevertheless, the environmental experiences seem to be of vital significance in this situation. Emotional security and development could be impacted by maternal depression, poor social support, relocation, and poor childcare arrangements. Nature and nurture, not acting independently, interrelate, one another, throughout childhood. Hence, a proper intervention must be formed to both personal needs of the child and situations in the environment that affect his wellbeing and development (Wallerich et al., 2023).</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interventions which can be applied to aid the development of Isaac. The strategies would be to have a key worker system that would offer a stable and resilient relationship with a trusted adult and allow him to build some sense of security. The attachment-based practice must involve warm and responsive engagements and routine predictability. The development of language can be facilitated by means of storytelling, shared reading, and communication activities based on play. Strategies of emotional regulation can be used to assist Isaac manage and comprehend emotions through use of emotion cards and calm space. His mother should receive more assistance, and it is possible to combine the efforts of speech therapists, health visitors, as well as family support workers to make sure that the approach is coordinated (Cassidy, Jones and Shaver, 2013).</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strong points of the theory proposed by Bowlby has to be the practicality of the theory in the emotional and social growth of children. It assists professionals in identifying attachment problems and developing interventions to enhance wellbeing. The theory has however been condemned as giving too much stakes to mothers and undervaluing the significance of fathers, extended family and cultural influences on care giving. Various communities like London may embrace secure attachment by children to more than one attachment figure. However, the theory by Bowlby has been very powerful as it emphasizes the role of stable responsive relationship in early childhood. To sum up, the theory of attachment is an excellent source of information that could be used to analyse the challenges that Isaac faced and come up with effective support plans (Wilson-Ali, Barratt-Pugh and Knaus, 2019).</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4B54"/>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2363D">
              <a:alpha val="45000"/>
            </a:srgbClr>
          </a:solidFill>
          <a:ln/>
        </p:spPr>
      </p:sp>
      <p:sp>
        <p:nvSpPr>
          <p:cNvPr id="3" name="Shape 1"/>
          <p:cNvSpPr/>
          <p:nvPr/>
        </p:nvSpPr>
        <p:spPr>
          <a:xfrm>
            <a:off x="-2011680" y="-2377440"/>
            <a:ext cx="5943600" cy="5943600"/>
          </a:xfrm>
          <a:prstGeom prst="ellipse">
            <a:avLst/>
          </a:prstGeom>
          <a:solidFill>
            <a:srgbClr val="D97D54">
              <a:alpha val="12000"/>
            </a:srgbClr>
          </a:solidFill>
          <a:ln/>
        </p:spPr>
      </p:sp>
      <p:sp>
        <p:nvSpPr>
          <p:cNvPr id="4" name="Text 2"/>
          <p:cNvSpPr/>
          <p:nvPr/>
        </p:nvSpPr>
        <p:spPr>
          <a:xfrm>
            <a:off x="685800" y="594360"/>
            <a:ext cx="6583680" cy="365760"/>
          </a:xfrm>
          <a:prstGeom prst="rect">
            <a:avLst/>
          </a:prstGeom>
          <a:noFill/>
          <a:ln/>
        </p:spPr>
        <p:txBody>
          <a:bodyPr wrap="square" lIns="0" tIns="0" rIns="0" bIns="0" rtlCol="0" anchor="ctr"/>
          <a:lstStyle/>
          <a:p>
            <a:pPr marL="0" indent="0" algn="l">
              <a:buNone/>
            </a:pPr>
            <a:r>
              <a:rPr lang="en-US" sz="1350" b="1" kern="0" spc="200" dirty="0">
                <a:solidFill>
                  <a:srgbClr val="F2B79B"/>
                </a:solidFill>
                <a:latin typeface="Times New Roman" pitchFamily="34" charset="0"/>
                <a:ea typeface="Times New Roman" pitchFamily="34" charset="-122"/>
                <a:cs typeface="Times New Roman" pitchFamily="34" charset="-120"/>
              </a:rPr>
              <a:t>PSYCHOLOGY IN HEALTH AND SOCIAL CARE  · </a:t>
            </a:r>
            <a:endParaRPr lang="en-GB" sz="1350" b="1" kern="0" spc="200" dirty="0">
              <a:solidFill>
                <a:srgbClr val="F2B79B"/>
              </a:solidFill>
              <a:latin typeface="Times New Roman" pitchFamily="34" charset="0"/>
              <a:ea typeface="Times New Roman" pitchFamily="34" charset="-122"/>
              <a:cs typeface="Times New Roman" pitchFamily="34" charset="-120"/>
            </a:endParaRPr>
          </a:p>
          <a:p>
            <a:pPr marL="0" indent="0" algn="l">
              <a:buNone/>
            </a:pPr>
            <a:r>
              <a:rPr lang="en-GB" sz="1350" b="1" kern="0" spc="200" dirty="0">
                <a:solidFill>
                  <a:srgbClr val="F2B79B"/>
                </a:solidFill>
                <a:latin typeface="Times New Roman" pitchFamily="34" charset="0"/>
                <a:ea typeface="Times New Roman" pitchFamily="34" charset="-122"/>
                <a:cs typeface="Times New Roman" pitchFamily="34" charset="-120"/>
              </a:rPr>
              <a:t>Student Module code:</a:t>
            </a:r>
            <a:r>
              <a:rPr lang="en-US" sz="1350" b="1" kern="0" spc="200" dirty="0">
                <a:solidFill>
                  <a:srgbClr val="F2B79B"/>
                </a:solidFill>
                <a:latin typeface="Times New Roman" pitchFamily="34" charset="0"/>
                <a:ea typeface="Times New Roman" pitchFamily="34" charset="-122"/>
                <a:cs typeface="Times New Roman" pitchFamily="34" charset="-120"/>
              </a:rPr>
              <a:t> LCHS4010</a:t>
            </a:r>
            <a:endParaRPr lang="en-GB" sz="1350" b="1" kern="0" spc="200" dirty="0">
              <a:solidFill>
                <a:srgbClr val="F2B79B"/>
              </a:solidFill>
              <a:latin typeface="Times New Roman" pitchFamily="34" charset="0"/>
              <a:ea typeface="Times New Roman" pitchFamily="34" charset="-122"/>
              <a:cs typeface="Times New Roman" pitchFamily="34" charset="-120"/>
            </a:endParaRPr>
          </a:p>
          <a:p>
            <a:pPr marL="0" indent="0" algn="l">
              <a:buNone/>
            </a:pPr>
            <a:r>
              <a:rPr lang="en-GB" sz="1350" b="1" kern="0" spc="200" dirty="0">
                <a:solidFill>
                  <a:srgbClr val="F2B79B"/>
                </a:solidFill>
                <a:latin typeface="Times New Roman" pitchFamily="34" charset="0"/>
                <a:cs typeface="Times New Roman" pitchFamily="34" charset="-120"/>
              </a:rPr>
              <a:t>Student name:Chanelle hay </a:t>
            </a:r>
          </a:p>
          <a:p>
            <a:pPr marL="0" indent="0" algn="l">
              <a:buNone/>
            </a:pPr>
            <a:r>
              <a:rPr lang="en-GB" sz="1350" b="1" kern="0" spc="200" dirty="0">
                <a:solidFill>
                  <a:srgbClr val="F2B79B"/>
                </a:solidFill>
                <a:latin typeface="Times New Roman" pitchFamily="34" charset="0"/>
                <a:cs typeface="Times New Roman" pitchFamily="34" charset="-120"/>
              </a:rPr>
              <a:t>Student Number:2505019</a:t>
            </a:r>
          </a:p>
          <a:p>
            <a:pPr marL="0" indent="0" algn="l">
              <a:buNone/>
            </a:pPr>
            <a:endParaRPr lang="en-US" sz="1350" dirty="0"/>
          </a:p>
        </p:txBody>
      </p:sp>
      <p:sp>
        <p:nvSpPr>
          <p:cNvPr id="5" name="Text 3"/>
          <p:cNvSpPr/>
          <p:nvPr/>
        </p:nvSpPr>
        <p:spPr>
          <a:xfrm>
            <a:off x="685800" y="1143000"/>
            <a:ext cx="6675120" cy="2468880"/>
          </a:xfrm>
          <a:prstGeom prst="rect">
            <a:avLst/>
          </a:prstGeom>
          <a:noFill/>
          <a:ln/>
        </p:spPr>
        <p:txBody>
          <a:bodyPr wrap="square" lIns="0" tIns="0" rIns="0" bIns="0" rtlCol="0" anchor="t"/>
          <a:lstStyle/>
          <a:p>
            <a:pPr marL="0" indent="0" algn="l">
              <a:lnSpc>
                <a:spcPct val="108000"/>
              </a:lnSpc>
              <a:buNone/>
            </a:pPr>
            <a:r>
              <a:rPr lang="en-US" sz="3800" b="1" dirty="0">
                <a:solidFill>
                  <a:srgbClr val="FFFFFF"/>
                </a:solidFill>
                <a:latin typeface="Times New Roman" pitchFamily="34" charset="0"/>
                <a:ea typeface="Times New Roman" pitchFamily="34" charset="-122"/>
                <a:cs typeface="Times New Roman" pitchFamily="34" charset="-120"/>
              </a:rPr>
              <a:t>Applying Bowlby’s Attachment Theory to Understand and Support Isaac’s Development</a:t>
            </a:r>
            <a:endParaRPr lang="en-US" sz="3800" dirty="0"/>
          </a:p>
        </p:txBody>
      </p:sp>
      <p:sp>
        <p:nvSpPr>
          <p:cNvPr id="6" name="Shape 4"/>
          <p:cNvSpPr/>
          <p:nvPr/>
        </p:nvSpPr>
        <p:spPr>
          <a:xfrm>
            <a:off x="713232" y="3877056"/>
            <a:ext cx="109728" cy="109728"/>
          </a:xfrm>
          <a:prstGeom prst="ellipse">
            <a:avLst/>
          </a:prstGeom>
          <a:solidFill>
            <a:srgbClr val="D97D54"/>
          </a:solidFill>
          <a:ln/>
        </p:spPr>
      </p:sp>
      <p:sp>
        <p:nvSpPr>
          <p:cNvPr id="7" name="Text 5"/>
          <p:cNvSpPr/>
          <p:nvPr/>
        </p:nvSpPr>
        <p:spPr>
          <a:xfrm>
            <a:off x="960120" y="3721608"/>
            <a:ext cx="6217920" cy="411480"/>
          </a:xfrm>
          <a:prstGeom prst="rect">
            <a:avLst/>
          </a:prstGeom>
          <a:noFill/>
          <a:ln/>
        </p:spPr>
        <p:txBody>
          <a:bodyPr wrap="square" lIns="0" tIns="0" rIns="0" bIns="0" rtlCol="0" anchor="t"/>
          <a:lstStyle/>
          <a:p>
            <a:pPr marL="0" indent="0" algn="l">
              <a:buNone/>
            </a:pPr>
            <a:r>
              <a:rPr lang="en-US" sz="1550" dirty="0">
                <a:solidFill>
                  <a:srgbClr val="EAF1F0"/>
                </a:solidFill>
                <a:latin typeface="Times New Roman" pitchFamily="34" charset="0"/>
                <a:ea typeface="Times New Roman" pitchFamily="34" charset="-122"/>
                <a:cs typeface="Times New Roman" pitchFamily="34" charset="-120"/>
              </a:rPr>
              <a:t>Individual Presentation</a:t>
            </a:r>
            <a:endParaRPr lang="en-US" sz="1550" dirty="0"/>
          </a:p>
        </p:txBody>
      </p:sp>
      <p:sp>
        <p:nvSpPr>
          <p:cNvPr id="8" name="Shape 6"/>
          <p:cNvSpPr/>
          <p:nvPr/>
        </p:nvSpPr>
        <p:spPr>
          <a:xfrm>
            <a:off x="713232" y="4297680"/>
            <a:ext cx="109728" cy="109728"/>
          </a:xfrm>
          <a:prstGeom prst="ellipse">
            <a:avLst/>
          </a:prstGeom>
          <a:solidFill>
            <a:srgbClr val="D97D54"/>
          </a:solidFill>
          <a:ln/>
        </p:spPr>
      </p:sp>
      <p:sp>
        <p:nvSpPr>
          <p:cNvPr id="9" name="Text 7"/>
          <p:cNvSpPr/>
          <p:nvPr/>
        </p:nvSpPr>
        <p:spPr>
          <a:xfrm>
            <a:off x="960120" y="4142232"/>
            <a:ext cx="6217920" cy="411480"/>
          </a:xfrm>
          <a:prstGeom prst="rect">
            <a:avLst/>
          </a:prstGeom>
          <a:noFill/>
          <a:ln/>
        </p:spPr>
        <p:txBody>
          <a:bodyPr wrap="square" lIns="0" tIns="0" rIns="0" bIns="0" rtlCol="0" anchor="t"/>
          <a:lstStyle/>
          <a:p>
            <a:pPr marL="0" indent="0" algn="l">
              <a:buNone/>
            </a:pPr>
            <a:r>
              <a:rPr lang="en-US" sz="1550" dirty="0">
                <a:solidFill>
                  <a:srgbClr val="EAF1F0"/>
                </a:solidFill>
                <a:latin typeface="Times New Roman" pitchFamily="34" charset="0"/>
                <a:ea typeface="Times New Roman" pitchFamily="34" charset="-122"/>
                <a:cs typeface="Times New Roman" pitchFamily="34" charset="-120"/>
              </a:rPr>
              <a:t>Early Years Children’s Centre Case Study</a:t>
            </a:r>
            <a:endParaRPr lang="en-US" sz="1550" dirty="0"/>
          </a:p>
        </p:txBody>
      </p:sp>
      <p:sp>
        <p:nvSpPr>
          <p:cNvPr id="10" name="Shape 8"/>
          <p:cNvSpPr/>
          <p:nvPr/>
        </p:nvSpPr>
        <p:spPr>
          <a:xfrm>
            <a:off x="713232" y="4718304"/>
            <a:ext cx="109728" cy="109728"/>
          </a:xfrm>
          <a:prstGeom prst="ellipse">
            <a:avLst/>
          </a:prstGeom>
          <a:solidFill>
            <a:srgbClr val="D97D54"/>
          </a:solidFill>
          <a:ln/>
        </p:spPr>
      </p:sp>
      <p:sp>
        <p:nvSpPr>
          <p:cNvPr id="11" name="Text 9"/>
          <p:cNvSpPr/>
          <p:nvPr/>
        </p:nvSpPr>
        <p:spPr>
          <a:xfrm>
            <a:off x="960120" y="4562856"/>
            <a:ext cx="6217920" cy="411480"/>
          </a:xfrm>
          <a:prstGeom prst="rect">
            <a:avLst/>
          </a:prstGeom>
          <a:noFill/>
          <a:ln/>
        </p:spPr>
        <p:txBody>
          <a:bodyPr wrap="square" lIns="0" tIns="0" rIns="0" bIns="0" rtlCol="0" anchor="t"/>
          <a:lstStyle/>
          <a:p>
            <a:pPr marL="0" indent="0" algn="l">
              <a:buNone/>
            </a:pPr>
            <a:r>
              <a:rPr lang="en-US" sz="1550" dirty="0">
                <a:solidFill>
                  <a:srgbClr val="EAF1F0"/>
                </a:solidFill>
                <a:latin typeface="Times New Roman" pitchFamily="34" charset="0"/>
                <a:ea typeface="Times New Roman" pitchFamily="34" charset="-122"/>
                <a:cs typeface="Times New Roman" pitchFamily="34" charset="-120"/>
              </a:rPr>
              <a:t>Focus on attachment, development, wellbeing, and support planning</a:t>
            </a:r>
            <a:endParaRPr lang="en-US" sz="1550" dirty="0"/>
          </a:p>
        </p:txBody>
      </p:sp>
      <p:sp>
        <p:nvSpPr>
          <p:cNvPr id="12" name="Text 10"/>
          <p:cNvSpPr/>
          <p:nvPr/>
        </p:nvSpPr>
        <p:spPr>
          <a:xfrm>
            <a:off x="713232" y="5166360"/>
            <a:ext cx="6400800" cy="365760"/>
          </a:xfrm>
          <a:prstGeom prst="rect">
            <a:avLst/>
          </a:prstGeom>
          <a:noFill/>
          <a:ln/>
        </p:spPr>
        <p:txBody>
          <a:bodyPr wrap="square" lIns="0" tIns="0" rIns="0" bIns="0" rtlCol="0" anchor="ctr"/>
          <a:lstStyle/>
          <a:p>
            <a:pPr marL="0" indent="0">
              <a:buNone/>
            </a:pPr>
            <a:r>
              <a:rPr lang="en-US" sz="1200" i="1" dirty="0">
                <a:solidFill>
                  <a:srgbClr val="F2B79B"/>
                </a:solidFill>
                <a:latin typeface="Times New Roman" pitchFamily="34" charset="0"/>
                <a:ea typeface="Times New Roman" pitchFamily="34" charset="-122"/>
                <a:cs typeface="Times New Roman" pitchFamily="34" charset="-120"/>
              </a:rPr>
              <a:t>(National Society for the Prevention of Cruelty to Children, 2021)</a:t>
            </a:r>
            <a:endParaRPr lang="en-US" sz="1200" dirty="0"/>
          </a:p>
        </p:txBody>
      </p:sp>
      <p:sp>
        <p:nvSpPr>
          <p:cNvPr id="13" name="Shape 11"/>
          <p:cNvSpPr/>
          <p:nvPr/>
        </p:nvSpPr>
        <p:spPr>
          <a:xfrm>
            <a:off x="7818120" y="868680"/>
            <a:ext cx="3794760" cy="5120640"/>
          </a:xfrm>
          <a:prstGeom prst="roundRect">
            <a:avLst>
              <a:gd name="adj" fmla="val 3373"/>
            </a:avLst>
          </a:prstGeom>
          <a:solidFill>
            <a:srgbClr val="FFFFFF"/>
          </a:solidFill>
          <a:ln/>
          <a:effectLst>
            <a:outerShdw blurRad="177800" dist="50800" dir="5400000" algn="bl" rotWithShape="0">
              <a:srgbClr val="000000">
                <a:alpha val="30000"/>
              </a:srgbClr>
            </a:outerShdw>
          </a:effectLst>
        </p:spPr>
      </p:sp>
      <p:pic>
        <p:nvPicPr>
          <p:cNvPr id="14" name="Image 0" descr="/home/claude/ppt_build/images/image1.png"/>
          <p:cNvPicPr>
            <a:picLocks noChangeAspect="1"/>
          </p:cNvPicPr>
          <p:nvPr/>
        </p:nvPicPr>
        <p:blipFill>
          <a:blip r:embed="rId3"/>
          <a:stretch>
            <a:fillRect/>
          </a:stretch>
        </p:blipFill>
        <p:spPr>
          <a:xfrm>
            <a:off x="8092440" y="1879265"/>
            <a:ext cx="3246120" cy="2916590"/>
          </a:xfrm>
          <a:prstGeom prst="rect">
            <a:avLst/>
          </a:prstGeom>
        </p:spPr>
      </p:pic>
      <p:sp>
        <p:nvSpPr>
          <p:cNvPr id="15" name="Text 12"/>
          <p:cNvSpPr/>
          <p:nvPr/>
        </p:nvSpPr>
        <p:spPr>
          <a:xfrm>
            <a:off x="7818120" y="5623560"/>
            <a:ext cx="3794760" cy="320040"/>
          </a:xfrm>
          <a:prstGeom prst="rect">
            <a:avLst/>
          </a:prstGeom>
          <a:noFill/>
          <a:ln/>
        </p:spPr>
        <p:txBody>
          <a:bodyPr wrap="square" lIns="0" tIns="0" rIns="0" bIns="0" rtlCol="0" anchor="ctr"/>
          <a:lstStyle/>
          <a:p>
            <a:pPr marL="0" indent="0" algn="ctr">
              <a:buNone/>
            </a:pPr>
            <a:r>
              <a:rPr lang="en-US" sz="1050" i="1" dirty="0">
                <a:solidFill>
                  <a:srgbClr val="F2B79B"/>
                </a:solidFill>
                <a:latin typeface="Times New Roman" pitchFamily="34" charset="0"/>
                <a:ea typeface="Times New Roman" pitchFamily="34" charset="-122"/>
                <a:cs typeface="Times New Roman" pitchFamily="34" charset="-120"/>
              </a:rPr>
              <a:t>Biopsychosocial influences on health and development</a:t>
            </a: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85800" y="502920"/>
            <a:ext cx="6568135" cy="320040"/>
          </a:xfrm>
          <a:prstGeom prst="rect">
            <a:avLst/>
          </a:prstGeom>
          <a:noFill/>
          <a:ln/>
        </p:spPr>
        <p:txBody>
          <a:bodyPr wrap="square" lIns="0" tIns="0" rIns="0" bIns="0" rtlCol="0" anchor="ctr"/>
          <a:lstStyle/>
          <a:p>
            <a:pPr marL="0" indent="0">
              <a:buNone/>
            </a:pPr>
            <a:r>
              <a:rPr lang="en-US" sz="1300" b="1" kern="0" spc="200" dirty="0">
                <a:solidFill>
                  <a:srgbClr val="D97D54"/>
                </a:solidFill>
                <a:latin typeface="Times New Roman" pitchFamily="34" charset="0"/>
                <a:ea typeface="Times New Roman" pitchFamily="34" charset="-122"/>
                <a:cs typeface="Times New Roman" pitchFamily="34" charset="-120"/>
              </a:rPr>
              <a:t>CASE BACKGROUND</a:t>
            </a:r>
            <a:endParaRPr lang="en-US" sz="1300" dirty="0"/>
          </a:p>
        </p:txBody>
      </p:sp>
      <p:sp>
        <p:nvSpPr>
          <p:cNvPr id="3" name="Text 1"/>
          <p:cNvSpPr/>
          <p:nvPr/>
        </p:nvSpPr>
        <p:spPr>
          <a:xfrm>
            <a:off x="685800" y="841248"/>
            <a:ext cx="6568135" cy="777240"/>
          </a:xfrm>
          <a:prstGeom prst="rect">
            <a:avLst/>
          </a:prstGeom>
          <a:noFill/>
          <a:ln/>
        </p:spPr>
        <p:txBody>
          <a:bodyPr wrap="square" lIns="0" tIns="0" rIns="0" bIns="0" rtlCol="0" anchor="t"/>
          <a:lstStyle/>
          <a:p>
            <a:pPr marL="0" indent="0">
              <a:buNone/>
            </a:pPr>
            <a:r>
              <a:rPr lang="en-US" sz="3000" b="1" dirty="0">
                <a:solidFill>
                  <a:srgbClr val="1B4B54"/>
                </a:solidFill>
                <a:latin typeface="Times New Roman" pitchFamily="34" charset="0"/>
                <a:ea typeface="Times New Roman" pitchFamily="34" charset="-122"/>
                <a:cs typeface="Times New Roman" pitchFamily="34" charset="-120"/>
              </a:rPr>
              <a:t>Introduction to Isaac</a:t>
            </a:r>
            <a:endParaRPr lang="en-US" sz="3000" dirty="0"/>
          </a:p>
        </p:txBody>
      </p:sp>
      <p:sp>
        <p:nvSpPr>
          <p:cNvPr id="4" name="Shape 2"/>
          <p:cNvSpPr/>
          <p:nvPr/>
        </p:nvSpPr>
        <p:spPr>
          <a:xfrm>
            <a:off x="685800" y="1865376"/>
            <a:ext cx="310896" cy="310896"/>
          </a:xfrm>
          <a:prstGeom prst="ellipse">
            <a:avLst/>
          </a:prstGeom>
          <a:solidFill>
            <a:srgbClr val="D97D54"/>
          </a:solidFill>
          <a:ln/>
        </p:spPr>
      </p:sp>
      <p:sp>
        <p:nvSpPr>
          <p:cNvPr id="5" name="Text 3"/>
          <p:cNvSpPr/>
          <p:nvPr/>
        </p:nvSpPr>
        <p:spPr>
          <a:xfrm>
            <a:off x="685800" y="186537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6" name="Text 4"/>
          <p:cNvSpPr/>
          <p:nvPr/>
        </p:nvSpPr>
        <p:spPr>
          <a:xfrm>
            <a:off x="1161288" y="1773936"/>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Isaac is a four-year-old child attending a Children’s Centre in London.</a:t>
            </a:r>
            <a:endParaRPr lang="en-US" sz="1450" dirty="0"/>
          </a:p>
        </p:txBody>
      </p:sp>
      <p:sp>
        <p:nvSpPr>
          <p:cNvPr id="7" name="Shape 5"/>
          <p:cNvSpPr/>
          <p:nvPr/>
        </p:nvSpPr>
        <p:spPr>
          <a:xfrm>
            <a:off x="685800" y="2651760"/>
            <a:ext cx="310896" cy="310896"/>
          </a:xfrm>
          <a:prstGeom prst="ellipse">
            <a:avLst/>
          </a:prstGeom>
          <a:solidFill>
            <a:srgbClr val="D97D54"/>
          </a:solidFill>
          <a:ln/>
        </p:spPr>
      </p:sp>
      <p:sp>
        <p:nvSpPr>
          <p:cNvPr id="8" name="Text 6"/>
          <p:cNvSpPr/>
          <p:nvPr/>
        </p:nvSpPr>
        <p:spPr>
          <a:xfrm>
            <a:off x="685800" y="2651760"/>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9" name="Text 7"/>
          <p:cNvSpPr/>
          <p:nvPr/>
        </p:nvSpPr>
        <p:spPr>
          <a:xfrm>
            <a:off x="1161288" y="2560320"/>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Lives with a single mother experiencing post-natal depression and limited social support.</a:t>
            </a:r>
            <a:endParaRPr lang="en-US" sz="1450" dirty="0"/>
          </a:p>
        </p:txBody>
      </p:sp>
      <p:sp>
        <p:nvSpPr>
          <p:cNvPr id="10" name="Shape 8"/>
          <p:cNvSpPr/>
          <p:nvPr/>
        </p:nvSpPr>
        <p:spPr>
          <a:xfrm>
            <a:off x="685800" y="3438144"/>
            <a:ext cx="310896" cy="310896"/>
          </a:xfrm>
          <a:prstGeom prst="ellipse">
            <a:avLst/>
          </a:prstGeom>
          <a:solidFill>
            <a:srgbClr val="D97D54"/>
          </a:solidFill>
          <a:ln/>
        </p:spPr>
      </p:sp>
      <p:sp>
        <p:nvSpPr>
          <p:cNvPr id="11" name="Text 9"/>
          <p:cNvSpPr/>
          <p:nvPr/>
        </p:nvSpPr>
        <p:spPr>
          <a:xfrm>
            <a:off x="685800" y="3438144"/>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12" name="Text 10"/>
          <p:cNvSpPr/>
          <p:nvPr/>
        </p:nvSpPr>
        <p:spPr>
          <a:xfrm>
            <a:off x="1161288" y="3346704"/>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Experienced disrupted childcare arrangements and a recent relocation.</a:t>
            </a:r>
            <a:endParaRPr lang="en-US" sz="1450" dirty="0"/>
          </a:p>
        </p:txBody>
      </p:sp>
      <p:sp>
        <p:nvSpPr>
          <p:cNvPr id="13" name="Shape 11"/>
          <p:cNvSpPr/>
          <p:nvPr/>
        </p:nvSpPr>
        <p:spPr>
          <a:xfrm>
            <a:off x="685800" y="4224528"/>
            <a:ext cx="310896" cy="310896"/>
          </a:xfrm>
          <a:prstGeom prst="ellipse">
            <a:avLst/>
          </a:prstGeom>
          <a:solidFill>
            <a:srgbClr val="D97D54"/>
          </a:solidFill>
          <a:ln/>
        </p:spPr>
      </p:sp>
      <p:sp>
        <p:nvSpPr>
          <p:cNvPr id="14" name="Text 12"/>
          <p:cNvSpPr/>
          <p:nvPr/>
        </p:nvSpPr>
        <p:spPr>
          <a:xfrm>
            <a:off x="685800" y="422452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4</a:t>
            </a:r>
            <a:endParaRPr lang="en-US" sz="1300" dirty="0"/>
          </a:p>
        </p:txBody>
      </p:sp>
      <p:sp>
        <p:nvSpPr>
          <p:cNvPr id="15" name="Text 13"/>
          <p:cNvSpPr/>
          <p:nvPr/>
        </p:nvSpPr>
        <p:spPr>
          <a:xfrm>
            <a:off x="1161288" y="4133088"/>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Displays separation anxiety, social withdrawal, language delay, and difficulty joining group activities.</a:t>
            </a:r>
            <a:endParaRPr lang="en-US" sz="1450" dirty="0"/>
          </a:p>
        </p:txBody>
      </p:sp>
      <p:sp>
        <p:nvSpPr>
          <p:cNvPr id="16" name="Shape 14"/>
          <p:cNvSpPr/>
          <p:nvPr/>
        </p:nvSpPr>
        <p:spPr>
          <a:xfrm>
            <a:off x="685800" y="5010912"/>
            <a:ext cx="310896" cy="310896"/>
          </a:xfrm>
          <a:prstGeom prst="ellipse">
            <a:avLst/>
          </a:prstGeom>
          <a:solidFill>
            <a:srgbClr val="D97D54"/>
          </a:solidFill>
          <a:ln/>
        </p:spPr>
      </p:sp>
      <p:sp>
        <p:nvSpPr>
          <p:cNvPr id="17" name="Text 15"/>
          <p:cNvSpPr/>
          <p:nvPr/>
        </p:nvSpPr>
        <p:spPr>
          <a:xfrm>
            <a:off x="685800" y="5010912"/>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5</a:t>
            </a:r>
            <a:endParaRPr lang="en-US" sz="1300" dirty="0"/>
          </a:p>
        </p:txBody>
      </p:sp>
      <p:sp>
        <p:nvSpPr>
          <p:cNvPr id="18" name="Text 16"/>
          <p:cNvSpPr/>
          <p:nvPr/>
        </p:nvSpPr>
        <p:spPr>
          <a:xfrm>
            <a:off x="1161288" y="4919472"/>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Requires an early intervention plan to support healthy development and wellbeing.</a:t>
            </a:r>
            <a:endParaRPr lang="en-US" sz="1450" dirty="0"/>
          </a:p>
        </p:txBody>
      </p:sp>
      <p:sp>
        <p:nvSpPr>
          <p:cNvPr id="19" name="Text 17"/>
          <p:cNvSpPr/>
          <p:nvPr/>
        </p:nvSpPr>
        <p:spPr>
          <a:xfrm>
            <a:off x="685800" y="5870448"/>
            <a:ext cx="6568135" cy="365760"/>
          </a:xfrm>
          <a:prstGeom prst="rect">
            <a:avLst/>
          </a:prstGeom>
          <a:noFill/>
          <a:ln/>
        </p:spPr>
        <p:txBody>
          <a:bodyPr wrap="square" lIns="0" tIns="0" rIns="0" bIns="0" rtlCol="0" anchor="ctr"/>
          <a:lstStyle/>
          <a:p>
            <a:pPr marL="0" indent="0">
              <a:buNone/>
            </a:pPr>
            <a:r>
              <a:rPr lang="en-US" sz="1200" i="1" dirty="0">
                <a:solidFill>
                  <a:srgbClr val="5C6B6E"/>
                </a:solidFill>
                <a:latin typeface="Times New Roman" pitchFamily="34" charset="0"/>
                <a:ea typeface="Times New Roman" pitchFamily="34" charset="-122"/>
                <a:cs typeface="Times New Roman" pitchFamily="34" charset="-120"/>
              </a:rPr>
              <a:t>(Celinska, 2025)</a:t>
            </a:r>
            <a:endParaRPr lang="en-US" sz="1200" dirty="0"/>
          </a:p>
        </p:txBody>
      </p:sp>
      <p:sp>
        <p:nvSpPr>
          <p:cNvPr id="20" name="Shape 18"/>
          <p:cNvSpPr/>
          <p:nvPr/>
        </p:nvSpPr>
        <p:spPr>
          <a:xfrm>
            <a:off x="7818120" y="1005840"/>
            <a:ext cx="3703320" cy="4434840"/>
          </a:xfrm>
          <a:prstGeom prst="roundRect">
            <a:avLst>
              <a:gd name="adj" fmla="val 2963"/>
            </a:avLst>
          </a:prstGeom>
          <a:solidFill>
            <a:srgbClr val="F4EFE6"/>
          </a:solidFill>
          <a:ln/>
          <a:effectLst>
            <a:outerShdw blurRad="127000" dist="38100" dir="5400000" algn="bl" rotWithShape="0">
              <a:srgbClr val="000000">
                <a:alpha val="18000"/>
              </a:srgbClr>
            </a:outerShdw>
          </a:effectLst>
        </p:spPr>
      </p:sp>
      <p:pic>
        <p:nvPicPr>
          <p:cNvPr id="21" name="Image 0" descr="/home/claude/ppt_build/images/image2.png"/>
          <p:cNvPicPr>
            <a:picLocks noChangeAspect="1"/>
          </p:cNvPicPr>
          <p:nvPr/>
        </p:nvPicPr>
        <p:blipFill>
          <a:blip r:embed="rId3"/>
          <a:srcRect/>
          <a:stretch/>
        </p:blipFill>
        <p:spPr>
          <a:xfrm>
            <a:off x="8019288" y="1207008"/>
            <a:ext cx="3300984" cy="4032504"/>
          </a:xfrm>
          <a:prstGeom prst="rect">
            <a:avLst/>
          </a:prstGeom>
        </p:spPr>
      </p:pic>
      <p:sp>
        <p:nvSpPr>
          <p:cNvPr id="22" name="Text 19"/>
          <p:cNvSpPr/>
          <p:nvPr/>
        </p:nvSpPr>
        <p:spPr>
          <a:xfrm>
            <a:off x="7818120" y="5532120"/>
            <a:ext cx="3703320" cy="502920"/>
          </a:xfrm>
          <a:prstGeom prst="rect">
            <a:avLst/>
          </a:prstGeom>
          <a:noFill/>
          <a:ln/>
        </p:spPr>
        <p:txBody>
          <a:bodyPr wrap="square" lIns="0" tIns="0" rIns="0" bIns="0" rtlCol="0" anchor="ctr"/>
          <a:lstStyle/>
          <a:p>
            <a:pPr marL="0" indent="0" algn="ctr">
              <a:buNone/>
            </a:pPr>
            <a:r>
              <a:rPr lang="en-US" sz="1050" i="1" dirty="0">
                <a:solidFill>
                  <a:srgbClr val="5C6B6E"/>
                </a:solidFill>
                <a:latin typeface="Times New Roman" pitchFamily="34" charset="0"/>
                <a:ea typeface="Times New Roman" pitchFamily="34" charset="-122"/>
                <a:cs typeface="Times New Roman" pitchFamily="34" charset="-120"/>
              </a:rPr>
              <a:t>Children are highly sensitive to distress and conflict in the home</a:t>
            </a:r>
            <a:endParaRPr lang="en-US" sz="1050" dirty="0"/>
          </a:p>
        </p:txBody>
      </p:sp>
      <p:sp>
        <p:nvSpPr>
          <p:cNvPr id="23" name="Text 20"/>
          <p:cNvSpPr/>
          <p:nvPr/>
        </p:nvSpPr>
        <p:spPr>
          <a:xfrm>
            <a:off x="548640" y="6446520"/>
            <a:ext cx="6400800" cy="274320"/>
          </a:xfrm>
          <a:prstGeom prst="rect">
            <a:avLst/>
          </a:prstGeom>
          <a:noFill/>
          <a:ln/>
        </p:spPr>
        <p:txBody>
          <a:bodyPr wrap="square" lIns="0" tIns="0" rIns="0" bIns="0" rtlCol="0" anchor="ctr"/>
          <a:lstStyle/>
          <a:p>
            <a:pPr marL="0" indent="0" algn="l">
              <a:buNone/>
            </a:pPr>
            <a:r>
              <a:rPr lang="en-US" sz="1050" i="1" dirty="0">
                <a:solidFill>
                  <a:srgbClr val="5C6B6E">
                    <a:alpha val="90000"/>
                  </a:srgbClr>
                </a:solidFill>
                <a:latin typeface="Times New Roman" pitchFamily="34" charset="0"/>
                <a:ea typeface="Times New Roman" pitchFamily="34" charset="-122"/>
                <a:cs typeface="Times New Roman" pitchFamily="34" charset="-120"/>
              </a:rPr>
              <a:t>Applying Bowlby’s Attachment Theory — Isaac Case Study</a:t>
            </a:r>
            <a:endParaRPr lang="en-US" sz="1050" dirty="0"/>
          </a:p>
        </p:txBody>
      </p:sp>
      <p:sp>
        <p:nvSpPr>
          <p:cNvPr id="24" name="Text 21"/>
          <p:cNvSpPr/>
          <p:nvPr/>
        </p:nvSpPr>
        <p:spPr>
          <a:xfrm>
            <a:off x="11185855" y="6446520"/>
            <a:ext cx="548640" cy="274320"/>
          </a:xfrm>
          <a:prstGeom prst="rect">
            <a:avLst/>
          </a:prstGeom>
          <a:noFill/>
          <a:ln/>
        </p:spPr>
        <p:txBody>
          <a:bodyPr wrap="square" lIns="0" tIns="0" rIns="0" bIns="0" rtlCol="0" anchor="ctr"/>
          <a:lstStyle/>
          <a:p>
            <a:pPr marL="0" indent="0" algn="r">
              <a:buNone/>
            </a:pPr>
            <a:r>
              <a:rPr lang="en-US" sz="1050" dirty="0">
                <a:solidFill>
                  <a:srgbClr val="5C6B6E">
                    <a:alpha val="90000"/>
                  </a:srgbClr>
                </a:solidFill>
                <a:latin typeface="Times New Roman" pitchFamily="34" charset="0"/>
                <a:ea typeface="Times New Roman" pitchFamily="34" charset="-122"/>
                <a:cs typeface="Times New Roman" pitchFamily="34" charset="-120"/>
              </a:rPr>
              <a:t>02</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74920" y="502920"/>
            <a:ext cx="6568135" cy="320040"/>
          </a:xfrm>
          <a:prstGeom prst="rect">
            <a:avLst/>
          </a:prstGeom>
          <a:noFill/>
          <a:ln/>
        </p:spPr>
        <p:txBody>
          <a:bodyPr wrap="square" lIns="0" tIns="0" rIns="0" bIns="0" rtlCol="0" anchor="ctr"/>
          <a:lstStyle/>
          <a:p>
            <a:pPr marL="0" indent="0">
              <a:buNone/>
            </a:pPr>
            <a:r>
              <a:rPr lang="en-US" sz="1300" b="1" kern="0" spc="200" dirty="0">
                <a:solidFill>
                  <a:srgbClr val="D97D54"/>
                </a:solidFill>
                <a:latin typeface="Times New Roman" pitchFamily="34" charset="0"/>
                <a:ea typeface="Times New Roman" pitchFamily="34" charset="-122"/>
                <a:cs typeface="Times New Roman" pitchFamily="34" charset="-120"/>
              </a:rPr>
              <a:t>THEORETICAL FRAMEWORK</a:t>
            </a:r>
            <a:endParaRPr lang="en-US" sz="1300" dirty="0"/>
          </a:p>
        </p:txBody>
      </p:sp>
      <p:sp>
        <p:nvSpPr>
          <p:cNvPr id="3" name="Text 1"/>
          <p:cNvSpPr/>
          <p:nvPr/>
        </p:nvSpPr>
        <p:spPr>
          <a:xfrm>
            <a:off x="5074920" y="841248"/>
            <a:ext cx="6568135" cy="777240"/>
          </a:xfrm>
          <a:prstGeom prst="rect">
            <a:avLst/>
          </a:prstGeom>
          <a:noFill/>
          <a:ln/>
        </p:spPr>
        <p:txBody>
          <a:bodyPr wrap="square" lIns="0" tIns="0" rIns="0" bIns="0" rtlCol="0" anchor="t"/>
          <a:lstStyle/>
          <a:p>
            <a:pPr marL="0" indent="0">
              <a:buNone/>
            </a:pPr>
            <a:r>
              <a:rPr lang="en-US" sz="3000" b="1" dirty="0">
                <a:solidFill>
                  <a:srgbClr val="1B4B54"/>
                </a:solidFill>
                <a:latin typeface="Times New Roman" pitchFamily="34" charset="0"/>
                <a:ea typeface="Times New Roman" pitchFamily="34" charset="-122"/>
                <a:cs typeface="Times New Roman" pitchFamily="34" charset="-120"/>
              </a:rPr>
              <a:t>Bowlby’s Attachment Theory</a:t>
            </a:r>
            <a:endParaRPr lang="en-US" sz="3000" dirty="0"/>
          </a:p>
        </p:txBody>
      </p:sp>
      <p:sp>
        <p:nvSpPr>
          <p:cNvPr id="4" name="Shape 2"/>
          <p:cNvSpPr/>
          <p:nvPr/>
        </p:nvSpPr>
        <p:spPr>
          <a:xfrm>
            <a:off x="5074920" y="1865376"/>
            <a:ext cx="310896" cy="310896"/>
          </a:xfrm>
          <a:prstGeom prst="ellipse">
            <a:avLst/>
          </a:prstGeom>
          <a:solidFill>
            <a:srgbClr val="D97D54"/>
          </a:solidFill>
          <a:ln/>
        </p:spPr>
      </p:sp>
      <p:sp>
        <p:nvSpPr>
          <p:cNvPr id="5" name="Text 3"/>
          <p:cNvSpPr/>
          <p:nvPr/>
        </p:nvSpPr>
        <p:spPr>
          <a:xfrm>
            <a:off x="5074920" y="186537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6" name="Text 4"/>
          <p:cNvSpPr/>
          <p:nvPr/>
        </p:nvSpPr>
        <p:spPr>
          <a:xfrm>
            <a:off x="5550408" y="1773936"/>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Developed by John Bowlby to explain the importance of early caregiver-child relationships.</a:t>
            </a:r>
            <a:endParaRPr lang="en-US" sz="1450" dirty="0"/>
          </a:p>
        </p:txBody>
      </p:sp>
      <p:sp>
        <p:nvSpPr>
          <p:cNvPr id="7" name="Shape 5"/>
          <p:cNvSpPr/>
          <p:nvPr/>
        </p:nvSpPr>
        <p:spPr>
          <a:xfrm>
            <a:off x="5074920" y="2651760"/>
            <a:ext cx="310896" cy="310896"/>
          </a:xfrm>
          <a:prstGeom prst="ellipse">
            <a:avLst/>
          </a:prstGeom>
          <a:solidFill>
            <a:srgbClr val="D97D54"/>
          </a:solidFill>
          <a:ln/>
        </p:spPr>
      </p:sp>
      <p:sp>
        <p:nvSpPr>
          <p:cNvPr id="8" name="Text 6"/>
          <p:cNvSpPr/>
          <p:nvPr/>
        </p:nvSpPr>
        <p:spPr>
          <a:xfrm>
            <a:off x="5074920" y="2651760"/>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9" name="Text 7"/>
          <p:cNvSpPr/>
          <p:nvPr/>
        </p:nvSpPr>
        <p:spPr>
          <a:xfrm>
            <a:off x="5550408" y="2560320"/>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Children are biologically predisposed to form attachments for survival and protection.</a:t>
            </a:r>
            <a:endParaRPr lang="en-US" sz="1450" dirty="0"/>
          </a:p>
        </p:txBody>
      </p:sp>
      <p:sp>
        <p:nvSpPr>
          <p:cNvPr id="10" name="Shape 8"/>
          <p:cNvSpPr/>
          <p:nvPr/>
        </p:nvSpPr>
        <p:spPr>
          <a:xfrm>
            <a:off x="5074920" y="3438144"/>
            <a:ext cx="310896" cy="310896"/>
          </a:xfrm>
          <a:prstGeom prst="ellipse">
            <a:avLst/>
          </a:prstGeom>
          <a:solidFill>
            <a:srgbClr val="D97D54"/>
          </a:solidFill>
          <a:ln/>
        </p:spPr>
      </p:sp>
      <p:sp>
        <p:nvSpPr>
          <p:cNvPr id="11" name="Text 9"/>
          <p:cNvSpPr/>
          <p:nvPr/>
        </p:nvSpPr>
        <p:spPr>
          <a:xfrm>
            <a:off x="5074920" y="3438144"/>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12" name="Text 10"/>
          <p:cNvSpPr/>
          <p:nvPr/>
        </p:nvSpPr>
        <p:spPr>
          <a:xfrm>
            <a:off x="5550408" y="3346704"/>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Secure attachments promote confidence, emotional security, and healthy development.</a:t>
            </a:r>
            <a:endParaRPr lang="en-US" sz="1450" dirty="0"/>
          </a:p>
        </p:txBody>
      </p:sp>
      <p:sp>
        <p:nvSpPr>
          <p:cNvPr id="13" name="Shape 11"/>
          <p:cNvSpPr/>
          <p:nvPr/>
        </p:nvSpPr>
        <p:spPr>
          <a:xfrm>
            <a:off x="5074920" y="4224528"/>
            <a:ext cx="310896" cy="310896"/>
          </a:xfrm>
          <a:prstGeom prst="ellipse">
            <a:avLst/>
          </a:prstGeom>
          <a:solidFill>
            <a:srgbClr val="D97D54"/>
          </a:solidFill>
          <a:ln/>
        </p:spPr>
      </p:sp>
      <p:sp>
        <p:nvSpPr>
          <p:cNvPr id="14" name="Text 12"/>
          <p:cNvSpPr/>
          <p:nvPr/>
        </p:nvSpPr>
        <p:spPr>
          <a:xfrm>
            <a:off x="5074920" y="422452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4</a:t>
            </a:r>
            <a:endParaRPr lang="en-US" sz="1300" dirty="0"/>
          </a:p>
        </p:txBody>
      </p:sp>
      <p:sp>
        <p:nvSpPr>
          <p:cNvPr id="15" name="Text 13"/>
          <p:cNvSpPr/>
          <p:nvPr/>
        </p:nvSpPr>
        <p:spPr>
          <a:xfrm>
            <a:off x="5550408" y="4133088"/>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Inconsistent caregiving may contribute to insecure attachment patterns.</a:t>
            </a:r>
            <a:endParaRPr lang="en-US" sz="1450" dirty="0"/>
          </a:p>
        </p:txBody>
      </p:sp>
      <p:sp>
        <p:nvSpPr>
          <p:cNvPr id="16" name="Shape 14"/>
          <p:cNvSpPr/>
          <p:nvPr/>
        </p:nvSpPr>
        <p:spPr>
          <a:xfrm>
            <a:off x="5074920" y="5010912"/>
            <a:ext cx="310896" cy="310896"/>
          </a:xfrm>
          <a:prstGeom prst="ellipse">
            <a:avLst/>
          </a:prstGeom>
          <a:solidFill>
            <a:srgbClr val="D97D54"/>
          </a:solidFill>
          <a:ln/>
        </p:spPr>
      </p:sp>
      <p:sp>
        <p:nvSpPr>
          <p:cNvPr id="17" name="Text 15"/>
          <p:cNvSpPr/>
          <p:nvPr/>
        </p:nvSpPr>
        <p:spPr>
          <a:xfrm>
            <a:off x="5074920" y="5010912"/>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5</a:t>
            </a:r>
            <a:endParaRPr lang="en-US" sz="1300" dirty="0"/>
          </a:p>
        </p:txBody>
      </p:sp>
      <p:sp>
        <p:nvSpPr>
          <p:cNvPr id="18" name="Text 16"/>
          <p:cNvSpPr/>
          <p:nvPr/>
        </p:nvSpPr>
        <p:spPr>
          <a:xfrm>
            <a:off x="5550408" y="4919472"/>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Early attachment experiences influence future relationships and behaviour.</a:t>
            </a:r>
            <a:endParaRPr lang="en-US" sz="1450" dirty="0"/>
          </a:p>
        </p:txBody>
      </p:sp>
      <p:sp>
        <p:nvSpPr>
          <p:cNvPr id="19" name="Text 17"/>
          <p:cNvSpPr/>
          <p:nvPr/>
        </p:nvSpPr>
        <p:spPr>
          <a:xfrm>
            <a:off x="5074920" y="5870448"/>
            <a:ext cx="6568135" cy="365760"/>
          </a:xfrm>
          <a:prstGeom prst="rect">
            <a:avLst/>
          </a:prstGeom>
          <a:noFill/>
          <a:ln/>
        </p:spPr>
        <p:txBody>
          <a:bodyPr wrap="square" lIns="0" tIns="0" rIns="0" bIns="0" rtlCol="0" anchor="ctr"/>
          <a:lstStyle/>
          <a:p>
            <a:pPr marL="0" indent="0">
              <a:buNone/>
            </a:pPr>
            <a:r>
              <a:rPr lang="en-US" sz="1200" i="1" dirty="0">
                <a:solidFill>
                  <a:srgbClr val="5C6B6E"/>
                </a:solidFill>
                <a:latin typeface="Times New Roman" pitchFamily="34" charset="0"/>
                <a:ea typeface="Times New Roman" pitchFamily="34" charset="-122"/>
                <a:cs typeface="Times New Roman" pitchFamily="34" charset="-120"/>
              </a:rPr>
              <a:t>(McLeod, 2025)</a:t>
            </a:r>
            <a:endParaRPr lang="en-US" sz="1200" dirty="0"/>
          </a:p>
        </p:txBody>
      </p:sp>
      <p:sp>
        <p:nvSpPr>
          <p:cNvPr id="20" name="Shape 18"/>
          <p:cNvSpPr/>
          <p:nvPr/>
        </p:nvSpPr>
        <p:spPr>
          <a:xfrm>
            <a:off x="685800" y="1005840"/>
            <a:ext cx="3703320" cy="4434840"/>
          </a:xfrm>
          <a:prstGeom prst="roundRect">
            <a:avLst>
              <a:gd name="adj" fmla="val 2963"/>
            </a:avLst>
          </a:prstGeom>
          <a:solidFill>
            <a:srgbClr val="F4EFE6"/>
          </a:solidFill>
          <a:ln/>
          <a:effectLst>
            <a:outerShdw blurRad="127000" dist="38100" dir="5400000" algn="bl" rotWithShape="0">
              <a:srgbClr val="000000">
                <a:alpha val="18000"/>
              </a:srgbClr>
            </a:outerShdw>
          </a:effectLst>
        </p:spPr>
      </p:sp>
      <p:pic>
        <p:nvPicPr>
          <p:cNvPr id="21" name="Image 0" descr="/home/claude/ppt_build/images/image3.png"/>
          <p:cNvPicPr>
            <a:picLocks noChangeAspect="1"/>
          </p:cNvPicPr>
          <p:nvPr/>
        </p:nvPicPr>
        <p:blipFill>
          <a:blip r:embed="rId3"/>
          <a:stretch>
            <a:fillRect/>
          </a:stretch>
        </p:blipFill>
        <p:spPr>
          <a:xfrm>
            <a:off x="886968" y="1530009"/>
            <a:ext cx="3300984" cy="3386502"/>
          </a:xfrm>
          <a:prstGeom prst="rect">
            <a:avLst/>
          </a:prstGeom>
        </p:spPr>
      </p:pic>
      <p:sp>
        <p:nvSpPr>
          <p:cNvPr id="22" name="Text 19"/>
          <p:cNvSpPr/>
          <p:nvPr/>
        </p:nvSpPr>
        <p:spPr>
          <a:xfrm>
            <a:off x="685800" y="5532120"/>
            <a:ext cx="3703320" cy="502920"/>
          </a:xfrm>
          <a:prstGeom prst="rect">
            <a:avLst/>
          </a:prstGeom>
          <a:noFill/>
          <a:ln/>
        </p:spPr>
        <p:txBody>
          <a:bodyPr wrap="square" lIns="0" tIns="0" rIns="0" bIns="0" rtlCol="0" anchor="ctr"/>
          <a:lstStyle/>
          <a:p>
            <a:pPr marL="0" indent="0" algn="ctr">
              <a:buNone/>
            </a:pPr>
            <a:r>
              <a:rPr lang="en-US" sz="1050" i="1" dirty="0">
                <a:solidFill>
                  <a:srgbClr val="5C6B6E"/>
                </a:solidFill>
                <a:latin typeface="Times New Roman" pitchFamily="34" charset="0"/>
                <a:ea typeface="Times New Roman" pitchFamily="34" charset="-122"/>
                <a:cs typeface="Times New Roman" pitchFamily="34" charset="-120"/>
              </a:rPr>
              <a:t>The four attachment styles described within attachment theory</a:t>
            </a:r>
            <a:endParaRPr lang="en-US" sz="1050" dirty="0"/>
          </a:p>
        </p:txBody>
      </p:sp>
      <p:sp>
        <p:nvSpPr>
          <p:cNvPr id="23" name="Text 20"/>
          <p:cNvSpPr/>
          <p:nvPr/>
        </p:nvSpPr>
        <p:spPr>
          <a:xfrm>
            <a:off x="548640" y="6446520"/>
            <a:ext cx="6400800" cy="274320"/>
          </a:xfrm>
          <a:prstGeom prst="rect">
            <a:avLst/>
          </a:prstGeom>
          <a:noFill/>
          <a:ln/>
        </p:spPr>
        <p:txBody>
          <a:bodyPr wrap="square" lIns="0" tIns="0" rIns="0" bIns="0" rtlCol="0" anchor="ctr"/>
          <a:lstStyle/>
          <a:p>
            <a:pPr marL="0" indent="0" algn="l">
              <a:buNone/>
            </a:pPr>
            <a:r>
              <a:rPr lang="en-US" sz="1050" i="1" dirty="0">
                <a:solidFill>
                  <a:srgbClr val="5C6B6E">
                    <a:alpha val="90000"/>
                  </a:srgbClr>
                </a:solidFill>
                <a:latin typeface="Times New Roman" pitchFamily="34" charset="0"/>
                <a:ea typeface="Times New Roman" pitchFamily="34" charset="-122"/>
                <a:cs typeface="Times New Roman" pitchFamily="34" charset="-120"/>
              </a:rPr>
              <a:t>Applying Bowlby’s Attachment Theory — Isaac Case Study</a:t>
            </a:r>
            <a:endParaRPr lang="en-US" sz="1050" dirty="0"/>
          </a:p>
        </p:txBody>
      </p:sp>
      <p:sp>
        <p:nvSpPr>
          <p:cNvPr id="24" name="Text 21"/>
          <p:cNvSpPr/>
          <p:nvPr/>
        </p:nvSpPr>
        <p:spPr>
          <a:xfrm>
            <a:off x="11185855" y="6446520"/>
            <a:ext cx="548640" cy="274320"/>
          </a:xfrm>
          <a:prstGeom prst="rect">
            <a:avLst/>
          </a:prstGeom>
          <a:noFill/>
          <a:ln/>
        </p:spPr>
        <p:txBody>
          <a:bodyPr wrap="square" lIns="0" tIns="0" rIns="0" bIns="0" rtlCol="0" anchor="ctr"/>
          <a:lstStyle/>
          <a:p>
            <a:pPr marL="0" indent="0" algn="r">
              <a:buNone/>
            </a:pPr>
            <a:r>
              <a:rPr lang="en-US" sz="1050" dirty="0">
                <a:solidFill>
                  <a:srgbClr val="5C6B6E">
                    <a:alpha val="90000"/>
                  </a:srgbClr>
                </a:solidFill>
                <a:latin typeface="Times New Roman" pitchFamily="34" charset="0"/>
                <a:ea typeface="Times New Roman" pitchFamily="34" charset="-122"/>
                <a:cs typeface="Times New Roman" pitchFamily="34" charset="-120"/>
              </a:rPr>
              <a:t>03</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85800" y="502920"/>
            <a:ext cx="6568135" cy="320040"/>
          </a:xfrm>
          <a:prstGeom prst="rect">
            <a:avLst/>
          </a:prstGeom>
          <a:noFill/>
          <a:ln/>
        </p:spPr>
        <p:txBody>
          <a:bodyPr wrap="square" lIns="0" tIns="0" rIns="0" bIns="0" rtlCol="0" anchor="ctr"/>
          <a:lstStyle/>
          <a:p>
            <a:pPr marL="0" indent="0">
              <a:buNone/>
            </a:pPr>
            <a:r>
              <a:rPr lang="en-US" sz="1300" b="1" kern="0" spc="200" dirty="0">
                <a:solidFill>
                  <a:srgbClr val="D97D54"/>
                </a:solidFill>
                <a:latin typeface="Times New Roman" pitchFamily="34" charset="0"/>
                <a:ea typeface="Times New Roman" pitchFamily="34" charset="-122"/>
                <a:cs typeface="Times New Roman" pitchFamily="34" charset="-120"/>
              </a:rPr>
              <a:t>CASE ANALYSIS</a:t>
            </a:r>
            <a:endParaRPr lang="en-US" sz="1300" dirty="0"/>
          </a:p>
        </p:txBody>
      </p:sp>
      <p:sp>
        <p:nvSpPr>
          <p:cNvPr id="3" name="Text 1"/>
          <p:cNvSpPr/>
          <p:nvPr/>
        </p:nvSpPr>
        <p:spPr>
          <a:xfrm>
            <a:off x="685800" y="841248"/>
            <a:ext cx="6568135" cy="777240"/>
          </a:xfrm>
          <a:prstGeom prst="rect">
            <a:avLst/>
          </a:prstGeom>
          <a:noFill/>
          <a:ln/>
        </p:spPr>
        <p:txBody>
          <a:bodyPr wrap="square" lIns="0" tIns="0" rIns="0" bIns="0" rtlCol="0" anchor="t"/>
          <a:lstStyle/>
          <a:p>
            <a:pPr marL="0" indent="0">
              <a:buNone/>
            </a:pPr>
            <a:r>
              <a:rPr lang="en-US" sz="3000" b="1" dirty="0">
                <a:solidFill>
                  <a:srgbClr val="1B4B54"/>
                </a:solidFill>
                <a:latin typeface="Times New Roman" pitchFamily="34" charset="0"/>
                <a:ea typeface="Times New Roman" pitchFamily="34" charset="-122"/>
                <a:cs typeface="Times New Roman" pitchFamily="34" charset="-120"/>
              </a:rPr>
              <a:t>Applying the Theory to Isaac</a:t>
            </a:r>
            <a:endParaRPr lang="en-US" sz="3000" dirty="0"/>
          </a:p>
        </p:txBody>
      </p:sp>
      <p:sp>
        <p:nvSpPr>
          <p:cNvPr id="4" name="Shape 2"/>
          <p:cNvSpPr/>
          <p:nvPr/>
        </p:nvSpPr>
        <p:spPr>
          <a:xfrm>
            <a:off x="685800" y="1865376"/>
            <a:ext cx="310896" cy="310896"/>
          </a:xfrm>
          <a:prstGeom prst="ellipse">
            <a:avLst/>
          </a:prstGeom>
          <a:solidFill>
            <a:srgbClr val="D97D54"/>
          </a:solidFill>
          <a:ln/>
        </p:spPr>
      </p:sp>
      <p:sp>
        <p:nvSpPr>
          <p:cNvPr id="5" name="Text 3"/>
          <p:cNvSpPr/>
          <p:nvPr/>
        </p:nvSpPr>
        <p:spPr>
          <a:xfrm>
            <a:off x="685800" y="186537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6" name="Text 4"/>
          <p:cNvSpPr/>
          <p:nvPr/>
        </p:nvSpPr>
        <p:spPr>
          <a:xfrm>
            <a:off x="1161288" y="1773936"/>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Maternal depression may have reduced emotional availability and responsiveness.</a:t>
            </a:r>
            <a:endParaRPr lang="en-US" sz="1450" dirty="0"/>
          </a:p>
        </p:txBody>
      </p:sp>
      <p:sp>
        <p:nvSpPr>
          <p:cNvPr id="7" name="Shape 5"/>
          <p:cNvSpPr/>
          <p:nvPr/>
        </p:nvSpPr>
        <p:spPr>
          <a:xfrm>
            <a:off x="685800" y="2651760"/>
            <a:ext cx="310896" cy="310896"/>
          </a:xfrm>
          <a:prstGeom prst="ellipse">
            <a:avLst/>
          </a:prstGeom>
          <a:solidFill>
            <a:srgbClr val="D97D54"/>
          </a:solidFill>
          <a:ln/>
        </p:spPr>
      </p:sp>
      <p:sp>
        <p:nvSpPr>
          <p:cNvPr id="8" name="Text 6"/>
          <p:cNvSpPr/>
          <p:nvPr/>
        </p:nvSpPr>
        <p:spPr>
          <a:xfrm>
            <a:off x="685800" y="2651760"/>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9" name="Text 7"/>
          <p:cNvSpPr/>
          <p:nvPr/>
        </p:nvSpPr>
        <p:spPr>
          <a:xfrm>
            <a:off x="1161288" y="2560320"/>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Disrupted childcare arrangements may have limited stable attachment formation.</a:t>
            </a:r>
            <a:endParaRPr lang="en-US" sz="1450" dirty="0"/>
          </a:p>
        </p:txBody>
      </p:sp>
      <p:sp>
        <p:nvSpPr>
          <p:cNvPr id="10" name="Shape 8"/>
          <p:cNvSpPr/>
          <p:nvPr/>
        </p:nvSpPr>
        <p:spPr>
          <a:xfrm>
            <a:off x="685800" y="3438144"/>
            <a:ext cx="310896" cy="310896"/>
          </a:xfrm>
          <a:prstGeom prst="ellipse">
            <a:avLst/>
          </a:prstGeom>
          <a:solidFill>
            <a:srgbClr val="D97D54"/>
          </a:solidFill>
          <a:ln/>
        </p:spPr>
      </p:sp>
      <p:sp>
        <p:nvSpPr>
          <p:cNvPr id="11" name="Text 9"/>
          <p:cNvSpPr/>
          <p:nvPr/>
        </p:nvSpPr>
        <p:spPr>
          <a:xfrm>
            <a:off x="685800" y="3438144"/>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12" name="Text 10"/>
          <p:cNvSpPr/>
          <p:nvPr/>
        </p:nvSpPr>
        <p:spPr>
          <a:xfrm>
            <a:off x="1161288" y="3346704"/>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Separation distress suggests insecurity and dependence on his mother.</a:t>
            </a:r>
            <a:endParaRPr lang="en-US" sz="1450" dirty="0"/>
          </a:p>
        </p:txBody>
      </p:sp>
      <p:sp>
        <p:nvSpPr>
          <p:cNvPr id="13" name="Shape 11"/>
          <p:cNvSpPr/>
          <p:nvPr/>
        </p:nvSpPr>
        <p:spPr>
          <a:xfrm>
            <a:off x="685800" y="4224528"/>
            <a:ext cx="310896" cy="310896"/>
          </a:xfrm>
          <a:prstGeom prst="ellipse">
            <a:avLst/>
          </a:prstGeom>
          <a:solidFill>
            <a:srgbClr val="D97D54"/>
          </a:solidFill>
          <a:ln/>
        </p:spPr>
      </p:sp>
      <p:sp>
        <p:nvSpPr>
          <p:cNvPr id="14" name="Text 12"/>
          <p:cNvSpPr/>
          <p:nvPr/>
        </p:nvSpPr>
        <p:spPr>
          <a:xfrm>
            <a:off x="685800" y="422452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4</a:t>
            </a:r>
            <a:endParaRPr lang="en-US" sz="1300" dirty="0"/>
          </a:p>
        </p:txBody>
      </p:sp>
      <p:sp>
        <p:nvSpPr>
          <p:cNvPr id="15" name="Text 13"/>
          <p:cNvSpPr/>
          <p:nvPr/>
        </p:nvSpPr>
        <p:spPr>
          <a:xfrm>
            <a:off x="1161288" y="4133088"/>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Social withdrawal may reflect reduced confidence in unfamiliar situations.</a:t>
            </a:r>
            <a:endParaRPr lang="en-US" sz="1450" dirty="0"/>
          </a:p>
        </p:txBody>
      </p:sp>
      <p:sp>
        <p:nvSpPr>
          <p:cNvPr id="16" name="Shape 14"/>
          <p:cNvSpPr/>
          <p:nvPr/>
        </p:nvSpPr>
        <p:spPr>
          <a:xfrm>
            <a:off x="685800" y="5010912"/>
            <a:ext cx="310896" cy="310896"/>
          </a:xfrm>
          <a:prstGeom prst="ellipse">
            <a:avLst/>
          </a:prstGeom>
          <a:solidFill>
            <a:srgbClr val="D97D54"/>
          </a:solidFill>
          <a:ln/>
        </p:spPr>
      </p:sp>
      <p:sp>
        <p:nvSpPr>
          <p:cNvPr id="17" name="Text 15"/>
          <p:cNvSpPr/>
          <p:nvPr/>
        </p:nvSpPr>
        <p:spPr>
          <a:xfrm>
            <a:off x="685800" y="5010912"/>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5</a:t>
            </a:r>
            <a:endParaRPr lang="en-US" sz="1300" dirty="0"/>
          </a:p>
        </p:txBody>
      </p:sp>
      <p:sp>
        <p:nvSpPr>
          <p:cNvPr id="18" name="Text 16"/>
          <p:cNvSpPr/>
          <p:nvPr/>
        </p:nvSpPr>
        <p:spPr>
          <a:xfrm>
            <a:off x="1161288" y="4919472"/>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Language delay may be linked to limited interaction and communication opportunities.</a:t>
            </a:r>
            <a:endParaRPr lang="en-US" sz="1450" dirty="0"/>
          </a:p>
        </p:txBody>
      </p:sp>
      <p:sp>
        <p:nvSpPr>
          <p:cNvPr id="19" name="Text 17"/>
          <p:cNvSpPr/>
          <p:nvPr/>
        </p:nvSpPr>
        <p:spPr>
          <a:xfrm>
            <a:off x="685800" y="5870448"/>
            <a:ext cx="6568135" cy="365760"/>
          </a:xfrm>
          <a:prstGeom prst="rect">
            <a:avLst/>
          </a:prstGeom>
          <a:noFill/>
          <a:ln/>
        </p:spPr>
        <p:txBody>
          <a:bodyPr wrap="square" lIns="0" tIns="0" rIns="0" bIns="0" rtlCol="0" anchor="ctr"/>
          <a:lstStyle/>
          <a:p>
            <a:pPr marL="0" indent="0">
              <a:buNone/>
            </a:pPr>
            <a:r>
              <a:rPr lang="en-US" sz="1200" i="1" dirty="0">
                <a:solidFill>
                  <a:srgbClr val="5C6B6E"/>
                </a:solidFill>
                <a:latin typeface="Times New Roman" pitchFamily="34" charset="0"/>
                <a:ea typeface="Times New Roman" pitchFamily="34" charset="-122"/>
                <a:cs typeface="Times New Roman" pitchFamily="34" charset="-120"/>
              </a:rPr>
              <a:t>(Arlin Cuncic, 2019)</a:t>
            </a:r>
            <a:endParaRPr lang="en-US" sz="1200" dirty="0"/>
          </a:p>
        </p:txBody>
      </p:sp>
      <p:sp>
        <p:nvSpPr>
          <p:cNvPr id="20" name="Shape 18"/>
          <p:cNvSpPr/>
          <p:nvPr/>
        </p:nvSpPr>
        <p:spPr>
          <a:xfrm>
            <a:off x="7818120" y="1005840"/>
            <a:ext cx="3703320" cy="4434840"/>
          </a:xfrm>
          <a:prstGeom prst="roundRect">
            <a:avLst>
              <a:gd name="adj" fmla="val 2963"/>
            </a:avLst>
          </a:prstGeom>
          <a:solidFill>
            <a:srgbClr val="F4EFE6"/>
          </a:solidFill>
          <a:ln/>
          <a:effectLst>
            <a:outerShdw blurRad="127000" dist="38100" dir="5400000" algn="bl" rotWithShape="0">
              <a:srgbClr val="000000">
                <a:alpha val="18000"/>
              </a:srgbClr>
            </a:outerShdw>
          </a:effectLst>
        </p:spPr>
      </p:sp>
      <p:pic>
        <p:nvPicPr>
          <p:cNvPr id="21" name="Image 0" descr="/home/claude/ppt_build/images/image4.jpeg"/>
          <p:cNvPicPr>
            <a:picLocks noChangeAspect="1"/>
          </p:cNvPicPr>
          <p:nvPr/>
        </p:nvPicPr>
        <p:blipFill>
          <a:blip r:embed="rId3"/>
          <a:srcRect/>
          <a:stretch/>
        </p:blipFill>
        <p:spPr>
          <a:xfrm>
            <a:off x="8019288" y="1207008"/>
            <a:ext cx="3300984" cy="4032504"/>
          </a:xfrm>
          <a:prstGeom prst="rect">
            <a:avLst/>
          </a:prstGeom>
        </p:spPr>
      </p:pic>
      <p:sp>
        <p:nvSpPr>
          <p:cNvPr id="22" name="Text 19"/>
          <p:cNvSpPr/>
          <p:nvPr/>
        </p:nvSpPr>
        <p:spPr>
          <a:xfrm>
            <a:off x="7818120" y="5532120"/>
            <a:ext cx="3703320" cy="502920"/>
          </a:xfrm>
          <a:prstGeom prst="rect">
            <a:avLst/>
          </a:prstGeom>
          <a:noFill/>
          <a:ln/>
        </p:spPr>
        <p:txBody>
          <a:bodyPr wrap="square" lIns="0" tIns="0" rIns="0" bIns="0" rtlCol="0" anchor="ctr"/>
          <a:lstStyle/>
          <a:p>
            <a:pPr marL="0" indent="0" algn="ctr">
              <a:buNone/>
            </a:pPr>
            <a:r>
              <a:rPr lang="en-US" sz="1050" i="1" dirty="0">
                <a:solidFill>
                  <a:srgbClr val="5C6B6E"/>
                </a:solidFill>
                <a:latin typeface="Times New Roman" pitchFamily="34" charset="0"/>
                <a:ea typeface="Times New Roman" pitchFamily="34" charset="-122"/>
                <a:cs typeface="Times New Roman" pitchFamily="34" charset="-120"/>
              </a:rPr>
              <a:t>Reduced emotional availability can affect the caregiver-child bond</a:t>
            </a:r>
            <a:endParaRPr lang="en-US" sz="1050" dirty="0"/>
          </a:p>
        </p:txBody>
      </p:sp>
      <p:sp>
        <p:nvSpPr>
          <p:cNvPr id="23" name="Text 20"/>
          <p:cNvSpPr/>
          <p:nvPr/>
        </p:nvSpPr>
        <p:spPr>
          <a:xfrm>
            <a:off x="548640" y="6446520"/>
            <a:ext cx="6400800" cy="274320"/>
          </a:xfrm>
          <a:prstGeom prst="rect">
            <a:avLst/>
          </a:prstGeom>
          <a:noFill/>
          <a:ln/>
        </p:spPr>
        <p:txBody>
          <a:bodyPr wrap="square" lIns="0" tIns="0" rIns="0" bIns="0" rtlCol="0" anchor="ctr"/>
          <a:lstStyle/>
          <a:p>
            <a:pPr marL="0" indent="0" algn="l">
              <a:buNone/>
            </a:pPr>
            <a:r>
              <a:rPr lang="en-US" sz="1050" i="1" dirty="0">
                <a:solidFill>
                  <a:srgbClr val="5C6B6E">
                    <a:alpha val="90000"/>
                  </a:srgbClr>
                </a:solidFill>
                <a:latin typeface="Times New Roman" pitchFamily="34" charset="0"/>
                <a:ea typeface="Times New Roman" pitchFamily="34" charset="-122"/>
                <a:cs typeface="Times New Roman" pitchFamily="34" charset="-120"/>
              </a:rPr>
              <a:t>Applying Bowlby’s Attachment Theory — Isaac Case Study</a:t>
            </a:r>
            <a:endParaRPr lang="en-US" sz="1050" dirty="0"/>
          </a:p>
        </p:txBody>
      </p:sp>
      <p:sp>
        <p:nvSpPr>
          <p:cNvPr id="24" name="Text 21"/>
          <p:cNvSpPr/>
          <p:nvPr/>
        </p:nvSpPr>
        <p:spPr>
          <a:xfrm>
            <a:off x="11185855" y="6446520"/>
            <a:ext cx="548640" cy="274320"/>
          </a:xfrm>
          <a:prstGeom prst="rect">
            <a:avLst/>
          </a:prstGeom>
          <a:noFill/>
          <a:ln/>
        </p:spPr>
        <p:txBody>
          <a:bodyPr wrap="square" lIns="0" tIns="0" rIns="0" bIns="0" rtlCol="0" anchor="ctr"/>
          <a:lstStyle/>
          <a:p>
            <a:pPr marL="0" indent="0" algn="r">
              <a:buNone/>
            </a:pPr>
            <a:r>
              <a:rPr lang="en-US" sz="1050" dirty="0">
                <a:solidFill>
                  <a:srgbClr val="5C6B6E">
                    <a:alpha val="90000"/>
                  </a:srgbClr>
                </a:solidFill>
                <a:latin typeface="Times New Roman" pitchFamily="34" charset="0"/>
                <a:ea typeface="Times New Roman" pitchFamily="34" charset="-122"/>
                <a:cs typeface="Times New Roman" pitchFamily="34" charset="-120"/>
              </a:rPr>
              <a:t>04</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74920" y="502920"/>
            <a:ext cx="6568135" cy="320040"/>
          </a:xfrm>
          <a:prstGeom prst="rect">
            <a:avLst/>
          </a:prstGeom>
          <a:noFill/>
          <a:ln/>
        </p:spPr>
        <p:txBody>
          <a:bodyPr wrap="square" lIns="0" tIns="0" rIns="0" bIns="0" rtlCol="0" anchor="ctr"/>
          <a:lstStyle/>
          <a:p>
            <a:pPr marL="0" indent="0">
              <a:buNone/>
            </a:pPr>
            <a:r>
              <a:rPr lang="en-US" sz="1300" b="1" kern="0" spc="200" dirty="0">
                <a:solidFill>
                  <a:srgbClr val="D97D54"/>
                </a:solidFill>
                <a:latin typeface="Times New Roman" pitchFamily="34" charset="0"/>
                <a:ea typeface="Times New Roman" pitchFamily="34" charset="-122"/>
                <a:cs typeface="Times New Roman" pitchFamily="34" charset="-120"/>
              </a:rPr>
              <a:t>DEVELOPMENTAL INFLUENCES</a:t>
            </a:r>
            <a:endParaRPr lang="en-US" sz="1300" dirty="0"/>
          </a:p>
        </p:txBody>
      </p:sp>
      <p:sp>
        <p:nvSpPr>
          <p:cNvPr id="3" name="Text 1"/>
          <p:cNvSpPr/>
          <p:nvPr/>
        </p:nvSpPr>
        <p:spPr>
          <a:xfrm>
            <a:off x="5074920" y="841248"/>
            <a:ext cx="6568135" cy="777240"/>
          </a:xfrm>
          <a:prstGeom prst="rect">
            <a:avLst/>
          </a:prstGeom>
          <a:noFill/>
          <a:ln/>
        </p:spPr>
        <p:txBody>
          <a:bodyPr wrap="square" lIns="0" tIns="0" rIns="0" bIns="0" rtlCol="0" anchor="t"/>
          <a:lstStyle/>
          <a:p>
            <a:pPr marL="0" indent="0">
              <a:buNone/>
            </a:pPr>
            <a:r>
              <a:rPr lang="en-US" sz="3000" b="1" dirty="0">
                <a:solidFill>
                  <a:srgbClr val="1B4B54"/>
                </a:solidFill>
                <a:latin typeface="Times New Roman" pitchFamily="34" charset="0"/>
                <a:ea typeface="Times New Roman" pitchFamily="34" charset="-122"/>
                <a:cs typeface="Times New Roman" pitchFamily="34" charset="-120"/>
              </a:rPr>
              <a:t>Nature and Nurture</a:t>
            </a:r>
            <a:endParaRPr lang="en-US" sz="3000" dirty="0"/>
          </a:p>
        </p:txBody>
      </p:sp>
      <p:sp>
        <p:nvSpPr>
          <p:cNvPr id="4" name="Shape 2"/>
          <p:cNvSpPr/>
          <p:nvPr/>
        </p:nvSpPr>
        <p:spPr>
          <a:xfrm>
            <a:off x="5074920" y="1865376"/>
            <a:ext cx="310896" cy="310896"/>
          </a:xfrm>
          <a:prstGeom prst="ellipse">
            <a:avLst/>
          </a:prstGeom>
          <a:solidFill>
            <a:srgbClr val="D97D54"/>
          </a:solidFill>
          <a:ln/>
        </p:spPr>
      </p:sp>
      <p:sp>
        <p:nvSpPr>
          <p:cNvPr id="5" name="Text 3"/>
          <p:cNvSpPr/>
          <p:nvPr/>
        </p:nvSpPr>
        <p:spPr>
          <a:xfrm>
            <a:off x="5074920" y="186537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6" name="Text 4"/>
          <p:cNvSpPr/>
          <p:nvPr/>
        </p:nvSpPr>
        <p:spPr>
          <a:xfrm>
            <a:off x="5550408" y="1773936"/>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Nature includes biological influences such as temperament and early brain development.</a:t>
            </a:r>
            <a:endParaRPr lang="en-US" sz="1450" dirty="0"/>
          </a:p>
        </p:txBody>
      </p:sp>
      <p:sp>
        <p:nvSpPr>
          <p:cNvPr id="7" name="Shape 5"/>
          <p:cNvSpPr/>
          <p:nvPr/>
        </p:nvSpPr>
        <p:spPr>
          <a:xfrm>
            <a:off x="5074920" y="2651760"/>
            <a:ext cx="310896" cy="310896"/>
          </a:xfrm>
          <a:prstGeom prst="ellipse">
            <a:avLst/>
          </a:prstGeom>
          <a:solidFill>
            <a:srgbClr val="D97D54"/>
          </a:solidFill>
          <a:ln/>
        </p:spPr>
      </p:sp>
      <p:sp>
        <p:nvSpPr>
          <p:cNvPr id="8" name="Text 6"/>
          <p:cNvSpPr/>
          <p:nvPr/>
        </p:nvSpPr>
        <p:spPr>
          <a:xfrm>
            <a:off x="5074920" y="2651760"/>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9" name="Text 7"/>
          <p:cNvSpPr/>
          <p:nvPr/>
        </p:nvSpPr>
        <p:spPr>
          <a:xfrm>
            <a:off x="5550408" y="2560320"/>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Some children may naturally be more sensitive to stress and change.</a:t>
            </a:r>
            <a:endParaRPr lang="en-US" sz="1450" dirty="0"/>
          </a:p>
        </p:txBody>
      </p:sp>
      <p:sp>
        <p:nvSpPr>
          <p:cNvPr id="10" name="Shape 8"/>
          <p:cNvSpPr/>
          <p:nvPr/>
        </p:nvSpPr>
        <p:spPr>
          <a:xfrm>
            <a:off x="5074920" y="3438144"/>
            <a:ext cx="310896" cy="310896"/>
          </a:xfrm>
          <a:prstGeom prst="ellipse">
            <a:avLst/>
          </a:prstGeom>
          <a:solidFill>
            <a:srgbClr val="D97D54"/>
          </a:solidFill>
          <a:ln/>
        </p:spPr>
      </p:sp>
      <p:sp>
        <p:nvSpPr>
          <p:cNvPr id="11" name="Text 9"/>
          <p:cNvSpPr/>
          <p:nvPr/>
        </p:nvSpPr>
        <p:spPr>
          <a:xfrm>
            <a:off x="5074920" y="3438144"/>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12" name="Text 10"/>
          <p:cNvSpPr/>
          <p:nvPr/>
        </p:nvSpPr>
        <p:spPr>
          <a:xfrm>
            <a:off x="5550408" y="3346704"/>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Nurture includes caregiving quality, social interaction, and environmental experiences.</a:t>
            </a:r>
            <a:endParaRPr lang="en-US" sz="1450" dirty="0"/>
          </a:p>
        </p:txBody>
      </p:sp>
      <p:sp>
        <p:nvSpPr>
          <p:cNvPr id="13" name="Shape 11"/>
          <p:cNvSpPr/>
          <p:nvPr/>
        </p:nvSpPr>
        <p:spPr>
          <a:xfrm>
            <a:off x="5074920" y="4224528"/>
            <a:ext cx="310896" cy="310896"/>
          </a:xfrm>
          <a:prstGeom prst="ellipse">
            <a:avLst/>
          </a:prstGeom>
          <a:solidFill>
            <a:srgbClr val="D97D54"/>
          </a:solidFill>
          <a:ln/>
        </p:spPr>
      </p:sp>
      <p:sp>
        <p:nvSpPr>
          <p:cNvPr id="14" name="Text 12"/>
          <p:cNvSpPr/>
          <p:nvPr/>
        </p:nvSpPr>
        <p:spPr>
          <a:xfrm>
            <a:off x="5074920" y="422452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4</a:t>
            </a:r>
            <a:endParaRPr lang="en-US" sz="1300" dirty="0"/>
          </a:p>
        </p:txBody>
      </p:sp>
      <p:sp>
        <p:nvSpPr>
          <p:cNvPr id="15" name="Text 13"/>
          <p:cNvSpPr/>
          <p:nvPr/>
        </p:nvSpPr>
        <p:spPr>
          <a:xfrm>
            <a:off x="5550408" y="4133088"/>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Maternal mental health, relocation, and disrupted childcare are significant environmental influences.</a:t>
            </a:r>
            <a:endParaRPr lang="en-US" sz="1450" dirty="0"/>
          </a:p>
        </p:txBody>
      </p:sp>
      <p:sp>
        <p:nvSpPr>
          <p:cNvPr id="16" name="Shape 14"/>
          <p:cNvSpPr/>
          <p:nvPr/>
        </p:nvSpPr>
        <p:spPr>
          <a:xfrm>
            <a:off x="5074920" y="5010912"/>
            <a:ext cx="310896" cy="310896"/>
          </a:xfrm>
          <a:prstGeom prst="ellipse">
            <a:avLst/>
          </a:prstGeom>
          <a:solidFill>
            <a:srgbClr val="D97D54"/>
          </a:solidFill>
          <a:ln/>
        </p:spPr>
      </p:sp>
      <p:sp>
        <p:nvSpPr>
          <p:cNvPr id="17" name="Text 15"/>
          <p:cNvSpPr/>
          <p:nvPr/>
        </p:nvSpPr>
        <p:spPr>
          <a:xfrm>
            <a:off x="5074920" y="5010912"/>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5</a:t>
            </a:r>
            <a:endParaRPr lang="en-US" sz="1300" dirty="0"/>
          </a:p>
        </p:txBody>
      </p:sp>
      <p:sp>
        <p:nvSpPr>
          <p:cNvPr id="18" name="Text 16"/>
          <p:cNvSpPr/>
          <p:nvPr/>
        </p:nvSpPr>
        <p:spPr>
          <a:xfrm>
            <a:off x="5550408" y="4919472"/>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Development is shaped through interaction between biological and environmental factors.</a:t>
            </a:r>
            <a:endParaRPr lang="en-US" sz="1450" dirty="0"/>
          </a:p>
        </p:txBody>
      </p:sp>
      <p:sp>
        <p:nvSpPr>
          <p:cNvPr id="19" name="Text 17"/>
          <p:cNvSpPr/>
          <p:nvPr/>
        </p:nvSpPr>
        <p:spPr>
          <a:xfrm>
            <a:off x="5074920" y="5870448"/>
            <a:ext cx="6568135" cy="365760"/>
          </a:xfrm>
          <a:prstGeom prst="rect">
            <a:avLst/>
          </a:prstGeom>
          <a:noFill/>
          <a:ln/>
        </p:spPr>
        <p:txBody>
          <a:bodyPr wrap="square" lIns="0" tIns="0" rIns="0" bIns="0" rtlCol="0" anchor="ctr"/>
          <a:lstStyle/>
          <a:p>
            <a:pPr marL="0" indent="0">
              <a:buNone/>
            </a:pPr>
            <a:r>
              <a:rPr lang="en-US" sz="1200" i="1" dirty="0">
                <a:solidFill>
                  <a:srgbClr val="5C6B6E"/>
                </a:solidFill>
                <a:latin typeface="Times New Roman" pitchFamily="34" charset="0"/>
                <a:ea typeface="Times New Roman" pitchFamily="34" charset="-122"/>
                <a:cs typeface="Times New Roman" pitchFamily="34" charset="-120"/>
              </a:rPr>
              <a:t>(Wallerich et al., 2023)</a:t>
            </a:r>
            <a:endParaRPr lang="en-US" sz="1200" dirty="0"/>
          </a:p>
        </p:txBody>
      </p:sp>
      <p:sp>
        <p:nvSpPr>
          <p:cNvPr id="20" name="Shape 18"/>
          <p:cNvSpPr/>
          <p:nvPr/>
        </p:nvSpPr>
        <p:spPr>
          <a:xfrm>
            <a:off x="685800" y="1005840"/>
            <a:ext cx="3703320" cy="4434840"/>
          </a:xfrm>
          <a:prstGeom prst="roundRect">
            <a:avLst>
              <a:gd name="adj" fmla="val 2963"/>
            </a:avLst>
          </a:prstGeom>
          <a:solidFill>
            <a:srgbClr val="F4EFE6"/>
          </a:solidFill>
          <a:ln/>
          <a:effectLst>
            <a:outerShdw blurRad="127000" dist="38100" dir="5400000" algn="bl" rotWithShape="0">
              <a:srgbClr val="000000">
                <a:alpha val="18000"/>
              </a:srgbClr>
            </a:outerShdw>
          </a:effectLst>
        </p:spPr>
      </p:sp>
      <p:pic>
        <p:nvPicPr>
          <p:cNvPr id="21" name="Image 0" descr="/home/claude/ppt_build/images/image5.jpeg"/>
          <p:cNvPicPr>
            <a:picLocks noChangeAspect="1"/>
          </p:cNvPicPr>
          <p:nvPr/>
        </p:nvPicPr>
        <p:blipFill>
          <a:blip r:embed="rId3"/>
          <a:srcRect/>
          <a:stretch/>
        </p:blipFill>
        <p:spPr>
          <a:xfrm>
            <a:off x="886968" y="1207008"/>
            <a:ext cx="3300984" cy="4032504"/>
          </a:xfrm>
          <a:prstGeom prst="rect">
            <a:avLst/>
          </a:prstGeom>
        </p:spPr>
      </p:pic>
      <p:sp>
        <p:nvSpPr>
          <p:cNvPr id="22" name="Text 19"/>
          <p:cNvSpPr/>
          <p:nvPr/>
        </p:nvSpPr>
        <p:spPr>
          <a:xfrm>
            <a:off x="685800" y="5532120"/>
            <a:ext cx="3703320" cy="502920"/>
          </a:xfrm>
          <a:prstGeom prst="rect">
            <a:avLst/>
          </a:prstGeom>
          <a:noFill/>
          <a:ln/>
        </p:spPr>
        <p:txBody>
          <a:bodyPr wrap="square" lIns="0" tIns="0" rIns="0" bIns="0" rtlCol="0" anchor="ctr"/>
          <a:lstStyle/>
          <a:p>
            <a:pPr marL="0" indent="0" algn="ctr">
              <a:buNone/>
            </a:pPr>
            <a:r>
              <a:rPr lang="en-US" sz="1050" i="1" dirty="0">
                <a:solidFill>
                  <a:srgbClr val="5C6B6E"/>
                </a:solidFill>
                <a:latin typeface="Times New Roman" pitchFamily="34" charset="0"/>
                <a:ea typeface="Times New Roman" pitchFamily="34" charset="-122"/>
                <a:cs typeface="Times New Roman" pitchFamily="34" charset="-120"/>
              </a:rPr>
              <a:t>Everyday caregiving moments shape a child’s sense of security</a:t>
            </a:r>
            <a:endParaRPr lang="en-US" sz="1050" dirty="0"/>
          </a:p>
        </p:txBody>
      </p:sp>
      <p:sp>
        <p:nvSpPr>
          <p:cNvPr id="23" name="Text 20"/>
          <p:cNvSpPr/>
          <p:nvPr/>
        </p:nvSpPr>
        <p:spPr>
          <a:xfrm>
            <a:off x="548640" y="6446520"/>
            <a:ext cx="6400800" cy="274320"/>
          </a:xfrm>
          <a:prstGeom prst="rect">
            <a:avLst/>
          </a:prstGeom>
          <a:noFill/>
          <a:ln/>
        </p:spPr>
        <p:txBody>
          <a:bodyPr wrap="square" lIns="0" tIns="0" rIns="0" bIns="0" rtlCol="0" anchor="ctr"/>
          <a:lstStyle/>
          <a:p>
            <a:pPr marL="0" indent="0" algn="l">
              <a:buNone/>
            </a:pPr>
            <a:r>
              <a:rPr lang="en-US" sz="1050" i="1" dirty="0">
                <a:solidFill>
                  <a:srgbClr val="5C6B6E">
                    <a:alpha val="90000"/>
                  </a:srgbClr>
                </a:solidFill>
                <a:latin typeface="Times New Roman" pitchFamily="34" charset="0"/>
                <a:ea typeface="Times New Roman" pitchFamily="34" charset="-122"/>
                <a:cs typeface="Times New Roman" pitchFamily="34" charset="-120"/>
              </a:rPr>
              <a:t>Applying Bowlby’s Attachment Theory — Isaac Case Study</a:t>
            </a:r>
            <a:endParaRPr lang="en-US" sz="1050" dirty="0"/>
          </a:p>
        </p:txBody>
      </p:sp>
      <p:sp>
        <p:nvSpPr>
          <p:cNvPr id="24" name="Text 21"/>
          <p:cNvSpPr/>
          <p:nvPr/>
        </p:nvSpPr>
        <p:spPr>
          <a:xfrm>
            <a:off x="11185855" y="6446520"/>
            <a:ext cx="548640" cy="274320"/>
          </a:xfrm>
          <a:prstGeom prst="rect">
            <a:avLst/>
          </a:prstGeom>
          <a:noFill/>
          <a:ln/>
        </p:spPr>
        <p:txBody>
          <a:bodyPr wrap="square" lIns="0" tIns="0" rIns="0" bIns="0" rtlCol="0" anchor="ctr"/>
          <a:lstStyle/>
          <a:p>
            <a:pPr marL="0" indent="0" algn="r">
              <a:buNone/>
            </a:pPr>
            <a:r>
              <a:rPr lang="en-US" sz="1050" dirty="0">
                <a:solidFill>
                  <a:srgbClr val="5C6B6E">
                    <a:alpha val="90000"/>
                  </a:srgbClr>
                </a:solidFill>
                <a:latin typeface="Times New Roman" pitchFamily="34" charset="0"/>
                <a:ea typeface="Times New Roman" pitchFamily="34" charset="-122"/>
                <a:cs typeface="Times New Roman" pitchFamily="34" charset="-120"/>
              </a:rPr>
              <a:t>05</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85800" y="502920"/>
            <a:ext cx="6568135" cy="320040"/>
          </a:xfrm>
          <a:prstGeom prst="rect">
            <a:avLst/>
          </a:prstGeom>
          <a:noFill/>
          <a:ln/>
        </p:spPr>
        <p:txBody>
          <a:bodyPr wrap="square" lIns="0" tIns="0" rIns="0" bIns="0" rtlCol="0" anchor="ctr"/>
          <a:lstStyle/>
          <a:p>
            <a:pPr marL="0" indent="0">
              <a:buNone/>
            </a:pPr>
            <a:r>
              <a:rPr lang="en-US" sz="1300" b="1" kern="0" spc="200" dirty="0">
                <a:solidFill>
                  <a:srgbClr val="D97D54"/>
                </a:solidFill>
                <a:latin typeface="Times New Roman" pitchFamily="34" charset="0"/>
                <a:ea typeface="Times New Roman" pitchFamily="34" charset="-122"/>
                <a:cs typeface="Times New Roman" pitchFamily="34" charset="-120"/>
              </a:rPr>
              <a:t>INTERVENTION</a:t>
            </a:r>
            <a:endParaRPr lang="en-US" sz="1300" dirty="0"/>
          </a:p>
        </p:txBody>
      </p:sp>
      <p:sp>
        <p:nvSpPr>
          <p:cNvPr id="3" name="Text 1"/>
          <p:cNvSpPr/>
          <p:nvPr/>
        </p:nvSpPr>
        <p:spPr>
          <a:xfrm>
            <a:off x="685800" y="841248"/>
            <a:ext cx="6568135" cy="777240"/>
          </a:xfrm>
          <a:prstGeom prst="rect">
            <a:avLst/>
          </a:prstGeom>
          <a:noFill/>
          <a:ln/>
        </p:spPr>
        <p:txBody>
          <a:bodyPr wrap="square" lIns="0" tIns="0" rIns="0" bIns="0" rtlCol="0" anchor="t"/>
          <a:lstStyle/>
          <a:p>
            <a:pPr marL="0" indent="0">
              <a:buNone/>
            </a:pPr>
            <a:r>
              <a:rPr lang="en-US" sz="3000" b="1" dirty="0">
                <a:solidFill>
                  <a:srgbClr val="1B4B54"/>
                </a:solidFill>
                <a:latin typeface="Times New Roman" pitchFamily="34" charset="0"/>
                <a:ea typeface="Times New Roman" pitchFamily="34" charset="-122"/>
                <a:cs typeface="Times New Roman" pitchFamily="34" charset="-120"/>
              </a:rPr>
              <a:t>Support Plan</a:t>
            </a:r>
            <a:endParaRPr lang="en-US" sz="3000" dirty="0"/>
          </a:p>
        </p:txBody>
      </p:sp>
      <p:sp>
        <p:nvSpPr>
          <p:cNvPr id="4" name="Shape 2"/>
          <p:cNvSpPr/>
          <p:nvPr/>
        </p:nvSpPr>
        <p:spPr>
          <a:xfrm>
            <a:off x="685800" y="1865376"/>
            <a:ext cx="310896" cy="310896"/>
          </a:xfrm>
          <a:prstGeom prst="ellipse">
            <a:avLst/>
          </a:prstGeom>
          <a:solidFill>
            <a:srgbClr val="D97D54"/>
          </a:solidFill>
          <a:ln/>
        </p:spPr>
      </p:sp>
      <p:sp>
        <p:nvSpPr>
          <p:cNvPr id="5" name="Text 3"/>
          <p:cNvSpPr/>
          <p:nvPr/>
        </p:nvSpPr>
        <p:spPr>
          <a:xfrm>
            <a:off x="685800" y="186537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6" name="Text 4"/>
          <p:cNvSpPr/>
          <p:nvPr/>
        </p:nvSpPr>
        <p:spPr>
          <a:xfrm>
            <a:off x="1161288" y="1773936"/>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Introduce a consistent key worker to provide stability and trust.</a:t>
            </a:r>
            <a:endParaRPr lang="en-US" sz="1450" dirty="0"/>
          </a:p>
        </p:txBody>
      </p:sp>
      <p:sp>
        <p:nvSpPr>
          <p:cNvPr id="7" name="Shape 5"/>
          <p:cNvSpPr/>
          <p:nvPr/>
        </p:nvSpPr>
        <p:spPr>
          <a:xfrm>
            <a:off x="685800" y="2651760"/>
            <a:ext cx="310896" cy="310896"/>
          </a:xfrm>
          <a:prstGeom prst="ellipse">
            <a:avLst/>
          </a:prstGeom>
          <a:solidFill>
            <a:srgbClr val="D97D54"/>
          </a:solidFill>
          <a:ln/>
        </p:spPr>
      </p:sp>
      <p:sp>
        <p:nvSpPr>
          <p:cNvPr id="8" name="Text 6"/>
          <p:cNvSpPr/>
          <p:nvPr/>
        </p:nvSpPr>
        <p:spPr>
          <a:xfrm>
            <a:off x="685800" y="2651760"/>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9" name="Text 7"/>
          <p:cNvSpPr/>
          <p:nvPr/>
        </p:nvSpPr>
        <p:spPr>
          <a:xfrm>
            <a:off x="1161288" y="2560320"/>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Use attachment-based approaches that promote emotional security.</a:t>
            </a:r>
            <a:endParaRPr lang="en-US" sz="1450" dirty="0"/>
          </a:p>
        </p:txBody>
      </p:sp>
      <p:sp>
        <p:nvSpPr>
          <p:cNvPr id="10" name="Shape 8"/>
          <p:cNvSpPr/>
          <p:nvPr/>
        </p:nvSpPr>
        <p:spPr>
          <a:xfrm>
            <a:off x="685800" y="3438144"/>
            <a:ext cx="310896" cy="310896"/>
          </a:xfrm>
          <a:prstGeom prst="ellipse">
            <a:avLst/>
          </a:prstGeom>
          <a:solidFill>
            <a:srgbClr val="D97D54"/>
          </a:solidFill>
          <a:ln/>
        </p:spPr>
      </p:sp>
      <p:sp>
        <p:nvSpPr>
          <p:cNvPr id="11" name="Text 9"/>
          <p:cNvSpPr/>
          <p:nvPr/>
        </p:nvSpPr>
        <p:spPr>
          <a:xfrm>
            <a:off x="685800" y="3438144"/>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12" name="Text 10"/>
          <p:cNvSpPr/>
          <p:nvPr/>
        </p:nvSpPr>
        <p:spPr>
          <a:xfrm>
            <a:off x="1161288" y="3346704"/>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Develop language-rich activities through stories, songs, and conversations.</a:t>
            </a:r>
            <a:endParaRPr lang="en-US" sz="1450" dirty="0"/>
          </a:p>
        </p:txBody>
      </p:sp>
      <p:sp>
        <p:nvSpPr>
          <p:cNvPr id="13" name="Shape 11"/>
          <p:cNvSpPr/>
          <p:nvPr/>
        </p:nvSpPr>
        <p:spPr>
          <a:xfrm>
            <a:off x="685800" y="4224528"/>
            <a:ext cx="310896" cy="310896"/>
          </a:xfrm>
          <a:prstGeom prst="ellipse">
            <a:avLst/>
          </a:prstGeom>
          <a:solidFill>
            <a:srgbClr val="D97D54"/>
          </a:solidFill>
          <a:ln/>
        </p:spPr>
      </p:sp>
      <p:sp>
        <p:nvSpPr>
          <p:cNvPr id="14" name="Text 12"/>
          <p:cNvSpPr/>
          <p:nvPr/>
        </p:nvSpPr>
        <p:spPr>
          <a:xfrm>
            <a:off x="685800" y="422452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4</a:t>
            </a:r>
            <a:endParaRPr lang="en-US" sz="1300" dirty="0"/>
          </a:p>
        </p:txBody>
      </p:sp>
      <p:sp>
        <p:nvSpPr>
          <p:cNvPr id="15" name="Text 13"/>
          <p:cNvSpPr/>
          <p:nvPr/>
        </p:nvSpPr>
        <p:spPr>
          <a:xfrm>
            <a:off x="1161288" y="4133088"/>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Support emotional regulation using feelings-based activities and routines.</a:t>
            </a:r>
            <a:endParaRPr lang="en-US" sz="1450" dirty="0"/>
          </a:p>
        </p:txBody>
      </p:sp>
      <p:sp>
        <p:nvSpPr>
          <p:cNvPr id="16" name="Shape 14"/>
          <p:cNvSpPr/>
          <p:nvPr/>
        </p:nvSpPr>
        <p:spPr>
          <a:xfrm>
            <a:off x="685800" y="5010912"/>
            <a:ext cx="310896" cy="310896"/>
          </a:xfrm>
          <a:prstGeom prst="ellipse">
            <a:avLst/>
          </a:prstGeom>
          <a:solidFill>
            <a:srgbClr val="D97D54"/>
          </a:solidFill>
          <a:ln/>
        </p:spPr>
      </p:sp>
      <p:sp>
        <p:nvSpPr>
          <p:cNvPr id="17" name="Text 15"/>
          <p:cNvSpPr/>
          <p:nvPr/>
        </p:nvSpPr>
        <p:spPr>
          <a:xfrm>
            <a:off x="685800" y="5010912"/>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5</a:t>
            </a:r>
            <a:endParaRPr lang="en-US" sz="1300" dirty="0"/>
          </a:p>
        </p:txBody>
      </p:sp>
      <p:sp>
        <p:nvSpPr>
          <p:cNvPr id="18" name="Text 16"/>
          <p:cNvSpPr/>
          <p:nvPr/>
        </p:nvSpPr>
        <p:spPr>
          <a:xfrm>
            <a:off x="1161288" y="4919472"/>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Provide parental support and encourage multi-agency collaboration.</a:t>
            </a:r>
            <a:endParaRPr lang="en-US" sz="1450" dirty="0"/>
          </a:p>
        </p:txBody>
      </p:sp>
      <p:sp>
        <p:nvSpPr>
          <p:cNvPr id="19" name="Text 17"/>
          <p:cNvSpPr/>
          <p:nvPr/>
        </p:nvSpPr>
        <p:spPr>
          <a:xfrm>
            <a:off x="685800" y="5870448"/>
            <a:ext cx="6568135" cy="365760"/>
          </a:xfrm>
          <a:prstGeom prst="rect">
            <a:avLst/>
          </a:prstGeom>
          <a:noFill/>
          <a:ln/>
        </p:spPr>
        <p:txBody>
          <a:bodyPr wrap="square" lIns="0" tIns="0" rIns="0" bIns="0" rtlCol="0" anchor="ctr"/>
          <a:lstStyle/>
          <a:p>
            <a:pPr marL="0" indent="0">
              <a:buNone/>
            </a:pPr>
            <a:r>
              <a:rPr lang="en-US" sz="1200" i="1" dirty="0">
                <a:solidFill>
                  <a:srgbClr val="5C6B6E"/>
                </a:solidFill>
                <a:latin typeface="Times New Roman" pitchFamily="34" charset="0"/>
                <a:ea typeface="Times New Roman" pitchFamily="34" charset="-122"/>
                <a:cs typeface="Times New Roman" pitchFamily="34" charset="-120"/>
              </a:rPr>
              <a:t>(Cassidy, Jones and Shaver, 2013)</a:t>
            </a:r>
            <a:endParaRPr lang="en-US" sz="1200" dirty="0"/>
          </a:p>
        </p:txBody>
      </p:sp>
      <p:sp>
        <p:nvSpPr>
          <p:cNvPr id="20" name="Shape 18"/>
          <p:cNvSpPr/>
          <p:nvPr/>
        </p:nvSpPr>
        <p:spPr>
          <a:xfrm>
            <a:off x="7818120" y="1005840"/>
            <a:ext cx="3703320" cy="4434840"/>
          </a:xfrm>
          <a:prstGeom prst="roundRect">
            <a:avLst>
              <a:gd name="adj" fmla="val 2963"/>
            </a:avLst>
          </a:prstGeom>
          <a:solidFill>
            <a:srgbClr val="F4EFE6"/>
          </a:solidFill>
          <a:ln/>
          <a:effectLst>
            <a:outerShdw blurRad="127000" dist="38100" dir="5400000" algn="bl" rotWithShape="0">
              <a:srgbClr val="000000">
                <a:alpha val="18000"/>
              </a:srgbClr>
            </a:outerShdw>
          </a:effectLst>
        </p:spPr>
      </p:sp>
      <p:pic>
        <p:nvPicPr>
          <p:cNvPr id="21" name="Image 0" descr="/home/claude/ppt_build/images/image6.png"/>
          <p:cNvPicPr>
            <a:picLocks noChangeAspect="1"/>
          </p:cNvPicPr>
          <p:nvPr/>
        </p:nvPicPr>
        <p:blipFill>
          <a:blip r:embed="rId3"/>
          <a:stretch>
            <a:fillRect/>
          </a:stretch>
        </p:blipFill>
        <p:spPr>
          <a:xfrm>
            <a:off x="8019288" y="1572768"/>
            <a:ext cx="3300984" cy="3300984"/>
          </a:xfrm>
          <a:prstGeom prst="rect">
            <a:avLst/>
          </a:prstGeom>
        </p:spPr>
      </p:pic>
      <p:sp>
        <p:nvSpPr>
          <p:cNvPr id="22" name="Text 19"/>
          <p:cNvSpPr/>
          <p:nvPr/>
        </p:nvSpPr>
        <p:spPr>
          <a:xfrm>
            <a:off x="7818120" y="5532120"/>
            <a:ext cx="3703320" cy="502920"/>
          </a:xfrm>
          <a:prstGeom prst="rect">
            <a:avLst/>
          </a:prstGeom>
          <a:noFill/>
          <a:ln/>
        </p:spPr>
        <p:txBody>
          <a:bodyPr wrap="square" lIns="0" tIns="0" rIns="0" bIns="0" rtlCol="0" anchor="ctr"/>
          <a:lstStyle/>
          <a:p>
            <a:pPr marL="0" indent="0" algn="ctr">
              <a:buNone/>
            </a:pPr>
            <a:r>
              <a:rPr lang="en-US" sz="1050" i="1" dirty="0">
                <a:solidFill>
                  <a:srgbClr val="5C6B6E"/>
                </a:solidFill>
                <a:latin typeface="Times New Roman" pitchFamily="34" charset="0"/>
                <a:ea typeface="Times New Roman" pitchFamily="34" charset="-122"/>
                <a:cs typeface="Times New Roman" pitchFamily="34" charset="-120"/>
              </a:rPr>
              <a:t>The Circle of Security model: a secure base and a safe haven</a:t>
            </a:r>
            <a:endParaRPr lang="en-US" sz="1050" dirty="0"/>
          </a:p>
        </p:txBody>
      </p:sp>
      <p:sp>
        <p:nvSpPr>
          <p:cNvPr id="23" name="Text 20"/>
          <p:cNvSpPr/>
          <p:nvPr/>
        </p:nvSpPr>
        <p:spPr>
          <a:xfrm>
            <a:off x="548640" y="6446520"/>
            <a:ext cx="6400800" cy="274320"/>
          </a:xfrm>
          <a:prstGeom prst="rect">
            <a:avLst/>
          </a:prstGeom>
          <a:noFill/>
          <a:ln/>
        </p:spPr>
        <p:txBody>
          <a:bodyPr wrap="square" lIns="0" tIns="0" rIns="0" bIns="0" rtlCol="0" anchor="ctr"/>
          <a:lstStyle/>
          <a:p>
            <a:pPr marL="0" indent="0" algn="l">
              <a:buNone/>
            </a:pPr>
            <a:r>
              <a:rPr lang="en-US" sz="1050" i="1" dirty="0">
                <a:solidFill>
                  <a:srgbClr val="5C6B6E">
                    <a:alpha val="90000"/>
                  </a:srgbClr>
                </a:solidFill>
                <a:latin typeface="Times New Roman" pitchFamily="34" charset="0"/>
                <a:ea typeface="Times New Roman" pitchFamily="34" charset="-122"/>
                <a:cs typeface="Times New Roman" pitchFamily="34" charset="-120"/>
              </a:rPr>
              <a:t>Applying Bowlby’s Attachment Theory — Isaac Case Study</a:t>
            </a:r>
            <a:endParaRPr lang="en-US" sz="1050" dirty="0"/>
          </a:p>
        </p:txBody>
      </p:sp>
      <p:sp>
        <p:nvSpPr>
          <p:cNvPr id="24" name="Text 21"/>
          <p:cNvSpPr/>
          <p:nvPr/>
        </p:nvSpPr>
        <p:spPr>
          <a:xfrm>
            <a:off x="11185855" y="6446520"/>
            <a:ext cx="548640" cy="274320"/>
          </a:xfrm>
          <a:prstGeom prst="rect">
            <a:avLst/>
          </a:prstGeom>
          <a:noFill/>
          <a:ln/>
        </p:spPr>
        <p:txBody>
          <a:bodyPr wrap="square" lIns="0" tIns="0" rIns="0" bIns="0" rtlCol="0" anchor="ctr"/>
          <a:lstStyle/>
          <a:p>
            <a:pPr marL="0" indent="0" algn="r">
              <a:buNone/>
            </a:pPr>
            <a:r>
              <a:rPr lang="en-US" sz="1050" dirty="0">
                <a:solidFill>
                  <a:srgbClr val="5C6B6E">
                    <a:alpha val="90000"/>
                  </a:srgbClr>
                </a:solidFill>
                <a:latin typeface="Times New Roman" pitchFamily="34" charset="0"/>
                <a:ea typeface="Times New Roman" pitchFamily="34" charset="-122"/>
                <a:cs typeface="Times New Roman" pitchFamily="34" charset="-120"/>
              </a:rPr>
              <a:t>06</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74920" y="502920"/>
            <a:ext cx="6568135" cy="320040"/>
          </a:xfrm>
          <a:prstGeom prst="rect">
            <a:avLst/>
          </a:prstGeom>
          <a:noFill/>
          <a:ln/>
        </p:spPr>
        <p:txBody>
          <a:bodyPr wrap="square" lIns="0" tIns="0" rIns="0" bIns="0" rtlCol="0" anchor="ctr"/>
          <a:lstStyle/>
          <a:p>
            <a:pPr marL="0" indent="0">
              <a:buNone/>
            </a:pPr>
            <a:r>
              <a:rPr lang="en-US" sz="1300" b="1" kern="0" spc="200" dirty="0">
                <a:solidFill>
                  <a:srgbClr val="D97D54"/>
                </a:solidFill>
                <a:latin typeface="Times New Roman" pitchFamily="34" charset="0"/>
                <a:ea typeface="Times New Roman" pitchFamily="34" charset="-122"/>
                <a:cs typeface="Times New Roman" pitchFamily="34" charset="-120"/>
              </a:rPr>
              <a:t>DISCUSSION</a:t>
            </a:r>
            <a:endParaRPr lang="en-US" sz="1300" dirty="0"/>
          </a:p>
        </p:txBody>
      </p:sp>
      <p:sp>
        <p:nvSpPr>
          <p:cNvPr id="3" name="Text 1"/>
          <p:cNvSpPr/>
          <p:nvPr/>
        </p:nvSpPr>
        <p:spPr>
          <a:xfrm>
            <a:off x="5074920" y="841248"/>
            <a:ext cx="6568135" cy="777240"/>
          </a:xfrm>
          <a:prstGeom prst="rect">
            <a:avLst/>
          </a:prstGeom>
          <a:noFill/>
          <a:ln/>
        </p:spPr>
        <p:txBody>
          <a:bodyPr wrap="square" lIns="0" tIns="0" rIns="0" bIns="0" rtlCol="0" anchor="t"/>
          <a:lstStyle/>
          <a:p>
            <a:pPr marL="0" indent="0">
              <a:buNone/>
            </a:pPr>
            <a:r>
              <a:rPr lang="en-US" sz="3000" b="1" dirty="0">
                <a:solidFill>
                  <a:srgbClr val="1B4B54"/>
                </a:solidFill>
                <a:latin typeface="Times New Roman" pitchFamily="34" charset="0"/>
                <a:ea typeface="Times New Roman" pitchFamily="34" charset="-122"/>
                <a:cs typeface="Times New Roman" pitchFamily="34" charset="-120"/>
              </a:rPr>
              <a:t>Critical Evaluation and Conclusion</a:t>
            </a:r>
            <a:endParaRPr lang="en-US" sz="3000" dirty="0"/>
          </a:p>
        </p:txBody>
      </p:sp>
      <p:sp>
        <p:nvSpPr>
          <p:cNvPr id="4" name="Shape 2"/>
          <p:cNvSpPr/>
          <p:nvPr/>
        </p:nvSpPr>
        <p:spPr>
          <a:xfrm>
            <a:off x="5074920" y="1865376"/>
            <a:ext cx="310896" cy="310896"/>
          </a:xfrm>
          <a:prstGeom prst="ellipse">
            <a:avLst/>
          </a:prstGeom>
          <a:solidFill>
            <a:srgbClr val="D97D54"/>
          </a:solidFill>
          <a:ln/>
        </p:spPr>
      </p:sp>
      <p:sp>
        <p:nvSpPr>
          <p:cNvPr id="5" name="Text 3"/>
          <p:cNvSpPr/>
          <p:nvPr/>
        </p:nvSpPr>
        <p:spPr>
          <a:xfrm>
            <a:off x="5074920" y="186537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6" name="Text 4"/>
          <p:cNvSpPr/>
          <p:nvPr/>
        </p:nvSpPr>
        <p:spPr>
          <a:xfrm>
            <a:off x="5550408" y="1773936"/>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Bowlby’s theory provides a strong explanation of emotional and social development.</a:t>
            </a:r>
            <a:endParaRPr lang="en-US" sz="1450" dirty="0"/>
          </a:p>
        </p:txBody>
      </p:sp>
      <p:sp>
        <p:nvSpPr>
          <p:cNvPr id="7" name="Shape 5"/>
          <p:cNvSpPr/>
          <p:nvPr/>
        </p:nvSpPr>
        <p:spPr>
          <a:xfrm>
            <a:off x="5074920" y="2651760"/>
            <a:ext cx="310896" cy="310896"/>
          </a:xfrm>
          <a:prstGeom prst="ellipse">
            <a:avLst/>
          </a:prstGeom>
          <a:solidFill>
            <a:srgbClr val="D97D54"/>
          </a:solidFill>
          <a:ln/>
        </p:spPr>
      </p:sp>
      <p:sp>
        <p:nvSpPr>
          <p:cNvPr id="8" name="Text 6"/>
          <p:cNvSpPr/>
          <p:nvPr/>
        </p:nvSpPr>
        <p:spPr>
          <a:xfrm>
            <a:off x="5074920" y="2651760"/>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9" name="Text 7"/>
          <p:cNvSpPr/>
          <p:nvPr/>
        </p:nvSpPr>
        <p:spPr>
          <a:xfrm>
            <a:off x="5550408" y="2560320"/>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Useful for understanding attachment difficulties and guiding interventions.</a:t>
            </a:r>
            <a:endParaRPr lang="en-US" sz="1450" dirty="0"/>
          </a:p>
        </p:txBody>
      </p:sp>
      <p:sp>
        <p:nvSpPr>
          <p:cNvPr id="10" name="Shape 8"/>
          <p:cNvSpPr/>
          <p:nvPr/>
        </p:nvSpPr>
        <p:spPr>
          <a:xfrm>
            <a:off x="5074920" y="3438144"/>
            <a:ext cx="310896" cy="310896"/>
          </a:xfrm>
          <a:prstGeom prst="ellipse">
            <a:avLst/>
          </a:prstGeom>
          <a:solidFill>
            <a:srgbClr val="D97D54"/>
          </a:solidFill>
          <a:ln/>
        </p:spPr>
      </p:sp>
      <p:sp>
        <p:nvSpPr>
          <p:cNvPr id="11" name="Text 9"/>
          <p:cNvSpPr/>
          <p:nvPr/>
        </p:nvSpPr>
        <p:spPr>
          <a:xfrm>
            <a:off x="5074920" y="3438144"/>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12" name="Text 10"/>
          <p:cNvSpPr/>
          <p:nvPr/>
        </p:nvSpPr>
        <p:spPr>
          <a:xfrm>
            <a:off x="5550408" y="3346704"/>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Criticised for focusing heavily on the mother-child relationship.</a:t>
            </a:r>
            <a:endParaRPr lang="en-US" sz="1450" dirty="0"/>
          </a:p>
        </p:txBody>
      </p:sp>
      <p:sp>
        <p:nvSpPr>
          <p:cNvPr id="13" name="Shape 11"/>
          <p:cNvSpPr/>
          <p:nvPr/>
        </p:nvSpPr>
        <p:spPr>
          <a:xfrm>
            <a:off x="5074920" y="4224528"/>
            <a:ext cx="310896" cy="310896"/>
          </a:xfrm>
          <a:prstGeom prst="ellipse">
            <a:avLst/>
          </a:prstGeom>
          <a:solidFill>
            <a:srgbClr val="D97D54"/>
          </a:solidFill>
          <a:ln/>
        </p:spPr>
      </p:sp>
      <p:sp>
        <p:nvSpPr>
          <p:cNvPr id="14" name="Text 12"/>
          <p:cNvSpPr/>
          <p:nvPr/>
        </p:nvSpPr>
        <p:spPr>
          <a:xfrm>
            <a:off x="5074920" y="422452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4</a:t>
            </a:r>
            <a:endParaRPr lang="en-US" sz="1300" dirty="0"/>
          </a:p>
        </p:txBody>
      </p:sp>
      <p:sp>
        <p:nvSpPr>
          <p:cNvPr id="15" name="Text 13"/>
          <p:cNvSpPr/>
          <p:nvPr/>
        </p:nvSpPr>
        <p:spPr>
          <a:xfrm>
            <a:off x="5550408" y="4133088"/>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Cultural differences suggest children can form healthy attachments with multiple caregivers.</a:t>
            </a:r>
            <a:endParaRPr lang="en-US" sz="1450" dirty="0"/>
          </a:p>
        </p:txBody>
      </p:sp>
      <p:sp>
        <p:nvSpPr>
          <p:cNvPr id="16" name="Shape 14"/>
          <p:cNvSpPr/>
          <p:nvPr/>
        </p:nvSpPr>
        <p:spPr>
          <a:xfrm>
            <a:off x="5074920" y="5010912"/>
            <a:ext cx="310896" cy="310896"/>
          </a:xfrm>
          <a:prstGeom prst="ellipse">
            <a:avLst/>
          </a:prstGeom>
          <a:solidFill>
            <a:srgbClr val="D97D54"/>
          </a:solidFill>
          <a:ln/>
        </p:spPr>
      </p:sp>
      <p:sp>
        <p:nvSpPr>
          <p:cNvPr id="17" name="Text 15"/>
          <p:cNvSpPr/>
          <p:nvPr/>
        </p:nvSpPr>
        <p:spPr>
          <a:xfrm>
            <a:off x="5074920" y="5010912"/>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5</a:t>
            </a:r>
            <a:endParaRPr lang="en-US" sz="1300" dirty="0"/>
          </a:p>
        </p:txBody>
      </p:sp>
      <p:sp>
        <p:nvSpPr>
          <p:cNvPr id="18" name="Text 16"/>
          <p:cNvSpPr/>
          <p:nvPr/>
        </p:nvSpPr>
        <p:spPr>
          <a:xfrm>
            <a:off x="5550408" y="4919472"/>
            <a:ext cx="6092647" cy="786384"/>
          </a:xfrm>
          <a:prstGeom prst="rect">
            <a:avLst/>
          </a:prstGeom>
          <a:noFill/>
          <a:ln/>
        </p:spPr>
        <p:txBody>
          <a:bodyPr wrap="square" lIns="0" tIns="0" rIns="0" bIns="0" rtlCol="0" anchor="t"/>
          <a:lstStyle/>
          <a:p>
            <a:pPr marL="0" indent="0" algn="l">
              <a:lnSpc>
                <a:spcPct val="108000"/>
              </a:lnSpc>
              <a:buNone/>
            </a:pPr>
            <a:r>
              <a:rPr lang="en-US" sz="1450" dirty="0">
                <a:solidFill>
                  <a:srgbClr val="26323A"/>
                </a:solidFill>
                <a:latin typeface="Times New Roman" pitchFamily="34" charset="0"/>
                <a:ea typeface="Times New Roman" pitchFamily="34" charset="-122"/>
                <a:cs typeface="Times New Roman" pitchFamily="34" charset="-120"/>
              </a:rPr>
              <a:t>Despite limitations, the theory remains highly relevant for early years practice.</a:t>
            </a:r>
            <a:endParaRPr lang="en-US" sz="1450" dirty="0"/>
          </a:p>
        </p:txBody>
      </p:sp>
      <p:sp>
        <p:nvSpPr>
          <p:cNvPr id="19" name="Text 17"/>
          <p:cNvSpPr/>
          <p:nvPr/>
        </p:nvSpPr>
        <p:spPr>
          <a:xfrm>
            <a:off x="5074920" y="5870448"/>
            <a:ext cx="6568135" cy="365760"/>
          </a:xfrm>
          <a:prstGeom prst="rect">
            <a:avLst/>
          </a:prstGeom>
          <a:noFill/>
          <a:ln/>
        </p:spPr>
        <p:txBody>
          <a:bodyPr wrap="square" lIns="0" tIns="0" rIns="0" bIns="0" rtlCol="0" anchor="ctr"/>
          <a:lstStyle/>
          <a:p>
            <a:pPr marL="0" indent="0">
              <a:buNone/>
            </a:pPr>
            <a:r>
              <a:rPr lang="en-US" sz="1200" i="1" dirty="0">
                <a:solidFill>
                  <a:srgbClr val="5C6B6E"/>
                </a:solidFill>
                <a:latin typeface="Times New Roman" pitchFamily="34" charset="0"/>
                <a:ea typeface="Times New Roman" pitchFamily="34" charset="-122"/>
                <a:cs typeface="Times New Roman" pitchFamily="34" charset="-120"/>
              </a:rPr>
              <a:t>(Wilson-Ali, Barratt-Pugh and Knaus, 2019)</a:t>
            </a:r>
            <a:endParaRPr lang="en-US" sz="1200" dirty="0"/>
          </a:p>
        </p:txBody>
      </p:sp>
      <p:sp>
        <p:nvSpPr>
          <p:cNvPr id="20" name="Shape 18"/>
          <p:cNvSpPr/>
          <p:nvPr/>
        </p:nvSpPr>
        <p:spPr>
          <a:xfrm>
            <a:off x="685800" y="1005840"/>
            <a:ext cx="3703320" cy="4434840"/>
          </a:xfrm>
          <a:prstGeom prst="roundRect">
            <a:avLst>
              <a:gd name="adj" fmla="val 2963"/>
            </a:avLst>
          </a:prstGeom>
          <a:solidFill>
            <a:srgbClr val="F4EFE6"/>
          </a:solidFill>
          <a:ln/>
          <a:effectLst>
            <a:outerShdw blurRad="127000" dist="38100" dir="5400000" algn="bl" rotWithShape="0">
              <a:srgbClr val="000000">
                <a:alpha val="18000"/>
              </a:srgbClr>
            </a:outerShdw>
          </a:effectLst>
        </p:spPr>
      </p:sp>
      <p:pic>
        <p:nvPicPr>
          <p:cNvPr id="21" name="Image 0" descr="/home/claude/ppt_build/images/image7.png"/>
          <p:cNvPicPr>
            <a:picLocks noChangeAspect="1"/>
          </p:cNvPicPr>
          <p:nvPr/>
        </p:nvPicPr>
        <p:blipFill>
          <a:blip r:embed="rId3"/>
          <a:stretch>
            <a:fillRect/>
          </a:stretch>
        </p:blipFill>
        <p:spPr>
          <a:xfrm>
            <a:off x="886968" y="2122932"/>
            <a:ext cx="3300984" cy="2200656"/>
          </a:xfrm>
          <a:prstGeom prst="rect">
            <a:avLst/>
          </a:prstGeom>
        </p:spPr>
      </p:pic>
      <p:sp>
        <p:nvSpPr>
          <p:cNvPr id="22" name="Text 19"/>
          <p:cNvSpPr/>
          <p:nvPr/>
        </p:nvSpPr>
        <p:spPr>
          <a:xfrm>
            <a:off x="685800" y="5532120"/>
            <a:ext cx="3703320" cy="502920"/>
          </a:xfrm>
          <a:prstGeom prst="rect">
            <a:avLst/>
          </a:prstGeom>
          <a:noFill/>
          <a:ln/>
        </p:spPr>
        <p:txBody>
          <a:bodyPr wrap="square" lIns="0" tIns="0" rIns="0" bIns="0" rtlCol="0" anchor="ctr"/>
          <a:lstStyle/>
          <a:p>
            <a:pPr marL="0" indent="0" algn="ctr">
              <a:buNone/>
            </a:pPr>
            <a:r>
              <a:rPr lang="en-US" sz="1050" i="1" dirty="0">
                <a:solidFill>
                  <a:srgbClr val="5C6B6E"/>
                </a:solidFill>
                <a:latin typeface="Times New Roman" pitchFamily="34" charset="0"/>
                <a:ea typeface="Times New Roman" pitchFamily="34" charset="-122"/>
                <a:cs typeface="Times New Roman" pitchFamily="34" charset="-120"/>
              </a:rPr>
              <a:t>The recognised stages of attachment across early childhood</a:t>
            </a:r>
            <a:endParaRPr lang="en-US" sz="1050" dirty="0"/>
          </a:p>
        </p:txBody>
      </p:sp>
      <p:sp>
        <p:nvSpPr>
          <p:cNvPr id="23" name="Text 20"/>
          <p:cNvSpPr/>
          <p:nvPr/>
        </p:nvSpPr>
        <p:spPr>
          <a:xfrm>
            <a:off x="548640" y="6446520"/>
            <a:ext cx="6400800" cy="274320"/>
          </a:xfrm>
          <a:prstGeom prst="rect">
            <a:avLst/>
          </a:prstGeom>
          <a:noFill/>
          <a:ln/>
        </p:spPr>
        <p:txBody>
          <a:bodyPr wrap="square" lIns="0" tIns="0" rIns="0" bIns="0" rtlCol="0" anchor="ctr"/>
          <a:lstStyle/>
          <a:p>
            <a:pPr marL="0" indent="0" algn="l">
              <a:buNone/>
            </a:pPr>
            <a:r>
              <a:rPr lang="en-US" sz="1050" i="1" dirty="0">
                <a:solidFill>
                  <a:srgbClr val="5C6B6E">
                    <a:alpha val="90000"/>
                  </a:srgbClr>
                </a:solidFill>
                <a:latin typeface="Times New Roman" pitchFamily="34" charset="0"/>
                <a:ea typeface="Times New Roman" pitchFamily="34" charset="-122"/>
                <a:cs typeface="Times New Roman" pitchFamily="34" charset="-120"/>
              </a:rPr>
              <a:t>Applying Bowlby’s Attachment Theory — Isaac Case Study</a:t>
            </a:r>
            <a:endParaRPr lang="en-US" sz="1050" dirty="0"/>
          </a:p>
        </p:txBody>
      </p:sp>
      <p:sp>
        <p:nvSpPr>
          <p:cNvPr id="24" name="Text 21"/>
          <p:cNvSpPr/>
          <p:nvPr/>
        </p:nvSpPr>
        <p:spPr>
          <a:xfrm>
            <a:off x="11185855" y="6446520"/>
            <a:ext cx="548640" cy="274320"/>
          </a:xfrm>
          <a:prstGeom prst="rect">
            <a:avLst/>
          </a:prstGeom>
          <a:noFill/>
          <a:ln/>
        </p:spPr>
        <p:txBody>
          <a:bodyPr wrap="square" lIns="0" tIns="0" rIns="0" bIns="0" rtlCol="0" anchor="ctr"/>
          <a:lstStyle/>
          <a:p>
            <a:pPr marL="0" indent="0" algn="r">
              <a:buNone/>
            </a:pPr>
            <a:r>
              <a:rPr lang="en-US" sz="1050" dirty="0">
                <a:solidFill>
                  <a:srgbClr val="5C6B6E">
                    <a:alpha val="90000"/>
                  </a:srgbClr>
                </a:solidFill>
                <a:latin typeface="Times New Roman" pitchFamily="34" charset="0"/>
                <a:ea typeface="Times New Roman" pitchFamily="34" charset="-122"/>
                <a:cs typeface="Times New Roman" pitchFamily="34" charset="-120"/>
              </a:rPr>
              <a:t>07</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1B4B54"/>
        </a:solidFill>
        <a:effectLst/>
      </p:bgPr>
    </p:bg>
    <p:spTree>
      <p:nvGrpSpPr>
        <p:cNvPr id="1" name=""/>
        <p:cNvGrpSpPr/>
        <p:nvPr/>
      </p:nvGrpSpPr>
      <p:grpSpPr>
        <a:xfrm>
          <a:off x="0" y="0"/>
          <a:ext cx="0" cy="0"/>
          <a:chOff x="0" y="0"/>
          <a:chExt cx="0" cy="0"/>
        </a:xfrm>
      </p:grpSpPr>
      <p:sp>
        <p:nvSpPr>
          <p:cNvPr id="2" name="Shape 0"/>
          <p:cNvSpPr/>
          <p:nvPr/>
        </p:nvSpPr>
        <p:spPr>
          <a:xfrm>
            <a:off x="9692640" y="-2011680"/>
            <a:ext cx="5486400" cy="5486400"/>
          </a:xfrm>
          <a:prstGeom prst="ellipse">
            <a:avLst/>
          </a:prstGeom>
          <a:solidFill>
            <a:srgbClr val="D97D54">
              <a:alpha val="10000"/>
            </a:srgbClr>
          </a:solidFill>
          <a:ln/>
        </p:spPr>
      </p:sp>
      <p:sp>
        <p:nvSpPr>
          <p:cNvPr id="3" name="Text 1"/>
          <p:cNvSpPr/>
          <p:nvPr/>
        </p:nvSpPr>
        <p:spPr>
          <a:xfrm>
            <a:off x="685800" y="548640"/>
            <a:ext cx="5486400" cy="365760"/>
          </a:xfrm>
          <a:prstGeom prst="rect">
            <a:avLst/>
          </a:prstGeom>
          <a:noFill/>
          <a:ln/>
        </p:spPr>
        <p:txBody>
          <a:bodyPr wrap="square" lIns="0" tIns="0" rIns="0" bIns="0" rtlCol="0" anchor="ctr"/>
          <a:lstStyle/>
          <a:p>
            <a:pPr marL="0" indent="0">
              <a:buNone/>
            </a:pPr>
            <a:r>
              <a:rPr lang="en-US" sz="1350" b="1" kern="0" spc="200" dirty="0">
                <a:solidFill>
                  <a:srgbClr val="F2B79B"/>
                </a:solidFill>
                <a:latin typeface="Times New Roman" pitchFamily="34" charset="0"/>
                <a:ea typeface="Times New Roman" pitchFamily="34" charset="-122"/>
                <a:cs typeface="Times New Roman" pitchFamily="34" charset="-120"/>
              </a:rPr>
              <a:t>REFERENCES</a:t>
            </a:r>
            <a:endParaRPr lang="en-US" sz="1350" dirty="0"/>
          </a:p>
        </p:txBody>
      </p:sp>
      <p:sp>
        <p:nvSpPr>
          <p:cNvPr id="4" name="Text 2"/>
          <p:cNvSpPr/>
          <p:nvPr/>
        </p:nvSpPr>
        <p:spPr>
          <a:xfrm>
            <a:off x="685800" y="914400"/>
            <a:ext cx="7315200" cy="640080"/>
          </a:xfrm>
          <a:prstGeom prst="rect">
            <a:avLst/>
          </a:prstGeom>
          <a:noFill/>
          <a:ln/>
        </p:spPr>
        <p:txBody>
          <a:bodyPr wrap="square" lIns="0" tIns="0" rIns="0" bIns="0" rtlCol="0" anchor="ctr"/>
          <a:lstStyle/>
          <a:p>
            <a:pPr marL="0" indent="0">
              <a:buNone/>
            </a:pPr>
            <a:r>
              <a:rPr lang="en-US" sz="3000" b="1" dirty="0">
                <a:solidFill>
                  <a:srgbClr val="FFFFFF"/>
                </a:solidFill>
                <a:latin typeface="Times New Roman" pitchFamily="34" charset="0"/>
                <a:ea typeface="Times New Roman" pitchFamily="34" charset="-122"/>
                <a:cs typeface="Times New Roman" pitchFamily="34" charset="-120"/>
              </a:rPr>
              <a:t>Reference List</a:t>
            </a:r>
            <a:endParaRPr lang="en-US" sz="3000" dirty="0"/>
          </a:p>
        </p:txBody>
      </p:sp>
      <p:sp>
        <p:nvSpPr>
          <p:cNvPr id="5" name="Shape 3"/>
          <p:cNvSpPr/>
          <p:nvPr/>
        </p:nvSpPr>
        <p:spPr>
          <a:xfrm>
            <a:off x="713232" y="1837944"/>
            <a:ext cx="91440" cy="91440"/>
          </a:xfrm>
          <a:prstGeom prst="ellipse">
            <a:avLst/>
          </a:prstGeom>
          <a:solidFill>
            <a:srgbClr val="D97D54"/>
          </a:solidFill>
          <a:ln/>
        </p:spPr>
      </p:sp>
      <p:sp>
        <p:nvSpPr>
          <p:cNvPr id="6" name="Text 4"/>
          <p:cNvSpPr/>
          <p:nvPr/>
        </p:nvSpPr>
        <p:spPr>
          <a:xfrm>
            <a:off x="960120" y="1673352"/>
            <a:ext cx="10515600" cy="676656"/>
          </a:xfrm>
          <a:prstGeom prst="rect">
            <a:avLst/>
          </a:prstGeom>
          <a:noFill/>
          <a:ln/>
        </p:spPr>
        <p:txBody>
          <a:bodyPr wrap="square" lIns="0" tIns="0" rIns="0" bIns="0" rtlCol="0" anchor="t"/>
          <a:lstStyle/>
          <a:p>
            <a:pPr marL="0" indent="0" algn="l">
              <a:lnSpc>
                <a:spcPct val="105000"/>
              </a:lnSpc>
              <a:buNone/>
            </a:pPr>
            <a:r>
              <a:rPr lang="en-US" sz="1150" dirty="0">
                <a:solidFill>
                  <a:srgbClr val="EAF1F0"/>
                </a:solidFill>
                <a:latin typeface="Times New Roman" pitchFamily="34" charset="0"/>
                <a:ea typeface="Times New Roman" pitchFamily="34" charset="-122"/>
                <a:cs typeface="Times New Roman" pitchFamily="34" charset="-120"/>
              </a:rPr>
              <a:t>Arlin Cuncic (2019). </a:t>
            </a:r>
            <a:r>
              <a:rPr lang="en-US" sz="1150" i="1" dirty="0">
                <a:solidFill>
                  <a:srgbClr val="EAF1F0"/>
                </a:solidFill>
                <a:latin typeface="Times New Roman" pitchFamily="34" charset="0"/>
                <a:ea typeface="Times New Roman" pitchFamily="34" charset="-122"/>
                <a:cs typeface="Times New Roman" pitchFamily="34" charset="-120"/>
              </a:rPr>
              <a:t>Do You Have Attachment Anxiety? </a:t>
            </a:r>
            <a:r>
              <a:rPr lang="en-US" sz="1150" dirty="0">
                <a:solidFill>
                  <a:srgbClr val="EAF1F0"/>
                </a:solidFill>
                <a:latin typeface="Times New Roman" pitchFamily="34" charset="0"/>
                <a:ea typeface="Times New Roman" pitchFamily="34" charset="-122"/>
                <a:cs typeface="Times New Roman" pitchFamily="34" charset="-120"/>
              </a:rPr>
              <a:t>Verywell Mind. Available at: </a:t>
            </a:r>
            <a:r>
              <a:rPr lang="en-US" sz="1150" dirty="0">
                <a:solidFill>
                  <a:srgbClr val="F2B79B"/>
                </a:solidFill>
                <a:latin typeface="Times New Roman" pitchFamily="34" charset="0"/>
                <a:ea typeface="Times New Roman" pitchFamily="34" charset="-122"/>
                <a:cs typeface="Times New Roman" pitchFamily="34" charset="-120"/>
              </a:rPr>
              <a:t>https://www.verywellmind.com/attachment-anxiety-4692761</a:t>
            </a:r>
            <a:r>
              <a:rPr lang="en-US" sz="1150" dirty="0">
                <a:solidFill>
                  <a:srgbClr val="EAF1F0"/>
                </a:solidFill>
                <a:latin typeface="Times New Roman" pitchFamily="34" charset="0"/>
                <a:ea typeface="Times New Roman" pitchFamily="34" charset="-122"/>
                <a:cs typeface="Times New Roman" pitchFamily="34" charset="-120"/>
              </a:rPr>
              <a:t>.</a:t>
            </a:r>
            <a:endParaRPr lang="en-US" sz="1150" dirty="0"/>
          </a:p>
        </p:txBody>
      </p:sp>
      <p:sp>
        <p:nvSpPr>
          <p:cNvPr id="7" name="Shape 5"/>
          <p:cNvSpPr/>
          <p:nvPr/>
        </p:nvSpPr>
        <p:spPr>
          <a:xfrm>
            <a:off x="713232" y="2514600"/>
            <a:ext cx="91440" cy="91440"/>
          </a:xfrm>
          <a:prstGeom prst="ellipse">
            <a:avLst/>
          </a:prstGeom>
          <a:solidFill>
            <a:srgbClr val="D97D54"/>
          </a:solidFill>
          <a:ln/>
        </p:spPr>
      </p:sp>
      <p:sp>
        <p:nvSpPr>
          <p:cNvPr id="8" name="Text 6"/>
          <p:cNvSpPr/>
          <p:nvPr/>
        </p:nvSpPr>
        <p:spPr>
          <a:xfrm>
            <a:off x="960120" y="2350008"/>
            <a:ext cx="10515600" cy="676656"/>
          </a:xfrm>
          <a:prstGeom prst="rect">
            <a:avLst/>
          </a:prstGeom>
          <a:noFill/>
          <a:ln/>
        </p:spPr>
        <p:txBody>
          <a:bodyPr wrap="square" lIns="0" tIns="0" rIns="0" bIns="0" rtlCol="0" anchor="t"/>
          <a:lstStyle/>
          <a:p>
            <a:pPr marL="0" indent="0" algn="l">
              <a:lnSpc>
                <a:spcPct val="105000"/>
              </a:lnSpc>
              <a:buNone/>
            </a:pPr>
            <a:r>
              <a:rPr lang="en-US" sz="1150" dirty="0">
                <a:solidFill>
                  <a:srgbClr val="EAF1F0"/>
                </a:solidFill>
                <a:latin typeface="Times New Roman" pitchFamily="34" charset="0"/>
                <a:ea typeface="Times New Roman" pitchFamily="34" charset="-122"/>
                <a:cs typeface="Times New Roman" pitchFamily="34" charset="-120"/>
              </a:rPr>
              <a:t>Cassidy, J., Jones, J.D. and Shaver, P.R. (2013). Contributions of Attachment Theory and research: a Framework for Future research, translation, and Policy. </a:t>
            </a:r>
            <a:r>
              <a:rPr lang="en-US" sz="1150" i="1" dirty="0">
                <a:solidFill>
                  <a:srgbClr val="EAF1F0"/>
                </a:solidFill>
                <a:latin typeface="Times New Roman" pitchFamily="34" charset="0"/>
                <a:ea typeface="Times New Roman" pitchFamily="34" charset="-122"/>
                <a:cs typeface="Times New Roman" pitchFamily="34" charset="-120"/>
              </a:rPr>
              <a:t>Development and Psychopathology</a:t>
            </a:r>
            <a:r>
              <a:rPr lang="en-US" sz="1150" dirty="0">
                <a:solidFill>
                  <a:srgbClr val="EAF1F0"/>
                </a:solidFill>
                <a:latin typeface="Times New Roman" pitchFamily="34" charset="0"/>
                <a:ea typeface="Times New Roman" pitchFamily="34" charset="-122"/>
                <a:cs typeface="Times New Roman" pitchFamily="34" charset="-120"/>
              </a:rPr>
              <a:t>, 25(4pt2), pp.1415–1434. doi: </a:t>
            </a:r>
            <a:r>
              <a:rPr lang="en-US" sz="1150" dirty="0">
                <a:solidFill>
                  <a:srgbClr val="F2B79B"/>
                </a:solidFill>
                <a:latin typeface="Times New Roman" pitchFamily="34" charset="0"/>
                <a:ea typeface="Times New Roman" pitchFamily="34" charset="-122"/>
                <a:cs typeface="Times New Roman" pitchFamily="34" charset="-120"/>
              </a:rPr>
              <a:t>https://doi.org/10.1017/s0954579413000692</a:t>
            </a:r>
            <a:r>
              <a:rPr lang="en-US" sz="1150" dirty="0">
                <a:solidFill>
                  <a:srgbClr val="EAF1F0"/>
                </a:solidFill>
                <a:latin typeface="Times New Roman" pitchFamily="34" charset="0"/>
                <a:ea typeface="Times New Roman" pitchFamily="34" charset="-122"/>
                <a:cs typeface="Times New Roman" pitchFamily="34" charset="-120"/>
              </a:rPr>
              <a:t>.</a:t>
            </a:r>
            <a:endParaRPr lang="en-US" sz="1150" dirty="0"/>
          </a:p>
        </p:txBody>
      </p:sp>
      <p:sp>
        <p:nvSpPr>
          <p:cNvPr id="9" name="Shape 7"/>
          <p:cNvSpPr/>
          <p:nvPr/>
        </p:nvSpPr>
        <p:spPr>
          <a:xfrm>
            <a:off x="713232" y="3191256"/>
            <a:ext cx="91440" cy="91440"/>
          </a:xfrm>
          <a:prstGeom prst="ellipse">
            <a:avLst/>
          </a:prstGeom>
          <a:solidFill>
            <a:srgbClr val="D97D54"/>
          </a:solidFill>
          <a:ln/>
        </p:spPr>
      </p:sp>
      <p:sp>
        <p:nvSpPr>
          <p:cNvPr id="10" name="Text 8"/>
          <p:cNvSpPr/>
          <p:nvPr/>
        </p:nvSpPr>
        <p:spPr>
          <a:xfrm>
            <a:off x="960120" y="3026664"/>
            <a:ext cx="10515600" cy="676656"/>
          </a:xfrm>
          <a:prstGeom prst="rect">
            <a:avLst/>
          </a:prstGeom>
          <a:noFill/>
          <a:ln/>
        </p:spPr>
        <p:txBody>
          <a:bodyPr wrap="square" lIns="0" tIns="0" rIns="0" bIns="0" rtlCol="0" anchor="t"/>
          <a:lstStyle/>
          <a:p>
            <a:pPr marL="0" indent="0" algn="l">
              <a:lnSpc>
                <a:spcPct val="105000"/>
              </a:lnSpc>
              <a:buNone/>
            </a:pPr>
            <a:r>
              <a:rPr lang="en-US" sz="1150" dirty="0">
                <a:solidFill>
                  <a:srgbClr val="EAF1F0"/>
                </a:solidFill>
                <a:latin typeface="Times New Roman" pitchFamily="34" charset="0"/>
                <a:ea typeface="Times New Roman" pitchFamily="34" charset="-122"/>
                <a:cs typeface="Times New Roman" pitchFamily="34" charset="-120"/>
              </a:rPr>
              <a:t>Celinska, A. (2025). </a:t>
            </a:r>
            <a:r>
              <a:rPr lang="en-US" sz="1150" i="1" dirty="0">
                <a:solidFill>
                  <a:srgbClr val="EAF1F0"/>
                </a:solidFill>
                <a:latin typeface="Times New Roman" pitchFamily="34" charset="0"/>
                <a:ea typeface="Times New Roman" pitchFamily="34" charset="-122"/>
                <a:cs typeface="Times New Roman" pitchFamily="34" charset="-120"/>
              </a:rPr>
              <a:t>An introduction to John Bowlby. </a:t>
            </a:r>
            <a:r>
              <a:rPr lang="en-US" sz="1150" dirty="0">
                <a:solidFill>
                  <a:srgbClr val="EAF1F0"/>
                </a:solidFill>
                <a:latin typeface="Times New Roman" pitchFamily="34" charset="0"/>
                <a:ea typeface="Times New Roman" pitchFamily="34" charset="-122"/>
                <a:cs typeface="Times New Roman" pitchFamily="34" charset="-120"/>
              </a:rPr>
              <a:t>The Voice of Early Childhood. Available at: </a:t>
            </a:r>
            <a:r>
              <a:rPr lang="en-US" sz="1150" dirty="0">
                <a:solidFill>
                  <a:srgbClr val="F2B79B"/>
                </a:solidFill>
                <a:latin typeface="Times New Roman" pitchFamily="34" charset="0"/>
                <a:ea typeface="Times New Roman" pitchFamily="34" charset="-122"/>
                <a:cs typeface="Times New Roman" pitchFamily="34" charset="-120"/>
              </a:rPr>
              <a:t>https://thevoiceofearlychildhood.com/an-introduction-to-john-bowlby/</a:t>
            </a:r>
            <a:r>
              <a:rPr lang="en-US" sz="1150" dirty="0">
                <a:solidFill>
                  <a:srgbClr val="EAF1F0"/>
                </a:solidFill>
                <a:latin typeface="Times New Roman" pitchFamily="34" charset="0"/>
                <a:ea typeface="Times New Roman" pitchFamily="34" charset="-122"/>
                <a:cs typeface="Times New Roman" pitchFamily="34" charset="-120"/>
              </a:rPr>
              <a:t>.</a:t>
            </a:r>
            <a:endParaRPr lang="en-US" sz="1150" dirty="0"/>
          </a:p>
        </p:txBody>
      </p:sp>
      <p:sp>
        <p:nvSpPr>
          <p:cNvPr id="11" name="Shape 9"/>
          <p:cNvSpPr/>
          <p:nvPr/>
        </p:nvSpPr>
        <p:spPr>
          <a:xfrm>
            <a:off x="713232" y="3867912"/>
            <a:ext cx="91440" cy="91440"/>
          </a:xfrm>
          <a:prstGeom prst="ellipse">
            <a:avLst/>
          </a:prstGeom>
          <a:solidFill>
            <a:srgbClr val="D97D54"/>
          </a:solidFill>
          <a:ln/>
        </p:spPr>
      </p:sp>
      <p:sp>
        <p:nvSpPr>
          <p:cNvPr id="12" name="Text 10"/>
          <p:cNvSpPr/>
          <p:nvPr/>
        </p:nvSpPr>
        <p:spPr>
          <a:xfrm>
            <a:off x="960120" y="3703320"/>
            <a:ext cx="10515600" cy="676656"/>
          </a:xfrm>
          <a:prstGeom prst="rect">
            <a:avLst/>
          </a:prstGeom>
          <a:noFill/>
          <a:ln/>
        </p:spPr>
        <p:txBody>
          <a:bodyPr wrap="square" lIns="0" tIns="0" rIns="0" bIns="0" rtlCol="0" anchor="t"/>
          <a:lstStyle/>
          <a:p>
            <a:pPr marL="0" indent="0" algn="l">
              <a:lnSpc>
                <a:spcPct val="105000"/>
              </a:lnSpc>
              <a:buNone/>
            </a:pPr>
            <a:r>
              <a:rPr lang="en-US" sz="1150" dirty="0">
                <a:solidFill>
                  <a:srgbClr val="EAF1F0"/>
                </a:solidFill>
                <a:latin typeface="Times New Roman" pitchFamily="34" charset="0"/>
                <a:ea typeface="Times New Roman" pitchFamily="34" charset="-122"/>
                <a:cs typeface="Times New Roman" pitchFamily="34" charset="-120"/>
              </a:rPr>
              <a:t>McLeod, S. (2025). </a:t>
            </a:r>
            <a:r>
              <a:rPr lang="en-US" sz="1150" i="1" dirty="0">
                <a:solidFill>
                  <a:srgbClr val="EAF1F0"/>
                </a:solidFill>
                <a:latin typeface="Times New Roman" pitchFamily="34" charset="0"/>
                <a:ea typeface="Times New Roman" pitchFamily="34" charset="-122"/>
                <a:cs typeface="Times New Roman" pitchFamily="34" charset="-120"/>
              </a:rPr>
              <a:t>John Bowlby’s Attachment Theory. </a:t>
            </a:r>
            <a:r>
              <a:rPr lang="en-US" sz="1150" dirty="0">
                <a:solidFill>
                  <a:srgbClr val="EAF1F0"/>
                </a:solidFill>
                <a:latin typeface="Times New Roman" pitchFamily="34" charset="0"/>
                <a:ea typeface="Times New Roman" pitchFamily="34" charset="-122"/>
                <a:cs typeface="Times New Roman" pitchFamily="34" charset="-120"/>
              </a:rPr>
              <a:t>Simply Psychology. Available at: </a:t>
            </a:r>
            <a:r>
              <a:rPr lang="en-US" sz="1150" dirty="0">
                <a:solidFill>
                  <a:srgbClr val="F2B79B"/>
                </a:solidFill>
                <a:latin typeface="Times New Roman" pitchFamily="34" charset="0"/>
                <a:ea typeface="Times New Roman" pitchFamily="34" charset="-122"/>
                <a:cs typeface="Times New Roman" pitchFamily="34" charset="-120"/>
              </a:rPr>
              <a:t>https://www.simplypsychology.org/bowlby.html</a:t>
            </a:r>
            <a:r>
              <a:rPr lang="en-US" sz="1150" dirty="0">
                <a:solidFill>
                  <a:srgbClr val="EAF1F0"/>
                </a:solidFill>
                <a:latin typeface="Times New Roman" pitchFamily="34" charset="0"/>
                <a:ea typeface="Times New Roman" pitchFamily="34" charset="-122"/>
                <a:cs typeface="Times New Roman" pitchFamily="34" charset="-120"/>
              </a:rPr>
              <a:t>.</a:t>
            </a:r>
            <a:endParaRPr lang="en-US" sz="1150" dirty="0"/>
          </a:p>
        </p:txBody>
      </p:sp>
      <p:sp>
        <p:nvSpPr>
          <p:cNvPr id="13" name="Shape 11"/>
          <p:cNvSpPr/>
          <p:nvPr/>
        </p:nvSpPr>
        <p:spPr>
          <a:xfrm>
            <a:off x="713232" y="4544568"/>
            <a:ext cx="91440" cy="91440"/>
          </a:xfrm>
          <a:prstGeom prst="ellipse">
            <a:avLst/>
          </a:prstGeom>
          <a:solidFill>
            <a:srgbClr val="D97D54"/>
          </a:solidFill>
          <a:ln/>
        </p:spPr>
      </p:sp>
      <p:sp>
        <p:nvSpPr>
          <p:cNvPr id="14" name="Text 12"/>
          <p:cNvSpPr/>
          <p:nvPr/>
        </p:nvSpPr>
        <p:spPr>
          <a:xfrm>
            <a:off x="960120" y="4379976"/>
            <a:ext cx="10515600" cy="676656"/>
          </a:xfrm>
          <a:prstGeom prst="rect">
            <a:avLst/>
          </a:prstGeom>
          <a:noFill/>
          <a:ln/>
        </p:spPr>
        <p:txBody>
          <a:bodyPr wrap="square" lIns="0" tIns="0" rIns="0" bIns="0" rtlCol="0" anchor="t"/>
          <a:lstStyle/>
          <a:p>
            <a:pPr marL="0" indent="0" algn="l">
              <a:lnSpc>
                <a:spcPct val="105000"/>
              </a:lnSpc>
              <a:buNone/>
            </a:pPr>
            <a:r>
              <a:rPr lang="en-US" sz="1150" dirty="0">
                <a:solidFill>
                  <a:srgbClr val="EAF1F0"/>
                </a:solidFill>
                <a:latin typeface="Times New Roman" pitchFamily="34" charset="0"/>
                <a:ea typeface="Times New Roman" pitchFamily="34" charset="-122"/>
                <a:cs typeface="Times New Roman" pitchFamily="34" charset="-120"/>
              </a:rPr>
              <a:t>National Society for the Prevention of Cruelty to Children (2021). </a:t>
            </a:r>
            <a:r>
              <a:rPr lang="en-US" sz="1150" i="1" dirty="0">
                <a:solidFill>
                  <a:srgbClr val="EAF1F0"/>
                </a:solidFill>
                <a:latin typeface="Times New Roman" pitchFamily="34" charset="0"/>
                <a:ea typeface="Times New Roman" pitchFamily="34" charset="-122"/>
                <a:cs typeface="Times New Roman" pitchFamily="34" charset="-120"/>
              </a:rPr>
              <a:t>Attachment and child development. </a:t>
            </a:r>
            <a:r>
              <a:rPr lang="en-US" sz="1150" dirty="0">
                <a:solidFill>
                  <a:srgbClr val="EAF1F0"/>
                </a:solidFill>
                <a:latin typeface="Times New Roman" pitchFamily="34" charset="0"/>
                <a:ea typeface="Times New Roman" pitchFamily="34" charset="-122"/>
                <a:cs typeface="Times New Roman" pitchFamily="34" charset="-120"/>
              </a:rPr>
              <a:t>NSPCC Learning. Available at: </a:t>
            </a:r>
            <a:r>
              <a:rPr lang="en-US" sz="1150" dirty="0">
                <a:solidFill>
                  <a:srgbClr val="F2B79B"/>
                </a:solidFill>
                <a:latin typeface="Times New Roman" pitchFamily="34" charset="0"/>
                <a:ea typeface="Times New Roman" pitchFamily="34" charset="-122"/>
                <a:cs typeface="Times New Roman" pitchFamily="34" charset="-120"/>
              </a:rPr>
              <a:t>https://learning.nspcc.org.uk/child-health-development/attachment-early-years</a:t>
            </a:r>
            <a:r>
              <a:rPr lang="en-US" sz="1150" dirty="0">
                <a:solidFill>
                  <a:srgbClr val="EAF1F0"/>
                </a:solidFill>
                <a:latin typeface="Times New Roman" pitchFamily="34" charset="0"/>
                <a:ea typeface="Times New Roman" pitchFamily="34" charset="-122"/>
                <a:cs typeface="Times New Roman" pitchFamily="34" charset="-120"/>
              </a:rPr>
              <a:t>.</a:t>
            </a:r>
            <a:endParaRPr lang="en-US" sz="1150" dirty="0"/>
          </a:p>
        </p:txBody>
      </p:sp>
      <p:sp>
        <p:nvSpPr>
          <p:cNvPr id="15" name="Shape 13"/>
          <p:cNvSpPr/>
          <p:nvPr/>
        </p:nvSpPr>
        <p:spPr>
          <a:xfrm>
            <a:off x="713232" y="5221224"/>
            <a:ext cx="91440" cy="91440"/>
          </a:xfrm>
          <a:prstGeom prst="ellipse">
            <a:avLst/>
          </a:prstGeom>
          <a:solidFill>
            <a:srgbClr val="D97D54"/>
          </a:solidFill>
          <a:ln/>
        </p:spPr>
      </p:sp>
      <p:sp>
        <p:nvSpPr>
          <p:cNvPr id="16" name="Text 14"/>
          <p:cNvSpPr/>
          <p:nvPr/>
        </p:nvSpPr>
        <p:spPr>
          <a:xfrm>
            <a:off x="960120" y="5056632"/>
            <a:ext cx="10515600" cy="676656"/>
          </a:xfrm>
          <a:prstGeom prst="rect">
            <a:avLst/>
          </a:prstGeom>
          <a:noFill/>
          <a:ln/>
        </p:spPr>
        <p:txBody>
          <a:bodyPr wrap="square" lIns="0" tIns="0" rIns="0" bIns="0" rtlCol="0" anchor="t"/>
          <a:lstStyle/>
          <a:p>
            <a:pPr marL="0" indent="0" algn="l">
              <a:lnSpc>
                <a:spcPct val="105000"/>
              </a:lnSpc>
              <a:buNone/>
            </a:pPr>
            <a:r>
              <a:rPr lang="en-US" sz="1150" dirty="0">
                <a:solidFill>
                  <a:srgbClr val="EAF1F0"/>
                </a:solidFill>
                <a:latin typeface="Times New Roman" pitchFamily="34" charset="0"/>
                <a:ea typeface="Times New Roman" pitchFamily="34" charset="-122"/>
                <a:cs typeface="Times New Roman" pitchFamily="34" charset="-120"/>
              </a:rPr>
              <a:t>Wallerich, L., Fillol, A., Rivadeneyra, A., Vandentorren, S., Wittwer, J. and Cambon, L. (2023). Environment and child well-being: A scoping review of reviews to guide policies. </a:t>
            </a:r>
            <a:r>
              <a:rPr lang="en-US" sz="1150" i="1" dirty="0">
                <a:solidFill>
                  <a:srgbClr val="EAF1F0"/>
                </a:solidFill>
                <a:latin typeface="Times New Roman" pitchFamily="34" charset="0"/>
                <a:ea typeface="Times New Roman" pitchFamily="34" charset="-122"/>
                <a:cs typeface="Times New Roman" pitchFamily="34" charset="-120"/>
              </a:rPr>
              <a:t>Health promotion perspectives</a:t>
            </a:r>
            <a:r>
              <a:rPr lang="en-US" sz="1150" dirty="0">
                <a:solidFill>
                  <a:srgbClr val="EAF1F0"/>
                </a:solidFill>
                <a:latin typeface="Times New Roman" pitchFamily="34" charset="0"/>
                <a:ea typeface="Times New Roman" pitchFamily="34" charset="-122"/>
                <a:cs typeface="Times New Roman" pitchFamily="34" charset="-120"/>
              </a:rPr>
              <a:t>, 13(3), pp.168–182. doi: </a:t>
            </a:r>
            <a:r>
              <a:rPr lang="en-US" sz="1150" dirty="0">
                <a:solidFill>
                  <a:srgbClr val="F2B79B"/>
                </a:solidFill>
                <a:latin typeface="Times New Roman" pitchFamily="34" charset="0"/>
                <a:ea typeface="Times New Roman" pitchFamily="34" charset="-122"/>
                <a:cs typeface="Times New Roman" pitchFamily="34" charset="-120"/>
              </a:rPr>
              <a:t>https://doi.org/10.34172/hpp.2023.20</a:t>
            </a:r>
            <a:r>
              <a:rPr lang="en-US" sz="1150" dirty="0">
                <a:solidFill>
                  <a:srgbClr val="EAF1F0"/>
                </a:solidFill>
                <a:latin typeface="Times New Roman" pitchFamily="34" charset="0"/>
                <a:ea typeface="Times New Roman" pitchFamily="34" charset="-122"/>
                <a:cs typeface="Times New Roman" pitchFamily="34" charset="-120"/>
              </a:rPr>
              <a:t>.</a:t>
            </a:r>
            <a:endParaRPr lang="en-US" sz="1150" dirty="0"/>
          </a:p>
        </p:txBody>
      </p:sp>
      <p:sp>
        <p:nvSpPr>
          <p:cNvPr id="17" name="Shape 15"/>
          <p:cNvSpPr/>
          <p:nvPr/>
        </p:nvSpPr>
        <p:spPr>
          <a:xfrm>
            <a:off x="713232" y="5897880"/>
            <a:ext cx="91440" cy="91440"/>
          </a:xfrm>
          <a:prstGeom prst="ellipse">
            <a:avLst/>
          </a:prstGeom>
          <a:solidFill>
            <a:srgbClr val="D97D54"/>
          </a:solidFill>
          <a:ln/>
        </p:spPr>
      </p:sp>
      <p:sp>
        <p:nvSpPr>
          <p:cNvPr id="18" name="Text 16"/>
          <p:cNvSpPr/>
          <p:nvPr/>
        </p:nvSpPr>
        <p:spPr>
          <a:xfrm>
            <a:off x="960120" y="5733288"/>
            <a:ext cx="10515600" cy="676656"/>
          </a:xfrm>
          <a:prstGeom prst="rect">
            <a:avLst/>
          </a:prstGeom>
          <a:noFill/>
          <a:ln/>
        </p:spPr>
        <p:txBody>
          <a:bodyPr wrap="square" lIns="0" tIns="0" rIns="0" bIns="0" rtlCol="0" anchor="t"/>
          <a:lstStyle/>
          <a:p>
            <a:pPr marL="0" indent="0" algn="l">
              <a:lnSpc>
                <a:spcPct val="105000"/>
              </a:lnSpc>
              <a:buNone/>
            </a:pPr>
            <a:r>
              <a:rPr lang="en-US" sz="1150" dirty="0">
                <a:solidFill>
                  <a:srgbClr val="EAF1F0"/>
                </a:solidFill>
                <a:latin typeface="Times New Roman" pitchFamily="34" charset="0"/>
                <a:ea typeface="Times New Roman" pitchFamily="34" charset="-122"/>
                <a:cs typeface="Times New Roman" pitchFamily="34" charset="-120"/>
              </a:rPr>
              <a:t>Wilson-Ali, N., Barratt-Pugh, C. and Knaus, M. (2019). Multiple Perspectives on Attachment theory: Investigating Educators’ Knowledge and Understanding. </a:t>
            </a:r>
            <a:r>
              <a:rPr lang="en-US" sz="1150" i="1" dirty="0">
                <a:solidFill>
                  <a:srgbClr val="EAF1F0"/>
                </a:solidFill>
                <a:latin typeface="Times New Roman" pitchFamily="34" charset="0"/>
                <a:ea typeface="Times New Roman" pitchFamily="34" charset="-122"/>
                <a:cs typeface="Times New Roman" pitchFamily="34" charset="-120"/>
              </a:rPr>
              <a:t>Australasian Journal of Early Childhood</a:t>
            </a:r>
            <a:r>
              <a:rPr lang="en-US" sz="1150" dirty="0">
                <a:solidFill>
                  <a:srgbClr val="EAF1F0"/>
                </a:solidFill>
                <a:latin typeface="Times New Roman" pitchFamily="34" charset="0"/>
                <a:ea typeface="Times New Roman" pitchFamily="34" charset="-122"/>
                <a:cs typeface="Times New Roman" pitchFamily="34" charset="-120"/>
              </a:rPr>
              <a:t>, 44(3), pp.215–229. doi: </a:t>
            </a:r>
            <a:r>
              <a:rPr lang="en-US" sz="1150" dirty="0">
                <a:solidFill>
                  <a:srgbClr val="F2B79B"/>
                </a:solidFill>
                <a:latin typeface="Times New Roman" pitchFamily="34" charset="0"/>
                <a:ea typeface="Times New Roman" pitchFamily="34" charset="-122"/>
                <a:cs typeface="Times New Roman" pitchFamily="34" charset="-120"/>
              </a:rPr>
              <a:t>https://doi.org/10.1177/1836939119855214</a:t>
            </a:r>
            <a:r>
              <a:rPr lang="en-US" sz="1150" dirty="0">
                <a:solidFill>
                  <a:srgbClr val="EAF1F0"/>
                </a:solidFill>
                <a:latin typeface="Times New Roman" pitchFamily="34" charset="0"/>
                <a:ea typeface="Times New Roman" pitchFamily="34" charset="-122"/>
                <a:cs typeface="Times New Roman" pitchFamily="34" charset="-120"/>
              </a:rPr>
              <a:t>.</a:t>
            </a:r>
            <a:endParaRPr lang="en-US" sz="1150" dirty="0"/>
          </a:p>
        </p:txBody>
      </p:sp>
      <p:sp>
        <p:nvSpPr>
          <p:cNvPr id="19" name="Text 17"/>
          <p:cNvSpPr/>
          <p:nvPr/>
        </p:nvSpPr>
        <p:spPr>
          <a:xfrm>
            <a:off x="548640" y="6446520"/>
            <a:ext cx="6400800" cy="274320"/>
          </a:xfrm>
          <a:prstGeom prst="rect">
            <a:avLst/>
          </a:prstGeom>
          <a:noFill/>
          <a:ln/>
        </p:spPr>
        <p:txBody>
          <a:bodyPr wrap="square" lIns="0" tIns="0" rIns="0" bIns="0" rtlCol="0" anchor="ctr"/>
          <a:lstStyle/>
          <a:p>
            <a:pPr marL="0" indent="0" algn="l">
              <a:buNone/>
            </a:pPr>
            <a:r>
              <a:rPr lang="en-US" sz="1050" i="1" dirty="0">
                <a:solidFill>
                  <a:srgbClr val="EAF1F0">
                    <a:alpha val="75000"/>
                  </a:srgbClr>
                </a:solidFill>
                <a:latin typeface="Times New Roman" pitchFamily="34" charset="0"/>
                <a:ea typeface="Times New Roman" pitchFamily="34" charset="-122"/>
                <a:cs typeface="Times New Roman" pitchFamily="34" charset="-120"/>
              </a:rPr>
              <a:t>Applying Bowlby’s Attachment Theory — Isaac Case Study</a:t>
            </a:r>
            <a:endParaRPr lang="en-US" sz="1050" dirty="0"/>
          </a:p>
        </p:txBody>
      </p:sp>
      <p:sp>
        <p:nvSpPr>
          <p:cNvPr id="20" name="Text 18"/>
          <p:cNvSpPr/>
          <p:nvPr/>
        </p:nvSpPr>
        <p:spPr>
          <a:xfrm>
            <a:off x="11185855" y="6446520"/>
            <a:ext cx="548640" cy="274320"/>
          </a:xfrm>
          <a:prstGeom prst="rect">
            <a:avLst/>
          </a:prstGeom>
          <a:noFill/>
          <a:ln/>
        </p:spPr>
        <p:txBody>
          <a:bodyPr wrap="square" lIns="0" tIns="0" rIns="0" bIns="0" rtlCol="0" anchor="ctr"/>
          <a:lstStyle/>
          <a:p>
            <a:pPr marL="0" indent="0" algn="r">
              <a:buNone/>
            </a:pPr>
            <a:r>
              <a:rPr lang="en-US" sz="1050" dirty="0">
                <a:solidFill>
                  <a:srgbClr val="EAF1F0">
                    <a:alpha val="75000"/>
                  </a:srgbClr>
                </a:solidFill>
                <a:latin typeface="Times New Roman" pitchFamily="34" charset="0"/>
                <a:ea typeface="Times New Roman" pitchFamily="34" charset="-122"/>
                <a:cs typeface="Times New Roman" pitchFamily="34" charset="-120"/>
              </a:rPr>
              <a:t>09</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1789</Words>
  <Application>Microsoft Office PowerPoint</Application>
  <PresentationFormat>Widescreen</PresentationFormat>
  <Paragraphs>129</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Bowlby's Attachment Theory to Understand and Support Isaac's Development</dc:title>
  <dc:subject>PptxGenJS Presentation</dc:subject>
  <dc:creator>Psychology in Health and Social Care (LCHS4010)</dc:creator>
  <cp:lastModifiedBy>Chanelle Hay (2505019)</cp:lastModifiedBy>
  <cp:revision>3</cp:revision>
  <dcterms:created xsi:type="dcterms:W3CDTF">2026-06-20T13:20:01Z</dcterms:created>
  <dcterms:modified xsi:type="dcterms:W3CDTF">2026-06-21T09:49:56Z</dcterms:modified>
</cp:coreProperties>
</file>