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550759-2CDA-7442-499F-F5D59B08C3AF}" v="2" dt="2026-07-14T16:23:13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202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220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402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968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776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453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7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829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21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194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667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523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17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056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8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3687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217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88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772244-2E8A-6763-AE3D-F0C31CB0E5AF}"/>
              </a:ext>
            </a:extLst>
          </p:cNvPr>
          <p:cNvSpPr txBox="1"/>
          <p:nvPr/>
        </p:nvSpPr>
        <p:spPr>
          <a:xfrm>
            <a:off x="4513941" y="238825"/>
            <a:ext cx="317005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/>
              <a:t>Flight Food Ltd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949ADE-3DB4-F4DD-D120-FEB1D114CA7E}"/>
              </a:ext>
            </a:extLst>
          </p:cNvPr>
          <p:cNvSpPr txBox="1"/>
          <p:nvPr/>
        </p:nvSpPr>
        <p:spPr>
          <a:xfrm>
            <a:off x="1284512" y="1174996"/>
            <a:ext cx="962890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u="sng"/>
              <a:t>An analysis of communication problems and their impact on Food Safety</a:t>
            </a:r>
            <a:endParaRPr lang="en-GB" sz="32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600B6-AB04-C788-E716-1E2885B3ADBC}"/>
              </a:ext>
            </a:extLst>
          </p:cNvPr>
          <p:cNvSpPr txBox="1"/>
          <p:nvPr/>
        </p:nvSpPr>
        <p:spPr>
          <a:xfrm>
            <a:off x="1908626" y="2771567"/>
            <a:ext cx="83661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+mn-lt"/>
                <a:cs typeface="+mn-lt"/>
              </a:rPr>
              <a:t>Effective teamworking and Communication LCLM4003</a:t>
            </a: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6C7B0A-D5C7-AF0D-5ED6-D6C528835F7C}"/>
              </a:ext>
            </a:extLst>
          </p:cNvPr>
          <p:cNvSpPr txBox="1"/>
          <p:nvPr/>
        </p:nvSpPr>
        <p:spPr>
          <a:xfrm>
            <a:off x="3439882" y="3431966"/>
            <a:ext cx="53036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+mn-lt"/>
                <a:cs typeface="+mn-lt"/>
              </a:rPr>
              <a:t>Bogdan Andrei Gorocila - 2508573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AC861-A1CD-6272-8847-212DB1550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D50848-CAB9-2666-12E2-87DB836A006D}"/>
              </a:ext>
            </a:extLst>
          </p:cNvPr>
          <p:cNvSpPr txBox="1"/>
          <p:nvPr/>
        </p:nvSpPr>
        <p:spPr>
          <a:xfrm>
            <a:off x="5111668" y="432129"/>
            <a:ext cx="19633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u="sng"/>
              <a:t>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11C731-3A0A-B0C6-F9DD-E43E3830CDCD}"/>
              </a:ext>
            </a:extLst>
          </p:cNvPr>
          <p:cNvSpPr txBox="1"/>
          <p:nvPr/>
        </p:nvSpPr>
        <p:spPr>
          <a:xfrm>
            <a:off x="532410" y="1048985"/>
            <a:ext cx="56862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This presentation will cover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7B13B1-1306-F5ED-7AE1-5E3BDB0D4A22}"/>
              </a:ext>
            </a:extLst>
          </p:cNvPr>
          <p:cNvSpPr txBox="1"/>
          <p:nvPr/>
        </p:nvSpPr>
        <p:spPr>
          <a:xfrm>
            <a:off x="532409" y="1861784"/>
            <a:ext cx="1085338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/>
              <a:t>Background of Flight Foods Ltd.</a:t>
            </a:r>
            <a:endParaRPr lang="en-US"/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Communication barrier </a:t>
            </a:r>
            <a:r>
              <a:rPr lang="en-GB" sz="2800"/>
              <a:t>identified in the case study</a:t>
            </a:r>
            <a:endParaRPr lang="en-GB" sz="2800" dirty="0"/>
          </a:p>
          <a:p>
            <a:pPr marL="457200" indent="-457200">
              <a:buFont typeface="Arial"/>
              <a:buChar char="•"/>
            </a:pPr>
            <a:r>
              <a:rPr lang="en-GB" sz="2800"/>
              <a:t>Communication theories that explain these barriers</a:t>
            </a:r>
            <a:endParaRPr lang="en-GB" sz="2800" dirty="0"/>
          </a:p>
          <a:p>
            <a:pPr marL="457200" indent="-457200">
              <a:buFont typeface="Arial"/>
              <a:buChar char="•"/>
            </a:pPr>
            <a:r>
              <a:rPr lang="en-GB" sz="2800"/>
              <a:t>Conclusion</a:t>
            </a:r>
            <a:endParaRPr lang="en-GB" sz="2800" dirty="0"/>
          </a:p>
          <a:p>
            <a:pPr marL="457200" indent="-457200">
              <a:buFont typeface="Arial"/>
              <a:buChar char="•"/>
            </a:pPr>
            <a:r>
              <a:rPr lang="en-GB" sz="2800"/>
              <a:t>References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3380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9D0F8B-661E-964B-4A7D-BEB03944A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F7EB2D-3344-98CF-9D3E-0C0396AF6889}"/>
              </a:ext>
            </a:extLst>
          </p:cNvPr>
          <p:cNvSpPr txBox="1"/>
          <p:nvPr/>
        </p:nvSpPr>
        <p:spPr>
          <a:xfrm>
            <a:off x="4292931" y="174171"/>
            <a:ext cx="41504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Company Background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A5237A-82C8-171A-0E0B-BE867101AB89}"/>
              </a:ext>
            </a:extLst>
          </p:cNvPr>
          <p:cNvSpPr txBox="1"/>
          <p:nvPr/>
        </p:nvSpPr>
        <p:spPr>
          <a:xfrm>
            <a:off x="671615" y="805541"/>
            <a:ext cx="1140031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Flight Foods Ltd is a moderately sized company that engages in the manufacture of ready meals for the aviation industry.</a:t>
            </a:r>
            <a:endParaRPr lang="en-US"/>
          </a:p>
          <a:p>
            <a:r>
              <a:rPr lang="en-GB" sz="2800" dirty="0"/>
              <a:t>The company has noticed a decrease in its market share due to </a:t>
            </a:r>
            <a:r>
              <a:rPr lang="en-GB" sz="2800"/>
              <a:t>complaints by customers about poor food quality.</a:t>
            </a: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E92505-CFE7-B1A0-9BD4-0F33B8394E2B}"/>
              </a:ext>
            </a:extLst>
          </p:cNvPr>
          <p:cNvSpPr txBox="1"/>
          <p:nvPr/>
        </p:nvSpPr>
        <p:spPr>
          <a:xfrm>
            <a:off x="671614" y="3432626"/>
            <a:ext cx="1140031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/>
              <a:t>Some of the </a:t>
            </a:r>
            <a:r>
              <a:rPr lang="en-GB" sz="2400" u="sng"/>
              <a:t>complaints raised were:</a:t>
            </a:r>
            <a:endParaRPr lang="en-GB" sz="2400" u="sng" dirty="0"/>
          </a:p>
          <a:p>
            <a:r>
              <a:rPr lang="en-GB" sz="2400"/>
              <a:t>Food cooked inadequately</a:t>
            </a:r>
            <a:endParaRPr lang="en-GB" sz="2400" dirty="0"/>
          </a:p>
          <a:p>
            <a:r>
              <a:rPr lang="en-GB" sz="2400"/>
              <a:t>Poor packaging</a:t>
            </a:r>
            <a:endParaRPr lang="en-GB" sz="2400" dirty="0"/>
          </a:p>
          <a:p>
            <a:r>
              <a:rPr lang="en-GB" sz="2400" dirty="0"/>
              <a:t>Meat in vegetari</a:t>
            </a:r>
            <a:r>
              <a:rPr lang="en-GB" sz="2400"/>
              <a:t>an meals</a:t>
            </a:r>
            <a:endParaRPr lang="en-GB" sz="2400" dirty="0"/>
          </a:p>
          <a:p>
            <a:r>
              <a:rPr lang="en-GB" sz="2400"/>
              <a:t>Poor food hygiene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573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BE871-D638-9065-FA10-FE81420F5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C457D-3B63-B479-1392-10A55BC430DD}"/>
              </a:ext>
            </a:extLst>
          </p:cNvPr>
          <p:cNvSpPr txBox="1"/>
          <p:nvPr/>
        </p:nvSpPr>
        <p:spPr>
          <a:xfrm>
            <a:off x="3407559" y="166914"/>
            <a:ext cx="538413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Barrier 1: Environmental noise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EFD7F3-86A2-CC9D-E5AB-BBF0E8FCF6F4}"/>
              </a:ext>
            </a:extLst>
          </p:cNvPr>
          <p:cNvSpPr txBox="1"/>
          <p:nvPr/>
        </p:nvSpPr>
        <p:spPr>
          <a:xfrm>
            <a:off x="403100" y="689426"/>
            <a:ext cx="11400310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Factory contains old noisy machines which make the environment always noisy. They produce very loud noises which make it difficult for effective communication to be </a:t>
            </a:r>
            <a:r>
              <a:rPr lang="en-GB" sz="2400" err="1"/>
              <a:t>achived</a:t>
            </a:r>
            <a:r>
              <a:rPr lang="en-GB" sz="2400" dirty="0"/>
              <a:t> between Gary and his emplo</a:t>
            </a:r>
            <a:r>
              <a:rPr lang="en-GB" sz="2400"/>
              <a:t>yees.</a:t>
            </a:r>
            <a:endParaRPr lang="en-GB" sz="2400" dirty="0"/>
          </a:p>
          <a:p>
            <a:r>
              <a:rPr lang="en-GB" sz="2400" dirty="0"/>
              <a:t>Employees misunderstand the given instructions about food </a:t>
            </a:r>
            <a:r>
              <a:rPr lang="en-GB" sz="2400"/>
              <a:t>hygiene.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According to Shannon and Weaver (1949) communication can be disrupted by noise.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Noise is anything that </a:t>
            </a:r>
            <a:r>
              <a:rPr lang="en-GB" sz="2400" err="1"/>
              <a:t>interfers</a:t>
            </a:r>
            <a:r>
              <a:rPr lang="en-GB" sz="2400" dirty="0"/>
              <a:t> with the message bei</a:t>
            </a:r>
            <a:r>
              <a:rPr lang="en-GB" sz="2400"/>
              <a:t>ng sent.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In this case:</a:t>
            </a:r>
            <a:endParaRPr lang="en-GB" sz="2400" dirty="0"/>
          </a:p>
          <a:p>
            <a:r>
              <a:rPr lang="en-GB" sz="2400"/>
              <a:t>Sender – Gary</a:t>
            </a:r>
            <a:endParaRPr lang="en-GB" sz="2400" dirty="0"/>
          </a:p>
          <a:p>
            <a:r>
              <a:rPr lang="en-GB" sz="2400"/>
              <a:t>Message – Food hygiene instructions</a:t>
            </a:r>
            <a:endParaRPr lang="en-GB" sz="2400" dirty="0"/>
          </a:p>
          <a:p>
            <a:r>
              <a:rPr lang="en-GB" sz="2400" dirty="0"/>
              <a:t>Noise – Old machines </a:t>
            </a:r>
            <a:r>
              <a:rPr lang="en-GB" sz="2400"/>
              <a:t>producing loud noise</a:t>
            </a:r>
            <a:endParaRPr lang="en-GB" sz="2400" dirty="0"/>
          </a:p>
          <a:p>
            <a:r>
              <a:rPr lang="en-GB" sz="2400"/>
              <a:t>Receiver – Employees</a:t>
            </a:r>
            <a:endParaRPr lang="en-GB" sz="2400" dirty="0"/>
          </a:p>
          <a:p>
            <a:r>
              <a:rPr lang="en-GB" sz="2400" dirty="0"/>
              <a:t>Effects – The employees do </a:t>
            </a:r>
            <a:r>
              <a:rPr lang="en-GB" sz="2400"/>
              <a:t>not</a:t>
            </a:r>
            <a:r>
              <a:rPr lang="en-GB" sz="2400" dirty="0"/>
              <a:t> understand the instructions.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3787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8B59A-49BA-4A98-987A-39FC8EA22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81E596-AF94-60F9-489A-31688DE60B3B}"/>
              </a:ext>
            </a:extLst>
          </p:cNvPr>
          <p:cNvSpPr txBox="1"/>
          <p:nvPr/>
        </p:nvSpPr>
        <p:spPr>
          <a:xfrm>
            <a:off x="2377046" y="145142"/>
            <a:ext cx="743791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/>
              <a:t>Barrier 2: Language </a:t>
            </a:r>
            <a:r>
              <a:rPr lang="en-GB" sz="2800" b="1" u="sng"/>
              <a:t>and Communication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C38116-3717-8DDB-87CE-FC9BAD48C82F}"/>
              </a:ext>
            </a:extLst>
          </p:cNvPr>
          <p:cNvSpPr txBox="1"/>
          <p:nvPr/>
        </p:nvSpPr>
        <p:spPr>
          <a:xfrm>
            <a:off x="504700" y="1349826"/>
            <a:ext cx="11189853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The workers come from five different cultural background. A significant percentage of the workers have limited knowledge of the English Language. The public notices are written in the English </a:t>
            </a:r>
            <a:r>
              <a:rPr lang="en-GB" sz="2400"/>
              <a:t>language,</a:t>
            </a:r>
            <a:r>
              <a:rPr lang="en-GB" sz="2400" dirty="0"/>
              <a:t> but the workers often speak in their own languages. </a:t>
            </a:r>
          </a:p>
          <a:p>
            <a:endParaRPr lang="en-GB" sz="2400" dirty="0"/>
          </a:p>
          <a:p>
            <a:r>
              <a:rPr lang="en-GB" sz="2400"/>
              <a:t>Berlo (1960) mentions that communication depends on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Communication Skills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Kn</a:t>
            </a:r>
            <a:r>
              <a:rPr lang="en-GB" sz="2400"/>
              <a:t>owledge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Language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Attitudes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Culture</a:t>
            </a:r>
          </a:p>
        </p:txBody>
      </p:sp>
    </p:spTree>
    <p:extLst>
      <p:ext uri="{BB962C8B-B14F-4D97-AF65-F5344CB8AC3E}">
        <p14:creationId xmlns:p14="http://schemas.microsoft.com/office/powerpoint/2010/main" val="970746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75175-B7BB-CDD3-530D-912D52AA9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0DEB11-9CEF-0DB8-2832-FC2344F2E166}"/>
              </a:ext>
            </a:extLst>
          </p:cNvPr>
          <p:cNvSpPr txBox="1"/>
          <p:nvPr/>
        </p:nvSpPr>
        <p:spPr>
          <a:xfrm>
            <a:off x="4053445" y="246742"/>
            <a:ext cx="463665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Barrier 3: Age Differences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A54D44-E57E-CC6F-A841-B6E4966FC2F0}"/>
              </a:ext>
            </a:extLst>
          </p:cNvPr>
          <p:cNvSpPr txBox="1"/>
          <p:nvPr/>
        </p:nvSpPr>
        <p:spPr>
          <a:xfrm>
            <a:off x="395843" y="1255483"/>
            <a:ext cx="1140031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The workforce </a:t>
            </a:r>
            <a:r>
              <a:rPr lang="en-GB" sz="2400"/>
              <a:t>consists</a:t>
            </a:r>
            <a:r>
              <a:rPr lang="en-GB" sz="2400" dirty="0"/>
              <a:t> of people between 16 and 60 years old.</a:t>
            </a:r>
          </a:p>
          <a:p>
            <a:endParaRPr lang="en-GB" sz="2400" dirty="0"/>
          </a:p>
          <a:p>
            <a:r>
              <a:rPr lang="en-GB" sz="2400"/>
              <a:t>According to Gary; The older employees seem to know things while younger employees behave differently.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Generational groups tend to have their own learning and communication style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Communication theory</a:t>
            </a:r>
            <a:endParaRPr lang="en-GB" sz="2400" dirty="0"/>
          </a:p>
          <a:p>
            <a:r>
              <a:rPr lang="en-GB" sz="2400"/>
              <a:t>Model of communication by Schramm</a:t>
            </a:r>
            <a:endParaRPr lang="en-GB" sz="2400" dirty="0"/>
          </a:p>
          <a:p>
            <a:endParaRPr lang="en-GB" sz="2400" dirty="0"/>
          </a:p>
          <a:p>
            <a:r>
              <a:rPr lang="en-GB" sz="2400"/>
              <a:t>According</a:t>
            </a:r>
            <a:r>
              <a:rPr lang="en-GB" sz="2400" dirty="0"/>
              <a:t> to Schramm </a:t>
            </a:r>
          </a:p>
          <a:p>
            <a:r>
              <a:rPr lang="en-GB" sz="2400" dirty="0"/>
              <a:t>"Communications is most effective when there is common experience among the people </a:t>
            </a:r>
            <a:r>
              <a:rPr lang="en-GB" sz="2400"/>
              <a:t>communication with each other."</a:t>
            </a:r>
          </a:p>
        </p:txBody>
      </p:sp>
    </p:spTree>
    <p:extLst>
      <p:ext uri="{BB962C8B-B14F-4D97-AF65-F5344CB8AC3E}">
        <p14:creationId xmlns:p14="http://schemas.microsoft.com/office/powerpoint/2010/main" val="4274840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B9463-23EF-A577-B9C9-D51FDD76B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E398B3-62FB-FF22-F5C5-A2B8CB3F5000}"/>
              </a:ext>
            </a:extLst>
          </p:cNvPr>
          <p:cNvSpPr txBox="1"/>
          <p:nvPr/>
        </p:nvSpPr>
        <p:spPr>
          <a:xfrm>
            <a:off x="3465616" y="210456"/>
            <a:ext cx="52607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Barrier 4: Cultural Differences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18DDCB-CAEC-8848-B0E8-8E934CBBBD7A}"/>
              </a:ext>
            </a:extLst>
          </p:cNvPr>
          <p:cNvSpPr txBox="1"/>
          <p:nvPr/>
        </p:nvSpPr>
        <p:spPr>
          <a:xfrm>
            <a:off x="395843" y="1944912"/>
            <a:ext cx="1140031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The workforce consists mainly of immigrants from five different cultural groups.</a:t>
            </a:r>
          </a:p>
          <a:p>
            <a:endParaRPr lang="en-GB" sz="2400" dirty="0"/>
          </a:p>
          <a:p>
            <a:r>
              <a:rPr lang="en-GB" sz="2400"/>
              <a:t>Different cultures may have different; Communication styles, workplace expectations and food handling practices.</a:t>
            </a:r>
          </a:p>
          <a:p>
            <a:endParaRPr lang="en-GB" sz="2400" dirty="0"/>
          </a:p>
          <a:p>
            <a:r>
              <a:rPr lang="en-GB" sz="2400"/>
              <a:t>Employees also communicate mainly withing their own language groups.</a:t>
            </a:r>
          </a:p>
        </p:txBody>
      </p:sp>
    </p:spTree>
    <p:extLst>
      <p:ext uri="{BB962C8B-B14F-4D97-AF65-F5344CB8AC3E}">
        <p14:creationId xmlns:p14="http://schemas.microsoft.com/office/powerpoint/2010/main" val="3761691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688576-A5BB-97A1-CB62-DEB1BF758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7BA209-8112-B552-9E70-A866CDA9D753}"/>
              </a:ext>
            </a:extLst>
          </p:cNvPr>
          <p:cNvSpPr txBox="1"/>
          <p:nvPr/>
        </p:nvSpPr>
        <p:spPr>
          <a:xfrm>
            <a:off x="3465616" y="210456"/>
            <a:ext cx="52607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Barrier 5: Emotional barrier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CCAF96-F9EF-FB84-094D-F1EA628E9A5E}"/>
              </a:ext>
            </a:extLst>
          </p:cNvPr>
          <p:cNvSpPr txBox="1"/>
          <p:nvPr/>
        </p:nvSpPr>
        <p:spPr>
          <a:xfrm>
            <a:off x="316014" y="2830283"/>
            <a:ext cx="721293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Garry is tired and stressed.</a:t>
            </a:r>
            <a:endParaRPr lang="en-GB" sz="2400" dirty="0"/>
          </a:p>
          <a:p>
            <a:r>
              <a:rPr lang="en-GB" sz="2400"/>
              <a:t>Shouts at employees.</a:t>
            </a:r>
            <a:endParaRPr lang="en-GB" sz="2400" dirty="0"/>
          </a:p>
          <a:p>
            <a:r>
              <a:rPr lang="en-GB" sz="2400"/>
              <a:t>Negative emotions affect communication.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86765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1D89ED-FB25-F406-C5D6-CFF108D63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F69751-9FC1-98B1-0C35-72BF06DF5B8F}"/>
              </a:ext>
            </a:extLst>
          </p:cNvPr>
          <p:cNvSpPr txBox="1"/>
          <p:nvPr/>
        </p:nvSpPr>
        <p:spPr>
          <a:xfrm>
            <a:off x="4343730" y="253999"/>
            <a:ext cx="351179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Recommendations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7A2449-B29F-1BA7-A6FB-50F94D0FBB80}"/>
              </a:ext>
            </a:extLst>
          </p:cNvPr>
          <p:cNvSpPr txBox="1"/>
          <p:nvPr/>
        </p:nvSpPr>
        <p:spPr>
          <a:xfrm>
            <a:off x="-3300" y="1908626"/>
            <a:ext cx="823619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Train employees before starting work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/>
              <a:t>Introduce multilingual training materials.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Use visual </a:t>
            </a:r>
            <a:r>
              <a:rPr lang="en-GB" sz="2400"/>
              <a:t>communication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Replace noisy </a:t>
            </a:r>
            <a:r>
              <a:rPr lang="en-GB" sz="2400"/>
              <a:t>machinery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Improve su</a:t>
            </a:r>
            <a:r>
              <a:rPr lang="en-GB" sz="2400"/>
              <a:t>pervision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Hold regular team </a:t>
            </a:r>
            <a:r>
              <a:rPr lang="en-GB" sz="2400"/>
              <a:t>meetings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Encourage </a:t>
            </a:r>
            <a:r>
              <a:rPr lang="en-GB" sz="2400"/>
              <a:t>employee feedback</a:t>
            </a:r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/>
              <a:t>Promote teamwork and inclusion.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0340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24C282-3658-AD3A-162E-51BEBEC2D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780BE0-9D1B-6EDE-33F1-FF024FE35BA3}"/>
              </a:ext>
            </a:extLst>
          </p:cNvPr>
          <p:cNvSpPr txBox="1"/>
          <p:nvPr/>
        </p:nvSpPr>
        <p:spPr>
          <a:xfrm>
            <a:off x="4989616" y="203199"/>
            <a:ext cx="22200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Conclusion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63BBE6-673D-7331-74D3-113A396CC4A4}"/>
              </a:ext>
            </a:extLst>
          </p:cNvPr>
          <p:cNvSpPr txBox="1"/>
          <p:nvPr/>
        </p:nvSpPr>
        <p:spPr>
          <a:xfrm>
            <a:off x="-3300" y="1494969"/>
            <a:ext cx="823619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Communication failures contributed to poor food quality</a:t>
            </a:r>
          </a:p>
          <a:p>
            <a:r>
              <a:rPr lang="en-GB" sz="2400" dirty="0"/>
              <a:t>The five barriers were identified and known as; Environmental noise, language, age, culture and </a:t>
            </a:r>
            <a:r>
              <a:rPr lang="en-GB" sz="2400"/>
              <a:t>emotional barriers.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97B0B7-9356-DB2B-FCC2-B98945D4B757}"/>
              </a:ext>
            </a:extLst>
          </p:cNvPr>
          <p:cNvSpPr txBox="1"/>
          <p:nvPr/>
        </p:nvSpPr>
        <p:spPr>
          <a:xfrm>
            <a:off x="1977899" y="4056739"/>
            <a:ext cx="823619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If training was </a:t>
            </a:r>
            <a:r>
              <a:rPr lang="en-GB" sz="2400"/>
              <a:t>provided,</a:t>
            </a:r>
            <a:r>
              <a:rPr lang="en-GB" sz="2400" dirty="0"/>
              <a:t> they won't need to shout to each employee as each one of them would know what to do and improving customer satisfaction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38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5C003-E7BC-3C80-D04D-F8CE88D33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1C689B-C7C4-7DAB-C1B3-B12F5ABB833C}"/>
              </a:ext>
            </a:extLst>
          </p:cNvPr>
          <p:cNvSpPr txBox="1"/>
          <p:nvPr/>
        </p:nvSpPr>
        <p:spPr>
          <a:xfrm>
            <a:off x="4989616" y="203199"/>
            <a:ext cx="22200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References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66B4E-3CCB-15AC-83D0-A1805B4D6169}"/>
              </a:ext>
            </a:extLst>
          </p:cNvPr>
          <p:cNvSpPr txBox="1"/>
          <p:nvPr/>
        </p:nvSpPr>
        <p:spPr>
          <a:xfrm>
            <a:off x="1985157" y="1538512"/>
            <a:ext cx="8236196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Berlo, D.K (1960). The process of Communication.</a:t>
            </a:r>
            <a:endParaRPr lang="en-US"/>
          </a:p>
          <a:p>
            <a:endParaRPr lang="en-GB" sz="2400" dirty="0"/>
          </a:p>
          <a:p>
            <a:r>
              <a:rPr lang="en-GB" sz="2400" dirty="0"/>
              <a:t>Schramm, W. (1954). The process and Effects of Mass </a:t>
            </a:r>
            <a:r>
              <a:rPr lang="en-GB" sz="2400"/>
              <a:t>Communication.</a:t>
            </a:r>
          </a:p>
          <a:p>
            <a:endParaRPr lang="en-GB" sz="2400" dirty="0"/>
          </a:p>
          <a:p>
            <a:r>
              <a:rPr lang="en-GB" sz="2400" dirty="0"/>
              <a:t>Shannon, C.E. and Weaver, W. (1949). The </a:t>
            </a:r>
            <a:r>
              <a:rPr lang="en-GB" sz="2400"/>
              <a:t>Mathematical Theory of Communication.</a:t>
            </a:r>
          </a:p>
          <a:p>
            <a:endParaRPr lang="en-GB" sz="2400" dirty="0"/>
          </a:p>
          <a:p>
            <a:r>
              <a:rPr lang="en-GB" sz="2400"/>
              <a:t>Food Standards Agency. (2024). Food Hygiene Guidance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337560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321</cp:revision>
  <dcterms:created xsi:type="dcterms:W3CDTF">2026-07-09T12:37:49Z</dcterms:created>
  <dcterms:modified xsi:type="dcterms:W3CDTF">2026-07-14T16:23:33Z</dcterms:modified>
</cp:coreProperties>
</file>