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63" r:id="rId6"/>
  </p:sldMasterIdLst>
  <p:notesMasterIdLst>
    <p:notesMasterId r:id="rId32"/>
  </p:notesMasterIdLst>
  <p:sldIdLst>
    <p:sldId id="442" r:id="rId7"/>
    <p:sldId id="444" r:id="rId8"/>
    <p:sldId id="335" r:id="rId9"/>
    <p:sldId id="336" r:id="rId10"/>
    <p:sldId id="337" r:id="rId11"/>
    <p:sldId id="345" r:id="rId12"/>
    <p:sldId id="447" r:id="rId13"/>
    <p:sldId id="338" r:id="rId14"/>
    <p:sldId id="339" r:id="rId15"/>
    <p:sldId id="445" r:id="rId16"/>
    <p:sldId id="446" r:id="rId17"/>
    <p:sldId id="351" r:id="rId18"/>
    <p:sldId id="340" r:id="rId19"/>
    <p:sldId id="346" r:id="rId20"/>
    <p:sldId id="341" r:id="rId21"/>
    <p:sldId id="348" r:id="rId22"/>
    <p:sldId id="342" r:id="rId23"/>
    <p:sldId id="343" r:id="rId24"/>
    <p:sldId id="352" r:id="rId25"/>
    <p:sldId id="349" r:id="rId26"/>
    <p:sldId id="449" r:id="rId27"/>
    <p:sldId id="350" r:id="rId28"/>
    <p:sldId id="344" r:id="rId29"/>
    <p:sldId id="450" r:id="rId30"/>
    <p:sldId id="44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03E375-9201-64B8-6035-E93ACE9EF4EA}" v="3" dt="2025-09-29T13:47:57.2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8F1AA4CB-DB41-4E95-8DC2-888A2E2FF7C1}"/>
    <pc:docChg chg="modSld">
      <pc:chgData name="Glenda Tinney" userId="56b889b2-370d-4cf5-add0-fc776a2ba020" providerId="ADAL" clId="{8F1AA4CB-DB41-4E95-8DC2-888A2E2FF7C1}" dt="2025-09-01T10:18:17.617" v="0" actId="20577"/>
      <pc:docMkLst>
        <pc:docMk/>
      </pc:docMkLst>
      <pc:sldChg chg="modSp mod">
        <pc:chgData name="Glenda Tinney" userId="56b889b2-370d-4cf5-add0-fc776a2ba020" providerId="ADAL" clId="{8F1AA4CB-DB41-4E95-8DC2-888A2E2FF7C1}" dt="2025-09-01T10:18:17.617" v="0" actId="20577"/>
        <pc:sldMkLst>
          <pc:docMk/>
          <pc:sldMk cId="3745154178" sldId="349"/>
        </pc:sldMkLst>
        <pc:spChg chg="mod">
          <ac:chgData name="Glenda Tinney" userId="56b889b2-370d-4cf5-add0-fc776a2ba020" providerId="ADAL" clId="{8F1AA4CB-DB41-4E95-8DC2-888A2E2FF7C1}" dt="2025-09-01T10:18:17.617" v="0" actId="20577"/>
          <ac:spMkLst>
            <pc:docMk/>
            <pc:sldMk cId="3745154178" sldId="349"/>
            <ac:spMk id="4" creationId="{F89124B6-8206-DC02-748A-5668CB4BD2C8}"/>
          </ac:spMkLst>
        </pc:spChg>
      </pc:sldChg>
    </pc:docChg>
  </pc:docChgLst>
  <pc:docChgLst>
    <pc:chgData name="Glenda Tinney" userId="S::g.tinney@uwtsd.ac.uk::56b889b2-370d-4cf5-add0-fc776a2ba020" providerId="AD" clId="Web-{3F03E375-9201-64B8-6035-E93ACE9EF4EA}"/>
    <pc:docChg chg="modSld">
      <pc:chgData name="Glenda Tinney" userId="S::g.tinney@uwtsd.ac.uk::56b889b2-370d-4cf5-add0-fc776a2ba020" providerId="AD" clId="Web-{3F03E375-9201-64B8-6035-E93ACE9EF4EA}" dt="2025-09-29T13:47:55.822" v="1" actId="20577"/>
      <pc:docMkLst>
        <pc:docMk/>
      </pc:docMkLst>
      <pc:sldChg chg="modSp">
        <pc:chgData name="Glenda Tinney" userId="S::g.tinney@uwtsd.ac.uk::56b889b2-370d-4cf5-add0-fc776a2ba020" providerId="AD" clId="Web-{3F03E375-9201-64B8-6035-E93ACE9EF4EA}" dt="2025-09-29T13:47:55.822" v="1" actId="20577"/>
        <pc:sldMkLst>
          <pc:docMk/>
          <pc:sldMk cId="3063983770" sldId="448"/>
        </pc:sldMkLst>
        <pc:spChg chg="mod">
          <ac:chgData name="Glenda Tinney" userId="S::g.tinney@uwtsd.ac.uk::56b889b2-370d-4cf5-add0-fc776a2ba020" providerId="AD" clId="Web-{3F03E375-9201-64B8-6035-E93ACE9EF4EA}" dt="2025-09-29T13:47:55.822" v="1" actId="20577"/>
          <ac:spMkLst>
            <pc:docMk/>
            <pc:sldMk cId="3063983770" sldId="448"/>
            <ac:spMk id="3" creationId="{5BF803BE-E08C-F03A-D07E-52F12E3572B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13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774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63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4112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42282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0421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83265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1527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9831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005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5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872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QKnIiYYHS9Kimz4kgKkfbUBl6g2nQELJOb04GYYtp2xOQ?e=hiOdyS" TargetMode="External"/><Relationship Id="rId2" Type="http://schemas.openxmlformats.org/officeDocument/2006/relationships/hyperlink" Target="https://uowtsd-my.sharepoint.com/:w:/g/personal/g_tinney_uwtsd_ac_uk/EcSvA46U90JJqvaFe80mUCIBQdGYR8LiFoGLtbvypbRpaw?e=sPyLyf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libguides.hull.ac.uk/writing/hom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cmhzzbe6gxCtdTBin70uIoBRNltSQGyxDkCxGXUYyt1Bw?e=Qddgb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2688&amp;section=12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0220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733" y="1908147"/>
            <a:ext cx="4535079" cy="3864989"/>
          </a:xfrm>
        </p:spPr>
        <p:txBody>
          <a:bodyPr/>
          <a:lstStyle/>
          <a:p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ECGE4007/C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</p:txBody>
      </p:sp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974272" y="1616531"/>
            <a:ext cx="3913414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ECGE4007C</a:t>
            </a:r>
            <a:endParaRPr lang="en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</a:t>
            </a:r>
            <a: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2F5597"/>
                </a:solidFill>
                <a:latin typeface="Arial" panose="020B0604020202020204" pitchFamily="34" charset="0"/>
              </a:rPr>
              <a:t>ECGE4007</a:t>
            </a: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2F5597"/>
                </a:solidFill>
                <a:latin typeface="Arial" panose="020B0604020202020204" pitchFamily="34" charset="0"/>
              </a:rPr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         </a:t>
            </a:r>
            <a:r>
              <a:rPr lang="en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Contents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ffurfiol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Bratiaith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Tasg </a:t>
            </a:r>
          </a:p>
          <a:p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Formal style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Slang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Critical writing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Task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2F5597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389855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Power Point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</a:rPr>
              <a:t> ? Cite them Right</a:t>
            </a:r>
          </a:p>
          <a:p>
            <a:r>
              <a:rPr lang="en-GB" dirty="0" err="1">
                <a:latin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Power Point presentation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Referencing handbook / Cite Them Right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Academic writing task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65127"/>
            <a:ext cx="8191822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 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2F5597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ffurfiol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Gwrthrycholdeb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golygu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Aralleirio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Objectivity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Paraphrasing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B7EB8-6D8D-6421-98CA-0E4AD21B7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307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F371-3620-ACA4-0A2A-4EC3CD95F2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8428" y="1648979"/>
            <a:ext cx="5181600" cy="4351338"/>
          </a:xfrm>
        </p:spPr>
        <p:txBody>
          <a:bodyPr/>
          <a:lstStyle/>
          <a:p>
            <a:r>
              <a:rPr lang="en-GB" dirty="0"/>
              <a:t>I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ysgrifen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aseiniadau</a:t>
            </a:r>
            <a:r>
              <a:rPr lang="en-GB" dirty="0"/>
              <a:t> yn 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Plentynod</a:t>
            </a:r>
            <a:r>
              <a:rPr lang="en-GB" dirty="0"/>
              <a:t>, </a:t>
            </a:r>
            <a:r>
              <a:rPr lang="en-GB" dirty="0" err="1"/>
              <a:t>Ieuenctid</a:t>
            </a:r>
            <a:r>
              <a:rPr lang="en-GB" dirty="0"/>
              <a:t> ac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4DDE0-2128-5A0C-11F2-CDDAEDD85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22268"/>
            <a:ext cx="5181600" cy="4654695"/>
          </a:xfrm>
        </p:spPr>
        <p:txBody>
          <a:bodyPr/>
          <a:lstStyle/>
          <a:p>
            <a:r>
              <a:rPr lang="en-GB" dirty="0">
                <a:solidFill>
                  <a:srgbClr val="2F5597"/>
                </a:solidFill>
              </a:rPr>
              <a:t>To understand the formal style required in academic writing</a:t>
            </a:r>
          </a:p>
          <a:p>
            <a:r>
              <a:rPr lang="en-GB" dirty="0">
                <a:solidFill>
                  <a:srgbClr val="2F5597"/>
                </a:solidFill>
              </a:rPr>
              <a:t>To practice academic writing skills</a:t>
            </a:r>
          </a:p>
          <a:p>
            <a:r>
              <a:rPr lang="en-GB" dirty="0">
                <a:solidFill>
                  <a:srgbClr val="2F5597"/>
                </a:solidFill>
              </a:rPr>
              <a:t>To understand the assignment presentation guidelines linked to Childhood, Youth and Education assignments</a:t>
            </a:r>
          </a:p>
        </p:txBody>
      </p:sp>
    </p:spTree>
    <p:extLst>
      <p:ext uri="{BB962C8B-B14F-4D97-AF65-F5344CB8AC3E}">
        <p14:creationId xmlns:p14="http://schemas.microsoft.com/office/powerpoint/2010/main" val="4144983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2"/>
            <a:ext cx="4038600" cy="50300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Arial"/>
                <a:cs typeface="Arial"/>
              </a:rPr>
              <a:t>Llawlyfr Cyfeirnodi </a:t>
            </a:r>
            <a:r>
              <a:rPr lang="cy-GB" dirty="0" err="1">
                <a:latin typeface="Arial"/>
                <a:cs typeface="Arial"/>
              </a:rPr>
              <a:t>Harvard</a:t>
            </a:r>
            <a:r>
              <a:rPr lang="cy-GB" dirty="0">
                <a:latin typeface="Arial"/>
                <a:cs typeface="Arial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1"/>
            <a:ext cx="4038600" cy="50300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/>
                <a:cs typeface="Arial"/>
              </a:rPr>
              <a:t>Harvard Referencing Handbook 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8960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576943" y="1600201"/>
            <a:ext cx="5442857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5018314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400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92813-22D3-C9B1-1292-DC55A3290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Trydydd</a:t>
            </a:r>
            <a:r>
              <a:rPr lang="en-GB" dirty="0"/>
              <a:t> person? (</a:t>
            </a:r>
            <a:r>
              <a:rPr lang="en-GB" dirty="0" err="1"/>
              <a:t>ei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Third person? (it, he she, they, them)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DD980-C1AD-9A0C-3665-3D17FDC52F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46669" y="1943100"/>
            <a:ext cx="5162550" cy="4618326"/>
          </a:xfrm>
        </p:spPr>
        <p:txBody>
          <a:bodyPr/>
          <a:lstStyle/>
          <a:p>
            <a:r>
              <a:rPr lang="en-GB" dirty="0">
                <a:solidFill>
                  <a:srgbClr val="2F5597"/>
                </a:solidFill>
              </a:rPr>
              <a:t>Bruce (2019) suggested that play supports creativity.</a:t>
            </a:r>
          </a:p>
          <a:p>
            <a:r>
              <a:rPr lang="en-GB" dirty="0">
                <a:solidFill>
                  <a:srgbClr val="2F5597"/>
                </a:solidFill>
              </a:rPr>
              <a:t>Children’s rights are underpinned by the United Nations Convention on the Rights of the Child (UNCRC).</a:t>
            </a:r>
          </a:p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0A8B54-0AD9-9AE8-60DE-7016F8C40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27" y="1802823"/>
            <a:ext cx="5441373" cy="4431290"/>
          </a:xfrm>
        </p:spPr>
        <p:txBody>
          <a:bodyPr/>
          <a:lstStyle/>
          <a:p>
            <a:r>
              <a:rPr lang="cy-GB" dirty="0"/>
              <a:t>Cynigiodd Bruce (2019) bod chwarae yn cefnogi creadigedd.</a:t>
            </a:r>
          </a:p>
          <a:p>
            <a:r>
              <a:rPr lang="cy-GB" dirty="0"/>
              <a:t>Mae hawliau plant yn cael eu tanategu gan Confensiwn y Cenhedloedd Unedig  ar Hawliau Plant (CCUHP).</a:t>
            </a:r>
          </a:p>
        </p:txBody>
      </p:sp>
    </p:spTree>
    <p:extLst>
      <p:ext uri="{BB962C8B-B14F-4D97-AF65-F5344CB8AC3E}">
        <p14:creationId xmlns:p14="http://schemas.microsoft.com/office/powerpoint/2010/main" val="951095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6DB9D-4E34-3BA0-0D5D-32CF6979B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Rhagwenau</a:t>
            </a:r>
            <a:r>
              <a:rPr lang="en-GB" dirty="0"/>
              <a:t> /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00E4B-833B-7A12-1106-ED25ECF03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8795" y="1597026"/>
            <a:ext cx="6019800" cy="40452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As a general rule use </a:t>
            </a:r>
            <a:r>
              <a:rPr lang="en-GB" b="1" dirty="0"/>
              <a:t>third person (it, his her, they, them)</a:t>
            </a:r>
          </a:p>
          <a:p>
            <a:r>
              <a:rPr lang="en-GB" b="1" dirty="0"/>
              <a:t>No first person- </a:t>
            </a:r>
            <a:r>
              <a:rPr lang="en-GB" dirty="0"/>
              <a:t>‘I, we, us, me, our…’</a:t>
            </a:r>
          </a:p>
          <a:p>
            <a:r>
              <a:rPr lang="en-GB" b="1" dirty="0"/>
              <a:t>No second person- </a:t>
            </a:r>
            <a:r>
              <a:rPr lang="en-GB" dirty="0"/>
              <a:t>‘you, yours,…’</a:t>
            </a:r>
          </a:p>
          <a:p>
            <a:pPr marL="0" indent="0">
              <a:buNone/>
            </a:pPr>
            <a:r>
              <a:rPr lang="en-GB" dirty="0"/>
              <a:t>However, this will also depend on the assignment and specific guidance. </a:t>
            </a:r>
          </a:p>
          <a:p>
            <a:pPr marL="0" indent="0">
              <a:buNone/>
            </a:pPr>
            <a:r>
              <a:rPr lang="en-GB" dirty="0"/>
              <a:t>Module tutor may suggest different pronouns for specific types of work:</a:t>
            </a:r>
          </a:p>
          <a:p>
            <a:r>
              <a:rPr lang="en-GB" dirty="0"/>
              <a:t>Reflection can use first person</a:t>
            </a:r>
          </a:p>
          <a:p>
            <a:r>
              <a:rPr lang="en-GB" dirty="0"/>
              <a:t>Informational assignment such as pamphlet or handbook may use second person.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EFEB1-D06D-1345-8090-908BEA0443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0605" y="1597026"/>
            <a:ext cx="4951269" cy="4395066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rheol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b="1" dirty="0" err="1"/>
              <a:t>trydydd</a:t>
            </a:r>
            <a:r>
              <a:rPr lang="en-GB" b="1" dirty="0"/>
              <a:t> person (</a:t>
            </a:r>
            <a:r>
              <a:rPr lang="en-GB" b="1" dirty="0" err="1"/>
              <a:t>ei</a:t>
            </a:r>
            <a:r>
              <a:rPr lang="en-GB" b="1" dirty="0"/>
              <a:t>, </a:t>
            </a:r>
            <a:r>
              <a:rPr lang="en-GB" b="1" dirty="0" err="1"/>
              <a:t>eu</a:t>
            </a:r>
            <a:r>
              <a:rPr lang="en-GB" b="1" dirty="0"/>
              <a:t>)</a:t>
            </a:r>
            <a:r>
              <a:rPr lang="en-GB" dirty="0"/>
              <a:t>.</a:t>
            </a:r>
          </a:p>
          <a:p>
            <a:r>
              <a:rPr lang="en-GB" b="1" dirty="0"/>
              <a:t>Dim person </a:t>
            </a:r>
            <a:r>
              <a:rPr lang="en-GB" b="1" dirty="0" err="1"/>
              <a:t>cyntaf</a:t>
            </a:r>
            <a:r>
              <a:rPr lang="en-GB" b="1" dirty="0"/>
              <a:t>- ‘</a:t>
            </a:r>
            <a:r>
              <a:rPr lang="en-GB" dirty="0" err="1"/>
              <a:t>rwyf</a:t>
            </a:r>
            <a:r>
              <a:rPr lang="en-GB" dirty="0"/>
              <a:t>, fi, </a:t>
            </a:r>
            <a:r>
              <a:rPr lang="en-GB" dirty="0" err="1"/>
              <a:t>ni</a:t>
            </a:r>
            <a:r>
              <a:rPr lang="en-GB" dirty="0"/>
              <a:t>, </a:t>
            </a:r>
            <a:r>
              <a:rPr lang="en-GB" dirty="0" err="1"/>
              <a:t>ein</a:t>
            </a:r>
            <a:r>
              <a:rPr lang="en-GB" dirty="0"/>
              <a:t>’</a:t>
            </a:r>
          </a:p>
          <a:p>
            <a:r>
              <a:rPr lang="en-GB" b="1" dirty="0"/>
              <a:t>Dim ail </a:t>
            </a:r>
            <a:r>
              <a:rPr lang="en-GB" b="1" dirty="0" err="1"/>
              <a:t>berson</a:t>
            </a:r>
            <a:r>
              <a:rPr lang="en-GB" b="1" dirty="0"/>
              <a:t>- ‘</a:t>
            </a:r>
            <a:r>
              <a:rPr lang="en-GB" dirty="0" err="1"/>
              <a:t>ti</a:t>
            </a:r>
            <a:r>
              <a:rPr lang="en-GB" dirty="0"/>
              <a:t>, chi, </a:t>
            </a:r>
            <a:r>
              <a:rPr lang="en-GB" dirty="0" err="1"/>
              <a:t>dy</a:t>
            </a:r>
            <a:r>
              <a:rPr lang="en-GB" dirty="0"/>
              <a:t>, </a:t>
            </a:r>
            <a:r>
              <a:rPr lang="en-GB" dirty="0" err="1"/>
              <a:t>eich</a:t>
            </a:r>
            <a:r>
              <a:rPr lang="en-GB" dirty="0"/>
              <a:t>’ </a:t>
            </a:r>
          </a:p>
          <a:p>
            <a:r>
              <a:rPr lang="en-GB" dirty="0" err="1"/>
              <a:t>Fodd</a:t>
            </a:r>
            <a:r>
              <a:rPr lang="en-GB" dirty="0"/>
              <a:t> </a:t>
            </a:r>
            <a:r>
              <a:rPr lang="en-GB" dirty="0" err="1"/>
              <a:t>bynng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ddibynnol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a </a:t>
            </a:r>
            <a:r>
              <a:rPr lang="en-GB" dirty="0" err="1"/>
              <a:t>chanllawiau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/>
              <a:t>Gally </a:t>
            </a:r>
            <a:r>
              <a:rPr lang="en-GB" dirty="0" err="1"/>
              <a:t>tiwtor</a:t>
            </a:r>
            <a:r>
              <a:rPr lang="en-GB" dirty="0"/>
              <a:t> </a:t>
            </a:r>
            <a:r>
              <a:rPr lang="en-GB" dirty="0" err="1"/>
              <a:t>modilw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/>
              <a:t>Adfyfyrio</a:t>
            </a:r>
            <a:r>
              <a:rPr lang="en-GB" dirty="0"/>
              <a:t>- </a:t>
            </a:r>
            <a:r>
              <a:rPr lang="en-GB" dirty="0" err="1"/>
              <a:t>me’n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persin</a:t>
            </a:r>
            <a:r>
              <a:rPr lang="en-GB" dirty="0"/>
              <a:t> </a:t>
            </a:r>
            <a:r>
              <a:rPr lang="en-GB" dirty="0" err="1"/>
              <a:t>cyntaf</a:t>
            </a:r>
            <a:endParaRPr lang="en-GB" dirty="0"/>
          </a:p>
          <a:p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pamffled</a:t>
            </a:r>
            <a:r>
              <a:rPr lang="en-GB" dirty="0"/>
              <a:t> neu </a:t>
            </a:r>
            <a:r>
              <a:rPr lang="en-GB" dirty="0" err="1"/>
              <a:t>llawlyfr</a:t>
            </a:r>
            <a:r>
              <a:rPr lang="en-GB" dirty="0"/>
              <a:t>- gall ail </a:t>
            </a:r>
            <a:r>
              <a:rPr lang="en-GB" dirty="0" err="1"/>
              <a:t>berson</a:t>
            </a:r>
            <a:r>
              <a:rPr lang="en-GB" dirty="0"/>
              <a:t> bod yn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4687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75C0-7C9C-E541-959A-6DBAC8740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714"/>
            <a:ext cx="10515600" cy="1335231"/>
          </a:xfrm>
        </p:spPr>
        <p:txBody>
          <a:bodyPr>
            <a:normAutofit/>
          </a:bodyPr>
          <a:lstStyle/>
          <a:p>
            <a:r>
              <a:rPr lang="en-GB" dirty="0" err="1"/>
              <a:t>Osgowch</a:t>
            </a:r>
            <a:r>
              <a:rPr lang="en-GB" dirty="0"/>
              <a:t> </a:t>
            </a:r>
            <a:r>
              <a:rPr lang="en-GB" dirty="0" err="1"/>
              <a:t>tôn</a:t>
            </a:r>
            <a:r>
              <a:rPr lang="en-GB" dirty="0"/>
              <a:t> </a:t>
            </a:r>
            <a:r>
              <a:rPr lang="en-GB" dirty="0" err="1"/>
              <a:t>emosiynol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solidFill>
                  <a:srgbClr val="2F5597"/>
                </a:solidFill>
              </a:rPr>
              <a:t>Avoid emotive tone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66DFB-ED9F-67C8-6A72-6EA610DA37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78881" y="1607127"/>
            <a:ext cx="4710544" cy="488574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2F5597"/>
                </a:solidFill>
              </a:rPr>
              <a:t>Piaget was not wonderful, fantastic, great or awful </a:t>
            </a:r>
          </a:p>
          <a:p>
            <a:r>
              <a:rPr lang="en-GB" dirty="0">
                <a:solidFill>
                  <a:srgbClr val="2F5597"/>
                </a:solidFill>
              </a:rPr>
              <a:t>Be specific and neutral in tone</a:t>
            </a:r>
          </a:p>
          <a:p>
            <a:r>
              <a:rPr lang="en-GB" dirty="0">
                <a:solidFill>
                  <a:srgbClr val="2F5597"/>
                </a:solidFill>
              </a:rPr>
              <a:t>Make statements you can evidence with research such as:   </a:t>
            </a:r>
          </a:p>
          <a:p>
            <a:r>
              <a:rPr lang="en-GB" dirty="0">
                <a:solidFill>
                  <a:srgbClr val="2F5597"/>
                </a:solidFill>
              </a:rPr>
              <a:t>Piaget (1956) proposed a theory to explain a child cognitive development.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3717EB-FDA6-1994-05AA-95EAE26B9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767" y="1530892"/>
            <a:ext cx="5181600" cy="426912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Piaget yn </a:t>
            </a:r>
            <a:r>
              <a:rPr lang="en-GB" dirty="0" err="1"/>
              <a:t>arbennig</a:t>
            </a:r>
            <a:r>
              <a:rPr lang="en-GB" dirty="0"/>
              <a:t>, </a:t>
            </a:r>
            <a:r>
              <a:rPr lang="en-GB" dirty="0" err="1"/>
              <a:t>gwych</a:t>
            </a:r>
            <a:r>
              <a:rPr lang="en-GB" dirty="0"/>
              <a:t>, </a:t>
            </a:r>
            <a:r>
              <a:rPr lang="en-GB" dirty="0" err="1"/>
              <a:t>ffantastig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ofnadwy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niwtral</a:t>
            </a:r>
            <a:r>
              <a:rPr lang="en-GB" dirty="0"/>
              <a:t> a </a:t>
            </a:r>
            <a:r>
              <a:rPr lang="en-GB" dirty="0" err="1"/>
              <a:t>phenodol</a:t>
            </a:r>
            <a:endParaRPr lang="en-GB" dirty="0"/>
          </a:p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datganiadau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thystiolaeth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:</a:t>
            </a:r>
          </a:p>
          <a:p>
            <a:r>
              <a:rPr lang="en-GB" dirty="0" err="1"/>
              <a:t>Cynigiodd</a:t>
            </a:r>
            <a:r>
              <a:rPr lang="en-GB" dirty="0"/>
              <a:t> Piaget (1956) </a:t>
            </a: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yn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dablygiad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plant</a:t>
            </a:r>
          </a:p>
        </p:txBody>
      </p:sp>
    </p:spTree>
    <p:extLst>
      <p:ext uri="{BB962C8B-B14F-4D97-AF65-F5344CB8AC3E}">
        <p14:creationId xmlns:p14="http://schemas.microsoft.com/office/powerpoint/2010/main" val="4043731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yn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2F5597"/>
                </a:solidFill>
                <a:latin typeface="Arial" panose="020B0604020202020204" pitchFamily="34" charset="0"/>
              </a:rPr>
              <a:t>Be formal – avoid contractions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</a:t>
            </a:r>
            <a:r>
              <a:rPr lang="en-GB" altLang="en-US" sz="4800" dirty="0" err="1">
                <a:latin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2F5597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8557" y="1600201"/>
            <a:ext cx="4501243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e.e.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yn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.’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Llawer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‘lots’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Plant /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bobl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ifanc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plantos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twts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pobl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…’</a:t>
            </a: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1469571"/>
            <a:ext cx="4038598" cy="465659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‘For example’ instead of e.g.’</a:t>
            </a: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‘several’ / ‘many’ not ‘lots’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‘Children / young people’ not ‘kids, tots, little ones, youngsters…’</a:t>
            </a:r>
            <a:endParaRPr lang="pl-PL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204865"/>
            <a:ext cx="4038600" cy="3921299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Mae hyn allan o drefn yn llwyr oherwydd ..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Gellir gweld bod y syniad hwn yn annerbyniol am ddau reswm.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04865"/>
            <a:ext cx="4038600" cy="3921299"/>
          </a:xfrm>
        </p:spPr>
        <p:txBody>
          <a:bodyPr>
            <a:normAutofit/>
          </a:bodyPr>
          <a:lstStyle/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b="1" kern="0" dirty="0">
                <a:solidFill>
                  <a:srgbClr val="2F5597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en-US" altLang="en-US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213757"/>
            <a:ext cx="4038600" cy="433251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Rhoddodd Maslow ei fys ar y broblem pan 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Nododd Maslow un mater llosg posibl gyda’r dull hwn pan …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cy-GB" altLang="cy-GB" kern="0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b="1" kern="0" dirty="0">
                <a:solidFill>
                  <a:srgbClr val="2F5597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en-US" altLang="en-US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24789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592282" y="365128"/>
            <a:ext cx="9447068" cy="68760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Critical writing 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524741" y="1412777"/>
            <a:ext cx="5075959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noProof="1">
                <a:latin typeface="Arial"/>
                <a:cs typeface="Arial"/>
              </a:rPr>
              <a:t>Defnyddiwch dystiolaeth i gefnogi’r pwyntiau sy’n cael eu gwneud a dehonglwch y dystiolaeth hon i ddatblygu eich dadl. </a:t>
            </a:r>
            <a:endParaRPr lang="en-GB" altLang="en-US" sz="2400" dirty="0">
              <a:latin typeface="Arial"/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Pa bwynt ydw i’n ceisio ei wneud?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noProof="1">
                <a:cs typeface="Arial"/>
              </a:rPr>
              <a:t>Pa dytiolaeth sydd o'm darllen?</a:t>
            </a:r>
          </a:p>
          <a:p>
            <a:pPr>
              <a:defRPr/>
            </a:pPr>
            <a:endParaRPr lang="cy-GB" dirty="0">
              <a:cs typeface="Arial" panose="020B0604020202020204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756564" y="1361209"/>
            <a:ext cx="4909703" cy="4471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What point am I trying to make?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cs typeface="Arial"/>
              </a:rPr>
              <a:t>What evidence is there from my reading ?</a:t>
            </a:r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515350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Byddwch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gryno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threfnus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b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Be concise and structured 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31AE2-284D-9DA8-7C9A-E5F2C7788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365125"/>
            <a:ext cx="11963400" cy="1546801"/>
          </a:xfrm>
        </p:spPr>
        <p:txBody>
          <a:bodyPr>
            <a:noAutofit/>
          </a:bodyPr>
          <a:lstStyle/>
          <a:p>
            <a:r>
              <a:rPr lang="en-GB" sz="2800" dirty="0" err="1"/>
              <a:t>Geiriau</a:t>
            </a:r>
            <a:r>
              <a:rPr lang="en-GB" sz="2800" dirty="0"/>
              <a:t> </a:t>
            </a:r>
            <a:r>
              <a:rPr lang="en-GB" sz="2800" dirty="0" err="1"/>
              <a:t>cysylltiol</a:t>
            </a:r>
            <a:r>
              <a:rPr lang="en-GB" sz="2800" dirty="0"/>
              <a:t>? </a:t>
            </a:r>
            <a:br>
              <a:rPr lang="en-GB" sz="2800" dirty="0"/>
            </a:br>
            <a:r>
              <a:rPr lang="en-GB" sz="2800" dirty="0"/>
              <a:t>Sut </a:t>
            </a:r>
            <a:r>
              <a:rPr lang="en-GB" sz="2800" dirty="0" err="1"/>
              <a:t>allwch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rhain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gysylltu</a:t>
            </a:r>
            <a:r>
              <a:rPr lang="en-GB" sz="2800" dirty="0"/>
              <a:t> </a:t>
            </a:r>
            <a:r>
              <a:rPr lang="en-GB" sz="2800" dirty="0" err="1"/>
              <a:t>brawddegau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greu</a:t>
            </a:r>
            <a:r>
              <a:rPr lang="en-GB" sz="2800" dirty="0"/>
              <a:t> </a:t>
            </a:r>
            <a:r>
              <a:rPr lang="en-GB" sz="2800" dirty="0" err="1"/>
              <a:t>paragraff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llifo</a:t>
            </a:r>
            <a:br>
              <a:rPr lang="en-GB" sz="2800" dirty="0"/>
            </a:br>
            <a:r>
              <a:rPr lang="en-GB" sz="2800" dirty="0">
                <a:solidFill>
                  <a:srgbClr val="2F5597"/>
                </a:solidFill>
              </a:rPr>
              <a:t>Linking words?</a:t>
            </a:r>
            <a:br>
              <a:rPr lang="en-GB" sz="2800" dirty="0">
                <a:solidFill>
                  <a:srgbClr val="2F5597"/>
                </a:solidFill>
              </a:rPr>
            </a:br>
            <a:r>
              <a:rPr lang="en-GB" sz="2800" dirty="0">
                <a:solidFill>
                  <a:srgbClr val="2F5597"/>
                </a:solidFill>
              </a:rPr>
              <a:t>How can you use these to link sentences and make a flowing paragraph.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12101-8B91-7095-210A-E42691BAD3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59286" y="2021032"/>
            <a:ext cx="5318414" cy="4373645"/>
          </a:xfrm>
        </p:spPr>
        <p:txBody>
          <a:bodyPr/>
          <a:lstStyle/>
          <a:p>
            <a:r>
              <a:rPr lang="en-GB" sz="2400" dirty="0">
                <a:solidFill>
                  <a:srgbClr val="2F5597"/>
                </a:solidFill>
              </a:rPr>
              <a:t>However</a:t>
            </a:r>
          </a:p>
          <a:p>
            <a:r>
              <a:rPr lang="en-GB" sz="2400" dirty="0">
                <a:solidFill>
                  <a:srgbClr val="2F5597"/>
                </a:solidFill>
              </a:rPr>
              <a:t>Therefore</a:t>
            </a:r>
          </a:p>
          <a:p>
            <a:r>
              <a:rPr lang="en-GB" sz="2400" dirty="0">
                <a:solidFill>
                  <a:srgbClr val="2F5597"/>
                </a:solidFill>
              </a:rPr>
              <a:t>Moreover</a:t>
            </a:r>
          </a:p>
          <a:p>
            <a:r>
              <a:rPr lang="en-GB" sz="2400" dirty="0">
                <a:solidFill>
                  <a:srgbClr val="2F5597"/>
                </a:solidFill>
              </a:rPr>
              <a:t>Furthermore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addition</a:t>
            </a:r>
          </a:p>
          <a:p>
            <a:r>
              <a:rPr lang="en-GB" sz="2400" dirty="0">
                <a:solidFill>
                  <a:srgbClr val="2F5597"/>
                </a:solidFill>
              </a:rPr>
              <a:t>Similarly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contrast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comparison</a:t>
            </a:r>
          </a:p>
          <a:p>
            <a:pPr marL="0" indent="0">
              <a:buNone/>
            </a:pPr>
            <a:endParaRPr lang="en-GB" dirty="0">
              <a:solidFill>
                <a:srgbClr val="2F5597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920E4-A090-53C7-C82C-B9F459821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072" y="2021032"/>
            <a:ext cx="5181600" cy="4020993"/>
          </a:xfrm>
        </p:spPr>
        <p:txBody>
          <a:bodyPr/>
          <a:lstStyle/>
          <a:p>
            <a:r>
              <a:rPr lang="en-GB" sz="2400" dirty="0" err="1"/>
              <a:t>Fodd</a:t>
            </a:r>
            <a:r>
              <a:rPr lang="en-GB" sz="2400" dirty="0"/>
              <a:t> </a:t>
            </a:r>
            <a:r>
              <a:rPr lang="en-GB" sz="2400" dirty="0" err="1"/>
              <a:t>bynnag</a:t>
            </a:r>
            <a:endParaRPr lang="en-GB" sz="2400" dirty="0"/>
          </a:p>
          <a:p>
            <a:r>
              <a:rPr lang="en-GB" sz="2400" dirty="0"/>
              <a:t>Felly</a:t>
            </a:r>
          </a:p>
          <a:p>
            <a:r>
              <a:rPr lang="en-GB" sz="2400" dirty="0" err="1"/>
              <a:t>Ar</a:t>
            </a:r>
            <a:r>
              <a:rPr lang="en-GB" sz="2400" dirty="0"/>
              <a:t> ben </a:t>
            </a:r>
            <a:r>
              <a:rPr lang="en-GB" sz="2400" dirty="0" err="1"/>
              <a:t>hynny</a:t>
            </a:r>
            <a:endParaRPr lang="en-GB" sz="2400" dirty="0"/>
          </a:p>
          <a:p>
            <a:r>
              <a:rPr lang="en-GB" sz="2400" dirty="0"/>
              <a:t>Yn </a:t>
            </a:r>
            <a:r>
              <a:rPr lang="en-GB" sz="2400" dirty="0" err="1"/>
              <a:t>ogystal</a:t>
            </a:r>
            <a:endParaRPr lang="en-GB" sz="2400" dirty="0"/>
          </a:p>
          <a:p>
            <a:r>
              <a:rPr lang="en-GB" sz="2400" dirty="0" err="1"/>
              <a:t>Ymhellach</a:t>
            </a:r>
            <a:endParaRPr lang="en-GB" sz="2400" dirty="0"/>
          </a:p>
          <a:p>
            <a:r>
              <a:rPr lang="en-GB" sz="2400" dirty="0"/>
              <a:t>Yn </a:t>
            </a:r>
            <a:r>
              <a:rPr lang="en-GB" sz="2400" dirty="0" err="1"/>
              <a:t>debyg</a:t>
            </a:r>
            <a:endParaRPr lang="en-GB" sz="2400" dirty="0"/>
          </a:p>
          <a:p>
            <a:r>
              <a:rPr lang="en-GB" sz="2400" dirty="0" err="1"/>
              <a:t>O’i</a:t>
            </a:r>
            <a:r>
              <a:rPr lang="en-GB" sz="2400" dirty="0"/>
              <a:t> </a:t>
            </a:r>
            <a:r>
              <a:rPr lang="en-GB" sz="2400" dirty="0" err="1"/>
              <a:t>gymharu</a:t>
            </a:r>
            <a:endParaRPr lang="en-GB" sz="2400" dirty="0"/>
          </a:p>
          <a:p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cyferbyniad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0527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5A838-1486-01D4-1D39-FC6707630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strwythuro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 </a:t>
            </a:r>
            <a:r>
              <a:rPr lang="en-GB" dirty="0">
                <a:solidFill>
                  <a:srgbClr val="2F5597"/>
                </a:solidFill>
              </a:rPr>
              <a:t>Useful phrases to structure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A8578-5DF0-C6AA-21BF-8A6292ABD2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Useful phrases.docx</a:t>
            </a:r>
            <a:endParaRPr lang="en-GB" dirty="0">
              <a:hlinkClick r:id="rId3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124B6-8206-DC02-748A-5668CB4BD2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lvl="0" indent="0">
              <a:buNone/>
              <a:defRPr/>
            </a:pPr>
            <a:r>
              <a:rPr lang="en-GB">
                <a:hlinkClick r:id="rId2"/>
              </a:rPr>
              <a:t>Gerifa Defnyddiol.docx</a:t>
            </a:r>
            <a:endParaRPr lang="en-GB"/>
          </a:p>
          <a:p>
            <a:pPr marL="0" lvl="0" indent="0">
              <a:buNone/>
              <a:defRPr/>
            </a:pPr>
            <a:endParaRPr lang="en-GB" dirty="0">
              <a:solidFill>
                <a:prstClr val="black"/>
              </a:solidFill>
              <a:latin typeface="Arial" panose="020B0604020202020204"/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3745154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4501A-FCEC-936F-857E-98773E38E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Useful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974EE-68F5-702F-3C6B-EDB9B1355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Dolen </a:t>
            </a:r>
            <a:r>
              <a:rPr lang="en-GB" dirty="0" err="1">
                <a:hlinkClick r:id="rId2"/>
              </a:rPr>
              <a:t>i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wefan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ddefndiol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iawn</a:t>
            </a:r>
            <a:r>
              <a:rPr lang="en-GB" dirty="0">
                <a:hlinkClick r:id="rId2"/>
              </a:rPr>
              <a:t>.  /   Link to a very useful website.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513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CA69F-B2BB-FCD6-3348-C2415F0A0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2907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cs typeface="Arial"/>
              </a:rPr>
              <a:t>Canllawiau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Sgiliau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Academaidd</a:t>
            </a:r>
            <a:br>
              <a:rPr lang="en-US" dirty="0">
                <a:cs typeface="Arial"/>
              </a:rPr>
            </a:br>
            <a:r>
              <a:rPr lang="en-US" dirty="0">
                <a:solidFill>
                  <a:srgbClr val="2F5597"/>
                </a:solidFill>
                <a:cs typeface="Arial"/>
              </a:rPr>
              <a:t>Academic Skills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CABE-AF40-3681-4BE9-5376EAEFF5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7755" y="1343303"/>
            <a:ext cx="503439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 err="1">
                <a:cs typeface="Arial"/>
              </a:rPr>
              <a:t>Maint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Ffont</a:t>
            </a:r>
            <a:r>
              <a:rPr lang="en-US" sz="2000" dirty="0">
                <a:cs typeface="Arial"/>
              </a:rPr>
              <a:t>- 12</a:t>
            </a:r>
          </a:p>
          <a:p>
            <a:r>
              <a:rPr lang="en-US" sz="2000" dirty="0" err="1">
                <a:cs typeface="Arial"/>
              </a:rPr>
              <a:t>Ffont</a:t>
            </a:r>
            <a:r>
              <a:rPr lang="en-US" sz="2000" dirty="0">
                <a:cs typeface="Arial"/>
              </a:rPr>
              <a:t> sans serif </a:t>
            </a:r>
            <a:r>
              <a:rPr lang="en-US" sz="2000" dirty="0" err="1">
                <a:cs typeface="Arial"/>
              </a:rPr>
              <a:t>fel</a:t>
            </a:r>
            <a:r>
              <a:rPr lang="en-US" sz="2000" dirty="0">
                <a:cs typeface="Arial"/>
              </a:rPr>
              <a:t> Arial</a:t>
            </a:r>
          </a:p>
          <a:p>
            <a:r>
              <a:rPr lang="en-US" sz="2000" dirty="0" err="1">
                <a:cs typeface="Arial"/>
              </a:rPr>
              <a:t>Gofod</a:t>
            </a:r>
            <a:r>
              <a:rPr lang="en-US" sz="2000" dirty="0">
                <a:cs typeface="Arial"/>
              </a:rPr>
              <a:t> 1.5</a:t>
            </a:r>
          </a:p>
          <a:p>
            <a:r>
              <a:rPr lang="en-US" sz="2000" dirty="0" err="1">
                <a:cs typeface="Arial"/>
              </a:rPr>
              <a:t>Unioni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chwith</a:t>
            </a:r>
            <a:r>
              <a:rPr lang="en-US" sz="2000" dirty="0">
                <a:cs typeface="Arial"/>
              </a:rPr>
              <a:t> </a:t>
            </a:r>
          </a:p>
          <a:p>
            <a:r>
              <a:rPr lang="en-US" sz="2000" dirty="0" err="1">
                <a:cs typeface="Arial"/>
              </a:rPr>
              <a:t>Pennawd</a:t>
            </a:r>
            <a:r>
              <a:rPr lang="en-US" sz="2000" dirty="0">
                <a:cs typeface="Arial"/>
              </a:rPr>
              <a:t> ‘header’ y </a:t>
            </a:r>
            <a:r>
              <a:rPr lang="en-US" sz="2000" dirty="0" err="1">
                <a:cs typeface="Arial"/>
              </a:rPr>
              <a:t>dudalen</a:t>
            </a:r>
            <a:r>
              <a:rPr lang="en-US" sz="2000" dirty="0">
                <a:cs typeface="Arial"/>
              </a:rPr>
              <a:t>- </a:t>
            </a:r>
            <a:r>
              <a:rPr lang="en-US" sz="2000" dirty="0" err="1">
                <a:cs typeface="Arial"/>
              </a:rPr>
              <a:t>rhig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myfyriwr</a:t>
            </a:r>
            <a:r>
              <a:rPr lang="en-US" sz="2000" dirty="0">
                <a:cs typeface="Arial"/>
              </a:rPr>
              <a:t>, </a:t>
            </a:r>
            <a:r>
              <a:rPr lang="en-US" sz="2000" dirty="0" err="1">
                <a:cs typeface="Arial"/>
              </a:rPr>
              <a:t>côd</a:t>
            </a:r>
            <a:r>
              <a:rPr lang="en-US" sz="2000" dirty="0">
                <a:cs typeface="Arial"/>
              </a:rPr>
              <a:t> y </a:t>
            </a:r>
            <a:r>
              <a:rPr lang="en-US" sz="2000" dirty="0" err="1">
                <a:cs typeface="Arial"/>
              </a:rPr>
              <a:t>modiwl</a:t>
            </a:r>
            <a:r>
              <a:rPr lang="en-US" sz="2000" dirty="0">
                <a:cs typeface="Arial"/>
              </a:rPr>
              <a:t>, </a:t>
            </a:r>
            <a:r>
              <a:rPr lang="en-US" sz="2000" dirty="0" err="1">
                <a:cs typeface="Arial"/>
              </a:rPr>
              <a:t>nifer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geiriau</a:t>
            </a:r>
            <a:endParaRPr lang="en-US" sz="2000" dirty="0">
              <a:cs typeface="Arial"/>
            </a:endParaRPr>
          </a:p>
          <a:p>
            <a:r>
              <a:rPr lang="en-US" sz="2000" dirty="0" err="1">
                <a:cs typeface="Arial"/>
              </a:rPr>
              <a:t>Rhifau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tudalen</a:t>
            </a:r>
            <a:endParaRPr lang="en-US" sz="2000" dirty="0"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cs typeface="Arial"/>
              </a:rPr>
              <a:t>**</a:t>
            </a:r>
            <a:r>
              <a:rPr lang="en-US" sz="2000" dirty="0" err="1">
                <a:cs typeface="Arial"/>
              </a:rPr>
              <a:t>Nid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yw’r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manylion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uchod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berthnasol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poster, </a:t>
            </a:r>
            <a:r>
              <a:rPr lang="en-US" sz="2000" dirty="0" err="1">
                <a:cs typeface="Arial"/>
              </a:rPr>
              <a:t>Powerpoints</a:t>
            </a:r>
            <a:r>
              <a:rPr lang="en-US" sz="2000" dirty="0">
                <a:cs typeface="Arial"/>
              </a:rPr>
              <a:t> ac </a:t>
            </a:r>
            <a:r>
              <a:rPr lang="en-US" sz="2000" dirty="0" err="1">
                <a:cs typeface="Arial"/>
              </a:rPr>
              <a:t>aseiniadau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creadigol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arall</a:t>
            </a:r>
            <a:r>
              <a:rPr lang="en-US" sz="2000" dirty="0">
                <a:cs typeface="Arial"/>
              </a:rPr>
              <a:t>. </a:t>
            </a:r>
          </a:p>
          <a:p>
            <a:pPr marL="0" indent="0">
              <a:buNone/>
            </a:pPr>
            <a:r>
              <a:rPr lang="en-US" sz="2000" dirty="0">
                <a:cs typeface="Arial"/>
              </a:rPr>
              <a:t>Fe </a:t>
            </a:r>
            <a:r>
              <a:rPr lang="en-US" sz="2000" dirty="0" err="1">
                <a:cs typeface="Arial"/>
              </a:rPr>
              <a:t>fydd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modiwlau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gwahanol</a:t>
            </a:r>
            <a:r>
              <a:rPr lang="en-US" sz="2000" dirty="0">
                <a:cs typeface="Arial"/>
              </a:rPr>
              <a:t> 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cynnig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canllawiau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os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wahanol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uchod</a:t>
            </a:r>
            <a:endParaRPr lang="en-US" sz="20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892E23-C5FF-C714-6B9C-FC8D719CFD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718" y="1184564"/>
            <a:ext cx="5088082" cy="42146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solidFill>
                  <a:srgbClr val="2F5597"/>
                </a:solidFill>
                <a:cs typeface="Arial"/>
              </a:rPr>
              <a:t>Font size- 12 </a:t>
            </a:r>
            <a:endParaRPr lang="en-US" sz="2000" dirty="0">
              <a:solidFill>
                <a:srgbClr val="2F5597"/>
              </a:solidFill>
            </a:endParaRP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Sans serif font such as Arial </a:t>
            </a:r>
            <a:endParaRPr lang="en-US" sz="2000" dirty="0">
              <a:solidFill>
                <a:srgbClr val="2F5597"/>
              </a:solidFill>
            </a:endParaRP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1.5 spacing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Left justified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Page Header- student number, module code, word count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Page numbers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2F5597"/>
                </a:solidFill>
                <a:cs typeface="Arial"/>
              </a:rPr>
              <a:t>**Above does not apply to posters, </a:t>
            </a:r>
            <a:r>
              <a:rPr lang="en-US" sz="2000" dirty="0" err="1">
                <a:solidFill>
                  <a:srgbClr val="2F5597"/>
                </a:solidFill>
                <a:cs typeface="Arial"/>
              </a:rPr>
              <a:t>Powerpoints</a:t>
            </a:r>
            <a:r>
              <a:rPr lang="en-US" sz="2000" dirty="0">
                <a:solidFill>
                  <a:srgbClr val="2F5597"/>
                </a:solidFill>
                <a:cs typeface="Arial"/>
              </a:rPr>
              <a:t> and other creative assignments. 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2F5597"/>
                </a:solidFill>
                <a:cs typeface="Arial"/>
              </a:rPr>
              <a:t>Different module tutors will provide guidance, if different to above</a:t>
            </a:r>
          </a:p>
        </p:txBody>
      </p:sp>
    </p:spTree>
    <p:extLst>
      <p:ext uri="{BB962C8B-B14F-4D97-AF65-F5344CB8AC3E}">
        <p14:creationId xmlns:p14="http://schemas.microsoft.com/office/powerpoint/2010/main" val="16023089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Tasg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Task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 fontScale="92500"/>
          </a:bodyPr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Eich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tro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chi!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Gyda’r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esiampl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o’ch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blaen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ewch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ati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ail-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baragraff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/au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mewn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arddull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ffurfiol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Neu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gweler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yr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ystafell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ddianc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Moodle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hlinkClick r:id="rId3"/>
              </a:rPr>
              <a:t>Link to an Academic Writing Task (8).docx</a:t>
            </a:r>
            <a:endParaRPr lang="en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cy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 fontScale="92500"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With the sample provided, re-write the paragraph/s in a formal, academic style.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Or see the escape room tasks on Moodle</a:t>
            </a: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dirty="0">
                <a:hlinkClick r:id="rId3"/>
              </a:rPr>
              <a:t>Link to an Academic Writing Task (8).docx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523E0-A281-5116-AEAE-ED5A067EE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069596"/>
          </a:xfrm>
        </p:spPr>
        <p:txBody>
          <a:bodyPr anchor="b"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Deallusrwydd</a:t>
            </a:r>
            <a:r>
              <a:rPr lang="en-GB" dirty="0"/>
              <a:t> </a:t>
            </a:r>
            <a:r>
              <a:rPr lang="en-GB" dirty="0" err="1"/>
              <a:t>Artiffisial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Artificial Intelligence  (AI)</a:t>
            </a:r>
          </a:p>
        </p:txBody>
      </p:sp>
      <p:pic>
        <p:nvPicPr>
          <p:cNvPr id="6" name="Content Placeholder 5" descr="A diagram of a company&#10;&#10;AI-generated content may be incorrect.">
            <a:extLst>
              <a:ext uri="{FF2B5EF4-FFF2-40B4-BE49-F238E27FC236}">
                <a16:creationId xmlns:a16="http://schemas.microsoft.com/office/drawing/2014/main" id="{F2ADCC0E-1D80-E62A-93A9-56AF8D31D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84" r="-1" b="-1"/>
          <a:stretch>
            <a:fillRect/>
          </a:stretch>
        </p:blipFill>
        <p:spPr>
          <a:xfrm>
            <a:off x="5180012" y="584754"/>
            <a:ext cx="6172200" cy="4873625"/>
          </a:xfr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C8D66B9-DEE5-A5BA-3BD8-51F825505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Gall </a:t>
            </a:r>
            <a:r>
              <a:rPr lang="en-US" dirty="0" err="1"/>
              <a:t>llawer</a:t>
            </a:r>
            <a:r>
              <a:rPr lang="en-US" dirty="0"/>
              <a:t> o </a:t>
            </a:r>
            <a:r>
              <a:rPr lang="en-US" dirty="0" err="1"/>
              <a:t>elfennau</a:t>
            </a:r>
            <a:r>
              <a:rPr lang="en-US" dirty="0"/>
              <a:t> o AI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academiadd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beirniadol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>
                <a:solidFill>
                  <a:srgbClr val="2F5597"/>
                </a:solidFill>
              </a:rPr>
              <a:t>Many AI tools can support many of the skills discussed, as long as we use AI critically.</a:t>
            </a: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https://moodle.uwtsd.ac.uk/course/view.php?id=12688&amp;section=12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6050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17CB8-A751-1234-DEBE-FE811CCF1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803BE-E08C-F03A-D07E-52F12E357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Cottrell, S. (2013) </a:t>
            </a:r>
            <a:r>
              <a:rPr lang="en-GB" i="1" dirty="0"/>
              <a:t>The study skills handbook </a:t>
            </a:r>
            <a:r>
              <a:rPr lang="en-GB" dirty="0"/>
              <a:t>(4th ed). Palgrave Macmillan.​</a:t>
            </a:r>
          </a:p>
          <a:p>
            <a:r>
              <a:rPr lang="en-GB" dirty="0"/>
              <a:t>Hull University (2024) </a:t>
            </a:r>
            <a:r>
              <a:rPr lang="en-GB" i="1" dirty="0"/>
              <a:t>Writing Academically. </a:t>
            </a:r>
            <a:r>
              <a:rPr lang="en-GB" dirty="0"/>
              <a:t>Available from: https://libguides.hull.ac.uk/writing/home (Accessed 11 August 2024).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63983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DE74A8-D4BB-46CD-8851-D165C07D7B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88622A9-82D9-4B02-942B-E92EA8EBA87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C7EF74AE-357D-4135-9AC0-70C007A4F5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1468</Words>
  <Application>Microsoft Office PowerPoint</Application>
  <PresentationFormat>Widescreen</PresentationFormat>
  <Paragraphs>231</Paragraphs>
  <Slides>25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Office Theme</vt:lpstr>
      <vt:lpstr>UWTSD Holding Page</vt:lpstr>
      <vt:lpstr>UWTSD Text 1</vt:lpstr>
      <vt:lpstr>PowerPoint Presentation</vt:lpstr>
      <vt:lpstr>PowerPoint Presentation</vt:lpstr>
      <vt:lpstr>PowerPoint Presentation</vt:lpstr>
      <vt:lpstr>Cynnwys          Contents</vt:lpstr>
      <vt:lpstr>Adnoddau         Resources</vt:lpstr>
      <vt:lpstr>Sgiliau                  Skills</vt:lpstr>
      <vt:lpstr>Amcanion Objectives</vt:lpstr>
      <vt:lpstr>Arddull Academaidd Academic Style</vt:lpstr>
      <vt:lpstr>Arddull Academaidd Academic Style</vt:lpstr>
      <vt:lpstr>Trydydd person? (ei, eu) Third person? (it, he she, they, them)</vt:lpstr>
      <vt:lpstr>Rhagwenau / Pronouns</vt:lpstr>
      <vt:lpstr>Osgowch tôn emosiynol  Avoid emotive tone</vt:lpstr>
      <vt:lpstr>Byddwch yn ffurfiol Be formal – avoid contractions</vt:lpstr>
      <vt:lpstr>Byddwch yn ffurfiol Be formal</vt:lpstr>
      <vt:lpstr> Osgowch fratiaith ac ymadroddion llafar  Avoid slang and colloquiums </vt:lpstr>
      <vt:lpstr>Osgowch fratiaith ac ymadroddion llafar  Avoid slang and colloquiums </vt:lpstr>
      <vt:lpstr>Ysgrifennu beirniadol Critical writing </vt:lpstr>
      <vt:lpstr>Byddwch yn gryno a threfnus  Be concise and structured </vt:lpstr>
      <vt:lpstr>Geiriau cysylltiol?  Sut allwch ddefnyddio rhain i gysylltu brawddegau i greu paragraff sy’n llifo Linking words? How can you use these to link sentences and make a flowing paragraph.</vt:lpstr>
      <vt:lpstr>Geirfa defnyddiol i strwythuro gwaith  Useful phrases to structure work</vt:lpstr>
      <vt:lpstr>Wefan defnyddiol Useful website</vt:lpstr>
      <vt:lpstr>Canllawiau Sgiliau Academaidd Academic Skills guidance</vt:lpstr>
      <vt:lpstr>Tasg Task</vt:lpstr>
      <vt:lpstr> Deallusrwydd Artiffisial Artificial Intelligence  (AI)</vt:lpstr>
      <vt:lpstr>Rhestr Cyfeirnodi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78</cp:revision>
  <dcterms:created xsi:type="dcterms:W3CDTF">2022-07-11T13:19:46Z</dcterms:created>
  <dcterms:modified xsi:type="dcterms:W3CDTF">2025-09-29T13:48:04Z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  <property fmtid="{D5CDD505-2E9C-101B-9397-08002B2CF9AE}" pid="4" name="ContentTypeId">
    <vt:lpwstr>0x010100AB802EE38805B14B91077D7B05415C63</vt:lpwstr>
  </property>
</Properties>
</file>