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257" r:id="rId5"/>
    <p:sldId id="264" r:id="rId6"/>
    <p:sldId id="282" r:id="rId7"/>
    <p:sldId id="279" r:id="rId8"/>
    <p:sldId id="258" r:id="rId9"/>
    <p:sldId id="261" r:id="rId10"/>
    <p:sldId id="286" r:id="rId11"/>
    <p:sldId id="287" r:id="rId12"/>
    <p:sldId id="274" r:id="rId13"/>
    <p:sldId id="281" r:id="rId14"/>
    <p:sldId id="277" r:id="rId1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336">
          <p15:clr>
            <a:srgbClr val="A4A3A4"/>
          </p15:clr>
        </p15:guide>
        <p15:guide id="5" orient="horz" pos="1920">
          <p15:clr>
            <a:srgbClr val="A4A3A4"/>
          </p15:clr>
        </p15:guide>
        <p15:guide id="6" orient="horz" pos="3984">
          <p15:clr>
            <a:srgbClr val="A4A3A4"/>
          </p15:clr>
        </p15:guide>
        <p15:guide id="7" orient="horz" pos="1152">
          <p15:clr>
            <a:srgbClr val="A4A3A4"/>
          </p15:clr>
        </p15:guide>
        <p15:guide id="8" pos="3839">
          <p15:clr>
            <a:srgbClr val="A4A3A4"/>
          </p15:clr>
        </p15:guide>
        <p15:guide id="9" pos="671">
          <p15:clr>
            <a:srgbClr val="A4A3A4"/>
          </p15:clr>
        </p15:guide>
        <p15:guide id="10" pos="7007">
          <p15:clr>
            <a:srgbClr val="A4A3A4"/>
          </p15:clr>
        </p15:guide>
        <p15:guide id="11" pos="6143">
          <p15:clr>
            <a:srgbClr val="A4A3A4"/>
          </p15:clr>
        </p15:guide>
        <p15:guide id="12" pos="3263">
          <p15:clr>
            <a:srgbClr val="A4A3A4"/>
          </p15:clr>
        </p15:guide>
        <p15:guide id="13" pos="7391">
          <p15:clr>
            <a:srgbClr val="A4A3A4"/>
          </p15:clr>
        </p15:guide>
        <p15:guide id="14" pos="369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58105C-6321-CBF1-7584-6B2CA6F1C8D8}" v="1456" dt="2025-06-30T18:12:28.471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6" autoAdjust="0"/>
    <p:restoredTop sz="94879" autoAdjust="0"/>
  </p:normalViewPr>
  <p:slideViewPr>
    <p:cSldViewPr showGuides="1">
      <p:cViewPr>
        <p:scale>
          <a:sx n="100" d="100"/>
          <a:sy n="100" d="100"/>
        </p:scale>
        <p:origin x="2496" y="1212"/>
      </p:cViewPr>
      <p:guideLst>
        <p:guide orient="horz" pos="2160"/>
        <p:guide orient="horz" pos="1008"/>
        <p:guide orient="horz" pos="3792"/>
        <p:guide orient="horz" pos="336"/>
        <p:guide orient="horz" pos="1920"/>
        <p:guide orient="horz" pos="3984"/>
        <p:guide orient="horz" pos="1152"/>
        <p:guide pos="3839"/>
        <p:guide pos="671"/>
        <p:guide pos="7007"/>
        <p:guide pos="6143"/>
        <p:guide pos="3263"/>
        <p:guide pos="7391"/>
        <p:guide pos="369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howGuides="1">
      <p:cViewPr varScale="1">
        <p:scale>
          <a:sx n="73" d="100"/>
          <a:sy n="73" d="100"/>
        </p:scale>
        <p:origin x="2126" y="29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CE221E-83ED-4F6C-BA5F-3F9E6FDB6953}" type="datetimeFigureOut">
              <a:rPr lang="en-US"/>
              <a:t>6/30/2025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CBEF8-5CDE-472B-839B-B8BB0C881006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632892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853E5F-CE67-483C-A264-F17AC70E9CA2}" type="datetimeFigureOut">
              <a:rPr lang="en-US"/>
              <a:t>6/30/2025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B98AFB-CB0D-4DFE-87B9-B4B0D0DE73CD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12805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B98AFB-CB0D-4DFE-87B9-B4B0D0DE73C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014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white circles on a black background&#10;&#10;Description automatically generated">
            <a:extLst>
              <a:ext uri="{FF2B5EF4-FFF2-40B4-BE49-F238E27FC236}">
                <a16:creationId xmlns:a16="http://schemas.microsoft.com/office/drawing/2014/main" id="{05185B01-840C-72E0-FF30-8EE18CFC550E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4" r="4105" b="14441"/>
          <a:stretch/>
        </p:blipFill>
        <p:spPr>
          <a:xfrm>
            <a:off x="3275012" y="0"/>
            <a:ext cx="8913812" cy="68674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1295400"/>
            <a:ext cx="10287000" cy="38862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66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5FDDB8-B25B-0452-0EE6-99D1F02803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4212" y="5600700"/>
            <a:ext cx="10287000" cy="533400"/>
          </a:xfrm>
        </p:spPr>
        <p:txBody>
          <a:bodyPr anchor="t">
            <a:normAutofit/>
          </a:bodyPr>
          <a:lstStyle>
            <a:lvl1pPr marL="45720" indent="0" algn="l">
              <a:buNone/>
              <a:defRPr sz="24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29F0C076-A364-A8D3-F322-AC2A18341617}"/>
              </a:ext>
            </a:extLst>
          </p:cNvPr>
          <p:cNvSpPr/>
          <p:nvPr userDrawn="1"/>
        </p:nvSpPr>
        <p:spPr>
          <a:xfrm>
            <a:off x="10975566" y="4987103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ross 3">
            <a:extLst>
              <a:ext uri="{FF2B5EF4-FFF2-40B4-BE49-F238E27FC236}">
                <a16:creationId xmlns:a16="http://schemas.microsoft.com/office/drawing/2014/main" id="{921F5FF9-DFA3-CF00-B31A-21C261392B15}"/>
              </a:ext>
            </a:extLst>
          </p:cNvPr>
          <p:cNvSpPr/>
          <p:nvPr userDrawn="1"/>
        </p:nvSpPr>
        <p:spPr>
          <a:xfrm>
            <a:off x="10118724" y="35814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24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7777CD-9A1F-DEEA-2595-9E892C952556}"/>
              </a:ext>
            </a:extLst>
          </p:cNvPr>
          <p:cNvSpPr/>
          <p:nvPr userDrawn="1"/>
        </p:nvSpPr>
        <p:spPr>
          <a:xfrm>
            <a:off x="-1" y="0"/>
            <a:ext cx="12188825" cy="6858000"/>
          </a:xfrm>
          <a:prstGeom prst="rect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4D3028-A414-148B-F10C-466ED585BCD9}"/>
              </a:ext>
            </a:extLst>
          </p:cNvPr>
          <p:cNvSpPr/>
          <p:nvPr userDrawn="1"/>
        </p:nvSpPr>
        <p:spPr>
          <a:xfrm>
            <a:off x="-1" y="1586"/>
            <a:ext cx="3428208" cy="6856414"/>
          </a:xfrm>
          <a:custGeom>
            <a:avLst/>
            <a:gdLst>
              <a:gd name="connsiteX0" fmla="*/ 1 w 3428208"/>
              <a:gd name="connsiteY0" fmla="*/ 0 h 6856414"/>
              <a:gd name="connsiteX1" fmla="*/ 3428208 w 3428208"/>
              <a:gd name="connsiteY1" fmla="*/ 3428207 h 6856414"/>
              <a:gd name="connsiteX2" fmla="*/ 1 w 3428208"/>
              <a:gd name="connsiteY2" fmla="*/ 6856414 h 6856414"/>
              <a:gd name="connsiteX3" fmla="*/ 0 w 3428208"/>
              <a:gd name="connsiteY3" fmla="*/ 6856414 h 6856414"/>
              <a:gd name="connsiteX4" fmla="*/ 0 w 3428208"/>
              <a:gd name="connsiteY4" fmla="*/ 0 h 6856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8208" h="6856414">
                <a:moveTo>
                  <a:pt x="1" y="0"/>
                </a:moveTo>
                <a:cubicBezTo>
                  <a:pt x="1893347" y="0"/>
                  <a:pt x="3428208" y="1534861"/>
                  <a:pt x="3428208" y="3428207"/>
                </a:cubicBezTo>
                <a:cubicBezTo>
                  <a:pt x="3428208" y="5321553"/>
                  <a:pt x="1893347" y="6856414"/>
                  <a:pt x="1" y="6856414"/>
                </a:cubicBezTo>
                <a:lnTo>
                  <a:pt x="0" y="685641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EB111F7-2027-1E41-1C02-BA5AA37EA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012" y="723900"/>
            <a:ext cx="4114800" cy="5295900"/>
          </a:xfrm>
        </p:spPr>
        <p:txBody>
          <a:bodyPr anchor="ctr">
            <a:normAutofit/>
          </a:bodyPr>
          <a:lstStyle>
            <a:lvl1pPr algn="r">
              <a:lnSpc>
                <a:spcPct val="100000"/>
              </a:lnSpc>
              <a:defRPr sz="48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2612" y="1981200"/>
            <a:ext cx="4114800" cy="2854781"/>
          </a:xfrm>
        </p:spPr>
        <p:txBody>
          <a:bodyPr anchor="ctr"/>
          <a:lstStyle>
            <a:lvl1pPr marL="4572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36576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 marL="59436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 marL="77724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 marL="960120" indent="0">
              <a:buNone/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02A1E7CF-4DB4-D31C-D6AA-D368DA17CD5F}"/>
              </a:ext>
            </a:extLst>
          </p:cNvPr>
          <p:cNvSpPr/>
          <p:nvPr userDrawn="1"/>
        </p:nvSpPr>
        <p:spPr>
          <a:xfrm>
            <a:off x="4837509" y="9144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E47E8503-C2AB-07F1-FD1F-A529E414E168}"/>
              </a:ext>
            </a:extLst>
          </p:cNvPr>
          <p:cNvSpPr/>
          <p:nvPr userDrawn="1"/>
        </p:nvSpPr>
        <p:spPr>
          <a:xfrm>
            <a:off x="3085307" y="569595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Left Brace 1">
            <a:extLst>
              <a:ext uri="{FF2B5EF4-FFF2-40B4-BE49-F238E27FC236}">
                <a16:creationId xmlns:a16="http://schemas.microsoft.com/office/drawing/2014/main" id="{8020F553-E264-0059-F1EB-47039048DC6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9843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ing with Phone ima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45C0889D-74A2-974C-BB02-FA1F7BE369E2}"/>
              </a:ext>
            </a:extLst>
          </p:cNvPr>
          <p:cNvSpPr/>
          <p:nvPr userDrawn="1"/>
        </p:nvSpPr>
        <p:spPr>
          <a:xfrm>
            <a:off x="6704012" y="1148418"/>
            <a:ext cx="4561165" cy="4561165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2DAE856D-3749-4D3B-9F33-A46528589FE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32079" y="598170"/>
            <a:ext cx="3096221" cy="5661660"/>
          </a:xfrm>
          <a:prstGeom prst="rect">
            <a:avLst/>
          </a:prstGeom>
        </p:spPr>
      </p:pic>
      <p:sp>
        <p:nvSpPr>
          <p:cNvPr id="9" name="Cross 8">
            <a:extLst>
              <a:ext uri="{FF2B5EF4-FFF2-40B4-BE49-F238E27FC236}">
                <a16:creationId xmlns:a16="http://schemas.microsoft.com/office/drawing/2014/main" id="{7A96460A-640C-6025-AAB5-344AB2A405D1}"/>
              </a:ext>
            </a:extLst>
          </p:cNvPr>
          <p:cNvSpPr/>
          <p:nvPr userDrawn="1"/>
        </p:nvSpPr>
        <p:spPr>
          <a:xfrm>
            <a:off x="10818812" y="5353077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471314FF-EA0B-8DDE-B558-885A876FB0D5}"/>
              </a:ext>
            </a:extLst>
          </p:cNvPr>
          <p:cNvSpPr/>
          <p:nvPr userDrawn="1"/>
        </p:nvSpPr>
        <p:spPr>
          <a:xfrm>
            <a:off x="6335910" y="805517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4761B-B29B-1C47-FAE9-6E0FA1543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6372818" cy="40386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48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EEFF6782-6ABD-DEB0-6FD1-1263A5469A2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8012" y="4876800"/>
            <a:ext cx="6372817" cy="1104898"/>
          </a:xfrm>
        </p:spPr>
        <p:txBody>
          <a:bodyPr anchor="t">
            <a:normAutofit/>
          </a:bodyPr>
          <a:lstStyle>
            <a:lvl1pPr marL="45720" indent="0" algn="l">
              <a:buNone/>
              <a:defRPr sz="20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BA3F629-2405-DC90-C212-6F3D52B95D9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765046" y="883471"/>
            <a:ext cx="2439096" cy="5091059"/>
          </a:xfrm>
          <a:custGeom>
            <a:avLst/>
            <a:gdLst>
              <a:gd name="connsiteX0" fmla="*/ 340815 w 2439096"/>
              <a:gd name="connsiteY0" fmla="*/ 0 h 5091059"/>
              <a:gd name="connsiteX1" fmla="*/ 2098281 w 2439096"/>
              <a:gd name="connsiteY1" fmla="*/ 0 h 5091059"/>
              <a:gd name="connsiteX2" fmla="*/ 2439096 w 2439096"/>
              <a:gd name="connsiteY2" fmla="*/ 340815 h 5091059"/>
              <a:gd name="connsiteX3" fmla="*/ 2439096 w 2439096"/>
              <a:gd name="connsiteY3" fmla="*/ 495300 h 5091059"/>
              <a:gd name="connsiteX4" fmla="*/ 2439096 w 2439096"/>
              <a:gd name="connsiteY4" fmla="*/ 4750244 h 5091059"/>
              <a:gd name="connsiteX5" fmla="*/ 2098281 w 2439096"/>
              <a:gd name="connsiteY5" fmla="*/ 5091059 h 5091059"/>
              <a:gd name="connsiteX6" fmla="*/ 340815 w 2439096"/>
              <a:gd name="connsiteY6" fmla="*/ 5091059 h 5091059"/>
              <a:gd name="connsiteX7" fmla="*/ 0 w 2439096"/>
              <a:gd name="connsiteY7" fmla="*/ 4750244 h 5091059"/>
              <a:gd name="connsiteX8" fmla="*/ 0 w 2439096"/>
              <a:gd name="connsiteY8" fmla="*/ 495300 h 5091059"/>
              <a:gd name="connsiteX9" fmla="*/ 0 w 2439096"/>
              <a:gd name="connsiteY9" fmla="*/ 340815 h 5091059"/>
              <a:gd name="connsiteX10" fmla="*/ 340815 w 2439096"/>
              <a:gd name="connsiteY10" fmla="*/ 0 h 5091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39096" h="5091059">
                <a:moveTo>
                  <a:pt x="340815" y="0"/>
                </a:moveTo>
                <a:lnTo>
                  <a:pt x="2098281" y="0"/>
                </a:lnTo>
                <a:cubicBezTo>
                  <a:pt x="2286508" y="0"/>
                  <a:pt x="2439096" y="152588"/>
                  <a:pt x="2439096" y="340815"/>
                </a:cubicBezTo>
                <a:lnTo>
                  <a:pt x="2439096" y="495300"/>
                </a:lnTo>
                <a:lnTo>
                  <a:pt x="2439096" y="4750244"/>
                </a:lnTo>
                <a:cubicBezTo>
                  <a:pt x="2439096" y="4938471"/>
                  <a:pt x="2286508" y="5091059"/>
                  <a:pt x="2098281" y="5091059"/>
                </a:cubicBezTo>
                <a:lnTo>
                  <a:pt x="340815" y="5091059"/>
                </a:lnTo>
                <a:cubicBezTo>
                  <a:pt x="152588" y="5091059"/>
                  <a:pt x="0" y="4938471"/>
                  <a:pt x="0" y="4750244"/>
                </a:cubicBezTo>
                <a:lnTo>
                  <a:pt x="0" y="495300"/>
                </a:lnTo>
                <a:lnTo>
                  <a:pt x="0" y="340815"/>
                </a:lnTo>
                <a:cubicBezTo>
                  <a:pt x="0" y="152588"/>
                  <a:pt x="152588" y="0"/>
                  <a:pt x="34081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4737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1C3968AF-EB74-3889-A3BA-E759CFD47B12}"/>
              </a:ext>
            </a:extLst>
          </p:cNvPr>
          <p:cNvSpPr/>
          <p:nvPr userDrawn="1"/>
        </p:nvSpPr>
        <p:spPr>
          <a:xfrm>
            <a:off x="3275012" y="609600"/>
            <a:ext cx="5638800" cy="5638800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6A409372-199C-2F3B-65CD-ADC2E45B43B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266838CB-A9BC-715A-18FE-06CCE4A9C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0000"/>
              </a:lnSpc>
              <a:defRPr sz="48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454B8043-D1DD-E2EA-772B-D8D38CD37D1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68305" y="2022021"/>
            <a:ext cx="4443413" cy="2813960"/>
          </a:xfrm>
        </p:spPr>
        <p:txBody>
          <a:bodyPr anchor="ctr">
            <a:normAutofit/>
          </a:bodyPr>
          <a:lstStyle>
            <a:lvl1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7432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9436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7724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60120" indent="-22860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anose="020B0604020202020204" pitchFamily="34" charset="0"/>
              <a:buChar char="•"/>
              <a:defRPr lang="en-US" sz="2000" kern="1200" spc="3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32422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F4264E2-719A-1CB0-CD0C-B90AD51C2384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7A96460A-640C-6025-AAB5-344AB2A405D1}"/>
              </a:ext>
            </a:extLst>
          </p:cNvPr>
          <p:cNvSpPr/>
          <p:nvPr userDrawn="1"/>
        </p:nvSpPr>
        <p:spPr>
          <a:xfrm>
            <a:off x="8151812" y="567055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C60D2C4-E19C-088F-24AA-92F462879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908F9375-0CED-7A7E-FAD2-5469CE00A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3" name="Footer Placeholder 4">
            <a:extLst>
              <a:ext uri="{FF2B5EF4-FFF2-40B4-BE49-F238E27FC236}">
                <a16:creationId xmlns:a16="http://schemas.microsoft.com/office/drawing/2014/main" id="{C1791A8D-D5A1-DB56-D6C5-A82DB0F267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BE9D901E-58D4-3C47-262B-EA276B7F1D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42672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Font typeface="Arial" panose="020B0604020202020204" pitchFamily="34" charset="0"/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5" name="Cross 14">
            <a:extLst>
              <a:ext uri="{FF2B5EF4-FFF2-40B4-BE49-F238E27FC236}">
                <a16:creationId xmlns:a16="http://schemas.microsoft.com/office/drawing/2014/main" id="{86C1A7B9-E319-130B-0CC8-DCB01B51A087}"/>
              </a:ext>
            </a:extLst>
          </p:cNvPr>
          <p:cNvSpPr/>
          <p:nvPr userDrawn="1"/>
        </p:nvSpPr>
        <p:spPr>
          <a:xfrm>
            <a:off x="7351712" y="44196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20652475-9C37-D778-F6B2-DE9F50F8571A}"/>
              </a:ext>
            </a:extLst>
          </p:cNvPr>
          <p:cNvSpPr/>
          <p:nvPr userDrawn="1"/>
        </p:nvSpPr>
        <p:spPr>
          <a:xfrm>
            <a:off x="8609012" y="-21999"/>
            <a:ext cx="3579812" cy="6901998"/>
          </a:xfrm>
          <a:custGeom>
            <a:avLst/>
            <a:gdLst>
              <a:gd name="connsiteX0" fmla="*/ 3450999 w 3579812"/>
              <a:gd name="connsiteY0" fmla="*/ 0 h 6901998"/>
              <a:gd name="connsiteX1" fmla="*/ 3579812 w 3579812"/>
              <a:gd name="connsiteY1" fmla="*/ 3257 h 6901998"/>
              <a:gd name="connsiteX2" fmla="*/ 3579812 w 3579812"/>
              <a:gd name="connsiteY2" fmla="*/ 6898741 h 6901998"/>
              <a:gd name="connsiteX3" fmla="*/ 3450999 w 3579812"/>
              <a:gd name="connsiteY3" fmla="*/ 6901998 h 6901998"/>
              <a:gd name="connsiteX4" fmla="*/ 0 w 3579812"/>
              <a:gd name="connsiteY4" fmla="*/ 3450999 h 6901998"/>
              <a:gd name="connsiteX5" fmla="*/ 3450999 w 3579812"/>
              <a:gd name="connsiteY5" fmla="*/ 0 h 6901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79812" h="6901998">
                <a:moveTo>
                  <a:pt x="3450999" y="0"/>
                </a:moveTo>
                <a:lnTo>
                  <a:pt x="3579812" y="3257"/>
                </a:lnTo>
                <a:lnTo>
                  <a:pt x="3579812" y="6898741"/>
                </a:lnTo>
                <a:lnTo>
                  <a:pt x="3450999" y="6901998"/>
                </a:lnTo>
                <a:cubicBezTo>
                  <a:pt x="1545065" y="6901998"/>
                  <a:pt x="0" y="5356933"/>
                  <a:pt x="0" y="3450999"/>
                </a:cubicBezTo>
                <a:cubicBezTo>
                  <a:pt x="0" y="1545065"/>
                  <a:pt x="1545065" y="0"/>
                  <a:pt x="3450999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74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Computer Monito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D5A8CDC-7BE6-361B-2965-88F977B1F050}"/>
              </a:ext>
            </a:extLst>
          </p:cNvPr>
          <p:cNvSpPr/>
          <p:nvPr userDrawn="1"/>
        </p:nvSpPr>
        <p:spPr>
          <a:xfrm>
            <a:off x="6704012" y="838202"/>
            <a:ext cx="5029198" cy="5029198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Graphic 14">
            <a:extLst>
              <a:ext uri="{FF2B5EF4-FFF2-40B4-BE49-F238E27FC236}">
                <a16:creationId xmlns:a16="http://schemas.microsoft.com/office/drawing/2014/main" id="{97F2A9A7-1093-A563-8A0E-4C8DB0E669AE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2112" y="1752600"/>
            <a:ext cx="4951066" cy="3810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1F5E297-E771-7AE4-7311-0874043A4B3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045945" y="2057400"/>
            <a:ext cx="4343400" cy="2688336"/>
          </a:xfrm>
          <a:custGeom>
            <a:avLst/>
            <a:gdLst>
              <a:gd name="connsiteX0" fmla="*/ 25620 w 4343400"/>
              <a:gd name="connsiteY0" fmla="*/ 0 h 2688336"/>
              <a:gd name="connsiteX1" fmla="*/ 4317780 w 4343400"/>
              <a:gd name="connsiteY1" fmla="*/ 0 h 2688336"/>
              <a:gd name="connsiteX2" fmla="*/ 4343400 w 4343400"/>
              <a:gd name="connsiteY2" fmla="*/ 25620 h 2688336"/>
              <a:gd name="connsiteX3" fmla="*/ 4343400 w 4343400"/>
              <a:gd name="connsiteY3" fmla="*/ 2662716 h 2688336"/>
              <a:gd name="connsiteX4" fmla="*/ 4317780 w 4343400"/>
              <a:gd name="connsiteY4" fmla="*/ 2688336 h 2688336"/>
              <a:gd name="connsiteX5" fmla="*/ 25620 w 4343400"/>
              <a:gd name="connsiteY5" fmla="*/ 2688336 h 2688336"/>
              <a:gd name="connsiteX6" fmla="*/ 0 w 4343400"/>
              <a:gd name="connsiteY6" fmla="*/ 2662716 h 2688336"/>
              <a:gd name="connsiteX7" fmla="*/ 0 w 4343400"/>
              <a:gd name="connsiteY7" fmla="*/ 25620 h 2688336"/>
              <a:gd name="connsiteX8" fmla="*/ 25620 w 4343400"/>
              <a:gd name="connsiteY8" fmla="*/ 0 h 26883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343400" h="2688336">
                <a:moveTo>
                  <a:pt x="25620" y="0"/>
                </a:moveTo>
                <a:lnTo>
                  <a:pt x="4317780" y="0"/>
                </a:lnTo>
                <a:cubicBezTo>
                  <a:pt x="4331930" y="0"/>
                  <a:pt x="4343400" y="11470"/>
                  <a:pt x="4343400" y="25620"/>
                </a:cubicBezTo>
                <a:lnTo>
                  <a:pt x="4343400" y="2662716"/>
                </a:lnTo>
                <a:cubicBezTo>
                  <a:pt x="4343400" y="2676866"/>
                  <a:pt x="4331930" y="2688336"/>
                  <a:pt x="4317780" y="2688336"/>
                </a:cubicBezTo>
                <a:lnTo>
                  <a:pt x="25620" y="2688336"/>
                </a:lnTo>
                <a:cubicBezTo>
                  <a:pt x="11470" y="2688336"/>
                  <a:pt x="0" y="2676866"/>
                  <a:pt x="0" y="2662716"/>
                </a:cubicBezTo>
                <a:lnTo>
                  <a:pt x="0" y="25620"/>
                </a:lnTo>
                <a:cubicBezTo>
                  <a:pt x="0" y="11470"/>
                  <a:pt x="11470" y="0"/>
                  <a:pt x="2562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7288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761B-B29B-1C47-FAE9-6E0FA1543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5687336" cy="528873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defRPr sz="48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9D098DB9-0987-4850-3A4E-90EECD01BFED}"/>
              </a:ext>
            </a:extLst>
          </p:cNvPr>
          <p:cNvSpPr/>
          <p:nvPr userDrawn="1"/>
        </p:nvSpPr>
        <p:spPr>
          <a:xfrm>
            <a:off x="7130149" y="3969437"/>
            <a:ext cx="640662" cy="640662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320F41B-7946-84A8-649E-B8D2394410B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" r="42412"/>
          <a:stretch/>
        </p:blipFill>
        <p:spPr>
          <a:xfrm>
            <a:off x="7134779" y="533400"/>
            <a:ext cx="5054045" cy="5588000"/>
          </a:xfrm>
          <a:prstGeom prst="rect">
            <a:avLst/>
          </a:prstGeom>
        </p:spPr>
      </p:pic>
      <p:sp>
        <p:nvSpPr>
          <p:cNvPr id="6" name="Cross 5">
            <a:extLst>
              <a:ext uri="{FF2B5EF4-FFF2-40B4-BE49-F238E27FC236}">
                <a16:creationId xmlns:a16="http://schemas.microsoft.com/office/drawing/2014/main" id="{D3F324A7-F228-C486-182B-84D6C27A93B8}"/>
              </a:ext>
            </a:extLst>
          </p:cNvPr>
          <p:cNvSpPr/>
          <p:nvPr userDrawn="1"/>
        </p:nvSpPr>
        <p:spPr>
          <a:xfrm>
            <a:off x="6368151" y="2407337"/>
            <a:ext cx="640662" cy="640662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0" name="Picture Placeholder 20">
            <a:extLst>
              <a:ext uri="{FF2B5EF4-FFF2-40B4-BE49-F238E27FC236}">
                <a16:creationId xmlns:a16="http://schemas.microsoft.com/office/drawing/2014/main" id="{0EE33DD4-E993-7039-2B48-6FAFAE32A9F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9745" y="990600"/>
            <a:ext cx="4069080" cy="4384979"/>
          </a:xfrm>
          <a:custGeom>
            <a:avLst/>
            <a:gdLst>
              <a:gd name="connsiteX0" fmla="*/ 3553733 w 4390346"/>
              <a:gd name="connsiteY0" fmla="*/ 0 h 4693920"/>
              <a:gd name="connsiteX1" fmla="*/ 4390346 w 4390346"/>
              <a:gd name="connsiteY1" fmla="*/ 0 h 4693920"/>
              <a:gd name="connsiteX2" fmla="*/ 4390346 w 4390346"/>
              <a:gd name="connsiteY2" fmla="*/ 4690872 h 4693920"/>
              <a:gd name="connsiteX3" fmla="*/ 3721482 w 4390346"/>
              <a:gd name="connsiteY3" fmla="*/ 4690872 h 4693920"/>
              <a:gd name="connsiteX4" fmla="*/ 3721482 w 4390346"/>
              <a:gd name="connsiteY4" fmla="*/ 4693920 h 4693920"/>
              <a:gd name="connsiteX5" fmla="*/ 197252 w 4390346"/>
              <a:gd name="connsiteY5" fmla="*/ 4693920 h 4693920"/>
              <a:gd name="connsiteX6" fmla="*/ 167017 w 4390346"/>
              <a:gd name="connsiteY6" fmla="*/ 4690872 h 4693920"/>
              <a:gd name="connsiteX7" fmla="*/ 0 w 4390346"/>
              <a:gd name="connsiteY7" fmla="*/ 4690872 h 4693920"/>
              <a:gd name="connsiteX8" fmla="*/ 0 w 4390346"/>
              <a:gd name="connsiteY8" fmla="*/ 4232970 h 4693920"/>
              <a:gd name="connsiteX9" fmla="*/ 1 w 4390346"/>
              <a:gd name="connsiteY9" fmla="*/ 4232970 h 4693920"/>
              <a:gd name="connsiteX10" fmla="*/ 1 w 4390346"/>
              <a:gd name="connsiteY10" fmla="*/ 200299 h 4693920"/>
              <a:gd name="connsiteX11" fmla="*/ 197252 w 4390346"/>
              <a:gd name="connsiteY11" fmla="*/ 3048 h 4693920"/>
              <a:gd name="connsiteX12" fmla="*/ 3553733 w 4390346"/>
              <a:gd name="connsiteY12" fmla="*/ 3048 h 4693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90346" h="4693920">
                <a:moveTo>
                  <a:pt x="3553733" y="0"/>
                </a:moveTo>
                <a:lnTo>
                  <a:pt x="4390346" y="0"/>
                </a:lnTo>
                <a:lnTo>
                  <a:pt x="4390346" y="4690872"/>
                </a:lnTo>
                <a:lnTo>
                  <a:pt x="3721482" y="4690872"/>
                </a:lnTo>
                <a:lnTo>
                  <a:pt x="3721482" y="4693920"/>
                </a:lnTo>
                <a:lnTo>
                  <a:pt x="197252" y="4693920"/>
                </a:lnTo>
                <a:lnTo>
                  <a:pt x="167017" y="4690872"/>
                </a:lnTo>
                <a:lnTo>
                  <a:pt x="0" y="4690872"/>
                </a:lnTo>
                <a:lnTo>
                  <a:pt x="0" y="4232970"/>
                </a:lnTo>
                <a:lnTo>
                  <a:pt x="1" y="4232970"/>
                </a:lnTo>
                <a:lnTo>
                  <a:pt x="1" y="200299"/>
                </a:lnTo>
                <a:cubicBezTo>
                  <a:pt x="1" y="91360"/>
                  <a:pt x="88313" y="3048"/>
                  <a:pt x="197252" y="3048"/>
                </a:cubicBezTo>
                <a:lnTo>
                  <a:pt x="3553733" y="3048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45720" indent="0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47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Acc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>
            <a:extLst>
              <a:ext uri="{FF2B5EF4-FFF2-40B4-BE49-F238E27FC236}">
                <a16:creationId xmlns:a16="http://schemas.microsoft.com/office/drawing/2014/main" id="{7D5A8CDC-7BE6-361B-2965-88F977B1F050}"/>
              </a:ext>
            </a:extLst>
          </p:cNvPr>
          <p:cNvSpPr/>
          <p:nvPr userDrawn="1"/>
        </p:nvSpPr>
        <p:spPr>
          <a:xfrm>
            <a:off x="6361114" y="1317171"/>
            <a:ext cx="5029198" cy="5029198"/>
          </a:xfrm>
          <a:prstGeom prst="ellipse">
            <a:avLst/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33147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65151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88011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1062990" indent="-28575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1245870" indent="-285750">
              <a:lnSpc>
                <a:spcPct val="110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20B2A3A-FF4C-298C-0165-DB61E8935F6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4413" y="2286000"/>
            <a:ext cx="5562600" cy="3962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89328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C13E5D-0B96-580C-032F-0323F5B935D3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3374C0-ECC0-0DB1-D167-0EF643B5A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C465CD4-231A-6C85-3D9B-E21738DB5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A583352B-64D3-C6FC-B554-91866CBEBC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647C9D80-85BC-5E0B-E24A-6217CFE72A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0038AE2-F2EF-FEA5-D6B4-5C539A2522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274" y="2286000"/>
            <a:ext cx="4572000" cy="39624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31470" indent="-285750">
              <a:lnSpc>
                <a:spcPct val="110000"/>
              </a:lnSpc>
              <a:spcBef>
                <a:spcPts val="1800"/>
              </a:spcBef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-22860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-228600">
              <a:lnSpc>
                <a:spcPct val="110000"/>
              </a:lnSpc>
              <a:buFont typeface="Arial" panose="020B0604020202020204" pitchFamily="34" charset="0"/>
              <a:buChar char="•"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-228600">
              <a:lnSpc>
                <a:spcPct val="110000"/>
              </a:lnSpc>
              <a:buFont typeface="Arial" panose="020B0604020202020204" pitchFamily="34" charset="0"/>
              <a:buChar char="•"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6EA47FDD-142D-1BE6-8057-A6CC1A71222C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6094413" y="2286000"/>
            <a:ext cx="5558794" cy="3962400"/>
          </a:xfrm>
        </p:spPr>
        <p:txBody>
          <a:bodyPr/>
          <a:lstStyle>
            <a:lvl1pPr marL="4572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3946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E2E1990-ECE7-FA08-4966-BE3109399672}"/>
              </a:ext>
            </a:extLst>
          </p:cNvPr>
          <p:cNvSpPr/>
          <p:nvPr userDrawn="1"/>
        </p:nvSpPr>
        <p:spPr>
          <a:xfrm>
            <a:off x="7026044" y="0"/>
            <a:ext cx="4461334" cy="1981200"/>
          </a:xfrm>
          <a:custGeom>
            <a:avLst/>
            <a:gdLst>
              <a:gd name="connsiteX0" fmla="*/ 0 w 4461334"/>
              <a:gd name="connsiteY0" fmla="*/ 0 h 1981200"/>
              <a:gd name="connsiteX1" fmla="*/ 4461334 w 4461334"/>
              <a:gd name="connsiteY1" fmla="*/ 0 h 1981200"/>
              <a:gd name="connsiteX2" fmla="*/ 4432897 w 4461334"/>
              <a:gd name="connsiteY2" fmla="*/ 186331 h 1981200"/>
              <a:gd name="connsiteX3" fmla="*/ 2230667 w 4461334"/>
              <a:gd name="connsiteY3" fmla="*/ 1981200 h 1981200"/>
              <a:gd name="connsiteX4" fmla="*/ 28437 w 4461334"/>
              <a:gd name="connsiteY4" fmla="*/ 186331 h 1981200"/>
              <a:gd name="connsiteX5" fmla="*/ 0 w 4461334"/>
              <a:gd name="connsiteY5" fmla="*/ 0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61334" h="1981200">
                <a:moveTo>
                  <a:pt x="0" y="0"/>
                </a:moveTo>
                <a:lnTo>
                  <a:pt x="4461334" y="0"/>
                </a:lnTo>
                <a:lnTo>
                  <a:pt x="4432897" y="186331"/>
                </a:lnTo>
                <a:cubicBezTo>
                  <a:pt x="4223288" y="1210661"/>
                  <a:pt x="3316962" y="1981200"/>
                  <a:pt x="2230667" y="1981200"/>
                </a:cubicBezTo>
                <a:cubicBezTo>
                  <a:pt x="1144372" y="1981200"/>
                  <a:pt x="238046" y="1210661"/>
                  <a:pt x="28437" y="186331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1D9EB0-EE8E-A9E8-9583-2D924EFA65AF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AC00260-F255-D312-3E7C-329EECDFD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C7904-6373-06D6-713A-79D78DD61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0583D396-7FDF-332F-BEA4-791452AB13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157FA249-0BE5-21BF-D816-85FBE6C4BD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FD06F443-9595-7420-13F2-7AF883FDE5E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1293811" y="2743200"/>
            <a:ext cx="10134601" cy="35052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917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6A45E1A-7551-6F54-D038-074B58A3B73E}"/>
              </a:ext>
            </a:extLst>
          </p:cNvPr>
          <p:cNvSpPr/>
          <p:nvPr userDrawn="1"/>
        </p:nvSpPr>
        <p:spPr>
          <a:xfrm>
            <a:off x="7026044" y="0"/>
            <a:ext cx="4461334" cy="1981200"/>
          </a:xfrm>
          <a:custGeom>
            <a:avLst/>
            <a:gdLst>
              <a:gd name="connsiteX0" fmla="*/ 0 w 4461334"/>
              <a:gd name="connsiteY0" fmla="*/ 0 h 1981200"/>
              <a:gd name="connsiteX1" fmla="*/ 4461334 w 4461334"/>
              <a:gd name="connsiteY1" fmla="*/ 0 h 1981200"/>
              <a:gd name="connsiteX2" fmla="*/ 4432897 w 4461334"/>
              <a:gd name="connsiteY2" fmla="*/ 186331 h 1981200"/>
              <a:gd name="connsiteX3" fmla="*/ 2230667 w 4461334"/>
              <a:gd name="connsiteY3" fmla="*/ 1981200 h 1981200"/>
              <a:gd name="connsiteX4" fmla="*/ 28437 w 4461334"/>
              <a:gd name="connsiteY4" fmla="*/ 186331 h 1981200"/>
              <a:gd name="connsiteX5" fmla="*/ 0 w 4461334"/>
              <a:gd name="connsiteY5" fmla="*/ 0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61334" h="1981200">
                <a:moveTo>
                  <a:pt x="0" y="0"/>
                </a:moveTo>
                <a:lnTo>
                  <a:pt x="4461334" y="0"/>
                </a:lnTo>
                <a:lnTo>
                  <a:pt x="4432897" y="186331"/>
                </a:lnTo>
                <a:cubicBezTo>
                  <a:pt x="4223288" y="1210661"/>
                  <a:pt x="3316962" y="1981200"/>
                  <a:pt x="2230667" y="1981200"/>
                </a:cubicBezTo>
                <a:cubicBezTo>
                  <a:pt x="1144372" y="1981200"/>
                  <a:pt x="238046" y="1210661"/>
                  <a:pt x="28437" y="186331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5C97BE-6AF8-5928-B560-739552D148BA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ross 5">
            <a:extLst>
              <a:ext uri="{FF2B5EF4-FFF2-40B4-BE49-F238E27FC236}">
                <a16:creationId xmlns:a16="http://schemas.microsoft.com/office/drawing/2014/main" id="{049F4FA0-ECA1-9CE1-60CD-491656F225D3}"/>
              </a:ext>
            </a:extLst>
          </p:cNvPr>
          <p:cNvSpPr/>
          <p:nvPr userDrawn="1"/>
        </p:nvSpPr>
        <p:spPr>
          <a:xfrm>
            <a:off x="6683143" y="13970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7" name="Cross 6">
            <a:extLst>
              <a:ext uri="{FF2B5EF4-FFF2-40B4-BE49-F238E27FC236}">
                <a16:creationId xmlns:a16="http://schemas.microsoft.com/office/drawing/2014/main" id="{E0F6845B-3635-28EA-BA6E-5535FE48E8B0}"/>
              </a:ext>
            </a:extLst>
          </p:cNvPr>
          <p:cNvSpPr/>
          <p:nvPr userDrawn="1"/>
        </p:nvSpPr>
        <p:spPr>
          <a:xfrm>
            <a:off x="11085513" y="56388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1B5BD44-F42D-3B65-BB68-E5C76C4E0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F22956-4B4B-B972-CE6C-282D1D591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C319E7A6-A7BC-1FD9-6936-D83244A4083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2180FD49-43D5-4D47-7DA7-BF05B579F2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11B92F8-C070-2CE8-09EC-DAB8F879C21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2438400"/>
            <a:ext cx="4911725" cy="4114799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9808F-B1FF-C536-B44F-59CEA545BFD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438400"/>
            <a:ext cx="4911725" cy="4114799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01549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09E2F69-D76D-62CD-4B4B-52AB2F720DE4}"/>
              </a:ext>
            </a:extLst>
          </p:cNvPr>
          <p:cNvSpPr/>
          <p:nvPr userDrawn="1"/>
        </p:nvSpPr>
        <p:spPr>
          <a:xfrm>
            <a:off x="9958158" y="0"/>
            <a:ext cx="2230666" cy="1981200"/>
          </a:xfrm>
          <a:custGeom>
            <a:avLst/>
            <a:gdLst>
              <a:gd name="connsiteX0" fmla="*/ 0 w 2230666"/>
              <a:gd name="connsiteY0" fmla="*/ 0 h 1981200"/>
              <a:gd name="connsiteX1" fmla="*/ 2230666 w 2230666"/>
              <a:gd name="connsiteY1" fmla="*/ 0 h 1981200"/>
              <a:gd name="connsiteX2" fmla="*/ 2230666 w 2230666"/>
              <a:gd name="connsiteY2" fmla="*/ 1981200 h 1981200"/>
              <a:gd name="connsiteX3" fmla="*/ 2029222 w 2230666"/>
              <a:gd name="connsiteY3" fmla="*/ 1972296 h 1981200"/>
              <a:gd name="connsiteX4" fmla="*/ 28437 w 2230666"/>
              <a:gd name="connsiteY4" fmla="*/ 186331 h 198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666" h="1981200">
                <a:moveTo>
                  <a:pt x="0" y="0"/>
                </a:moveTo>
                <a:lnTo>
                  <a:pt x="2230666" y="0"/>
                </a:lnTo>
                <a:lnTo>
                  <a:pt x="2230666" y="1981200"/>
                </a:lnTo>
                <a:lnTo>
                  <a:pt x="2029222" y="1972296"/>
                </a:lnTo>
                <a:cubicBezTo>
                  <a:pt x="1033803" y="1883891"/>
                  <a:pt x="224946" y="1146640"/>
                  <a:pt x="28437" y="18633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75C97BE-6AF8-5928-B560-739552D148BA}"/>
              </a:ext>
            </a:extLst>
          </p:cNvPr>
          <p:cNvSpPr/>
          <p:nvPr userDrawn="1"/>
        </p:nvSpPr>
        <p:spPr>
          <a:xfrm>
            <a:off x="0" y="0"/>
            <a:ext cx="76041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27000" sx="102000" sy="102000" algn="ctr" rotWithShape="0">
              <a:prstClr val="black">
                <a:alpha val="1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ross 2">
            <a:extLst>
              <a:ext uri="{FF2B5EF4-FFF2-40B4-BE49-F238E27FC236}">
                <a16:creationId xmlns:a16="http://schemas.microsoft.com/office/drawing/2014/main" id="{A0041296-BAB4-9340-D4A7-59FD619AC52B}"/>
              </a:ext>
            </a:extLst>
          </p:cNvPr>
          <p:cNvSpPr/>
          <p:nvPr userDrawn="1"/>
        </p:nvSpPr>
        <p:spPr>
          <a:xfrm>
            <a:off x="7847012" y="3810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5" name="Cross 4">
            <a:extLst>
              <a:ext uri="{FF2B5EF4-FFF2-40B4-BE49-F238E27FC236}">
                <a16:creationId xmlns:a16="http://schemas.microsoft.com/office/drawing/2014/main" id="{FFABB0BB-C379-786D-46F1-DEB6A507EA80}"/>
              </a:ext>
            </a:extLst>
          </p:cNvPr>
          <p:cNvSpPr/>
          <p:nvPr userDrawn="1"/>
        </p:nvSpPr>
        <p:spPr>
          <a:xfrm>
            <a:off x="8559685" y="1066800"/>
            <a:ext cx="685800" cy="685800"/>
          </a:xfrm>
          <a:prstGeom prst="plus">
            <a:avLst>
              <a:gd name="adj" fmla="val 39796"/>
            </a:avLst>
          </a:prstGeom>
          <a:gradFill>
            <a:gsLst>
              <a:gs pos="0">
                <a:schemeClr val="accent2">
                  <a:lumMod val="110000"/>
                  <a:satMod val="105000"/>
                  <a:tint val="67000"/>
                  <a:alpha val="0"/>
                </a:schemeClr>
              </a:gs>
              <a:gs pos="100000">
                <a:schemeClr val="bg2"/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0BDC478-129E-9690-F10A-A1F679ABD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anchor="t">
            <a:normAutofit/>
          </a:bodyPr>
          <a:lstStyle>
            <a:lvl1pPr>
              <a:defRPr sz="32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BD29393-4996-16FE-FC38-2447AE812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>
            <a:lvl1pPr algn="ctr">
              <a:defRPr sz="2400" b="1"/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2FB2C37F-01F4-8BDA-35AA-8F8EBC5540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1829595" y="2591593"/>
            <a:ext cx="44196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0" kern="1200" spc="100" baseline="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EF45931A-8732-7A9F-4CEE-22AA3831A4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229393" y="5258593"/>
            <a:ext cx="1219200" cy="7604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spc="1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11B92F8-C070-2CE8-09EC-DAB8F879C213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2286000"/>
            <a:ext cx="4911725" cy="4267200"/>
          </a:xfrm>
        </p:spPr>
        <p:txBody>
          <a:bodyPr>
            <a:normAutofit/>
          </a:bodyPr>
          <a:lstStyle>
            <a:lvl1pPr marL="4572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 marL="3657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 marL="59436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 marL="777240" indent="0">
              <a:lnSpc>
                <a:spcPct val="110000"/>
              </a:lnSpc>
              <a:buNone/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 marL="960120" indent="0">
              <a:lnSpc>
                <a:spcPct val="110000"/>
              </a:lnSpc>
              <a:buNone/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A79808F-B1FF-C536-B44F-59CEA545BFD5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516689" y="2286000"/>
            <a:ext cx="4911725" cy="4267200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1pPr>
            <a:lvl2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2pPr>
            <a:lvl3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3pPr>
            <a:lvl4pPr>
              <a:lnSpc>
                <a:spcPct val="110000"/>
              </a:lnSpc>
              <a:defRPr lang="en-US"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4pPr>
            <a:lvl5pPr>
              <a:lnSpc>
                <a:spcPct val="110000"/>
              </a:lnSpc>
              <a:defRPr sz="1800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25429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5FB068A-9EE1-FCD9-54F9-D1322A68868B}"/>
              </a:ext>
            </a:extLst>
          </p:cNvPr>
          <p:cNvSpPr/>
          <p:nvPr userDrawn="1"/>
        </p:nvSpPr>
        <p:spPr>
          <a:xfrm>
            <a:off x="2132012" y="0"/>
            <a:ext cx="7924800" cy="6858000"/>
          </a:xfrm>
          <a:custGeom>
            <a:avLst/>
            <a:gdLst>
              <a:gd name="connsiteX0" fmla="*/ 1982890 w 7924800"/>
              <a:gd name="connsiteY0" fmla="*/ 0 h 6858000"/>
              <a:gd name="connsiteX1" fmla="*/ 5941911 w 7924800"/>
              <a:gd name="connsiteY1" fmla="*/ 0 h 6858000"/>
              <a:gd name="connsiteX2" fmla="*/ 6177816 w 7924800"/>
              <a:gd name="connsiteY2" fmla="*/ 143316 h 6858000"/>
              <a:gd name="connsiteX3" fmla="*/ 7924800 w 7924800"/>
              <a:gd name="connsiteY3" fmla="*/ 3429000 h 6858000"/>
              <a:gd name="connsiteX4" fmla="*/ 6017049 w 7924800"/>
              <a:gd name="connsiteY4" fmla="*/ 6817750 h 6858000"/>
              <a:gd name="connsiteX5" fmla="*/ 5947047 w 7924800"/>
              <a:gd name="connsiteY5" fmla="*/ 6858000 h 6858000"/>
              <a:gd name="connsiteX6" fmla="*/ 1977753 w 7924800"/>
              <a:gd name="connsiteY6" fmla="*/ 6858000 h 6858000"/>
              <a:gd name="connsiteX7" fmla="*/ 1907752 w 7924800"/>
              <a:gd name="connsiteY7" fmla="*/ 6817750 h 6858000"/>
              <a:gd name="connsiteX8" fmla="*/ 0 w 7924800"/>
              <a:gd name="connsiteY8" fmla="*/ 3429000 h 6858000"/>
              <a:gd name="connsiteX9" fmla="*/ 1746985 w 7924800"/>
              <a:gd name="connsiteY9" fmla="*/ 1433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24800" h="6858000">
                <a:moveTo>
                  <a:pt x="1982890" y="0"/>
                </a:moveTo>
                <a:lnTo>
                  <a:pt x="5941911" y="0"/>
                </a:lnTo>
                <a:lnTo>
                  <a:pt x="6177816" y="143316"/>
                </a:lnTo>
                <a:cubicBezTo>
                  <a:pt x="7231821" y="855388"/>
                  <a:pt x="7924800" y="2061267"/>
                  <a:pt x="7924800" y="3429000"/>
                </a:cubicBezTo>
                <a:cubicBezTo>
                  <a:pt x="7924800" y="4865120"/>
                  <a:pt x="7160790" y="6122796"/>
                  <a:pt x="6017049" y="6817750"/>
                </a:cubicBezTo>
                <a:lnTo>
                  <a:pt x="5947047" y="6858000"/>
                </a:lnTo>
                <a:lnTo>
                  <a:pt x="1977753" y="6858000"/>
                </a:lnTo>
                <a:lnTo>
                  <a:pt x="1907752" y="6817750"/>
                </a:lnTo>
                <a:cubicBezTo>
                  <a:pt x="764010" y="6122796"/>
                  <a:pt x="0" y="4865120"/>
                  <a:pt x="0" y="3429000"/>
                </a:cubicBezTo>
                <a:cubicBezTo>
                  <a:pt x="0" y="2061267"/>
                  <a:pt x="692980" y="855388"/>
                  <a:pt x="1746985" y="143316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bg1">
                  <a:alpha val="0"/>
                </a:schemeClr>
              </a:gs>
            </a:gsLst>
          </a:gra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Left Brace 7">
            <a:extLst>
              <a:ext uri="{FF2B5EF4-FFF2-40B4-BE49-F238E27FC236}">
                <a16:creationId xmlns:a16="http://schemas.microsoft.com/office/drawing/2014/main" id="{6A409372-199C-2F3B-65CD-ADC2E45B43B7}"/>
              </a:ext>
            </a:extLst>
          </p:cNvPr>
          <p:cNvSpPr/>
          <p:nvPr userDrawn="1"/>
        </p:nvSpPr>
        <p:spPr>
          <a:xfrm>
            <a:off x="5561012" y="2022021"/>
            <a:ext cx="838200" cy="2813960"/>
          </a:xfrm>
          <a:prstGeom prst="leftBrace">
            <a:avLst>
              <a:gd name="adj1" fmla="val 34932"/>
              <a:gd name="adj2" fmla="val 50000"/>
            </a:avLst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47599E9-7877-89FF-8C57-FEF4C3C86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0000"/>
              </a:lnSpc>
              <a:defRPr sz="4800"/>
            </a:lvl1pPr>
          </a:lstStyle>
          <a:p>
            <a:r>
              <a:rPr lang="en-US" dirty="0"/>
              <a:t>Click to edit Master title style</a:t>
            </a:r>
            <a:endParaRPr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22A2F27B-8DDF-057C-B969-50B4B8C3D2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68305" y="2247900"/>
            <a:ext cx="4443413" cy="2400300"/>
          </a:xfrm>
        </p:spPr>
        <p:txBody>
          <a:bodyPr anchor="ctr">
            <a:normAutofit/>
          </a:bodyPr>
          <a:lstStyle>
            <a:lvl1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45720" indent="0" algn="l" defTabSz="914400" rtl="0" eaLnBrk="1" latinLnBrk="0" hangingPunct="1">
              <a:lnSpc>
                <a:spcPct val="110000"/>
              </a:lnSpc>
              <a:spcBef>
                <a:spcPts val="1800"/>
              </a:spcBef>
              <a:buClr>
                <a:schemeClr val="tx1">
                  <a:lumMod val="65000"/>
                  <a:lumOff val="35000"/>
                </a:schemeClr>
              </a:buClr>
              <a:buSzPct val="80000"/>
              <a:buFont typeface="Arial" pitchFamily="34" charset="0"/>
              <a:buNone/>
              <a:defRPr lang="en-US" sz="2000" kern="1200" spc="30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53367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1065212" y="533400"/>
            <a:ext cx="8686801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2" y="1828800"/>
            <a:ext cx="86868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5213" y="6155267"/>
            <a:ext cx="5653087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2612" y="6155267"/>
            <a:ext cx="137160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2812" y="6155267"/>
            <a:ext cx="12192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AAEAE4A8-A6E5-453E-B946-FB774B73F48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7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2" r:id="rId2"/>
    <p:sldLayoutId id="2147483695" r:id="rId3"/>
    <p:sldLayoutId id="2147483685" r:id="rId4"/>
    <p:sldLayoutId id="2147483662" r:id="rId5"/>
    <p:sldLayoutId id="2147483682" r:id="rId6"/>
    <p:sldLayoutId id="2147483696" r:id="rId7"/>
    <p:sldLayoutId id="2147483693" r:id="rId8"/>
    <p:sldLayoutId id="2147483692" r:id="rId9"/>
    <p:sldLayoutId id="2147483676" r:id="rId10"/>
    <p:sldLayoutId id="2147483665" r:id="rId11"/>
    <p:sldLayoutId id="2147483688" r:id="rId12"/>
    <p:sldLayoutId id="2147483686" r:id="rId13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b="1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772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37160" algn="l" defTabSz="914400" rtl="0" eaLnBrk="1" latinLnBrk="0" hangingPunct="1">
        <a:lnSpc>
          <a:spcPct val="90000"/>
        </a:lnSpc>
        <a:spcBef>
          <a:spcPts val="600"/>
        </a:spcBef>
        <a:buClr>
          <a:schemeClr val="tx1">
            <a:lumMod val="65000"/>
            <a:lumOff val="35000"/>
          </a:schemeClr>
        </a:buClr>
        <a:buSzPct val="80000"/>
        <a:buFont typeface="Arial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3444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37160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50876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1645920" indent="-13716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ctaxexpert.com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110000"/>
                <a:satMod val="105000"/>
                <a:tint val="67000"/>
                <a:alpha val="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4212" y="1295400"/>
            <a:ext cx="10287000" cy="3886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u="sng"/>
              <a:t>Recommending a strategy</a:t>
            </a:r>
            <a:br>
              <a:rPr lang="en-US" sz="3600" dirty="0"/>
            </a:br>
            <a:br>
              <a:rPr lang="en-US" sz="3200" dirty="0"/>
            </a:br>
            <a:r>
              <a:rPr lang="en-US" sz="3600" dirty="0"/>
              <a:t>RC Tax Expert – Accounting Solutions for Small Businesses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Angel Investment Pitch - £50,000 Growth Opportunity </a:t>
            </a:r>
          </a:p>
        </p:txBody>
      </p:sp>
    </p:spTree>
    <p:extLst>
      <p:ext uri="{BB962C8B-B14F-4D97-AF65-F5344CB8AC3E}">
        <p14:creationId xmlns:p14="http://schemas.microsoft.com/office/powerpoint/2010/main" val="3658128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8B68A17-565E-5F07-D76E-981C2E32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012" y="723900"/>
            <a:ext cx="4114800" cy="5295900"/>
          </a:xfrm>
        </p:spPr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88C46-D0BC-4307-AE55-7601A139E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2612" y="1414849"/>
            <a:ext cx="4114800" cy="3750645"/>
          </a:xfrm>
        </p:spPr>
        <p:txBody>
          <a:bodyPr vert="horz" lIns="91416" tIns="45708" rIns="91416" bIns="45708" rtlCol="0" anchor="ctr">
            <a:normAutofit fontScale="92500" lnSpcReduction="20000"/>
          </a:bodyPr>
          <a:lstStyle/>
          <a:p>
            <a:r>
              <a:rPr lang="en-US" dirty="0"/>
              <a:t>About us</a:t>
            </a:r>
          </a:p>
          <a:p>
            <a:r>
              <a:rPr lang="en-US" dirty="0"/>
              <a:t>Business Preposition</a:t>
            </a:r>
          </a:p>
          <a:p>
            <a:r>
              <a:rPr lang="en-US" dirty="0"/>
              <a:t>Legal Structure, Location, HR &amp; Finances</a:t>
            </a:r>
          </a:p>
          <a:p>
            <a:r>
              <a:rPr lang="en-US" dirty="0"/>
              <a:t>SWOT Analysis</a:t>
            </a:r>
          </a:p>
          <a:p>
            <a:r>
              <a:rPr lang="en-US"/>
              <a:t>12-Month Marketing Plan</a:t>
            </a:r>
            <a:endParaRPr lang="en-US" dirty="0"/>
          </a:p>
          <a:p>
            <a:r>
              <a:rPr lang="en-US" dirty="0"/>
              <a:t>Why Invest in Me</a:t>
            </a:r>
          </a:p>
          <a:p>
            <a:r>
              <a:rPr lang="en-US" dirty="0"/>
              <a:t>Use of Funds</a:t>
            </a:r>
          </a:p>
          <a:p>
            <a:r>
              <a:rPr lang="en-US" dirty="0"/>
              <a:t>Vision for the Future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2" y="685800"/>
            <a:ext cx="6372818" cy="52742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About us – RC Tax Expert</a:t>
            </a:r>
            <a:br>
              <a:rPr lang="en-US" sz="3600" dirty="0"/>
            </a:br>
            <a:br>
              <a:rPr lang="en-US" sz="4000" dirty="0"/>
            </a:br>
            <a:r>
              <a:rPr lang="en-US" sz="2400" b="0"/>
              <a:t>RC Tax Expert is a Bristol-based </a:t>
            </a:r>
            <a:r>
              <a:rPr lang="en-US" sz="2400" b="0" dirty="0"/>
              <a:t>accounting firm founded by Raluca Costan, offering tailored tax and bookkeeping services to small businesses </a:t>
            </a:r>
            <a:r>
              <a:rPr lang="en-US" sz="2400" b="0"/>
              <a:t>and the self-employed across the Southwest. </a:t>
            </a:r>
            <a:endParaRPr lang="en-US" sz="2400" b="0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9B989A75-8BF6-6DE9-1AB9-424401DB392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8012" y="4876800"/>
            <a:ext cx="6372817" cy="1104898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pic>
        <p:nvPicPr>
          <p:cNvPr id="45" name="Picture Placeholder 44" descr="A blue letter with leaves and flowers&#10;&#10;AI-generated content may be incorrect.">
            <a:extLst>
              <a:ext uri="{FF2B5EF4-FFF2-40B4-BE49-F238E27FC236}">
                <a16:creationId xmlns:a16="http://schemas.microsoft.com/office/drawing/2014/main" id="{9731B764-336F-5EF9-5FCF-4EA90ACB8D9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18995" r="18995"/>
          <a:stretch/>
        </p:blipFill>
        <p:spPr>
          <a:xfrm>
            <a:off x="7790492" y="883471"/>
            <a:ext cx="2324588" cy="5052889"/>
          </a:xfrm>
        </p:spPr>
      </p:pic>
    </p:spTree>
    <p:extLst>
      <p:ext uri="{BB962C8B-B14F-4D97-AF65-F5344CB8AC3E}">
        <p14:creationId xmlns:p14="http://schemas.microsoft.com/office/powerpoint/2010/main" val="1808901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2" y="495300"/>
            <a:ext cx="4572000" cy="5867400"/>
          </a:xfrm>
        </p:spPr>
        <p:txBody>
          <a:bodyPr anchor="ctr">
            <a:normAutofit/>
          </a:bodyPr>
          <a:lstStyle/>
          <a:p>
            <a:r>
              <a:rPr lang="en-US"/>
              <a:t>Business Preposition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4"/>
          </p:nvPr>
        </p:nvSpPr>
        <p:spPr>
          <a:xfrm>
            <a:off x="6768305" y="456832"/>
            <a:ext cx="4443413" cy="62326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 b="1"/>
          </a:p>
          <a:p>
            <a:r>
              <a:rPr lang="en-US" sz="1800" b="1"/>
              <a:t>Services</a:t>
            </a:r>
            <a:r>
              <a:rPr lang="en-US" sz="1800"/>
              <a:t>: Full accounting servies for sole traders, partnerships &amp; small businesses.</a:t>
            </a:r>
          </a:p>
          <a:p>
            <a:r>
              <a:rPr lang="en-US" sz="1800" b="1"/>
              <a:t>Mission Statement</a:t>
            </a:r>
            <a:r>
              <a:rPr lang="en-US" sz="1800"/>
              <a:t>: Empowering small business with professional and personalised financial expertise. </a:t>
            </a:r>
          </a:p>
          <a:p>
            <a:r>
              <a:rPr lang="en-US" b="1"/>
              <a:t>Aims &amp; Objectives</a:t>
            </a:r>
            <a:r>
              <a:rPr lang="en-US"/>
              <a:t>: Expand client base by 50% in 1st year. Hire 1 Junior Accountant and 1 Marketing specialist. </a:t>
            </a:r>
          </a:p>
          <a:p>
            <a:r>
              <a:rPr lang="en-US" b="1"/>
              <a:t>USP</a:t>
            </a:r>
            <a:r>
              <a:rPr lang="en-US"/>
              <a:t>: Personalised local services </a:t>
            </a:r>
            <a:r>
              <a:rPr lang="en-US" u="sng"/>
              <a:t>vs</a:t>
            </a:r>
            <a:r>
              <a:rPr lang="en-US"/>
              <a:t>. Large impresonal firms.</a:t>
            </a:r>
          </a:p>
        </p:txBody>
      </p:sp>
    </p:spTree>
    <p:extLst>
      <p:ext uri="{BB962C8B-B14F-4D97-AF65-F5344CB8AC3E}">
        <p14:creationId xmlns:p14="http://schemas.microsoft.com/office/powerpoint/2010/main" val="546413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4115" y="609600"/>
            <a:ext cx="8922890" cy="799071"/>
          </a:xfrm>
        </p:spPr>
        <p:txBody>
          <a:bodyPr anchor="t">
            <a:normAutofit/>
          </a:bodyPr>
          <a:lstStyle/>
          <a:p>
            <a:r>
              <a:rPr lang="en-US"/>
              <a:t>Legal Structure, Location, HR &amp; Finances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B95A416-05FC-CE36-FB78-577BDA375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/>
          <a:p>
            <a:r>
              <a:rPr lang="en-US" dirty="0"/>
              <a:t>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1274" y="1565190"/>
            <a:ext cx="7899971" cy="419511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 b="1" u="sng"/>
              <a:t>Legal Structure</a:t>
            </a:r>
            <a:r>
              <a:rPr lang="en-US" sz="2000"/>
              <a:t>: Sole Trader</a:t>
            </a:r>
          </a:p>
          <a:p>
            <a:r>
              <a:rPr lang="en-US" sz="2000" b="1" u="sng"/>
              <a:t>Location</a:t>
            </a:r>
            <a:r>
              <a:rPr lang="en-US" sz="2000"/>
              <a:t>: Bristol, Southwest UK (coverage: local + remote)</a:t>
            </a:r>
          </a:p>
          <a:p>
            <a:r>
              <a:rPr lang="en-US" sz="2000" b="1" u="sng"/>
              <a:t>HR Strategy</a:t>
            </a:r>
            <a:r>
              <a:rPr lang="en-US" sz="2000"/>
              <a:t>: Hiring plan for 2 employees, training plan for digital tools</a:t>
            </a:r>
          </a:p>
          <a:p>
            <a:r>
              <a:rPr lang="en-US" sz="2000" b="1" u="sng"/>
              <a:t>Financial Snapshot</a:t>
            </a:r>
            <a:r>
              <a:rPr lang="en-US" sz="2000"/>
              <a:t>: Current Revenue £31,150.00</a:t>
            </a:r>
          </a:p>
          <a:p>
            <a:r>
              <a:rPr lang="en-US" sz="2000"/>
              <a:t>                                   Net Profit Margin: £20,262.55</a:t>
            </a:r>
          </a:p>
          <a:p>
            <a:r>
              <a:rPr lang="en-US" sz="2000"/>
              <a:t>           Seeking £50k to – expand marketing/ hire                   staff/digitise client                   interface</a:t>
            </a:r>
          </a:p>
          <a:p>
            <a:r>
              <a:rPr lang="en-US"/>
              <a:t>               </a:t>
            </a:r>
            <a:r>
              <a:rPr lang="en-US">
                <a:solidFill>
                  <a:srgbClr val="595959"/>
                </a:solidFill>
              </a:rPr>
              <a:t> </a:t>
            </a:r>
            <a:r>
              <a:rPr lang="en-US">
                <a:solidFill>
                  <a:srgbClr val="262626"/>
                </a:solidFill>
              </a:rPr>
              <a:t> </a:t>
            </a:r>
            <a:r>
              <a:rPr lang="en-US"/>
              <a:t>       </a:t>
            </a:r>
          </a:p>
        </p:txBody>
      </p:sp>
    </p:spTree>
    <p:extLst>
      <p:ext uri="{BB962C8B-B14F-4D97-AF65-F5344CB8AC3E}">
        <p14:creationId xmlns:p14="http://schemas.microsoft.com/office/powerpoint/2010/main" val="1637310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4115" y="609600"/>
            <a:ext cx="5491886" cy="850557"/>
          </a:xfrm>
        </p:spPr>
        <p:txBody>
          <a:bodyPr>
            <a:normAutofit/>
          </a:bodyPr>
          <a:lstStyle/>
          <a:p>
            <a:r>
              <a:rPr lang="en-US"/>
              <a:t>SWOT Analysis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21D1C7-0250-310E-600C-FA985A7F7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/>
          <a:p>
            <a:fld id="{AAEAE4A8-A6E5-453E-B946-FB774B73F48C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2175" y="1462216"/>
            <a:ext cx="5798095" cy="47861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31470" indent="-285750">
              <a:buFont typeface="Calibri" pitchFamily="34" charset="0"/>
              <a:buChar char="-"/>
            </a:pPr>
            <a:r>
              <a:rPr lang="en-US" b="1"/>
              <a:t>Strenghths:</a:t>
            </a:r>
            <a:r>
              <a:rPr lang="en-US"/>
              <a:t> Experienced accountant, trust-based client relations, local knowledge</a:t>
            </a:r>
          </a:p>
          <a:p>
            <a:pPr marL="331470" indent="-285750">
              <a:buClr>
                <a:srgbClr val="595959"/>
              </a:buClr>
              <a:buFont typeface="Calibri"/>
              <a:buChar char="-"/>
            </a:pPr>
            <a:r>
              <a:rPr lang="en-US" b="1"/>
              <a:t>Weaknesses:</a:t>
            </a:r>
            <a:r>
              <a:rPr lang="en-US"/>
              <a:t> Limited marketing reach, small team</a:t>
            </a:r>
          </a:p>
          <a:p>
            <a:pPr marL="331470" indent="-285750">
              <a:buClr>
                <a:srgbClr val="595959"/>
              </a:buClr>
              <a:buFont typeface="Calibri"/>
              <a:buChar char="-"/>
            </a:pPr>
            <a:r>
              <a:rPr lang="en-US" b="1"/>
              <a:t>Opportunities:</a:t>
            </a:r>
            <a:r>
              <a:rPr lang="en-US"/>
              <a:t> Rising number of freelancers &amp; digital tax filing demand</a:t>
            </a:r>
          </a:p>
          <a:p>
            <a:pPr marL="331470" indent="-285750">
              <a:buClr>
                <a:srgbClr val="595959"/>
              </a:buClr>
              <a:buFont typeface="Calibri"/>
              <a:buChar char="-"/>
            </a:pPr>
            <a:r>
              <a:rPr lang="en-US" b="1"/>
              <a:t>Threats</a:t>
            </a:r>
            <a:r>
              <a:rPr lang="en-US"/>
              <a:t>: Competition from automated software, large firms undercutting prices</a:t>
            </a:r>
          </a:p>
        </p:txBody>
      </p:sp>
      <p:pic>
        <p:nvPicPr>
          <p:cNvPr id="21" name="Picture Placeholder 20" descr="People discussing diagrams in office setting">
            <a:extLst>
              <a:ext uri="{FF2B5EF4-FFF2-40B4-BE49-F238E27FC236}">
                <a16:creationId xmlns:a16="http://schemas.microsoft.com/office/drawing/2014/main" id="{E453EF88-26E8-95DB-8E27-6A42911C63F6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/>
          <a:srcRect t="3625" b="3625"/>
          <a:stretch/>
        </p:blipFill>
        <p:spPr>
          <a:xfrm>
            <a:off x="7045945" y="2057400"/>
            <a:ext cx="4343400" cy="2688336"/>
          </a:xfrm>
        </p:spPr>
      </p:pic>
    </p:spTree>
    <p:extLst>
      <p:ext uri="{BB962C8B-B14F-4D97-AF65-F5344CB8AC3E}">
        <p14:creationId xmlns:p14="http://schemas.microsoft.com/office/powerpoint/2010/main" val="3388139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2" y="685800"/>
            <a:ext cx="5687336" cy="52887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2400"/>
              <a:t>12-Month Marketing Plan</a:t>
            </a:r>
            <a:br>
              <a:rPr lang="en-US" sz="2400" dirty="0"/>
            </a:br>
            <a:br>
              <a:rPr lang="en-US" dirty="0"/>
            </a:br>
            <a:r>
              <a:rPr lang="en-US" sz="2400" dirty="0"/>
              <a:t> </a:t>
            </a:r>
            <a:r>
              <a:rPr lang="en-US" sz="2000" dirty="0"/>
              <a:t>- </a:t>
            </a:r>
            <a:r>
              <a:rPr lang="en-US" sz="2000" b="0" dirty="0"/>
              <a:t>Launch a digital ad campaign targeting local SME's</a:t>
            </a:r>
            <a:br>
              <a:rPr lang="en-US" sz="2000" b="0" dirty="0"/>
            </a:br>
            <a:r>
              <a:rPr lang="en-US" sz="2000" b="0" dirty="0"/>
              <a:t> </a:t>
            </a:r>
            <a:br>
              <a:rPr lang="en-US" sz="2000" b="0" dirty="0"/>
            </a:br>
            <a:r>
              <a:rPr lang="en-US" sz="2000" b="0"/>
              <a:t>- Weekly Facebook/LinkedIn/Website content(tax tips, terimonials)</a:t>
            </a:r>
            <a:br>
              <a:rPr lang="en-US" sz="2000" b="0" dirty="0"/>
            </a:br>
            <a:br>
              <a:rPr lang="en-US" sz="2000" b="0" dirty="0"/>
            </a:br>
            <a:r>
              <a:rPr lang="en-US" sz="2000" b="0"/>
              <a:t>- Distribute flyers at local networking events</a:t>
            </a:r>
            <a:br>
              <a:rPr lang="en-US" sz="2000" b="0" dirty="0"/>
            </a:br>
            <a:br>
              <a:rPr lang="en-US" sz="2000" b="0" dirty="0"/>
            </a:br>
            <a:r>
              <a:rPr lang="en-US" sz="2000" b="0"/>
              <a:t>- Attend small business expos</a:t>
            </a:r>
            <a:br>
              <a:rPr lang="en-US" sz="2000" b="0" dirty="0"/>
            </a:br>
            <a:br>
              <a:rPr lang="en-US" sz="2000" b="0" dirty="0"/>
            </a:br>
            <a:r>
              <a:rPr lang="en-US" sz="2000" b="0"/>
              <a:t>- Collaborate with business hubs and co-working spaces</a:t>
            </a:r>
            <a:endParaRPr lang="en-US" sz="2000" b="0" dirty="0"/>
          </a:p>
        </p:txBody>
      </p:sp>
      <p:pic>
        <p:nvPicPr>
          <p:cNvPr id="45" name="Picture Placeholder 44" descr="Hands typing on keyboard">
            <a:extLst>
              <a:ext uri="{FF2B5EF4-FFF2-40B4-BE49-F238E27FC236}">
                <a16:creationId xmlns:a16="http://schemas.microsoft.com/office/drawing/2014/main" id="{9731B764-336F-5EF9-5FCF-4EA90ACB8D9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/>
          <a:srcRect l="19071" r="19071"/>
          <a:stretch/>
        </p:blipFill>
        <p:spPr>
          <a:xfrm>
            <a:off x="8120063" y="990600"/>
            <a:ext cx="4068762" cy="4384675"/>
          </a:xfrm>
        </p:spPr>
      </p:pic>
    </p:spTree>
    <p:extLst>
      <p:ext uri="{BB962C8B-B14F-4D97-AF65-F5344CB8AC3E}">
        <p14:creationId xmlns:p14="http://schemas.microsoft.com/office/powerpoint/2010/main" val="2728778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99271E8-0B41-F331-F621-D1E4CB553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2" y="685800"/>
            <a:ext cx="5687336" cy="52887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Why invest in ME</a:t>
            </a:r>
            <a:br>
              <a:rPr lang="en-US" sz="2400" dirty="0"/>
            </a:br>
            <a:br>
              <a:rPr lang="en-US" sz="2400" dirty="0"/>
            </a:br>
            <a:r>
              <a:rPr lang="en-US" sz="2400" b="0"/>
              <a:t> - 10+ years of accounting experience</a:t>
            </a:r>
            <a:br>
              <a:rPr lang="en-US" sz="2400" b="0" dirty="0"/>
            </a:br>
            <a:br>
              <a:rPr lang="en-US" sz="2400" b="0" dirty="0"/>
            </a:br>
            <a:r>
              <a:rPr lang="en-US" sz="2400" b="0"/>
              <a:t>- proven business model already generating income</a:t>
            </a:r>
            <a:br>
              <a:rPr lang="en-US" sz="2400" b="0" dirty="0"/>
            </a:br>
            <a:br>
              <a:rPr lang="en-US" sz="2400" b="0" dirty="0"/>
            </a:br>
            <a:r>
              <a:rPr lang="en-US" sz="2400" b="0"/>
              <a:t>- deep understanding of my client base</a:t>
            </a:r>
            <a:br>
              <a:rPr lang="en-US" sz="2400" b="0" dirty="0"/>
            </a:br>
            <a:br>
              <a:rPr lang="en-US" sz="2400" b="0" dirty="0"/>
            </a:br>
            <a:r>
              <a:rPr lang="en-US" sz="2400" b="0"/>
              <a:t>- £50k investment would enable rapid scaling &amp; digital transformation </a:t>
            </a:r>
            <a:endParaRPr lang="en-US" sz="2400" b="0" dirty="0"/>
          </a:p>
        </p:txBody>
      </p:sp>
      <p:pic>
        <p:nvPicPr>
          <p:cNvPr id="4" name="Picture Placeholder 3" descr="A tablet and pen on a paper&#10;&#10;AI-generated content may be incorrect.">
            <a:extLst>
              <a:ext uri="{FF2B5EF4-FFF2-40B4-BE49-F238E27FC236}">
                <a16:creationId xmlns:a16="http://schemas.microsoft.com/office/drawing/2014/main" id="{2ACE2C9B-C43D-EC92-F28F-46266D55342C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31729" r="6330" b="-1"/>
          <a:stretch>
            <a:fillRect/>
          </a:stretch>
        </p:blipFill>
        <p:spPr>
          <a:xfrm>
            <a:off x="8119745" y="990600"/>
            <a:ext cx="4069080" cy="4384979"/>
          </a:xfrm>
          <a:custGeom>
            <a:avLst/>
            <a:gdLst>
              <a:gd name="connsiteX0" fmla="*/ 3553733 w 4390346"/>
              <a:gd name="connsiteY0" fmla="*/ 0 h 4693920"/>
              <a:gd name="connsiteX1" fmla="*/ 4390346 w 4390346"/>
              <a:gd name="connsiteY1" fmla="*/ 0 h 4693920"/>
              <a:gd name="connsiteX2" fmla="*/ 4390346 w 4390346"/>
              <a:gd name="connsiteY2" fmla="*/ 4690872 h 4693920"/>
              <a:gd name="connsiteX3" fmla="*/ 3721482 w 4390346"/>
              <a:gd name="connsiteY3" fmla="*/ 4690872 h 4693920"/>
              <a:gd name="connsiteX4" fmla="*/ 3721482 w 4390346"/>
              <a:gd name="connsiteY4" fmla="*/ 4693920 h 4693920"/>
              <a:gd name="connsiteX5" fmla="*/ 197252 w 4390346"/>
              <a:gd name="connsiteY5" fmla="*/ 4693920 h 4693920"/>
              <a:gd name="connsiteX6" fmla="*/ 167017 w 4390346"/>
              <a:gd name="connsiteY6" fmla="*/ 4690872 h 4693920"/>
              <a:gd name="connsiteX7" fmla="*/ 0 w 4390346"/>
              <a:gd name="connsiteY7" fmla="*/ 4690872 h 4693920"/>
              <a:gd name="connsiteX8" fmla="*/ 0 w 4390346"/>
              <a:gd name="connsiteY8" fmla="*/ 4232970 h 4693920"/>
              <a:gd name="connsiteX9" fmla="*/ 1 w 4390346"/>
              <a:gd name="connsiteY9" fmla="*/ 4232970 h 4693920"/>
              <a:gd name="connsiteX10" fmla="*/ 1 w 4390346"/>
              <a:gd name="connsiteY10" fmla="*/ 200299 h 4693920"/>
              <a:gd name="connsiteX11" fmla="*/ 197252 w 4390346"/>
              <a:gd name="connsiteY11" fmla="*/ 3048 h 4693920"/>
              <a:gd name="connsiteX12" fmla="*/ 3553733 w 4390346"/>
              <a:gd name="connsiteY12" fmla="*/ 3048 h 4693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90346" h="4693920">
                <a:moveTo>
                  <a:pt x="3553733" y="0"/>
                </a:moveTo>
                <a:lnTo>
                  <a:pt x="4390346" y="0"/>
                </a:lnTo>
                <a:lnTo>
                  <a:pt x="4390346" y="4690872"/>
                </a:lnTo>
                <a:lnTo>
                  <a:pt x="3721482" y="4690872"/>
                </a:lnTo>
                <a:lnTo>
                  <a:pt x="3721482" y="4693920"/>
                </a:lnTo>
                <a:lnTo>
                  <a:pt x="197252" y="4693920"/>
                </a:lnTo>
                <a:lnTo>
                  <a:pt x="167017" y="4690872"/>
                </a:lnTo>
                <a:lnTo>
                  <a:pt x="0" y="4690872"/>
                </a:lnTo>
                <a:lnTo>
                  <a:pt x="0" y="4232970"/>
                </a:lnTo>
                <a:lnTo>
                  <a:pt x="1" y="4232970"/>
                </a:lnTo>
                <a:lnTo>
                  <a:pt x="1" y="200299"/>
                </a:lnTo>
                <a:cubicBezTo>
                  <a:pt x="1" y="91360"/>
                  <a:pt x="88313" y="3048"/>
                  <a:pt x="197252" y="3048"/>
                </a:cubicBezTo>
                <a:lnTo>
                  <a:pt x="3553733" y="3048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503627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6244028" cy="696098"/>
          </a:xfrm>
        </p:spPr>
        <p:txBody>
          <a:bodyPr anchor="t"/>
          <a:lstStyle/>
          <a:p>
            <a:r>
              <a:rPr lang="en-US"/>
              <a:t>Use of Funds</a:t>
            </a:r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A555B0A-8433-E13F-E91D-38D1D51F2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/>
          <a:p>
            <a:fld id="{AAEAE4A8-A6E5-453E-B946-FB774B73F48C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B17A0C8-81E7-9DF1-EF7E-C99F8A3BFEDF}"/>
              </a:ext>
            </a:extLst>
          </p:cNvPr>
          <p:cNvGraphicFramePr>
            <a:graphicFrameLocks noGrp="1"/>
          </p:cNvGraphicFramePr>
          <p:nvPr>
            <p:ph idx="13"/>
            <p:extLst>
              <p:ext uri="{D42A27DB-BD31-4B8C-83A1-F6EECF244321}">
                <p14:modId xmlns:p14="http://schemas.microsoft.com/office/powerpoint/2010/main" val="1533132302"/>
              </p:ext>
            </p:extLst>
          </p:nvPr>
        </p:nvGraphicFramePr>
        <p:xfrm>
          <a:off x="1298218" y="1493108"/>
          <a:ext cx="6517500" cy="4103946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258750">
                  <a:extLst>
                    <a:ext uri="{9D8B030D-6E8A-4147-A177-3AD203B41FA5}">
                      <a16:colId xmlns:a16="http://schemas.microsoft.com/office/drawing/2014/main" val="2979183853"/>
                    </a:ext>
                  </a:extLst>
                </a:gridCol>
                <a:gridCol w="3258750">
                  <a:extLst>
                    <a:ext uri="{9D8B030D-6E8A-4147-A177-3AD203B41FA5}">
                      <a16:colId xmlns:a16="http://schemas.microsoft.com/office/drawing/2014/main" val="2542396567"/>
                    </a:ext>
                  </a:extLst>
                </a:gridCol>
              </a:tblGrid>
              <a:tr h="683991">
                <a:tc>
                  <a:txBody>
                    <a:bodyPr/>
                    <a:lstStyle/>
                    <a:p>
                      <a:r>
                        <a:rPr lang="en-US"/>
                        <a:t>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ESTIMATED 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1725889"/>
                  </a:ext>
                </a:extLst>
              </a:tr>
              <a:tr h="683991">
                <a:tc>
                  <a:txBody>
                    <a:bodyPr/>
                    <a:lstStyle/>
                    <a:p>
                      <a:r>
                        <a:rPr lang="en-US"/>
                        <a:t>Staff recruitment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573591"/>
                  </a:ext>
                </a:extLst>
              </a:tr>
              <a:tr h="683991">
                <a:tc>
                  <a:txBody>
                    <a:bodyPr/>
                    <a:lstStyle/>
                    <a:p>
                      <a:r>
                        <a:rPr lang="en-US"/>
                        <a:t>Marketing &amp; Branding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081252"/>
                  </a:ext>
                </a:extLst>
              </a:tr>
              <a:tr h="683991">
                <a:tc>
                  <a:txBody>
                    <a:bodyPr/>
                    <a:lstStyle/>
                    <a:p>
                      <a:r>
                        <a:rPr lang="en-US"/>
                        <a:t>Website &amp; client app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07512"/>
                  </a:ext>
                </a:extLst>
              </a:tr>
              <a:tr h="683991">
                <a:tc>
                  <a:txBody>
                    <a:bodyPr/>
                    <a:lstStyle/>
                    <a:p>
                      <a:r>
                        <a:rPr lang="en-US"/>
                        <a:t>Equipment &amp; Software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162276"/>
                  </a:ext>
                </a:extLst>
              </a:tr>
              <a:tr h="683991">
                <a:tc>
                  <a:txBody>
                    <a:bodyPr/>
                    <a:lstStyle/>
                    <a:p>
                      <a:r>
                        <a:rPr lang="en-US"/>
                        <a:t>Working capital buffer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6951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3119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56B7E-1633-44AB-8584-82DF5B72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6213118" cy="675503"/>
          </a:xfrm>
        </p:spPr>
        <p:txBody>
          <a:bodyPr anchor="t"/>
          <a:lstStyle/>
          <a:p>
            <a:r>
              <a:rPr lang="en-US"/>
              <a:t>Vision for the Future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224FE9DD-2E30-5EFA-8B09-7AFDB29EF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/>
          <a:p>
            <a:fld id="{AAEAE4A8-A6E5-453E-B946-FB774B73F48C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677C9-3E42-427F-93B8-526692906471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293812" y="1832919"/>
            <a:ext cx="6756018" cy="4720281"/>
          </a:xfrm>
        </p:spPr>
        <p:txBody>
          <a:bodyPr vert="horz" lIns="91416" tIns="45708" rIns="91416" bIns="45708" rtlCol="0" anchor="t">
            <a:normAutofit/>
          </a:bodyPr>
          <a:lstStyle/>
          <a:p>
            <a:r>
              <a:rPr lang="en-US" sz="2400" b="1" u="sng"/>
              <a:t>Short-Term</a:t>
            </a:r>
            <a:r>
              <a:rPr lang="en-US" sz="2400"/>
              <a:t>: Double client base, automate routine services</a:t>
            </a:r>
          </a:p>
          <a:p>
            <a:r>
              <a:rPr lang="en-US" sz="2400" b="1" u="sng"/>
              <a:t>Medum-Term</a:t>
            </a:r>
            <a:r>
              <a:rPr lang="en-US" sz="2400"/>
              <a:t>: Offer online training/tax workshops</a:t>
            </a:r>
          </a:p>
          <a:p>
            <a:r>
              <a:rPr lang="en-US" sz="2400" b="1" u="sng"/>
              <a:t>Long-Term</a:t>
            </a:r>
            <a:r>
              <a:rPr lang="en-US" sz="2400"/>
              <a:t>: Open second office in Cardiff or Gloucester</a:t>
            </a:r>
          </a:p>
        </p:txBody>
      </p:sp>
    </p:spTree>
    <p:extLst>
      <p:ext uri="{BB962C8B-B14F-4D97-AF65-F5344CB8AC3E}">
        <p14:creationId xmlns:p14="http://schemas.microsoft.com/office/powerpoint/2010/main" val="3566262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2" y="609600"/>
            <a:ext cx="4914900" cy="1447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dirty="0"/>
              <a:t>Thank you</a:t>
            </a:r>
            <a:endParaRPr lang="en-US"/>
          </a:p>
        </p:txBody>
      </p:sp>
      <p:sp>
        <p:nvSpPr>
          <p:cNvPr id="9" name="Slide Number Placeholder 2">
            <a:extLst>
              <a:ext uri="{FF2B5EF4-FFF2-40B4-BE49-F238E27FC236}">
                <a16:creationId xmlns:a16="http://schemas.microsoft.com/office/drawing/2014/main" id="{A0B247CD-637A-D514-2CC0-3BC5A06E9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" y="609600"/>
            <a:ext cx="760412" cy="381000"/>
          </a:xfrm>
        </p:spPr>
        <p:txBody>
          <a:bodyPr/>
          <a:lstStyle/>
          <a:p>
            <a:pPr>
              <a:spcAft>
                <a:spcPts val="600"/>
              </a:spcAft>
            </a:pPr>
            <a:fld id="{AAEAE4A8-A6E5-453E-B946-FB774B73F48C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4" name="Picture 3" descr="A blue letter with leaves and flowers&#10;&#10;AI-generated content may be incorrect.">
            <a:extLst>
              <a:ext uri="{FF2B5EF4-FFF2-40B4-BE49-F238E27FC236}">
                <a16:creationId xmlns:a16="http://schemas.microsoft.com/office/drawing/2014/main" id="{C0BDF86D-18BD-ECB1-C3A0-088742967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7387" y="1472139"/>
            <a:ext cx="3296413" cy="4267200"/>
          </a:xfrm>
          <a:prstGeom prst="rect">
            <a:avLst/>
          </a:prstGeom>
          <a:noFill/>
        </p:spPr>
      </p:pic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5565CFDE-662B-2E22-32C2-52B9C840948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5524280" y="1471693"/>
            <a:ext cx="4262842" cy="42799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RC Tax Expert</a:t>
            </a:r>
          </a:p>
          <a:p>
            <a:pPr>
              <a:buClr>
                <a:srgbClr val="595959"/>
              </a:buClr>
            </a:pPr>
            <a:r>
              <a:rPr lang="en-US"/>
              <a:t>Mrs Raluca Costan</a:t>
            </a:r>
          </a:p>
          <a:p>
            <a:pPr>
              <a:buClr>
                <a:srgbClr val="595959"/>
              </a:buClr>
            </a:pPr>
            <a:r>
              <a:rPr lang="en-US">
                <a:hlinkClick r:id="rId3"/>
              </a:rPr>
              <a:t>www.rctaxexpert.com</a:t>
            </a:r>
          </a:p>
          <a:p>
            <a:pPr>
              <a:buClr>
                <a:srgbClr val="595959"/>
              </a:buClr>
            </a:pPr>
            <a:r>
              <a:rPr lang="en-US"/>
              <a:t>07428 342 342</a:t>
            </a:r>
          </a:p>
        </p:txBody>
      </p:sp>
    </p:spTree>
    <p:extLst>
      <p:ext uri="{BB962C8B-B14F-4D97-AF65-F5344CB8AC3E}">
        <p14:creationId xmlns:p14="http://schemas.microsoft.com/office/powerpoint/2010/main" val="3103683689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74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E1EAED"/>
      </a:accent6>
      <a:hlink>
        <a:srgbClr val="9454C3"/>
      </a:hlink>
      <a:folHlink>
        <a:srgbClr val="3EBBF0"/>
      </a:folHlink>
    </a:clrScheme>
    <a:fontScheme name="Custom 30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M03460663_win32_LW_V6" id="{E98E9C9B-9291-4B47-BC4D-DAE7B5F9EC1B}" vid="{225AF68F-18F0-421B-8B78-1F33E1A33B6C}"/>
    </a:ext>
  </a:extLst>
</a:theme>
</file>

<file path=ppt/theme/theme2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Red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C37B52A-9EC8-4B7A-85C4-31F7EAFE403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0C06458-EC9A-428C-9123-A760B9587A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F050606-E255-48B6-AE23-CE03A589EB22}">
  <ds:schemaRefs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16c05727-aa75-4e4a-9b5f-8a80a1165891"/>
    <ds:schemaRef ds:uri="http://schemas.microsoft.com/sharepoint/v3"/>
    <ds:schemaRef ds:uri="71af3243-3dd4-4a8d-8c0d-dd76da1f02a5"/>
    <ds:schemaRef ds:uri="http://www.w3.org/XML/1998/namespace"/>
    <ds:schemaRef ds:uri="http://purl.org/dc/terms/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332</Words>
  <Application>Microsoft Office PowerPoint</Application>
  <PresentationFormat>Custom</PresentationFormat>
  <Paragraphs>108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Custom</vt:lpstr>
      <vt:lpstr>Recommending a strategy  RC Tax Expert – Accounting Solutions for Small Businesses  Angel Investment Pitch - £50,000 Growth Opportunity </vt:lpstr>
      <vt:lpstr>Agenda</vt:lpstr>
      <vt:lpstr>About us – RC Tax Expert  RC Tax Expert is a Bristol-based accounting firm founded by Raluca Costan, offering tailored tax and bookkeeping services to small businesses and the self-employed across the Southwest. </vt:lpstr>
      <vt:lpstr>Business Preposition </vt:lpstr>
      <vt:lpstr>Legal Structure, Location, HR &amp; Finances</vt:lpstr>
      <vt:lpstr>SWOT Analysis</vt:lpstr>
      <vt:lpstr>12-Month Marketing Plan   - Launch a digital ad campaign targeting local SME's   - Weekly Facebook/LinkedIn/Website content(tax tips, terimonials)  - Distribute flyers at local networking events  - Attend small business expos  - Collaborate with business hubs and co-working spaces</vt:lpstr>
      <vt:lpstr>Why invest in ME   - 10+ years of accounting experience  - proven business model already generating income  - deep understanding of my client base  - £50k investment would enable rapid scaling &amp; digital transformation </vt:lpstr>
      <vt:lpstr>Use of Funds</vt:lpstr>
      <vt:lpstr>Vision for the Future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341</cp:revision>
  <dcterms:created xsi:type="dcterms:W3CDTF">2025-06-30T17:07:24Z</dcterms:created>
  <dcterms:modified xsi:type="dcterms:W3CDTF">2025-06-30T18:14:16Z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Order">
    <vt:r8>74069400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  <property fmtid="{D5CDD505-2E9C-101B-9397-08002B2CF9AE}" pid="12" name="MediaServiceImageTags">
    <vt:lpwstr/>
  </property>
</Properties>
</file>