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43"/>
  </p:notesMasterIdLst>
  <p:sldIdLst>
    <p:sldId id="256" r:id="rId2"/>
    <p:sldId id="312" r:id="rId3"/>
    <p:sldId id="314" r:id="rId4"/>
    <p:sldId id="320" r:id="rId5"/>
    <p:sldId id="276" r:id="rId6"/>
    <p:sldId id="257" r:id="rId7"/>
    <p:sldId id="258" r:id="rId8"/>
    <p:sldId id="259" r:id="rId9"/>
    <p:sldId id="310" r:id="rId10"/>
    <p:sldId id="260" r:id="rId11"/>
    <p:sldId id="311" r:id="rId12"/>
    <p:sldId id="313" r:id="rId13"/>
    <p:sldId id="261" r:id="rId14"/>
    <p:sldId id="270" r:id="rId15"/>
    <p:sldId id="316" r:id="rId16"/>
    <p:sldId id="287" r:id="rId17"/>
    <p:sldId id="288" r:id="rId18"/>
    <p:sldId id="262" r:id="rId19"/>
    <p:sldId id="280" r:id="rId20"/>
    <p:sldId id="263" r:id="rId21"/>
    <p:sldId id="281" r:id="rId22"/>
    <p:sldId id="322" r:id="rId23"/>
    <p:sldId id="319" r:id="rId24"/>
    <p:sldId id="269" r:id="rId25"/>
    <p:sldId id="264" r:id="rId26"/>
    <p:sldId id="278" r:id="rId27"/>
    <p:sldId id="268" r:id="rId28"/>
    <p:sldId id="265" r:id="rId29"/>
    <p:sldId id="279" r:id="rId30"/>
    <p:sldId id="267" r:id="rId31"/>
    <p:sldId id="271" r:id="rId32"/>
    <p:sldId id="272" r:id="rId33"/>
    <p:sldId id="273" r:id="rId34"/>
    <p:sldId id="321" r:id="rId35"/>
    <p:sldId id="283" r:id="rId36"/>
    <p:sldId id="282" r:id="rId37"/>
    <p:sldId id="284" r:id="rId38"/>
    <p:sldId id="286" r:id="rId39"/>
    <p:sldId id="275" r:id="rId40"/>
    <p:sldId id="266" r:id="rId41"/>
    <p:sldId id="308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E432BC-2723-3F79-5FEC-14577D7CE0F2}" v="43" dt="2020-07-17T12:34:00.705"/>
    <p1510:client id="{8764EED9-7978-27A8-C590-C5B7F79E748B}" v="292" dt="2020-07-17T12:24:46.091"/>
    <p1510:client id="{AEFE28B9-155E-3C3D-04CD-5E4D5893AF5F}" v="40" dt="2020-08-10T15:06:51.2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5FE432BC-2723-3F79-5FEC-14577D7CE0F2}"/>
    <pc:docChg chg="addSld delSld modSld">
      <pc:chgData name="Peter Doyle" userId="S::p.doyle@uwtsd.ac.uk::9eb13c6d-8f51-46c9-bcaf-0558aa31b953" providerId="AD" clId="Web-{5FE432BC-2723-3F79-5FEC-14577D7CE0F2}" dt="2020-07-17T12:34:00.705" v="42"/>
      <pc:docMkLst>
        <pc:docMk/>
      </pc:docMkLst>
      <pc:sldChg chg="del">
        <pc:chgData name="Peter Doyle" userId="S::p.doyle@uwtsd.ac.uk::9eb13c6d-8f51-46c9-bcaf-0558aa31b953" providerId="AD" clId="Web-{5FE432BC-2723-3F79-5FEC-14577D7CE0F2}" dt="2020-07-17T12:34:00.705" v="42"/>
        <pc:sldMkLst>
          <pc:docMk/>
          <pc:sldMk cId="680036386" sldId="318"/>
        </pc:sldMkLst>
      </pc:sldChg>
      <pc:sldChg chg="modSp new">
        <pc:chgData name="Peter Doyle" userId="S::p.doyle@uwtsd.ac.uk::9eb13c6d-8f51-46c9-bcaf-0558aa31b953" providerId="AD" clId="Web-{5FE432BC-2723-3F79-5FEC-14577D7CE0F2}" dt="2020-07-17T12:33:58.720" v="40" actId="20577"/>
        <pc:sldMkLst>
          <pc:docMk/>
          <pc:sldMk cId="1573612001" sldId="322"/>
        </pc:sldMkLst>
        <pc:spChg chg="mod">
          <ac:chgData name="Peter Doyle" userId="S::p.doyle@uwtsd.ac.uk::9eb13c6d-8f51-46c9-bcaf-0558aa31b953" providerId="AD" clId="Web-{5FE432BC-2723-3F79-5FEC-14577D7CE0F2}" dt="2020-07-17T12:33:58.720" v="40" actId="20577"/>
          <ac:spMkLst>
            <pc:docMk/>
            <pc:sldMk cId="1573612001" sldId="322"/>
            <ac:spMk id="2" creationId="{CB3FD38A-6628-46B8-9380-FF3666B64E28}"/>
          </ac:spMkLst>
        </pc:spChg>
        <pc:spChg chg="mod">
          <ac:chgData name="Peter Doyle" userId="S::p.doyle@uwtsd.ac.uk::9eb13c6d-8f51-46c9-bcaf-0558aa31b953" providerId="AD" clId="Web-{5FE432BC-2723-3F79-5FEC-14577D7CE0F2}" dt="2020-07-17T12:33:40.627" v="15" actId="20577"/>
          <ac:spMkLst>
            <pc:docMk/>
            <pc:sldMk cId="1573612001" sldId="322"/>
            <ac:spMk id="3" creationId="{967D663B-287B-4B30-81A6-67BDCAFBF51E}"/>
          </ac:spMkLst>
        </pc:spChg>
      </pc:sldChg>
    </pc:docChg>
  </pc:docChgLst>
  <pc:docChgLst>
    <pc:chgData name="Peter Doyle" userId="S::p.doyle@uwtsd.ac.uk::9eb13c6d-8f51-46c9-bcaf-0558aa31b953" providerId="AD" clId="Web-{AEFE28B9-155E-3C3D-04CD-5E4D5893AF5F}"/>
    <pc:docChg chg="modSld">
      <pc:chgData name="Peter Doyle" userId="S::p.doyle@uwtsd.ac.uk::9eb13c6d-8f51-46c9-bcaf-0558aa31b953" providerId="AD" clId="Web-{AEFE28B9-155E-3C3D-04CD-5E4D5893AF5F}" dt="2020-08-10T15:06:51.221" v="38" actId="20577"/>
      <pc:docMkLst>
        <pc:docMk/>
      </pc:docMkLst>
      <pc:sldChg chg="modSp">
        <pc:chgData name="Peter Doyle" userId="S::p.doyle@uwtsd.ac.uk::9eb13c6d-8f51-46c9-bcaf-0558aa31b953" providerId="AD" clId="Web-{AEFE28B9-155E-3C3D-04CD-5E4D5893AF5F}" dt="2020-08-10T15:06:51.221" v="37" actId="20577"/>
        <pc:sldMkLst>
          <pc:docMk/>
          <pc:sldMk cId="1573612001" sldId="322"/>
        </pc:sldMkLst>
        <pc:spChg chg="mod">
          <ac:chgData name="Peter Doyle" userId="S::p.doyle@uwtsd.ac.uk::9eb13c6d-8f51-46c9-bcaf-0558aa31b953" providerId="AD" clId="Web-{AEFE28B9-155E-3C3D-04CD-5E4D5893AF5F}" dt="2020-08-10T15:06:51.221" v="37" actId="20577"/>
          <ac:spMkLst>
            <pc:docMk/>
            <pc:sldMk cId="1573612001" sldId="322"/>
            <ac:spMk id="2" creationId="{CB3FD38A-6628-46B8-9380-FF3666B64E28}"/>
          </ac:spMkLst>
        </pc:spChg>
        <pc:spChg chg="mod">
          <ac:chgData name="Peter Doyle" userId="S::p.doyle@uwtsd.ac.uk::9eb13c6d-8f51-46c9-bcaf-0558aa31b953" providerId="AD" clId="Web-{AEFE28B9-155E-3C3D-04CD-5E4D5893AF5F}" dt="2020-08-10T15:05:02.605" v="22" actId="20577"/>
          <ac:spMkLst>
            <pc:docMk/>
            <pc:sldMk cId="1573612001" sldId="322"/>
            <ac:spMk id="3" creationId="{967D663B-287B-4B30-81A6-67BDCAFBF51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84E35-4732-438E-A353-944952190FA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64051E-1ED5-4063-A3FA-2C270348C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42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4051E-1ED5-4063-A3FA-2C270348C03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470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1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83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7886700" cy="855165"/>
          </a:xfrm>
        </p:spPr>
        <p:txBody>
          <a:bodyPr anchor="b"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3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78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93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171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52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9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68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81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D8549-62B9-41A3-A8BE-86A03E0AE084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75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emf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XAzZRnJo2o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Session 1 -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/>
          </a:bodyPr>
          <a:lstStyle/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r>
              <a:rPr lang="en-GB" sz="500">
                <a:solidFill>
                  <a:srgbClr val="FFFFFF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2460397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Think about a ‘great leader’ and 3 reasons why.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9154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1584396"/>
            <a:ext cx="2026568" cy="16888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3529" y="1556793"/>
            <a:ext cx="2245544" cy="18722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7695" y="1612869"/>
            <a:ext cx="2399086" cy="1800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618" y="1590168"/>
            <a:ext cx="2530624" cy="191535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4102" y="3508570"/>
            <a:ext cx="2088232" cy="17401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3693" y="5329258"/>
            <a:ext cx="1371144" cy="137114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58997" y="4853574"/>
            <a:ext cx="1877200" cy="18772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09454" y="3270657"/>
            <a:ext cx="1358952" cy="147933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087" y="3407588"/>
            <a:ext cx="1854428" cy="129312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44954" y="3399947"/>
            <a:ext cx="1652126" cy="132894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8779" y="3435771"/>
            <a:ext cx="1495425" cy="21717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544409" y="4821000"/>
            <a:ext cx="1838325" cy="11811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58596" y="4749996"/>
            <a:ext cx="1733550" cy="2052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120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003E2-ECC7-4FA4-A5C0-35FEABAA0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9C779-98AD-4723-AEF1-C3F128300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>
              <a:cs typeface="Calibri"/>
            </a:endParaRPr>
          </a:p>
          <a:p>
            <a:pPr algn="ctr"/>
            <a:endParaRPr lang="en-GB">
              <a:cs typeface="Calibri"/>
            </a:endParaRPr>
          </a:p>
          <a:p>
            <a:pPr algn="ctr"/>
            <a:endParaRPr lang="en-GB">
              <a:cs typeface="Calibri"/>
            </a:endParaRPr>
          </a:p>
          <a:p>
            <a:pPr algn="ctr"/>
            <a:endParaRPr lang="en-GB">
              <a:cs typeface="Calibri"/>
            </a:endParaRPr>
          </a:p>
          <a:p>
            <a:pPr marL="0" indent="0" algn="ctr">
              <a:buNone/>
            </a:pPr>
            <a:r>
              <a:rPr lang="en-GB">
                <a:cs typeface="Calibri"/>
              </a:rPr>
              <a:t>To be a great leader – does a person have to have done good deeds??</a:t>
            </a:r>
          </a:p>
        </p:txBody>
      </p:sp>
    </p:spTree>
    <p:extLst>
      <p:ext uri="{BB962C8B-B14F-4D97-AF65-F5344CB8AC3E}">
        <p14:creationId xmlns:p14="http://schemas.microsoft.com/office/powerpoint/2010/main" val="691108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Leaders/Managers – Made or Trained?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According to Eden leadership training is unrealistic as some managers ‘have it’ naturally whilst others do not.</a:t>
            </a:r>
          </a:p>
          <a:p>
            <a:endParaRPr lang="en-GB"/>
          </a:p>
          <a:p>
            <a:r>
              <a:rPr lang="en-GB"/>
              <a:t>What do you think of this theory?</a:t>
            </a:r>
          </a:p>
          <a:p>
            <a:endParaRPr lang="en-GB">
              <a:cs typeface="Calibri" panose="020F0502020204030204"/>
            </a:endParaRPr>
          </a:p>
          <a:p>
            <a:endParaRPr lang="en-GB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  <a:cs typeface="Calibri" panose="020F0502020204030204"/>
              </a:rPr>
              <a:t>Are leaders born or made??</a:t>
            </a:r>
          </a:p>
        </p:txBody>
      </p:sp>
    </p:spTree>
    <p:extLst>
      <p:ext uri="{BB962C8B-B14F-4D97-AF65-F5344CB8AC3E}">
        <p14:creationId xmlns:p14="http://schemas.microsoft.com/office/powerpoint/2010/main" val="166473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Providing Leadership to a Team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Are you a Manager or a Leader?</a:t>
            </a:r>
          </a:p>
          <a:p>
            <a:endParaRPr lang="en-GB"/>
          </a:p>
          <a:p>
            <a:r>
              <a:rPr lang="en-GB"/>
              <a:t>Or both?</a:t>
            </a:r>
          </a:p>
          <a:p>
            <a:endParaRPr lang="en-GB"/>
          </a:p>
          <a:p>
            <a:r>
              <a:rPr lang="en-GB"/>
              <a:t>What do the words mean and how do they impact on the way you perform?</a:t>
            </a:r>
          </a:p>
        </p:txBody>
      </p:sp>
    </p:spTree>
    <p:extLst>
      <p:ext uri="{BB962C8B-B14F-4D97-AF65-F5344CB8AC3E}">
        <p14:creationId xmlns:p14="http://schemas.microsoft.com/office/powerpoint/2010/main" val="914104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The Differences between Management and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lot of overlap,</a:t>
            </a:r>
          </a:p>
          <a:p>
            <a:endParaRPr lang="en-GB"/>
          </a:p>
          <a:p>
            <a:r>
              <a:rPr lang="en-GB"/>
              <a:t>Both incorporate organising, working with people, and achieving organisational goals,</a:t>
            </a:r>
          </a:p>
          <a:p>
            <a:endParaRPr lang="en-GB"/>
          </a:p>
          <a:p>
            <a:r>
              <a:rPr lang="en-GB"/>
              <a:t>Both are necessary for the successful running of any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110838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08080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131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6683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Establish Strategy,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Set Timetables/</a:t>
                      </a:r>
                      <a:r>
                        <a:rPr lang="en-GB" sz="2400" err="1"/>
                        <a:t>Rota’s</a:t>
                      </a: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Provide Structure,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Allocate Resources,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Rely on Authority to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Instruct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stability,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processes and systems.</a:t>
                      </a:r>
                    </a:p>
                    <a:p>
                      <a:pPr algn="l"/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vision,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Have a long term view,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Develop strategies,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Inspire and empower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Focus on shared goals and values,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Embrace change,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May not have managerial responsibility but still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positive team environment.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053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Modern day Leadership in 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A more flattened approach to management and leadership where every one is expected to take more personal responsibility. </a:t>
            </a:r>
          </a:p>
        </p:txBody>
      </p:sp>
    </p:spTree>
    <p:extLst>
      <p:ext uri="{BB962C8B-B14F-4D97-AF65-F5344CB8AC3E}">
        <p14:creationId xmlns:p14="http://schemas.microsoft.com/office/powerpoint/2010/main" val="1209733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Impact of Leaders and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What would be the impact on an organisation if:</a:t>
            </a:r>
          </a:p>
          <a:p>
            <a:endParaRPr lang="en-GB"/>
          </a:p>
          <a:p>
            <a:pPr marL="514350" indent="-514350">
              <a:buAutoNum type="arabicPeriod"/>
            </a:pPr>
            <a:r>
              <a:rPr lang="en-GB"/>
              <a:t>It had strong Management but a lack of Leadership?</a:t>
            </a:r>
          </a:p>
          <a:p>
            <a:pPr marL="514350" indent="-514350"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/>
              <a:t>Strong Leadership and a lack of Management?</a:t>
            </a:r>
          </a:p>
        </p:txBody>
      </p:sp>
    </p:spTree>
    <p:extLst>
      <p:ext uri="{BB962C8B-B14F-4D97-AF65-F5344CB8AC3E}">
        <p14:creationId xmlns:p14="http://schemas.microsoft.com/office/powerpoint/2010/main" val="3885141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 couple of examples of Leadership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26128" y="1628800"/>
            <a:ext cx="2993744" cy="4497362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en-GB" sz="2800" b="1"/>
              <a:t>Dominance</a:t>
            </a:r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r>
              <a:rPr lang="en-GB" sz="2800" b="1"/>
              <a:t>Submission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3707905" y="1628800"/>
            <a:ext cx="4978896" cy="4497362"/>
          </a:xfrm>
        </p:spPr>
        <p:txBody>
          <a:bodyPr/>
          <a:lstStyle/>
          <a:p>
            <a:r>
              <a:rPr lang="en-GB"/>
              <a:t>Authoritarian, Autocratic Making decisions without consultation or explanation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Laissez-faire, delegating power (and responsibility), fail to direct, everyone does his/her own thing.  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907704" y="2492896"/>
            <a:ext cx="0" cy="223224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084168" y="2924944"/>
            <a:ext cx="0" cy="144016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036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Extremes of Leadership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Styles at the two extremes i.e. Dominance and Submission are likely to be unattractive and lead to demotivation. </a:t>
            </a:r>
          </a:p>
        </p:txBody>
      </p:sp>
    </p:spTree>
    <p:extLst>
      <p:ext uri="{BB962C8B-B14F-4D97-AF65-F5344CB8AC3E}">
        <p14:creationId xmlns:p14="http://schemas.microsoft.com/office/powerpoint/2010/main" val="2809672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Leadership Styles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Macgregor’s Theory X and Theory Y,</a:t>
            </a:r>
          </a:p>
          <a:p>
            <a:r>
              <a:rPr lang="en-GB"/>
              <a:t>Action Centred Leadership,</a:t>
            </a:r>
          </a:p>
          <a:p>
            <a:r>
              <a:rPr lang="en-GB"/>
              <a:t>Blake and Mouton Leadership (Managerial) Grid,</a:t>
            </a:r>
          </a:p>
          <a:p>
            <a:r>
              <a:rPr lang="en-GB" err="1"/>
              <a:t>Tannenbaum</a:t>
            </a:r>
            <a:r>
              <a:rPr lang="en-GB"/>
              <a:t> and Schmidt Continuum,</a:t>
            </a:r>
          </a:p>
          <a:p>
            <a:r>
              <a:rPr lang="en-GB"/>
              <a:t>Situational Leadership,</a:t>
            </a:r>
          </a:p>
          <a:p>
            <a:r>
              <a:rPr lang="en-GB"/>
              <a:t>Transactional Leadership,</a:t>
            </a:r>
          </a:p>
          <a:p>
            <a:r>
              <a:rPr lang="en-GB"/>
              <a:t>Transformational Leadership. </a:t>
            </a:r>
          </a:p>
        </p:txBody>
      </p:sp>
    </p:spTree>
    <p:extLst>
      <p:ext uri="{BB962C8B-B14F-4D97-AF65-F5344CB8AC3E}">
        <p14:creationId xmlns:p14="http://schemas.microsoft.com/office/powerpoint/2010/main" val="38316448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14300" indent="0" algn="ctr">
              <a:buNone/>
            </a:pPr>
            <a:endParaRPr lang="en-GB"/>
          </a:p>
          <a:p>
            <a:pPr marL="114300" indent="0" algn="ctr">
              <a:buNone/>
            </a:pPr>
            <a:endParaRPr lang="en-GB">
              <a:cs typeface="Calibri"/>
            </a:endParaRPr>
          </a:p>
          <a:p>
            <a:pPr marL="114300" indent="0" algn="ctr">
              <a:buNone/>
            </a:pPr>
            <a:endParaRPr lang="en-GB"/>
          </a:p>
          <a:p>
            <a:pPr marL="114300" indent="0" algn="ctr">
              <a:buNone/>
            </a:pPr>
            <a:endParaRPr lang="en-GB"/>
          </a:p>
          <a:p>
            <a:pPr marL="114300" indent="0" algn="ctr">
              <a:buNone/>
            </a:pPr>
            <a:r>
              <a:rPr lang="en-GB"/>
              <a:t>Take 5 mins – to consider what should be expected from a good leader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7006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Maybe…..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Integrity</a:t>
            </a:r>
          </a:p>
          <a:p>
            <a:endParaRPr lang="en-GB"/>
          </a:p>
          <a:p>
            <a:r>
              <a:rPr lang="en-GB"/>
              <a:t>Goals</a:t>
            </a:r>
          </a:p>
          <a:p>
            <a:endParaRPr lang="en-GB"/>
          </a:p>
          <a:p>
            <a:r>
              <a:rPr lang="en-GB"/>
              <a:t>Motivational</a:t>
            </a:r>
          </a:p>
          <a:p>
            <a:endParaRPr lang="en-GB"/>
          </a:p>
          <a:p>
            <a:r>
              <a:rPr lang="en-GB"/>
              <a:t>Innovation</a:t>
            </a:r>
          </a:p>
          <a:p>
            <a:endParaRPr lang="en-GB"/>
          </a:p>
          <a:p>
            <a:r>
              <a:rPr lang="en-GB"/>
              <a:t>Collaborative</a:t>
            </a:r>
            <a:endParaRPr lang="en-GB"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5742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9167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Integrity</a:t>
            </a:r>
          </a:p>
          <a:p>
            <a:pPr>
              <a:buFont typeface="Arial"/>
              <a:buChar char="•"/>
            </a:pPr>
            <a:r>
              <a:rPr lang="en-GB"/>
              <a:t>Ethical leaders : </a:t>
            </a:r>
            <a:endParaRPr lang="en-GB">
              <a:cs typeface="Calibri" panose="020F0502020204030204"/>
            </a:endParaRPr>
          </a:p>
          <a:p>
            <a:r>
              <a:rPr lang="en-GB"/>
              <a:t>The manner in which a leader handles challenging situations or conflicts is one example of an opportunity for modelling strong integrity. </a:t>
            </a:r>
          </a:p>
          <a:p>
            <a:r>
              <a:rPr lang="en-GB"/>
              <a:t>By dealing with a conflict directly and in a transparent manner, leaders prove themselves to be honest, forthright managers.</a:t>
            </a:r>
          </a:p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Goals</a:t>
            </a:r>
            <a:endParaRPr lang="en-GB" b="1">
              <a:solidFill>
                <a:srgbClr val="FF0000"/>
              </a:solidFill>
              <a:cs typeface="Calibri"/>
            </a:endParaRPr>
          </a:p>
          <a:p>
            <a:r>
              <a:rPr lang="en-GB"/>
              <a:t>Leaders make their priorities for both themselves and their workers clear. </a:t>
            </a:r>
          </a:p>
          <a:p>
            <a:r>
              <a:rPr lang="en-GB"/>
              <a:t>When a team fails to meet its goals, leaders are expected to provide constructional feedback and suggestions for improvement.</a:t>
            </a:r>
          </a:p>
          <a:p>
            <a:r>
              <a:rPr lang="en-GB"/>
              <a:t>If goals are achieved, leaders should acknowledge this while simultaneously raising standards for the next project.</a:t>
            </a:r>
          </a:p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Motivational</a:t>
            </a:r>
            <a:endParaRPr lang="en-GB" b="1">
              <a:solidFill>
                <a:srgbClr val="FF0000"/>
              </a:solidFill>
              <a:cs typeface="Calibri"/>
            </a:endParaRPr>
          </a:p>
          <a:p>
            <a:r>
              <a:rPr lang="en-GB"/>
              <a:t>Leaders must “inspire a high level of commitment and performance,” </a:t>
            </a:r>
          </a:p>
          <a:p>
            <a:r>
              <a:rPr lang="en-GB"/>
              <a:t>Not be entirely negative or positive, but a mixture of both. </a:t>
            </a:r>
          </a:p>
          <a:p>
            <a:r>
              <a:rPr lang="en-GB"/>
              <a:t>E.g. a leader might introduce initiatives that either reward employees based on outstanding performance or punish them for poor performance. </a:t>
            </a:r>
          </a:p>
        </p:txBody>
      </p:sp>
    </p:spTree>
    <p:extLst>
      <p:ext uri="{BB962C8B-B14F-4D97-AF65-F5344CB8AC3E}">
        <p14:creationId xmlns:p14="http://schemas.microsoft.com/office/powerpoint/2010/main" val="943052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Innovation</a:t>
            </a:r>
          </a:p>
          <a:p>
            <a:r>
              <a:rPr lang="en-GB"/>
              <a:t>Outstanding organisations are such thanks to workers who constantly strive to improve. </a:t>
            </a:r>
          </a:p>
          <a:p>
            <a:r>
              <a:rPr lang="en-GB"/>
              <a:t>These organisations must have innovative leaders who can see past immediate projects, objectives and successes and develop new, original ideas to stay ahead of their competitors. </a:t>
            </a:r>
          </a:p>
          <a:p>
            <a:r>
              <a:rPr lang="en-GB"/>
              <a:t>Leaders can inspire and draw out innovation in their employees by constantly asking questions and paying attention to any worker with valid concerns or solutions.</a:t>
            </a:r>
          </a:p>
          <a:p>
            <a:r>
              <a:rPr lang="en-GB" b="1"/>
              <a:t>Collaborative</a:t>
            </a:r>
          </a:p>
          <a:p>
            <a:r>
              <a:rPr lang="en-GB"/>
              <a:t>Leaders can encourage a collaborative spirit by demonstrating strong communications skills, not only with the employees they oversee but with their own employers, clients and customers.</a:t>
            </a:r>
          </a:p>
        </p:txBody>
      </p:sp>
    </p:spTree>
    <p:extLst>
      <p:ext uri="{BB962C8B-B14F-4D97-AF65-F5344CB8AC3E}">
        <p14:creationId xmlns:p14="http://schemas.microsoft.com/office/powerpoint/2010/main" val="3093258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/>
              <a:t>Douglas McGregor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Douglas McGregor  was born in 1906 and died at the comparatively young age of 58 in 1964, he was a Professor of management at Massachusetts Institute of Technology 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98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/>
              <a:t>Douglas McGregor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In his book ‘</a:t>
            </a:r>
            <a:r>
              <a:rPr lang="en-GB" i="1"/>
              <a:t>The Human Side of Enterprise’</a:t>
            </a:r>
            <a:r>
              <a:rPr lang="en-GB"/>
              <a:t> McGregor identified an approach of creating an environment within which employees are motivated via </a:t>
            </a:r>
            <a:r>
              <a:rPr lang="en-GB">
                <a:solidFill>
                  <a:srgbClr val="0070C0"/>
                </a:solidFill>
              </a:rPr>
              <a:t>authoritative, direction and control </a:t>
            </a:r>
            <a:r>
              <a:rPr lang="en-GB"/>
              <a:t>or </a:t>
            </a:r>
            <a:r>
              <a:rPr lang="en-GB">
                <a:solidFill>
                  <a:srgbClr val="0070C0"/>
                </a:solidFill>
              </a:rPr>
              <a:t>integration and self-control</a:t>
            </a:r>
            <a:r>
              <a:rPr lang="en-GB"/>
              <a:t>, which he called theory X and theory Y.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319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568952" cy="1039427"/>
          </a:xfrm>
        </p:spPr>
        <p:txBody>
          <a:bodyPr>
            <a:normAutofit/>
          </a:bodyPr>
          <a:lstStyle/>
          <a:p>
            <a:r>
              <a:rPr lang="en-GB"/>
              <a:t>McGregor’s Theory X and 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/>
          </a:p>
          <a:p>
            <a:endParaRPr lang="en-GB"/>
          </a:p>
          <a:p>
            <a:r>
              <a:rPr lang="en-GB"/>
              <a:t>McGregor did not publish much but what he did publish had a great impact. </a:t>
            </a:r>
          </a:p>
          <a:p>
            <a:endParaRPr lang="en-GB"/>
          </a:p>
          <a:p>
            <a:r>
              <a:rPr lang="en-GB"/>
              <a:t>In 1993 he was listed as the most popular management writer of all time.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3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568952" cy="1039427"/>
          </a:xfrm>
        </p:spPr>
        <p:txBody>
          <a:bodyPr>
            <a:normAutofit/>
          </a:bodyPr>
          <a:lstStyle/>
          <a:p>
            <a:r>
              <a:rPr lang="en-GB"/>
              <a:t>McGregor’s Theory X and 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McGregor’s Theory X and Theory Y was an early attempt to analyse leadership style, </a:t>
            </a:r>
          </a:p>
          <a:p>
            <a:endParaRPr lang="en-GB"/>
          </a:p>
          <a:p>
            <a:r>
              <a:rPr lang="en-GB"/>
              <a:t>It was based upon the underlying assumptions that leaders hold about employees.</a:t>
            </a:r>
          </a:p>
        </p:txBody>
      </p:sp>
    </p:spTree>
    <p:extLst>
      <p:ext uri="{BB962C8B-B14F-4D97-AF65-F5344CB8AC3E}">
        <p14:creationId xmlns:p14="http://schemas.microsoft.com/office/powerpoint/2010/main" val="13147122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D38A-6628-46B8-9380-FF3666B64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Douglas Mcgregor!!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D663B-287B-4B30-81A6-67BDCAFBF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algn="ctr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https://www.youtube.com/watch?v=CXAzZRnJo2o</a:t>
            </a:r>
            <a:endParaRPr lang="en-GB" sz="2400" b="0" dirty="0">
              <a:ea typeface="+mn-lt"/>
              <a:cs typeface="+mn-lt"/>
              <a:hlinkClick r:id="rId2"/>
            </a:endParaRPr>
          </a:p>
          <a:p>
            <a:pPr marL="0" indent="0" algn="ctr">
              <a:buNone/>
            </a:pPr>
            <a:endParaRPr lang="en-GB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36120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Session 2 -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/>
          </a:bodyPr>
          <a:lstStyle/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r>
              <a:rPr lang="en-GB" sz="500">
                <a:solidFill>
                  <a:srgbClr val="FFFFFF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554820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‘Assumptions about employees’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If you were a manager what sort of traits (positive or negative) would you expect to find in your staff?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74776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Theory X assumes that people would prefer to avoid work if they can,</a:t>
            </a:r>
          </a:p>
          <a:p>
            <a:endParaRPr lang="en-GB"/>
          </a:p>
          <a:p>
            <a:r>
              <a:rPr lang="en-GB"/>
              <a:t>They have to be coerced and threatened to get them to perform,</a:t>
            </a:r>
          </a:p>
          <a:p>
            <a:endParaRPr lang="en-GB"/>
          </a:p>
          <a:p>
            <a:r>
              <a:rPr lang="en-GB"/>
              <a:t>Employees need, and will respond to, close supervision and control. </a:t>
            </a:r>
          </a:p>
        </p:txBody>
      </p:sp>
    </p:spTree>
    <p:extLst>
      <p:ext uri="{BB962C8B-B14F-4D97-AF65-F5344CB8AC3E}">
        <p14:creationId xmlns:p14="http://schemas.microsoft.com/office/powerpoint/2010/main" val="42752626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Leaders who take this view generally get a hostile reaction from employees, which acts to reinforce their original view and strengthen the behavioural cycle. </a:t>
            </a:r>
          </a:p>
        </p:txBody>
      </p:sp>
    </p:spTree>
    <p:extLst>
      <p:ext uri="{BB962C8B-B14F-4D97-AF65-F5344CB8AC3E}">
        <p14:creationId xmlns:p14="http://schemas.microsoft.com/office/powerpoint/2010/main" val="32043033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McGregor proposed that the role for managers and or leaders was to change from Commanding and Controlling (Authoritarian) subordinates to one of assisting them to reach their full potential.</a:t>
            </a:r>
          </a:p>
        </p:txBody>
      </p:sp>
    </p:spTree>
    <p:extLst>
      <p:ext uri="{BB962C8B-B14F-4D97-AF65-F5344CB8AC3E}">
        <p14:creationId xmlns:p14="http://schemas.microsoft.com/office/powerpoint/2010/main" val="37361858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Assumes that humans naturally find work satisfying, will respond positively to objectives to which they are committed, and accept responsibility, </a:t>
            </a:r>
          </a:p>
          <a:p>
            <a:endParaRPr lang="en-GB"/>
          </a:p>
          <a:p>
            <a:r>
              <a:rPr lang="en-GB"/>
              <a:t>Individual satisfaction can be gained from the pursuit of organisational goals (Mission and Vision Statements). </a:t>
            </a:r>
          </a:p>
        </p:txBody>
      </p:sp>
    </p:spTree>
    <p:extLst>
      <p:ext uri="{BB962C8B-B14F-4D97-AF65-F5344CB8AC3E}">
        <p14:creationId xmlns:p14="http://schemas.microsoft.com/office/powerpoint/2010/main" val="6465602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Whilst this theory is more appealing to employees, not all people are self-motivated or willing to consistently align themselves to the objectives of the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40492246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So in contradiction to Theory X McGregor makes the assumption that employees are:</a:t>
            </a:r>
          </a:p>
          <a:p>
            <a:pPr marL="0" indent="0">
              <a:buNone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Not all inherently lazy,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self direction and self control, and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providing important suggestions and ideas that will improve organisational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0014565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These positive aspects of Theory Y when effectively managed by the use of a system of ‘Objectives and Rewards’ and the opportunity to participate in the decision making process can lead to the realisation of both personal and organisational goals. </a:t>
            </a:r>
          </a:p>
        </p:txBody>
      </p:sp>
    </p:spTree>
    <p:extLst>
      <p:ext uri="{BB962C8B-B14F-4D97-AF65-F5344CB8AC3E}">
        <p14:creationId xmlns:p14="http://schemas.microsoft.com/office/powerpoint/2010/main" val="3787215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the most effective X or 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049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Managing Using Theory X and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It would be over simplistic to suggest that managers have a ‘theory X’ or ‘theory Y’ mind-set (hopefully!),</a:t>
            </a:r>
          </a:p>
          <a:p>
            <a:endParaRPr lang="en-GB"/>
          </a:p>
          <a:p>
            <a:r>
              <a:rPr lang="en-GB"/>
              <a:t>Managers would usually have different types of relationship with different subordinates, </a:t>
            </a:r>
          </a:p>
          <a:p>
            <a:endParaRPr lang="en-GB"/>
          </a:p>
          <a:p>
            <a:r>
              <a:rPr lang="en-GB"/>
              <a:t>Perhaps they would adopt a theory X approach with some and a theory Y with others!</a:t>
            </a:r>
          </a:p>
        </p:txBody>
      </p:sp>
    </p:spTree>
    <p:extLst>
      <p:ext uri="{BB962C8B-B14F-4D97-AF65-F5344CB8AC3E}">
        <p14:creationId xmlns:p14="http://schemas.microsoft.com/office/powerpoint/2010/main" val="39399647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Session 3 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/>
          </a:bodyPr>
          <a:lstStyle/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endParaRPr lang="en-GB" sz="500">
              <a:solidFill>
                <a:srgbClr val="FFFFFF"/>
              </a:solidFill>
            </a:endParaRPr>
          </a:p>
          <a:p>
            <a:r>
              <a:rPr lang="en-GB" sz="500">
                <a:solidFill>
                  <a:srgbClr val="FFFFFF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31171346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Team Leadership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/>
              <a:t>Designed to:</a:t>
            </a:r>
          </a:p>
          <a:p>
            <a:pPr>
              <a:lnSpc>
                <a:spcPct val="200000"/>
              </a:lnSpc>
            </a:pPr>
            <a:r>
              <a:rPr lang="en-GB"/>
              <a:t>Monitor the Team</a:t>
            </a:r>
          </a:p>
          <a:p>
            <a:pPr>
              <a:lnSpc>
                <a:spcPct val="200000"/>
              </a:lnSpc>
            </a:pPr>
            <a:r>
              <a:rPr lang="en-GB"/>
              <a:t>Diagnose Team Problems</a:t>
            </a:r>
          </a:p>
          <a:p>
            <a:pPr>
              <a:lnSpc>
                <a:spcPct val="200000"/>
              </a:lnSpc>
            </a:pPr>
            <a:r>
              <a:rPr lang="en-GB"/>
              <a:t>Take Appropriate Action</a:t>
            </a:r>
          </a:p>
          <a:p>
            <a:pPr>
              <a:lnSpc>
                <a:spcPct val="200000"/>
              </a:lnSpc>
            </a:pPr>
            <a:r>
              <a:rPr lang="en-GB"/>
              <a:t>Restore Effectiveness of Team</a:t>
            </a:r>
          </a:p>
          <a:p>
            <a:endParaRPr lang="en-GB"/>
          </a:p>
          <a:p>
            <a:pPr marL="11430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89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558422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BOX 1 Leadership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en-GB"/>
              <a:t>These are the Big decisions for a leader: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en-GB"/>
              <a:t>Firstly, should the leader continue to observe the ‘team’ or Intervene and take some action?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en-GB"/>
              <a:t>Secondly, ‘Task or Relational Intervention’, does the team need help to achieve the task, or does it need help in maintaining relationships?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en-GB"/>
              <a:t>Thirdly, Internal or External, should the ‘intervention’ be within the team or in the teams environment?  </a:t>
            </a:r>
          </a:p>
        </p:txBody>
      </p:sp>
    </p:spTree>
    <p:extLst>
      <p:ext uri="{BB962C8B-B14F-4D97-AF65-F5344CB8AC3E}">
        <p14:creationId xmlns:p14="http://schemas.microsoft.com/office/powerpoint/2010/main" val="36055505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476497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At the start of the lecture we considered Eden’s theory that good leaders or managers were made rather than trained, next week we will take a look at </a:t>
            </a:r>
            <a:r>
              <a:rPr lang="en-GB" err="1"/>
              <a:t>Adairs</a:t>
            </a:r>
            <a:r>
              <a:rPr lang="en-GB"/>
              <a:t> ‘Action Centred Leadership model’</a:t>
            </a:r>
          </a:p>
        </p:txBody>
      </p:sp>
    </p:spTree>
    <p:extLst>
      <p:ext uri="{BB962C8B-B14F-4D97-AF65-F5344CB8AC3E}">
        <p14:creationId xmlns:p14="http://schemas.microsoft.com/office/powerpoint/2010/main" val="18920256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Carson C. (2005) “A historical view of Douglas McGregor’s Theory Y”. </a:t>
            </a:r>
            <a:r>
              <a:rPr lang="en-GB" sz="2400" i="1"/>
              <a:t>Management Decision</a:t>
            </a:r>
            <a:r>
              <a:rPr lang="en-GB" sz="2400"/>
              <a:t>. (450 – 460). </a:t>
            </a:r>
          </a:p>
          <a:p>
            <a:r>
              <a:rPr lang="en-GB" sz="2400" err="1"/>
              <a:t>Kopelman</a:t>
            </a:r>
            <a:r>
              <a:rPr lang="en-GB" sz="2400"/>
              <a:t> R.E. </a:t>
            </a:r>
            <a:r>
              <a:rPr lang="en-GB" sz="2400" err="1"/>
              <a:t>Prottas</a:t>
            </a:r>
            <a:r>
              <a:rPr lang="en-GB" sz="2400"/>
              <a:t> D.J. and Davis A.L. (2008) ‘Douglas McGregor’s Theory X and Y: Toward a Construct-valid Measure’. </a:t>
            </a:r>
            <a:r>
              <a:rPr lang="en-GB" sz="2400" i="1"/>
              <a:t>Journal of Managerial Issues</a:t>
            </a:r>
            <a:r>
              <a:rPr lang="en-GB" sz="2400"/>
              <a:t>. </a:t>
            </a:r>
            <a:r>
              <a:rPr lang="en-GB" sz="2400" err="1"/>
              <a:t>Vol</a:t>
            </a:r>
            <a:r>
              <a:rPr lang="en-GB" sz="2400"/>
              <a:t> XX. No.2. Summer 2008. 255-271.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532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58680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41</Slides>
  <Notes>1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Session 1 - Management and Leadership</vt:lpstr>
      <vt:lpstr>PowerPoint Presentation</vt:lpstr>
      <vt:lpstr>PowerPoint Presentation</vt:lpstr>
      <vt:lpstr>PowerPoint Presentation</vt:lpstr>
      <vt:lpstr>Leaders/Managers – Made or Trained?</vt:lpstr>
      <vt:lpstr>Providing Leadership to a Team </vt:lpstr>
      <vt:lpstr>The Differences between Management and Leadership</vt:lpstr>
      <vt:lpstr>PowerPoint Presentation</vt:lpstr>
      <vt:lpstr>Modern day Leadership in PS</vt:lpstr>
      <vt:lpstr>Task: Impact of Leaders and Managers</vt:lpstr>
      <vt:lpstr>A couple of examples of Leadership styles</vt:lpstr>
      <vt:lpstr>Extremes of Leadership</vt:lpstr>
      <vt:lpstr>Leadership Styles </vt:lpstr>
      <vt:lpstr>Task: Expectations from a ‘Leader’</vt:lpstr>
      <vt:lpstr>Maybe…..</vt:lpstr>
      <vt:lpstr>Expectations from a ‘Leader’</vt:lpstr>
      <vt:lpstr>Expectations from a ‘Leader’</vt:lpstr>
      <vt:lpstr>Douglas McGregor</vt:lpstr>
      <vt:lpstr>Douglas McGregor</vt:lpstr>
      <vt:lpstr>McGregor’s Theory X and Theory Y</vt:lpstr>
      <vt:lpstr>McGregor’s Theory X and Theory Y</vt:lpstr>
      <vt:lpstr>Watch the Film – Douglas Mcgregor!!</vt:lpstr>
      <vt:lpstr>Session 2 - Management and Leadership</vt:lpstr>
      <vt:lpstr>Task: ‘Assumptions about employees’ </vt:lpstr>
      <vt:lpstr>Theory X</vt:lpstr>
      <vt:lpstr>Theory X</vt:lpstr>
      <vt:lpstr>Theory X</vt:lpstr>
      <vt:lpstr>Theory Y</vt:lpstr>
      <vt:lpstr>Theory Y</vt:lpstr>
      <vt:lpstr>Theory Y</vt:lpstr>
      <vt:lpstr>Theory Y</vt:lpstr>
      <vt:lpstr>What is the most effective X or Y?</vt:lpstr>
      <vt:lpstr>Managing Using Theory X and Y</vt:lpstr>
      <vt:lpstr>Session 3  - Management and Leadership</vt:lpstr>
      <vt:lpstr>Team Leadership Model</vt:lpstr>
      <vt:lpstr>PowerPoint Presentation</vt:lpstr>
      <vt:lpstr>BOX 1 Leadership Decisions</vt:lpstr>
      <vt:lpstr>PowerPoint Presentation</vt:lpstr>
      <vt:lpstr>Eden</vt:lpstr>
      <vt:lpstr>Bibliography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and Leadership</dc:title>
  <dc:creator>Jones, Wynne</dc:creator>
  <cp:revision>12</cp:revision>
  <dcterms:created xsi:type="dcterms:W3CDTF">2014-12-04T10:31:39Z</dcterms:created>
  <dcterms:modified xsi:type="dcterms:W3CDTF">2020-08-10T15:06:51Z</dcterms:modified>
</cp:coreProperties>
</file>