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5" r:id="rId2"/>
    <p:sldMasterId id="2147483678" r:id="rId3"/>
  </p:sldMasterIdLst>
  <p:notesMasterIdLst>
    <p:notesMasterId r:id="rId56"/>
  </p:notesMasterIdLst>
  <p:sldIdLst>
    <p:sldId id="256" r:id="rId4"/>
    <p:sldId id="257" r:id="rId5"/>
    <p:sldId id="258" r:id="rId6"/>
    <p:sldId id="259" r:id="rId7"/>
    <p:sldId id="260" r:id="rId8"/>
    <p:sldId id="261" r:id="rId9"/>
    <p:sldId id="262" r:id="rId10"/>
    <p:sldId id="316" r:id="rId11"/>
    <p:sldId id="285" r:id="rId12"/>
    <p:sldId id="286" r:id="rId13"/>
    <p:sldId id="273" r:id="rId14"/>
    <p:sldId id="274" r:id="rId15"/>
    <p:sldId id="275" r:id="rId16"/>
    <p:sldId id="276" r:id="rId17"/>
    <p:sldId id="277" r:id="rId18"/>
    <p:sldId id="279" r:id="rId19"/>
    <p:sldId id="278" r:id="rId20"/>
    <p:sldId id="280" r:id="rId21"/>
    <p:sldId id="281" r:id="rId22"/>
    <p:sldId id="282" r:id="rId23"/>
    <p:sldId id="283" r:id="rId24"/>
    <p:sldId id="293" r:id="rId25"/>
    <p:sldId id="2147479106" r:id="rId26"/>
    <p:sldId id="2147479108" r:id="rId27"/>
    <p:sldId id="287" r:id="rId28"/>
    <p:sldId id="288" r:id="rId29"/>
    <p:sldId id="289" r:id="rId30"/>
    <p:sldId id="290" r:id="rId31"/>
    <p:sldId id="291" r:id="rId32"/>
    <p:sldId id="292" r:id="rId33"/>
    <p:sldId id="317" r:id="rId34"/>
    <p:sldId id="2563" r:id="rId35"/>
    <p:sldId id="2564" r:id="rId36"/>
    <p:sldId id="2565" r:id="rId37"/>
    <p:sldId id="295" r:id="rId38"/>
    <p:sldId id="296" r:id="rId39"/>
    <p:sldId id="297" r:id="rId40"/>
    <p:sldId id="2147377243" r:id="rId41"/>
    <p:sldId id="382" r:id="rId42"/>
    <p:sldId id="378" r:id="rId43"/>
    <p:sldId id="2147479105" r:id="rId44"/>
    <p:sldId id="2147377245" r:id="rId45"/>
    <p:sldId id="387" r:id="rId46"/>
    <p:sldId id="303" r:id="rId47"/>
    <p:sldId id="308" r:id="rId48"/>
    <p:sldId id="309" r:id="rId49"/>
    <p:sldId id="310" r:id="rId50"/>
    <p:sldId id="311" r:id="rId51"/>
    <p:sldId id="312" r:id="rId52"/>
    <p:sldId id="313" r:id="rId53"/>
    <p:sldId id="314" r:id="rId54"/>
    <p:sldId id="315" r:id="rId55"/>
  </p:sldIdLst>
  <p:sldSz cx="12192000" cy="6858000"/>
  <p:notesSz cx="6797675" cy="9926638"/>
  <p:embeddedFontLst>
    <p:embeddedFont>
      <p:font typeface="Arial Black" panose="020B0A04020102020204" pitchFamily="34" charset="0"/>
      <p:regular r:id="rId57"/>
      <p:bold r:id="rId58"/>
    </p:embeddedFont>
    <p:embeddedFont>
      <p:font typeface="Corbel" panose="020B0503020204020204" pitchFamily="34" charset="0"/>
      <p:regular r:id="rId59"/>
      <p:bold r:id="rId60"/>
      <p:italic r:id="rId61"/>
      <p:boldItalic r:id="rId62"/>
    </p:embeddedFont>
    <p:embeddedFont>
      <p:font typeface="Corsiva" panose="020B0604020202020204" charset="0"/>
      <p:regular r:id="rId63"/>
      <p:bold r:id="rId64"/>
      <p:italic r:id="rId65"/>
      <p:boldItalic r:id="rId6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0" roundtripDataSignature="AMtx7mji+NdHTEnKyR08yNe6ClJnwjB8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5FED75-59FD-49A8-98B8-D2CF9D3A155B}" v="12" dt="2026-03-17T12:31:27.8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94660"/>
  </p:normalViewPr>
  <p:slideViewPr>
    <p:cSldViewPr snapToGrid="0">
      <p:cViewPr varScale="1">
        <p:scale>
          <a:sx n="51" d="100"/>
          <a:sy n="51" d="100"/>
        </p:scale>
        <p:origin x="1372"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font" Target="fonts/font7.fntdata"/><Relationship Id="rId84"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font" Target="fonts/font2.fntdata"/><Relationship Id="rId66" Type="http://schemas.openxmlformats.org/officeDocument/2006/relationships/font" Target="fonts/font10.fntdata"/><Relationship Id="rId5" Type="http://schemas.openxmlformats.org/officeDocument/2006/relationships/slide" Target="slides/slide2.xml"/><Relationship Id="rId61" Type="http://schemas.openxmlformats.org/officeDocument/2006/relationships/font" Target="fonts/font5.fntdata"/><Relationship Id="rId82"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notesMaster" Target="notesMasters/notesMaster1.xml"/><Relationship Id="rId64" Type="http://schemas.openxmlformats.org/officeDocument/2006/relationships/font" Target="fonts/font8.fntdata"/><Relationship Id="rId8" Type="http://schemas.openxmlformats.org/officeDocument/2006/relationships/slide" Target="slides/slide5.xml"/><Relationship Id="rId51" Type="http://schemas.openxmlformats.org/officeDocument/2006/relationships/slide" Target="slides/slide48.xml"/><Relationship Id="rId80" Type="http://customschemas.google.com/relationships/presentationmetadata" Target="metadata"/><Relationship Id="rId85" Type="http://schemas.microsoft.com/office/2016/11/relationships/changesInfo" Target="changesInfos/changesInfo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3.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font" Target="fonts/font6.fntdata"/><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1.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font" Target="fonts/font4.fntdata"/><Relationship Id="rId65" Type="http://schemas.openxmlformats.org/officeDocument/2006/relationships/font" Target="fonts/font9.fntdata"/><Relationship Id="rId81" Type="http://schemas.openxmlformats.org/officeDocument/2006/relationships/presProps" Target="presProps.xml"/><Relationship Id="rId86"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 BRUTEN (DBT)" userId="4ee11a42-69fc-4dbc-95e4-b4017a3a5237" providerId="ADAL" clId="{2862E511-9A83-4A27-9C90-4BE27B8B1A9F}"/>
    <pc:docChg chg="undo custSel addSld delSld modSld sldOrd">
      <pc:chgData name="Ben BRUTEN (DBT)" userId="4ee11a42-69fc-4dbc-95e4-b4017a3a5237" providerId="ADAL" clId="{2862E511-9A83-4A27-9C90-4BE27B8B1A9F}" dt="2026-03-17T12:32:13.159" v="847"/>
      <pc:docMkLst>
        <pc:docMk/>
      </pc:docMkLst>
      <pc:sldChg chg="del">
        <pc:chgData name="Ben BRUTEN (DBT)" userId="4ee11a42-69fc-4dbc-95e4-b4017a3a5237" providerId="ADAL" clId="{2862E511-9A83-4A27-9C90-4BE27B8B1A9F}" dt="2026-03-17T11:49:07.399" v="0" actId="47"/>
        <pc:sldMkLst>
          <pc:docMk/>
          <pc:sldMk cId="0" sldId="263"/>
        </pc:sldMkLst>
      </pc:sldChg>
      <pc:sldChg chg="del">
        <pc:chgData name="Ben BRUTEN (DBT)" userId="4ee11a42-69fc-4dbc-95e4-b4017a3a5237" providerId="ADAL" clId="{2862E511-9A83-4A27-9C90-4BE27B8B1A9F}" dt="2026-03-17T11:49:09.311" v="1" actId="47"/>
        <pc:sldMkLst>
          <pc:docMk/>
          <pc:sldMk cId="0" sldId="264"/>
        </pc:sldMkLst>
      </pc:sldChg>
      <pc:sldChg chg="del">
        <pc:chgData name="Ben BRUTEN (DBT)" userId="4ee11a42-69fc-4dbc-95e4-b4017a3a5237" providerId="ADAL" clId="{2862E511-9A83-4A27-9C90-4BE27B8B1A9F}" dt="2026-03-17T11:49:14.975" v="2" actId="47"/>
        <pc:sldMkLst>
          <pc:docMk/>
          <pc:sldMk cId="0" sldId="265"/>
        </pc:sldMkLst>
      </pc:sldChg>
      <pc:sldChg chg="del">
        <pc:chgData name="Ben BRUTEN (DBT)" userId="4ee11a42-69fc-4dbc-95e4-b4017a3a5237" providerId="ADAL" clId="{2862E511-9A83-4A27-9C90-4BE27B8B1A9F}" dt="2026-03-17T11:49:18.386" v="3" actId="47"/>
        <pc:sldMkLst>
          <pc:docMk/>
          <pc:sldMk cId="0" sldId="266"/>
        </pc:sldMkLst>
      </pc:sldChg>
      <pc:sldChg chg="del">
        <pc:chgData name="Ben BRUTEN (DBT)" userId="4ee11a42-69fc-4dbc-95e4-b4017a3a5237" providerId="ADAL" clId="{2862E511-9A83-4A27-9C90-4BE27B8B1A9F}" dt="2026-03-17T11:49:19.579" v="4" actId="47"/>
        <pc:sldMkLst>
          <pc:docMk/>
          <pc:sldMk cId="0" sldId="267"/>
        </pc:sldMkLst>
      </pc:sldChg>
      <pc:sldChg chg="del">
        <pc:chgData name="Ben BRUTEN (DBT)" userId="4ee11a42-69fc-4dbc-95e4-b4017a3a5237" providerId="ADAL" clId="{2862E511-9A83-4A27-9C90-4BE27B8B1A9F}" dt="2026-03-17T11:49:20.758" v="5" actId="47"/>
        <pc:sldMkLst>
          <pc:docMk/>
          <pc:sldMk cId="0" sldId="268"/>
        </pc:sldMkLst>
      </pc:sldChg>
      <pc:sldChg chg="del">
        <pc:chgData name="Ben BRUTEN (DBT)" userId="4ee11a42-69fc-4dbc-95e4-b4017a3a5237" providerId="ADAL" clId="{2862E511-9A83-4A27-9C90-4BE27B8B1A9F}" dt="2026-03-17T11:49:22.041" v="6" actId="47"/>
        <pc:sldMkLst>
          <pc:docMk/>
          <pc:sldMk cId="0" sldId="269"/>
        </pc:sldMkLst>
      </pc:sldChg>
      <pc:sldChg chg="del">
        <pc:chgData name="Ben BRUTEN (DBT)" userId="4ee11a42-69fc-4dbc-95e4-b4017a3a5237" providerId="ADAL" clId="{2862E511-9A83-4A27-9C90-4BE27B8B1A9F}" dt="2026-03-17T11:49:23.763" v="7" actId="47"/>
        <pc:sldMkLst>
          <pc:docMk/>
          <pc:sldMk cId="0" sldId="270"/>
        </pc:sldMkLst>
      </pc:sldChg>
      <pc:sldChg chg="del">
        <pc:chgData name="Ben BRUTEN (DBT)" userId="4ee11a42-69fc-4dbc-95e4-b4017a3a5237" providerId="ADAL" clId="{2862E511-9A83-4A27-9C90-4BE27B8B1A9F}" dt="2026-03-17T11:49:24.653" v="8" actId="47"/>
        <pc:sldMkLst>
          <pc:docMk/>
          <pc:sldMk cId="0" sldId="271"/>
        </pc:sldMkLst>
      </pc:sldChg>
      <pc:sldChg chg="del">
        <pc:chgData name="Ben BRUTEN (DBT)" userId="4ee11a42-69fc-4dbc-95e4-b4017a3a5237" providerId="ADAL" clId="{2862E511-9A83-4A27-9C90-4BE27B8B1A9F}" dt="2026-03-17T11:49:31.519" v="9" actId="47"/>
        <pc:sldMkLst>
          <pc:docMk/>
          <pc:sldMk cId="0" sldId="272"/>
        </pc:sldMkLst>
      </pc:sldChg>
      <pc:sldChg chg="modSp mod ord">
        <pc:chgData name="Ben BRUTEN (DBT)" userId="4ee11a42-69fc-4dbc-95e4-b4017a3a5237" providerId="ADAL" clId="{2862E511-9A83-4A27-9C90-4BE27B8B1A9F}" dt="2026-03-17T11:50:36.353" v="64" actId="20577"/>
        <pc:sldMkLst>
          <pc:docMk/>
          <pc:sldMk cId="0" sldId="278"/>
        </pc:sldMkLst>
        <pc:spChg chg="mod">
          <ac:chgData name="Ben BRUTEN (DBT)" userId="4ee11a42-69fc-4dbc-95e4-b4017a3a5237" providerId="ADAL" clId="{2862E511-9A83-4A27-9C90-4BE27B8B1A9F}" dt="2026-03-17T11:50:36.353" v="64" actId="20577"/>
          <ac:spMkLst>
            <pc:docMk/>
            <pc:sldMk cId="0" sldId="278"/>
            <ac:spMk id="409" creationId="{00000000-0000-0000-0000-000000000000}"/>
          </ac:spMkLst>
        </pc:spChg>
      </pc:sldChg>
      <pc:sldChg chg="ord">
        <pc:chgData name="Ben BRUTEN (DBT)" userId="4ee11a42-69fc-4dbc-95e4-b4017a3a5237" providerId="ADAL" clId="{2862E511-9A83-4A27-9C90-4BE27B8B1A9F}" dt="2026-03-17T11:50:00.379" v="13"/>
        <pc:sldMkLst>
          <pc:docMk/>
          <pc:sldMk cId="0" sldId="279"/>
        </pc:sldMkLst>
      </pc:sldChg>
      <pc:sldChg chg="modSp mod">
        <pc:chgData name="Ben BRUTEN (DBT)" userId="4ee11a42-69fc-4dbc-95e4-b4017a3a5237" providerId="ADAL" clId="{2862E511-9A83-4A27-9C90-4BE27B8B1A9F}" dt="2026-03-17T11:50:20.847" v="36" actId="20577"/>
        <pc:sldMkLst>
          <pc:docMk/>
          <pc:sldMk cId="0" sldId="280"/>
        </pc:sldMkLst>
        <pc:spChg chg="mod">
          <ac:chgData name="Ben BRUTEN (DBT)" userId="4ee11a42-69fc-4dbc-95e4-b4017a3a5237" providerId="ADAL" clId="{2862E511-9A83-4A27-9C90-4BE27B8B1A9F}" dt="2026-03-17T11:50:20.847" v="36" actId="20577"/>
          <ac:spMkLst>
            <pc:docMk/>
            <pc:sldMk cId="0" sldId="280"/>
            <ac:spMk id="423" creationId="{00000000-0000-0000-0000-000000000000}"/>
          </ac:spMkLst>
        </pc:spChg>
      </pc:sldChg>
      <pc:sldChg chg="del">
        <pc:chgData name="Ben BRUTEN (DBT)" userId="4ee11a42-69fc-4dbc-95e4-b4017a3a5237" providerId="ADAL" clId="{2862E511-9A83-4A27-9C90-4BE27B8B1A9F}" dt="2026-03-17T11:51:05.880" v="65" actId="47"/>
        <pc:sldMkLst>
          <pc:docMk/>
          <pc:sldMk cId="0" sldId="284"/>
        </pc:sldMkLst>
      </pc:sldChg>
      <pc:sldChg chg="ord">
        <pc:chgData name="Ben BRUTEN (DBT)" userId="4ee11a42-69fc-4dbc-95e4-b4017a3a5237" providerId="ADAL" clId="{2862E511-9A83-4A27-9C90-4BE27B8B1A9F}" dt="2026-03-17T12:28:51.042" v="835"/>
        <pc:sldMkLst>
          <pc:docMk/>
          <pc:sldMk cId="0" sldId="285"/>
        </pc:sldMkLst>
      </pc:sldChg>
      <pc:sldChg chg="ord">
        <pc:chgData name="Ben BRUTEN (DBT)" userId="4ee11a42-69fc-4dbc-95e4-b4017a3a5237" providerId="ADAL" clId="{2862E511-9A83-4A27-9C90-4BE27B8B1A9F}" dt="2026-03-17T12:29:15.040" v="837"/>
        <pc:sldMkLst>
          <pc:docMk/>
          <pc:sldMk cId="0" sldId="286"/>
        </pc:sldMkLst>
      </pc:sldChg>
      <pc:sldChg chg="modSp mod">
        <pc:chgData name="Ben BRUTEN (DBT)" userId="4ee11a42-69fc-4dbc-95e4-b4017a3a5237" providerId="ADAL" clId="{2862E511-9A83-4A27-9C90-4BE27B8B1A9F}" dt="2026-03-17T11:51:28.014" v="66" actId="20577"/>
        <pc:sldMkLst>
          <pc:docMk/>
          <pc:sldMk cId="0" sldId="288"/>
        </pc:sldMkLst>
        <pc:spChg chg="mod">
          <ac:chgData name="Ben BRUTEN (DBT)" userId="4ee11a42-69fc-4dbc-95e4-b4017a3a5237" providerId="ADAL" clId="{2862E511-9A83-4A27-9C90-4BE27B8B1A9F}" dt="2026-03-17T11:51:28.014" v="66" actId="20577"/>
          <ac:spMkLst>
            <pc:docMk/>
            <pc:sldMk cId="0" sldId="288"/>
            <ac:spMk id="477" creationId="{00000000-0000-0000-0000-000000000000}"/>
          </ac:spMkLst>
        </pc:spChg>
      </pc:sldChg>
      <pc:sldChg chg="ord">
        <pc:chgData name="Ben BRUTEN (DBT)" userId="4ee11a42-69fc-4dbc-95e4-b4017a3a5237" providerId="ADAL" clId="{2862E511-9A83-4A27-9C90-4BE27B8B1A9F}" dt="2026-03-17T12:32:13.159" v="847"/>
        <pc:sldMkLst>
          <pc:docMk/>
          <pc:sldMk cId="0" sldId="293"/>
        </pc:sldMkLst>
      </pc:sldChg>
      <pc:sldChg chg="del">
        <pc:chgData name="Ben BRUTEN (DBT)" userId="4ee11a42-69fc-4dbc-95e4-b4017a3a5237" providerId="ADAL" clId="{2862E511-9A83-4A27-9C90-4BE27B8B1A9F}" dt="2026-03-17T12:13:41.021" v="560" actId="47"/>
        <pc:sldMkLst>
          <pc:docMk/>
          <pc:sldMk cId="0" sldId="294"/>
        </pc:sldMkLst>
      </pc:sldChg>
      <pc:sldChg chg="modSp mod ord">
        <pc:chgData name="Ben BRUTEN (DBT)" userId="4ee11a42-69fc-4dbc-95e4-b4017a3a5237" providerId="ADAL" clId="{2862E511-9A83-4A27-9C90-4BE27B8B1A9F}" dt="2026-03-17T12:29:50.206" v="839"/>
        <pc:sldMkLst>
          <pc:docMk/>
          <pc:sldMk cId="4059331880" sldId="316"/>
        </pc:sldMkLst>
        <pc:spChg chg="mod">
          <ac:chgData name="Ben BRUTEN (DBT)" userId="4ee11a42-69fc-4dbc-95e4-b4017a3a5237" providerId="ADAL" clId="{2862E511-9A83-4A27-9C90-4BE27B8B1A9F}" dt="2026-03-17T12:16:56.890" v="568" actId="20577"/>
          <ac:spMkLst>
            <pc:docMk/>
            <pc:sldMk cId="4059331880" sldId="316"/>
            <ac:spMk id="6" creationId="{900A9558-8044-46D8-3899-7031434C7BFE}"/>
          </ac:spMkLst>
        </pc:spChg>
      </pc:sldChg>
      <pc:sldChg chg="modSp mod">
        <pc:chgData name="Ben BRUTEN (DBT)" userId="4ee11a42-69fc-4dbc-95e4-b4017a3a5237" providerId="ADAL" clId="{2862E511-9A83-4A27-9C90-4BE27B8B1A9F}" dt="2026-03-17T12:13:16.438" v="559" actId="20577"/>
        <pc:sldMkLst>
          <pc:docMk/>
          <pc:sldMk cId="4039895665" sldId="317"/>
        </pc:sldMkLst>
        <pc:spChg chg="mod">
          <ac:chgData name="Ben BRUTEN (DBT)" userId="4ee11a42-69fc-4dbc-95e4-b4017a3a5237" providerId="ADAL" clId="{2862E511-9A83-4A27-9C90-4BE27B8B1A9F}" dt="2026-03-17T11:56:30.372" v="112" actId="20577"/>
          <ac:spMkLst>
            <pc:docMk/>
            <pc:sldMk cId="4039895665" sldId="317"/>
            <ac:spMk id="4" creationId="{7D367A26-B18F-9B33-4F7E-18E3D6D85A7A}"/>
          </ac:spMkLst>
        </pc:spChg>
        <pc:spChg chg="mod">
          <ac:chgData name="Ben BRUTEN (DBT)" userId="4ee11a42-69fc-4dbc-95e4-b4017a3a5237" providerId="ADAL" clId="{2862E511-9A83-4A27-9C90-4BE27B8B1A9F}" dt="2026-03-17T12:13:16.438" v="559" actId="20577"/>
          <ac:spMkLst>
            <pc:docMk/>
            <pc:sldMk cId="4039895665" sldId="317"/>
            <ac:spMk id="5" creationId="{1F014BE6-118F-9974-6CF3-C6F35C873C48}"/>
          </ac:spMkLst>
        </pc:spChg>
      </pc:sldChg>
      <pc:sldChg chg="del">
        <pc:chgData name="Ben BRUTEN (DBT)" userId="4ee11a42-69fc-4dbc-95e4-b4017a3a5237" providerId="ADAL" clId="{2862E511-9A83-4A27-9C90-4BE27B8B1A9F}" dt="2026-03-17T12:31:42.159" v="843" actId="2696"/>
        <pc:sldMkLst>
          <pc:docMk/>
          <pc:sldMk cId="323366576" sldId="318"/>
        </pc:sldMkLst>
      </pc:sldChg>
      <pc:sldChg chg="del">
        <pc:chgData name="Ben BRUTEN (DBT)" userId="4ee11a42-69fc-4dbc-95e4-b4017a3a5237" providerId="ADAL" clId="{2862E511-9A83-4A27-9C90-4BE27B8B1A9F}" dt="2026-03-17T12:14:15.917" v="564" actId="47"/>
        <pc:sldMkLst>
          <pc:docMk/>
          <pc:sldMk cId="538844453" sldId="320"/>
        </pc:sldMkLst>
      </pc:sldChg>
      <pc:sldChg chg="del">
        <pc:chgData name="Ben BRUTEN (DBT)" userId="4ee11a42-69fc-4dbc-95e4-b4017a3a5237" providerId="ADAL" clId="{2862E511-9A83-4A27-9C90-4BE27B8B1A9F}" dt="2026-03-17T12:14:20.818" v="565" actId="47"/>
        <pc:sldMkLst>
          <pc:docMk/>
          <pc:sldMk cId="2919174100" sldId="321"/>
        </pc:sldMkLst>
      </pc:sldChg>
      <pc:sldChg chg="del">
        <pc:chgData name="Ben BRUTEN (DBT)" userId="4ee11a42-69fc-4dbc-95e4-b4017a3a5237" providerId="ADAL" clId="{2862E511-9A83-4A27-9C90-4BE27B8B1A9F}" dt="2026-03-17T12:13:43.578" v="561" actId="47"/>
        <pc:sldMkLst>
          <pc:docMk/>
          <pc:sldMk cId="360687471" sldId="322"/>
        </pc:sldMkLst>
      </pc:sldChg>
      <pc:sldChg chg="del">
        <pc:chgData name="Ben BRUTEN (DBT)" userId="4ee11a42-69fc-4dbc-95e4-b4017a3a5237" providerId="ADAL" clId="{2862E511-9A83-4A27-9C90-4BE27B8B1A9F}" dt="2026-03-17T12:13:45.509" v="562" actId="47"/>
        <pc:sldMkLst>
          <pc:docMk/>
          <pc:sldMk cId="1914997177" sldId="323"/>
        </pc:sldMkLst>
      </pc:sldChg>
      <pc:sldChg chg="del">
        <pc:chgData name="Ben BRUTEN (DBT)" userId="4ee11a42-69fc-4dbc-95e4-b4017a3a5237" providerId="ADAL" clId="{2862E511-9A83-4A27-9C90-4BE27B8B1A9F}" dt="2026-03-17T12:13:46.462" v="563" actId="47"/>
        <pc:sldMkLst>
          <pc:docMk/>
          <pc:sldMk cId="2381701668" sldId="324"/>
        </pc:sldMkLst>
      </pc:sldChg>
      <pc:sldChg chg="add">
        <pc:chgData name="Ben BRUTEN (DBT)" userId="4ee11a42-69fc-4dbc-95e4-b4017a3a5237" providerId="ADAL" clId="{2862E511-9A83-4A27-9C90-4BE27B8B1A9F}" dt="2026-03-17T12:15:57.704" v="566"/>
        <pc:sldMkLst>
          <pc:docMk/>
          <pc:sldMk cId="1671746722" sldId="378"/>
        </pc:sldMkLst>
      </pc:sldChg>
      <pc:sldChg chg="modSp add mod">
        <pc:chgData name="Ben BRUTEN (DBT)" userId="4ee11a42-69fc-4dbc-95e4-b4017a3a5237" providerId="ADAL" clId="{2862E511-9A83-4A27-9C90-4BE27B8B1A9F}" dt="2026-03-17T12:15:57.821" v="567" actId="27636"/>
        <pc:sldMkLst>
          <pc:docMk/>
          <pc:sldMk cId="3988560822" sldId="382"/>
        </pc:sldMkLst>
        <pc:spChg chg="mod">
          <ac:chgData name="Ben BRUTEN (DBT)" userId="4ee11a42-69fc-4dbc-95e4-b4017a3a5237" providerId="ADAL" clId="{2862E511-9A83-4A27-9C90-4BE27B8B1A9F}" dt="2026-03-17T12:15:57.821" v="567" actId="27636"/>
          <ac:spMkLst>
            <pc:docMk/>
            <pc:sldMk cId="3988560822" sldId="382"/>
            <ac:spMk id="2" creationId="{AE14C650-93B2-A174-3781-77AD6F2DEA9F}"/>
          </ac:spMkLst>
        </pc:spChg>
      </pc:sldChg>
      <pc:sldChg chg="add">
        <pc:chgData name="Ben BRUTEN (DBT)" userId="4ee11a42-69fc-4dbc-95e4-b4017a3a5237" providerId="ADAL" clId="{2862E511-9A83-4A27-9C90-4BE27B8B1A9F}" dt="2026-03-17T12:15:57.704" v="566"/>
        <pc:sldMkLst>
          <pc:docMk/>
          <pc:sldMk cId="606202261" sldId="387"/>
        </pc:sldMkLst>
      </pc:sldChg>
      <pc:sldChg chg="modSp add del">
        <pc:chgData name="Ben BRUTEN (DBT)" userId="4ee11a42-69fc-4dbc-95e4-b4017a3a5237" providerId="ADAL" clId="{2862E511-9A83-4A27-9C90-4BE27B8B1A9F}" dt="2026-03-17T12:31:01.379" v="840" actId="255"/>
        <pc:sldMkLst>
          <pc:docMk/>
          <pc:sldMk cId="2361133919" sldId="2563"/>
        </pc:sldMkLst>
        <pc:spChg chg="mod">
          <ac:chgData name="Ben BRUTEN (DBT)" userId="4ee11a42-69fc-4dbc-95e4-b4017a3a5237" providerId="ADAL" clId="{2862E511-9A83-4A27-9C90-4BE27B8B1A9F}" dt="2026-03-17T12:31:01.379" v="840" actId="255"/>
          <ac:spMkLst>
            <pc:docMk/>
            <pc:sldMk cId="2361133919" sldId="2563"/>
            <ac:spMk id="3" creationId="{1950231F-E2B6-D711-BA05-5049332A07FE}"/>
          </ac:spMkLst>
        </pc:spChg>
      </pc:sldChg>
      <pc:sldChg chg="modSp add">
        <pc:chgData name="Ben BRUTEN (DBT)" userId="4ee11a42-69fc-4dbc-95e4-b4017a3a5237" providerId="ADAL" clId="{2862E511-9A83-4A27-9C90-4BE27B8B1A9F}" dt="2026-03-17T12:31:18.140" v="841" actId="255"/>
        <pc:sldMkLst>
          <pc:docMk/>
          <pc:sldMk cId="2692063267" sldId="2564"/>
        </pc:sldMkLst>
        <pc:spChg chg="mod">
          <ac:chgData name="Ben BRUTEN (DBT)" userId="4ee11a42-69fc-4dbc-95e4-b4017a3a5237" providerId="ADAL" clId="{2862E511-9A83-4A27-9C90-4BE27B8B1A9F}" dt="2026-03-17T12:31:18.140" v="841" actId="255"/>
          <ac:spMkLst>
            <pc:docMk/>
            <pc:sldMk cId="2692063267" sldId="2564"/>
            <ac:spMk id="3" creationId="{84E04C61-09E7-23B2-5418-A1CA70AA1C51}"/>
          </ac:spMkLst>
        </pc:spChg>
      </pc:sldChg>
      <pc:sldChg chg="modSp add">
        <pc:chgData name="Ben BRUTEN (DBT)" userId="4ee11a42-69fc-4dbc-95e4-b4017a3a5237" providerId="ADAL" clId="{2862E511-9A83-4A27-9C90-4BE27B8B1A9F}" dt="2026-03-17T12:31:27.870" v="842" actId="255"/>
        <pc:sldMkLst>
          <pc:docMk/>
          <pc:sldMk cId="292945531" sldId="2565"/>
        </pc:sldMkLst>
        <pc:spChg chg="mod">
          <ac:chgData name="Ben BRUTEN (DBT)" userId="4ee11a42-69fc-4dbc-95e4-b4017a3a5237" providerId="ADAL" clId="{2862E511-9A83-4A27-9C90-4BE27B8B1A9F}" dt="2026-03-17T12:31:27.870" v="842" actId="255"/>
          <ac:spMkLst>
            <pc:docMk/>
            <pc:sldMk cId="292945531" sldId="2565"/>
            <ac:spMk id="3" creationId="{7ED04627-2929-4C6C-B77D-5B8AD309C70E}"/>
          </ac:spMkLst>
        </pc:spChg>
      </pc:sldChg>
      <pc:sldChg chg="add">
        <pc:chgData name="Ben BRUTEN (DBT)" userId="4ee11a42-69fc-4dbc-95e4-b4017a3a5237" providerId="ADAL" clId="{2862E511-9A83-4A27-9C90-4BE27B8B1A9F}" dt="2026-03-17T12:15:57.704" v="566"/>
        <pc:sldMkLst>
          <pc:docMk/>
          <pc:sldMk cId="1147388701" sldId="2147377243"/>
        </pc:sldMkLst>
      </pc:sldChg>
      <pc:sldChg chg="add">
        <pc:chgData name="Ben BRUTEN (DBT)" userId="4ee11a42-69fc-4dbc-95e4-b4017a3a5237" providerId="ADAL" clId="{2862E511-9A83-4A27-9C90-4BE27B8B1A9F}" dt="2026-03-17T12:15:57.704" v="566"/>
        <pc:sldMkLst>
          <pc:docMk/>
          <pc:sldMk cId="3973855059" sldId="2147377245"/>
        </pc:sldMkLst>
      </pc:sldChg>
      <pc:sldChg chg="add">
        <pc:chgData name="Ben BRUTEN (DBT)" userId="4ee11a42-69fc-4dbc-95e4-b4017a3a5237" providerId="ADAL" clId="{2862E511-9A83-4A27-9C90-4BE27B8B1A9F}" dt="2026-03-17T12:15:57.704" v="566"/>
        <pc:sldMkLst>
          <pc:docMk/>
          <pc:sldMk cId="2704446384" sldId="2147479105"/>
        </pc:sldMkLst>
      </pc:sldChg>
      <pc:sldChg chg="modSp new mod">
        <pc:chgData name="Ben BRUTEN (DBT)" userId="4ee11a42-69fc-4dbc-95e4-b4017a3a5237" providerId="ADAL" clId="{2862E511-9A83-4A27-9C90-4BE27B8B1A9F}" dt="2026-03-17T12:23:36.463" v="727" actId="20577"/>
        <pc:sldMkLst>
          <pc:docMk/>
          <pc:sldMk cId="1376494822" sldId="2147479106"/>
        </pc:sldMkLst>
        <pc:spChg chg="mod">
          <ac:chgData name="Ben BRUTEN (DBT)" userId="4ee11a42-69fc-4dbc-95e4-b4017a3a5237" providerId="ADAL" clId="{2862E511-9A83-4A27-9C90-4BE27B8B1A9F}" dt="2026-03-17T12:23:36.463" v="727" actId="20577"/>
          <ac:spMkLst>
            <pc:docMk/>
            <pc:sldMk cId="1376494822" sldId="2147479106"/>
            <ac:spMk id="2" creationId="{D95FD598-4E33-9EEE-47BA-C72D52C9141B}"/>
          </ac:spMkLst>
        </pc:spChg>
        <pc:spChg chg="mod">
          <ac:chgData name="Ben BRUTEN (DBT)" userId="4ee11a42-69fc-4dbc-95e4-b4017a3a5237" providerId="ADAL" clId="{2862E511-9A83-4A27-9C90-4BE27B8B1A9F}" dt="2026-03-17T12:23:23.984" v="722" actId="255"/>
          <ac:spMkLst>
            <pc:docMk/>
            <pc:sldMk cId="1376494822" sldId="2147479106"/>
            <ac:spMk id="3" creationId="{EA25B864-A696-3AA9-2BDC-6E8EBD37E0BC}"/>
          </ac:spMkLst>
        </pc:spChg>
      </pc:sldChg>
      <pc:sldChg chg="modSp add del mod">
        <pc:chgData name="Ben BRUTEN (DBT)" userId="4ee11a42-69fc-4dbc-95e4-b4017a3a5237" providerId="ADAL" clId="{2862E511-9A83-4A27-9C90-4BE27B8B1A9F}" dt="2026-03-17T12:26:46.883" v="833" actId="2696"/>
        <pc:sldMkLst>
          <pc:docMk/>
          <pc:sldMk cId="2740392498" sldId="2147479107"/>
        </pc:sldMkLst>
        <pc:spChg chg="mod">
          <ac:chgData name="Ben BRUTEN (DBT)" userId="4ee11a42-69fc-4dbc-95e4-b4017a3a5237" providerId="ADAL" clId="{2862E511-9A83-4A27-9C90-4BE27B8B1A9F}" dt="2026-03-17T12:23:52.193" v="730" actId="20577"/>
          <ac:spMkLst>
            <pc:docMk/>
            <pc:sldMk cId="2740392498" sldId="2147479107"/>
            <ac:spMk id="2" creationId="{DCD488F3-B680-6C7E-D6FF-3B126BC8A677}"/>
          </ac:spMkLst>
        </pc:spChg>
        <pc:spChg chg="mod">
          <ac:chgData name="Ben BRUTEN (DBT)" userId="4ee11a42-69fc-4dbc-95e4-b4017a3a5237" providerId="ADAL" clId="{2862E511-9A83-4A27-9C90-4BE27B8B1A9F}" dt="2026-03-17T12:23:57.614" v="731" actId="20577"/>
          <ac:spMkLst>
            <pc:docMk/>
            <pc:sldMk cId="2740392498" sldId="2147479107"/>
            <ac:spMk id="3" creationId="{2DDF9078-9DBC-581D-E47A-422C6CCAFA60}"/>
          </ac:spMkLst>
        </pc:spChg>
      </pc:sldChg>
      <pc:sldChg chg="modSp add mod">
        <pc:chgData name="Ben BRUTEN (DBT)" userId="4ee11a42-69fc-4dbc-95e4-b4017a3a5237" providerId="ADAL" clId="{2862E511-9A83-4A27-9C90-4BE27B8B1A9F}" dt="2026-03-17T12:26:42.871" v="832" actId="20577"/>
        <pc:sldMkLst>
          <pc:docMk/>
          <pc:sldMk cId="3067911962" sldId="2147479108"/>
        </pc:sldMkLst>
        <pc:spChg chg="mod">
          <ac:chgData name="Ben BRUTEN (DBT)" userId="4ee11a42-69fc-4dbc-95e4-b4017a3a5237" providerId="ADAL" clId="{2862E511-9A83-4A27-9C90-4BE27B8B1A9F}" dt="2026-03-17T12:26:42.871" v="832" actId="20577"/>
          <ac:spMkLst>
            <pc:docMk/>
            <pc:sldMk cId="3067911962" sldId="2147479108"/>
            <ac:spMk id="2" creationId="{9DACED1E-E1A3-36DA-62AD-52D1DA60942E}"/>
          </ac:spMkLst>
        </pc:spChg>
        <pc:spChg chg="mod">
          <ac:chgData name="Ben BRUTEN (DBT)" userId="4ee11a42-69fc-4dbc-95e4-b4017a3a5237" providerId="ADAL" clId="{2862E511-9A83-4A27-9C90-4BE27B8B1A9F}" dt="2026-03-17T12:26:26.480" v="830" actId="20577"/>
          <ac:spMkLst>
            <pc:docMk/>
            <pc:sldMk cId="3067911962" sldId="2147479108"/>
            <ac:spMk id="3" creationId="{BCA96C43-6512-7516-506A-145D082E8E9E}"/>
          </ac:spMkLst>
        </pc:spChg>
      </pc:sldChg>
      <pc:sldMasterChg chg="delSldLayout">
        <pc:chgData name="Ben BRUTEN (DBT)" userId="4ee11a42-69fc-4dbc-95e4-b4017a3a5237" providerId="ADAL" clId="{2862E511-9A83-4A27-9C90-4BE27B8B1A9F}" dt="2026-03-17T12:13:46.462" v="563" actId="47"/>
        <pc:sldMasterMkLst>
          <pc:docMk/>
          <pc:sldMasterMk cId="0" sldId="2147483648"/>
        </pc:sldMasterMkLst>
        <pc:sldLayoutChg chg="del">
          <pc:chgData name="Ben BRUTEN (DBT)" userId="4ee11a42-69fc-4dbc-95e4-b4017a3a5237" providerId="ADAL" clId="{2862E511-9A83-4A27-9C90-4BE27B8B1A9F}" dt="2026-03-17T11:51:05.880" v="65" actId="47"/>
          <pc:sldLayoutMkLst>
            <pc:docMk/>
            <pc:sldMasterMk cId="0" sldId="2147483648"/>
            <pc:sldLayoutMk cId="0" sldId="2147483652"/>
          </pc:sldLayoutMkLst>
        </pc:sldLayoutChg>
        <pc:sldLayoutChg chg="del">
          <pc:chgData name="Ben BRUTEN (DBT)" userId="4ee11a42-69fc-4dbc-95e4-b4017a3a5237" providerId="ADAL" clId="{2862E511-9A83-4A27-9C90-4BE27B8B1A9F}" dt="2026-03-17T11:49:22.041" v="6" actId="47"/>
          <pc:sldLayoutMkLst>
            <pc:docMk/>
            <pc:sldMasterMk cId="0" sldId="2147483648"/>
            <pc:sldLayoutMk cId="0" sldId="2147483654"/>
          </pc:sldLayoutMkLst>
        </pc:sldLayoutChg>
        <pc:sldLayoutChg chg="del">
          <pc:chgData name="Ben BRUTEN (DBT)" userId="4ee11a42-69fc-4dbc-95e4-b4017a3a5237" providerId="ADAL" clId="{2862E511-9A83-4A27-9C90-4BE27B8B1A9F}" dt="2026-03-17T12:13:46.462" v="563" actId="47"/>
          <pc:sldLayoutMkLst>
            <pc:docMk/>
            <pc:sldMasterMk cId="0" sldId="2147483648"/>
            <pc:sldLayoutMk cId="0" sldId="2147483660"/>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DD10AD-BBAD-4E8D-A9F7-E6D620F18CB9}"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GB"/>
        </a:p>
      </dgm:t>
    </dgm:pt>
    <dgm:pt modelId="{14487650-5866-4753-88CB-AC4F64055A8E}">
      <dgm:prSet phldrT="[Text]"/>
      <dgm:spPr/>
      <dgm:t>
        <a:bodyPr/>
        <a:lstStyle/>
        <a:p>
          <a:r>
            <a:rPr lang="en-GB"/>
            <a:t>The Fair Work Agency will bring together the existing state enforcement landscape….</a:t>
          </a:r>
        </a:p>
      </dgm:t>
    </dgm:pt>
    <dgm:pt modelId="{AE24BAE3-1BE1-4910-8F8E-E92A0727397B}" type="parTrans" cxnId="{2B424273-2614-44C9-BDBA-05F660E91449}">
      <dgm:prSet/>
      <dgm:spPr/>
      <dgm:t>
        <a:bodyPr/>
        <a:lstStyle/>
        <a:p>
          <a:endParaRPr lang="en-GB"/>
        </a:p>
      </dgm:t>
    </dgm:pt>
    <dgm:pt modelId="{FF244549-D51A-464F-BD87-9A309F9FD718}" type="sibTrans" cxnId="{2B424273-2614-44C9-BDBA-05F660E91449}">
      <dgm:prSet/>
      <dgm:spPr/>
      <dgm:t>
        <a:bodyPr/>
        <a:lstStyle/>
        <a:p>
          <a:endParaRPr lang="en-GB"/>
        </a:p>
      </dgm:t>
    </dgm:pt>
    <dgm:pt modelId="{8E381509-639D-4F14-BE03-848DD57122F6}">
      <dgm:prSet phldrT="[Text]"/>
      <dgm:spPr/>
      <dgm:t>
        <a:bodyPr/>
        <a:lstStyle/>
        <a:p>
          <a:r>
            <a:rPr lang="en-GB"/>
            <a:t>Agency workers regulation (EAS)</a:t>
          </a:r>
        </a:p>
      </dgm:t>
    </dgm:pt>
    <dgm:pt modelId="{5B1BAC2F-5D7E-4059-9274-2C04D32DDB2F}" type="parTrans" cxnId="{AE9DD350-3F64-440A-8104-BAA15CC7D16C}">
      <dgm:prSet/>
      <dgm:spPr/>
      <dgm:t>
        <a:bodyPr/>
        <a:lstStyle/>
        <a:p>
          <a:endParaRPr lang="en-GB"/>
        </a:p>
      </dgm:t>
    </dgm:pt>
    <dgm:pt modelId="{0C658558-4533-4590-9DA1-E4C8E06AD2CD}" type="sibTrans" cxnId="{AE9DD350-3F64-440A-8104-BAA15CC7D16C}">
      <dgm:prSet/>
      <dgm:spPr/>
      <dgm:t>
        <a:bodyPr/>
        <a:lstStyle/>
        <a:p>
          <a:endParaRPr lang="en-GB"/>
        </a:p>
      </dgm:t>
    </dgm:pt>
    <dgm:pt modelId="{2C09AFCC-0CE6-42D7-A196-15DF576FED33}">
      <dgm:prSet phldrT="[Text]"/>
      <dgm:spPr/>
      <dgm:t>
        <a:bodyPr/>
        <a:lstStyle/>
        <a:p>
          <a:r>
            <a:rPr lang="en-GB"/>
            <a:t>…and will expand state enforcement to new rights</a:t>
          </a:r>
        </a:p>
      </dgm:t>
    </dgm:pt>
    <dgm:pt modelId="{F8F88EA4-61FE-46B3-9533-3D3D5A1FB8EA}" type="parTrans" cxnId="{50B5896F-E965-47F6-A8C3-4B97F852A7AD}">
      <dgm:prSet/>
      <dgm:spPr/>
      <dgm:t>
        <a:bodyPr/>
        <a:lstStyle/>
        <a:p>
          <a:endParaRPr lang="en-GB"/>
        </a:p>
      </dgm:t>
    </dgm:pt>
    <dgm:pt modelId="{8501BE02-1A12-4E50-A73D-0A82280BA1D2}" type="sibTrans" cxnId="{50B5896F-E965-47F6-A8C3-4B97F852A7AD}">
      <dgm:prSet/>
      <dgm:spPr/>
      <dgm:t>
        <a:bodyPr/>
        <a:lstStyle/>
        <a:p>
          <a:endParaRPr lang="en-GB"/>
        </a:p>
      </dgm:t>
    </dgm:pt>
    <dgm:pt modelId="{F5C51B71-61CA-4731-B553-9AC58DC69DA2}">
      <dgm:prSet phldrT="[Text]"/>
      <dgm:spPr/>
      <dgm:t>
        <a:bodyPr/>
        <a:lstStyle/>
        <a:p>
          <a:r>
            <a:rPr lang="en-GB"/>
            <a:t>Holiday Pay</a:t>
          </a:r>
        </a:p>
      </dgm:t>
    </dgm:pt>
    <dgm:pt modelId="{AF098776-40A5-4A90-830D-0392B47172F0}" type="parTrans" cxnId="{823FD758-3F88-4AB9-8116-DCE44CB033BD}">
      <dgm:prSet/>
      <dgm:spPr/>
      <dgm:t>
        <a:bodyPr/>
        <a:lstStyle/>
        <a:p>
          <a:endParaRPr lang="en-GB"/>
        </a:p>
      </dgm:t>
    </dgm:pt>
    <dgm:pt modelId="{D69E3EC1-EFDA-436A-9905-C040E2E07126}" type="sibTrans" cxnId="{823FD758-3F88-4AB9-8116-DCE44CB033BD}">
      <dgm:prSet/>
      <dgm:spPr/>
      <dgm:t>
        <a:bodyPr/>
        <a:lstStyle/>
        <a:p>
          <a:endParaRPr lang="en-GB"/>
        </a:p>
      </dgm:t>
    </dgm:pt>
    <dgm:pt modelId="{65EC352C-9DA1-4F33-8AA3-F3C95C194BB6}">
      <dgm:prSet phldrT="[Text]"/>
      <dgm:spPr/>
      <dgm:t>
        <a:bodyPr/>
        <a:lstStyle/>
        <a:p>
          <a:r>
            <a:rPr lang="en-GB"/>
            <a:t>Statutory Sick Pay</a:t>
          </a:r>
        </a:p>
      </dgm:t>
    </dgm:pt>
    <dgm:pt modelId="{F1412C68-8619-4393-B370-38C58FD1A12C}" type="parTrans" cxnId="{4E2C0B48-1D69-4511-82B6-360203D36DD0}">
      <dgm:prSet/>
      <dgm:spPr/>
      <dgm:t>
        <a:bodyPr/>
        <a:lstStyle/>
        <a:p>
          <a:endParaRPr lang="en-GB"/>
        </a:p>
      </dgm:t>
    </dgm:pt>
    <dgm:pt modelId="{858E4FFB-94C5-4BDB-80C0-FF21BB7BEFF6}" type="sibTrans" cxnId="{4E2C0B48-1D69-4511-82B6-360203D36DD0}">
      <dgm:prSet/>
      <dgm:spPr/>
      <dgm:t>
        <a:bodyPr/>
        <a:lstStyle/>
        <a:p>
          <a:endParaRPr lang="en-GB"/>
        </a:p>
      </dgm:t>
    </dgm:pt>
    <dgm:pt modelId="{AD2496BE-9293-4C0D-9DE1-C56BBD9C59E9}">
      <dgm:prSet phldrT="[Text]"/>
      <dgm:spPr/>
      <dgm:t>
        <a:bodyPr/>
        <a:lstStyle/>
        <a:p>
          <a:r>
            <a:rPr lang="en-GB"/>
            <a:t>Gangmaster’s licensing (GLAA)</a:t>
          </a:r>
        </a:p>
      </dgm:t>
    </dgm:pt>
    <dgm:pt modelId="{2A336E70-DAC2-4484-847B-B9EB41E3A816}" type="parTrans" cxnId="{EC61FD5D-A814-42F3-8DE1-FEC563577B1E}">
      <dgm:prSet/>
      <dgm:spPr/>
      <dgm:t>
        <a:bodyPr/>
        <a:lstStyle/>
        <a:p>
          <a:endParaRPr lang="en-GB"/>
        </a:p>
      </dgm:t>
    </dgm:pt>
    <dgm:pt modelId="{7759175B-8DE1-4069-9097-44F19CAFE895}" type="sibTrans" cxnId="{EC61FD5D-A814-42F3-8DE1-FEC563577B1E}">
      <dgm:prSet/>
      <dgm:spPr/>
      <dgm:t>
        <a:bodyPr/>
        <a:lstStyle/>
        <a:p>
          <a:endParaRPr lang="en-GB"/>
        </a:p>
      </dgm:t>
    </dgm:pt>
    <dgm:pt modelId="{F2DDFC3C-5055-48EA-89F3-B5D0308BC855}">
      <dgm:prSet phldrT="[Text]"/>
      <dgm:spPr/>
      <dgm:t>
        <a:bodyPr/>
        <a:lstStyle/>
        <a:p>
          <a:r>
            <a:rPr lang="en-GB"/>
            <a:t>Serious labour exploitation (GLAA)</a:t>
          </a:r>
        </a:p>
      </dgm:t>
    </dgm:pt>
    <dgm:pt modelId="{0C7BA72C-823C-4684-95D7-E47AF2B19143}" type="parTrans" cxnId="{2817F205-96EC-4C28-B4A7-8DB44BE754BA}">
      <dgm:prSet/>
      <dgm:spPr/>
      <dgm:t>
        <a:bodyPr/>
        <a:lstStyle/>
        <a:p>
          <a:endParaRPr lang="en-GB"/>
        </a:p>
      </dgm:t>
    </dgm:pt>
    <dgm:pt modelId="{CAA2E641-856A-443A-B9BD-CF54A6C444FA}" type="sibTrans" cxnId="{2817F205-96EC-4C28-B4A7-8DB44BE754BA}">
      <dgm:prSet/>
      <dgm:spPr/>
      <dgm:t>
        <a:bodyPr/>
        <a:lstStyle/>
        <a:p>
          <a:endParaRPr lang="en-GB"/>
        </a:p>
      </dgm:t>
    </dgm:pt>
    <dgm:pt modelId="{D4327315-AE6B-4415-8DE1-A99C6CA18A87}">
      <dgm:prSet phldrT="[Text]"/>
      <dgm:spPr/>
      <dgm:t>
        <a:bodyPr/>
        <a:lstStyle/>
        <a:p>
          <a:r>
            <a:rPr lang="en-GB"/>
            <a:t>National Minimum Wage (HMRC)</a:t>
          </a:r>
        </a:p>
      </dgm:t>
    </dgm:pt>
    <dgm:pt modelId="{D90E1627-36B4-444B-95E1-5DDA0D582485}" type="parTrans" cxnId="{FD0F7A47-7A59-49F4-AADB-46A2F21A11CD}">
      <dgm:prSet/>
      <dgm:spPr/>
      <dgm:t>
        <a:bodyPr/>
        <a:lstStyle/>
        <a:p>
          <a:endParaRPr lang="en-GB"/>
        </a:p>
      </dgm:t>
    </dgm:pt>
    <dgm:pt modelId="{C9478B03-254B-4C0C-BAC4-58C785F72CF9}" type="sibTrans" cxnId="{FD0F7A47-7A59-49F4-AADB-46A2F21A11CD}">
      <dgm:prSet/>
      <dgm:spPr/>
      <dgm:t>
        <a:bodyPr/>
        <a:lstStyle/>
        <a:p>
          <a:endParaRPr lang="en-GB"/>
        </a:p>
      </dgm:t>
    </dgm:pt>
    <dgm:pt modelId="{58F86D33-371B-4CCF-AF64-6D4C05C13C6D}">
      <dgm:prSet phldrT="[Text]"/>
      <dgm:spPr/>
      <dgm:t>
        <a:bodyPr/>
        <a:lstStyle/>
        <a:p>
          <a:r>
            <a:rPr lang="en-GB"/>
            <a:t>Parts of the Fraud Act</a:t>
          </a:r>
        </a:p>
      </dgm:t>
    </dgm:pt>
    <dgm:pt modelId="{4A492198-7E18-4A80-B871-FD67B4405C29}" type="parTrans" cxnId="{6E4A3399-38A8-4D85-A50E-AA35138C36F3}">
      <dgm:prSet/>
      <dgm:spPr/>
      <dgm:t>
        <a:bodyPr/>
        <a:lstStyle/>
        <a:p>
          <a:endParaRPr lang="en-GB"/>
        </a:p>
      </dgm:t>
    </dgm:pt>
    <dgm:pt modelId="{E072092E-F2D9-40F0-807A-6DEAB6DE918E}" type="sibTrans" cxnId="{6E4A3399-38A8-4D85-A50E-AA35138C36F3}">
      <dgm:prSet/>
      <dgm:spPr/>
      <dgm:t>
        <a:bodyPr/>
        <a:lstStyle/>
        <a:p>
          <a:endParaRPr lang="en-GB"/>
        </a:p>
      </dgm:t>
    </dgm:pt>
    <dgm:pt modelId="{A339D74D-47B3-42E1-B0A1-79F98EEF95B2}">
      <dgm:prSet phldrT="[Text]" phldr="0"/>
      <dgm:spPr/>
      <dgm:t>
        <a:bodyPr/>
        <a:lstStyle/>
        <a:p>
          <a:pPr rtl="0"/>
          <a:endParaRPr lang="en-GB" sz="1800"/>
        </a:p>
      </dgm:t>
    </dgm:pt>
    <dgm:pt modelId="{CBC571CE-D200-4455-9A43-A018B5B874E0}" type="parTrans" cxnId="{A5777669-08FB-4A9A-A435-217B6BD6F46B}">
      <dgm:prSet/>
      <dgm:spPr/>
      <dgm:t>
        <a:bodyPr/>
        <a:lstStyle/>
        <a:p>
          <a:endParaRPr lang="en-GB"/>
        </a:p>
      </dgm:t>
    </dgm:pt>
    <dgm:pt modelId="{94146F18-454C-45B4-916D-A09FF922987A}" type="sibTrans" cxnId="{A5777669-08FB-4A9A-A435-217B6BD6F46B}">
      <dgm:prSet/>
      <dgm:spPr/>
      <dgm:t>
        <a:bodyPr/>
        <a:lstStyle/>
        <a:p>
          <a:endParaRPr lang="en-GB"/>
        </a:p>
      </dgm:t>
    </dgm:pt>
    <dgm:pt modelId="{6A48C72E-F4D5-40A2-B94B-29D66773C76B}">
      <dgm:prSet phldrT="[Text]"/>
      <dgm:spPr/>
      <dgm:t>
        <a:bodyPr/>
        <a:lstStyle/>
        <a:p>
          <a:r>
            <a:rPr lang="en-GB"/>
            <a:t>Employment Tribunal penalty enforcement (EAS)</a:t>
          </a:r>
        </a:p>
      </dgm:t>
    </dgm:pt>
    <dgm:pt modelId="{6482CC1C-4ABB-4CDD-A575-A5668F019E0F}" type="parTrans" cxnId="{AD99F039-DC39-47C7-9368-BF6D7B5B2252}">
      <dgm:prSet/>
      <dgm:spPr/>
      <dgm:t>
        <a:bodyPr/>
        <a:lstStyle/>
        <a:p>
          <a:endParaRPr lang="en-GB"/>
        </a:p>
      </dgm:t>
    </dgm:pt>
    <dgm:pt modelId="{BEA68A62-9A12-4BE9-8DD2-3A8C61FC0581}" type="sibTrans" cxnId="{AD99F039-DC39-47C7-9368-BF6D7B5B2252}">
      <dgm:prSet/>
      <dgm:spPr/>
      <dgm:t>
        <a:bodyPr/>
        <a:lstStyle/>
        <a:p>
          <a:endParaRPr lang="en-GB"/>
        </a:p>
      </dgm:t>
    </dgm:pt>
    <dgm:pt modelId="{460E456F-070F-4266-863F-1741EC69B6EF}">
      <dgm:prSet phldrT="[Text]"/>
      <dgm:spPr/>
      <dgm:t>
        <a:bodyPr/>
        <a:lstStyle/>
        <a:p>
          <a:r>
            <a:rPr lang="en-GB"/>
            <a:t>Delegated to power to expand further</a:t>
          </a:r>
        </a:p>
      </dgm:t>
    </dgm:pt>
    <dgm:pt modelId="{2D1A1ADB-159B-4263-9C5F-EFEB7C30D70F}" type="parTrans" cxnId="{660E9E6D-9E02-4362-AA4D-811FDB468B0E}">
      <dgm:prSet/>
      <dgm:spPr/>
      <dgm:t>
        <a:bodyPr/>
        <a:lstStyle/>
        <a:p>
          <a:endParaRPr lang="en-GB"/>
        </a:p>
      </dgm:t>
    </dgm:pt>
    <dgm:pt modelId="{54ACE44F-C5E1-49B2-964A-92014BAA6C09}" type="sibTrans" cxnId="{660E9E6D-9E02-4362-AA4D-811FDB468B0E}">
      <dgm:prSet/>
      <dgm:spPr/>
      <dgm:t>
        <a:bodyPr/>
        <a:lstStyle/>
        <a:p>
          <a:endParaRPr lang="en-GB"/>
        </a:p>
      </dgm:t>
    </dgm:pt>
    <dgm:pt modelId="{1169F1AA-C572-4130-BA76-8029C9551E88}">
      <dgm:prSet phldrT="[Text]"/>
      <dgm:spPr/>
      <dgm:t>
        <a:bodyPr/>
        <a:lstStyle/>
        <a:p>
          <a:r>
            <a:rPr lang="en-GB"/>
            <a:t>Strategy and research (DLME)</a:t>
          </a:r>
        </a:p>
      </dgm:t>
    </dgm:pt>
    <dgm:pt modelId="{39161DC1-2309-407B-9F06-55B317F72BAE}" type="parTrans" cxnId="{482230D6-6A92-402A-9472-EF1C929BEE59}">
      <dgm:prSet/>
      <dgm:spPr/>
      <dgm:t>
        <a:bodyPr/>
        <a:lstStyle/>
        <a:p>
          <a:endParaRPr lang="en-GB"/>
        </a:p>
      </dgm:t>
    </dgm:pt>
    <dgm:pt modelId="{1520E60F-B094-472B-B592-E4DD7F4DCBA3}" type="sibTrans" cxnId="{482230D6-6A92-402A-9472-EF1C929BEE59}">
      <dgm:prSet/>
      <dgm:spPr/>
      <dgm:t>
        <a:bodyPr/>
        <a:lstStyle/>
        <a:p>
          <a:endParaRPr lang="en-GB"/>
        </a:p>
      </dgm:t>
    </dgm:pt>
    <dgm:pt modelId="{EB4E3533-C330-4714-A823-3D59D9ECBCA8}">
      <dgm:prSet phldrT="[Text]"/>
      <dgm:spPr/>
      <dgm:t>
        <a:bodyPr/>
        <a:lstStyle/>
        <a:p>
          <a:r>
            <a:rPr lang="en-GB"/>
            <a:t>Some Zero Hours Contracts measures (subject to consultation)</a:t>
          </a:r>
        </a:p>
      </dgm:t>
    </dgm:pt>
    <dgm:pt modelId="{A97619F6-FACB-4303-8DB1-AB2D4F98A757}" type="parTrans" cxnId="{240C329C-C8E6-4431-8E5E-CE1EC6E6A5D8}">
      <dgm:prSet/>
      <dgm:spPr/>
      <dgm:t>
        <a:bodyPr/>
        <a:lstStyle/>
        <a:p>
          <a:endParaRPr lang="en-GB"/>
        </a:p>
      </dgm:t>
    </dgm:pt>
    <dgm:pt modelId="{7E3BE21F-13D8-46FC-919D-85D8CC4D1964}" type="sibTrans" cxnId="{240C329C-C8E6-4431-8E5E-CE1EC6E6A5D8}">
      <dgm:prSet/>
      <dgm:spPr/>
      <dgm:t>
        <a:bodyPr/>
        <a:lstStyle/>
        <a:p>
          <a:endParaRPr lang="en-GB"/>
        </a:p>
      </dgm:t>
    </dgm:pt>
    <dgm:pt modelId="{FAD5B80B-347B-4922-9E93-AB6927839C6A}">
      <dgm:prSet phldrT="[Text]"/>
      <dgm:spPr/>
      <dgm:t>
        <a:bodyPr/>
        <a:lstStyle/>
        <a:p>
          <a:r>
            <a:rPr lang="en-GB"/>
            <a:t>Fair Pay Agreements</a:t>
          </a:r>
        </a:p>
      </dgm:t>
    </dgm:pt>
    <dgm:pt modelId="{257B8312-B1E1-42AB-A275-D4956D69AEF9}" type="parTrans" cxnId="{9F09D483-7FFD-4EE6-9417-4220D8F746CF}">
      <dgm:prSet/>
      <dgm:spPr/>
    </dgm:pt>
    <dgm:pt modelId="{273A15F2-6EB3-4B52-A244-DD692D99A1C5}" type="sibTrans" cxnId="{9F09D483-7FFD-4EE6-9417-4220D8F746CF}">
      <dgm:prSet/>
      <dgm:spPr/>
    </dgm:pt>
    <dgm:pt modelId="{F17A401C-AF58-464B-8E46-31CB11EC11D4}" type="pres">
      <dgm:prSet presAssocID="{17DD10AD-BBAD-4E8D-A9F7-E6D620F18CB9}" presName="linearFlow" presStyleCnt="0">
        <dgm:presLayoutVars>
          <dgm:dir/>
          <dgm:animLvl val="lvl"/>
          <dgm:resizeHandles val="exact"/>
        </dgm:presLayoutVars>
      </dgm:prSet>
      <dgm:spPr/>
    </dgm:pt>
    <dgm:pt modelId="{1DADA913-1775-4D46-B8AF-C80A550E0620}" type="pres">
      <dgm:prSet presAssocID="{14487650-5866-4753-88CB-AC4F64055A8E}" presName="composite" presStyleCnt="0"/>
      <dgm:spPr/>
    </dgm:pt>
    <dgm:pt modelId="{1D7CEEDB-F704-4A02-BB52-93259CF70967}" type="pres">
      <dgm:prSet presAssocID="{14487650-5866-4753-88CB-AC4F64055A8E}" presName="parTx" presStyleLbl="node1" presStyleIdx="0" presStyleCnt="2">
        <dgm:presLayoutVars>
          <dgm:chMax val="0"/>
          <dgm:chPref val="0"/>
          <dgm:bulletEnabled val="1"/>
        </dgm:presLayoutVars>
      </dgm:prSet>
      <dgm:spPr/>
    </dgm:pt>
    <dgm:pt modelId="{49E6911A-89C1-4834-992D-5CA4B6AA2AC7}" type="pres">
      <dgm:prSet presAssocID="{14487650-5866-4753-88CB-AC4F64055A8E}" presName="parSh" presStyleLbl="node1" presStyleIdx="0" presStyleCnt="2"/>
      <dgm:spPr/>
    </dgm:pt>
    <dgm:pt modelId="{171D985A-61F2-4A97-9698-23A988E4D904}" type="pres">
      <dgm:prSet presAssocID="{14487650-5866-4753-88CB-AC4F64055A8E}" presName="desTx" presStyleLbl="fgAcc1" presStyleIdx="0" presStyleCnt="2">
        <dgm:presLayoutVars>
          <dgm:bulletEnabled val="1"/>
        </dgm:presLayoutVars>
      </dgm:prSet>
      <dgm:spPr/>
    </dgm:pt>
    <dgm:pt modelId="{955ED29D-0941-4BCF-A31D-1776ED551ECC}" type="pres">
      <dgm:prSet presAssocID="{FF244549-D51A-464F-BD87-9A309F9FD718}" presName="sibTrans" presStyleLbl="sibTrans2D1" presStyleIdx="0" presStyleCnt="1"/>
      <dgm:spPr/>
    </dgm:pt>
    <dgm:pt modelId="{881DFABE-006F-4A75-B378-A33900997DAF}" type="pres">
      <dgm:prSet presAssocID="{FF244549-D51A-464F-BD87-9A309F9FD718}" presName="connTx" presStyleLbl="sibTrans2D1" presStyleIdx="0" presStyleCnt="1"/>
      <dgm:spPr/>
    </dgm:pt>
    <dgm:pt modelId="{BF033A75-24BF-4775-BF11-66B25549B39A}" type="pres">
      <dgm:prSet presAssocID="{2C09AFCC-0CE6-42D7-A196-15DF576FED33}" presName="composite" presStyleCnt="0"/>
      <dgm:spPr/>
    </dgm:pt>
    <dgm:pt modelId="{46754969-2A1A-4ADA-BFEE-4B4764D99F71}" type="pres">
      <dgm:prSet presAssocID="{2C09AFCC-0CE6-42D7-A196-15DF576FED33}" presName="parTx" presStyleLbl="node1" presStyleIdx="0" presStyleCnt="2">
        <dgm:presLayoutVars>
          <dgm:chMax val="0"/>
          <dgm:chPref val="0"/>
          <dgm:bulletEnabled val="1"/>
        </dgm:presLayoutVars>
      </dgm:prSet>
      <dgm:spPr/>
    </dgm:pt>
    <dgm:pt modelId="{8570CA5D-55DE-4242-A7F9-406CE66F4F6B}" type="pres">
      <dgm:prSet presAssocID="{2C09AFCC-0CE6-42D7-A196-15DF576FED33}" presName="parSh" presStyleLbl="node1" presStyleIdx="1" presStyleCnt="2"/>
      <dgm:spPr/>
    </dgm:pt>
    <dgm:pt modelId="{DD814B62-F0D8-4CB5-A91F-ECCC7C1A22FB}" type="pres">
      <dgm:prSet presAssocID="{2C09AFCC-0CE6-42D7-A196-15DF576FED33}" presName="desTx" presStyleLbl="fgAcc1" presStyleIdx="1" presStyleCnt="2">
        <dgm:presLayoutVars>
          <dgm:bulletEnabled val="1"/>
        </dgm:presLayoutVars>
      </dgm:prSet>
      <dgm:spPr/>
    </dgm:pt>
  </dgm:ptLst>
  <dgm:cxnLst>
    <dgm:cxn modelId="{34521300-D433-4FFD-84E9-2B979E40B8ED}" type="presOf" srcId="{FAD5B80B-347B-4922-9E93-AB6927839C6A}" destId="{DD814B62-F0D8-4CB5-A91F-ECCC7C1A22FB}" srcOrd="0" destOrd="4" presId="urn:microsoft.com/office/officeart/2005/8/layout/process3"/>
    <dgm:cxn modelId="{5BC21001-7145-48F4-8D46-6451DBEAFFA8}" type="presOf" srcId="{65EC352C-9DA1-4F33-8AA3-F3C95C194BB6}" destId="{DD814B62-F0D8-4CB5-A91F-ECCC7C1A22FB}" srcOrd="0" destOrd="1" presId="urn:microsoft.com/office/officeart/2005/8/layout/process3"/>
    <dgm:cxn modelId="{62BFC805-B4B3-453C-B8E9-A841E9E432AB}" type="presOf" srcId="{FF244549-D51A-464F-BD87-9A309F9FD718}" destId="{955ED29D-0941-4BCF-A31D-1776ED551ECC}" srcOrd="0" destOrd="0" presId="urn:microsoft.com/office/officeart/2005/8/layout/process3"/>
    <dgm:cxn modelId="{2817F205-96EC-4C28-B4A7-8DB44BE754BA}" srcId="{14487650-5866-4753-88CB-AC4F64055A8E}" destId="{F2DDFC3C-5055-48EA-89F3-B5D0308BC855}" srcOrd="3" destOrd="0" parTransId="{0C7BA72C-823C-4684-95D7-E47AF2B19143}" sibTransId="{CAA2E641-856A-443A-B9BD-CF54A6C444FA}"/>
    <dgm:cxn modelId="{B3120411-8F28-4EB4-A083-0086995C2CC3}" type="presOf" srcId="{D4327315-AE6B-4415-8DE1-A99C6CA18A87}" destId="{171D985A-61F2-4A97-9698-23A988E4D904}" srcOrd="0" destOrd="4" presId="urn:microsoft.com/office/officeart/2005/8/layout/process3"/>
    <dgm:cxn modelId="{65183129-A9D4-4B7D-BACC-C1C3309CCFF7}" type="presOf" srcId="{1169F1AA-C572-4130-BA76-8029C9551E88}" destId="{171D985A-61F2-4A97-9698-23A988E4D904}" srcOrd="0" destOrd="5" presId="urn:microsoft.com/office/officeart/2005/8/layout/process3"/>
    <dgm:cxn modelId="{EAFAF729-6F69-4641-A180-E5F34F5EA131}" type="presOf" srcId="{2C09AFCC-0CE6-42D7-A196-15DF576FED33}" destId="{46754969-2A1A-4ADA-BFEE-4B4764D99F71}" srcOrd="0" destOrd="0" presId="urn:microsoft.com/office/officeart/2005/8/layout/process3"/>
    <dgm:cxn modelId="{AD99F039-DC39-47C7-9368-BF6D7B5B2252}" srcId="{14487650-5866-4753-88CB-AC4F64055A8E}" destId="{6A48C72E-F4D5-40A2-B94B-29D66773C76B}" srcOrd="1" destOrd="0" parTransId="{6482CC1C-4ABB-4CDD-A575-A5668F019E0F}" sibTransId="{BEA68A62-9A12-4BE9-8DD2-3A8C61FC0581}"/>
    <dgm:cxn modelId="{EC61FD5D-A814-42F3-8DE1-FEC563577B1E}" srcId="{14487650-5866-4753-88CB-AC4F64055A8E}" destId="{AD2496BE-9293-4C0D-9DE1-C56BBD9C59E9}" srcOrd="2" destOrd="0" parTransId="{2A336E70-DAC2-4484-847B-B9EB41E3A816}" sibTransId="{7759175B-8DE1-4069-9097-44F19CAFE895}"/>
    <dgm:cxn modelId="{E40F6642-DF4B-4F29-B043-C364943D19E2}" type="presOf" srcId="{EB4E3533-C330-4714-A823-3D59D9ECBCA8}" destId="{DD814B62-F0D8-4CB5-A91F-ECCC7C1A22FB}" srcOrd="0" destOrd="3" presId="urn:microsoft.com/office/officeart/2005/8/layout/process3"/>
    <dgm:cxn modelId="{FD0F7A47-7A59-49F4-AADB-46A2F21A11CD}" srcId="{14487650-5866-4753-88CB-AC4F64055A8E}" destId="{D4327315-AE6B-4415-8DE1-A99C6CA18A87}" srcOrd="4" destOrd="0" parTransId="{D90E1627-36B4-444B-95E1-5DDA0D582485}" sibTransId="{C9478B03-254B-4C0C-BAC4-58C785F72CF9}"/>
    <dgm:cxn modelId="{4E2C0B48-1D69-4511-82B6-360203D36DD0}" srcId="{2C09AFCC-0CE6-42D7-A196-15DF576FED33}" destId="{65EC352C-9DA1-4F33-8AA3-F3C95C194BB6}" srcOrd="1" destOrd="0" parTransId="{F1412C68-8619-4393-B370-38C58FD1A12C}" sibTransId="{858E4FFB-94C5-4BDB-80C0-FF21BB7BEFF6}"/>
    <dgm:cxn modelId="{A5777669-08FB-4A9A-A435-217B6BD6F46B}" srcId="{2C09AFCC-0CE6-42D7-A196-15DF576FED33}" destId="{A339D74D-47B3-42E1-B0A1-79F98EEF95B2}" srcOrd="6" destOrd="0" parTransId="{CBC571CE-D200-4455-9A43-A018B5B874E0}" sibTransId="{94146F18-454C-45B4-916D-A09FF922987A}"/>
    <dgm:cxn modelId="{6DC51B4B-7F7F-4A63-A4A5-830BAF2EFD29}" type="presOf" srcId="{F2DDFC3C-5055-48EA-89F3-B5D0308BC855}" destId="{171D985A-61F2-4A97-9698-23A988E4D904}" srcOrd="0" destOrd="3" presId="urn:microsoft.com/office/officeart/2005/8/layout/process3"/>
    <dgm:cxn modelId="{DCBE496D-A5D0-4E5F-A1F3-F78F5C093323}" type="presOf" srcId="{14487650-5866-4753-88CB-AC4F64055A8E}" destId="{1D7CEEDB-F704-4A02-BB52-93259CF70967}" srcOrd="0" destOrd="0" presId="urn:microsoft.com/office/officeart/2005/8/layout/process3"/>
    <dgm:cxn modelId="{660E9E6D-9E02-4362-AA4D-811FDB468B0E}" srcId="{2C09AFCC-0CE6-42D7-A196-15DF576FED33}" destId="{460E456F-070F-4266-863F-1741EC69B6EF}" srcOrd="5" destOrd="0" parTransId="{2D1A1ADB-159B-4263-9C5F-EFEB7C30D70F}" sibTransId="{54ACE44F-C5E1-49B2-964A-92014BAA6C09}"/>
    <dgm:cxn modelId="{100DF56D-F67D-4F29-901B-7C5EF887D99D}" type="presOf" srcId="{460E456F-070F-4266-863F-1741EC69B6EF}" destId="{DD814B62-F0D8-4CB5-A91F-ECCC7C1A22FB}" srcOrd="0" destOrd="5" presId="urn:microsoft.com/office/officeart/2005/8/layout/process3"/>
    <dgm:cxn modelId="{94D2124F-58B8-4F36-A623-AFED2E8EE70E}" type="presOf" srcId="{14487650-5866-4753-88CB-AC4F64055A8E}" destId="{49E6911A-89C1-4834-992D-5CA4B6AA2AC7}" srcOrd="1" destOrd="0" presId="urn:microsoft.com/office/officeart/2005/8/layout/process3"/>
    <dgm:cxn modelId="{50B5896F-E965-47F6-A8C3-4B97F852A7AD}" srcId="{17DD10AD-BBAD-4E8D-A9F7-E6D620F18CB9}" destId="{2C09AFCC-0CE6-42D7-A196-15DF576FED33}" srcOrd="1" destOrd="0" parTransId="{F8F88EA4-61FE-46B3-9533-3D3D5A1FB8EA}" sibTransId="{8501BE02-1A12-4E50-A73D-0A82280BA1D2}"/>
    <dgm:cxn modelId="{AE9DD350-3F64-440A-8104-BAA15CC7D16C}" srcId="{14487650-5866-4753-88CB-AC4F64055A8E}" destId="{8E381509-639D-4F14-BE03-848DD57122F6}" srcOrd="0" destOrd="0" parTransId="{5B1BAC2F-5D7E-4059-9274-2C04D32DDB2F}" sibTransId="{0C658558-4533-4590-9DA1-E4C8E06AD2CD}"/>
    <dgm:cxn modelId="{2B424273-2614-44C9-BDBA-05F660E91449}" srcId="{17DD10AD-BBAD-4E8D-A9F7-E6D620F18CB9}" destId="{14487650-5866-4753-88CB-AC4F64055A8E}" srcOrd="0" destOrd="0" parTransId="{AE24BAE3-1BE1-4910-8F8E-E92A0727397B}" sibTransId="{FF244549-D51A-464F-BD87-9A309F9FD718}"/>
    <dgm:cxn modelId="{9E54A157-7D47-4765-85BB-750B1FABDF4C}" type="presOf" srcId="{8E381509-639D-4F14-BE03-848DD57122F6}" destId="{171D985A-61F2-4A97-9698-23A988E4D904}" srcOrd="0" destOrd="0" presId="urn:microsoft.com/office/officeart/2005/8/layout/process3"/>
    <dgm:cxn modelId="{823FD758-3F88-4AB9-8116-DCE44CB033BD}" srcId="{2C09AFCC-0CE6-42D7-A196-15DF576FED33}" destId="{F5C51B71-61CA-4731-B553-9AC58DC69DA2}" srcOrd="0" destOrd="0" parTransId="{AF098776-40A5-4A90-830D-0392B47172F0}" sibTransId="{D69E3EC1-EFDA-436A-9905-C040E2E07126}"/>
    <dgm:cxn modelId="{9F09D483-7FFD-4EE6-9417-4220D8F746CF}" srcId="{2C09AFCC-0CE6-42D7-A196-15DF576FED33}" destId="{FAD5B80B-347B-4922-9E93-AB6927839C6A}" srcOrd="4" destOrd="0" parTransId="{257B8312-B1E1-42AB-A275-D4956D69AEF9}" sibTransId="{273A15F2-6EB3-4B52-A244-DD692D99A1C5}"/>
    <dgm:cxn modelId="{6E4A3399-38A8-4D85-A50E-AA35138C36F3}" srcId="{2C09AFCC-0CE6-42D7-A196-15DF576FED33}" destId="{58F86D33-371B-4CCF-AF64-6D4C05C13C6D}" srcOrd="2" destOrd="0" parTransId="{4A492198-7E18-4A80-B871-FD67B4405C29}" sibTransId="{E072092E-F2D9-40F0-807A-6DEAB6DE918E}"/>
    <dgm:cxn modelId="{240C329C-C8E6-4431-8E5E-CE1EC6E6A5D8}" srcId="{2C09AFCC-0CE6-42D7-A196-15DF576FED33}" destId="{EB4E3533-C330-4714-A823-3D59D9ECBCA8}" srcOrd="3" destOrd="0" parTransId="{A97619F6-FACB-4303-8DB1-AB2D4F98A757}" sibTransId="{7E3BE21F-13D8-46FC-919D-85D8CC4D1964}"/>
    <dgm:cxn modelId="{9DE6B8A9-32B7-4DBC-9684-4422887A50BD}" type="presOf" srcId="{AD2496BE-9293-4C0D-9DE1-C56BBD9C59E9}" destId="{171D985A-61F2-4A97-9698-23A988E4D904}" srcOrd="0" destOrd="2" presId="urn:microsoft.com/office/officeart/2005/8/layout/process3"/>
    <dgm:cxn modelId="{ADB02DCE-D0B6-4C5E-BA9B-EBFA91EB169A}" type="presOf" srcId="{6A48C72E-F4D5-40A2-B94B-29D66773C76B}" destId="{171D985A-61F2-4A97-9698-23A988E4D904}" srcOrd="0" destOrd="1" presId="urn:microsoft.com/office/officeart/2005/8/layout/process3"/>
    <dgm:cxn modelId="{077F58D3-5692-494E-B214-5F392B608132}" type="presOf" srcId="{2C09AFCC-0CE6-42D7-A196-15DF576FED33}" destId="{8570CA5D-55DE-4242-A7F9-406CE66F4F6B}" srcOrd="1" destOrd="0" presId="urn:microsoft.com/office/officeart/2005/8/layout/process3"/>
    <dgm:cxn modelId="{482230D6-6A92-402A-9472-EF1C929BEE59}" srcId="{14487650-5866-4753-88CB-AC4F64055A8E}" destId="{1169F1AA-C572-4130-BA76-8029C9551E88}" srcOrd="5" destOrd="0" parTransId="{39161DC1-2309-407B-9F06-55B317F72BAE}" sibTransId="{1520E60F-B094-472B-B592-E4DD7F4DCBA3}"/>
    <dgm:cxn modelId="{B1F097DF-1183-4869-B7FD-26E982966BC4}" type="presOf" srcId="{A339D74D-47B3-42E1-B0A1-79F98EEF95B2}" destId="{DD814B62-F0D8-4CB5-A91F-ECCC7C1A22FB}" srcOrd="0" destOrd="6" presId="urn:microsoft.com/office/officeart/2005/8/layout/process3"/>
    <dgm:cxn modelId="{0B1C3FE1-633F-4053-A0FF-5F879FA1ED05}" type="presOf" srcId="{17DD10AD-BBAD-4E8D-A9F7-E6D620F18CB9}" destId="{F17A401C-AF58-464B-8E46-31CB11EC11D4}" srcOrd="0" destOrd="0" presId="urn:microsoft.com/office/officeart/2005/8/layout/process3"/>
    <dgm:cxn modelId="{9F5463EA-B85E-489B-9BB9-7FBFEF56718B}" type="presOf" srcId="{FF244549-D51A-464F-BD87-9A309F9FD718}" destId="{881DFABE-006F-4A75-B378-A33900997DAF}" srcOrd="1" destOrd="0" presId="urn:microsoft.com/office/officeart/2005/8/layout/process3"/>
    <dgm:cxn modelId="{FEBF19ED-9587-4943-9D90-72B999266949}" type="presOf" srcId="{F5C51B71-61CA-4731-B553-9AC58DC69DA2}" destId="{DD814B62-F0D8-4CB5-A91F-ECCC7C1A22FB}" srcOrd="0" destOrd="0" presId="urn:microsoft.com/office/officeart/2005/8/layout/process3"/>
    <dgm:cxn modelId="{9ED2CCF6-F6BF-46D9-A5F4-2721EDAC1380}" type="presOf" srcId="{58F86D33-371B-4CCF-AF64-6D4C05C13C6D}" destId="{DD814B62-F0D8-4CB5-A91F-ECCC7C1A22FB}" srcOrd="0" destOrd="2" presId="urn:microsoft.com/office/officeart/2005/8/layout/process3"/>
    <dgm:cxn modelId="{A590B3E5-06F5-493D-89ED-1A52773CAAB1}" type="presParOf" srcId="{F17A401C-AF58-464B-8E46-31CB11EC11D4}" destId="{1DADA913-1775-4D46-B8AF-C80A550E0620}" srcOrd="0" destOrd="0" presId="urn:microsoft.com/office/officeart/2005/8/layout/process3"/>
    <dgm:cxn modelId="{BD22A44C-A3AD-4578-82EF-6AD9240AD51A}" type="presParOf" srcId="{1DADA913-1775-4D46-B8AF-C80A550E0620}" destId="{1D7CEEDB-F704-4A02-BB52-93259CF70967}" srcOrd="0" destOrd="0" presId="urn:microsoft.com/office/officeart/2005/8/layout/process3"/>
    <dgm:cxn modelId="{77ED52AB-01AE-4183-B99A-A7AE5B0E4E93}" type="presParOf" srcId="{1DADA913-1775-4D46-B8AF-C80A550E0620}" destId="{49E6911A-89C1-4834-992D-5CA4B6AA2AC7}" srcOrd="1" destOrd="0" presId="urn:microsoft.com/office/officeart/2005/8/layout/process3"/>
    <dgm:cxn modelId="{762F2CE2-0C07-4ED5-89E0-024B0FFB2D07}" type="presParOf" srcId="{1DADA913-1775-4D46-B8AF-C80A550E0620}" destId="{171D985A-61F2-4A97-9698-23A988E4D904}" srcOrd="2" destOrd="0" presId="urn:microsoft.com/office/officeart/2005/8/layout/process3"/>
    <dgm:cxn modelId="{7783C850-8801-408D-B3E3-A00EBADA02DE}" type="presParOf" srcId="{F17A401C-AF58-464B-8E46-31CB11EC11D4}" destId="{955ED29D-0941-4BCF-A31D-1776ED551ECC}" srcOrd="1" destOrd="0" presId="urn:microsoft.com/office/officeart/2005/8/layout/process3"/>
    <dgm:cxn modelId="{D041E262-3295-470F-AA42-A2339AD2CD6F}" type="presParOf" srcId="{955ED29D-0941-4BCF-A31D-1776ED551ECC}" destId="{881DFABE-006F-4A75-B378-A33900997DAF}" srcOrd="0" destOrd="0" presId="urn:microsoft.com/office/officeart/2005/8/layout/process3"/>
    <dgm:cxn modelId="{C3AA7D9F-2584-45C9-B3AE-3C8D48B6D075}" type="presParOf" srcId="{F17A401C-AF58-464B-8E46-31CB11EC11D4}" destId="{BF033A75-24BF-4775-BF11-66B25549B39A}" srcOrd="2" destOrd="0" presId="urn:microsoft.com/office/officeart/2005/8/layout/process3"/>
    <dgm:cxn modelId="{7CC19F12-DFF6-411F-B82E-0395203B35EF}" type="presParOf" srcId="{BF033A75-24BF-4775-BF11-66B25549B39A}" destId="{46754969-2A1A-4ADA-BFEE-4B4764D99F71}" srcOrd="0" destOrd="0" presId="urn:microsoft.com/office/officeart/2005/8/layout/process3"/>
    <dgm:cxn modelId="{08DC697B-6222-4A49-97DD-6FF7B66FDEDB}" type="presParOf" srcId="{BF033A75-24BF-4775-BF11-66B25549B39A}" destId="{8570CA5D-55DE-4242-A7F9-406CE66F4F6B}" srcOrd="1" destOrd="0" presId="urn:microsoft.com/office/officeart/2005/8/layout/process3"/>
    <dgm:cxn modelId="{6D7CDB8E-02FD-480A-842D-AF45FCD8F251}" type="presParOf" srcId="{BF033A75-24BF-4775-BF11-66B25549B39A}" destId="{DD814B62-F0D8-4CB5-A91F-ECCC7C1A22FB}"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EB77FC-AB8D-4106-ADDD-372FD97C6A2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1431F06B-64F8-4BD2-83FF-88466212A42D}">
      <dgm:prSet phldrT="[Text]"/>
      <dgm:spPr>
        <a:solidFill>
          <a:srgbClr val="7030A0"/>
        </a:solidFill>
      </dgm:spPr>
      <dgm:t>
        <a:bodyPr/>
        <a:lstStyle/>
        <a:p>
          <a:pPr rtl="0"/>
          <a:r>
            <a:rPr lang="en-GB"/>
            <a:t>Investigatory </a:t>
          </a:r>
          <a:r>
            <a:rPr lang="en-GB">
              <a:latin typeface="Arial" panose="020B0604020202020204"/>
            </a:rPr>
            <a:t>powers</a:t>
          </a:r>
        </a:p>
      </dgm:t>
    </dgm:pt>
    <dgm:pt modelId="{3AE460E3-9776-47EB-9FFC-237FB72036AF}" type="parTrans" cxnId="{A24BA3AA-0390-4154-ADBA-21574C568996}">
      <dgm:prSet/>
      <dgm:spPr/>
      <dgm:t>
        <a:bodyPr/>
        <a:lstStyle/>
        <a:p>
          <a:endParaRPr lang="en-GB"/>
        </a:p>
      </dgm:t>
    </dgm:pt>
    <dgm:pt modelId="{302A5453-9248-484F-8CEC-1BC0BAB098A9}" type="sibTrans" cxnId="{A24BA3AA-0390-4154-ADBA-21574C568996}">
      <dgm:prSet/>
      <dgm:spPr/>
      <dgm:t>
        <a:bodyPr/>
        <a:lstStyle/>
        <a:p>
          <a:endParaRPr lang="en-GB"/>
        </a:p>
      </dgm:t>
    </dgm:pt>
    <dgm:pt modelId="{C1AFFA34-689E-4C6E-940F-EF7F185F026A}">
      <dgm:prSet phldrT="[Text]"/>
      <dgm:spPr>
        <a:solidFill>
          <a:srgbClr val="00B050"/>
        </a:solidFill>
      </dgm:spPr>
      <dgm:t>
        <a:bodyPr/>
        <a:lstStyle/>
        <a:p>
          <a:r>
            <a:rPr lang="en-GB"/>
            <a:t>Civil proceedings</a:t>
          </a:r>
        </a:p>
      </dgm:t>
    </dgm:pt>
    <dgm:pt modelId="{45A0624B-A02A-4BC6-B841-51BBDBFB8F42}" type="parTrans" cxnId="{31A25DBB-A82C-486E-B7BE-934F01ED851D}">
      <dgm:prSet/>
      <dgm:spPr/>
      <dgm:t>
        <a:bodyPr/>
        <a:lstStyle/>
        <a:p>
          <a:endParaRPr lang="en-GB"/>
        </a:p>
      </dgm:t>
    </dgm:pt>
    <dgm:pt modelId="{C1AE1F2D-648F-4A2E-B2B9-BBAF9A4AFA2F}" type="sibTrans" cxnId="{31A25DBB-A82C-486E-B7BE-934F01ED851D}">
      <dgm:prSet/>
      <dgm:spPr/>
      <dgm:t>
        <a:bodyPr/>
        <a:lstStyle/>
        <a:p>
          <a:endParaRPr lang="en-GB"/>
        </a:p>
      </dgm:t>
    </dgm:pt>
    <dgm:pt modelId="{64217CC7-7794-4A04-A587-63FECBEB97E5}">
      <dgm:prSet phldrT="[Text]"/>
      <dgm:spPr>
        <a:solidFill>
          <a:srgbClr val="00B050"/>
        </a:solidFill>
      </dgm:spPr>
      <dgm:t>
        <a:bodyPr/>
        <a:lstStyle/>
        <a:p>
          <a:r>
            <a:rPr lang="en-GB"/>
            <a:t>Cost recovery</a:t>
          </a:r>
        </a:p>
      </dgm:t>
    </dgm:pt>
    <dgm:pt modelId="{DB496093-908C-4FAD-98CD-A989272DA78B}" type="parTrans" cxnId="{7A4589BC-CD70-4237-8EFD-A0F74CCA4512}">
      <dgm:prSet/>
      <dgm:spPr/>
      <dgm:t>
        <a:bodyPr/>
        <a:lstStyle/>
        <a:p>
          <a:endParaRPr lang="en-GB"/>
        </a:p>
      </dgm:t>
    </dgm:pt>
    <dgm:pt modelId="{727F7370-B399-4C1A-A317-F04F7881F2EF}" type="sibTrans" cxnId="{7A4589BC-CD70-4237-8EFD-A0F74CCA4512}">
      <dgm:prSet/>
      <dgm:spPr/>
      <dgm:t>
        <a:bodyPr/>
        <a:lstStyle/>
        <a:p>
          <a:endParaRPr lang="en-GB"/>
        </a:p>
      </dgm:t>
    </dgm:pt>
    <dgm:pt modelId="{02CFFC39-138F-46C4-8597-CD6DB4CF62E2}">
      <dgm:prSet phldrT="[Text]"/>
      <dgm:spPr>
        <a:solidFill>
          <a:schemeClr val="accent4">
            <a:lumMod val="75000"/>
          </a:schemeClr>
        </a:solidFill>
      </dgm:spPr>
      <dgm:t>
        <a:bodyPr/>
        <a:lstStyle/>
        <a:p>
          <a:r>
            <a:rPr lang="en-GB"/>
            <a:t>Prosecutions</a:t>
          </a:r>
        </a:p>
      </dgm:t>
    </dgm:pt>
    <dgm:pt modelId="{CE91992B-4972-48DE-9B74-84C0618FD8FA}" type="parTrans" cxnId="{E9B2C823-4C28-40E1-8EFC-989992F26CB4}">
      <dgm:prSet/>
      <dgm:spPr/>
      <dgm:t>
        <a:bodyPr/>
        <a:lstStyle/>
        <a:p>
          <a:endParaRPr lang="en-GB"/>
        </a:p>
      </dgm:t>
    </dgm:pt>
    <dgm:pt modelId="{4F7E3504-709D-4725-9095-33F6483400DE}" type="sibTrans" cxnId="{E9B2C823-4C28-40E1-8EFC-989992F26CB4}">
      <dgm:prSet/>
      <dgm:spPr/>
      <dgm:t>
        <a:bodyPr/>
        <a:lstStyle/>
        <a:p>
          <a:endParaRPr lang="en-GB"/>
        </a:p>
      </dgm:t>
    </dgm:pt>
    <dgm:pt modelId="{D5A33552-91AB-412B-BB88-C70734FD4F60}">
      <dgm:prSet phldrT="[Text]"/>
      <dgm:spPr>
        <a:solidFill>
          <a:schemeClr val="accent4">
            <a:lumMod val="75000"/>
          </a:schemeClr>
        </a:solidFill>
      </dgm:spPr>
      <dgm:t>
        <a:bodyPr/>
        <a:lstStyle/>
        <a:p>
          <a:r>
            <a:rPr lang="en-GB"/>
            <a:t>GLAA licensing powers</a:t>
          </a:r>
        </a:p>
      </dgm:t>
    </dgm:pt>
    <dgm:pt modelId="{B0030E3F-356F-4C48-80DE-6C6142B32AA5}" type="parTrans" cxnId="{078E7EA8-1B13-4D07-9B88-2B182124441B}">
      <dgm:prSet/>
      <dgm:spPr/>
      <dgm:t>
        <a:bodyPr/>
        <a:lstStyle/>
        <a:p>
          <a:endParaRPr lang="en-GB"/>
        </a:p>
      </dgm:t>
    </dgm:pt>
    <dgm:pt modelId="{EC8456CF-DF94-4BD3-8669-B794CDDA073C}" type="sibTrans" cxnId="{078E7EA8-1B13-4D07-9B88-2B182124441B}">
      <dgm:prSet/>
      <dgm:spPr/>
      <dgm:t>
        <a:bodyPr/>
        <a:lstStyle/>
        <a:p>
          <a:endParaRPr lang="en-GB"/>
        </a:p>
      </dgm:t>
    </dgm:pt>
    <dgm:pt modelId="{0D4086C0-FDBE-43E9-8BDD-4E438EFF8148}">
      <dgm:prSet phldrT="[Text]"/>
      <dgm:spPr>
        <a:solidFill>
          <a:srgbClr val="7030A0"/>
        </a:solidFill>
      </dgm:spPr>
      <dgm:t>
        <a:bodyPr/>
        <a:lstStyle/>
        <a:p>
          <a:r>
            <a:rPr lang="en-GB"/>
            <a:t>Labour Market Enforcement Undertakings and Orders</a:t>
          </a:r>
        </a:p>
      </dgm:t>
    </dgm:pt>
    <dgm:pt modelId="{7A33FDFB-23F3-4E58-9E27-E98FCF4BC8C8}" type="parTrans" cxnId="{0CA4FA9F-D463-4B30-ACAB-7483F6DC0F54}">
      <dgm:prSet/>
      <dgm:spPr/>
      <dgm:t>
        <a:bodyPr/>
        <a:lstStyle/>
        <a:p>
          <a:endParaRPr lang="en-GB"/>
        </a:p>
      </dgm:t>
    </dgm:pt>
    <dgm:pt modelId="{B65C96E9-1B15-4CDC-AF37-6BB54DFEC13F}" type="sibTrans" cxnId="{0CA4FA9F-D463-4B30-ACAB-7483F6DC0F54}">
      <dgm:prSet/>
      <dgm:spPr/>
      <dgm:t>
        <a:bodyPr/>
        <a:lstStyle/>
        <a:p>
          <a:endParaRPr lang="en-GB"/>
        </a:p>
      </dgm:t>
    </dgm:pt>
    <dgm:pt modelId="{74FCF3EC-FBDF-4BC8-B12B-9CB4DDB9D3C8}">
      <dgm:prSet phldrT="[Text]"/>
      <dgm:spPr>
        <a:solidFill>
          <a:schemeClr val="accent4">
            <a:lumMod val="75000"/>
          </a:schemeClr>
        </a:solidFill>
      </dgm:spPr>
      <dgm:t>
        <a:bodyPr/>
        <a:lstStyle/>
        <a:p>
          <a:pPr rtl="0"/>
          <a:r>
            <a:rPr lang="en-GB"/>
            <a:t>EAS agency </a:t>
          </a:r>
          <a:r>
            <a:rPr lang="en-GB">
              <a:latin typeface="Arial" panose="020B0604020202020204"/>
            </a:rPr>
            <a:t>regulatory </a:t>
          </a:r>
          <a:r>
            <a:rPr lang="en-GB"/>
            <a:t>powers</a:t>
          </a:r>
        </a:p>
      </dgm:t>
    </dgm:pt>
    <dgm:pt modelId="{58059D20-4DF2-476C-A4CE-8F171D7E5560}" type="sibTrans" cxnId="{24543905-EB16-46CC-BED9-F651EEBDFC95}">
      <dgm:prSet/>
      <dgm:spPr/>
      <dgm:t>
        <a:bodyPr/>
        <a:lstStyle/>
        <a:p>
          <a:endParaRPr lang="en-GB"/>
        </a:p>
      </dgm:t>
    </dgm:pt>
    <dgm:pt modelId="{82F93076-7E95-476D-9443-43A1ACF15C44}" type="parTrans" cxnId="{24543905-EB16-46CC-BED9-F651EEBDFC95}">
      <dgm:prSet/>
      <dgm:spPr/>
      <dgm:t>
        <a:bodyPr/>
        <a:lstStyle/>
        <a:p>
          <a:endParaRPr lang="en-GB"/>
        </a:p>
      </dgm:t>
    </dgm:pt>
    <dgm:pt modelId="{910292F6-D3FC-48E1-B18B-613BD0660F33}">
      <dgm:prSet phldr="0"/>
      <dgm:spPr/>
      <dgm:t>
        <a:bodyPr/>
        <a:lstStyle/>
        <a:p>
          <a:r>
            <a:rPr lang="en-GB">
              <a:latin typeface="Arial" panose="020B0604020202020204"/>
            </a:rPr>
            <a:t>Civil</a:t>
          </a:r>
          <a:r>
            <a:rPr lang="en-GB"/>
            <a:t> penalty regime (based on NMW)</a:t>
          </a:r>
        </a:p>
      </dgm:t>
    </dgm:pt>
    <dgm:pt modelId="{C19438E6-1385-456C-8814-85868083551A}" type="parTrans" cxnId="{4FC408A8-58DC-4F12-BB19-31A16643535C}">
      <dgm:prSet/>
      <dgm:spPr/>
      <dgm:t>
        <a:bodyPr/>
        <a:lstStyle/>
        <a:p>
          <a:endParaRPr lang="en-GB"/>
        </a:p>
      </dgm:t>
    </dgm:pt>
    <dgm:pt modelId="{A62118C5-0E20-48D5-9487-45661E47E31F}" type="sibTrans" cxnId="{4FC408A8-58DC-4F12-BB19-31A16643535C}">
      <dgm:prSet/>
      <dgm:spPr/>
      <dgm:t>
        <a:bodyPr/>
        <a:lstStyle/>
        <a:p>
          <a:endParaRPr lang="en-GB"/>
        </a:p>
      </dgm:t>
    </dgm:pt>
    <dgm:pt modelId="{FE8139AC-B657-4CB8-860A-A79DEAB9D39C}" type="pres">
      <dgm:prSet presAssocID="{CBEB77FC-AB8D-4106-ADDD-372FD97C6A29}" presName="diagram" presStyleCnt="0">
        <dgm:presLayoutVars>
          <dgm:dir/>
          <dgm:resizeHandles val="exact"/>
        </dgm:presLayoutVars>
      </dgm:prSet>
      <dgm:spPr/>
    </dgm:pt>
    <dgm:pt modelId="{946D86AE-AEEF-4B5E-ACE7-7B6A7FEAF9A1}" type="pres">
      <dgm:prSet presAssocID="{1431F06B-64F8-4BD2-83FF-88466212A42D}" presName="node" presStyleLbl="node1" presStyleIdx="0" presStyleCnt="8">
        <dgm:presLayoutVars>
          <dgm:bulletEnabled val="1"/>
        </dgm:presLayoutVars>
      </dgm:prSet>
      <dgm:spPr/>
    </dgm:pt>
    <dgm:pt modelId="{DC6DA6BB-8C34-48FD-BA65-2014557C6021}" type="pres">
      <dgm:prSet presAssocID="{302A5453-9248-484F-8CEC-1BC0BAB098A9}" presName="sibTrans" presStyleCnt="0"/>
      <dgm:spPr/>
    </dgm:pt>
    <dgm:pt modelId="{C5C8CF37-64CF-4EEB-BE5F-2A7CB235E0CE}" type="pres">
      <dgm:prSet presAssocID="{910292F6-D3FC-48E1-B18B-613BD0660F33}" presName="node" presStyleLbl="node1" presStyleIdx="1" presStyleCnt="8">
        <dgm:presLayoutVars>
          <dgm:bulletEnabled val="1"/>
        </dgm:presLayoutVars>
      </dgm:prSet>
      <dgm:spPr>
        <a:solidFill>
          <a:srgbClr val="7030A0"/>
        </a:solidFill>
      </dgm:spPr>
    </dgm:pt>
    <dgm:pt modelId="{9DBD10A6-35B3-4534-8210-B39A23EE43DA}" type="pres">
      <dgm:prSet presAssocID="{A62118C5-0E20-48D5-9487-45661E47E31F}" presName="sibTrans" presStyleCnt="0"/>
      <dgm:spPr/>
    </dgm:pt>
    <dgm:pt modelId="{E08A9E53-51B3-4B4C-80FB-99E39016C9CE}" type="pres">
      <dgm:prSet presAssocID="{C1AFFA34-689E-4C6E-940F-EF7F185F026A}" presName="node" presStyleLbl="node1" presStyleIdx="2" presStyleCnt="8">
        <dgm:presLayoutVars>
          <dgm:bulletEnabled val="1"/>
        </dgm:presLayoutVars>
      </dgm:prSet>
      <dgm:spPr/>
    </dgm:pt>
    <dgm:pt modelId="{47AFE799-B70D-41D5-9A58-9BBE6C8C8906}" type="pres">
      <dgm:prSet presAssocID="{C1AE1F2D-648F-4A2E-B2B9-BBAF9A4AFA2F}" presName="sibTrans" presStyleCnt="0"/>
      <dgm:spPr/>
    </dgm:pt>
    <dgm:pt modelId="{8AB0CA9B-DCD9-4522-ACE4-75F545C5F96B}" type="pres">
      <dgm:prSet presAssocID="{64217CC7-7794-4A04-A587-63FECBEB97E5}" presName="node" presStyleLbl="node1" presStyleIdx="3" presStyleCnt="8">
        <dgm:presLayoutVars>
          <dgm:bulletEnabled val="1"/>
        </dgm:presLayoutVars>
      </dgm:prSet>
      <dgm:spPr/>
    </dgm:pt>
    <dgm:pt modelId="{64D3166D-5650-4F39-95BA-8FC085DA9A32}" type="pres">
      <dgm:prSet presAssocID="{727F7370-B399-4C1A-A317-F04F7881F2EF}" presName="sibTrans" presStyleCnt="0"/>
      <dgm:spPr/>
    </dgm:pt>
    <dgm:pt modelId="{2FDEF196-9F85-4B4E-84FC-87D6FA1A07FD}" type="pres">
      <dgm:prSet presAssocID="{0D4086C0-FDBE-43E9-8BDD-4E438EFF8148}" presName="node" presStyleLbl="node1" presStyleIdx="4" presStyleCnt="8">
        <dgm:presLayoutVars>
          <dgm:bulletEnabled val="1"/>
        </dgm:presLayoutVars>
      </dgm:prSet>
      <dgm:spPr/>
    </dgm:pt>
    <dgm:pt modelId="{279DD88F-927A-41CF-BDCA-AD8709FDE191}" type="pres">
      <dgm:prSet presAssocID="{B65C96E9-1B15-4CDC-AF37-6BB54DFEC13F}" presName="sibTrans" presStyleCnt="0"/>
      <dgm:spPr/>
    </dgm:pt>
    <dgm:pt modelId="{EF56B327-E75E-4535-9F32-C747A4B062F5}" type="pres">
      <dgm:prSet presAssocID="{02CFFC39-138F-46C4-8597-CD6DB4CF62E2}" presName="node" presStyleLbl="node1" presStyleIdx="5" presStyleCnt="8">
        <dgm:presLayoutVars>
          <dgm:bulletEnabled val="1"/>
        </dgm:presLayoutVars>
      </dgm:prSet>
      <dgm:spPr/>
    </dgm:pt>
    <dgm:pt modelId="{9DDDDE5D-FB53-48FF-B986-22AF65D90D80}" type="pres">
      <dgm:prSet presAssocID="{4F7E3504-709D-4725-9095-33F6483400DE}" presName="sibTrans" presStyleCnt="0"/>
      <dgm:spPr/>
    </dgm:pt>
    <dgm:pt modelId="{8035DFFD-058B-430B-8C4E-495C11607E20}" type="pres">
      <dgm:prSet presAssocID="{D5A33552-91AB-412B-BB88-C70734FD4F60}" presName="node" presStyleLbl="node1" presStyleIdx="6" presStyleCnt="8">
        <dgm:presLayoutVars>
          <dgm:bulletEnabled val="1"/>
        </dgm:presLayoutVars>
      </dgm:prSet>
      <dgm:spPr/>
    </dgm:pt>
    <dgm:pt modelId="{89E7E712-0988-4A54-B438-135F506221B6}" type="pres">
      <dgm:prSet presAssocID="{EC8456CF-DF94-4BD3-8669-B794CDDA073C}" presName="sibTrans" presStyleCnt="0"/>
      <dgm:spPr/>
    </dgm:pt>
    <dgm:pt modelId="{C76C0CFC-A163-43FB-878E-F4E88749BF7C}" type="pres">
      <dgm:prSet presAssocID="{74FCF3EC-FBDF-4BC8-B12B-9CB4DDB9D3C8}" presName="node" presStyleLbl="node1" presStyleIdx="7" presStyleCnt="8">
        <dgm:presLayoutVars>
          <dgm:bulletEnabled val="1"/>
        </dgm:presLayoutVars>
      </dgm:prSet>
      <dgm:spPr/>
    </dgm:pt>
  </dgm:ptLst>
  <dgm:cxnLst>
    <dgm:cxn modelId="{24543905-EB16-46CC-BED9-F651EEBDFC95}" srcId="{CBEB77FC-AB8D-4106-ADDD-372FD97C6A29}" destId="{74FCF3EC-FBDF-4BC8-B12B-9CB4DDB9D3C8}" srcOrd="7" destOrd="0" parTransId="{82F93076-7E95-476D-9443-43A1ACF15C44}" sibTransId="{58059D20-4DF2-476C-A4CE-8F171D7E5560}"/>
    <dgm:cxn modelId="{E9B2C823-4C28-40E1-8EFC-989992F26CB4}" srcId="{CBEB77FC-AB8D-4106-ADDD-372FD97C6A29}" destId="{02CFFC39-138F-46C4-8597-CD6DB4CF62E2}" srcOrd="5" destOrd="0" parTransId="{CE91992B-4972-48DE-9B74-84C0618FD8FA}" sibTransId="{4F7E3504-709D-4725-9095-33F6483400DE}"/>
    <dgm:cxn modelId="{EDC68D31-B746-4C93-8262-8051EBC6B144}" type="presOf" srcId="{1431F06B-64F8-4BD2-83FF-88466212A42D}" destId="{946D86AE-AEEF-4B5E-ACE7-7B6A7FEAF9A1}" srcOrd="0" destOrd="0" presId="urn:microsoft.com/office/officeart/2005/8/layout/default"/>
    <dgm:cxn modelId="{7C79DC6A-6CAE-48E9-A8C8-F5CC94ABF56E}" type="presOf" srcId="{C1AFFA34-689E-4C6E-940F-EF7F185F026A}" destId="{E08A9E53-51B3-4B4C-80FB-99E39016C9CE}" srcOrd="0" destOrd="0" presId="urn:microsoft.com/office/officeart/2005/8/layout/default"/>
    <dgm:cxn modelId="{27946F80-142F-4382-B76E-DCD78C94E18A}" type="presOf" srcId="{64217CC7-7794-4A04-A587-63FECBEB97E5}" destId="{8AB0CA9B-DCD9-4522-ACE4-75F545C5F96B}" srcOrd="0" destOrd="0" presId="urn:microsoft.com/office/officeart/2005/8/layout/default"/>
    <dgm:cxn modelId="{C77CC694-4D38-4607-8888-165684CB7A2D}" type="presOf" srcId="{74FCF3EC-FBDF-4BC8-B12B-9CB4DDB9D3C8}" destId="{C76C0CFC-A163-43FB-878E-F4E88749BF7C}" srcOrd="0" destOrd="0" presId="urn:microsoft.com/office/officeart/2005/8/layout/default"/>
    <dgm:cxn modelId="{0AA28B9F-E5DE-4203-B58F-F2E6860872A7}" type="presOf" srcId="{CBEB77FC-AB8D-4106-ADDD-372FD97C6A29}" destId="{FE8139AC-B657-4CB8-860A-A79DEAB9D39C}" srcOrd="0" destOrd="0" presId="urn:microsoft.com/office/officeart/2005/8/layout/default"/>
    <dgm:cxn modelId="{0CA4FA9F-D463-4B30-ACAB-7483F6DC0F54}" srcId="{CBEB77FC-AB8D-4106-ADDD-372FD97C6A29}" destId="{0D4086C0-FDBE-43E9-8BDD-4E438EFF8148}" srcOrd="4" destOrd="0" parTransId="{7A33FDFB-23F3-4E58-9E27-E98FCF4BC8C8}" sibTransId="{B65C96E9-1B15-4CDC-AF37-6BB54DFEC13F}"/>
    <dgm:cxn modelId="{F97B5DA4-FB7E-42C2-96FD-D81C050DD977}" type="presOf" srcId="{02CFFC39-138F-46C4-8597-CD6DB4CF62E2}" destId="{EF56B327-E75E-4535-9F32-C747A4B062F5}" srcOrd="0" destOrd="0" presId="urn:microsoft.com/office/officeart/2005/8/layout/default"/>
    <dgm:cxn modelId="{4FC408A8-58DC-4F12-BB19-31A16643535C}" srcId="{CBEB77FC-AB8D-4106-ADDD-372FD97C6A29}" destId="{910292F6-D3FC-48E1-B18B-613BD0660F33}" srcOrd="1" destOrd="0" parTransId="{C19438E6-1385-456C-8814-85868083551A}" sibTransId="{A62118C5-0E20-48D5-9487-45661E47E31F}"/>
    <dgm:cxn modelId="{078E7EA8-1B13-4D07-9B88-2B182124441B}" srcId="{CBEB77FC-AB8D-4106-ADDD-372FD97C6A29}" destId="{D5A33552-91AB-412B-BB88-C70734FD4F60}" srcOrd="6" destOrd="0" parTransId="{B0030E3F-356F-4C48-80DE-6C6142B32AA5}" sibTransId="{EC8456CF-DF94-4BD3-8669-B794CDDA073C}"/>
    <dgm:cxn modelId="{A24BA3AA-0390-4154-ADBA-21574C568996}" srcId="{CBEB77FC-AB8D-4106-ADDD-372FD97C6A29}" destId="{1431F06B-64F8-4BD2-83FF-88466212A42D}" srcOrd="0" destOrd="0" parTransId="{3AE460E3-9776-47EB-9FFC-237FB72036AF}" sibTransId="{302A5453-9248-484F-8CEC-1BC0BAB098A9}"/>
    <dgm:cxn modelId="{529857B7-31A2-486D-8297-2A499C2188CB}" type="presOf" srcId="{0D4086C0-FDBE-43E9-8BDD-4E438EFF8148}" destId="{2FDEF196-9F85-4B4E-84FC-87D6FA1A07FD}" srcOrd="0" destOrd="0" presId="urn:microsoft.com/office/officeart/2005/8/layout/default"/>
    <dgm:cxn modelId="{31A25DBB-A82C-486E-B7BE-934F01ED851D}" srcId="{CBEB77FC-AB8D-4106-ADDD-372FD97C6A29}" destId="{C1AFFA34-689E-4C6E-940F-EF7F185F026A}" srcOrd="2" destOrd="0" parTransId="{45A0624B-A02A-4BC6-B841-51BBDBFB8F42}" sibTransId="{C1AE1F2D-648F-4A2E-B2B9-BBAF9A4AFA2F}"/>
    <dgm:cxn modelId="{7A4589BC-CD70-4237-8EFD-A0F74CCA4512}" srcId="{CBEB77FC-AB8D-4106-ADDD-372FD97C6A29}" destId="{64217CC7-7794-4A04-A587-63FECBEB97E5}" srcOrd="3" destOrd="0" parTransId="{DB496093-908C-4FAD-98CD-A989272DA78B}" sibTransId="{727F7370-B399-4C1A-A317-F04F7881F2EF}"/>
    <dgm:cxn modelId="{1DF478DF-99AC-4B97-ACB2-F22187608D65}" type="presOf" srcId="{910292F6-D3FC-48E1-B18B-613BD0660F33}" destId="{C5C8CF37-64CF-4EEB-BE5F-2A7CB235E0CE}" srcOrd="0" destOrd="0" presId="urn:microsoft.com/office/officeart/2005/8/layout/default"/>
    <dgm:cxn modelId="{B98279F3-6056-42A8-97EC-7EB853A578D7}" type="presOf" srcId="{D5A33552-91AB-412B-BB88-C70734FD4F60}" destId="{8035DFFD-058B-430B-8C4E-495C11607E20}" srcOrd="0" destOrd="0" presId="urn:microsoft.com/office/officeart/2005/8/layout/default"/>
    <dgm:cxn modelId="{5CE00F53-5E0F-4CC5-AD37-FD071269CA90}" type="presParOf" srcId="{FE8139AC-B657-4CB8-860A-A79DEAB9D39C}" destId="{946D86AE-AEEF-4B5E-ACE7-7B6A7FEAF9A1}" srcOrd="0" destOrd="0" presId="urn:microsoft.com/office/officeart/2005/8/layout/default"/>
    <dgm:cxn modelId="{E17F3FEB-6ABF-4B18-BD66-3E8E21A042EC}" type="presParOf" srcId="{FE8139AC-B657-4CB8-860A-A79DEAB9D39C}" destId="{DC6DA6BB-8C34-48FD-BA65-2014557C6021}" srcOrd="1" destOrd="0" presId="urn:microsoft.com/office/officeart/2005/8/layout/default"/>
    <dgm:cxn modelId="{A2D181E2-5337-4EAE-B85D-45D3ADED80D1}" type="presParOf" srcId="{FE8139AC-B657-4CB8-860A-A79DEAB9D39C}" destId="{C5C8CF37-64CF-4EEB-BE5F-2A7CB235E0CE}" srcOrd="2" destOrd="0" presId="urn:microsoft.com/office/officeart/2005/8/layout/default"/>
    <dgm:cxn modelId="{FEBB143B-64F3-43B6-B58A-B8B145FA1629}" type="presParOf" srcId="{FE8139AC-B657-4CB8-860A-A79DEAB9D39C}" destId="{9DBD10A6-35B3-4534-8210-B39A23EE43DA}" srcOrd="3" destOrd="0" presId="urn:microsoft.com/office/officeart/2005/8/layout/default"/>
    <dgm:cxn modelId="{453B6C83-4725-4FD0-ADAF-B0516A6A1879}" type="presParOf" srcId="{FE8139AC-B657-4CB8-860A-A79DEAB9D39C}" destId="{E08A9E53-51B3-4B4C-80FB-99E39016C9CE}" srcOrd="4" destOrd="0" presId="urn:microsoft.com/office/officeart/2005/8/layout/default"/>
    <dgm:cxn modelId="{294B1696-629B-40E5-9E74-EAED05D50B43}" type="presParOf" srcId="{FE8139AC-B657-4CB8-860A-A79DEAB9D39C}" destId="{47AFE799-B70D-41D5-9A58-9BBE6C8C8906}" srcOrd="5" destOrd="0" presId="urn:microsoft.com/office/officeart/2005/8/layout/default"/>
    <dgm:cxn modelId="{E2E15AAA-5816-4AB0-BBAB-540F46D49281}" type="presParOf" srcId="{FE8139AC-B657-4CB8-860A-A79DEAB9D39C}" destId="{8AB0CA9B-DCD9-4522-ACE4-75F545C5F96B}" srcOrd="6" destOrd="0" presId="urn:microsoft.com/office/officeart/2005/8/layout/default"/>
    <dgm:cxn modelId="{A27D80C9-0787-4B28-ABD9-1F7B180755C4}" type="presParOf" srcId="{FE8139AC-B657-4CB8-860A-A79DEAB9D39C}" destId="{64D3166D-5650-4F39-95BA-8FC085DA9A32}" srcOrd="7" destOrd="0" presId="urn:microsoft.com/office/officeart/2005/8/layout/default"/>
    <dgm:cxn modelId="{26F63BB0-B1DB-49BA-B385-D653446FF270}" type="presParOf" srcId="{FE8139AC-B657-4CB8-860A-A79DEAB9D39C}" destId="{2FDEF196-9F85-4B4E-84FC-87D6FA1A07FD}" srcOrd="8" destOrd="0" presId="urn:microsoft.com/office/officeart/2005/8/layout/default"/>
    <dgm:cxn modelId="{915469A1-18B3-4F2B-A32F-7EB2E04E9619}" type="presParOf" srcId="{FE8139AC-B657-4CB8-860A-A79DEAB9D39C}" destId="{279DD88F-927A-41CF-BDCA-AD8709FDE191}" srcOrd="9" destOrd="0" presId="urn:microsoft.com/office/officeart/2005/8/layout/default"/>
    <dgm:cxn modelId="{95D8926A-5D17-47B5-BE2F-42A46DAA9496}" type="presParOf" srcId="{FE8139AC-B657-4CB8-860A-A79DEAB9D39C}" destId="{EF56B327-E75E-4535-9F32-C747A4B062F5}" srcOrd="10" destOrd="0" presId="urn:microsoft.com/office/officeart/2005/8/layout/default"/>
    <dgm:cxn modelId="{9E62E470-7777-416D-86C7-175A7C1E4216}" type="presParOf" srcId="{FE8139AC-B657-4CB8-860A-A79DEAB9D39C}" destId="{9DDDDE5D-FB53-48FF-B986-22AF65D90D80}" srcOrd="11" destOrd="0" presId="urn:microsoft.com/office/officeart/2005/8/layout/default"/>
    <dgm:cxn modelId="{D86F581F-ADD1-4FB6-981F-9D4DE2289B2C}" type="presParOf" srcId="{FE8139AC-B657-4CB8-860A-A79DEAB9D39C}" destId="{8035DFFD-058B-430B-8C4E-495C11607E20}" srcOrd="12" destOrd="0" presId="urn:microsoft.com/office/officeart/2005/8/layout/default"/>
    <dgm:cxn modelId="{9B922400-886A-4AA9-9959-C63F570303AE}" type="presParOf" srcId="{FE8139AC-B657-4CB8-860A-A79DEAB9D39C}" destId="{89E7E712-0988-4A54-B438-135F506221B6}" srcOrd="13" destOrd="0" presId="urn:microsoft.com/office/officeart/2005/8/layout/default"/>
    <dgm:cxn modelId="{41AD8A5A-25E0-4792-9A12-0D7B296919FE}" type="presParOf" srcId="{FE8139AC-B657-4CB8-860A-A79DEAB9D39C}" destId="{C76C0CFC-A163-43FB-878E-F4E88749BF7C}"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DD10AD-BBAD-4E8D-A9F7-E6D620F18CB9}"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GB"/>
        </a:p>
      </dgm:t>
    </dgm:pt>
    <dgm:pt modelId="{14487650-5866-4753-88CB-AC4F64055A8E}">
      <dgm:prSet phldrT="[Text]"/>
      <dgm:spPr/>
      <dgm:t>
        <a:bodyPr/>
        <a:lstStyle/>
        <a:p>
          <a:r>
            <a:rPr lang="en-GB"/>
            <a:t>Phase 1 – April 2026</a:t>
          </a:r>
        </a:p>
      </dgm:t>
    </dgm:pt>
    <dgm:pt modelId="{AE24BAE3-1BE1-4910-8F8E-E92A0727397B}" type="parTrans" cxnId="{2B424273-2614-44C9-BDBA-05F660E91449}">
      <dgm:prSet/>
      <dgm:spPr/>
      <dgm:t>
        <a:bodyPr/>
        <a:lstStyle/>
        <a:p>
          <a:endParaRPr lang="en-GB"/>
        </a:p>
      </dgm:t>
    </dgm:pt>
    <dgm:pt modelId="{FF244549-D51A-464F-BD87-9A309F9FD718}" type="sibTrans" cxnId="{2B424273-2614-44C9-BDBA-05F660E91449}">
      <dgm:prSet/>
      <dgm:spPr/>
      <dgm:t>
        <a:bodyPr/>
        <a:lstStyle/>
        <a:p>
          <a:endParaRPr lang="en-GB"/>
        </a:p>
      </dgm:t>
    </dgm:pt>
    <dgm:pt modelId="{2C09AFCC-0CE6-42D7-A196-15DF576FED33}">
      <dgm:prSet phldrT="[Text]"/>
      <dgm:spPr/>
      <dgm:t>
        <a:bodyPr/>
        <a:lstStyle/>
        <a:p>
          <a:r>
            <a:rPr lang="en-GB"/>
            <a:t>Future phases</a:t>
          </a:r>
        </a:p>
      </dgm:t>
    </dgm:pt>
    <dgm:pt modelId="{F8F88EA4-61FE-46B3-9533-3D3D5A1FB8EA}" type="parTrans" cxnId="{50B5896F-E965-47F6-A8C3-4B97F852A7AD}">
      <dgm:prSet/>
      <dgm:spPr/>
      <dgm:t>
        <a:bodyPr/>
        <a:lstStyle/>
        <a:p>
          <a:endParaRPr lang="en-GB"/>
        </a:p>
      </dgm:t>
    </dgm:pt>
    <dgm:pt modelId="{8501BE02-1A12-4E50-A73D-0A82280BA1D2}" type="sibTrans" cxnId="{50B5896F-E965-47F6-A8C3-4B97F852A7AD}">
      <dgm:prSet/>
      <dgm:spPr/>
      <dgm:t>
        <a:bodyPr/>
        <a:lstStyle/>
        <a:p>
          <a:endParaRPr lang="en-GB"/>
        </a:p>
      </dgm:t>
    </dgm:pt>
    <dgm:pt modelId="{F5C51B71-61CA-4731-B553-9AC58DC69DA2}">
      <dgm:prSet phldrT="[Text]"/>
      <dgm:spPr/>
      <dgm:t>
        <a:bodyPr/>
        <a:lstStyle/>
        <a:p>
          <a:r>
            <a:rPr lang="en-GB"/>
            <a:t>Switch on FWA enforcement of additional rights once detail worked through:</a:t>
          </a:r>
        </a:p>
      </dgm:t>
    </dgm:pt>
    <dgm:pt modelId="{AF098776-40A5-4A90-830D-0392B47172F0}" type="parTrans" cxnId="{823FD758-3F88-4AB9-8116-DCE44CB033BD}">
      <dgm:prSet/>
      <dgm:spPr/>
      <dgm:t>
        <a:bodyPr/>
        <a:lstStyle/>
        <a:p>
          <a:endParaRPr lang="en-GB"/>
        </a:p>
      </dgm:t>
    </dgm:pt>
    <dgm:pt modelId="{D69E3EC1-EFDA-436A-9905-C040E2E07126}" type="sibTrans" cxnId="{823FD758-3F88-4AB9-8116-DCE44CB033BD}">
      <dgm:prSet/>
      <dgm:spPr/>
      <dgm:t>
        <a:bodyPr/>
        <a:lstStyle/>
        <a:p>
          <a:endParaRPr lang="en-GB"/>
        </a:p>
      </dgm:t>
    </dgm:pt>
    <dgm:pt modelId="{683540A0-09F9-D041-B08C-7E04845CA6C2}">
      <dgm:prSet phldrT="[Text]"/>
      <dgm:spPr/>
      <dgm:t>
        <a:bodyPr/>
        <a:lstStyle/>
        <a:p>
          <a:r>
            <a:rPr lang="en-GB"/>
            <a:t>Holiday Pay</a:t>
          </a:r>
        </a:p>
      </dgm:t>
    </dgm:pt>
    <dgm:pt modelId="{40AE8F76-3404-704B-8BE5-29012D4EECBE}" type="parTrans" cxnId="{6B158953-C475-E54B-BC09-861C3250537B}">
      <dgm:prSet/>
      <dgm:spPr/>
      <dgm:t>
        <a:bodyPr/>
        <a:lstStyle/>
        <a:p>
          <a:endParaRPr lang="en-GB"/>
        </a:p>
      </dgm:t>
    </dgm:pt>
    <dgm:pt modelId="{5F89D7EA-05A4-EB45-814A-173E8B860D97}" type="sibTrans" cxnId="{6B158953-C475-E54B-BC09-861C3250537B}">
      <dgm:prSet/>
      <dgm:spPr/>
      <dgm:t>
        <a:bodyPr/>
        <a:lstStyle/>
        <a:p>
          <a:endParaRPr lang="en-GB"/>
        </a:p>
      </dgm:t>
    </dgm:pt>
    <dgm:pt modelId="{8BB9F888-BADB-4D45-AC03-55A33976A284}">
      <dgm:prSet phldrT="[Text]"/>
      <dgm:spPr/>
      <dgm:t>
        <a:bodyPr/>
        <a:lstStyle/>
        <a:p>
          <a:pPr rtl="0"/>
          <a:r>
            <a:rPr lang="en-GB"/>
            <a:t>Bring responsibility for existing state-enforced rights under FWA </a:t>
          </a:r>
          <a:r>
            <a:rPr lang="en-GB">
              <a:latin typeface="Arial" panose="020B0604020202020204"/>
            </a:rPr>
            <a:t>umbrella  - </a:t>
          </a:r>
          <a:r>
            <a:rPr lang="en-GB"/>
            <a:t>EAS, NMW, GLAA remits.</a:t>
          </a:r>
        </a:p>
      </dgm:t>
    </dgm:pt>
    <dgm:pt modelId="{517EF014-1DD5-AD47-BAFE-CEBAC23B96D9}" type="parTrans" cxnId="{E03EA94A-884F-6A45-8382-07AFDA9053B0}">
      <dgm:prSet/>
      <dgm:spPr/>
      <dgm:t>
        <a:bodyPr/>
        <a:lstStyle/>
        <a:p>
          <a:endParaRPr lang="en-GB"/>
        </a:p>
      </dgm:t>
    </dgm:pt>
    <dgm:pt modelId="{38D83C2A-9788-564F-8A2F-1FDF6B975DC1}" type="sibTrans" cxnId="{E03EA94A-884F-6A45-8382-07AFDA9053B0}">
      <dgm:prSet/>
      <dgm:spPr/>
      <dgm:t>
        <a:bodyPr/>
        <a:lstStyle/>
        <a:p>
          <a:endParaRPr lang="en-GB"/>
        </a:p>
      </dgm:t>
    </dgm:pt>
    <dgm:pt modelId="{7816072A-08E1-CA4F-AA4C-2C62319923A3}">
      <dgm:prSet phldrT="[Text]"/>
      <dgm:spPr/>
      <dgm:t>
        <a:bodyPr/>
        <a:lstStyle/>
        <a:p>
          <a:r>
            <a:rPr lang="en-GB"/>
            <a:t>Consider further rights to bring in scope</a:t>
          </a:r>
        </a:p>
      </dgm:t>
    </dgm:pt>
    <dgm:pt modelId="{0C4E8193-2C36-104B-AF38-2F4325A4F34B}" type="parTrans" cxnId="{DBE72456-58C9-3D47-B13B-7CA1D261A9EC}">
      <dgm:prSet/>
      <dgm:spPr/>
      <dgm:t>
        <a:bodyPr/>
        <a:lstStyle/>
        <a:p>
          <a:endParaRPr lang="en-GB"/>
        </a:p>
      </dgm:t>
    </dgm:pt>
    <dgm:pt modelId="{E127269C-A01C-BC42-85C6-0DB6EFAF0FFC}" type="sibTrans" cxnId="{DBE72456-58C9-3D47-B13B-7CA1D261A9EC}">
      <dgm:prSet/>
      <dgm:spPr/>
      <dgm:t>
        <a:bodyPr/>
        <a:lstStyle/>
        <a:p>
          <a:endParaRPr lang="en-GB"/>
        </a:p>
      </dgm:t>
    </dgm:pt>
    <dgm:pt modelId="{7F23BEB7-AAF4-4CA7-B99B-D0D7955EBF45}">
      <dgm:prSet phldrT="[Text]"/>
      <dgm:spPr/>
      <dgm:t>
        <a:bodyPr/>
        <a:lstStyle/>
        <a:p>
          <a:pPr rtl="0"/>
          <a:r>
            <a:rPr lang="en-GB">
              <a:solidFill>
                <a:schemeClr val="tx1"/>
              </a:solidFill>
            </a:rPr>
            <a:t>Governance </a:t>
          </a:r>
          <a:r>
            <a:rPr lang="en-GB"/>
            <a:t>– </a:t>
          </a:r>
          <a:r>
            <a:rPr lang="en-GB">
              <a:solidFill>
                <a:schemeClr val="tx1"/>
              </a:solidFill>
            </a:rPr>
            <a:t>FWA Board, </a:t>
          </a:r>
          <a:r>
            <a:rPr lang="en-GB">
              <a:latin typeface="Arial" panose="020B0604020202020204"/>
            </a:rPr>
            <a:t>Foundation Strategy</a:t>
          </a:r>
          <a:r>
            <a:rPr lang="en-GB"/>
            <a:t>, </a:t>
          </a:r>
          <a:r>
            <a:rPr lang="en-GB">
              <a:latin typeface="Arial" panose="020B0604020202020204"/>
            </a:rPr>
            <a:t>reporting and oversight arrangements</a:t>
          </a:r>
          <a:r>
            <a:rPr lang="en-GB"/>
            <a:t>.</a:t>
          </a:r>
          <a:endParaRPr lang="en-GB">
            <a:solidFill>
              <a:srgbClr val="7030A0"/>
            </a:solidFill>
          </a:endParaRPr>
        </a:p>
      </dgm:t>
    </dgm:pt>
    <dgm:pt modelId="{615D285F-EFA9-4956-8592-3F26BAFACE97}" type="parTrans" cxnId="{BE23B950-0735-234E-A6D2-5FFD8304C2AD}">
      <dgm:prSet/>
      <dgm:spPr/>
      <dgm:t>
        <a:bodyPr/>
        <a:lstStyle/>
        <a:p>
          <a:endParaRPr lang="en-GB"/>
        </a:p>
      </dgm:t>
    </dgm:pt>
    <dgm:pt modelId="{010E16A4-746E-42ED-BE2E-8886EC157013}" type="sibTrans" cxnId="{BE23B950-0735-234E-A6D2-5FFD8304C2AD}">
      <dgm:prSet/>
      <dgm:spPr/>
      <dgm:t>
        <a:bodyPr/>
        <a:lstStyle/>
        <a:p>
          <a:endParaRPr lang="en-GB"/>
        </a:p>
      </dgm:t>
    </dgm:pt>
    <dgm:pt modelId="{98E1F37B-C6E2-4508-94E5-5C38FF5398F7}">
      <dgm:prSet phldrT="[Text]"/>
      <dgm:spPr/>
      <dgm:t>
        <a:bodyPr/>
        <a:lstStyle/>
        <a:p>
          <a:r>
            <a:rPr lang="en-GB"/>
            <a:t>Statutory Sick Pay</a:t>
          </a:r>
        </a:p>
      </dgm:t>
    </dgm:pt>
    <dgm:pt modelId="{200267E5-CBF4-49AE-92DF-59181869FD77}" type="parTrans" cxnId="{DA15AAAC-19D4-9B41-8B58-8D1921017998}">
      <dgm:prSet/>
      <dgm:spPr/>
      <dgm:t>
        <a:bodyPr/>
        <a:lstStyle/>
        <a:p>
          <a:endParaRPr lang="en-GB"/>
        </a:p>
      </dgm:t>
    </dgm:pt>
    <dgm:pt modelId="{BEDD1532-7D7A-4253-906C-BAA1A52476D9}" type="sibTrans" cxnId="{DA15AAAC-19D4-9B41-8B58-8D1921017998}">
      <dgm:prSet/>
      <dgm:spPr/>
      <dgm:t>
        <a:bodyPr/>
        <a:lstStyle/>
        <a:p>
          <a:endParaRPr lang="en-GB"/>
        </a:p>
      </dgm:t>
    </dgm:pt>
    <dgm:pt modelId="{01397CE1-6A35-4D6F-9886-3B641628067C}">
      <dgm:prSet phldrT="[Text]"/>
      <dgm:spPr/>
      <dgm:t>
        <a:bodyPr/>
        <a:lstStyle/>
        <a:p>
          <a:r>
            <a:rPr lang="en-GB"/>
            <a:t>Fair Pay Agreements (FPAs)</a:t>
          </a:r>
        </a:p>
      </dgm:t>
    </dgm:pt>
    <dgm:pt modelId="{34B84964-1F6D-4526-BD23-C43D4CC1D735}" type="parTrans" cxnId="{2088CE72-E5CD-204A-ACB8-E4C2C787A2EE}">
      <dgm:prSet/>
      <dgm:spPr/>
      <dgm:t>
        <a:bodyPr/>
        <a:lstStyle/>
        <a:p>
          <a:endParaRPr lang="en-GB"/>
        </a:p>
      </dgm:t>
    </dgm:pt>
    <dgm:pt modelId="{EE6B31D2-EA77-4BB9-89A1-15385F200321}" type="sibTrans" cxnId="{2088CE72-E5CD-204A-ACB8-E4C2C787A2EE}">
      <dgm:prSet/>
      <dgm:spPr/>
      <dgm:t>
        <a:bodyPr/>
        <a:lstStyle/>
        <a:p>
          <a:endParaRPr lang="en-GB"/>
        </a:p>
      </dgm:t>
    </dgm:pt>
    <dgm:pt modelId="{782AC672-17C5-4196-9967-24FA292809C5}">
      <dgm:prSet phldr="0"/>
      <dgm:spPr/>
      <dgm:t>
        <a:bodyPr/>
        <a:lstStyle/>
        <a:p>
          <a:pPr rtl="0"/>
          <a:r>
            <a:rPr lang="en-GB"/>
            <a:t>Enforcement officers will have access to existing powers and reformed powers (i.e. blue and purple powers on previous slide).</a:t>
          </a:r>
          <a:endParaRPr lang="en-GB">
            <a:latin typeface="Arial" panose="020B0604020202020204"/>
          </a:endParaRPr>
        </a:p>
      </dgm:t>
    </dgm:pt>
    <dgm:pt modelId="{76AEFDBC-8224-4778-BAFD-421A940925CE}" type="parTrans" cxnId="{44C581F2-6EE4-4943-8B7E-06E69202D0A3}">
      <dgm:prSet/>
      <dgm:spPr/>
    </dgm:pt>
    <dgm:pt modelId="{ED09376F-3C0E-49B1-A9EF-96B45953C162}" type="sibTrans" cxnId="{44C581F2-6EE4-4943-8B7E-06E69202D0A3}">
      <dgm:prSet/>
      <dgm:spPr/>
    </dgm:pt>
    <dgm:pt modelId="{ADA0D154-2DEA-4E59-9D80-115C691084CF}">
      <dgm:prSet phldr="0"/>
      <dgm:spPr/>
      <dgm:t>
        <a:bodyPr/>
        <a:lstStyle/>
        <a:p>
          <a:pPr rtl="0"/>
          <a:r>
            <a:rPr lang="en-GB"/>
            <a:t>Switch on additional new enforcement powers (green powers on previous slide).</a:t>
          </a:r>
          <a:endParaRPr lang="en-GB">
            <a:latin typeface="Arial" panose="020B0604020202020204"/>
          </a:endParaRPr>
        </a:p>
      </dgm:t>
    </dgm:pt>
    <dgm:pt modelId="{4CA24DC4-6E55-433D-B1C0-E1960C791D86}" type="parTrans" cxnId="{2156AC4B-7466-4034-8E27-8F3B44E39729}">
      <dgm:prSet/>
      <dgm:spPr/>
    </dgm:pt>
    <dgm:pt modelId="{A3D227E8-0021-45D4-8C69-862DDE5EDF67}" type="sibTrans" cxnId="{2156AC4B-7466-4034-8E27-8F3B44E39729}">
      <dgm:prSet/>
      <dgm:spPr/>
    </dgm:pt>
    <dgm:pt modelId="{F17A401C-AF58-464B-8E46-31CB11EC11D4}" type="pres">
      <dgm:prSet presAssocID="{17DD10AD-BBAD-4E8D-A9F7-E6D620F18CB9}" presName="linearFlow" presStyleCnt="0">
        <dgm:presLayoutVars>
          <dgm:dir/>
          <dgm:animLvl val="lvl"/>
          <dgm:resizeHandles val="exact"/>
        </dgm:presLayoutVars>
      </dgm:prSet>
      <dgm:spPr/>
    </dgm:pt>
    <dgm:pt modelId="{1DADA913-1775-4D46-B8AF-C80A550E0620}" type="pres">
      <dgm:prSet presAssocID="{14487650-5866-4753-88CB-AC4F64055A8E}" presName="composite" presStyleCnt="0"/>
      <dgm:spPr/>
    </dgm:pt>
    <dgm:pt modelId="{1D7CEEDB-F704-4A02-BB52-93259CF70967}" type="pres">
      <dgm:prSet presAssocID="{14487650-5866-4753-88CB-AC4F64055A8E}" presName="parTx" presStyleLbl="node1" presStyleIdx="0" presStyleCnt="2">
        <dgm:presLayoutVars>
          <dgm:chMax val="0"/>
          <dgm:chPref val="0"/>
          <dgm:bulletEnabled val="1"/>
        </dgm:presLayoutVars>
      </dgm:prSet>
      <dgm:spPr/>
    </dgm:pt>
    <dgm:pt modelId="{49E6911A-89C1-4834-992D-5CA4B6AA2AC7}" type="pres">
      <dgm:prSet presAssocID="{14487650-5866-4753-88CB-AC4F64055A8E}" presName="parSh" presStyleLbl="node1" presStyleIdx="0" presStyleCnt="2"/>
      <dgm:spPr/>
    </dgm:pt>
    <dgm:pt modelId="{171D985A-61F2-4A97-9698-23A988E4D904}" type="pres">
      <dgm:prSet presAssocID="{14487650-5866-4753-88CB-AC4F64055A8E}" presName="desTx" presStyleLbl="fgAcc1" presStyleIdx="0" presStyleCnt="2">
        <dgm:presLayoutVars>
          <dgm:bulletEnabled val="1"/>
        </dgm:presLayoutVars>
      </dgm:prSet>
      <dgm:spPr/>
    </dgm:pt>
    <dgm:pt modelId="{955ED29D-0941-4BCF-A31D-1776ED551ECC}" type="pres">
      <dgm:prSet presAssocID="{FF244549-D51A-464F-BD87-9A309F9FD718}" presName="sibTrans" presStyleLbl="sibTrans2D1" presStyleIdx="0" presStyleCnt="1"/>
      <dgm:spPr/>
    </dgm:pt>
    <dgm:pt modelId="{881DFABE-006F-4A75-B378-A33900997DAF}" type="pres">
      <dgm:prSet presAssocID="{FF244549-D51A-464F-BD87-9A309F9FD718}" presName="connTx" presStyleLbl="sibTrans2D1" presStyleIdx="0" presStyleCnt="1"/>
      <dgm:spPr/>
    </dgm:pt>
    <dgm:pt modelId="{BF033A75-24BF-4775-BF11-66B25549B39A}" type="pres">
      <dgm:prSet presAssocID="{2C09AFCC-0CE6-42D7-A196-15DF576FED33}" presName="composite" presStyleCnt="0"/>
      <dgm:spPr/>
    </dgm:pt>
    <dgm:pt modelId="{46754969-2A1A-4ADA-BFEE-4B4764D99F71}" type="pres">
      <dgm:prSet presAssocID="{2C09AFCC-0CE6-42D7-A196-15DF576FED33}" presName="parTx" presStyleLbl="node1" presStyleIdx="0" presStyleCnt="2">
        <dgm:presLayoutVars>
          <dgm:chMax val="0"/>
          <dgm:chPref val="0"/>
          <dgm:bulletEnabled val="1"/>
        </dgm:presLayoutVars>
      </dgm:prSet>
      <dgm:spPr/>
    </dgm:pt>
    <dgm:pt modelId="{8570CA5D-55DE-4242-A7F9-406CE66F4F6B}" type="pres">
      <dgm:prSet presAssocID="{2C09AFCC-0CE6-42D7-A196-15DF576FED33}" presName="parSh" presStyleLbl="node1" presStyleIdx="1" presStyleCnt="2"/>
      <dgm:spPr/>
    </dgm:pt>
    <dgm:pt modelId="{DD814B62-F0D8-4CB5-A91F-ECCC7C1A22FB}" type="pres">
      <dgm:prSet presAssocID="{2C09AFCC-0CE6-42D7-A196-15DF576FED33}" presName="desTx" presStyleLbl="fgAcc1" presStyleIdx="1" presStyleCnt="2">
        <dgm:presLayoutVars>
          <dgm:bulletEnabled val="1"/>
        </dgm:presLayoutVars>
      </dgm:prSet>
      <dgm:spPr/>
    </dgm:pt>
  </dgm:ptLst>
  <dgm:cxnLst>
    <dgm:cxn modelId="{A5C58511-F3E4-4602-B738-7976E54798BB}" type="presOf" srcId="{782AC672-17C5-4196-9967-24FA292809C5}" destId="{171D985A-61F2-4A97-9698-23A988E4D904}" srcOrd="0" destOrd="2" presId="urn:microsoft.com/office/officeart/2005/8/layout/process3"/>
    <dgm:cxn modelId="{65F5CD2C-200D-654B-BE4A-8168501F7822}" type="presOf" srcId="{7816072A-08E1-CA4F-AA4C-2C62319923A3}" destId="{DD814B62-F0D8-4CB5-A91F-ECCC7C1A22FB}" srcOrd="0" destOrd="5" presId="urn:microsoft.com/office/officeart/2005/8/layout/process3"/>
    <dgm:cxn modelId="{E0F7A42F-DC42-F34C-B53C-FF0A30F1A790}" type="presOf" srcId="{98E1F37B-C6E2-4508-94E5-5C38FF5398F7}" destId="{DD814B62-F0D8-4CB5-A91F-ECCC7C1A22FB}" srcOrd="0" destOrd="2" presId="urn:microsoft.com/office/officeart/2005/8/layout/process3"/>
    <dgm:cxn modelId="{E03EA94A-884F-6A45-8382-07AFDA9053B0}" srcId="{14487650-5866-4753-88CB-AC4F64055A8E}" destId="{8BB9F888-BADB-4D45-AC03-55A33976A284}" srcOrd="0" destOrd="0" parTransId="{517EF014-1DD5-AD47-BAFE-CEBAC23B96D9}" sibTransId="{38D83C2A-9788-564F-8A2F-1FDF6B975DC1}"/>
    <dgm:cxn modelId="{2156AC4B-7466-4034-8E27-8F3B44E39729}" srcId="{2C09AFCC-0CE6-42D7-A196-15DF576FED33}" destId="{ADA0D154-2DEA-4E59-9D80-115C691084CF}" srcOrd="1" destOrd="0" parTransId="{4CA24DC4-6E55-433D-B1C0-E1960C791D86}" sibTransId="{A3D227E8-0021-45D4-8C69-862DDE5EDF67}"/>
    <dgm:cxn modelId="{50B5896F-E965-47F6-A8C3-4B97F852A7AD}" srcId="{17DD10AD-BBAD-4E8D-A9F7-E6D620F18CB9}" destId="{2C09AFCC-0CE6-42D7-A196-15DF576FED33}" srcOrd="1" destOrd="0" parTransId="{F8F88EA4-61FE-46B3-9533-3D3D5A1FB8EA}" sibTransId="{8501BE02-1A12-4E50-A73D-0A82280BA1D2}"/>
    <dgm:cxn modelId="{BE23B950-0735-234E-A6D2-5FFD8304C2AD}" srcId="{14487650-5866-4753-88CB-AC4F64055A8E}" destId="{7F23BEB7-AAF4-4CA7-B99B-D0D7955EBF45}" srcOrd="1" destOrd="0" parTransId="{615D285F-EFA9-4956-8592-3F26BAFACE97}" sibTransId="{010E16A4-746E-42ED-BE2E-8886EC157013}"/>
    <dgm:cxn modelId="{2088CE72-E5CD-204A-ACB8-E4C2C787A2EE}" srcId="{F5C51B71-61CA-4731-B553-9AC58DC69DA2}" destId="{01397CE1-6A35-4D6F-9886-3B641628067C}" srcOrd="2" destOrd="0" parTransId="{34B84964-1F6D-4526-BD23-C43D4CC1D735}" sibTransId="{EE6B31D2-EA77-4BB9-89A1-15385F200321}"/>
    <dgm:cxn modelId="{2B424273-2614-44C9-BDBA-05F660E91449}" srcId="{17DD10AD-BBAD-4E8D-A9F7-E6D620F18CB9}" destId="{14487650-5866-4753-88CB-AC4F64055A8E}" srcOrd="0" destOrd="0" parTransId="{AE24BAE3-1BE1-4910-8F8E-E92A0727397B}" sibTransId="{FF244549-D51A-464F-BD87-9A309F9FD718}"/>
    <dgm:cxn modelId="{6B158953-C475-E54B-BC09-861C3250537B}" srcId="{F5C51B71-61CA-4731-B553-9AC58DC69DA2}" destId="{683540A0-09F9-D041-B08C-7E04845CA6C2}" srcOrd="0" destOrd="0" parTransId="{40AE8F76-3404-704B-8BE5-29012D4EECBE}" sibTransId="{5F89D7EA-05A4-EB45-814A-173E8B860D97}"/>
    <dgm:cxn modelId="{31098555-C2DC-4A71-8C07-C994E55C08DC}" type="presOf" srcId="{14487650-5866-4753-88CB-AC4F64055A8E}" destId="{1D7CEEDB-F704-4A02-BB52-93259CF70967}" srcOrd="0" destOrd="0" presId="urn:microsoft.com/office/officeart/2005/8/layout/process3"/>
    <dgm:cxn modelId="{DBE72456-58C9-3D47-B13B-7CA1D261A9EC}" srcId="{2C09AFCC-0CE6-42D7-A196-15DF576FED33}" destId="{7816072A-08E1-CA4F-AA4C-2C62319923A3}" srcOrd="2" destOrd="0" parTransId="{0C4E8193-2C36-104B-AF38-2F4325A4F34B}" sibTransId="{E127269C-A01C-BC42-85C6-0DB6EFAF0FFC}"/>
    <dgm:cxn modelId="{E28BA458-C281-40DA-A8CB-414C608119AA}" type="presOf" srcId="{FF244549-D51A-464F-BD87-9A309F9FD718}" destId="{955ED29D-0941-4BCF-A31D-1776ED551ECC}" srcOrd="0" destOrd="0" presId="urn:microsoft.com/office/officeart/2005/8/layout/process3"/>
    <dgm:cxn modelId="{823FD758-3F88-4AB9-8116-DCE44CB033BD}" srcId="{2C09AFCC-0CE6-42D7-A196-15DF576FED33}" destId="{F5C51B71-61CA-4731-B553-9AC58DC69DA2}" srcOrd="0" destOrd="0" parTransId="{AF098776-40A5-4A90-830D-0392B47172F0}" sibTransId="{D69E3EC1-EFDA-436A-9905-C040E2E07126}"/>
    <dgm:cxn modelId="{0E250D92-0400-4745-8ABB-8FADA9FF165B}" type="presOf" srcId="{ADA0D154-2DEA-4E59-9D80-115C691084CF}" destId="{DD814B62-F0D8-4CB5-A91F-ECCC7C1A22FB}" srcOrd="0" destOrd="4" presId="urn:microsoft.com/office/officeart/2005/8/layout/process3"/>
    <dgm:cxn modelId="{F47EFC93-6A1C-41D8-BCF9-DD8EE1A650A2}" type="presOf" srcId="{14487650-5866-4753-88CB-AC4F64055A8E}" destId="{49E6911A-89C1-4834-992D-5CA4B6AA2AC7}" srcOrd="1" destOrd="0" presId="urn:microsoft.com/office/officeart/2005/8/layout/process3"/>
    <dgm:cxn modelId="{98B6C19B-6893-4CEB-80BF-0ADDD652972E}" type="presOf" srcId="{2C09AFCC-0CE6-42D7-A196-15DF576FED33}" destId="{46754969-2A1A-4ADA-BFEE-4B4764D99F71}" srcOrd="0" destOrd="0" presId="urn:microsoft.com/office/officeart/2005/8/layout/process3"/>
    <dgm:cxn modelId="{1D332DA6-C137-41E9-8776-227EDCF3DB10}" type="presOf" srcId="{2C09AFCC-0CE6-42D7-A196-15DF576FED33}" destId="{8570CA5D-55DE-4242-A7F9-406CE66F4F6B}" srcOrd="1" destOrd="0" presId="urn:microsoft.com/office/officeart/2005/8/layout/process3"/>
    <dgm:cxn modelId="{DA15AAAC-19D4-9B41-8B58-8D1921017998}" srcId="{F5C51B71-61CA-4731-B553-9AC58DC69DA2}" destId="{98E1F37B-C6E2-4508-94E5-5C38FF5398F7}" srcOrd="1" destOrd="0" parTransId="{200267E5-CBF4-49AE-92DF-59181869FD77}" sibTransId="{BEDD1532-7D7A-4253-906C-BAA1A52476D9}"/>
    <dgm:cxn modelId="{93A93EAD-522E-4A2E-B86D-E80F2C3FB9E2}" type="presOf" srcId="{F5C51B71-61CA-4731-B553-9AC58DC69DA2}" destId="{DD814B62-F0D8-4CB5-A91F-ECCC7C1A22FB}" srcOrd="0" destOrd="0" presId="urn:microsoft.com/office/officeart/2005/8/layout/process3"/>
    <dgm:cxn modelId="{B8680BB2-A0DC-8144-8D90-6476967EB788}" type="presOf" srcId="{7F23BEB7-AAF4-4CA7-B99B-D0D7955EBF45}" destId="{171D985A-61F2-4A97-9698-23A988E4D904}" srcOrd="0" destOrd="1" presId="urn:microsoft.com/office/officeart/2005/8/layout/process3"/>
    <dgm:cxn modelId="{AC9867BA-E4E0-FA43-A4BC-7E761EA4199E}" type="presOf" srcId="{8BB9F888-BADB-4D45-AC03-55A33976A284}" destId="{171D985A-61F2-4A97-9698-23A988E4D904}" srcOrd="0" destOrd="0" presId="urn:microsoft.com/office/officeart/2005/8/layout/process3"/>
    <dgm:cxn modelId="{D94F01C7-A9C7-154D-BACE-3710D413B15F}" type="presOf" srcId="{01397CE1-6A35-4D6F-9886-3B641628067C}" destId="{DD814B62-F0D8-4CB5-A91F-ECCC7C1A22FB}" srcOrd="0" destOrd="3" presId="urn:microsoft.com/office/officeart/2005/8/layout/process3"/>
    <dgm:cxn modelId="{0B1C3FE1-633F-4053-A0FF-5F879FA1ED05}" type="presOf" srcId="{17DD10AD-BBAD-4E8D-A9F7-E6D620F18CB9}" destId="{F17A401C-AF58-464B-8E46-31CB11EC11D4}" srcOrd="0" destOrd="0" presId="urn:microsoft.com/office/officeart/2005/8/layout/process3"/>
    <dgm:cxn modelId="{E72EDFE4-AFA5-4EEB-8DF2-A837C0D1F2E7}" type="presOf" srcId="{FF244549-D51A-464F-BD87-9A309F9FD718}" destId="{881DFABE-006F-4A75-B378-A33900997DAF}" srcOrd="1" destOrd="0" presId="urn:microsoft.com/office/officeart/2005/8/layout/process3"/>
    <dgm:cxn modelId="{44C581F2-6EE4-4943-8B7E-06E69202D0A3}" srcId="{14487650-5866-4753-88CB-AC4F64055A8E}" destId="{782AC672-17C5-4196-9967-24FA292809C5}" srcOrd="2" destOrd="0" parTransId="{76AEFDBC-8224-4778-BAFD-421A940925CE}" sibTransId="{ED09376F-3C0E-49B1-A9EF-96B45953C162}"/>
    <dgm:cxn modelId="{3711DBFC-6153-EB4C-8372-11D32F580FBE}" type="presOf" srcId="{683540A0-09F9-D041-B08C-7E04845CA6C2}" destId="{DD814B62-F0D8-4CB5-A91F-ECCC7C1A22FB}" srcOrd="0" destOrd="1" presId="urn:microsoft.com/office/officeart/2005/8/layout/process3"/>
    <dgm:cxn modelId="{F893E59E-D4CC-4414-9323-F94F7E9589CA}" type="presParOf" srcId="{F17A401C-AF58-464B-8E46-31CB11EC11D4}" destId="{1DADA913-1775-4D46-B8AF-C80A550E0620}" srcOrd="0" destOrd="0" presId="urn:microsoft.com/office/officeart/2005/8/layout/process3"/>
    <dgm:cxn modelId="{A97B6122-B70B-4300-83D9-167496160B47}" type="presParOf" srcId="{1DADA913-1775-4D46-B8AF-C80A550E0620}" destId="{1D7CEEDB-F704-4A02-BB52-93259CF70967}" srcOrd="0" destOrd="0" presId="urn:microsoft.com/office/officeart/2005/8/layout/process3"/>
    <dgm:cxn modelId="{B7336A9E-9BA8-46D7-9560-9AD581587098}" type="presParOf" srcId="{1DADA913-1775-4D46-B8AF-C80A550E0620}" destId="{49E6911A-89C1-4834-992D-5CA4B6AA2AC7}" srcOrd="1" destOrd="0" presId="urn:microsoft.com/office/officeart/2005/8/layout/process3"/>
    <dgm:cxn modelId="{642D4556-6154-4800-A009-858D5880B651}" type="presParOf" srcId="{1DADA913-1775-4D46-B8AF-C80A550E0620}" destId="{171D985A-61F2-4A97-9698-23A988E4D904}" srcOrd="2" destOrd="0" presId="urn:microsoft.com/office/officeart/2005/8/layout/process3"/>
    <dgm:cxn modelId="{1CF1E455-8BE7-41F8-97E8-EAAAE54B5D7D}" type="presParOf" srcId="{F17A401C-AF58-464B-8E46-31CB11EC11D4}" destId="{955ED29D-0941-4BCF-A31D-1776ED551ECC}" srcOrd="1" destOrd="0" presId="urn:microsoft.com/office/officeart/2005/8/layout/process3"/>
    <dgm:cxn modelId="{A2726A25-7067-4C73-8088-CCA893D413E6}" type="presParOf" srcId="{955ED29D-0941-4BCF-A31D-1776ED551ECC}" destId="{881DFABE-006F-4A75-B378-A33900997DAF}" srcOrd="0" destOrd="0" presId="urn:microsoft.com/office/officeart/2005/8/layout/process3"/>
    <dgm:cxn modelId="{B5C9A018-6811-462B-BF8A-24C7FC4AB3BE}" type="presParOf" srcId="{F17A401C-AF58-464B-8E46-31CB11EC11D4}" destId="{BF033A75-24BF-4775-BF11-66B25549B39A}" srcOrd="2" destOrd="0" presId="urn:microsoft.com/office/officeart/2005/8/layout/process3"/>
    <dgm:cxn modelId="{488CF563-0A64-4541-9182-1E004A528F4D}" type="presParOf" srcId="{BF033A75-24BF-4775-BF11-66B25549B39A}" destId="{46754969-2A1A-4ADA-BFEE-4B4764D99F71}" srcOrd="0" destOrd="0" presId="urn:microsoft.com/office/officeart/2005/8/layout/process3"/>
    <dgm:cxn modelId="{A8594DD3-E84D-4E21-BD62-108B7F3D3BB7}" type="presParOf" srcId="{BF033A75-24BF-4775-BF11-66B25549B39A}" destId="{8570CA5D-55DE-4242-A7F9-406CE66F4F6B}" srcOrd="1" destOrd="0" presId="urn:microsoft.com/office/officeart/2005/8/layout/process3"/>
    <dgm:cxn modelId="{BA3869FF-3830-4DD8-A2C9-5582DEA50C79}" type="presParOf" srcId="{BF033A75-24BF-4775-BF11-66B25549B39A}" destId="{DD814B62-F0D8-4CB5-A91F-ECCC7C1A22FB}"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6911A-89C1-4834-992D-5CA4B6AA2AC7}">
      <dsp:nvSpPr>
        <dsp:cNvPr id="0" name=""/>
        <dsp:cNvSpPr/>
      </dsp:nvSpPr>
      <dsp:spPr>
        <a:xfrm>
          <a:off x="4412" y="61625"/>
          <a:ext cx="3787617" cy="13849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en-GB" sz="1800" kern="1200"/>
            <a:t>The Fair Work Agency will bring together the existing state enforcement landscape….</a:t>
          </a:r>
        </a:p>
      </dsp:txBody>
      <dsp:txXfrm>
        <a:off x="4412" y="61625"/>
        <a:ext cx="3787617" cy="923287"/>
      </dsp:txXfrm>
    </dsp:sp>
    <dsp:sp modelId="{171D985A-61F2-4A97-9698-23A988E4D904}">
      <dsp:nvSpPr>
        <dsp:cNvPr id="0" name=""/>
        <dsp:cNvSpPr/>
      </dsp:nvSpPr>
      <dsp:spPr>
        <a:xfrm>
          <a:off x="780189" y="984912"/>
          <a:ext cx="3787617" cy="33048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GB" sz="1800" kern="1200"/>
            <a:t>Agency workers regulation (EAS)</a:t>
          </a:r>
        </a:p>
        <a:p>
          <a:pPr marL="171450" lvl="1" indent="-171450" algn="l" defTabSz="800100">
            <a:lnSpc>
              <a:spcPct val="90000"/>
            </a:lnSpc>
            <a:spcBef>
              <a:spcPct val="0"/>
            </a:spcBef>
            <a:spcAft>
              <a:spcPct val="15000"/>
            </a:spcAft>
            <a:buChar char="•"/>
          </a:pPr>
          <a:r>
            <a:rPr lang="en-GB" sz="1800" kern="1200"/>
            <a:t>Employment Tribunal penalty enforcement (EAS)</a:t>
          </a:r>
        </a:p>
        <a:p>
          <a:pPr marL="171450" lvl="1" indent="-171450" algn="l" defTabSz="800100">
            <a:lnSpc>
              <a:spcPct val="90000"/>
            </a:lnSpc>
            <a:spcBef>
              <a:spcPct val="0"/>
            </a:spcBef>
            <a:spcAft>
              <a:spcPct val="15000"/>
            </a:spcAft>
            <a:buChar char="•"/>
          </a:pPr>
          <a:r>
            <a:rPr lang="en-GB" sz="1800" kern="1200"/>
            <a:t>Gangmaster’s licensing (GLAA)</a:t>
          </a:r>
        </a:p>
        <a:p>
          <a:pPr marL="171450" lvl="1" indent="-171450" algn="l" defTabSz="800100">
            <a:lnSpc>
              <a:spcPct val="90000"/>
            </a:lnSpc>
            <a:spcBef>
              <a:spcPct val="0"/>
            </a:spcBef>
            <a:spcAft>
              <a:spcPct val="15000"/>
            </a:spcAft>
            <a:buChar char="•"/>
          </a:pPr>
          <a:r>
            <a:rPr lang="en-GB" sz="1800" kern="1200"/>
            <a:t>Serious labour exploitation (GLAA)</a:t>
          </a:r>
        </a:p>
        <a:p>
          <a:pPr marL="171450" lvl="1" indent="-171450" algn="l" defTabSz="800100">
            <a:lnSpc>
              <a:spcPct val="90000"/>
            </a:lnSpc>
            <a:spcBef>
              <a:spcPct val="0"/>
            </a:spcBef>
            <a:spcAft>
              <a:spcPct val="15000"/>
            </a:spcAft>
            <a:buChar char="•"/>
          </a:pPr>
          <a:r>
            <a:rPr lang="en-GB" sz="1800" kern="1200"/>
            <a:t>National Minimum Wage (HMRC)</a:t>
          </a:r>
        </a:p>
        <a:p>
          <a:pPr marL="171450" lvl="1" indent="-171450" algn="l" defTabSz="800100">
            <a:lnSpc>
              <a:spcPct val="90000"/>
            </a:lnSpc>
            <a:spcBef>
              <a:spcPct val="0"/>
            </a:spcBef>
            <a:spcAft>
              <a:spcPct val="15000"/>
            </a:spcAft>
            <a:buChar char="•"/>
          </a:pPr>
          <a:r>
            <a:rPr lang="en-GB" sz="1800" kern="1200"/>
            <a:t>Strategy and research (DLME)</a:t>
          </a:r>
        </a:p>
      </dsp:txBody>
      <dsp:txXfrm>
        <a:off x="876983" y="1081706"/>
        <a:ext cx="3594029" cy="3111212"/>
      </dsp:txXfrm>
    </dsp:sp>
    <dsp:sp modelId="{955ED29D-0941-4BCF-A31D-1776ED551ECC}">
      <dsp:nvSpPr>
        <dsp:cNvPr id="0" name=""/>
        <dsp:cNvSpPr/>
      </dsp:nvSpPr>
      <dsp:spPr>
        <a:xfrm>
          <a:off x="4366218" y="51765"/>
          <a:ext cx="1217280" cy="9430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4366218" y="240366"/>
        <a:ext cx="934378" cy="565805"/>
      </dsp:txXfrm>
    </dsp:sp>
    <dsp:sp modelId="{8570CA5D-55DE-4242-A7F9-406CE66F4F6B}">
      <dsp:nvSpPr>
        <dsp:cNvPr id="0" name=""/>
        <dsp:cNvSpPr/>
      </dsp:nvSpPr>
      <dsp:spPr>
        <a:xfrm>
          <a:off x="6088786" y="61625"/>
          <a:ext cx="3787617" cy="13849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en-GB" sz="1800" kern="1200"/>
            <a:t>…and will expand state enforcement to new rights</a:t>
          </a:r>
        </a:p>
      </dsp:txBody>
      <dsp:txXfrm>
        <a:off x="6088786" y="61625"/>
        <a:ext cx="3787617" cy="923287"/>
      </dsp:txXfrm>
    </dsp:sp>
    <dsp:sp modelId="{DD814B62-F0D8-4CB5-A91F-ECCC7C1A22FB}">
      <dsp:nvSpPr>
        <dsp:cNvPr id="0" name=""/>
        <dsp:cNvSpPr/>
      </dsp:nvSpPr>
      <dsp:spPr>
        <a:xfrm>
          <a:off x="6864563" y="984912"/>
          <a:ext cx="3787617" cy="33048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GB" sz="1800" kern="1200"/>
            <a:t>Holiday Pay</a:t>
          </a:r>
        </a:p>
        <a:p>
          <a:pPr marL="171450" lvl="1" indent="-171450" algn="l" defTabSz="800100">
            <a:lnSpc>
              <a:spcPct val="90000"/>
            </a:lnSpc>
            <a:spcBef>
              <a:spcPct val="0"/>
            </a:spcBef>
            <a:spcAft>
              <a:spcPct val="15000"/>
            </a:spcAft>
            <a:buChar char="•"/>
          </a:pPr>
          <a:r>
            <a:rPr lang="en-GB" sz="1800" kern="1200"/>
            <a:t>Statutory Sick Pay</a:t>
          </a:r>
        </a:p>
        <a:p>
          <a:pPr marL="171450" lvl="1" indent="-171450" algn="l" defTabSz="800100">
            <a:lnSpc>
              <a:spcPct val="90000"/>
            </a:lnSpc>
            <a:spcBef>
              <a:spcPct val="0"/>
            </a:spcBef>
            <a:spcAft>
              <a:spcPct val="15000"/>
            </a:spcAft>
            <a:buChar char="•"/>
          </a:pPr>
          <a:r>
            <a:rPr lang="en-GB" sz="1800" kern="1200"/>
            <a:t>Parts of the Fraud Act</a:t>
          </a:r>
        </a:p>
        <a:p>
          <a:pPr marL="171450" lvl="1" indent="-171450" algn="l" defTabSz="800100">
            <a:lnSpc>
              <a:spcPct val="90000"/>
            </a:lnSpc>
            <a:spcBef>
              <a:spcPct val="0"/>
            </a:spcBef>
            <a:spcAft>
              <a:spcPct val="15000"/>
            </a:spcAft>
            <a:buChar char="•"/>
          </a:pPr>
          <a:r>
            <a:rPr lang="en-GB" sz="1800" kern="1200"/>
            <a:t>Some Zero Hours Contracts measures (subject to consultation)</a:t>
          </a:r>
        </a:p>
        <a:p>
          <a:pPr marL="171450" lvl="1" indent="-171450" algn="l" defTabSz="800100">
            <a:lnSpc>
              <a:spcPct val="90000"/>
            </a:lnSpc>
            <a:spcBef>
              <a:spcPct val="0"/>
            </a:spcBef>
            <a:spcAft>
              <a:spcPct val="15000"/>
            </a:spcAft>
            <a:buChar char="•"/>
          </a:pPr>
          <a:r>
            <a:rPr lang="en-GB" sz="1800" kern="1200"/>
            <a:t>Fair Pay Agreements</a:t>
          </a:r>
        </a:p>
        <a:p>
          <a:pPr marL="171450" lvl="1" indent="-171450" algn="l" defTabSz="800100">
            <a:lnSpc>
              <a:spcPct val="90000"/>
            </a:lnSpc>
            <a:spcBef>
              <a:spcPct val="0"/>
            </a:spcBef>
            <a:spcAft>
              <a:spcPct val="15000"/>
            </a:spcAft>
            <a:buChar char="•"/>
          </a:pPr>
          <a:r>
            <a:rPr lang="en-GB" sz="1800" kern="1200"/>
            <a:t>Delegated to power to expand further</a:t>
          </a:r>
        </a:p>
        <a:p>
          <a:pPr marL="171450" lvl="1" indent="-171450" algn="l" defTabSz="800100" rtl="0">
            <a:lnSpc>
              <a:spcPct val="90000"/>
            </a:lnSpc>
            <a:spcBef>
              <a:spcPct val="0"/>
            </a:spcBef>
            <a:spcAft>
              <a:spcPct val="15000"/>
            </a:spcAft>
            <a:buChar char="•"/>
          </a:pPr>
          <a:endParaRPr lang="en-GB" sz="1800" kern="1200"/>
        </a:p>
      </dsp:txBody>
      <dsp:txXfrm>
        <a:off x="6961357" y="1081706"/>
        <a:ext cx="3594029" cy="3111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6D86AE-AEEF-4B5E-ACE7-7B6A7FEAF9A1}">
      <dsp:nvSpPr>
        <dsp:cNvPr id="0" name=""/>
        <dsp:cNvSpPr/>
      </dsp:nvSpPr>
      <dsp:spPr>
        <a:xfrm>
          <a:off x="3080" y="587032"/>
          <a:ext cx="2444055" cy="1466433"/>
        </a:xfrm>
        <a:prstGeom prst="rect">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kern="1200"/>
            <a:t>Investigatory </a:t>
          </a:r>
          <a:r>
            <a:rPr lang="en-GB" sz="2400" kern="1200">
              <a:latin typeface="Arial" panose="020B0604020202020204"/>
            </a:rPr>
            <a:t>powers</a:t>
          </a:r>
        </a:p>
      </dsp:txBody>
      <dsp:txXfrm>
        <a:off x="3080" y="587032"/>
        <a:ext cx="2444055" cy="1466433"/>
      </dsp:txXfrm>
    </dsp:sp>
    <dsp:sp modelId="{C5C8CF37-64CF-4EEB-BE5F-2A7CB235E0CE}">
      <dsp:nvSpPr>
        <dsp:cNvPr id="0" name=""/>
        <dsp:cNvSpPr/>
      </dsp:nvSpPr>
      <dsp:spPr>
        <a:xfrm>
          <a:off x="2691541" y="587032"/>
          <a:ext cx="2444055" cy="1466433"/>
        </a:xfrm>
        <a:prstGeom prst="rect">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latin typeface="Arial" panose="020B0604020202020204"/>
            </a:rPr>
            <a:t>Civil</a:t>
          </a:r>
          <a:r>
            <a:rPr lang="en-GB" sz="2400" kern="1200"/>
            <a:t> penalty regime (based on NMW)</a:t>
          </a:r>
        </a:p>
      </dsp:txBody>
      <dsp:txXfrm>
        <a:off x="2691541" y="587032"/>
        <a:ext cx="2444055" cy="1466433"/>
      </dsp:txXfrm>
    </dsp:sp>
    <dsp:sp modelId="{E08A9E53-51B3-4B4C-80FB-99E39016C9CE}">
      <dsp:nvSpPr>
        <dsp:cNvPr id="0" name=""/>
        <dsp:cNvSpPr/>
      </dsp:nvSpPr>
      <dsp:spPr>
        <a:xfrm>
          <a:off x="5380002" y="587032"/>
          <a:ext cx="2444055" cy="1466433"/>
        </a:xfrm>
        <a:prstGeom prst="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Civil proceedings</a:t>
          </a:r>
        </a:p>
      </dsp:txBody>
      <dsp:txXfrm>
        <a:off x="5380002" y="587032"/>
        <a:ext cx="2444055" cy="1466433"/>
      </dsp:txXfrm>
    </dsp:sp>
    <dsp:sp modelId="{8AB0CA9B-DCD9-4522-ACE4-75F545C5F96B}">
      <dsp:nvSpPr>
        <dsp:cNvPr id="0" name=""/>
        <dsp:cNvSpPr/>
      </dsp:nvSpPr>
      <dsp:spPr>
        <a:xfrm>
          <a:off x="8068463" y="587032"/>
          <a:ext cx="2444055" cy="1466433"/>
        </a:xfrm>
        <a:prstGeom prst="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Cost recovery</a:t>
          </a:r>
        </a:p>
      </dsp:txBody>
      <dsp:txXfrm>
        <a:off x="8068463" y="587032"/>
        <a:ext cx="2444055" cy="1466433"/>
      </dsp:txXfrm>
    </dsp:sp>
    <dsp:sp modelId="{2FDEF196-9F85-4B4E-84FC-87D6FA1A07FD}">
      <dsp:nvSpPr>
        <dsp:cNvPr id="0" name=""/>
        <dsp:cNvSpPr/>
      </dsp:nvSpPr>
      <dsp:spPr>
        <a:xfrm>
          <a:off x="3080" y="2297871"/>
          <a:ext cx="2444055" cy="1466433"/>
        </a:xfrm>
        <a:prstGeom prst="rect">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Labour Market Enforcement Undertakings and Orders</a:t>
          </a:r>
        </a:p>
      </dsp:txBody>
      <dsp:txXfrm>
        <a:off x="3080" y="2297871"/>
        <a:ext cx="2444055" cy="1466433"/>
      </dsp:txXfrm>
    </dsp:sp>
    <dsp:sp modelId="{EF56B327-E75E-4535-9F32-C747A4B062F5}">
      <dsp:nvSpPr>
        <dsp:cNvPr id="0" name=""/>
        <dsp:cNvSpPr/>
      </dsp:nvSpPr>
      <dsp:spPr>
        <a:xfrm>
          <a:off x="2691541" y="2297871"/>
          <a:ext cx="2444055" cy="1466433"/>
        </a:xfrm>
        <a:prstGeom prst="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Prosecutions</a:t>
          </a:r>
        </a:p>
      </dsp:txBody>
      <dsp:txXfrm>
        <a:off x="2691541" y="2297871"/>
        <a:ext cx="2444055" cy="1466433"/>
      </dsp:txXfrm>
    </dsp:sp>
    <dsp:sp modelId="{8035DFFD-058B-430B-8C4E-495C11607E20}">
      <dsp:nvSpPr>
        <dsp:cNvPr id="0" name=""/>
        <dsp:cNvSpPr/>
      </dsp:nvSpPr>
      <dsp:spPr>
        <a:xfrm>
          <a:off x="5380002" y="2297871"/>
          <a:ext cx="2444055" cy="1466433"/>
        </a:xfrm>
        <a:prstGeom prst="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GLAA licensing powers</a:t>
          </a:r>
        </a:p>
      </dsp:txBody>
      <dsp:txXfrm>
        <a:off x="5380002" y="2297871"/>
        <a:ext cx="2444055" cy="1466433"/>
      </dsp:txXfrm>
    </dsp:sp>
    <dsp:sp modelId="{C76C0CFC-A163-43FB-878E-F4E88749BF7C}">
      <dsp:nvSpPr>
        <dsp:cNvPr id="0" name=""/>
        <dsp:cNvSpPr/>
      </dsp:nvSpPr>
      <dsp:spPr>
        <a:xfrm>
          <a:off x="8068463" y="2297871"/>
          <a:ext cx="2444055" cy="1466433"/>
        </a:xfrm>
        <a:prstGeom prst="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kern="1200"/>
            <a:t>EAS agency </a:t>
          </a:r>
          <a:r>
            <a:rPr lang="en-GB" sz="2400" kern="1200">
              <a:latin typeface="Arial" panose="020B0604020202020204"/>
            </a:rPr>
            <a:t>regulatory </a:t>
          </a:r>
          <a:r>
            <a:rPr lang="en-GB" sz="2400" kern="1200"/>
            <a:t>powers</a:t>
          </a:r>
        </a:p>
      </dsp:txBody>
      <dsp:txXfrm>
        <a:off x="8068463" y="2297871"/>
        <a:ext cx="2444055" cy="1466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6911A-89C1-4834-992D-5CA4B6AA2AC7}">
      <dsp:nvSpPr>
        <dsp:cNvPr id="0" name=""/>
        <dsp:cNvSpPr/>
      </dsp:nvSpPr>
      <dsp:spPr>
        <a:xfrm>
          <a:off x="4353" y="177231"/>
          <a:ext cx="3737505" cy="6912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None/>
          </a:pPr>
          <a:r>
            <a:rPr lang="en-GB" sz="1600" kern="1200"/>
            <a:t>Phase 1 – April 2026</a:t>
          </a:r>
        </a:p>
      </dsp:txBody>
      <dsp:txXfrm>
        <a:off x="4353" y="177231"/>
        <a:ext cx="3737505" cy="460800"/>
      </dsp:txXfrm>
    </dsp:sp>
    <dsp:sp modelId="{171D985A-61F2-4A97-9698-23A988E4D904}">
      <dsp:nvSpPr>
        <dsp:cNvPr id="0" name=""/>
        <dsp:cNvSpPr/>
      </dsp:nvSpPr>
      <dsp:spPr>
        <a:xfrm>
          <a:off x="769866" y="638031"/>
          <a:ext cx="3737505" cy="291059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rtl="0">
            <a:lnSpc>
              <a:spcPct val="90000"/>
            </a:lnSpc>
            <a:spcBef>
              <a:spcPct val="0"/>
            </a:spcBef>
            <a:spcAft>
              <a:spcPct val="15000"/>
            </a:spcAft>
            <a:buChar char="•"/>
          </a:pPr>
          <a:r>
            <a:rPr lang="en-GB" sz="1600" kern="1200"/>
            <a:t>Bring responsibility for existing state-enforced rights under FWA </a:t>
          </a:r>
          <a:r>
            <a:rPr lang="en-GB" sz="1600" kern="1200">
              <a:latin typeface="Arial" panose="020B0604020202020204"/>
            </a:rPr>
            <a:t>umbrella  - </a:t>
          </a:r>
          <a:r>
            <a:rPr lang="en-GB" sz="1600" kern="1200"/>
            <a:t>EAS, NMW, GLAA remits.</a:t>
          </a:r>
        </a:p>
        <a:p>
          <a:pPr marL="171450" lvl="1" indent="-171450" algn="l" defTabSz="711200" rtl="0">
            <a:lnSpc>
              <a:spcPct val="90000"/>
            </a:lnSpc>
            <a:spcBef>
              <a:spcPct val="0"/>
            </a:spcBef>
            <a:spcAft>
              <a:spcPct val="15000"/>
            </a:spcAft>
            <a:buChar char="•"/>
          </a:pPr>
          <a:r>
            <a:rPr lang="en-GB" sz="1600" kern="1200">
              <a:solidFill>
                <a:schemeClr val="tx1"/>
              </a:solidFill>
            </a:rPr>
            <a:t>Governance </a:t>
          </a:r>
          <a:r>
            <a:rPr lang="en-GB" sz="1600" kern="1200"/>
            <a:t>– </a:t>
          </a:r>
          <a:r>
            <a:rPr lang="en-GB" sz="1600" kern="1200">
              <a:solidFill>
                <a:schemeClr val="tx1"/>
              </a:solidFill>
            </a:rPr>
            <a:t>FWA Board, </a:t>
          </a:r>
          <a:r>
            <a:rPr lang="en-GB" sz="1600" kern="1200">
              <a:latin typeface="Arial" panose="020B0604020202020204"/>
            </a:rPr>
            <a:t>Foundation Strategy</a:t>
          </a:r>
          <a:r>
            <a:rPr lang="en-GB" sz="1600" kern="1200"/>
            <a:t>, </a:t>
          </a:r>
          <a:r>
            <a:rPr lang="en-GB" sz="1600" kern="1200">
              <a:latin typeface="Arial" panose="020B0604020202020204"/>
            </a:rPr>
            <a:t>reporting and oversight arrangements</a:t>
          </a:r>
          <a:r>
            <a:rPr lang="en-GB" sz="1600" kern="1200"/>
            <a:t>.</a:t>
          </a:r>
          <a:endParaRPr lang="en-GB" sz="1600" kern="1200">
            <a:solidFill>
              <a:srgbClr val="7030A0"/>
            </a:solidFill>
          </a:endParaRPr>
        </a:p>
        <a:p>
          <a:pPr marL="171450" lvl="1" indent="-171450" algn="l" defTabSz="711200" rtl="0">
            <a:lnSpc>
              <a:spcPct val="90000"/>
            </a:lnSpc>
            <a:spcBef>
              <a:spcPct val="0"/>
            </a:spcBef>
            <a:spcAft>
              <a:spcPct val="15000"/>
            </a:spcAft>
            <a:buChar char="•"/>
          </a:pPr>
          <a:r>
            <a:rPr lang="en-GB" sz="1600" kern="1200"/>
            <a:t>Enforcement officers will have access to existing powers and reformed powers (i.e. blue and purple powers on previous slide).</a:t>
          </a:r>
          <a:endParaRPr lang="en-GB" sz="1600" kern="1200">
            <a:latin typeface="Arial" panose="020B0604020202020204"/>
          </a:endParaRPr>
        </a:p>
      </dsp:txBody>
      <dsp:txXfrm>
        <a:off x="855115" y="723280"/>
        <a:ext cx="3567007" cy="2740101"/>
      </dsp:txXfrm>
    </dsp:sp>
    <dsp:sp modelId="{955ED29D-0941-4BCF-A31D-1776ED551ECC}">
      <dsp:nvSpPr>
        <dsp:cNvPr id="0" name=""/>
        <dsp:cNvSpPr/>
      </dsp:nvSpPr>
      <dsp:spPr>
        <a:xfrm>
          <a:off x="4308451" y="-57634"/>
          <a:ext cx="1201175" cy="93053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4308451" y="128472"/>
        <a:ext cx="922016" cy="558318"/>
      </dsp:txXfrm>
    </dsp:sp>
    <dsp:sp modelId="{8570CA5D-55DE-4242-A7F9-406CE66F4F6B}">
      <dsp:nvSpPr>
        <dsp:cNvPr id="0" name=""/>
        <dsp:cNvSpPr/>
      </dsp:nvSpPr>
      <dsp:spPr>
        <a:xfrm>
          <a:off x="6008227" y="177231"/>
          <a:ext cx="3737505" cy="6912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None/>
          </a:pPr>
          <a:r>
            <a:rPr lang="en-GB" sz="1600" kern="1200"/>
            <a:t>Future phases</a:t>
          </a:r>
        </a:p>
      </dsp:txBody>
      <dsp:txXfrm>
        <a:off x="6008227" y="177231"/>
        <a:ext cx="3737505" cy="460800"/>
      </dsp:txXfrm>
    </dsp:sp>
    <dsp:sp modelId="{DD814B62-F0D8-4CB5-A91F-ECCC7C1A22FB}">
      <dsp:nvSpPr>
        <dsp:cNvPr id="0" name=""/>
        <dsp:cNvSpPr/>
      </dsp:nvSpPr>
      <dsp:spPr>
        <a:xfrm>
          <a:off x="6773741" y="638031"/>
          <a:ext cx="3737505" cy="291059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n-GB" sz="1600" kern="1200"/>
            <a:t>Switch on FWA enforcement of additional rights once detail worked through:</a:t>
          </a:r>
        </a:p>
        <a:p>
          <a:pPr marL="342900" lvl="2" indent="-171450" algn="l" defTabSz="711200">
            <a:lnSpc>
              <a:spcPct val="90000"/>
            </a:lnSpc>
            <a:spcBef>
              <a:spcPct val="0"/>
            </a:spcBef>
            <a:spcAft>
              <a:spcPct val="15000"/>
            </a:spcAft>
            <a:buChar char="•"/>
          </a:pPr>
          <a:r>
            <a:rPr lang="en-GB" sz="1600" kern="1200"/>
            <a:t>Holiday Pay</a:t>
          </a:r>
        </a:p>
        <a:p>
          <a:pPr marL="342900" lvl="2" indent="-171450" algn="l" defTabSz="711200">
            <a:lnSpc>
              <a:spcPct val="90000"/>
            </a:lnSpc>
            <a:spcBef>
              <a:spcPct val="0"/>
            </a:spcBef>
            <a:spcAft>
              <a:spcPct val="15000"/>
            </a:spcAft>
            <a:buChar char="•"/>
          </a:pPr>
          <a:r>
            <a:rPr lang="en-GB" sz="1600" kern="1200"/>
            <a:t>Statutory Sick Pay</a:t>
          </a:r>
        </a:p>
        <a:p>
          <a:pPr marL="342900" lvl="2" indent="-171450" algn="l" defTabSz="711200">
            <a:lnSpc>
              <a:spcPct val="90000"/>
            </a:lnSpc>
            <a:spcBef>
              <a:spcPct val="0"/>
            </a:spcBef>
            <a:spcAft>
              <a:spcPct val="15000"/>
            </a:spcAft>
            <a:buChar char="•"/>
          </a:pPr>
          <a:r>
            <a:rPr lang="en-GB" sz="1600" kern="1200"/>
            <a:t>Fair Pay Agreements (FPAs)</a:t>
          </a:r>
        </a:p>
        <a:p>
          <a:pPr marL="171450" lvl="1" indent="-171450" algn="l" defTabSz="711200" rtl="0">
            <a:lnSpc>
              <a:spcPct val="90000"/>
            </a:lnSpc>
            <a:spcBef>
              <a:spcPct val="0"/>
            </a:spcBef>
            <a:spcAft>
              <a:spcPct val="15000"/>
            </a:spcAft>
            <a:buChar char="•"/>
          </a:pPr>
          <a:r>
            <a:rPr lang="en-GB" sz="1600" kern="1200"/>
            <a:t>Switch on additional new enforcement powers (green powers on previous slide).</a:t>
          </a:r>
          <a:endParaRPr lang="en-GB" sz="1600" kern="1200">
            <a:latin typeface="Arial" panose="020B0604020202020204"/>
          </a:endParaRPr>
        </a:p>
        <a:p>
          <a:pPr marL="171450" lvl="1" indent="-171450" algn="l" defTabSz="711200">
            <a:lnSpc>
              <a:spcPct val="90000"/>
            </a:lnSpc>
            <a:spcBef>
              <a:spcPct val="0"/>
            </a:spcBef>
            <a:spcAft>
              <a:spcPct val="15000"/>
            </a:spcAft>
            <a:buChar char="•"/>
          </a:pPr>
          <a:r>
            <a:rPr lang="en-GB" sz="1600" kern="1200"/>
            <a:t>Consider further rights to bring in scope</a:t>
          </a:r>
        </a:p>
      </dsp:txBody>
      <dsp:txXfrm>
        <a:off x="6858990" y="723280"/>
        <a:ext cx="3567007" cy="2740101"/>
      </dsp:txXfrm>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www.ecpat.org.uk/content/council-europe-convention-action-against-human-trafficking"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0" name="Google Shape;240;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1" name="Google Shape;251;p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3</a:t>
            </a:fld>
            <a:endParaRPr/>
          </a:p>
        </p:txBody>
      </p:sp>
      <p:sp>
        <p:nvSpPr>
          <p:cNvPr id="260" name="Google Shape;260;p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61" name="Google Shape;261;p2:notes"/>
          <p:cNvSpPr txBox="1">
            <a:spLocks noGrp="1"/>
          </p:cNvSpPr>
          <p:nvPr>
            <p:ph type="body" idx="1"/>
          </p:nvPr>
        </p:nvSpPr>
        <p:spPr>
          <a:xfrm>
            <a:off x="757559" y="5042486"/>
            <a:ext cx="5274620" cy="4458072"/>
          </a:xfrm>
          <a:prstGeom prst="rect">
            <a:avLst/>
          </a:prstGeom>
          <a:noFill/>
          <a:ln>
            <a:noFill/>
          </a:ln>
        </p:spPr>
        <p:txBody>
          <a:bodyPr spcFirstLastPara="1" wrap="square" lIns="91425" tIns="45700" rIns="91425" bIns="45700" anchor="t" anchorCtr="0">
            <a:noAutofit/>
          </a:bodyPr>
          <a:lstStyle/>
          <a:p>
            <a:pPr marL="181712" lvl="0" indent="-181712" algn="just" rtl="0">
              <a:lnSpc>
                <a:spcPct val="80000"/>
              </a:lnSpc>
              <a:spcBef>
                <a:spcPts val="0"/>
              </a:spcBef>
              <a:spcAft>
                <a:spcPts val="0"/>
              </a:spcAft>
              <a:buSzPts val="1400"/>
              <a:buNone/>
            </a:pPr>
            <a:endParaRPr b="1"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3: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4</a:t>
            </a:fld>
            <a:endParaRPr/>
          </a:p>
        </p:txBody>
      </p:sp>
      <p:sp>
        <p:nvSpPr>
          <p:cNvPr id="267" name="Google Shape;267;p3:notes"/>
          <p:cNvSpPr>
            <a:spLocks noGrp="1" noRot="1" noChangeAspect="1"/>
          </p:cNvSpPr>
          <p:nvPr>
            <p:ph type="sldImg" idx="2"/>
          </p:nvPr>
        </p:nvSpPr>
        <p:spPr>
          <a:xfrm>
            <a:off x="-225425" y="809625"/>
            <a:ext cx="7186613" cy="404336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68" name="Google Shape;268;p3:notes"/>
          <p:cNvSpPr txBox="1">
            <a:spLocks noGrp="1"/>
          </p:cNvSpPr>
          <p:nvPr>
            <p:ph type="body" idx="1"/>
          </p:nvPr>
        </p:nvSpPr>
        <p:spPr>
          <a:xfrm>
            <a:off x="673002" y="5389854"/>
            <a:ext cx="5384010" cy="4581377"/>
          </a:xfrm>
          <a:prstGeom prst="rect">
            <a:avLst/>
          </a:prstGeom>
          <a:noFill/>
          <a:ln>
            <a:noFill/>
          </a:ln>
        </p:spPr>
        <p:txBody>
          <a:bodyPr spcFirstLastPara="1" wrap="square" lIns="91425" tIns="45700" rIns="91425" bIns="45700" anchor="t" anchorCtr="0">
            <a:noAutofit/>
          </a:bodyPr>
          <a:lstStyle/>
          <a:p>
            <a:pPr marL="0" lvl="0" indent="0" algn="just" rtl="0">
              <a:lnSpc>
                <a:spcPct val="100000"/>
              </a:lnSpc>
              <a:spcBef>
                <a:spcPts val="0"/>
              </a:spcBef>
              <a:spcAft>
                <a:spcPts val="0"/>
              </a:spcAft>
              <a:buSzPts val="1400"/>
              <a:buNone/>
            </a:pPr>
            <a:endParaRPr>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a:t>
            </a:fld>
            <a:endParaRPr/>
          </a:p>
        </p:txBody>
      </p:sp>
      <p:sp>
        <p:nvSpPr>
          <p:cNvPr id="275" name="Google Shape;275;p4:notes"/>
          <p:cNvSpPr>
            <a:spLocks noGrp="1" noRot="1" noChangeAspect="1"/>
          </p:cNvSpPr>
          <p:nvPr>
            <p:ph type="sldImg" idx="2"/>
          </p:nvPr>
        </p:nvSpPr>
        <p:spPr>
          <a:xfrm>
            <a:off x="-225425" y="809625"/>
            <a:ext cx="7186613" cy="404336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76" name="Google Shape;276;p4:notes"/>
          <p:cNvSpPr txBox="1">
            <a:spLocks noGrp="1"/>
          </p:cNvSpPr>
          <p:nvPr>
            <p:ph type="body" idx="1"/>
          </p:nvPr>
        </p:nvSpPr>
        <p:spPr>
          <a:xfrm>
            <a:off x="673002" y="5389854"/>
            <a:ext cx="5384010" cy="4581377"/>
          </a:xfrm>
          <a:prstGeom prst="rect">
            <a:avLst/>
          </a:prstGeom>
          <a:noFill/>
          <a:ln>
            <a:noFill/>
          </a:ln>
        </p:spPr>
        <p:txBody>
          <a:bodyPr spcFirstLastPara="1" wrap="square" lIns="91425" tIns="45700" rIns="91425" bIns="45700" anchor="t" anchorCtr="0">
            <a:noAutofit/>
          </a:bodyPr>
          <a:lstStyle/>
          <a:p>
            <a:pPr marL="0" lvl="0" indent="0" algn="just" rtl="0">
              <a:lnSpc>
                <a:spcPct val="100000"/>
              </a:lnSpc>
              <a:spcBef>
                <a:spcPts val="0"/>
              </a:spcBef>
              <a:spcAft>
                <a:spcPts val="0"/>
              </a:spcAft>
              <a:buSzPts val="1400"/>
              <a:buNone/>
            </a:pPr>
            <a:endParaRPr>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7: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283" name="Google Shape;283;p7: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8:notes"/>
          <p:cNvSpPr>
            <a:spLocks noGrp="1" noRot="1" noChangeAspect="1"/>
          </p:cNvSpPr>
          <p:nvPr>
            <p:ph type="sldImg" idx="2"/>
          </p:nvPr>
        </p:nvSpPr>
        <p:spPr>
          <a:xfrm>
            <a:off x="-241300" y="798513"/>
            <a:ext cx="7092950" cy="3990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8: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en-GB" dirty="0"/>
              <a:t>Human trafficking is the  fastest growing form of slavery today and is prohibited under international law, as well as under the criminal laws of the United Kingdom and other countries.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en-GB" dirty="0"/>
              <a:t>The home office estimated in 2013 there were between 10,000 &amp; 13,000 victims of modern slavery in UK</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endParaRPr dirty="0"/>
          </a:p>
        </p:txBody>
      </p:sp>
      <p:sp>
        <p:nvSpPr>
          <p:cNvPr id="290" name="Google Shape;290;p8: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29: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4" name="Google Shape;454;p2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30: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0" name="Google Shape;460;p3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18: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8" name="Google Shape;358;p1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1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63" name="Google Shape;363;p19: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364" name="Google Shape;364;p19: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None/>
            </a:pPr>
            <a:fld id="{00000000-1234-1234-1234-123412341234}" type="slidenum">
              <a:rPr lang="en-GB" sz="1400" b="0" i="0" u="none" strike="noStrike" cap="none">
                <a:solidFill>
                  <a:schemeClr val="dk1"/>
                </a:solidFill>
                <a:latin typeface="Arial"/>
                <a:ea typeface="Arial"/>
                <a:cs typeface="Arial"/>
                <a:sym typeface="Arial"/>
              </a:rPr>
              <a:t>12</a:t>
            </a:fld>
            <a:endParaRPr sz="14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0:notes"/>
          <p:cNvSpPr>
            <a:spLocks noGrp="1" noRot="1" noChangeAspect="1"/>
          </p:cNvSpPr>
          <p:nvPr>
            <p:ph type="sldImg" idx="2"/>
          </p:nvPr>
        </p:nvSpPr>
        <p:spPr>
          <a:xfrm>
            <a:off x="85725" y="744538"/>
            <a:ext cx="6618288" cy="3724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20: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371" name="Google Shape;371;p20: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solidFill>
                  <a:srgbClr val="000000"/>
                </a:solidFill>
              </a:rPr>
              <a:t>13</a:t>
            </a:fld>
            <a:endParaRPr>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2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p2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390" name="Google Shape;390;p21: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2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6" name="Google Shape;396;p22: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97" name="Google Shape;397;p22: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15</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2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2" name="Google Shape;412;p2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413" name="Google Shape;413;p2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16</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2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05" name="Google Shape;405;p23: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dirty="0">
              <a:latin typeface="Arial"/>
              <a:ea typeface="Arial"/>
              <a:cs typeface="Arial"/>
              <a:sym typeface="Arial"/>
            </a:endParaRPr>
          </a:p>
        </p:txBody>
      </p:sp>
      <p:sp>
        <p:nvSpPr>
          <p:cNvPr id="406" name="Google Shape;406;p23: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solidFill>
                  <a:srgbClr val="000000"/>
                </a:solidFill>
              </a:rPr>
              <a:t>17</a:t>
            </a:fld>
            <a:endParaRPr>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9" name="Google Shape;419;p25: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420" name="Google Shape;420;p25: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18</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2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6" name="Google Shape;426;p26: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427" name="Google Shape;427;p26: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19</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p2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3" name="Google Shape;433;p27: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434" name="Google Shape;434;p27: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20</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28: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2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p3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9" name="Google Shape;589;p37: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a:t>Richard to sort this slide </a:t>
            </a:r>
            <a:endParaRPr/>
          </a:p>
          <a:p>
            <a:pPr marL="457200" marR="0" lvl="0" indent="-228600" algn="l" rtl="0">
              <a:lnSpc>
                <a:spcPct val="100000"/>
              </a:lnSpc>
              <a:spcBef>
                <a:spcPts val="0"/>
              </a:spcBef>
              <a:spcAft>
                <a:spcPts val="0"/>
              </a:spcAft>
              <a:buClr>
                <a:srgbClr val="000000"/>
              </a:buClr>
              <a:buSzPts val="1400"/>
              <a:buFont typeface="Arial"/>
              <a:buNone/>
            </a:pPr>
            <a:endParaRPr/>
          </a:p>
          <a:p>
            <a:pPr marL="457200" marR="0" lvl="0" indent="-228600" algn="l" rtl="0">
              <a:lnSpc>
                <a:spcPct val="100000"/>
              </a:lnSpc>
              <a:spcBef>
                <a:spcPts val="0"/>
              </a:spcBef>
              <a:spcAft>
                <a:spcPts val="0"/>
              </a:spcAft>
              <a:buClr>
                <a:srgbClr val="000000"/>
              </a:buClr>
              <a:buSzPts val="1400"/>
              <a:buFont typeface="Arial"/>
              <a:buNone/>
            </a:pPr>
            <a:r>
              <a:rPr lang="en-GB"/>
              <a:t>The National Referral Mechanism is a process set up by the Government to identify and support victims of trafficking in the UK. It was born out of the Government's obligation to identify victims under the </a:t>
            </a:r>
            <a:r>
              <a:rPr lang="en-GB" u="sng">
                <a:solidFill>
                  <a:schemeClr val="hlink"/>
                </a:solidFill>
                <a:hlinkClick r:id="rId3"/>
              </a:rPr>
              <a:t>Council of Europe Convention on Action against Human Trafficking</a:t>
            </a:r>
            <a:r>
              <a:rPr lang="en-GB"/>
              <a:t>, which came into force on 1 February 2008. </a:t>
            </a:r>
            <a:endParaRPr/>
          </a:p>
          <a:p>
            <a:pPr marL="457200" marR="0" lvl="0" indent="-228600" algn="l" rtl="0">
              <a:lnSpc>
                <a:spcPct val="100000"/>
              </a:lnSpc>
              <a:spcBef>
                <a:spcPts val="0"/>
              </a:spcBef>
              <a:spcAft>
                <a:spcPts val="0"/>
              </a:spcAft>
              <a:buClr>
                <a:srgbClr val="000000"/>
              </a:buClr>
              <a:buSzPts val="1400"/>
              <a:buFont typeface="Arial"/>
              <a:buNone/>
            </a:pPr>
            <a:endParaRPr/>
          </a:p>
          <a:p>
            <a:pPr marL="457200" marR="0" lvl="0" indent="-228600" algn="l" rtl="0">
              <a:lnSpc>
                <a:spcPct val="100000"/>
              </a:lnSpc>
              <a:spcBef>
                <a:spcPts val="0"/>
              </a:spcBef>
              <a:spcAft>
                <a:spcPts val="0"/>
              </a:spcAft>
              <a:buClr>
                <a:srgbClr val="000000"/>
              </a:buClr>
              <a:buSzPts val="1400"/>
              <a:buFont typeface="Arial"/>
              <a:buNone/>
            </a:pPr>
            <a:r>
              <a:rPr lang="en-GB"/>
              <a:t>Show copies of a child &amp; adult blank NRM to each group.</a:t>
            </a:r>
            <a:endParaRPr/>
          </a:p>
          <a:p>
            <a:pPr marL="457200" marR="0" lvl="0" indent="-228600" algn="l" rtl="0">
              <a:lnSpc>
                <a:spcPct val="100000"/>
              </a:lnSpc>
              <a:spcBef>
                <a:spcPts val="0"/>
              </a:spcBef>
              <a:spcAft>
                <a:spcPts val="0"/>
              </a:spcAft>
              <a:buClr>
                <a:srgbClr val="000000"/>
              </a:buClr>
              <a:buSzPts val="1400"/>
              <a:buFont typeface="Arial"/>
              <a:buNone/>
            </a:pPr>
            <a:endParaRPr/>
          </a:p>
          <a:p>
            <a:pPr marL="457200" marR="0" lvl="0" indent="-228600" algn="l" rtl="0">
              <a:lnSpc>
                <a:spcPct val="100000"/>
              </a:lnSpc>
              <a:spcBef>
                <a:spcPts val="0"/>
              </a:spcBef>
              <a:spcAft>
                <a:spcPts val="0"/>
              </a:spcAft>
              <a:buClr>
                <a:srgbClr val="000000"/>
              </a:buClr>
              <a:buSzPts val="1400"/>
              <a:buFont typeface="Arial"/>
              <a:buNone/>
            </a:pPr>
            <a:r>
              <a:rPr lang="en-GB"/>
              <a:t>A positive conclusive grounds decision is beneficial to the victim’s case. </a:t>
            </a:r>
            <a:br>
              <a:rPr lang="en-GB"/>
            </a:br>
            <a:endParaRPr/>
          </a:p>
        </p:txBody>
      </p:sp>
      <p:sp>
        <p:nvSpPr>
          <p:cNvPr id="590" name="Google Shape;590;p37: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22</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p31: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7" name="Google Shape;467;p3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3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3" name="Google Shape;473;p32: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rmAutofit/>
          </a:bodyPr>
          <a:lstStyle/>
          <a:p>
            <a:pPr marL="457200" marR="0" lvl="0" indent="-228600" algn="l" rtl="0">
              <a:lnSpc>
                <a:spcPct val="100000"/>
              </a:lnSpc>
              <a:spcBef>
                <a:spcPts val="0"/>
              </a:spcBef>
              <a:spcAft>
                <a:spcPts val="0"/>
              </a:spcAft>
              <a:buClr>
                <a:srgbClr val="000000"/>
              </a:buClr>
              <a:buSzPts val="1400"/>
              <a:buFont typeface="Arial"/>
              <a:buNone/>
            </a:pPr>
            <a:endParaRPr sz="1110" dirty="0"/>
          </a:p>
        </p:txBody>
      </p:sp>
      <p:sp>
        <p:nvSpPr>
          <p:cNvPr id="474" name="Google Shape;474;p32: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26</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81" name="Google Shape;481;p33: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lvl="0" indent="-228600" algn="l" rtl="0">
              <a:lnSpc>
                <a:spcPct val="100000"/>
              </a:lnSpc>
              <a:spcBef>
                <a:spcPts val="0"/>
              </a:spcBef>
              <a:spcAft>
                <a:spcPts val="0"/>
              </a:spcAft>
              <a:buSzPts val="1400"/>
              <a:buFont typeface="Arial"/>
              <a:buNone/>
            </a:pPr>
            <a:endParaRPr dirty="0"/>
          </a:p>
        </p:txBody>
      </p:sp>
      <p:sp>
        <p:nvSpPr>
          <p:cNvPr id="482" name="Google Shape;482;p33: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None/>
            </a:pPr>
            <a:fld id="{00000000-1234-1234-1234-123412341234}" type="slidenum">
              <a:rPr lang="en-GB" sz="1400" b="0" i="0" u="none" strike="noStrike" cap="none">
                <a:solidFill>
                  <a:schemeClr val="dk1"/>
                </a:solidFill>
                <a:latin typeface="Calibri"/>
                <a:ea typeface="Calibri"/>
                <a:cs typeface="Calibri"/>
                <a:sym typeface="Calibri"/>
              </a:rPr>
              <a:t>27</a:t>
            </a:fld>
            <a:endParaRPr sz="14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3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27" name="Google Shape;527;p3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lvl="0" indent="-228600" algn="l" rtl="0">
              <a:lnSpc>
                <a:spcPct val="100000"/>
              </a:lnSpc>
              <a:spcBef>
                <a:spcPts val="0"/>
              </a:spcBef>
              <a:spcAft>
                <a:spcPts val="0"/>
              </a:spcAft>
              <a:buSzPts val="1400"/>
              <a:buFont typeface="Noto Sans Symbols"/>
              <a:buNone/>
            </a:pPr>
            <a:endParaRPr dirty="0"/>
          </a:p>
        </p:txBody>
      </p:sp>
      <p:sp>
        <p:nvSpPr>
          <p:cNvPr id="528" name="Google Shape;528;p3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None/>
            </a:pPr>
            <a:fld id="{00000000-1234-1234-1234-123412341234}" type="slidenum">
              <a:rPr lang="en-GB" sz="1400" b="0" i="0" u="none" strike="noStrike" cap="none">
                <a:solidFill>
                  <a:schemeClr val="dk1"/>
                </a:solidFill>
                <a:latin typeface="Calibri"/>
                <a:ea typeface="Calibri"/>
                <a:cs typeface="Calibri"/>
                <a:sym typeface="Calibri"/>
              </a:rPr>
              <a:t>28</a:t>
            </a:fld>
            <a:endParaRPr sz="14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3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73" name="Google Shape;573;p35: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574" name="Google Shape;574;p35: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29</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3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81" name="Google Shape;581;p36: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582" name="Google Shape;582;p36: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30</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https://outlook.office365.com/owa/?ItemID=AQMkAGM1YjJlOGYwLThkYzItNDI3NS1iZjFjLWQ0YThmODE2YjhhZQBGAAADjxpwvi13M0ubOUuEZZ0OogcAdpacTE7ROkeSwBTFHvjz%2bQAAAgEMAAAAdpacTE7ROkeSwBTFHvjz%2bQAEILzC3QAAAA%3d%3d&amp;exvsurl=1&amp;viewmodel=ReadMessageItem
The hand car wash sector represents a substantial portion of the UK’s wider car wash market and is characterised by high visibility yet low formal regulation. With a total estimated value ranging between £1.1 billion and £1.5 billion, this segment contributes significantly to an overall market valuation of approximately £2.28 billion. Such figures highlight the sector’s commercial relevance within the UK economy, particularly due to the dominance of hand-operated services over automatic or conveyor-based alternatives. Despite this economic weight, the sector exhibits profound structural opacity, with around 90 percent believed to be hidden from government oversight, HMRC, and law enforcement frameworks. This lack of transparency results in both compliance challenges and lost fiscal opportunities, particularly given the estimated £350–£475 million in annual direct taxation potential linked to PAYE, National Insurance, VAT, business rates, and corporation tax. The widespread informality also heightens risks of worker exploitation, unfair competition for compliant businesses, and reduced regulatory leverage to enforce labour standards. Geographic distribution patterns indicate the prevalence of operations within major urban areas and built‑up environments where customer demand remains steady and discretionary spending supports service volume. Collectively, these insights underscore the intrinsic need for better data, oversight mechanisms, and collaborative regulatory approaches to address existing gaps. Although the sector generates substantial revenue and local economic activity, its current state reflects a fragmented environment that requires targeted oversight to modernise compliance, increase transparency, and protect both workers and legitimate businesses.
</a:t>
            </a:r>
          </a:p>
        </p:txBody>
      </p:sp>
      <p:sp>
        <p:nvSpPr>
          <p:cNvPr id="4" name="Slide Number Placeholder 3"/>
          <p:cNvSpPr>
            <a:spLocks noGrp="1"/>
          </p:cNvSpPr>
          <p:nvPr>
            <p:ph type="sldNum" sz="quarter" idx="5"/>
          </p:nvPr>
        </p:nvSpPr>
        <p:spPr/>
        <p:txBody>
          <a:bodyPr/>
          <a:lstStyle/>
          <a:p>
            <a:fld id="{BFDD6F49-EBB7-4CCF-97A8-E526BB28BB69}" type="slidenum">
              <a:rPr lang="en-US" smtClean="0"/>
              <a:t>32</a:t>
            </a:fld>
            <a:endParaRPr lang="en-US" dirty="0"/>
          </a:p>
        </p:txBody>
      </p:sp>
    </p:spTree>
    <p:extLst>
      <p:ext uri="{BB962C8B-B14F-4D97-AF65-F5344CB8AC3E}">
        <p14:creationId xmlns:p14="http://schemas.microsoft.com/office/powerpoint/2010/main" val="18074149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https://outlook.office365.com/owa/?ItemID=AQMkAGM1YjJlOGYwLThkYzItNDI3NS1iZjFjLWQ0YThmODE2YjhhZQBGAAADjxpwvi13M0ubOUuEZZ0OogcAdpacTE7ROkeSwBTFHvjz%2bQAAAgEMAAAAdpacTE7ROkeSwBTFHvjz%2bQAEILzC3QAAAA%3d%3d&amp;exvsurl=1&amp;viewmodel=ReadMessageItem
Illegal working within the hand car wash sector emerges from a combination of regulatory blind spots, labour market pressures, and behavioural incentives that reinforce non‑compliance. A major structural challenge lies in the limited scope of existing right‑to‑work checks, which effectively cover only formal employment conditions. This leaves a significant loophole for informal arrangements, including gig work and self‑employment structures, to conceal unlawful practices. At the same time, consumer preference for lower‑cost services fuels demand for operations that may rely on underpaid or undocumented labour to offer competitive pricing. Labour shortages across various industries intensify this vulnerability as businesses, particularly those operating on thin margins, may resort to exploiting migrant workers to sustain output. Employer behaviours range from deliberate avoidance of legal obligations to unintentional breaches caused by misunderstanding or insufficient guidance. Workers engaged in illegal employment frequently include individuals who entered the UK legally but overstay or work in breach of their visa conditions, facilitated by social networks that help them avoid detection. Illegal working is widespread nationally and is particularly concentrated in major conurbations where informal economies can flourish. These combined factors contribute to heightened risks of exploitation, weakened labour protections, and reduced employer accountability. In response, enforcement agencies apply a Prevent–Pursue–Protect–Prepare framework designed to deter, disrupt, safeguard, and adapt interventions. However, gaps in legislation, reporting mechanisms, and resource capacity continue to undermine the overall effectiveness of these strategies.
</a:t>
            </a:r>
          </a:p>
        </p:txBody>
      </p:sp>
      <p:sp>
        <p:nvSpPr>
          <p:cNvPr id="4" name="Slide Number Placeholder 3"/>
          <p:cNvSpPr>
            <a:spLocks noGrp="1"/>
          </p:cNvSpPr>
          <p:nvPr>
            <p:ph type="sldNum" sz="quarter" idx="5"/>
          </p:nvPr>
        </p:nvSpPr>
        <p:spPr/>
        <p:txBody>
          <a:bodyPr/>
          <a:lstStyle/>
          <a:p>
            <a:fld id="{BFDD6F49-EBB7-4CCF-97A8-E526BB28BB69}" type="slidenum">
              <a:rPr lang="en-US" smtClean="0"/>
              <a:t>33</a:t>
            </a:fld>
            <a:endParaRPr lang="en-US" dirty="0"/>
          </a:p>
        </p:txBody>
      </p:sp>
    </p:spTree>
    <p:extLst>
      <p:ext uri="{BB962C8B-B14F-4D97-AF65-F5344CB8AC3E}">
        <p14:creationId xmlns:p14="http://schemas.microsoft.com/office/powerpoint/2010/main" val="65645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https://outlook.office365.com/owa/?ItemID=AQMkAGM1YjJlOGYwLThkYzItNDI3NS1iZjFjLWQ0YThmODE2YjhhZQBGAAADjxpwvi13M0ubOUuEZZ0OogcAdpacTE7ROkeSwBTFHvjz%2bQAAAgEMAAAAdpacTE7ROkeSwBTFHvjz%2bQAEILzC3QAAAA%3d%3d&amp;exvsurl=1&amp;viewmodel=ReadMessageItem
Enforcement gaps within the sector reflect significant limitations in legislative, operational, and data‑driven capabilities. Many existing powers were designed for more formalised employment contexts and therefore struggle to address the informal structures that characterise the hand car wash industry. Challenges such as cash‑in‑hand payments, subcontracting chains, and limited visibility of business ownership impede consistent regulatory oversight. Addressing these issues requires enhanced cross‑government collaboration, as illegal working is often linked to broader criminal ecosystems involving modern slavery, document fraud, tax evasion, debt bondage, and labour exploitation. Multi‑agency coordination is therefore critical, enabling organisations to pool intelligence, share enforcement responsibilities, and deliver cohesive interventions. Reforms would also benefit from more advanced data systems, including risk‑scoring models that incorporate VAT and PAYE signals, business registration information, payroll indicators, and open‑source intelligence. Studies have shown that only a small proportion of hand car wash entities appear on Companies House records, but among those that do, the presence of payroll data indicates greater operational formality. This creates opportunities for segmentation that supports targeted enforcement. Furthermore, modernised interoperability systems would allow agencies to scale findings beyond the hand car wash sector to address other hidden economy activities. The development of these capabilities would enable more strategic, evidence‑based regulation that balances compliance enforcement with fair competition and worker protection. Implementing such reforms would represent a significant step toward reducing the scale of unlawful activity and improving transparency across the sector.
</a:t>
            </a:r>
          </a:p>
        </p:txBody>
      </p:sp>
      <p:sp>
        <p:nvSpPr>
          <p:cNvPr id="4" name="Slide Number Placeholder 3"/>
          <p:cNvSpPr>
            <a:spLocks noGrp="1"/>
          </p:cNvSpPr>
          <p:nvPr>
            <p:ph type="sldNum" sz="quarter" idx="5"/>
          </p:nvPr>
        </p:nvSpPr>
        <p:spPr/>
        <p:txBody>
          <a:bodyPr/>
          <a:lstStyle/>
          <a:p>
            <a:fld id="{BFDD6F49-EBB7-4CCF-97A8-E526BB28BB69}" type="slidenum">
              <a:rPr lang="en-US" smtClean="0"/>
              <a:t>34</a:t>
            </a:fld>
            <a:endParaRPr lang="en-US" dirty="0"/>
          </a:p>
        </p:txBody>
      </p:sp>
    </p:spTree>
    <p:extLst>
      <p:ext uri="{BB962C8B-B14F-4D97-AF65-F5344CB8AC3E}">
        <p14:creationId xmlns:p14="http://schemas.microsoft.com/office/powerpoint/2010/main" val="27884055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3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2" name="Google Shape;602;p39: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603" name="Google Shape;603;p39: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35</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p4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9" name="Google Shape;609;p40: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360"/>
              </a:spcBef>
              <a:spcAft>
                <a:spcPts val="0"/>
              </a:spcAft>
              <a:buClr>
                <a:schemeClr val="dk1"/>
              </a:buClr>
              <a:buSzPts val="1200"/>
              <a:buFont typeface="Calibri"/>
              <a:buNone/>
            </a:pPr>
            <a:r>
              <a:rPr lang="en-GB" sz="1200"/>
              <a:t>Are unable to communicate with service providers, police, or others who might be able to help them.</a:t>
            </a:r>
            <a:endParaRPr/>
          </a:p>
          <a:p>
            <a:pPr marL="457200" marR="0" lvl="0" indent="-228600" algn="l" rtl="0">
              <a:lnSpc>
                <a:spcPct val="100000"/>
              </a:lnSpc>
              <a:spcBef>
                <a:spcPts val="0"/>
              </a:spcBef>
              <a:spcAft>
                <a:spcPts val="0"/>
              </a:spcAft>
              <a:buClr>
                <a:srgbClr val="000000"/>
              </a:buClr>
              <a:buSzPts val="1400"/>
              <a:buFont typeface="Arial"/>
              <a:buNone/>
            </a:pPr>
            <a:endParaRPr/>
          </a:p>
        </p:txBody>
      </p:sp>
      <p:sp>
        <p:nvSpPr>
          <p:cNvPr id="610" name="Google Shape;610;p40: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36</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4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6" name="Google Shape;616;p4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360"/>
              </a:spcBef>
              <a:spcAft>
                <a:spcPts val="0"/>
              </a:spcAft>
              <a:buClr>
                <a:schemeClr val="dk1"/>
              </a:buClr>
              <a:buSzPts val="1200"/>
              <a:buFont typeface="Arial"/>
              <a:buNone/>
            </a:pPr>
            <a:r>
              <a:rPr lang="en-GB" sz="1200" b="1">
                <a:latin typeface="Arial"/>
                <a:ea typeface="Arial"/>
                <a:cs typeface="Arial"/>
                <a:sym typeface="Arial"/>
              </a:rPr>
              <a:t>Fear</a:t>
            </a:r>
            <a:r>
              <a:rPr lang="en-GB" sz="1200">
                <a:latin typeface="Arial"/>
                <a:ea typeface="Arial"/>
                <a:cs typeface="Arial"/>
                <a:sym typeface="Arial"/>
              </a:rPr>
              <a:t>: of retribution by trafficker, of being criminally prosecuted and punished, and of being thought of as a prostitute</a:t>
            </a:r>
            <a:endParaRPr/>
          </a:p>
          <a:p>
            <a:pPr marL="0" marR="0" lvl="0" indent="0" algn="l" rtl="0">
              <a:lnSpc>
                <a:spcPct val="100000"/>
              </a:lnSpc>
              <a:spcBef>
                <a:spcPts val="360"/>
              </a:spcBef>
              <a:spcAft>
                <a:spcPts val="0"/>
              </a:spcAft>
              <a:buClr>
                <a:schemeClr val="dk1"/>
              </a:buClr>
              <a:buSzPts val="1200"/>
              <a:buFont typeface="Arial"/>
              <a:buNone/>
            </a:pPr>
            <a:r>
              <a:rPr lang="en-GB" sz="1200" b="1">
                <a:latin typeface="Arial"/>
                <a:ea typeface="Arial"/>
                <a:cs typeface="Arial"/>
                <a:sym typeface="Arial"/>
              </a:rPr>
              <a:t>Guilt: </a:t>
            </a:r>
            <a:r>
              <a:rPr lang="en-GB" sz="1200">
                <a:latin typeface="Arial"/>
                <a:ea typeface="Arial"/>
                <a:cs typeface="Arial"/>
                <a:sym typeface="Arial"/>
              </a:rPr>
              <a:t>for allowing oneself to be deceived, for violating the law and/or religious beliefs, for failing to raise the money needed by the family</a:t>
            </a:r>
            <a:endParaRPr/>
          </a:p>
          <a:p>
            <a:pPr marL="0" marR="0" lvl="0" indent="0" algn="l" rtl="0">
              <a:lnSpc>
                <a:spcPct val="100000"/>
              </a:lnSpc>
              <a:spcBef>
                <a:spcPts val="360"/>
              </a:spcBef>
              <a:spcAft>
                <a:spcPts val="0"/>
              </a:spcAft>
              <a:buClr>
                <a:schemeClr val="dk1"/>
              </a:buClr>
              <a:buSzPts val="1200"/>
              <a:buFont typeface="Arial"/>
              <a:buNone/>
            </a:pPr>
            <a:r>
              <a:rPr lang="en-GB" sz="1200" b="1">
                <a:latin typeface="Arial"/>
                <a:ea typeface="Arial"/>
                <a:cs typeface="Arial"/>
                <a:sym typeface="Arial"/>
              </a:rPr>
              <a:t>Anger: </a:t>
            </a:r>
            <a:r>
              <a:rPr lang="en-GB" sz="1200">
                <a:latin typeface="Arial"/>
                <a:ea typeface="Arial"/>
                <a:cs typeface="Arial"/>
                <a:sym typeface="Arial"/>
              </a:rPr>
              <a:t>with themselves for getting into this type of a situation, with those who didn’t defend them and with society in general</a:t>
            </a:r>
            <a:endParaRPr/>
          </a:p>
          <a:p>
            <a:pPr marL="457200" lvl="0" indent="-228600" algn="l" rtl="0">
              <a:lnSpc>
                <a:spcPct val="90000"/>
              </a:lnSpc>
              <a:spcBef>
                <a:spcPts val="0"/>
              </a:spcBef>
              <a:spcAft>
                <a:spcPts val="0"/>
              </a:spcAft>
              <a:buClr>
                <a:schemeClr val="dk1"/>
              </a:buClr>
              <a:buSzPts val="1400"/>
              <a:buNone/>
            </a:pPr>
            <a:r>
              <a:rPr lang="en-GB" sz="1200" b="1">
                <a:latin typeface="Arial"/>
                <a:ea typeface="Arial"/>
                <a:cs typeface="Arial"/>
                <a:sym typeface="Arial"/>
              </a:rPr>
              <a:t>Suspicion</a:t>
            </a:r>
            <a:r>
              <a:rPr lang="en-GB" sz="1200">
                <a:latin typeface="Arial"/>
                <a:ea typeface="Arial"/>
                <a:cs typeface="Arial"/>
                <a:sym typeface="Arial"/>
              </a:rPr>
              <a:t>: of one’s own ability to defend oneself against those that betrayed him/her.</a:t>
            </a:r>
            <a:endParaRPr/>
          </a:p>
          <a:p>
            <a:pPr marL="457200" lvl="0" indent="-228600" algn="l" rtl="0">
              <a:lnSpc>
                <a:spcPct val="90000"/>
              </a:lnSpc>
              <a:spcBef>
                <a:spcPts val="0"/>
              </a:spcBef>
              <a:spcAft>
                <a:spcPts val="0"/>
              </a:spcAft>
              <a:buClr>
                <a:schemeClr val="dk1"/>
              </a:buClr>
              <a:buSzPts val="1400"/>
              <a:buNone/>
            </a:pPr>
            <a:r>
              <a:rPr lang="en-GB" sz="1200" b="1">
                <a:latin typeface="Arial"/>
                <a:ea typeface="Arial"/>
                <a:cs typeface="Arial"/>
                <a:sym typeface="Arial"/>
              </a:rPr>
              <a:t>Hopelessness</a:t>
            </a:r>
            <a:r>
              <a:rPr lang="en-GB" sz="1200">
                <a:latin typeface="Arial"/>
                <a:ea typeface="Arial"/>
                <a:cs typeface="Arial"/>
                <a:sym typeface="Arial"/>
              </a:rPr>
              <a:t>: About one’s future, that their situation will not improve. This is a strong indicator of longer-term depression.</a:t>
            </a:r>
            <a:endParaRPr/>
          </a:p>
          <a:p>
            <a:pPr marL="457200" lvl="0" indent="-228600" algn="l" rtl="0">
              <a:lnSpc>
                <a:spcPct val="90000"/>
              </a:lnSpc>
              <a:spcBef>
                <a:spcPts val="0"/>
              </a:spcBef>
              <a:spcAft>
                <a:spcPts val="0"/>
              </a:spcAft>
              <a:buClr>
                <a:schemeClr val="dk1"/>
              </a:buClr>
              <a:buSzPts val="1400"/>
              <a:buNone/>
            </a:pPr>
            <a:r>
              <a:rPr lang="en-GB" sz="1200" b="1">
                <a:latin typeface="Arial"/>
                <a:ea typeface="Arial"/>
                <a:cs typeface="Arial"/>
                <a:sym typeface="Arial"/>
              </a:rPr>
              <a:t>Betrayal: </a:t>
            </a:r>
            <a:r>
              <a:rPr lang="en-GB" sz="1200">
                <a:latin typeface="Arial"/>
                <a:ea typeface="Arial"/>
                <a:cs typeface="Arial"/>
                <a:sym typeface="Arial"/>
              </a:rPr>
              <a:t>by a person they trusted, by society for not intervening to protect them.</a:t>
            </a:r>
            <a:endParaRPr/>
          </a:p>
          <a:p>
            <a:pPr marL="457200" marR="0" lvl="0" indent="-228600" algn="l" rtl="0">
              <a:lnSpc>
                <a:spcPct val="100000"/>
              </a:lnSpc>
              <a:spcBef>
                <a:spcPts val="0"/>
              </a:spcBef>
              <a:spcAft>
                <a:spcPts val="0"/>
              </a:spcAft>
              <a:buClr>
                <a:srgbClr val="000000"/>
              </a:buClr>
              <a:buSzPts val="1400"/>
              <a:buFont typeface="Arial"/>
              <a:buNone/>
            </a:pPr>
            <a:endParaRPr/>
          </a:p>
        </p:txBody>
      </p:sp>
      <p:sp>
        <p:nvSpPr>
          <p:cNvPr id="617" name="Google Shape;617;p41: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37</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7"/>
        <p:cNvGrpSpPr/>
        <p:nvPr/>
      </p:nvGrpSpPr>
      <p:grpSpPr>
        <a:xfrm>
          <a:off x="0" y="0"/>
          <a:ext cx="0" cy="0"/>
          <a:chOff x="0" y="0"/>
          <a:chExt cx="0" cy="0"/>
        </a:xfrm>
      </p:grpSpPr>
      <p:sp>
        <p:nvSpPr>
          <p:cNvPr id="668" name="Google Shape;668;p47: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9" name="Google Shape;669;p4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p52: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28" name="Google Shape;728;p5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p53:notes"/>
          <p:cNvSpPr>
            <a:spLocks noGrp="1" noRot="1" noChangeAspect="1"/>
          </p:cNvSpPr>
          <p:nvPr>
            <p:ph type="sldImg" idx="2"/>
          </p:nvPr>
        </p:nvSpPr>
        <p:spPr>
          <a:xfrm>
            <a:off x="377946" y="744497"/>
            <a:ext cx="6042300" cy="37224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4" name="Google Shape;734;p53: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5"/>
        <p:cNvGrpSpPr/>
        <p:nvPr/>
      </p:nvGrpSpPr>
      <p:grpSpPr>
        <a:xfrm>
          <a:off x="0" y="0"/>
          <a:ext cx="0" cy="0"/>
          <a:chOff x="0" y="0"/>
          <a:chExt cx="0" cy="0"/>
        </a:xfrm>
      </p:grpSpPr>
      <p:sp>
        <p:nvSpPr>
          <p:cNvPr id="756" name="Google Shape;756;p5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57" name="Google Shape;757;p5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a:t>https://www.nottingham.ac.uk/research/beacons-of-excellence/rights-lab/resources/reports-and-briefings/2021/july/the-slavery-free-campus.pdf</a:t>
            </a:r>
            <a:endParaRPr/>
          </a:p>
          <a:p>
            <a:pPr marL="457200" marR="0" lvl="0" indent="-228600" algn="l" rtl="0">
              <a:lnSpc>
                <a:spcPct val="100000"/>
              </a:lnSpc>
              <a:spcBef>
                <a:spcPts val="0"/>
              </a:spcBef>
              <a:spcAft>
                <a:spcPts val="0"/>
              </a:spcAft>
              <a:buClr>
                <a:srgbClr val="000000"/>
              </a:buClr>
              <a:buSzPts val="1400"/>
              <a:buFont typeface="Arial"/>
              <a:buNone/>
            </a:pPr>
            <a:endParaRPr/>
          </a:p>
          <a:p>
            <a:pPr marL="457200" marR="0" lvl="0" indent="-228600" algn="l" rtl="0">
              <a:lnSpc>
                <a:spcPct val="100000"/>
              </a:lnSpc>
              <a:spcBef>
                <a:spcPts val="0"/>
              </a:spcBef>
              <a:spcAft>
                <a:spcPts val="0"/>
              </a:spcAft>
              <a:buClr>
                <a:srgbClr val="000000"/>
              </a:buClr>
              <a:buSzPts val="1400"/>
              <a:buFont typeface="Arial"/>
              <a:buNone/>
            </a:pPr>
            <a:endParaRPr/>
          </a:p>
        </p:txBody>
      </p:sp>
      <p:sp>
        <p:nvSpPr>
          <p:cNvPr id="758" name="Google Shape;758;p5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47</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2"/>
        <p:cNvGrpSpPr/>
        <p:nvPr/>
      </p:nvGrpSpPr>
      <p:grpSpPr>
        <a:xfrm>
          <a:off x="0" y="0"/>
          <a:ext cx="0" cy="0"/>
          <a:chOff x="0" y="0"/>
          <a:chExt cx="0" cy="0"/>
        </a:xfrm>
      </p:grpSpPr>
      <p:sp>
        <p:nvSpPr>
          <p:cNvPr id="763" name="Google Shape;763;p55: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Mention the app</a:t>
            </a:r>
            <a:endParaRPr/>
          </a:p>
        </p:txBody>
      </p:sp>
      <p:sp>
        <p:nvSpPr>
          <p:cNvPr id="764" name="Google Shape;764;p5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p56: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70" name="Google Shape;770;p56: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4"/>
        <p:cNvGrpSpPr/>
        <p:nvPr/>
      </p:nvGrpSpPr>
      <p:grpSpPr>
        <a:xfrm>
          <a:off x="0" y="0"/>
          <a:ext cx="0" cy="0"/>
          <a:chOff x="0" y="0"/>
          <a:chExt cx="0" cy="0"/>
        </a:xfrm>
      </p:grpSpPr>
      <p:sp>
        <p:nvSpPr>
          <p:cNvPr id="775" name="Google Shape;775;p5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76" name="Google Shape;776;p57: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a:t>Give a copy of Competency Framework</a:t>
            </a:r>
            <a:endParaRPr/>
          </a:p>
          <a:p>
            <a:pPr marL="457200" marR="0" lvl="0" indent="-228600" algn="l" rtl="0">
              <a:lnSpc>
                <a:spcPct val="100000"/>
              </a:lnSpc>
              <a:spcBef>
                <a:spcPts val="0"/>
              </a:spcBef>
              <a:spcAft>
                <a:spcPts val="0"/>
              </a:spcAft>
              <a:buClr>
                <a:srgbClr val="000000"/>
              </a:buClr>
              <a:buSzPts val="1400"/>
              <a:buFont typeface="Arial"/>
              <a:buNone/>
            </a:pPr>
            <a:endParaRPr/>
          </a:p>
        </p:txBody>
      </p:sp>
      <p:sp>
        <p:nvSpPr>
          <p:cNvPr id="777" name="Google Shape;777;p57: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en-GB"/>
              <a:t>50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1"/>
        <p:cNvGrpSpPr/>
        <p:nvPr/>
      </p:nvGrpSpPr>
      <p:grpSpPr>
        <a:xfrm>
          <a:off x="0" y="0"/>
          <a:ext cx="0" cy="0"/>
          <a:chOff x="0" y="0"/>
          <a:chExt cx="0" cy="0"/>
        </a:xfrm>
      </p:grpSpPr>
      <p:sp>
        <p:nvSpPr>
          <p:cNvPr id="782" name="Google Shape;782;p5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83" name="Google Shape;783;p58: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84" name="Google Shape;784;p58: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8"/>
        <p:cNvGrpSpPr/>
        <p:nvPr/>
      </p:nvGrpSpPr>
      <p:grpSpPr>
        <a:xfrm>
          <a:off x="0" y="0"/>
          <a:ext cx="0" cy="0"/>
          <a:chOff x="0" y="0"/>
          <a:chExt cx="0" cy="0"/>
        </a:xfrm>
      </p:grpSpPr>
      <p:sp>
        <p:nvSpPr>
          <p:cNvPr id="789" name="Google Shape;789;p59: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90" name="Google Shape;790;p5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7"/>
        <p:cNvGrpSpPr/>
        <p:nvPr/>
      </p:nvGrpSpPr>
      <p:grpSpPr>
        <a:xfrm>
          <a:off x="0" y="0"/>
          <a:ext cx="0" cy="0"/>
          <a:chOff x="0" y="0"/>
          <a:chExt cx="0" cy="0"/>
        </a:xfrm>
      </p:grpSpPr>
      <p:sp>
        <p:nvSpPr>
          <p:cNvPr id="18" name="Google Shape;18;p61"/>
          <p:cNvSpPr/>
          <p:nvPr/>
        </p:nvSpPr>
        <p:spPr>
          <a:xfrm>
            <a:off x="0" y="761999"/>
            <a:ext cx="9141619" cy="5334001"/>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 name="Google Shape;19;p61"/>
          <p:cNvSpPr/>
          <p:nvPr/>
        </p:nvSpPr>
        <p:spPr>
          <a:xfrm>
            <a:off x="9270263" y="761999"/>
            <a:ext cx="2925318" cy="5334001"/>
          </a:xfrm>
          <a:prstGeom prst="rect">
            <a:avLst/>
          </a:prstGeom>
          <a:solidFill>
            <a:srgbClr val="C8C8C8">
              <a:alpha val="49019"/>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61"/>
          <p:cNvSpPr txBox="1">
            <a:spLocks noGrp="1"/>
          </p:cNvSpPr>
          <p:nvPr>
            <p:ph type="ctrTitle"/>
          </p:nvPr>
        </p:nvSpPr>
        <p:spPr>
          <a:xfrm>
            <a:off x="1069848" y="1298448"/>
            <a:ext cx="7315200" cy="3255264"/>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61"/>
          <p:cNvSpPr txBox="1">
            <a:spLocks noGrp="1"/>
          </p:cNvSpPr>
          <p:nvPr>
            <p:ph type="subTitle" idx="1"/>
          </p:nvPr>
        </p:nvSpPr>
        <p:spPr>
          <a:xfrm>
            <a:off x="1100015" y="4670246"/>
            <a:ext cx="7315200" cy="914400"/>
          </a:xfrm>
          <a:prstGeom prst="rect">
            <a:avLst/>
          </a:prstGeom>
          <a:noFill/>
          <a:ln>
            <a:noFill/>
          </a:ln>
        </p:spPr>
        <p:txBody>
          <a:bodyPr spcFirstLastPara="1" wrap="square" lIns="91425" tIns="45700" rIns="91425" bIns="45700" anchor="t" anchorCtr="0">
            <a:noAutofit/>
          </a:bodyPr>
          <a:lstStyle>
            <a:lvl1pPr lvl="0" algn="l">
              <a:lnSpc>
                <a:spcPct val="90000"/>
              </a:lnSpc>
              <a:spcBef>
                <a:spcPts val="1200"/>
              </a:spcBef>
              <a:spcAft>
                <a:spcPts val="0"/>
              </a:spcAft>
              <a:buSzPts val="2200"/>
              <a:buNone/>
              <a:defRPr sz="2200" cap="none">
                <a:solidFill>
                  <a:srgbClr val="D7F0F6"/>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a:endParaRPr/>
          </a:p>
        </p:txBody>
      </p:sp>
      <p:sp>
        <p:nvSpPr>
          <p:cNvPr id="22" name="Google Shape;22;p61"/>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61"/>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61"/>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62"/>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62"/>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28" name="Google Shape;28;p62"/>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2"/>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62"/>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31"/>
        <p:cNvGrpSpPr/>
        <p:nvPr/>
      </p:nvGrpSpPr>
      <p:grpSpPr>
        <a:xfrm>
          <a:off x="0" y="0"/>
          <a:ext cx="0" cy="0"/>
          <a:chOff x="0" y="0"/>
          <a:chExt cx="0" cy="0"/>
        </a:xfrm>
      </p:grpSpPr>
      <p:sp>
        <p:nvSpPr>
          <p:cNvPr id="32" name="Google Shape;32;p63"/>
          <p:cNvSpPr txBox="1">
            <a:spLocks noGrp="1"/>
          </p:cNvSpPr>
          <p:nvPr>
            <p:ph type="title"/>
          </p:nvPr>
        </p:nvSpPr>
        <p:spPr>
          <a:xfrm>
            <a:off x="387625" y="331200"/>
            <a:ext cx="11412000" cy="7200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3"/>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63"/>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63"/>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
        <p:nvSpPr>
          <p:cNvPr id="36" name="Google Shape;36;p63"/>
          <p:cNvSpPr txBox="1">
            <a:spLocks noGrp="1"/>
          </p:cNvSpPr>
          <p:nvPr>
            <p:ph type="body" idx="1"/>
          </p:nvPr>
        </p:nvSpPr>
        <p:spPr>
          <a:xfrm>
            <a:off x="387625" y="1476000"/>
            <a:ext cx="5544000" cy="424800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a:solidFill>
                  <a:schemeClr val="dk1"/>
                </a:solidFill>
              </a:defRPr>
            </a:lvl1pPr>
            <a:lvl2pPr marL="914400" lvl="1" indent="-342900" algn="l">
              <a:lnSpc>
                <a:spcPct val="90000"/>
              </a:lnSpc>
              <a:spcBef>
                <a:spcPts val="250"/>
              </a:spcBef>
              <a:spcAft>
                <a:spcPts val="0"/>
              </a:spcAft>
              <a:buSzPts val="1800"/>
              <a:buChar char="●"/>
              <a:defRPr>
                <a:solidFill>
                  <a:schemeClr val="dk1"/>
                </a:solidFill>
              </a:defRPr>
            </a:lvl2pPr>
            <a:lvl3pPr marL="1371600" lvl="2" indent="-330200" algn="l">
              <a:lnSpc>
                <a:spcPct val="90000"/>
              </a:lnSpc>
              <a:spcBef>
                <a:spcPts val="250"/>
              </a:spcBef>
              <a:spcAft>
                <a:spcPts val="0"/>
              </a:spcAft>
              <a:buSzPts val="1600"/>
              <a:buChar char="●"/>
              <a:defRPr>
                <a:solidFill>
                  <a:schemeClr val="dk1"/>
                </a:solidFill>
              </a:defRPr>
            </a:lvl3pPr>
            <a:lvl4pPr marL="1828800" lvl="3" indent="-317500" algn="l">
              <a:lnSpc>
                <a:spcPct val="90000"/>
              </a:lnSpc>
              <a:spcBef>
                <a:spcPts val="250"/>
              </a:spcBef>
              <a:spcAft>
                <a:spcPts val="0"/>
              </a:spcAft>
              <a:buSzPts val="1400"/>
              <a:buChar char="●"/>
              <a:defRPr>
                <a:solidFill>
                  <a:schemeClr val="dk1"/>
                </a:solidFill>
              </a:defRPr>
            </a:lvl4pPr>
            <a:lvl5pPr marL="2286000" lvl="4" indent="-317500" algn="l">
              <a:lnSpc>
                <a:spcPct val="90000"/>
              </a:lnSpc>
              <a:spcBef>
                <a:spcPts val="250"/>
              </a:spcBef>
              <a:spcAft>
                <a:spcPts val="0"/>
              </a:spcAft>
              <a:buSzPts val="1400"/>
              <a:buChar char="●"/>
              <a:defRPr>
                <a:solidFill>
                  <a:schemeClr val="accent1"/>
                </a:solidFill>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37" name="Google Shape;37;p63"/>
          <p:cNvSpPr txBox="1">
            <a:spLocks noGrp="1"/>
          </p:cNvSpPr>
          <p:nvPr>
            <p:ph type="body" idx="2"/>
          </p:nvPr>
        </p:nvSpPr>
        <p:spPr>
          <a:xfrm>
            <a:off x="6255625" y="1476000"/>
            <a:ext cx="5544000" cy="424800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a:solidFill>
                  <a:schemeClr val="dk1"/>
                </a:solidFill>
              </a:defRPr>
            </a:lvl1pPr>
            <a:lvl2pPr marL="914400" lvl="1" indent="-342900" algn="l">
              <a:lnSpc>
                <a:spcPct val="90000"/>
              </a:lnSpc>
              <a:spcBef>
                <a:spcPts val="250"/>
              </a:spcBef>
              <a:spcAft>
                <a:spcPts val="0"/>
              </a:spcAft>
              <a:buSzPts val="1800"/>
              <a:buChar char="●"/>
              <a:defRPr>
                <a:solidFill>
                  <a:schemeClr val="dk1"/>
                </a:solidFill>
              </a:defRPr>
            </a:lvl2pPr>
            <a:lvl3pPr marL="1371600" lvl="2" indent="-330200" algn="l">
              <a:lnSpc>
                <a:spcPct val="90000"/>
              </a:lnSpc>
              <a:spcBef>
                <a:spcPts val="250"/>
              </a:spcBef>
              <a:spcAft>
                <a:spcPts val="0"/>
              </a:spcAft>
              <a:buSzPts val="1600"/>
              <a:buChar char="●"/>
              <a:defRPr>
                <a:solidFill>
                  <a:schemeClr val="dk1"/>
                </a:solidFill>
              </a:defRPr>
            </a:lvl3pPr>
            <a:lvl4pPr marL="1828800" lvl="3" indent="-317500" algn="l">
              <a:lnSpc>
                <a:spcPct val="90000"/>
              </a:lnSpc>
              <a:spcBef>
                <a:spcPts val="250"/>
              </a:spcBef>
              <a:spcAft>
                <a:spcPts val="0"/>
              </a:spcAft>
              <a:buSzPts val="1400"/>
              <a:buChar char="●"/>
              <a:defRPr>
                <a:solidFill>
                  <a:schemeClr val="dk1"/>
                </a:solidFill>
              </a:defRPr>
            </a:lvl4pPr>
            <a:lvl5pPr marL="2286000" lvl="4" indent="-317500" algn="l">
              <a:lnSpc>
                <a:spcPct val="90000"/>
              </a:lnSpc>
              <a:spcBef>
                <a:spcPts val="250"/>
              </a:spcBef>
              <a:spcAft>
                <a:spcPts val="0"/>
              </a:spcAft>
              <a:buSzPts val="1400"/>
              <a:buChar char="●"/>
              <a:defRPr>
                <a:solidFill>
                  <a:schemeClr val="accent1"/>
                </a:solidFill>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45"/>
        <p:cNvGrpSpPr/>
        <p:nvPr/>
      </p:nvGrpSpPr>
      <p:grpSpPr>
        <a:xfrm>
          <a:off x="0" y="0"/>
          <a:ext cx="0" cy="0"/>
          <a:chOff x="0" y="0"/>
          <a:chExt cx="0" cy="0"/>
        </a:xfrm>
      </p:grpSpPr>
      <p:sp>
        <p:nvSpPr>
          <p:cNvPr id="46" name="Google Shape;46;p65"/>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65"/>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65"/>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4"/>
        <p:cNvGrpSpPr/>
        <p:nvPr/>
      </p:nvGrpSpPr>
      <p:grpSpPr>
        <a:xfrm>
          <a:off x="0" y="0"/>
          <a:ext cx="0" cy="0"/>
          <a:chOff x="0" y="0"/>
          <a:chExt cx="0" cy="0"/>
        </a:xfrm>
      </p:grpSpPr>
      <p:sp>
        <p:nvSpPr>
          <p:cNvPr id="55" name="Google Shape;55;p67"/>
          <p:cNvSpPr txBox="1">
            <a:spLocks noGrp="1"/>
          </p:cNvSpPr>
          <p:nvPr>
            <p:ph type="title"/>
          </p:nvPr>
        </p:nvSpPr>
        <p:spPr>
          <a:xfrm>
            <a:off x="3867912" y="1298448"/>
            <a:ext cx="7315200" cy="3255264"/>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595959"/>
              </a:buClr>
              <a:buSzPts val="5900"/>
              <a:buFont typeface="Corbel"/>
              <a:buNone/>
              <a:defRPr sz="5900" b="0">
                <a:solidFill>
                  <a:srgbClr val="59595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67"/>
          <p:cNvSpPr txBox="1">
            <a:spLocks noGrp="1"/>
          </p:cNvSpPr>
          <p:nvPr>
            <p:ph type="body" idx="1"/>
          </p:nvPr>
        </p:nvSpPr>
        <p:spPr>
          <a:xfrm>
            <a:off x="3886200" y="4672584"/>
            <a:ext cx="7315200" cy="91440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200"/>
              </a:spcBef>
              <a:spcAft>
                <a:spcPts val="0"/>
              </a:spcAft>
              <a:buSzPts val="2200"/>
              <a:buNone/>
              <a:defRPr sz="2200" cap="none">
                <a:solidFill>
                  <a:srgbClr val="595959"/>
                </a:solidFill>
              </a:defRPr>
            </a:lvl1pPr>
            <a:lvl2pPr marL="914400" lvl="1" indent="-228600" algn="l">
              <a:lnSpc>
                <a:spcPct val="90000"/>
              </a:lnSpc>
              <a:spcBef>
                <a:spcPts val="250"/>
              </a:spcBef>
              <a:spcAft>
                <a:spcPts val="0"/>
              </a:spcAft>
              <a:buSzPts val="1800"/>
              <a:buNone/>
              <a:defRPr sz="1800">
                <a:solidFill>
                  <a:srgbClr val="888888"/>
                </a:solidFill>
              </a:defRPr>
            </a:lvl2pPr>
            <a:lvl3pPr marL="1371600" lvl="2" indent="-228600" algn="l">
              <a:lnSpc>
                <a:spcPct val="90000"/>
              </a:lnSpc>
              <a:spcBef>
                <a:spcPts val="250"/>
              </a:spcBef>
              <a:spcAft>
                <a:spcPts val="0"/>
              </a:spcAft>
              <a:buSzPts val="1600"/>
              <a:buNone/>
              <a:defRPr sz="1600">
                <a:solidFill>
                  <a:srgbClr val="888888"/>
                </a:solidFill>
              </a:defRPr>
            </a:lvl3pPr>
            <a:lvl4pPr marL="1828800" lvl="3" indent="-228600" algn="l">
              <a:lnSpc>
                <a:spcPct val="90000"/>
              </a:lnSpc>
              <a:spcBef>
                <a:spcPts val="250"/>
              </a:spcBef>
              <a:spcAft>
                <a:spcPts val="0"/>
              </a:spcAft>
              <a:buSzPts val="1400"/>
              <a:buNone/>
              <a:defRPr sz="1400">
                <a:solidFill>
                  <a:srgbClr val="888888"/>
                </a:solidFill>
              </a:defRPr>
            </a:lvl4pPr>
            <a:lvl5pPr marL="2286000" lvl="4" indent="-228600" algn="l">
              <a:lnSpc>
                <a:spcPct val="90000"/>
              </a:lnSpc>
              <a:spcBef>
                <a:spcPts val="250"/>
              </a:spcBef>
              <a:spcAft>
                <a:spcPts val="0"/>
              </a:spcAft>
              <a:buSzPts val="1400"/>
              <a:buNone/>
              <a:defRPr sz="1400">
                <a:solidFill>
                  <a:srgbClr val="888888"/>
                </a:solidFill>
              </a:defRPr>
            </a:lvl5pPr>
            <a:lvl6pPr marL="2743200" lvl="5" indent="-228600" algn="l">
              <a:lnSpc>
                <a:spcPct val="90000"/>
              </a:lnSpc>
              <a:spcBef>
                <a:spcPts val="250"/>
              </a:spcBef>
              <a:spcAft>
                <a:spcPts val="0"/>
              </a:spcAft>
              <a:buSzPts val="1400"/>
              <a:buNone/>
              <a:defRPr sz="1400">
                <a:solidFill>
                  <a:srgbClr val="888888"/>
                </a:solidFill>
              </a:defRPr>
            </a:lvl6pPr>
            <a:lvl7pPr marL="3200400" lvl="6" indent="-228600" algn="l">
              <a:lnSpc>
                <a:spcPct val="90000"/>
              </a:lnSpc>
              <a:spcBef>
                <a:spcPts val="250"/>
              </a:spcBef>
              <a:spcAft>
                <a:spcPts val="0"/>
              </a:spcAft>
              <a:buSzPts val="1400"/>
              <a:buNone/>
              <a:defRPr sz="1400">
                <a:solidFill>
                  <a:srgbClr val="888888"/>
                </a:solidFill>
              </a:defRPr>
            </a:lvl7pPr>
            <a:lvl8pPr marL="3657600" lvl="7" indent="-228600" algn="l">
              <a:lnSpc>
                <a:spcPct val="90000"/>
              </a:lnSpc>
              <a:spcBef>
                <a:spcPts val="250"/>
              </a:spcBef>
              <a:spcAft>
                <a:spcPts val="0"/>
              </a:spcAft>
              <a:buSzPts val="1400"/>
              <a:buNone/>
              <a:defRPr sz="1400">
                <a:solidFill>
                  <a:srgbClr val="888888"/>
                </a:solidFill>
              </a:defRPr>
            </a:lvl8pPr>
            <a:lvl9pPr marL="4114800" lvl="8" indent="-228600" algn="l">
              <a:lnSpc>
                <a:spcPct val="90000"/>
              </a:lnSpc>
              <a:spcBef>
                <a:spcPts val="250"/>
              </a:spcBef>
              <a:spcAft>
                <a:spcPts val="250"/>
              </a:spcAft>
              <a:buSzPts val="1400"/>
              <a:buNone/>
              <a:defRPr sz="1400">
                <a:solidFill>
                  <a:srgbClr val="888888"/>
                </a:solidFill>
              </a:defRPr>
            </a:lvl9pPr>
          </a:lstStyle>
          <a:p>
            <a:endParaRPr/>
          </a:p>
        </p:txBody>
      </p:sp>
      <p:sp>
        <p:nvSpPr>
          <p:cNvPr id="57" name="Google Shape;57;p67"/>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67"/>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67"/>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0"/>
        <p:cNvGrpSpPr/>
        <p:nvPr/>
      </p:nvGrpSpPr>
      <p:grpSpPr>
        <a:xfrm>
          <a:off x="0" y="0"/>
          <a:ext cx="0" cy="0"/>
          <a:chOff x="0" y="0"/>
          <a:chExt cx="0" cy="0"/>
        </a:xfrm>
      </p:grpSpPr>
      <p:sp>
        <p:nvSpPr>
          <p:cNvPr id="61" name="Google Shape;61;p68"/>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68"/>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68"/>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68"/>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65"/>
        <p:cNvGrpSpPr/>
        <p:nvPr/>
      </p:nvGrpSpPr>
      <p:grpSpPr>
        <a:xfrm>
          <a:off x="0" y="0"/>
          <a:ext cx="0" cy="0"/>
          <a:chOff x="0" y="0"/>
          <a:chExt cx="0" cy="0"/>
        </a:xfrm>
      </p:grpSpPr>
      <p:sp>
        <p:nvSpPr>
          <p:cNvPr id="66" name="Google Shape;66;p69"/>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3600"/>
              <a:buFont typeface="Corbe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69"/>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69"/>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69"/>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
        <p:nvSpPr>
          <p:cNvPr id="70" name="Google Shape;70;p69"/>
          <p:cNvSpPr txBox="1">
            <a:spLocks noGrp="1"/>
          </p:cNvSpPr>
          <p:nvPr>
            <p:ph type="body" idx="1"/>
          </p:nvPr>
        </p:nvSpPr>
        <p:spPr>
          <a:xfrm>
            <a:off x="387625" y="1476000"/>
            <a:ext cx="11412000" cy="4248000"/>
          </a:xfrm>
          <a:prstGeom prst="rect">
            <a:avLst/>
          </a:prstGeom>
          <a:noFill/>
          <a:ln>
            <a:noFill/>
          </a:ln>
        </p:spPr>
        <p:txBody>
          <a:bodyPr spcFirstLastPara="1" wrap="square" lIns="91425" tIns="45700" rIns="91425" bIns="45700" anchor="ctr"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Diagram or Organization Chart" type="dgm">
  <p:cSld name="DIAGRAM">
    <p:spTree>
      <p:nvGrpSpPr>
        <p:cNvPr id="1" name="Shape 71"/>
        <p:cNvGrpSpPr/>
        <p:nvPr/>
      </p:nvGrpSpPr>
      <p:grpSpPr>
        <a:xfrm>
          <a:off x="0" y="0"/>
          <a:ext cx="0" cy="0"/>
          <a:chOff x="0" y="0"/>
          <a:chExt cx="0" cy="0"/>
        </a:xfrm>
      </p:grpSpPr>
      <p:sp>
        <p:nvSpPr>
          <p:cNvPr id="72" name="Google Shape;72;p72"/>
          <p:cNvSpPr txBox="1">
            <a:spLocks noGrp="1"/>
          </p:cNvSpPr>
          <p:nvPr>
            <p:ph type="title"/>
          </p:nvPr>
        </p:nvSpPr>
        <p:spPr>
          <a:xfrm>
            <a:off x="609600" y="457200"/>
            <a:ext cx="10972800" cy="13716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SzPts val="36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72"/>
          <p:cNvSpPr>
            <a:spLocks noGrp="1"/>
          </p:cNvSpPr>
          <p:nvPr>
            <p:ph type="dgm" idx="2"/>
          </p:nvPr>
        </p:nvSpPr>
        <p:spPr>
          <a:xfrm>
            <a:off x="609600" y="1981200"/>
            <a:ext cx="10972800" cy="3886200"/>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1200"/>
              </a:spcBef>
              <a:spcAft>
                <a:spcPts val="0"/>
              </a:spcAft>
              <a:buClr>
                <a:schemeClr val="accent1"/>
              </a:buClr>
              <a:buSzPts val="2000"/>
              <a:buFont typeface="Noto Sans Symbols"/>
              <a:buChar char="●"/>
              <a:defRPr sz="2000" b="0" i="0" u="none" strike="noStrike" cap="none">
                <a:solidFill>
                  <a:srgbClr val="595959"/>
                </a:solidFill>
                <a:latin typeface="Corbel"/>
                <a:ea typeface="Corbel"/>
                <a:cs typeface="Corbel"/>
                <a:sym typeface="Corbel"/>
              </a:defRPr>
            </a:lvl1pPr>
            <a:lvl2pPr marR="0" lvl="1" algn="l" rtl="0">
              <a:lnSpc>
                <a:spcPct val="90000"/>
              </a:lnSpc>
              <a:spcBef>
                <a:spcPts val="250"/>
              </a:spcBef>
              <a:spcAft>
                <a:spcPts val="0"/>
              </a:spcAft>
              <a:buClr>
                <a:schemeClr val="accent1"/>
              </a:buClr>
              <a:buSzPts val="1800"/>
              <a:buFont typeface="Noto Sans Symbols"/>
              <a:buChar char="●"/>
              <a:defRPr sz="1800" b="0" i="0" u="none" strike="noStrike" cap="none">
                <a:solidFill>
                  <a:srgbClr val="595959"/>
                </a:solidFill>
                <a:latin typeface="Corbel"/>
                <a:ea typeface="Corbel"/>
                <a:cs typeface="Corbel"/>
                <a:sym typeface="Corbel"/>
              </a:defRPr>
            </a:lvl2pPr>
            <a:lvl3pPr marR="0" lvl="2" algn="l" rtl="0">
              <a:lnSpc>
                <a:spcPct val="90000"/>
              </a:lnSpc>
              <a:spcBef>
                <a:spcPts val="250"/>
              </a:spcBef>
              <a:spcAft>
                <a:spcPts val="0"/>
              </a:spcAft>
              <a:buClr>
                <a:schemeClr val="accent1"/>
              </a:buClr>
              <a:buSzPts val="1600"/>
              <a:buFont typeface="Noto Sans Symbols"/>
              <a:buChar char="●"/>
              <a:defRPr sz="1600" b="0" i="0" u="none" strike="noStrike" cap="none">
                <a:solidFill>
                  <a:srgbClr val="595959"/>
                </a:solidFill>
                <a:latin typeface="Corbel"/>
                <a:ea typeface="Corbel"/>
                <a:cs typeface="Corbel"/>
                <a:sym typeface="Corbel"/>
              </a:defRPr>
            </a:lvl3pPr>
            <a:lvl4pPr marR="0" lvl="3"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4pPr>
            <a:lvl5pPr marR="0" lvl="4"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5pPr>
            <a:lvl6pPr marR="0" lvl="5"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6pPr>
            <a:lvl7pPr marR="0" lvl="6"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7pPr>
            <a:lvl8pPr marR="0" lvl="7"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8pPr>
            <a:lvl9pPr marR="0" lvl="8" algn="l" rtl="0">
              <a:lnSpc>
                <a:spcPct val="90000"/>
              </a:lnSpc>
              <a:spcBef>
                <a:spcPts val="250"/>
              </a:spcBef>
              <a:spcAft>
                <a:spcPts val="25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9pPr>
          </a:lstStyle>
          <a:p>
            <a:endParaRPr/>
          </a:p>
        </p:txBody>
      </p:sp>
      <p:sp>
        <p:nvSpPr>
          <p:cNvPr id="74" name="Google Shape;74;p72"/>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72"/>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
        <p:nvSpPr>
          <p:cNvPr id="76" name="Google Shape;76;p72"/>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1"/>
        <p:cNvGrpSpPr/>
        <p:nvPr/>
      </p:nvGrpSpPr>
      <p:grpSpPr>
        <a:xfrm>
          <a:off x="0" y="0"/>
          <a:ext cx="0" cy="0"/>
          <a:chOff x="0" y="0"/>
          <a:chExt cx="0" cy="0"/>
        </a:xfrm>
      </p:grpSpPr>
      <p:sp>
        <p:nvSpPr>
          <p:cNvPr id="92" name="Google Shape;92;p77"/>
          <p:cNvSpPr txBox="1">
            <a:spLocks noGrp="1"/>
          </p:cNvSpPr>
          <p:nvPr>
            <p:ph type="title"/>
          </p:nvPr>
        </p:nvSpPr>
        <p:spPr>
          <a:xfrm>
            <a:off x="256032" y="1143000"/>
            <a:ext cx="2834640" cy="237744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FFFFFF"/>
              </a:buClr>
              <a:buSzPts val="3200"/>
              <a:buFont typeface="Corbel"/>
              <a:buNone/>
              <a:defRPr sz="32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77"/>
          <p:cNvSpPr txBox="1">
            <a:spLocks noGrp="1"/>
          </p:cNvSpPr>
          <p:nvPr>
            <p:ph type="body" idx="1"/>
          </p:nvPr>
        </p:nvSpPr>
        <p:spPr>
          <a:xfrm>
            <a:off x="3867912" y="868680"/>
            <a:ext cx="7315200" cy="512064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94" name="Google Shape;94;p77"/>
          <p:cNvSpPr txBox="1">
            <a:spLocks noGrp="1"/>
          </p:cNvSpPr>
          <p:nvPr>
            <p:ph type="body" idx="2"/>
          </p:nvPr>
        </p:nvSpPr>
        <p:spPr>
          <a:xfrm>
            <a:off x="256032" y="3494176"/>
            <a:ext cx="2834640" cy="2321990"/>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1200"/>
              </a:spcBef>
              <a:spcAft>
                <a:spcPts val="0"/>
              </a:spcAft>
              <a:buSzPts val="1400"/>
              <a:buNone/>
              <a:defRPr sz="1400">
                <a:solidFill>
                  <a:srgbClr val="FFFFFF"/>
                </a:solidFill>
              </a:defRPr>
            </a:lvl1pPr>
            <a:lvl2pPr marL="914400" lvl="1" indent="-228600" algn="l">
              <a:lnSpc>
                <a:spcPct val="90000"/>
              </a:lnSpc>
              <a:spcBef>
                <a:spcPts val="250"/>
              </a:spcBef>
              <a:spcAft>
                <a:spcPts val="0"/>
              </a:spcAft>
              <a:buSzPts val="1200"/>
              <a:buNone/>
              <a:defRPr sz="1200"/>
            </a:lvl2pPr>
            <a:lvl3pPr marL="1371600" lvl="2" indent="-228600" algn="l">
              <a:lnSpc>
                <a:spcPct val="90000"/>
              </a:lnSpc>
              <a:spcBef>
                <a:spcPts val="250"/>
              </a:spcBef>
              <a:spcAft>
                <a:spcPts val="0"/>
              </a:spcAft>
              <a:buSzPts val="1000"/>
              <a:buNone/>
              <a:defRPr sz="1000"/>
            </a:lvl3pPr>
            <a:lvl4pPr marL="1828800" lvl="3" indent="-228600" algn="l">
              <a:lnSpc>
                <a:spcPct val="90000"/>
              </a:lnSpc>
              <a:spcBef>
                <a:spcPts val="250"/>
              </a:spcBef>
              <a:spcAft>
                <a:spcPts val="0"/>
              </a:spcAft>
              <a:buSzPts val="900"/>
              <a:buNone/>
              <a:defRPr sz="900"/>
            </a:lvl4pPr>
            <a:lvl5pPr marL="2286000" lvl="4" indent="-228600" algn="l">
              <a:lnSpc>
                <a:spcPct val="90000"/>
              </a:lnSpc>
              <a:spcBef>
                <a:spcPts val="250"/>
              </a:spcBef>
              <a:spcAft>
                <a:spcPts val="0"/>
              </a:spcAft>
              <a:buSzPts val="900"/>
              <a:buNone/>
              <a:defRPr sz="900"/>
            </a:lvl5pPr>
            <a:lvl6pPr marL="2743200" lvl="5" indent="-228600" algn="l">
              <a:lnSpc>
                <a:spcPct val="90000"/>
              </a:lnSpc>
              <a:spcBef>
                <a:spcPts val="250"/>
              </a:spcBef>
              <a:spcAft>
                <a:spcPts val="0"/>
              </a:spcAft>
              <a:buSzPts val="900"/>
              <a:buNone/>
              <a:defRPr sz="900"/>
            </a:lvl6pPr>
            <a:lvl7pPr marL="3200400" lvl="6" indent="-228600" algn="l">
              <a:lnSpc>
                <a:spcPct val="90000"/>
              </a:lnSpc>
              <a:spcBef>
                <a:spcPts val="250"/>
              </a:spcBef>
              <a:spcAft>
                <a:spcPts val="0"/>
              </a:spcAft>
              <a:buSzPts val="900"/>
              <a:buNone/>
              <a:defRPr sz="900"/>
            </a:lvl7pPr>
            <a:lvl8pPr marL="3657600" lvl="7" indent="-228600" algn="l">
              <a:lnSpc>
                <a:spcPct val="90000"/>
              </a:lnSpc>
              <a:spcBef>
                <a:spcPts val="250"/>
              </a:spcBef>
              <a:spcAft>
                <a:spcPts val="0"/>
              </a:spcAft>
              <a:buSzPts val="900"/>
              <a:buNone/>
              <a:defRPr sz="900"/>
            </a:lvl8pPr>
            <a:lvl9pPr marL="4114800" lvl="8" indent="-228600" algn="l">
              <a:lnSpc>
                <a:spcPct val="90000"/>
              </a:lnSpc>
              <a:spcBef>
                <a:spcPts val="250"/>
              </a:spcBef>
              <a:spcAft>
                <a:spcPts val="250"/>
              </a:spcAft>
              <a:buSzPts val="900"/>
              <a:buNone/>
              <a:defRPr sz="900"/>
            </a:lvl9pPr>
          </a:lstStyle>
          <a:p>
            <a:endParaRPr/>
          </a:p>
        </p:txBody>
      </p:sp>
      <p:sp>
        <p:nvSpPr>
          <p:cNvPr id="95" name="Google Shape;95;p77"/>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77"/>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77"/>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8"/>
        <p:cNvGrpSpPr/>
        <p:nvPr/>
      </p:nvGrpSpPr>
      <p:grpSpPr>
        <a:xfrm>
          <a:off x="0" y="0"/>
          <a:ext cx="0" cy="0"/>
          <a:chOff x="0" y="0"/>
          <a:chExt cx="0" cy="0"/>
        </a:xfrm>
      </p:grpSpPr>
      <p:sp>
        <p:nvSpPr>
          <p:cNvPr id="99" name="Google Shape;99;p78"/>
          <p:cNvSpPr txBox="1">
            <a:spLocks noGrp="1"/>
          </p:cNvSpPr>
          <p:nvPr>
            <p:ph type="title"/>
          </p:nvPr>
        </p:nvSpPr>
        <p:spPr>
          <a:xfrm>
            <a:off x="256032" y="1143000"/>
            <a:ext cx="2834640" cy="237744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FFFFFF"/>
              </a:buClr>
              <a:buSzPts val="3200"/>
              <a:buFont typeface="Corbel"/>
              <a:buNone/>
              <a:defRPr sz="32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78"/>
          <p:cNvSpPr>
            <a:spLocks noGrp="1"/>
          </p:cNvSpPr>
          <p:nvPr>
            <p:ph type="pic" idx="2"/>
          </p:nvPr>
        </p:nvSpPr>
        <p:spPr>
          <a:xfrm>
            <a:off x="3570644" y="767419"/>
            <a:ext cx="8115230" cy="5330952"/>
          </a:xfrm>
          <a:prstGeom prst="rect">
            <a:avLst/>
          </a:prstGeom>
          <a:solidFill>
            <a:srgbClr val="BFBFBF"/>
          </a:solidFill>
          <a:ln>
            <a:noFill/>
          </a:ln>
        </p:spPr>
      </p:sp>
      <p:sp>
        <p:nvSpPr>
          <p:cNvPr id="101" name="Google Shape;101;p78"/>
          <p:cNvSpPr txBox="1">
            <a:spLocks noGrp="1"/>
          </p:cNvSpPr>
          <p:nvPr>
            <p:ph type="body" idx="1"/>
          </p:nvPr>
        </p:nvSpPr>
        <p:spPr>
          <a:xfrm>
            <a:off x="256032" y="3493008"/>
            <a:ext cx="2834640" cy="2322576"/>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1200"/>
              </a:spcBef>
              <a:spcAft>
                <a:spcPts val="0"/>
              </a:spcAft>
              <a:buSzPts val="1400"/>
              <a:buNone/>
              <a:defRPr sz="1400">
                <a:solidFill>
                  <a:srgbClr val="FFFFFF"/>
                </a:solidFill>
              </a:defRPr>
            </a:lvl1pPr>
            <a:lvl2pPr marL="914400" lvl="1" indent="-228600" algn="l">
              <a:lnSpc>
                <a:spcPct val="90000"/>
              </a:lnSpc>
              <a:spcBef>
                <a:spcPts val="250"/>
              </a:spcBef>
              <a:spcAft>
                <a:spcPts val="0"/>
              </a:spcAft>
              <a:buSzPts val="1200"/>
              <a:buNone/>
              <a:defRPr sz="1200"/>
            </a:lvl2pPr>
            <a:lvl3pPr marL="1371600" lvl="2" indent="-228600" algn="l">
              <a:lnSpc>
                <a:spcPct val="90000"/>
              </a:lnSpc>
              <a:spcBef>
                <a:spcPts val="250"/>
              </a:spcBef>
              <a:spcAft>
                <a:spcPts val="0"/>
              </a:spcAft>
              <a:buSzPts val="1000"/>
              <a:buNone/>
              <a:defRPr sz="1000"/>
            </a:lvl3pPr>
            <a:lvl4pPr marL="1828800" lvl="3" indent="-228600" algn="l">
              <a:lnSpc>
                <a:spcPct val="90000"/>
              </a:lnSpc>
              <a:spcBef>
                <a:spcPts val="250"/>
              </a:spcBef>
              <a:spcAft>
                <a:spcPts val="0"/>
              </a:spcAft>
              <a:buSzPts val="900"/>
              <a:buNone/>
              <a:defRPr sz="900"/>
            </a:lvl4pPr>
            <a:lvl5pPr marL="2286000" lvl="4" indent="-228600" algn="l">
              <a:lnSpc>
                <a:spcPct val="90000"/>
              </a:lnSpc>
              <a:spcBef>
                <a:spcPts val="250"/>
              </a:spcBef>
              <a:spcAft>
                <a:spcPts val="0"/>
              </a:spcAft>
              <a:buSzPts val="900"/>
              <a:buNone/>
              <a:defRPr sz="900"/>
            </a:lvl5pPr>
            <a:lvl6pPr marL="2743200" lvl="5" indent="-228600" algn="l">
              <a:lnSpc>
                <a:spcPct val="90000"/>
              </a:lnSpc>
              <a:spcBef>
                <a:spcPts val="250"/>
              </a:spcBef>
              <a:spcAft>
                <a:spcPts val="0"/>
              </a:spcAft>
              <a:buSzPts val="900"/>
              <a:buNone/>
              <a:defRPr sz="900"/>
            </a:lvl6pPr>
            <a:lvl7pPr marL="3200400" lvl="6" indent="-228600" algn="l">
              <a:lnSpc>
                <a:spcPct val="90000"/>
              </a:lnSpc>
              <a:spcBef>
                <a:spcPts val="250"/>
              </a:spcBef>
              <a:spcAft>
                <a:spcPts val="0"/>
              </a:spcAft>
              <a:buSzPts val="900"/>
              <a:buNone/>
              <a:defRPr sz="900"/>
            </a:lvl7pPr>
            <a:lvl8pPr marL="3657600" lvl="7" indent="-228600" algn="l">
              <a:lnSpc>
                <a:spcPct val="90000"/>
              </a:lnSpc>
              <a:spcBef>
                <a:spcPts val="250"/>
              </a:spcBef>
              <a:spcAft>
                <a:spcPts val="0"/>
              </a:spcAft>
              <a:buSzPts val="900"/>
              <a:buNone/>
              <a:defRPr sz="900"/>
            </a:lvl8pPr>
            <a:lvl9pPr marL="4114800" lvl="8" indent="-228600" algn="l">
              <a:lnSpc>
                <a:spcPct val="90000"/>
              </a:lnSpc>
              <a:spcBef>
                <a:spcPts val="250"/>
              </a:spcBef>
              <a:spcAft>
                <a:spcPts val="250"/>
              </a:spcAft>
              <a:buSzPts val="900"/>
              <a:buNone/>
              <a:defRPr sz="900"/>
            </a:lvl9pPr>
          </a:lstStyle>
          <a:p>
            <a:endParaRPr/>
          </a:p>
        </p:txBody>
      </p:sp>
      <p:sp>
        <p:nvSpPr>
          <p:cNvPr id="102" name="Google Shape;102;p78"/>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78"/>
          <p:cNvSpPr txBox="1">
            <a:spLocks noGrp="1"/>
          </p:cNvSpPr>
          <p:nvPr>
            <p:ph type="ftr" idx="11"/>
          </p:nvPr>
        </p:nvSpPr>
        <p:spPr>
          <a:xfrm>
            <a:off x="3499101"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78"/>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5"/>
        <p:cNvGrpSpPr/>
        <p:nvPr/>
      </p:nvGrpSpPr>
      <p:grpSpPr>
        <a:xfrm>
          <a:off x="0" y="0"/>
          <a:ext cx="0" cy="0"/>
          <a:chOff x="0" y="0"/>
          <a:chExt cx="0" cy="0"/>
        </a:xfrm>
      </p:grpSpPr>
      <p:sp>
        <p:nvSpPr>
          <p:cNvPr id="106" name="Google Shape;106;p79"/>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79"/>
          <p:cNvSpPr txBox="1">
            <a:spLocks noGrp="1"/>
          </p:cNvSpPr>
          <p:nvPr>
            <p:ph type="body" idx="1"/>
          </p:nvPr>
        </p:nvSpPr>
        <p:spPr>
          <a:xfrm rot="5400000">
            <a:off x="4966548" y="-233172"/>
            <a:ext cx="5120640" cy="73152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108" name="Google Shape;108;p79"/>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9" name="Google Shape;109;p79"/>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79"/>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11"/>
        <p:cNvGrpSpPr/>
        <p:nvPr/>
      </p:nvGrpSpPr>
      <p:grpSpPr>
        <a:xfrm>
          <a:off x="0" y="0"/>
          <a:ext cx="0" cy="0"/>
          <a:chOff x="0" y="0"/>
          <a:chExt cx="0" cy="0"/>
        </a:xfrm>
      </p:grpSpPr>
      <p:sp>
        <p:nvSpPr>
          <p:cNvPr id="112" name="Google Shape;112;p80"/>
          <p:cNvSpPr txBox="1">
            <a:spLocks noGrp="1"/>
          </p:cNvSpPr>
          <p:nvPr>
            <p:ph type="title"/>
          </p:nvPr>
        </p:nvSpPr>
        <p:spPr>
          <a:xfrm rot="5400000">
            <a:off x="-685800" y="2057400"/>
            <a:ext cx="4953000" cy="28194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80"/>
          <p:cNvSpPr txBox="1">
            <a:spLocks noGrp="1"/>
          </p:cNvSpPr>
          <p:nvPr>
            <p:ph type="body" idx="1"/>
          </p:nvPr>
        </p:nvSpPr>
        <p:spPr>
          <a:xfrm rot="5400000">
            <a:off x="4965192" y="-228600"/>
            <a:ext cx="5120640" cy="73152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114" name="Google Shape;114;p80"/>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5" name="Google Shape;115;p80"/>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80"/>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Blue Title Slide">
    <p:spTree>
      <p:nvGrpSpPr>
        <p:cNvPr id="1" name=""/>
        <p:cNvGrpSpPr/>
        <p:nvPr/>
      </p:nvGrpSpPr>
      <p:grpSpPr>
        <a:xfrm>
          <a:off x="0" y="0"/>
          <a:ext cx="0" cy="0"/>
          <a:chOff x="0" y="0"/>
          <a:chExt cx="0" cy="0"/>
        </a:xfrm>
      </p:grpSpPr>
      <p:pic>
        <p:nvPicPr>
          <p:cNvPr id="12" name="Picture 8">
            <a:extLst>
              <a:ext uri="{FF2B5EF4-FFF2-40B4-BE49-F238E27FC236}">
                <a16:creationId xmlns:a16="http://schemas.microsoft.com/office/drawing/2014/main" id="{9A8A6B10-F925-3167-EDDD-B12CAD26427A}"/>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2943225" y="1"/>
            <a:ext cx="9248775" cy="6850424"/>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8" name="Picture Placeholder 7">
            <a:extLst>
              <a:ext uri="{FF2B5EF4-FFF2-40B4-BE49-F238E27FC236}">
                <a16:creationId xmlns:a16="http://schemas.microsoft.com/office/drawing/2014/main" id="{4E9E0E23-D09E-E29E-DE60-13C2EB4F0000}"/>
              </a:ext>
            </a:extLst>
          </p:cNvPr>
          <p:cNvSpPr>
            <a:spLocks noGrp="1"/>
          </p:cNvSpPr>
          <p:nvPr>
            <p:ph type="pic" sz="quarter" idx="10" hasCustomPrompt="1"/>
          </p:nvPr>
        </p:nvSpPr>
        <p:spPr>
          <a:xfrm>
            <a:off x="2952788" y="33713"/>
            <a:ext cx="9248775" cy="6816712"/>
          </a:xfrm>
        </p:spPr>
        <p:txBody>
          <a:bodyPr/>
          <a:lstStyle>
            <a:lvl1pPr marL="0" indent="0">
              <a:buNone/>
              <a:defRPr/>
            </a:lvl1pPr>
          </a:lstStyle>
          <a:p>
            <a:r>
              <a:rPr lang="en-GB"/>
              <a:t> </a:t>
            </a:r>
          </a:p>
        </p:txBody>
      </p:sp>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27705"/>
            <a:ext cx="4478400" cy="6702000"/>
          </a:xfrm>
          <a:prstGeom prst="rect">
            <a:avLst/>
          </a:prstGeom>
          <a:solidFill>
            <a:schemeClr val="accent2">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0695"/>
            <a:ext cx="6278218" cy="3289853"/>
          </a:xfrm>
        </p:spPr>
        <p:txBody>
          <a:bodyPr anchor="b">
            <a:normAutofit/>
          </a:bodyPr>
          <a:lstStyle>
            <a:lvl1pPr algn="l">
              <a:defRPr sz="5400" b="1">
                <a:solidFill>
                  <a:schemeClr val="tx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hasCustomPrompt="1"/>
          </p:nvPr>
        </p:nvSpPr>
        <p:spPr>
          <a:xfrm>
            <a:off x="808382" y="5539756"/>
            <a:ext cx="6278218" cy="647683"/>
          </a:xfrm>
        </p:spPr>
        <p:txBody>
          <a:bodyPr>
            <a:normAutofit/>
          </a:bodyPr>
          <a:lstStyle>
            <a:lvl1pPr marL="0" indent="0" algn="l">
              <a:buNone/>
              <a:defRPr sz="1600">
                <a:solidFill>
                  <a:schemeClr val="tx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&lt;Date&gt;</a:t>
            </a:r>
          </a:p>
          <a:p>
            <a:r>
              <a:rPr lang="en-US"/>
              <a:t>&lt;Team&gt;</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1305"/>
            <a:ext cx="4478400" cy="2948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13" name="Picture 12">
            <a:extLst>
              <a:ext uri="{FF2B5EF4-FFF2-40B4-BE49-F238E27FC236}">
                <a16:creationId xmlns:a16="http://schemas.microsoft.com/office/drawing/2014/main" id="{C5ACB18C-6124-8C84-F47A-A90CE498AE8D}"/>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p:blipFill>
        <p:spPr>
          <a:xfrm>
            <a:off x="276447" y="161238"/>
            <a:ext cx="2586484" cy="1554717"/>
          </a:xfrm>
          <a:prstGeom prst="rect">
            <a:avLst/>
          </a:prstGeom>
        </p:spPr>
      </p:pic>
      <p:sp>
        <p:nvSpPr>
          <p:cNvPr id="4" name="Footer Placeholder 4">
            <a:extLst>
              <a:ext uri="{FF2B5EF4-FFF2-40B4-BE49-F238E27FC236}">
                <a16:creationId xmlns:a16="http://schemas.microsoft.com/office/drawing/2014/main" id="{CD6AD9AB-B3B3-DBB7-8A81-E8ABAB52DB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4"/>
                </a:solidFill>
              </a:defRPr>
            </a:lvl1pPr>
          </a:lstStyle>
          <a:p>
            <a:r>
              <a:rPr lang="en-GB"/>
              <a:t>OFFICIAL SENSITIVE: NOT GOVERNMENT POLICY</a:t>
            </a:r>
            <a:endParaRPr lang="en-US"/>
          </a:p>
        </p:txBody>
      </p:sp>
    </p:spTree>
    <p:extLst>
      <p:ext uri="{BB962C8B-B14F-4D97-AF65-F5344CB8AC3E}">
        <p14:creationId xmlns:p14="http://schemas.microsoft.com/office/powerpoint/2010/main" val="17901923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wo Content_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516B1-A520-BC2C-85E2-FCD8A7A08C4D}"/>
              </a:ext>
            </a:extLst>
          </p:cNvPr>
          <p:cNvSpPr>
            <a:spLocks noGrp="1"/>
          </p:cNvSpPr>
          <p:nvPr>
            <p:ph type="title"/>
          </p:nvPr>
        </p:nvSpPr>
        <p:spPr>
          <a:xfrm>
            <a:off x="551596" y="365126"/>
            <a:ext cx="10802203" cy="99751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0ACD9F9-6F19-4821-3F82-E009501E7886}"/>
              </a:ext>
            </a:extLst>
          </p:cNvPr>
          <p:cNvSpPr>
            <a:spLocks noGrp="1"/>
          </p:cNvSpPr>
          <p:nvPr>
            <p:ph sz="half" idx="1"/>
          </p:nvPr>
        </p:nvSpPr>
        <p:spPr>
          <a:xfrm>
            <a:off x="551597" y="1395320"/>
            <a:ext cx="546820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4A1373-E505-4258-04A8-C896AB1BFADF}"/>
              </a:ext>
            </a:extLst>
          </p:cNvPr>
          <p:cNvSpPr>
            <a:spLocks noGrp="1"/>
          </p:cNvSpPr>
          <p:nvPr>
            <p:ph sz="half" idx="2"/>
          </p:nvPr>
        </p:nvSpPr>
        <p:spPr>
          <a:xfrm>
            <a:off x="6172200" y="1395320"/>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10F51C1-C472-8A4B-A4A2-95BE1E58A56A}"/>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991D763-F379-91FB-CF05-27C2CE2C4409}"/>
              </a:ext>
            </a:extLst>
          </p:cNvPr>
          <p:cNvSpPr>
            <a:spLocks noGrp="1"/>
          </p:cNvSpPr>
          <p:nvPr>
            <p:ph type="ftr" sz="quarter" idx="11"/>
          </p:nvPr>
        </p:nvSpPr>
        <p:spPr/>
        <p:txBody>
          <a:bodyPr/>
          <a:lstStyle/>
          <a:p>
            <a:r>
              <a:rPr lang="en-US"/>
              <a:t>Official - Sensitive </a:t>
            </a:r>
          </a:p>
        </p:txBody>
      </p:sp>
      <p:sp>
        <p:nvSpPr>
          <p:cNvPr id="7" name="Slide Number Placeholder 6">
            <a:extLst>
              <a:ext uri="{FF2B5EF4-FFF2-40B4-BE49-F238E27FC236}">
                <a16:creationId xmlns:a16="http://schemas.microsoft.com/office/drawing/2014/main" id="{B7D1A40D-57AC-E580-31CD-008E76E6F910}"/>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9" name="Rectangle 8">
            <a:extLst>
              <a:ext uri="{FF2B5EF4-FFF2-40B4-BE49-F238E27FC236}">
                <a16:creationId xmlns:a16="http://schemas.microsoft.com/office/drawing/2014/main" id="{996D6336-9021-9ABA-B372-B88F95385FBA}"/>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51159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_ 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DA507-EE43-77FA-DA6B-E973C6A26220}"/>
              </a:ext>
            </a:extLst>
          </p:cNvPr>
          <p:cNvSpPr>
            <a:spLocks noGrp="1"/>
          </p:cNvSpPr>
          <p:nvPr>
            <p:ph type="title"/>
          </p:nvPr>
        </p:nvSpPr>
        <p:spPr>
          <a:xfrm>
            <a:off x="838200" y="365126"/>
            <a:ext cx="1051560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50B1952E-ED4F-CECE-B3D3-04B0BD0B37C3}"/>
              </a:ext>
            </a:extLst>
          </p:cNvPr>
          <p:cNvSpPr>
            <a:spLocks noGrp="1"/>
          </p:cNvSpPr>
          <p:nvPr>
            <p:ph idx="1"/>
          </p:nvPr>
        </p:nvSpPr>
        <p:spPr>
          <a:xfrm>
            <a:off x="838200" y="1395320"/>
            <a:ext cx="10515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30BB1A-FD53-700D-47E6-097B29AD06DB}"/>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198B59D-ECB5-4138-C18D-ADDCBB1B4D4F}"/>
              </a:ext>
            </a:extLst>
          </p:cNvPr>
          <p:cNvSpPr>
            <a:spLocks noGrp="1"/>
          </p:cNvSpPr>
          <p:nvPr>
            <p:ph type="ftr" sz="quarter" idx="11"/>
          </p:nvPr>
        </p:nvSpPr>
        <p:spPr/>
        <p:txBody>
          <a:bodyPr/>
          <a:lstStyle/>
          <a:p>
            <a:r>
              <a:rPr lang="en-US"/>
              <a:t>Official - Sensitive </a:t>
            </a:r>
          </a:p>
        </p:txBody>
      </p:sp>
      <p:sp>
        <p:nvSpPr>
          <p:cNvPr id="6" name="Slide Number Placeholder 5">
            <a:extLst>
              <a:ext uri="{FF2B5EF4-FFF2-40B4-BE49-F238E27FC236}">
                <a16:creationId xmlns:a16="http://schemas.microsoft.com/office/drawing/2014/main" id="{C4DDA1AC-46C3-26CC-96DB-5B5B1AED7138}"/>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8" name="Rectangle 7">
            <a:extLst>
              <a:ext uri="{FF2B5EF4-FFF2-40B4-BE49-F238E27FC236}">
                <a16:creationId xmlns:a16="http://schemas.microsoft.com/office/drawing/2014/main" id="{54FBE522-9C93-2690-A430-811909B12E74}"/>
              </a:ext>
            </a:extLst>
          </p:cNvPr>
          <p:cNvSpPr/>
          <p:nvPr userDrawn="1"/>
        </p:nvSpPr>
        <p:spPr>
          <a:xfrm flipH="1">
            <a:off x="0" y="0"/>
            <a:ext cx="11927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2375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23"/>
        <p:cNvGrpSpPr/>
        <p:nvPr/>
      </p:nvGrpSpPr>
      <p:grpSpPr>
        <a:xfrm>
          <a:off x="0" y="0"/>
          <a:ext cx="0" cy="0"/>
          <a:chOff x="0" y="0"/>
          <a:chExt cx="0" cy="0"/>
        </a:xfrm>
      </p:grpSpPr>
      <p:sp>
        <p:nvSpPr>
          <p:cNvPr id="124" name="Google Shape;124;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7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9"/>
        <p:cNvGrpSpPr/>
        <p:nvPr/>
      </p:nvGrpSpPr>
      <p:grpSpPr>
        <a:xfrm>
          <a:off x="0" y="0"/>
          <a:ext cx="0" cy="0"/>
          <a:chOff x="0" y="0"/>
          <a:chExt cx="0" cy="0"/>
        </a:xfrm>
      </p:grpSpPr>
      <p:sp>
        <p:nvSpPr>
          <p:cNvPr id="130" name="Google Shape;130;p9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9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32" name="Google Shape;132;p9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3" name="Google Shape;133;p9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4" name="Google Shape;134;p9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5"/>
        <p:cNvGrpSpPr/>
        <p:nvPr/>
      </p:nvGrpSpPr>
      <p:grpSpPr>
        <a:xfrm>
          <a:off x="0" y="0"/>
          <a:ext cx="0" cy="0"/>
          <a:chOff x="0" y="0"/>
          <a:chExt cx="0" cy="0"/>
        </a:xfrm>
      </p:grpSpPr>
      <p:sp>
        <p:nvSpPr>
          <p:cNvPr id="136" name="Google Shape;136;p9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7" name="Google Shape;137;p9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38" name="Google Shape;138;p9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 name="Google Shape;139;p9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9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41"/>
        <p:cNvGrpSpPr/>
        <p:nvPr/>
      </p:nvGrpSpPr>
      <p:grpSpPr>
        <a:xfrm>
          <a:off x="0" y="0"/>
          <a:ext cx="0" cy="0"/>
          <a:chOff x="0" y="0"/>
          <a:chExt cx="0" cy="0"/>
        </a:xfrm>
      </p:grpSpPr>
      <p:sp>
        <p:nvSpPr>
          <p:cNvPr id="142" name="Google Shape;142;p9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3" name="Google Shape;143;p9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4" name="Google Shape;144;p9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5" name="Google Shape;145;p9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9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7" name="Google Shape;147;p9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48"/>
        <p:cNvGrpSpPr/>
        <p:nvPr/>
      </p:nvGrpSpPr>
      <p:grpSpPr>
        <a:xfrm>
          <a:off x="0" y="0"/>
          <a:ext cx="0" cy="0"/>
          <a:chOff x="0" y="0"/>
          <a:chExt cx="0" cy="0"/>
        </a:xfrm>
      </p:grpSpPr>
      <p:sp>
        <p:nvSpPr>
          <p:cNvPr id="149" name="Google Shape;149;p9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0" name="Google Shape;150;p9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1" name="Google Shape;151;p9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2" name="Google Shape;152;p9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3" name="Google Shape;153;p9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4" name="Google Shape;154;p9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9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6" name="Google Shape;156;p9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7"/>
        <p:cNvGrpSpPr/>
        <p:nvPr/>
      </p:nvGrpSpPr>
      <p:grpSpPr>
        <a:xfrm>
          <a:off x="0" y="0"/>
          <a:ext cx="0" cy="0"/>
          <a:chOff x="0" y="0"/>
          <a:chExt cx="0" cy="0"/>
        </a:xfrm>
      </p:grpSpPr>
      <p:sp>
        <p:nvSpPr>
          <p:cNvPr id="158" name="Google Shape;158;p9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9" name="Google Shape;159;p9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0" name="Google Shape;160;p9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1" name="Google Shape;161;p9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sp>
        <p:nvSpPr>
          <p:cNvPr id="163" name="Google Shape;163;p9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4" name="Google Shape;164;p9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5" name="Google Shape;165;p9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66"/>
        <p:cNvGrpSpPr/>
        <p:nvPr/>
      </p:nvGrpSpPr>
      <p:grpSpPr>
        <a:xfrm>
          <a:off x="0" y="0"/>
          <a:ext cx="0" cy="0"/>
          <a:chOff x="0" y="0"/>
          <a:chExt cx="0" cy="0"/>
        </a:xfrm>
      </p:grpSpPr>
      <p:sp>
        <p:nvSpPr>
          <p:cNvPr id="167" name="Google Shape;167;p9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8" name="Google Shape;168;p9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69" name="Google Shape;169;p9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70" name="Google Shape;170;p9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1" name="Google Shape;171;p9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2" name="Google Shape;172;p9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73"/>
        <p:cNvGrpSpPr/>
        <p:nvPr/>
      </p:nvGrpSpPr>
      <p:grpSpPr>
        <a:xfrm>
          <a:off x="0" y="0"/>
          <a:ext cx="0" cy="0"/>
          <a:chOff x="0" y="0"/>
          <a:chExt cx="0" cy="0"/>
        </a:xfrm>
      </p:grpSpPr>
      <p:sp>
        <p:nvSpPr>
          <p:cNvPr id="174" name="Google Shape;174;p9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5" name="Google Shape;175;p98"/>
          <p:cNvSpPr>
            <a:spLocks noGrp="1"/>
          </p:cNvSpPr>
          <p:nvPr>
            <p:ph type="pic" idx="2"/>
          </p:nvPr>
        </p:nvSpPr>
        <p:spPr>
          <a:xfrm>
            <a:off x="5183188" y="987425"/>
            <a:ext cx="6172200" cy="4873625"/>
          </a:xfrm>
          <a:prstGeom prst="rect">
            <a:avLst/>
          </a:prstGeom>
          <a:noFill/>
          <a:ln>
            <a:noFill/>
          </a:ln>
        </p:spPr>
      </p:sp>
      <p:sp>
        <p:nvSpPr>
          <p:cNvPr id="176" name="Google Shape;176;p9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77" name="Google Shape;177;p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8" name="Google Shape;178;p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9" name="Google Shape;179;p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80"/>
        <p:cNvGrpSpPr/>
        <p:nvPr/>
      </p:nvGrpSpPr>
      <p:grpSpPr>
        <a:xfrm>
          <a:off x="0" y="0"/>
          <a:ext cx="0" cy="0"/>
          <a:chOff x="0" y="0"/>
          <a:chExt cx="0" cy="0"/>
        </a:xfrm>
      </p:grpSpPr>
      <p:sp>
        <p:nvSpPr>
          <p:cNvPr id="181" name="Google Shape;181;p9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2" name="Google Shape;182;p9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3" name="Google Shape;183;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4" name="Google Shape;184;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5" name="Google Shape;185;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86"/>
        <p:cNvGrpSpPr/>
        <p:nvPr/>
      </p:nvGrpSpPr>
      <p:grpSpPr>
        <a:xfrm>
          <a:off x="0" y="0"/>
          <a:ext cx="0" cy="0"/>
          <a:chOff x="0" y="0"/>
          <a:chExt cx="0" cy="0"/>
        </a:xfrm>
      </p:grpSpPr>
      <p:sp>
        <p:nvSpPr>
          <p:cNvPr id="187" name="Google Shape;187;p10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8" name="Google Shape;188;p10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9" name="Google Shape;189;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0" name="Google Shape;190;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1" name="Google Shape;191;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rgbClr val="FFFFFF"/>
        </a:solidFill>
        <a:effectLst/>
      </p:bgPr>
    </p:bg>
    <p:spTree>
      <p:nvGrpSpPr>
        <p:cNvPr id="1" name="Shape 192"/>
        <p:cNvGrpSpPr/>
        <p:nvPr/>
      </p:nvGrpSpPr>
      <p:grpSpPr>
        <a:xfrm>
          <a:off x="0" y="0"/>
          <a:ext cx="0" cy="0"/>
          <a:chOff x="0" y="0"/>
          <a:chExt cx="0" cy="0"/>
        </a:xfrm>
      </p:grpSpPr>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552478"/>
            <a:ext cx="6858000" cy="932688"/>
          </a:xfrm>
        </p:spPr>
        <p:txBody>
          <a:bodyPr anchor="b"/>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627632"/>
            <a:ext cx="6858000" cy="4535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6870"/>
            <a:ext cx="2805405" cy="365125"/>
          </a:xfrm>
          <a:prstGeom prst="rect">
            <a:avLst/>
          </a:prstGeom>
        </p:spPr>
        <p:txBody>
          <a:bodyPr/>
          <a:lstStyle/>
          <a:p>
            <a:endParaRPr lang="en-US" dirty="0"/>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4115853" y="6346870"/>
            <a:ext cx="2925587" cy="365125"/>
          </a:xfrm>
          <a:prstGeom prst="rect">
            <a:avLst/>
          </a:prstGeom>
        </p:spPr>
        <p:txBody>
          <a:bodyPr/>
          <a:lstStyle/>
          <a:p>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346870"/>
            <a:ext cx="429207" cy="365125"/>
          </a:xfrm>
          <a:prstGeom prst="rect">
            <a:avLst/>
          </a:prstGeom>
        </p:spPr>
        <p:txBody>
          <a:bodyPr/>
          <a:lstStyle/>
          <a:p>
            <a:fld id="{AEAA3239-9EA4-4A65-A281-97F994456D9F}"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a:lvl1pPr>
          </a:lstStyle>
          <a:p>
            <a:r>
              <a:rPr lang="en-US" dirty="0"/>
              <a:t> </a:t>
            </a:r>
          </a:p>
        </p:txBody>
      </p:sp>
      <p:cxnSp>
        <p:nvCxnSpPr>
          <p:cNvPr id="3" name="Straight Connector 2">
            <a:extLst>
              <a:ext uri="{FF2B5EF4-FFF2-40B4-BE49-F238E27FC236}">
                <a16:creationId xmlns:a16="http://schemas.microsoft.com/office/drawing/2014/main" id="{11A678A9-441B-21DA-8AA8-66BD33D80407}"/>
              </a:ext>
            </a:extLst>
          </p:cNvPr>
          <p:cNvCxnSpPr>
            <a:cxnSpLocks/>
          </p:cNvCxnSpPr>
          <p:nvPr/>
        </p:nvCxnSpPr>
        <p:spPr>
          <a:xfrm>
            <a:off x="8082107"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46047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7"/>
        <p:cNvGrpSpPr/>
        <p:nvPr/>
      </p:nvGrpSpPr>
      <p:grpSpPr>
        <a:xfrm>
          <a:off x="0" y="0"/>
          <a:ext cx="0" cy="0"/>
          <a:chOff x="0" y="0"/>
          <a:chExt cx="0" cy="0"/>
        </a:xfrm>
      </p:grpSpPr>
      <p:sp>
        <p:nvSpPr>
          <p:cNvPr id="198" name="Google Shape;198;p75"/>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199" name="Google Shape;199;p75"/>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81000" algn="l">
              <a:lnSpc>
                <a:spcPct val="115000"/>
              </a:lnSpc>
              <a:spcBef>
                <a:spcPts val="0"/>
              </a:spcBef>
              <a:spcAft>
                <a:spcPts val="0"/>
              </a:spcAft>
              <a:buSzPts val="2400"/>
              <a:buChar char="●"/>
              <a:defRPr/>
            </a:lvl1pPr>
            <a:lvl2pPr marL="914400" lvl="1" indent="-349250" algn="l">
              <a:lnSpc>
                <a:spcPct val="115000"/>
              </a:lnSpc>
              <a:spcBef>
                <a:spcPts val="2100"/>
              </a:spcBef>
              <a:spcAft>
                <a:spcPts val="0"/>
              </a:spcAft>
              <a:buSzPts val="1900"/>
              <a:buChar char="○"/>
              <a:defRPr/>
            </a:lvl2pPr>
            <a:lvl3pPr marL="1371600" lvl="2" indent="-349250" algn="l">
              <a:lnSpc>
                <a:spcPct val="115000"/>
              </a:lnSpc>
              <a:spcBef>
                <a:spcPts val="2100"/>
              </a:spcBef>
              <a:spcAft>
                <a:spcPts val="0"/>
              </a:spcAft>
              <a:buSzPts val="1900"/>
              <a:buChar char="■"/>
              <a:defRPr/>
            </a:lvl3pPr>
            <a:lvl4pPr marL="1828800" lvl="3" indent="-349250" algn="l">
              <a:lnSpc>
                <a:spcPct val="115000"/>
              </a:lnSpc>
              <a:spcBef>
                <a:spcPts val="2100"/>
              </a:spcBef>
              <a:spcAft>
                <a:spcPts val="0"/>
              </a:spcAft>
              <a:buSzPts val="1900"/>
              <a:buChar char="●"/>
              <a:defRPr/>
            </a:lvl4pPr>
            <a:lvl5pPr marL="2286000" lvl="4" indent="-349250" algn="l">
              <a:lnSpc>
                <a:spcPct val="115000"/>
              </a:lnSpc>
              <a:spcBef>
                <a:spcPts val="2100"/>
              </a:spcBef>
              <a:spcAft>
                <a:spcPts val="0"/>
              </a:spcAft>
              <a:buSzPts val="1900"/>
              <a:buChar char="○"/>
              <a:defRPr/>
            </a:lvl5pPr>
            <a:lvl6pPr marL="2743200" lvl="5" indent="-349250" algn="l">
              <a:lnSpc>
                <a:spcPct val="115000"/>
              </a:lnSpc>
              <a:spcBef>
                <a:spcPts val="2100"/>
              </a:spcBef>
              <a:spcAft>
                <a:spcPts val="0"/>
              </a:spcAft>
              <a:buSzPts val="1900"/>
              <a:buChar char="■"/>
              <a:defRPr/>
            </a:lvl6pPr>
            <a:lvl7pPr marL="3200400" lvl="6" indent="-349250" algn="l">
              <a:lnSpc>
                <a:spcPct val="115000"/>
              </a:lnSpc>
              <a:spcBef>
                <a:spcPts val="2100"/>
              </a:spcBef>
              <a:spcAft>
                <a:spcPts val="0"/>
              </a:spcAft>
              <a:buSzPts val="1900"/>
              <a:buChar char="●"/>
              <a:defRPr/>
            </a:lvl7pPr>
            <a:lvl8pPr marL="3657600" lvl="7" indent="-349250" algn="l">
              <a:lnSpc>
                <a:spcPct val="115000"/>
              </a:lnSpc>
              <a:spcBef>
                <a:spcPts val="2100"/>
              </a:spcBef>
              <a:spcAft>
                <a:spcPts val="0"/>
              </a:spcAft>
              <a:buSzPts val="1900"/>
              <a:buChar char="○"/>
              <a:defRPr/>
            </a:lvl8pPr>
            <a:lvl9pPr marL="4114800" lvl="8" indent="-349250" algn="l">
              <a:lnSpc>
                <a:spcPct val="115000"/>
              </a:lnSpc>
              <a:spcBef>
                <a:spcPts val="2100"/>
              </a:spcBef>
              <a:spcAft>
                <a:spcPts val="2100"/>
              </a:spcAft>
              <a:buSzPts val="1900"/>
              <a:buChar char="■"/>
              <a:defRPr/>
            </a:lvl9pPr>
          </a:lstStyle>
          <a:p>
            <a:endParaRPr/>
          </a:p>
        </p:txBody>
      </p:sp>
      <p:sp>
        <p:nvSpPr>
          <p:cNvPr id="200" name="Google Shape;200;p75"/>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01"/>
        <p:cNvGrpSpPr/>
        <p:nvPr/>
      </p:nvGrpSpPr>
      <p:grpSpPr>
        <a:xfrm>
          <a:off x="0" y="0"/>
          <a:ext cx="0" cy="0"/>
          <a:chOff x="0" y="0"/>
          <a:chExt cx="0" cy="0"/>
        </a:xfrm>
      </p:grpSpPr>
      <p:sp>
        <p:nvSpPr>
          <p:cNvPr id="202" name="Google Shape;202;p81"/>
          <p:cNvSpPr txBox="1">
            <a:spLocks noGrp="1"/>
          </p:cNvSpPr>
          <p:nvPr>
            <p:ph type="ctrTitle"/>
          </p:nvPr>
        </p:nvSpPr>
        <p:spPr>
          <a:xfrm>
            <a:off x="415611" y="992767"/>
            <a:ext cx="11360700" cy="2736900"/>
          </a:xfrm>
          <a:prstGeom prst="rect">
            <a:avLst/>
          </a:prstGeom>
          <a:noFill/>
          <a:ln>
            <a:noFill/>
          </a:ln>
        </p:spPr>
        <p:txBody>
          <a:bodyPr spcFirstLastPara="1" wrap="square" lIns="121900" tIns="121900" rIns="121900" bIns="121900" anchor="b" anchorCtr="0">
            <a:noAutofit/>
          </a:bodyPr>
          <a:lstStyle>
            <a:lvl1pPr lvl="0" algn="ctr">
              <a:lnSpc>
                <a:spcPct val="100000"/>
              </a:lnSpc>
              <a:spcBef>
                <a:spcPts val="0"/>
              </a:spcBef>
              <a:spcAft>
                <a:spcPts val="0"/>
              </a:spcAft>
              <a:buSzPts val="6900"/>
              <a:buNone/>
              <a:defRPr sz="6900"/>
            </a:lvl1pPr>
            <a:lvl2pPr lvl="1" algn="ctr">
              <a:lnSpc>
                <a:spcPct val="100000"/>
              </a:lnSpc>
              <a:spcBef>
                <a:spcPts val="0"/>
              </a:spcBef>
              <a:spcAft>
                <a:spcPts val="0"/>
              </a:spcAft>
              <a:buSzPts val="6900"/>
              <a:buNone/>
              <a:defRPr sz="6900"/>
            </a:lvl2pPr>
            <a:lvl3pPr lvl="2" algn="ctr">
              <a:lnSpc>
                <a:spcPct val="100000"/>
              </a:lnSpc>
              <a:spcBef>
                <a:spcPts val="0"/>
              </a:spcBef>
              <a:spcAft>
                <a:spcPts val="0"/>
              </a:spcAft>
              <a:buSzPts val="6900"/>
              <a:buNone/>
              <a:defRPr sz="6900"/>
            </a:lvl3pPr>
            <a:lvl4pPr lvl="3" algn="ctr">
              <a:lnSpc>
                <a:spcPct val="100000"/>
              </a:lnSpc>
              <a:spcBef>
                <a:spcPts val="0"/>
              </a:spcBef>
              <a:spcAft>
                <a:spcPts val="0"/>
              </a:spcAft>
              <a:buSzPts val="6900"/>
              <a:buNone/>
              <a:defRPr sz="6900"/>
            </a:lvl4pPr>
            <a:lvl5pPr lvl="4" algn="ctr">
              <a:lnSpc>
                <a:spcPct val="100000"/>
              </a:lnSpc>
              <a:spcBef>
                <a:spcPts val="0"/>
              </a:spcBef>
              <a:spcAft>
                <a:spcPts val="0"/>
              </a:spcAft>
              <a:buSzPts val="6900"/>
              <a:buNone/>
              <a:defRPr sz="6900"/>
            </a:lvl5pPr>
            <a:lvl6pPr lvl="5" algn="ctr">
              <a:lnSpc>
                <a:spcPct val="100000"/>
              </a:lnSpc>
              <a:spcBef>
                <a:spcPts val="0"/>
              </a:spcBef>
              <a:spcAft>
                <a:spcPts val="0"/>
              </a:spcAft>
              <a:buSzPts val="6900"/>
              <a:buNone/>
              <a:defRPr sz="6900"/>
            </a:lvl6pPr>
            <a:lvl7pPr lvl="6" algn="ctr">
              <a:lnSpc>
                <a:spcPct val="100000"/>
              </a:lnSpc>
              <a:spcBef>
                <a:spcPts val="0"/>
              </a:spcBef>
              <a:spcAft>
                <a:spcPts val="0"/>
              </a:spcAft>
              <a:buSzPts val="6900"/>
              <a:buNone/>
              <a:defRPr sz="6900"/>
            </a:lvl7pPr>
            <a:lvl8pPr lvl="7" algn="ctr">
              <a:lnSpc>
                <a:spcPct val="100000"/>
              </a:lnSpc>
              <a:spcBef>
                <a:spcPts val="0"/>
              </a:spcBef>
              <a:spcAft>
                <a:spcPts val="0"/>
              </a:spcAft>
              <a:buSzPts val="6900"/>
              <a:buNone/>
              <a:defRPr sz="6900"/>
            </a:lvl8pPr>
            <a:lvl9pPr lvl="8" algn="ctr">
              <a:lnSpc>
                <a:spcPct val="100000"/>
              </a:lnSpc>
              <a:spcBef>
                <a:spcPts val="0"/>
              </a:spcBef>
              <a:spcAft>
                <a:spcPts val="0"/>
              </a:spcAft>
              <a:buSzPts val="6900"/>
              <a:buNone/>
              <a:defRPr sz="6900"/>
            </a:lvl9pPr>
          </a:lstStyle>
          <a:p>
            <a:endParaRPr/>
          </a:p>
        </p:txBody>
      </p:sp>
      <p:sp>
        <p:nvSpPr>
          <p:cNvPr id="203" name="Google Shape;203;p81"/>
          <p:cNvSpPr txBox="1">
            <a:spLocks noGrp="1"/>
          </p:cNvSpPr>
          <p:nvPr>
            <p:ph type="subTitle" idx="1"/>
          </p:nvPr>
        </p:nvSpPr>
        <p:spPr>
          <a:xfrm>
            <a:off x="415600" y="3778833"/>
            <a:ext cx="11360700" cy="1056900"/>
          </a:xfrm>
          <a:prstGeom prst="rect">
            <a:avLst/>
          </a:prstGeom>
          <a:noFill/>
          <a:ln>
            <a:noFill/>
          </a:ln>
        </p:spPr>
        <p:txBody>
          <a:bodyPr spcFirstLastPara="1" wrap="square" lIns="121900" tIns="121900" rIns="121900" bIns="121900" anchor="t" anchorCtr="0">
            <a:no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a:endParaRPr/>
          </a:p>
        </p:txBody>
      </p:sp>
      <p:sp>
        <p:nvSpPr>
          <p:cNvPr id="204" name="Google Shape;204;p8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05"/>
        <p:cNvGrpSpPr/>
        <p:nvPr/>
      </p:nvGrpSpPr>
      <p:grpSpPr>
        <a:xfrm>
          <a:off x="0" y="0"/>
          <a:ext cx="0" cy="0"/>
          <a:chOff x="0" y="0"/>
          <a:chExt cx="0" cy="0"/>
        </a:xfrm>
      </p:grpSpPr>
      <p:sp>
        <p:nvSpPr>
          <p:cNvPr id="206" name="Google Shape;206;p82"/>
          <p:cNvSpPr txBox="1">
            <a:spLocks noGrp="1"/>
          </p:cNvSpPr>
          <p:nvPr>
            <p:ph type="title"/>
          </p:nvPr>
        </p:nvSpPr>
        <p:spPr>
          <a:xfrm>
            <a:off x="415600" y="2867800"/>
            <a:ext cx="11360700" cy="1122300"/>
          </a:xfrm>
          <a:prstGeom prst="rect">
            <a:avLst/>
          </a:prstGeom>
          <a:noFill/>
          <a:ln>
            <a:noFill/>
          </a:ln>
        </p:spPr>
        <p:txBody>
          <a:bodyPr spcFirstLastPara="1" wrap="square" lIns="121900" tIns="121900" rIns="121900" bIns="121900" anchor="ctr" anchorCtr="0">
            <a:no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a:endParaRPr/>
          </a:p>
        </p:txBody>
      </p:sp>
      <p:sp>
        <p:nvSpPr>
          <p:cNvPr id="207" name="Google Shape;207;p8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8"/>
        <p:cNvGrpSpPr/>
        <p:nvPr/>
      </p:nvGrpSpPr>
      <p:grpSpPr>
        <a:xfrm>
          <a:off x="0" y="0"/>
          <a:ext cx="0" cy="0"/>
          <a:chOff x="0" y="0"/>
          <a:chExt cx="0" cy="0"/>
        </a:xfrm>
      </p:grpSpPr>
      <p:sp>
        <p:nvSpPr>
          <p:cNvPr id="209" name="Google Shape;209;p83"/>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210" name="Google Shape;210;p83"/>
          <p:cNvSpPr txBox="1">
            <a:spLocks noGrp="1"/>
          </p:cNvSpPr>
          <p:nvPr>
            <p:ph type="body" idx="1"/>
          </p:nvPr>
        </p:nvSpPr>
        <p:spPr>
          <a:xfrm>
            <a:off x="415600" y="1536633"/>
            <a:ext cx="5333100" cy="4555200"/>
          </a:xfrm>
          <a:prstGeom prst="rect">
            <a:avLst/>
          </a:prstGeom>
          <a:noFill/>
          <a:ln>
            <a:noFill/>
          </a:ln>
        </p:spPr>
        <p:txBody>
          <a:bodyPr spcFirstLastPara="1" wrap="square" lIns="121900" tIns="121900" rIns="121900" bIns="121900" anchor="t" anchorCtr="0">
            <a:noAutofit/>
          </a:bodyPr>
          <a:lstStyle>
            <a:lvl1pPr marL="457200" lvl="0" indent="-349250" algn="l">
              <a:lnSpc>
                <a:spcPct val="115000"/>
              </a:lnSpc>
              <a:spcBef>
                <a:spcPts val="0"/>
              </a:spcBef>
              <a:spcAft>
                <a:spcPts val="0"/>
              </a:spcAft>
              <a:buSzPts val="1900"/>
              <a:buChar char="●"/>
              <a:defRPr sz="1900"/>
            </a:lvl1pPr>
            <a:lvl2pPr marL="914400" lvl="1" indent="-330200" algn="l">
              <a:lnSpc>
                <a:spcPct val="115000"/>
              </a:lnSpc>
              <a:spcBef>
                <a:spcPts val="2100"/>
              </a:spcBef>
              <a:spcAft>
                <a:spcPts val="0"/>
              </a:spcAft>
              <a:buSzPts val="1600"/>
              <a:buChar char="○"/>
              <a:defRPr sz="1600"/>
            </a:lvl2pPr>
            <a:lvl3pPr marL="1371600" lvl="2" indent="-330200" algn="l">
              <a:lnSpc>
                <a:spcPct val="115000"/>
              </a:lnSpc>
              <a:spcBef>
                <a:spcPts val="2100"/>
              </a:spcBef>
              <a:spcAft>
                <a:spcPts val="0"/>
              </a:spcAft>
              <a:buSzPts val="1600"/>
              <a:buChar char="■"/>
              <a:defRPr sz="1600"/>
            </a:lvl3pPr>
            <a:lvl4pPr marL="1828800" lvl="3" indent="-330200" algn="l">
              <a:lnSpc>
                <a:spcPct val="115000"/>
              </a:lnSpc>
              <a:spcBef>
                <a:spcPts val="2100"/>
              </a:spcBef>
              <a:spcAft>
                <a:spcPts val="0"/>
              </a:spcAft>
              <a:buSzPts val="1600"/>
              <a:buChar char="●"/>
              <a:defRPr sz="1600"/>
            </a:lvl4pPr>
            <a:lvl5pPr marL="2286000" lvl="4" indent="-330200" algn="l">
              <a:lnSpc>
                <a:spcPct val="115000"/>
              </a:lnSpc>
              <a:spcBef>
                <a:spcPts val="2100"/>
              </a:spcBef>
              <a:spcAft>
                <a:spcPts val="0"/>
              </a:spcAft>
              <a:buSzPts val="1600"/>
              <a:buChar char="○"/>
              <a:defRPr sz="1600"/>
            </a:lvl5pPr>
            <a:lvl6pPr marL="2743200" lvl="5" indent="-330200" algn="l">
              <a:lnSpc>
                <a:spcPct val="115000"/>
              </a:lnSpc>
              <a:spcBef>
                <a:spcPts val="2100"/>
              </a:spcBef>
              <a:spcAft>
                <a:spcPts val="0"/>
              </a:spcAft>
              <a:buSzPts val="1600"/>
              <a:buChar char="■"/>
              <a:defRPr sz="1600"/>
            </a:lvl6pPr>
            <a:lvl7pPr marL="3200400" lvl="6" indent="-330200" algn="l">
              <a:lnSpc>
                <a:spcPct val="115000"/>
              </a:lnSpc>
              <a:spcBef>
                <a:spcPts val="2100"/>
              </a:spcBef>
              <a:spcAft>
                <a:spcPts val="0"/>
              </a:spcAft>
              <a:buSzPts val="1600"/>
              <a:buChar char="●"/>
              <a:defRPr sz="1600"/>
            </a:lvl7pPr>
            <a:lvl8pPr marL="3657600" lvl="7" indent="-330200" algn="l">
              <a:lnSpc>
                <a:spcPct val="115000"/>
              </a:lnSpc>
              <a:spcBef>
                <a:spcPts val="2100"/>
              </a:spcBef>
              <a:spcAft>
                <a:spcPts val="0"/>
              </a:spcAft>
              <a:buSzPts val="1600"/>
              <a:buChar char="○"/>
              <a:defRPr sz="1600"/>
            </a:lvl8pPr>
            <a:lvl9pPr marL="4114800" lvl="8" indent="-330200" algn="l">
              <a:lnSpc>
                <a:spcPct val="115000"/>
              </a:lnSpc>
              <a:spcBef>
                <a:spcPts val="2100"/>
              </a:spcBef>
              <a:spcAft>
                <a:spcPts val="2100"/>
              </a:spcAft>
              <a:buSzPts val="1600"/>
              <a:buChar char="■"/>
              <a:defRPr sz="1600"/>
            </a:lvl9pPr>
          </a:lstStyle>
          <a:p>
            <a:endParaRPr/>
          </a:p>
        </p:txBody>
      </p:sp>
      <p:sp>
        <p:nvSpPr>
          <p:cNvPr id="211" name="Google Shape;211;p83"/>
          <p:cNvSpPr txBox="1">
            <a:spLocks noGrp="1"/>
          </p:cNvSpPr>
          <p:nvPr>
            <p:ph type="body" idx="2"/>
          </p:nvPr>
        </p:nvSpPr>
        <p:spPr>
          <a:xfrm>
            <a:off x="6443200" y="1536633"/>
            <a:ext cx="5333100" cy="4555200"/>
          </a:xfrm>
          <a:prstGeom prst="rect">
            <a:avLst/>
          </a:prstGeom>
          <a:noFill/>
          <a:ln>
            <a:noFill/>
          </a:ln>
        </p:spPr>
        <p:txBody>
          <a:bodyPr spcFirstLastPara="1" wrap="square" lIns="121900" tIns="121900" rIns="121900" bIns="121900" anchor="t" anchorCtr="0">
            <a:noAutofit/>
          </a:bodyPr>
          <a:lstStyle>
            <a:lvl1pPr marL="457200" lvl="0" indent="-349250" algn="l">
              <a:lnSpc>
                <a:spcPct val="115000"/>
              </a:lnSpc>
              <a:spcBef>
                <a:spcPts val="0"/>
              </a:spcBef>
              <a:spcAft>
                <a:spcPts val="0"/>
              </a:spcAft>
              <a:buSzPts val="1900"/>
              <a:buChar char="●"/>
              <a:defRPr sz="1900"/>
            </a:lvl1pPr>
            <a:lvl2pPr marL="914400" lvl="1" indent="-330200" algn="l">
              <a:lnSpc>
                <a:spcPct val="115000"/>
              </a:lnSpc>
              <a:spcBef>
                <a:spcPts val="2100"/>
              </a:spcBef>
              <a:spcAft>
                <a:spcPts val="0"/>
              </a:spcAft>
              <a:buSzPts val="1600"/>
              <a:buChar char="○"/>
              <a:defRPr sz="1600"/>
            </a:lvl2pPr>
            <a:lvl3pPr marL="1371600" lvl="2" indent="-330200" algn="l">
              <a:lnSpc>
                <a:spcPct val="115000"/>
              </a:lnSpc>
              <a:spcBef>
                <a:spcPts val="2100"/>
              </a:spcBef>
              <a:spcAft>
                <a:spcPts val="0"/>
              </a:spcAft>
              <a:buSzPts val="1600"/>
              <a:buChar char="■"/>
              <a:defRPr sz="1600"/>
            </a:lvl3pPr>
            <a:lvl4pPr marL="1828800" lvl="3" indent="-330200" algn="l">
              <a:lnSpc>
                <a:spcPct val="115000"/>
              </a:lnSpc>
              <a:spcBef>
                <a:spcPts val="2100"/>
              </a:spcBef>
              <a:spcAft>
                <a:spcPts val="0"/>
              </a:spcAft>
              <a:buSzPts val="1600"/>
              <a:buChar char="●"/>
              <a:defRPr sz="1600"/>
            </a:lvl4pPr>
            <a:lvl5pPr marL="2286000" lvl="4" indent="-330200" algn="l">
              <a:lnSpc>
                <a:spcPct val="115000"/>
              </a:lnSpc>
              <a:spcBef>
                <a:spcPts val="2100"/>
              </a:spcBef>
              <a:spcAft>
                <a:spcPts val="0"/>
              </a:spcAft>
              <a:buSzPts val="1600"/>
              <a:buChar char="○"/>
              <a:defRPr sz="1600"/>
            </a:lvl5pPr>
            <a:lvl6pPr marL="2743200" lvl="5" indent="-330200" algn="l">
              <a:lnSpc>
                <a:spcPct val="115000"/>
              </a:lnSpc>
              <a:spcBef>
                <a:spcPts val="2100"/>
              </a:spcBef>
              <a:spcAft>
                <a:spcPts val="0"/>
              </a:spcAft>
              <a:buSzPts val="1600"/>
              <a:buChar char="■"/>
              <a:defRPr sz="1600"/>
            </a:lvl6pPr>
            <a:lvl7pPr marL="3200400" lvl="6" indent="-330200" algn="l">
              <a:lnSpc>
                <a:spcPct val="115000"/>
              </a:lnSpc>
              <a:spcBef>
                <a:spcPts val="2100"/>
              </a:spcBef>
              <a:spcAft>
                <a:spcPts val="0"/>
              </a:spcAft>
              <a:buSzPts val="1600"/>
              <a:buChar char="●"/>
              <a:defRPr sz="1600"/>
            </a:lvl7pPr>
            <a:lvl8pPr marL="3657600" lvl="7" indent="-330200" algn="l">
              <a:lnSpc>
                <a:spcPct val="115000"/>
              </a:lnSpc>
              <a:spcBef>
                <a:spcPts val="2100"/>
              </a:spcBef>
              <a:spcAft>
                <a:spcPts val="0"/>
              </a:spcAft>
              <a:buSzPts val="1600"/>
              <a:buChar char="○"/>
              <a:defRPr sz="1600"/>
            </a:lvl8pPr>
            <a:lvl9pPr marL="4114800" lvl="8" indent="-330200" algn="l">
              <a:lnSpc>
                <a:spcPct val="115000"/>
              </a:lnSpc>
              <a:spcBef>
                <a:spcPts val="2100"/>
              </a:spcBef>
              <a:spcAft>
                <a:spcPts val="2100"/>
              </a:spcAft>
              <a:buSzPts val="1600"/>
              <a:buChar char="■"/>
              <a:defRPr sz="1600"/>
            </a:lvl9pPr>
          </a:lstStyle>
          <a:p>
            <a:endParaRPr/>
          </a:p>
        </p:txBody>
      </p:sp>
      <p:sp>
        <p:nvSpPr>
          <p:cNvPr id="212" name="Google Shape;212;p8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3"/>
        <p:cNvGrpSpPr/>
        <p:nvPr/>
      </p:nvGrpSpPr>
      <p:grpSpPr>
        <a:xfrm>
          <a:off x="0" y="0"/>
          <a:ext cx="0" cy="0"/>
          <a:chOff x="0" y="0"/>
          <a:chExt cx="0" cy="0"/>
        </a:xfrm>
      </p:grpSpPr>
      <p:sp>
        <p:nvSpPr>
          <p:cNvPr id="214" name="Google Shape;214;p84"/>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215" name="Google Shape;215;p84"/>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16"/>
        <p:cNvGrpSpPr/>
        <p:nvPr/>
      </p:nvGrpSpPr>
      <p:grpSpPr>
        <a:xfrm>
          <a:off x="0" y="0"/>
          <a:ext cx="0" cy="0"/>
          <a:chOff x="0" y="0"/>
          <a:chExt cx="0" cy="0"/>
        </a:xfrm>
      </p:grpSpPr>
      <p:sp>
        <p:nvSpPr>
          <p:cNvPr id="217" name="Google Shape;217;p85"/>
          <p:cNvSpPr txBox="1">
            <a:spLocks noGrp="1"/>
          </p:cNvSpPr>
          <p:nvPr>
            <p:ph type="title"/>
          </p:nvPr>
        </p:nvSpPr>
        <p:spPr>
          <a:xfrm>
            <a:off x="415600" y="740800"/>
            <a:ext cx="3744000" cy="1007700"/>
          </a:xfrm>
          <a:prstGeom prst="rect">
            <a:avLst/>
          </a:prstGeom>
          <a:noFill/>
          <a:ln>
            <a:noFill/>
          </a:ln>
        </p:spPr>
        <p:txBody>
          <a:bodyPr spcFirstLastPara="1" wrap="square" lIns="121900" tIns="121900" rIns="121900" bIns="121900" anchor="b" anchorCtr="0">
            <a:no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a:endParaRPr/>
          </a:p>
        </p:txBody>
      </p:sp>
      <p:sp>
        <p:nvSpPr>
          <p:cNvPr id="218" name="Google Shape;218;p85"/>
          <p:cNvSpPr txBox="1">
            <a:spLocks noGrp="1"/>
          </p:cNvSpPr>
          <p:nvPr>
            <p:ph type="body" idx="1"/>
          </p:nvPr>
        </p:nvSpPr>
        <p:spPr>
          <a:xfrm>
            <a:off x="415600" y="1852800"/>
            <a:ext cx="3744000" cy="4239300"/>
          </a:xfrm>
          <a:prstGeom prst="rect">
            <a:avLst/>
          </a:prstGeom>
          <a:noFill/>
          <a:ln>
            <a:noFill/>
          </a:ln>
        </p:spPr>
        <p:txBody>
          <a:bodyPr spcFirstLastPara="1" wrap="square" lIns="121900" tIns="121900" rIns="121900" bIns="121900" anchor="t" anchorCtr="0">
            <a:noAutofit/>
          </a:bodyPr>
          <a:lstStyle>
            <a:lvl1pPr marL="457200" lvl="0" indent="-330200" algn="l">
              <a:lnSpc>
                <a:spcPct val="115000"/>
              </a:lnSpc>
              <a:spcBef>
                <a:spcPts val="0"/>
              </a:spcBef>
              <a:spcAft>
                <a:spcPts val="0"/>
              </a:spcAft>
              <a:buSzPts val="1600"/>
              <a:buChar char="●"/>
              <a:defRPr sz="1600"/>
            </a:lvl1pPr>
            <a:lvl2pPr marL="914400" lvl="1" indent="-330200" algn="l">
              <a:lnSpc>
                <a:spcPct val="115000"/>
              </a:lnSpc>
              <a:spcBef>
                <a:spcPts val="2100"/>
              </a:spcBef>
              <a:spcAft>
                <a:spcPts val="0"/>
              </a:spcAft>
              <a:buSzPts val="1600"/>
              <a:buChar char="○"/>
              <a:defRPr sz="1600"/>
            </a:lvl2pPr>
            <a:lvl3pPr marL="1371600" lvl="2" indent="-330200" algn="l">
              <a:lnSpc>
                <a:spcPct val="115000"/>
              </a:lnSpc>
              <a:spcBef>
                <a:spcPts val="2100"/>
              </a:spcBef>
              <a:spcAft>
                <a:spcPts val="0"/>
              </a:spcAft>
              <a:buSzPts val="1600"/>
              <a:buChar char="■"/>
              <a:defRPr sz="1600"/>
            </a:lvl3pPr>
            <a:lvl4pPr marL="1828800" lvl="3" indent="-330200" algn="l">
              <a:lnSpc>
                <a:spcPct val="115000"/>
              </a:lnSpc>
              <a:spcBef>
                <a:spcPts val="2100"/>
              </a:spcBef>
              <a:spcAft>
                <a:spcPts val="0"/>
              </a:spcAft>
              <a:buSzPts val="1600"/>
              <a:buChar char="●"/>
              <a:defRPr sz="1600"/>
            </a:lvl4pPr>
            <a:lvl5pPr marL="2286000" lvl="4" indent="-330200" algn="l">
              <a:lnSpc>
                <a:spcPct val="115000"/>
              </a:lnSpc>
              <a:spcBef>
                <a:spcPts val="2100"/>
              </a:spcBef>
              <a:spcAft>
                <a:spcPts val="0"/>
              </a:spcAft>
              <a:buSzPts val="1600"/>
              <a:buChar char="○"/>
              <a:defRPr sz="1600"/>
            </a:lvl5pPr>
            <a:lvl6pPr marL="2743200" lvl="5" indent="-330200" algn="l">
              <a:lnSpc>
                <a:spcPct val="115000"/>
              </a:lnSpc>
              <a:spcBef>
                <a:spcPts val="2100"/>
              </a:spcBef>
              <a:spcAft>
                <a:spcPts val="0"/>
              </a:spcAft>
              <a:buSzPts val="1600"/>
              <a:buChar char="■"/>
              <a:defRPr sz="1600"/>
            </a:lvl6pPr>
            <a:lvl7pPr marL="3200400" lvl="6" indent="-330200" algn="l">
              <a:lnSpc>
                <a:spcPct val="115000"/>
              </a:lnSpc>
              <a:spcBef>
                <a:spcPts val="2100"/>
              </a:spcBef>
              <a:spcAft>
                <a:spcPts val="0"/>
              </a:spcAft>
              <a:buSzPts val="1600"/>
              <a:buChar char="●"/>
              <a:defRPr sz="1600"/>
            </a:lvl7pPr>
            <a:lvl8pPr marL="3657600" lvl="7" indent="-330200" algn="l">
              <a:lnSpc>
                <a:spcPct val="115000"/>
              </a:lnSpc>
              <a:spcBef>
                <a:spcPts val="2100"/>
              </a:spcBef>
              <a:spcAft>
                <a:spcPts val="0"/>
              </a:spcAft>
              <a:buSzPts val="1600"/>
              <a:buChar char="○"/>
              <a:defRPr sz="1600"/>
            </a:lvl8pPr>
            <a:lvl9pPr marL="4114800" lvl="8" indent="-330200" algn="l">
              <a:lnSpc>
                <a:spcPct val="115000"/>
              </a:lnSpc>
              <a:spcBef>
                <a:spcPts val="2100"/>
              </a:spcBef>
              <a:spcAft>
                <a:spcPts val="2100"/>
              </a:spcAft>
              <a:buSzPts val="1600"/>
              <a:buChar char="■"/>
              <a:defRPr sz="1600"/>
            </a:lvl9pPr>
          </a:lstStyle>
          <a:p>
            <a:endParaRPr/>
          </a:p>
        </p:txBody>
      </p:sp>
      <p:sp>
        <p:nvSpPr>
          <p:cNvPr id="219" name="Google Shape;219;p85"/>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20"/>
        <p:cNvGrpSpPr/>
        <p:nvPr/>
      </p:nvGrpSpPr>
      <p:grpSpPr>
        <a:xfrm>
          <a:off x="0" y="0"/>
          <a:ext cx="0" cy="0"/>
          <a:chOff x="0" y="0"/>
          <a:chExt cx="0" cy="0"/>
        </a:xfrm>
      </p:grpSpPr>
      <p:sp>
        <p:nvSpPr>
          <p:cNvPr id="221" name="Google Shape;221;p86"/>
          <p:cNvSpPr txBox="1">
            <a:spLocks noGrp="1"/>
          </p:cNvSpPr>
          <p:nvPr>
            <p:ph type="title"/>
          </p:nvPr>
        </p:nvSpPr>
        <p:spPr>
          <a:xfrm>
            <a:off x="653667" y="600200"/>
            <a:ext cx="8490300" cy="5454300"/>
          </a:xfrm>
          <a:prstGeom prst="rect">
            <a:avLst/>
          </a:prstGeom>
          <a:noFill/>
          <a:ln>
            <a:noFill/>
          </a:ln>
        </p:spPr>
        <p:txBody>
          <a:bodyPr spcFirstLastPara="1" wrap="square" lIns="121900" tIns="121900" rIns="121900" bIns="121900" anchor="ctr" anchorCtr="0">
            <a:noAutofit/>
          </a:bodyPr>
          <a:lstStyle>
            <a:lvl1pPr lvl="0" algn="l">
              <a:lnSpc>
                <a:spcPct val="100000"/>
              </a:lnSpc>
              <a:spcBef>
                <a:spcPts val="0"/>
              </a:spcBef>
              <a:spcAft>
                <a:spcPts val="0"/>
              </a:spcAft>
              <a:buSzPts val="6400"/>
              <a:buNone/>
              <a:defRPr sz="6400"/>
            </a:lvl1pPr>
            <a:lvl2pPr lvl="1" algn="l">
              <a:lnSpc>
                <a:spcPct val="100000"/>
              </a:lnSpc>
              <a:spcBef>
                <a:spcPts val="0"/>
              </a:spcBef>
              <a:spcAft>
                <a:spcPts val="0"/>
              </a:spcAft>
              <a:buSzPts val="6400"/>
              <a:buNone/>
              <a:defRPr sz="6400"/>
            </a:lvl2pPr>
            <a:lvl3pPr lvl="2" algn="l">
              <a:lnSpc>
                <a:spcPct val="100000"/>
              </a:lnSpc>
              <a:spcBef>
                <a:spcPts val="0"/>
              </a:spcBef>
              <a:spcAft>
                <a:spcPts val="0"/>
              </a:spcAft>
              <a:buSzPts val="6400"/>
              <a:buNone/>
              <a:defRPr sz="6400"/>
            </a:lvl3pPr>
            <a:lvl4pPr lvl="3" algn="l">
              <a:lnSpc>
                <a:spcPct val="100000"/>
              </a:lnSpc>
              <a:spcBef>
                <a:spcPts val="0"/>
              </a:spcBef>
              <a:spcAft>
                <a:spcPts val="0"/>
              </a:spcAft>
              <a:buSzPts val="6400"/>
              <a:buNone/>
              <a:defRPr sz="6400"/>
            </a:lvl4pPr>
            <a:lvl5pPr lvl="4" algn="l">
              <a:lnSpc>
                <a:spcPct val="100000"/>
              </a:lnSpc>
              <a:spcBef>
                <a:spcPts val="0"/>
              </a:spcBef>
              <a:spcAft>
                <a:spcPts val="0"/>
              </a:spcAft>
              <a:buSzPts val="6400"/>
              <a:buNone/>
              <a:defRPr sz="6400"/>
            </a:lvl5pPr>
            <a:lvl6pPr lvl="5" algn="l">
              <a:lnSpc>
                <a:spcPct val="100000"/>
              </a:lnSpc>
              <a:spcBef>
                <a:spcPts val="0"/>
              </a:spcBef>
              <a:spcAft>
                <a:spcPts val="0"/>
              </a:spcAft>
              <a:buSzPts val="6400"/>
              <a:buNone/>
              <a:defRPr sz="6400"/>
            </a:lvl6pPr>
            <a:lvl7pPr lvl="6" algn="l">
              <a:lnSpc>
                <a:spcPct val="100000"/>
              </a:lnSpc>
              <a:spcBef>
                <a:spcPts val="0"/>
              </a:spcBef>
              <a:spcAft>
                <a:spcPts val="0"/>
              </a:spcAft>
              <a:buSzPts val="6400"/>
              <a:buNone/>
              <a:defRPr sz="6400"/>
            </a:lvl7pPr>
            <a:lvl8pPr lvl="7" algn="l">
              <a:lnSpc>
                <a:spcPct val="100000"/>
              </a:lnSpc>
              <a:spcBef>
                <a:spcPts val="0"/>
              </a:spcBef>
              <a:spcAft>
                <a:spcPts val="0"/>
              </a:spcAft>
              <a:buSzPts val="6400"/>
              <a:buNone/>
              <a:defRPr sz="6400"/>
            </a:lvl8pPr>
            <a:lvl9pPr lvl="8" algn="l">
              <a:lnSpc>
                <a:spcPct val="100000"/>
              </a:lnSpc>
              <a:spcBef>
                <a:spcPts val="0"/>
              </a:spcBef>
              <a:spcAft>
                <a:spcPts val="0"/>
              </a:spcAft>
              <a:buSzPts val="6400"/>
              <a:buNone/>
              <a:defRPr sz="6400"/>
            </a:lvl9pPr>
          </a:lstStyle>
          <a:p>
            <a:endParaRPr/>
          </a:p>
        </p:txBody>
      </p:sp>
      <p:sp>
        <p:nvSpPr>
          <p:cNvPr id="222" name="Google Shape;222;p8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23"/>
        <p:cNvGrpSpPr/>
        <p:nvPr/>
      </p:nvGrpSpPr>
      <p:grpSpPr>
        <a:xfrm>
          <a:off x="0" y="0"/>
          <a:ext cx="0" cy="0"/>
          <a:chOff x="0" y="0"/>
          <a:chExt cx="0" cy="0"/>
        </a:xfrm>
      </p:grpSpPr>
      <p:sp>
        <p:nvSpPr>
          <p:cNvPr id="224" name="Google Shape;224;p87"/>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5" name="Google Shape;225;p87"/>
          <p:cNvSpPr txBox="1">
            <a:spLocks noGrp="1"/>
          </p:cNvSpPr>
          <p:nvPr>
            <p:ph type="title"/>
          </p:nvPr>
        </p:nvSpPr>
        <p:spPr>
          <a:xfrm>
            <a:off x="354000" y="1644233"/>
            <a:ext cx="5393700" cy="1976400"/>
          </a:xfrm>
          <a:prstGeom prst="rect">
            <a:avLst/>
          </a:prstGeom>
          <a:noFill/>
          <a:ln>
            <a:noFill/>
          </a:ln>
        </p:spPr>
        <p:txBody>
          <a:bodyPr spcFirstLastPara="1" wrap="square" lIns="121900" tIns="121900" rIns="121900" bIns="121900" anchor="b" anchorCtr="0">
            <a:noAutofit/>
          </a:bodyPr>
          <a:lstStyle>
            <a:lvl1pPr lvl="0" algn="ctr">
              <a:lnSpc>
                <a:spcPct val="100000"/>
              </a:lnSpc>
              <a:spcBef>
                <a:spcPts val="0"/>
              </a:spcBef>
              <a:spcAft>
                <a:spcPts val="0"/>
              </a:spcAft>
              <a:buSzPts val="5600"/>
              <a:buNone/>
              <a:defRPr sz="5600"/>
            </a:lvl1pPr>
            <a:lvl2pPr lvl="1" algn="ctr">
              <a:lnSpc>
                <a:spcPct val="100000"/>
              </a:lnSpc>
              <a:spcBef>
                <a:spcPts val="0"/>
              </a:spcBef>
              <a:spcAft>
                <a:spcPts val="0"/>
              </a:spcAft>
              <a:buSzPts val="5600"/>
              <a:buNone/>
              <a:defRPr sz="5600"/>
            </a:lvl2pPr>
            <a:lvl3pPr lvl="2" algn="ctr">
              <a:lnSpc>
                <a:spcPct val="100000"/>
              </a:lnSpc>
              <a:spcBef>
                <a:spcPts val="0"/>
              </a:spcBef>
              <a:spcAft>
                <a:spcPts val="0"/>
              </a:spcAft>
              <a:buSzPts val="5600"/>
              <a:buNone/>
              <a:defRPr sz="5600"/>
            </a:lvl3pPr>
            <a:lvl4pPr lvl="3" algn="ctr">
              <a:lnSpc>
                <a:spcPct val="100000"/>
              </a:lnSpc>
              <a:spcBef>
                <a:spcPts val="0"/>
              </a:spcBef>
              <a:spcAft>
                <a:spcPts val="0"/>
              </a:spcAft>
              <a:buSzPts val="5600"/>
              <a:buNone/>
              <a:defRPr sz="5600"/>
            </a:lvl4pPr>
            <a:lvl5pPr lvl="4" algn="ctr">
              <a:lnSpc>
                <a:spcPct val="100000"/>
              </a:lnSpc>
              <a:spcBef>
                <a:spcPts val="0"/>
              </a:spcBef>
              <a:spcAft>
                <a:spcPts val="0"/>
              </a:spcAft>
              <a:buSzPts val="5600"/>
              <a:buNone/>
              <a:defRPr sz="5600"/>
            </a:lvl5pPr>
            <a:lvl6pPr lvl="5" algn="ctr">
              <a:lnSpc>
                <a:spcPct val="100000"/>
              </a:lnSpc>
              <a:spcBef>
                <a:spcPts val="0"/>
              </a:spcBef>
              <a:spcAft>
                <a:spcPts val="0"/>
              </a:spcAft>
              <a:buSzPts val="5600"/>
              <a:buNone/>
              <a:defRPr sz="5600"/>
            </a:lvl6pPr>
            <a:lvl7pPr lvl="6" algn="ctr">
              <a:lnSpc>
                <a:spcPct val="100000"/>
              </a:lnSpc>
              <a:spcBef>
                <a:spcPts val="0"/>
              </a:spcBef>
              <a:spcAft>
                <a:spcPts val="0"/>
              </a:spcAft>
              <a:buSzPts val="5600"/>
              <a:buNone/>
              <a:defRPr sz="5600"/>
            </a:lvl7pPr>
            <a:lvl8pPr lvl="7" algn="ctr">
              <a:lnSpc>
                <a:spcPct val="100000"/>
              </a:lnSpc>
              <a:spcBef>
                <a:spcPts val="0"/>
              </a:spcBef>
              <a:spcAft>
                <a:spcPts val="0"/>
              </a:spcAft>
              <a:buSzPts val="5600"/>
              <a:buNone/>
              <a:defRPr sz="5600"/>
            </a:lvl8pPr>
            <a:lvl9pPr lvl="8" algn="ctr">
              <a:lnSpc>
                <a:spcPct val="100000"/>
              </a:lnSpc>
              <a:spcBef>
                <a:spcPts val="0"/>
              </a:spcBef>
              <a:spcAft>
                <a:spcPts val="0"/>
              </a:spcAft>
              <a:buSzPts val="5600"/>
              <a:buNone/>
              <a:defRPr sz="5600"/>
            </a:lvl9pPr>
          </a:lstStyle>
          <a:p>
            <a:endParaRPr/>
          </a:p>
        </p:txBody>
      </p:sp>
      <p:sp>
        <p:nvSpPr>
          <p:cNvPr id="226" name="Google Shape;226;p87"/>
          <p:cNvSpPr txBox="1">
            <a:spLocks noGrp="1"/>
          </p:cNvSpPr>
          <p:nvPr>
            <p:ph type="subTitle" idx="1"/>
          </p:nvPr>
        </p:nvSpPr>
        <p:spPr>
          <a:xfrm>
            <a:off x="354000" y="3737433"/>
            <a:ext cx="5393700" cy="1646700"/>
          </a:xfrm>
          <a:prstGeom prst="rect">
            <a:avLst/>
          </a:prstGeom>
          <a:noFill/>
          <a:ln>
            <a:noFill/>
          </a:ln>
        </p:spPr>
        <p:txBody>
          <a:bodyPr spcFirstLastPara="1" wrap="square" lIns="121900" tIns="121900" rIns="121900" bIns="121900"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227" name="Google Shape;227;p87"/>
          <p:cNvSpPr txBox="1">
            <a:spLocks noGrp="1"/>
          </p:cNvSpPr>
          <p:nvPr>
            <p:ph type="body" idx="2"/>
          </p:nvPr>
        </p:nvSpPr>
        <p:spPr>
          <a:xfrm>
            <a:off x="6586000" y="965433"/>
            <a:ext cx="5115900" cy="4926900"/>
          </a:xfrm>
          <a:prstGeom prst="rect">
            <a:avLst/>
          </a:prstGeom>
          <a:noFill/>
          <a:ln>
            <a:noFill/>
          </a:ln>
        </p:spPr>
        <p:txBody>
          <a:bodyPr spcFirstLastPara="1" wrap="square" lIns="121900" tIns="121900" rIns="121900" bIns="121900" anchor="ctr" anchorCtr="0">
            <a:noAutofit/>
          </a:bodyPr>
          <a:lstStyle>
            <a:lvl1pPr marL="457200" lvl="0" indent="-381000" algn="l">
              <a:lnSpc>
                <a:spcPct val="115000"/>
              </a:lnSpc>
              <a:spcBef>
                <a:spcPts val="0"/>
              </a:spcBef>
              <a:spcAft>
                <a:spcPts val="0"/>
              </a:spcAft>
              <a:buSzPts val="2400"/>
              <a:buChar char="●"/>
              <a:defRPr/>
            </a:lvl1pPr>
            <a:lvl2pPr marL="914400" lvl="1" indent="-349250" algn="l">
              <a:lnSpc>
                <a:spcPct val="115000"/>
              </a:lnSpc>
              <a:spcBef>
                <a:spcPts val="2100"/>
              </a:spcBef>
              <a:spcAft>
                <a:spcPts val="0"/>
              </a:spcAft>
              <a:buSzPts val="1900"/>
              <a:buChar char="○"/>
              <a:defRPr/>
            </a:lvl2pPr>
            <a:lvl3pPr marL="1371600" lvl="2" indent="-349250" algn="l">
              <a:lnSpc>
                <a:spcPct val="115000"/>
              </a:lnSpc>
              <a:spcBef>
                <a:spcPts val="2100"/>
              </a:spcBef>
              <a:spcAft>
                <a:spcPts val="0"/>
              </a:spcAft>
              <a:buSzPts val="1900"/>
              <a:buChar char="■"/>
              <a:defRPr/>
            </a:lvl3pPr>
            <a:lvl4pPr marL="1828800" lvl="3" indent="-349250" algn="l">
              <a:lnSpc>
                <a:spcPct val="115000"/>
              </a:lnSpc>
              <a:spcBef>
                <a:spcPts val="2100"/>
              </a:spcBef>
              <a:spcAft>
                <a:spcPts val="0"/>
              </a:spcAft>
              <a:buSzPts val="1900"/>
              <a:buChar char="●"/>
              <a:defRPr/>
            </a:lvl4pPr>
            <a:lvl5pPr marL="2286000" lvl="4" indent="-349250" algn="l">
              <a:lnSpc>
                <a:spcPct val="115000"/>
              </a:lnSpc>
              <a:spcBef>
                <a:spcPts val="2100"/>
              </a:spcBef>
              <a:spcAft>
                <a:spcPts val="0"/>
              </a:spcAft>
              <a:buSzPts val="1900"/>
              <a:buChar char="○"/>
              <a:defRPr/>
            </a:lvl5pPr>
            <a:lvl6pPr marL="2743200" lvl="5" indent="-349250" algn="l">
              <a:lnSpc>
                <a:spcPct val="115000"/>
              </a:lnSpc>
              <a:spcBef>
                <a:spcPts val="2100"/>
              </a:spcBef>
              <a:spcAft>
                <a:spcPts val="0"/>
              </a:spcAft>
              <a:buSzPts val="1900"/>
              <a:buChar char="■"/>
              <a:defRPr/>
            </a:lvl6pPr>
            <a:lvl7pPr marL="3200400" lvl="6" indent="-349250" algn="l">
              <a:lnSpc>
                <a:spcPct val="115000"/>
              </a:lnSpc>
              <a:spcBef>
                <a:spcPts val="2100"/>
              </a:spcBef>
              <a:spcAft>
                <a:spcPts val="0"/>
              </a:spcAft>
              <a:buSzPts val="1900"/>
              <a:buChar char="●"/>
              <a:defRPr/>
            </a:lvl7pPr>
            <a:lvl8pPr marL="3657600" lvl="7" indent="-349250" algn="l">
              <a:lnSpc>
                <a:spcPct val="115000"/>
              </a:lnSpc>
              <a:spcBef>
                <a:spcPts val="2100"/>
              </a:spcBef>
              <a:spcAft>
                <a:spcPts val="0"/>
              </a:spcAft>
              <a:buSzPts val="1900"/>
              <a:buChar char="○"/>
              <a:defRPr/>
            </a:lvl8pPr>
            <a:lvl9pPr marL="4114800" lvl="8" indent="-349250" algn="l">
              <a:lnSpc>
                <a:spcPct val="115000"/>
              </a:lnSpc>
              <a:spcBef>
                <a:spcPts val="2100"/>
              </a:spcBef>
              <a:spcAft>
                <a:spcPts val="2100"/>
              </a:spcAft>
              <a:buSzPts val="1900"/>
              <a:buChar char="■"/>
              <a:defRPr/>
            </a:lvl9pPr>
          </a:lstStyle>
          <a:p>
            <a:endParaRPr/>
          </a:p>
        </p:txBody>
      </p:sp>
      <p:sp>
        <p:nvSpPr>
          <p:cNvPr id="228" name="Google Shape;228;p87"/>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29"/>
        <p:cNvGrpSpPr/>
        <p:nvPr/>
      </p:nvGrpSpPr>
      <p:grpSpPr>
        <a:xfrm>
          <a:off x="0" y="0"/>
          <a:ext cx="0" cy="0"/>
          <a:chOff x="0" y="0"/>
          <a:chExt cx="0" cy="0"/>
        </a:xfrm>
      </p:grpSpPr>
      <p:sp>
        <p:nvSpPr>
          <p:cNvPr id="230" name="Google Shape;230;p88"/>
          <p:cNvSpPr txBox="1">
            <a:spLocks noGrp="1"/>
          </p:cNvSpPr>
          <p:nvPr>
            <p:ph type="body" idx="1"/>
          </p:nvPr>
        </p:nvSpPr>
        <p:spPr>
          <a:xfrm>
            <a:off x="415600" y="5640767"/>
            <a:ext cx="7998300" cy="806700"/>
          </a:xfrm>
          <a:prstGeom prst="rect">
            <a:avLst/>
          </a:prstGeom>
          <a:noFill/>
          <a:ln>
            <a:noFill/>
          </a:ln>
        </p:spPr>
        <p:txBody>
          <a:bodyPr spcFirstLastPara="1" wrap="square" lIns="121900" tIns="121900" rIns="121900" bIns="121900" anchor="ctr" anchorCtr="0">
            <a:noAutofit/>
          </a:bodyPr>
          <a:lstStyle>
            <a:lvl1pPr marL="457200" lvl="0" indent="-228600" algn="l">
              <a:lnSpc>
                <a:spcPct val="100000"/>
              </a:lnSpc>
              <a:spcBef>
                <a:spcPts val="0"/>
              </a:spcBef>
              <a:spcAft>
                <a:spcPts val="0"/>
              </a:spcAft>
              <a:buSzPts val="2400"/>
              <a:buNone/>
              <a:defRPr/>
            </a:lvl1pPr>
          </a:lstStyle>
          <a:p>
            <a:endParaRPr/>
          </a:p>
        </p:txBody>
      </p:sp>
      <p:sp>
        <p:nvSpPr>
          <p:cNvPr id="231" name="Google Shape;231;p88"/>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32"/>
        <p:cNvGrpSpPr/>
        <p:nvPr/>
      </p:nvGrpSpPr>
      <p:grpSpPr>
        <a:xfrm>
          <a:off x="0" y="0"/>
          <a:ext cx="0" cy="0"/>
          <a:chOff x="0" y="0"/>
          <a:chExt cx="0" cy="0"/>
        </a:xfrm>
      </p:grpSpPr>
      <p:sp>
        <p:nvSpPr>
          <p:cNvPr id="233" name="Google Shape;233;p89"/>
          <p:cNvSpPr txBox="1">
            <a:spLocks noGrp="1"/>
          </p:cNvSpPr>
          <p:nvPr>
            <p:ph type="title" hasCustomPrompt="1"/>
          </p:nvPr>
        </p:nvSpPr>
        <p:spPr>
          <a:xfrm>
            <a:off x="415600" y="1474833"/>
            <a:ext cx="11360700" cy="2618100"/>
          </a:xfrm>
          <a:prstGeom prst="rect">
            <a:avLst/>
          </a:prstGeom>
          <a:noFill/>
          <a:ln>
            <a:noFill/>
          </a:ln>
        </p:spPr>
        <p:txBody>
          <a:bodyPr spcFirstLastPara="1" wrap="square" lIns="121900" tIns="121900" rIns="121900" bIns="121900" anchor="b" anchorCtr="0">
            <a:noAutofit/>
          </a:bodyPr>
          <a:lstStyle>
            <a:lvl1pPr lvl="0" algn="ctr">
              <a:lnSpc>
                <a:spcPct val="100000"/>
              </a:lnSpc>
              <a:spcBef>
                <a:spcPts val="0"/>
              </a:spcBef>
              <a:spcAft>
                <a:spcPts val="0"/>
              </a:spcAft>
              <a:buSzPts val="16000"/>
              <a:buNone/>
              <a:defRPr sz="16000"/>
            </a:lvl1pPr>
            <a:lvl2pPr lvl="1" algn="ctr">
              <a:lnSpc>
                <a:spcPct val="100000"/>
              </a:lnSpc>
              <a:spcBef>
                <a:spcPts val="0"/>
              </a:spcBef>
              <a:spcAft>
                <a:spcPts val="0"/>
              </a:spcAft>
              <a:buSzPts val="16000"/>
              <a:buNone/>
              <a:defRPr sz="16000"/>
            </a:lvl2pPr>
            <a:lvl3pPr lvl="2" algn="ctr">
              <a:lnSpc>
                <a:spcPct val="100000"/>
              </a:lnSpc>
              <a:spcBef>
                <a:spcPts val="0"/>
              </a:spcBef>
              <a:spcAft>
                <a:spcPts val="0"/>
              </a:spcAft>
              <a:buSzPts val="16000"/>
              <a:buNone/>
              <a:defRPr sz="16000"/>
            </a:lvl3pPr>
            <a:lvl4pPr lvl="3" algn="ctr">
              <a:lnSpc>
                <a:spcPct val="100000"/>
              </a:lnSpc>
              <a:spcBef>
                <a:spcPts val="0"/>
              </a:spcBef>
              <a:spcAft>
                <a:spcPts val="0"/>
              </a:spcAft>
              <a:buSzPts val="16000"/>
              <a:buNone/>
              <a:defRPr sz="16000"/>
            </a:lvl4pPr>
            <a:lvl5pPr lvl="4" algn="ctr">
              <a:lnSpc>
                <a:spcPct val="100000"/>
              </a:lnSpc>
              <a:spcBef>
                <a:spcPts val="0"/>
              </a:spcBef>
              <a:spcAft>
                <a:spcPts val="0"/>
              </a:spcAft>
              <a:buSzPts val="16000"/>
              <a:buNone/>
              <a:defRPr sz="16000"/>
            </a:lvl5pPr>
            <a:lvl6pPr lvl="5" algn="ctr">
              <a:lnSpc>
                <a:spcPct val="100000"/>
              </a:lnSpc>
              <a:spcBef>
                <a:spcPts val="0"/>
              </a:spcBef>
              <a:spcAft>
                <a:spcPts val="0"/>
              </a:spcAft>
              <a:buSzPts val="16000"/>
              <a:buNone/>
              <a:defRPr sz="16000"/>
            </a:lvl6pPr>
            <a:lvl7pPr lvl="6" algn="ctr">
              <a:lnSpc>
                <a:spcPct val="100000"/>
              </a:lnSpc>
              <a:spcBef>
                <a:spcPts val="0"/>
              </a:spcBef>
              <a:spcAft>
                <a:spcPts val="0"/>
              </a:spcAft>
              <a:buSzPts val="16000"/>
              <a:buNone/>
              <a:defRPr sz="16000"/>
            </a:lvl7pPr>
            <a:lvl8pPr lvl="7" algn="ctr">
              <a:lnSpc>
                <a:spcPct val="100000"/>
              </a:lnSpc>
              <a:spcBef>
                <a:spcPts val="0"/>
              </a:spcBef>
              <a:spcAft>
                <a:spcPts val="0"/>
              </a:spcAft>
              <a:buSzPts val="16000"/>
              <a:buNone/>
              <a:defRPr sz="16000"/>
            </a:lvl8pPr>
            <a:lvl9pPr lvl="8" algn="ctr">
              <a:lnSpc>
                <a:spcPct val="100000"/>
              </a:lnSpc>
              <a:spcBef>
                <a:spcPts val="0"/>
              </a:spcBef>
              <a:spcAft>
                <a:spcPts val="0"/>
              </a:spcAft>
              <a:buSzPts val="16000"/>
              <a:buNone/>
              <a:defRPr sz="16000"/>
            </a:lvl9pPr>
          </a:lstStyle>
          <a:p>
            <a:r>
              <a:t>xx%</a:t>
            </a:r>
          </a:p>
        </p:txBody>
      </p:sp>
      <p:sp>
        <p:nvSpPr>
          <p:cNvPr id="234" name="Google Shape;234;p89"/>
          <p:cNvSpPr txBox="1">
            <a:spLocks noGrp="1"/>
          </p:cNvSpPr>
          <p:nvPr>
            <p:ph type="body" idx="1"/>
          </p:nvPr>
        </p:nvSpPr>
        <p:spPr>
          <a:xfrm>
            <a:off x="415600" y="4202967"/>
            <a:ext cx="11360700" cy="1734300"/>
          </a:xfrm>
          <a:prstGeom prst="rect">
            <a:avLst/>
          </a:prstGeom>
          <a:noFill/>
          <a:ln>
            <a:noFill/>
          </a:ln>
        </p:spPr>
        <p:txBody>
          <a:bodyPr spcFirstLastPara="1" wrap="square" lIns="121900" tIns="121900" rIns="121900" bIns="121900" anchor="t" anchorCtr="0">
            <a:noAutofit/>
          </a:bodyPr>
          <a:lstStyle>
            <a:lvl1pPr marL="457200" lvl="0" indent="-381000" algn="ctr">
              <a:lnSpc>
                <a:spcPct val="115000"/>
              </a:lnSpc>
              <a:spcBef>
                <a:spcPts val="0"/>
              </a:spcBef>
              <a:spcAft>
                <a:spcPts val="0"/>
              </a:spcAft>
              <a:buSzPts val="2400"/>
              <a:buChar char="●"/>
              <a:defRPr/>
            </a:lvl1pPr>
            <a:lvl2pPr marL="914400" lvl="1" indent="-349250" algn="ctr">
              <a:lnSpc>
                <a:spcPct val="115000"/>
              </a:lnSpc>
              <a:spcBef>
                <a:spcPts val="2100"/>
              </a:spcBef>
              <a:spcAft>
                <a:spcPts val="0"/>
              </a:spcAft>
              <a:buSzPts val="1900"/>
              <a:buChar char="○"/>
              <a:defRPr/>
            </a:lvl2pPr>
            <a:lvl3pPr marL="1371600" lvl="2" indent="-349250" algn="ctr">
              <a:lnSpc>
                <a:spcPct val="115000"/>
              </a:lnSpc>
              <a:spcBef>
                <a:spcPts val="2100"/>
              </a:spcBef>
              <a:spcAft>
                <a:spcPts val="0"/>
              </a:spcAft>
              <a:buSzPts val="1900"/>
              <a:buChar char="■"/>
              <a:defRPr/>
            </a:lvl3pPr>
            <a:lvl4pPr marL="1828800" lvl="3" indent="-349250" algn="ctr">
              <a:lnSpc>
                <a:spcPct val="115000"/>
              </a:lnSpc>
              <a:spcBef>
                <a:spcPts val="2100"/>
              </a:spcBef>
              <a:spcAft>
                <a:spcPts val="0"/>
              </a:spcAft>
              <a:buSzPts val="1900"/>
              <a:buChar char="●"/>
              <a:defRPr/>
            </a:lvl4pPr>
            <a:lvl5pPr marL="2286000" lvl="4" indent="-349250" algn="ctr">
              <a:lnSpc>
                <a:spcPct val="115000"/>
              </a:lnSpc>
              <a:spcBef>
                <a:spcPts val="2100"/>
              </a:spcBef>
              <a:spcAft>
                <a:spcPts val="0"/>
              </a:spcAft>
              <a:buSzPts val="1900"/>
              <a:buChar char="○"/>
              <a:defRPr/>
            </a:lvl5pPr>
            <a:lvl6pPr marL="2743200" lvl="5" indent="-349250" algn="ctr">
              <a:lnSpc>
                <a:spcPct val="115000"/>
              </a:lnSpc>
              <a:spcBef>
                <a:spcPts val="2100"/>
              </a:spcBef>
              <a:spcAft>
                <a:spcPts val="0"/>
              </a:spcAft>
              <a:buSzPts val="1900"/>
              <a:buChar char="■"/>
              <a:defRPr/>
            </a:lvl6pPr>
            <a:lvl7pPr marL="3200400" lvl="6" indent="-349250" algn="ctr">
              <a:lnSpc>
                <a:spcPct val="115000"/>
              </a:lnSpc>
              <a:spcBef>
                <a:spcPts val="2100"/>
              </a:spcBef>
              <a:spcAft>
                <a:spcPts val="0"/>
              </a:spcAft>
              <a:buSzPts val="1900"/>
              <a:buChar char="●"/>
              <a:defRPr/>
            </a:lvl7pPr>
            <a:lvl8pPr marL="3657600" lvl="7" indent="-349250" algn="ctr">
              <a:lnSpc>
                <a:spcPct val="115000"/>
              </a:lnSpc>
              <a:spcBef>
                <a:spcPts val="2100"/>
              </a:spcBef>
              <a:spcAft>
                <a:spcPts val="0"/>
              </a:spcAft>
              <a:buSzPts val="1900"/>
              <a:buChar char="○"/>
              <a:defRPr/>
            </a:lvl8pPr>
            <a:lvl9pPr marL="4114800" lvl="8" indent="-349250" algn="ctr">
              <a:lnSpc>
                <a:spcPct val="115000"/>
              </a:lnSpc>
              <a:spcBef>
                <a:spcPts val="2100"/>
              </a:spcBef>
              <a:spcAft>
                <a:spcPts val="2100"/>
              </a:spcAft>
              <a:buSzPts val="1900"/>
              <a:buChar char="■"/>
              <a:defRPr/>
            </a:lvl9pPr>
          </a:lstStyle>
          <a:p>
            <a:endParaRPr/>
          </a:p>
        </p:txBody>
      </p:sp>
      <p:sp>
        <p:nvSpPr>
          <p:cNvPr id="235" name="Google Shape;235;p8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6"/>
        <p:cNvGrpSpPr/>
        <p:nvPr/>
      </p:nvGrpSpPr>
      <p:grpSpPr>
        <a:xfrm>
          <a:off x="0" y="0"/>
          <a:ext cx="0" cy="0"/>
          <a:chOff x="0" y="0"/>
          <a:chExt cx="0" cy="0"/>
        </a:xfrm>
      </p:grpSpPr>
      <p:sp>
        <p:nvSpPr>
          <p:cNvPr id="237" name="Google Shape;237;p90"/>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0"/>
          <p:cNvSpPr/>
          <p:nvPr/>
        </p:nvSpPr>
        <p:spPr>
          <a:xfrm>
            <a:off x="1" y="758952"/>
            <a:ext cx="3443590" cy="5330952"/>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60"/>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rgbClr val="FFFFFF"/>
              </a:buClr>
              <a:buSzPts val="3600"/>
              <a:buFont typeface="Corbel"/>
              <a:buNone/>
              <a:defRPr sz="3600" b="0" i="0" u="none" strike="noStrike" cap="none">
                <a:solidFill>
                  <a:srgbClr val="FFFFFF"/>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2" name="Google Shape;12;p60"/>
          <p:cNvSpPr/>
          <p:nvPr/>
        </p:nvSpPr>
        <p:spPr>
          <a:xfrm>
            <a:off x="11815864" y="758952"/>
            <a:ext cx="384048" cy="5330952"/>
          </a:xfrm>
          <a:prstGeom prst="rect">
            <a:avLst/>
          </a:prstGeom>
          <a:solidFill>
            <a:srgbClr val="C8C8C8">
              <a:alpha val="49019"/>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60"/>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Autofit/>
          </a:bodyPr>
          <a:lstStyle>
            <a:lvl1pPr marL="457200" marR="0" lvl="0" indent="-355600" algn="l" rtl="0">
              <a:lnSpc>
                <a:spcPct val="90000"/>
              </a:lnSpc>
              <a:spcBef>
                <a:spcPts val="1200"/>
              </a:spcBef>
              <a:spcAft>
                <a:spcPts val="0"/>
              </a:spcAft>
              <a:buClr>
                <a:schemeClr val="accent1"/>
              </a:buClr>
              <a:buSzPts val="2000"/>
              <a:buFont typeface="Noto Sans Symbols"/>
              <a:buChar char="●"/>
              <a:defRPr sz="2000" b="0" i="0" u="none" strike="noStrike" cap="none">
                <a:solidFill>
                  <a:srgbClr val="595959"/>
                </a:solidFill>
                <a:latin typeface="Corbel"/>
                <a:ea typeface="Corbel"/>
                <a:cs typeface="Corbel"/>
                <a:sym typeface="Corbel"/>
              </a:defRPr>
            </a:lvl1pPr>
            <a:lvl2pPr marL="914400" marR="0" lvl="1" indent="-342900" algn="l" rtl="0">
              <a:lnSpc>
                <a:spcPct val="90000"/>
              </a:lnSpc>
              <a:spcBef>
                <a:spcPts val="250"/>
              </a:spcBef>
              <a:spcAft>
                <a:spcPts val="0"/>
              </a:spcAft>
              <a:buClr>
                <a:schemeClr val="accent1"/>
              </a:buClr>
              <a:buSzPts val="1800"/>
              <a:buFont typeface="Noto Sans Symbols"/>
              <a:buChar char="●"/>
              <a:defRPr sz="1800" b="0" i="0" u="none" strike="noStrike" cap="none">
                <a:solidFill>
                  <a:srgbClr val="595959"/>
                </a:solidFill>
                <a:latin typeface="Corbel"/>
                <a:ea typeface="Corbel"/>
                <a:cs typeface="Corbel"/>
                <a:sym typeface="Corbel"/>
              </a:defRPr>
            </a:lvl2pPr>
            <a:lvl3pPr marL="1371600" marR="0" lvl="2" indent="-330200" algn="l" rtl="0">
              <a:lnSpc>
                <a:spcPct val="90000"/>
              </a:lnSpc>
              <a:spcBef>
                <a:spcPts val="250"/>
              </a:spcBef>
              <a:spcAft>
                <a:spcPts val="0"/>
              </a:spcAft>
              <a:buClr>
                <a:schemeClr val="accent1"/>
              </a:buClr>
              <a:buSzPts val="1600"/>
              <a:buFont typeface="Noto Sans Symbols"/>
              <a:buChar char="●"/>
              <a:defRPr sz="1600" b="0" i="0" u="none" strike="noStrike" cap="none">
                <a:solidFill>
                  <a:srgbClr val="595959"/>
                </a:solidFill>
                <a:latin typeface="Corbel"/>
                <a:ea typeface="Corbel"/>
                <a:cs typeface="Corbel"/>
                <a:sym typeface="Corbel"/>
              </a:defRPr>
            </a:lvl3pPr>
            <a:lvl4pPr marL="1828800" marR="0" lvl="3"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4pPr>
            <a:lvl5pPr marL="2286000" marR="0" lvl="4"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5pPr>
            <a:lvl6pPr marL="2743200" marR="0" lvl="5"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6pPr>
            <a:lvl7pPr marL="3200400" marR="0" lvl="6"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7pPr>
            <a:lvl8pPr marL="3657600" marR="0" lvl="7"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8pPr>
            <a:lvl9pPr marL="4114800" marR="0" lvl="8" indent="-317500" algn="l" rtl="0">
              <a:lnSpc>
                <a:spcPct val="90000"/>
              </a:lnSpc>
              <a:spcBef>
                <a:spcPts val="250"/>
              </a:spcBef>
              <a:spcAft>
                <a:spcPts val="25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9pPr>
          </a:lstStyle>
          <a:p>
            <a:endParaRPr/>
          </a:p>
        </p:txBody>
      </p:sp>
      <p:sp>
        <p:nvSpPr>
          <p:cNvPr id="14" name="Google Shape;14;p60"/>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rgbClr val="7F7F7F"/>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5" name="Google Shape;15;p60"/>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rgbClr val="7F7F7F"/>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6" name="Google Shape;16;p60"/>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5" r:id="rId5"/>
    <p:sldLayoutId id="2147483656" r:id="rId6"/>
    <p:sldLayoutId id="2147483657" r:id="rId7"/>
    <p:sldLayoutId id="2147483658" r:id="rId8"/>
    <p:sldLayoutId id="2147483661" r:id="rId9"/>
    <p:sldLayoutId id="2147483662" r:id="rId10"/>
    <p:sldLayoutId id="2147483663" r:id="rId11"/>
    <p:sldLayoutId id="2147483664" r:id="rId12"/>
    <p:sldLayoutId id="2147483691" r:id="rId13"/>
    <p:sldLayoutId id="2147483692" r:id="rId14"/>
    <p:sldLayoutId id="214748369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Shape 117"/>
        <p:cNvGrpSpPr/>
        <p:nvPr/>
      </p:nvGrpSpPr>
      <p:grpSpPr>
        <a:xfrm>
          <a:off x="0" y="0"/>
          <a:ext cx="0" cy="0"/>
          <a:chOff x="0" y="0"/>
          <a:chExt cx="0" cy="0"/>
        </a:xfrm>
      </p:grpSpPr>
      <p:sp>
        <p:nvSpPr>
          <p:cNvPr id="118" name="Google Shape;118;p7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9" name="Google Shape;119;p7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0" name="Google Shape;120;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21" name="Google Shape;121;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22" name="Google Shape;122;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9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93"/>
        <p:cNvGrpSpPr/>
        <p:nvPr/>
      </p:nvGrpSpPr>
      <p:grpSpPr>
        <a:xfrm>
          <a:off x="0" y="0"/>
          <a:ext cx="0" cy="0"/>
          <a:chOff x="0" y="0"/>
          <a:chExt cx="0" cy="0"/>
        </a:xfrm>
      </p:grpSpPr>
      <p:sp>
        <p:nvSpPr>
          <p:cNvPr id="194" name="Google Shape;194;p74"/>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marR="0" lvl="0"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9pPr>
          </a:lstStyle>
          <a:p>
            <a:endParaRPr/>
          </a:p>
        </p:txBody>
      </p:sp>
      <p:sp>
        <p:nvSpPr>
          <p:cNvPr id="195" name="Google Shape;195;p74"/>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marR="0" lvl="0" indent="-381000" algn="l" rtl="0">
              <a:lnSpc>
                <a:spcPct val="115000"/>
              </a:lnSpc>
              <a:spcBef>
                <a:spcPts val="0"/>
              </a:spcBef>
              <a:spcAft>
                <a:spcPts val="0"/>
              </a:spcAft>
              <a:buClr>
                <a:schemeClr val="dk2"/>
              </a:buClr>
              <a:buSzPts val="2400"/>
              <a:buFont typeface="Arial"/>
              <a:buChar char="●"/>
              <a:defRPr sz="2400" b="0" i="0" u="none" strike="noStrike" cap="none">
                <a:solidFill>
                  <a:schemeClr val="dk2"/>
                </a:solidFill>
                <a:latin typeface="Arial"/>
                <a:ea typeface="Arial"/>
                <a:cs typeface="Arial"/>
                <a:sym typeface="Arial"/>
              </a:defRPr>
            </a:lvl1pPr>
            <a:lvl2pPr marL="914400" marR="0" lvl="1" indent="-349250" algn="l" rtl="0">
              <a:lnSpc>
                <a:spcPct val="115000"/>
              </a:lnSpc>
              <a:spcBef>
                <a:spcPts val="210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2pPr>
            <a:lvl3pPr marL="1371600" marR="0" lvl="2" indent="-349250" algn="l" rtl="0">
              <a:lnSpc>
                <a:spcPct val="115000"/>
              </a:lnSpc>
              <a:spcBef>
                <a:spcPts val="210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3pPr>
            <a:lvl4pPr marL="1828800" marR="0" lvl="3" indent="-349250" algn="l" rtl="0">
              <a:lnSpc>
                <a:spcPct val="115000"/>
              </a:lnSpc>
              <a:spcBef>
                <a:spcPts val="210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4pPr>
            <a:lvl5pPr marL="2286000" marR="0" lvl="4" indent="-349250" algn="l" rtl="0">
              <a:lnSpc>
                <a:spcPct val="115000"/>
              </a:lnSpc>
              <a:spcBef>
                <a:spcPts val="210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5pPr>
            <a:lvl6pPr marL="2743200" marR="0" lvl="5" indent="-349250" algn="l" rtl="0">
              <a:lnSpc>
                <a:spcPct val="115000"/>
              </a:lnSpc>
              <a:spcBef>
                <a:spcPts val="210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6pPr>
            <a:lvl7pPr marL="3200400" marR="0" lvl="6" indent="-349250" algn="l" rtl="0">
              <a:lnSpc>
                <a:spcPct val="115000"/>
              </a:lnSpc>
              <a:spcBef>
                <a:spcPts val="210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7pPr>
            <a:lvl8pPr marL="3657600" marR="0" lvl="7" indent="-349250" algn="l" rtl="0">
              <a:lnSpc>
                <a:spcPct val="115000"/>
              </a:lnSpc>
              <a:spcBef>
                <a:spcPts val="210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8pPr>
            <a:lvl9pPr marL="4114800" marR="0" lvl="8" indent="-349250" algn="l" rtl="0">
              <a:lnSpc>
                <a:spcPct val="115000"/>
              </a:lnSpc>
              <a:spcBef>
                <a:spcPts val="2100"/>
              </a:spcBef>
              <a:spcAft>
                <a:spcPts val="2100"/>
              </a:spcAft>
              <a:buClr>
                <a:schemeClr val="dk2"/>
              </a:buClr>
              <a:buSzPts val="1900"/>
              <a:buFont typeface="Arial"/>
              <a:buChar char="■"/>
              <a:defRPr sz="1900" b="0" i="0" u="none" strike="noStrike" cap="none">
                <a:solidFill>
                  <a:schemeClr val="dk2"/>
                </a:solidFill>
                <a:latin typeface="Arial"/>
                <a:ea typeface="Arial"/>
                <a:cs typeface="Arial"/>
                <a:sym typeface="Arial"/>
              </a:defRPr>
            </a:lvl9pPr>
          </a:lstStyle>
          <a:p>
            <a:endParaRPr/>
          </a:p>
        </p:txBody>
      </p:sp>
      <p:sp>
        <p:nvSpPr>
          <p:cNvPr id="196" name="Google Shape;196;p74"/>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image" Target="../media/image15.jpg"/></Relationships>
</file>

<file path=ppt/slides/_rels/slide3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8.xml"/><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9.xml"/><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0.xml"/><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36.xml"/><Relationship Id="rId1" Type="http://schemas.openxmlformats.org/officeDocument/2006/relationships/slideLayout" Target="../slideLayouts/slideLayout29.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1"/>
          <p:cNvSpPr txBox="1">
            <a:spLocks noGrp="1"/>
          </p:cNvSpPr>
          <p:nvPr>
            <p:ph type="ctrTitle"/>
          </p:nvPr>
        </p:nvSpPr>
        <p:spPr>
          <a:xfrm>
            <a:off x="506422" y="2545350"/>
            <a:ext cx="8452500" cy="3375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FFFFFF"/>
              </a:buClr>
              <a:buSzPts val="5900"/>
              <a:buFont typeface="Corbel"/>
              <a:buNone/>
            </a:pPr>
            <a:r>
              <a:rPr lang="en-GB" sz="4400"/>
              <a:t>Modern Slavery Awareness </a:t>
            </a:r>
            <a:br>
              <a:rPr lang="en-GB" sz="2400"/>
            </a:br>
            <a:endParaRPr sz="2400"/>
          </a:p>
          <a:p>
            <a:pPr marL="0" lvl="0" indent="0" algn="l" rtl="0">
              <a:lnSpc>
                <a:spcPct val="90000"/>
              </a:lnSpc>
              <a:spcBef>
                <a:spcPts val="0"/>
              </a:spcBef>
              <a:spcAft>
                <a:spcPts val="0"/>
              </a:spcAft>
              <a:buClr>
                <a:srgbClr val="FFFFFF"/>
              </a:buClr>
              <a:buSzPts val="5900"/>
              <a:buFont typeface="Corbel"/>
              <a:buNone/>
            </a:pPr>
            <a:endParaRPr sz="2400"/>
          </a:p>
          <a:p>
            <a:pPr marL="0" lvl="0" indent="0" algn="l" rtl="0">
              <a:lnSpc>
                <a:spcPct val="90000"/>
              </a:lnSpc>
              <a:spcBef>
                <a:spcPts val="0"/>
              </a:spcBef>
              <a:spcAft>
                <a:spcPts val="0"/>
              </a:spcAft>
              <a:buClr>
                <a:srgbClr val="FFFFFF"/>
              </a:buClr>
              <a:buSzPts val="5900"/>
              <a:buFont typeface="Corbel"/>
              <a:buNone/>
            </a:pPr>
            <a:endParaRPr sz="2400"/>
          </a:p>
          <a:p>
            <a:pPr marL="0" lvl="0" indent="0" algn="l" rtl="0">
              <a:lnSpc>
                <a:spcPct val="90000"/>
              </a:lnSpc>
              <a:spcBef>
                <a:spcPts val="0"/>
              </a:spcBef>
              <a:spcAft>
                <a:spcPts val="0"/>
              </a:spcAft>
              <a:buClr>
                <a:srgbClr val="FFFFFF"/>
              </a:buClr>
              <a:buSzPts val="5900"/>
              <a:buFont typeface="Corbel"/>
              <a:buNone/>
            </a:pPr>
            <a:endParaRPr sz="2400"/>
          </a:p>
          <a:p>
            <a:pPr marL="0" lvl="0" indent="0" algn="l" rtl="0">
              <a:lnSpc>
                <a:spcPct val="90000"/>
              </a:lnSpc>
              <a:spcBef>
                <a:spcPts val="0"/>
              </a:spcBef>
              <a:spcAft>
                <a:spcPts val="0"/>
              </a:spcAft>
              <a:buClr>
                <a:srgbClr val="FFFFFF"/>
              </a:buClr>
              <a:buSzPts val="5900"/>
              <a:buFont typeface="Corbel"/>
              <a:buNone/>
            </a:pPr>
            <a:endParaRPr sz="2400"/>
          </a:p>
          <a:p>
            <a:pPr marL="0" lvl="0" indent="0" algn="l" rtl="0">
              <a:lnSpc>
                <a:spcPct val="90000"/>
              </a:lnSpc>
              <a:spcBef>
                <a:spcPts val="0"/>
              </a:spcBef>
              <a:spcAft>
                <a:spcPts val="0"/>
              </a:spcAft>
              <a:buClr>
                <a:srgbClr val="FFFFFF"/>
              </a:buClr>
              <a:buSzPts val="5900"/>
              <a:buFont typeface="Corbel"/>
              <a:buNone/>
            </a:pPr>
            <a:endParaRPr sz="2400"/>
          </a:p>
          <a:p>
            <a:pPr marL="0" lvl="0" indent="0" algn="l" rtl="0">
              <a:lnSpc>
                <a:spcPct val="90000"/>
              </a:lnSpc>
              <a:spcBef>
                <a:spcPts val="0"/>
              </a:spcBef>
              <a:spcAft>
                <a:spcPts val="0"/>
              </a:spcAft>
              <a:buClr>
                <a:srgbClr val="FFFFFF"/>
              </a:buClr>
              <a:buSzPts val="5900"/>
              <a:buFont typeface="Corbel"/>
              <a:buNone/>
            </a:pPr>
            <a:r>
              <a:rPr lang="en-GB" sz="3000"/>
              <a:t>Kim Ann Williamson MBE</a:t>
            </a:r>
            <a:endParaRPr sz="3000"/>
          </a:p>
          <a:p>
            <a:pPr marL="0" lvl="0" indent="0" algn="l" rtl="0">
              <a:lnSpc>
                <a:spcPct val="90000"/>
              </a:lnSpc>
              <a:spcBef>
                <a:spcPts val="0"/>
              </a:spcBef>
              <a:spcAft>
                <a:spcPts val="0"/>
              </a:spcAft>
              <a:buClr>
                <a:srgbClr val="FFFFFF"/>
              </a:buClr>
              <a:buSzPts val="5900"/>
              <a:buFont typeface="Corbel"/>
              <a:buNone/>
            </a:pPr>
            <a:endParaRPr sz="3000"/>
          </a:p>
          <a:p>
            <a:pPr marL="0" lvl="0" indent="0" algn="l" rtl="0">
              <a:lnSpc>
                <a:spcPct val="90000"/>
              </a:lnSpc>
              <a:spcBef>
                <a:spcPts val="0"/>
              </a:spcBef>
              <a:spcAft>
                <a:spcPts val="0"/>
              </a:spcAft>
              <a:buClr>
                <a:srgbClr val="FFFFFF"/>
              </a:buClr>
              <a:buSzPts val="5900"/>
              <a:buFont typeface="Corbel"/>
              <a:buNone/>
            </a:pPr>
            <a:r>
              <a:rPr lang="en-GB" sz="3000"/>
              <a:t>Ben Bruten </a:t>
            </a:r>
            <a:br>
              <a:rPr lang="en-GB" sz="3000"/>
            </a:br>
            <a:br>
              <a:rPr lang="en-GB" sz="3000"/>
            </a:br>
            <a:endParaRPr sz="3000"/>
          </a:p>
          <a:p>
            <a:pPr marL="0" lvl="0" indent="0" algn="l" rtl="0">
              <a:lnSpc>
                <a:spcPct val="90000"/>
              </a:lnSpc>
              <a:spcBef>
                <a:spcPts val="0"/>
              </a:spcBef>
              <a:spcAft>
                <a:spcPts val="0"/>
              </a:spcAft>
              <a:buClr>
                <a:srgbClr val="FFFFFF"/>
              </a:buClr>
              <a:buSzPts val="5900"/>
              <a:buFont typeface="Corbel"/>
              <a:buNone/>
            </a:pPr>
            <a:br>
              <a:rPr lang="en-GB" sz="3000"/>
            </a:br>
            <a:r>
              <a:rPr lang="en-GB" sz="3000"/>
              <a:t>Slavery Still Exist – Do you Know the signs? </a:t>
            </a:r>
            <a:endParaRPr sz="3000"/>
          </a:p>
        </p:txBody>
      </p:sp>
      <p:sp>
        <p:nvSpPr>
          <p:cNvPr id="243" name="Google Shape;243;p1"/>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
        <p:nvSpPr>
          <p:cNvPr id="244" name="Google Shape;244;p1"/>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
        <p:nvSpPr>
          <p:cNvPr id="245" name="Google Shape;245;p1"/>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
        <p:nvSpPr>
          <p:cNvPr id="246" name="Google Shape;246;p1"/>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
        <p:nvSpPr>
          <p:cNvPr id="247" name="Google Shape;247;p1"/>
          <p:cNvSpPr txBox="1"/>
          <p:nvPr/>
        </p:nvSpPr>
        <p:spPr>
          <a:xfrm>
            <a:off x="8570976" y="5571744"/>
            <a:ext cx="184731"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8" name="Google Shape;248;p1"/>
          <p:cNvSpPr txBox="1"/>
          <p:nvPr/>
        </p:nvSpPr>
        <p:spPr>
          <a:xfrm>
            <a:off x="804672" y="6449568"/>
            <a:ext cx="184731"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5"/>
          <p:cNvSpPr txBox="1">
            <a:spLocks noGrp="1"/>
          </p:cNvSpPr>
          <p:nvPr>
            <p:ph type="title"/>
          </p:nvPr>
        </p:nvSpPr>
        <p:spPr>
          <a:xfrm>
            <a:off x="387625" y="331200"/>
            <a:ext cx="11412000" cy="7200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1800"/>
              <a:buNone/>
            </a:pPr>
            <a:r>
              <a:rPr lang="en-GB">
                <a:solidFill>
                  <a:schemeClr val="dk1"/>
                </a:solidFill>
              </a:rPr>
              <a:t>                                           Our Role </a:t>
            </a:r>
            <a:endParaRPr/>
          </a:p>
        </p:txBody>
      </p:sp>
      <p:sp>
        <p:nvSpPr>
          <p:cNvPr id="254" name="Google Shape;254;p5"/>
          <p:cNvSpPr txBox="1">
            <a:spLocks noGrp="1"/>
          </p:cNvSpPr>
          <p:nvPr>
            <p:ph type="body" idx="1"/>
          </p:nvPr>
        </p:nvSpPr>
        <p:spPr>
          <a:xfrm>
            <a:off x="387625" y="1545330"/>
            <a:ext cx="5151337" cy="4336528"/>
          </a:xfrm>
          <a:prstGeom prst="rect">
            <a:avLst/>
          </a:prstGeom>
          <a:noFill/>
          <a:ln>
            <a:noFill/>
          </a:ln>
        </p:spPr>
        <p:txBody>
          <a:bodyPr spcFirstLastPara="1" wrap="square" lIns="91425" tIns="45700" rIns="91425" bIns="45700" anchor="ctr" anchorCtr="0">
            <a:noAutofit/>
          </a:bodyPr>
          <a:lstStyle/>
          <a:p>
            <a:pPr marL="457200" lvl="0" indent="-228600" algn="l" rtl="0">
              <a:lnSpc>
                <a:spcPct val="90000"/>
              </a:lnSpc>
              <a:spcBef>
                <a:spcPts val="1200"/>
              </a:spcBef>
              <a:spcAft>
                <a:spcPts val="0"/>
              </a:spcAft>
              <a:buSzPts val="2000"/>
              <a:buNone/>
            </a:pPr>
            <a:endParaRPr/>
          </a:p>
        </p:txBody>
      </p:sp>
      <p:sp>
        <p:nvSpPr>
          <p:cNvPr id="255" name="Google Shape;255;p5"/>
          <p:cNvSpPr txBox="1">
            <a:spLocks noGrp="1"/>
          </p:cNvSpPr>
          <p:nvPr>
            <p:ph type="body" idx="2"/>
          </p:nvPr>
        </p:nvSpPr>
        <p:spPr>
          <a:xfrm>
            <a:off x="6255625" y="1476000"/>
            <a:ext cx="5544000" cy="4248000"/>
          </a:xfrm>
          <a:prstGeom prst="rect">
            <a:avLst/>
          </a:prstGeom>
          <a:noFill/>
          <a:ln>
            <a:noFill/>
          </a:ln>
        </p:spPr>
        <p:txBody>
          <a:bodyPr spcFirstLastPara="1" wrap="square" lIns="91425" tIns="45700" rIns="91425" bIns="45700" anchor="ctr" anchorCtr="0">
            <a:noAutofit/>
          </a:bodyPr>
          <a:lstStyle/>
          <a:p>
            <a:pPr marL="457200" lvl="0" indent="-228600" algn="l" rtl="0">
              <a:lnSpc>
                <a:spcPct val="90000"/>
              </a:lnSpc>
              <a:spcBef>
                <a:spcPts val="1200"/>
              </a:spcBef>
              <a:spcAft>
                <a:spcPts val="0"/>
              </a:spcAft>
              <a:buSzPts val="2000"/>
              <a:buNone/>
            </a:pPr>
            <a:endParaRPr/>
          </a:p>
        </p:txBody>
      </p:sp>
      <p:pic>
        <p:nvPicPr>
          <p:cNvPr id="256" name="Google Shape;256;p5"/>
          <p:cNvPicPr preferRelativeResize="0"/>
          <p:nvPr/>
        </p:nvPicPr>
        <p:blipFill rotWithShape="1">
          <a:blip r:embed="rId3">
            <a:alphaModFix/>
          </a:blip>
          <a:srcRect/>
          <a:stretch/>
        </p:blipFill>
        <p:spPr>
          <a:xfrm>
            <a:off x="6164775" y="1387960"/>
            <a:ext cx="4717176" cy="4651250"/>
          </a:xfrm>
          <a:prstGeom prst="rect">
            <a:avLst/>
          </a:prstGeom>
          <a:noFill/>
          <a:ln>
            <a:noFill/>
          </a:ln>
        </p:spPr>
      </p:pic>
      <p:pic>
        <p:nvPicPr>
          <p:cNvPr id="257" name="Google Shape;257;p5"/>
          <p:cNvPicPr preferRelativeResize="0"/>
          <p:nvPr/>
        </p:nvPicPr>
        <p:blipFill rotWithShape="1">
          <a:blip r:embed="rId4">
            <a:alphaModFix/>
          </a:blip>
          <a:srcRect/>
          <a:stretch/>
        </p:blipFill>
        <p:spPr>
          <a:xfrm>
            <a:off x="387625" y="1341801"/>
            <a:ext cx="5151337" cy="4743568"/>
          </a:xfrm>
          <a:prstGeom prst="rect">
            <a:avLst/>
          </a:prstGeom>
          <a:noFill/>
          <a:ln>
            <a:noFill/>
          </a:ln>
        </p:spPr>
      </p:pic>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
          <p:cNvSpPr txBox="1">
            <a:spLocks noGrp="1"/>
          </p:cNvSpPr>
          <p:nvPr>
            <p:ph type="title"/>
          </p:nvPr>
        </p:nvSpPr>
        <p:spPr>
          <a:xfrm>
            <a:off x="2279576" y="274638"/>
            <a:ext cx="6480720" cy="994122"/>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a:solidFill>
                  <a:schemeClr val="dk2"/>
                </a:solidFill>
              </a:rPr>
              <a:t>HOUSEKEEPING</a:t>
            </a:r>
            <a:endParaRPr/>
          </a:p>
        </p:txBody>
      </p:sp>
      <p:sp>
        <p:nvSpPr>
          <p:cNvPr id="264" name="Google Shape;264;p2"/>
          <p:cNvSpPr txBox="1">
            <a:spLocks noGrp="1"/>
          </p:cNvSpPr>
          <p:nvPr>
            <p:ph type="body" idx="1"/>
          </p:nvPr>
        </p:nvSpPr>
        <p:spPr>
          <a:xfrm>
            <a:off x="4007768" y="1268760"/>
            <a:ext cx="6480720" cy="5184577"/>
          </a:xfrm>
          <a:prstGeom prst="rect">
            <a:avLst/>
          </a:prstGeom>
          <a:noFill/>
          <a:ln>
            <a:noFill/>
          </a:ln>
        </p:spPr>
        <p:txBody>
          <a:bodyPr spcFirstLastPara="1" wrap="square" lIns="91425" tIns="45700" rIns="91425" bIns="45700" anchor="ctr" anchorCtr="0">
            <a:noAutofit/>
          </a:bodyPr>
          <a:lstStyle/>
          <a:p>
            <a:pPr marL="0" lvl="1" indent="0" algn="l" rtl="0">
              <a:lnSpc>
                <a:spcPct val="200000"/>
              </a:lnSpc>
              <a:spcBef>
                <a:spcPts val="250"/>
              </a:spcBef>
              <a:spcAft>
                <a:spcPts val="0"/>
              </a:spcAft>
              <a:buClr>
                <a:schemeClr val="dk2"/>
              </a:buClr>
              <a:buSzPts val="2268"/>
              <a:buNone/>
            </a:pPr>
            <a:r>
              <a:rPr lang="en-GB" sz="2800">
                <a:solidFill>
                  <a:schemeClr val="dk2"/>
                </a:solidFill>
              </a:rPr>
              <a:t>      Fire Safety</a:t>
            </a:r>
            <a:endParaRPr/>
          </a:p>
          <a:p>
            <a:pPr marL="457200" lvl="0" indent="-342900" algn="l" rtl="0">
              <a:lnSpc>
                <a:spcPct val="200000"/>
              </a:lnSpc>
              <a:spcBef>
                <a:spcPts val="1200"/>
              </a:spcBef>
              <a:spcAft>
                <a:spcPts val="0"/>
              </a:spcAft>
              <a:buSzPts val="1800"/>
              <a:buFont typeface="Arial"/>
              <a:buChar char="•"/>
            </a:pPr>
            <a:r>
              <a:rPr lang="en-GB" sz="2800">
                <a:solidFill>
                  <a:schemeClr val="dk2"/>
                </a:solidFill>
              </a:rPr>
              <a:t>Toilets</a:t>
            </a:r>
            <a:endParaRPr/>
          </a:p>
          <a:p>
            <a:pPr marL="457200" lvl="0" indent="-342900" algn="l" rtl="0">
              <a:lnSpc>
                <a:spcPct val="200000"/>
              </a:lnSpc>
              <a:spcBef>
                <a:spcPts val="1200"/>
              </a:spcBef>
              <a:spcAft>
                <a:spcPts val="0"/>
              </a:spcAft>
              <a:buSzPts val="1800"/>
              <a:buFont typeface="Arial"/>
              <a:buChar char="•"/>
            </a:pPr>
            <a:r>
              <a:rPr lang="en-GB" sz="2800">
                <a:solidFill>
                  <a:schemeClr val="dk2"/>
                </a:solidFill>
              </a:rPr>
              <a:t>Mobile Phones</a:t>
            </a:r>
            <a:endParaRPr/>
          </a:p>
          <a:p>
            <a:pPr marL="457200" lvl="0" indent="-342900" algn="l" rtl="0">
              <a:lnSpc>
                <a:spcPct val="200000"/>
              </a:lnSpc>
              <a:spcBef>
                <a:spcPts val="1200"/>
              </a:spcBef>
              <a:spcAft>
                <a:spcPts val="0"/>
              </a:spcAft>
              <a:buSzPts val="1800"/>
              <a:buFont typeface="Arial"/>
              <a:buChar char="•"/>
            </a:pPr>
            <a:r>
              <a:rPr lang="en-GB" sz="2800">
                <a:solidFill>
                  <a:schemeClr val="dk2"/>
                </a:solidFill>
              </a:rPr>
              <a:t>Timings and breaks</a:t>
            </a:r>
            <a:endParaRPr/>
          </a:p>
          <a:p>
            <a:pPr marL="457200" lvl="0" indent="-342900" algn="l" rtl="0">
              <a:lnSpc>
                <a:spcPct val="200000"/>
              </a:lnSpc>
              <a:spcBef>
                <a:spcPts val="1200"/>
              </a:spcBef>
              <a:spcAft>
                <a:spcPts val="0"/>
              </a:spcAft>
              <a:buSzPts val="1800"/>
              <a:buFont typeface="Arial"/>
              <a:buChar char="•"/>
            </a:pPr>
            <a:r>
              <a:rPr lang="en-GB" sz="2800">
                <a:solidFill>
                  <a:schemeClr val="dk2"/>
                </a:solidFill>
              </a:rPr>
              <a:t>Smoking</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3"/>
          <p:cNvSpPr txBox="1">
            <a:spLocks noGrp="1"/>
          </p:cNvSpPr>
          <p:nvPr>
            <p:ph type="title"/>
          </p:nvPr>
        </p:nvSpPr>
        <p:spPr>
          <a:xfrm>
            <a:off x="4079034" y="682626"/>
            <a:ext cx="5976600" cy="8952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1A606E"/>
              </a:buClr>
              <a:buSzPts val="3600"/>
              <a:buFont typeface="Corbel"/>
              <a:buNone/>
            </a:pPr>
            <a:r>
              <a:rPr lang="en-GB">
                <a:solidFill>
                  <a:srgbClr val="1A606E"/>
                </a:solidFill>
              </a:rPr>
              <a:t>AIM</a:t>
            </a:r>
            <a:endParaRPr/>
          </a:p>
        </p:txBody>
      </p:sp>
      <p:sp>
        <p:nvSpPr>
          <p:cNvPr id="271" name="Google Shape;271;p3"/>
          <p:cNvSpPr txBox="1">
            <a:spLocks noGrp="1"/>
          </p:cNvSpPr>
          <p:nvPr>
            <p:ph type="body" idx="1"/>
          </p:nvPr>
        </p:nvSpPr>
        <p:spPr>
          <a:xfrm>
            <a:off x="3727377" y="1607840"/>
            <a:ext cx="8136900" cy="4031100"/>
          </a:xfrm>
          <a:prstGeom prst="rect">
            <a:avLst/>
          </a:prstGeom>
          <a:noFill/>
          <a:ln>
            <a:noFill/>
          </a:ln>
        </p:spPr>
        <p:txBody>
          <a:bodyPr spcFirstLastPara="1" wrap="square" lIns="91425" tIns="45700" rIns="91425" bIns="45700" anchor="ctr" anchorCtr="0">
            <a:noAutofit/>
          </a:bodyPr>
          <a:lstStyle/>
          <a:p>
            <a:pPr marL="0" lvl="0" indent="0" algn="l" rtl="0">
              <a:lnSpc>
                <a:spcPct val="150000"/>
              </a:lnSpc>
              <a:spcBef>
                <a:spcPts val="0"/>
              </a:spcBef>
              <a:spcAft>
                <a:spcPts val="0"/>
              </a:spcAft>
              <a:buClr>
                <a:srgbClr val="D8D8D8"/>
              </a:buClr>
              <a:buSzPts val="3200"/>
              <a:buNone/>
            </a:pPr>
            <a:r>
              <a:rPr lang="en-GB" sz="4000" dirty="0"/>
              <a:t>Raise awareness of the signs of modern slavery and human trafficking. Whilst understanding the criminal justice challenges involved.</a:t>
            </a:r>
            <a:endParaRPr sz="4000" u="sng" dirty="0"/>
          </a:p>
        </p:txBody>
      </p:sp>
      <p:sp>
        <p:nvSpPr>
          <p:cNvPr id="272" name="Google Shape;272;p3"/>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4"/>
          <p:cNvSpPr txBox="1">
            <a:spLocks noGrp="1"/>
          </p:cNvSpPr>
          <p:nvPr>
            <p:ph type="title"/>
          </p:nvPr>
        </p:nvSpPr>
        <p:spPr>
          <a:xfrm>
            <a:off x="4383834" y="225426"/>
            <a:ext cx="5976600" cy="8952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1A606E"/>
              </a:buClr>
              <a:buSzPts val="3600"/>
              <a:buFont typeface="Corbel"/>
              <a:buNone/>
            </a:pPr>
            <a:r>
              <a:rPr lang="en-GB">
                <a:solidFill>
                  <a:srgbClr val="1A606E"/>
                </a:solidFill>
              </a:rPr>
              <a:t>OBJECTIVES:</a:t>
            </a:r>
            <a:endParaRPr/>
          </a:p>
        </p:txBody>
      </p:sp>
      <p:sp>
        <p:nvSpPr>
          <p:cNvPr id="279" name="Google Shape;279;p4"/>
          <p:cNvSpPr txBox="1">
            <a:spLocks noGrp="1"/>
          </p:cNvSpPr>
          <p:nvPr>
            <p:ph type="body" idx="1"/>
          </p:nvPr>
        </p:nvSpPr>
        <p:spPr>
          <a:xfrm>
            <a:off x="3491575" y="989025"/>
            <a:ext cx="8597100" cy="59046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SzPts val="2400"/>
              <a:buNone/>
            </a:pPr>
            <a:r>
              <a:rPr lang="en-GB" sz="2400"/>
              <a:t>By the end of the session  delegates will be able to:</a:t>
            </a:r>
            <a:endParaRPr sz="2400"/>
          </a:p>
          <a:p>
            <a:pPr marL="0" lvl="0" indent="0" algn="l" rtl="0">
              <a:lnSpc>
                <a:spcPct val="90000"/>
              </a:lnSpc>
              <a:spcBef>
                <a:spcPts val="1200"/>
              </a:spcBef>
              <a:spcAft>
                <a:spcPts val="0"/>
              </a:spcAft>
              <a:buSzPts val="2400"/>
              <a:buNone/>
            </a:pPr>
            <a:endParaRPr sz="2400"/>
          </a:p>
          <a:p>
            <a:pPr marL="182880" lvl="0" indent="-182880" algn="l" rtl="0">
              <a:lnSpc>
                <a:spcPct val="90000"/>
              </a:lnSpc>
              <a:spcBef>
                <a:spcPts val="1200"/>
              </a:spcBef>
              <a:spcAft>
                <a:spcPts val="0"/>
              </a:spcAft>
              <a:buSzPts val="2400"/>
              <a:buFont typeface="Arial"/>
              <a:buChar char="•"/>
            </a:pPr>
            <a:r>
              <a:rPr lang="en-GB" sz="2400"/>
              <a:t>Recognise the different types of Modern Slavery and Human Trafficking</a:t>
            </a:r>
            <a:endParaRPr sz="2400"/>
          </a:p>
          <a:p>
            <a:pPr marL="182880" lvl="0" indent="-182880" algn="l" rtl="0">
              <a:lnSpc>
                <a:spcPct val="90000"/>
              </a:lnSpc>
              <a:spcBef>
                <a:spcPts val="1200"/>
              </a:spcBef>
              <a:spcAft>
                <a:spcPts val="0"/>
              </a:spcAft>
              <a:buSzPts val="2400"/>
              <a:buFont typeface="Arial"/>
              <a:buChar char="•"/>
            </a:pPr>
            <a:r>
              <a:rPr lang="en-GB" sz="2400"/>
              <a:t>Understand the legislative framework around modern slavery</a:t>
            </a:r>
            <a:endParaRPr sz="2400"/>
          </a:p>
          <a:p>
            <a:pPr marL="182880" lvl="0" indent="-182880" algn="l" rtl="0">
              <a:lnSpc>
                <a:spcPct val="90000"/>
              </a:lnSpc>
              <a:spcBef>
                <a:spcPts val="1200"/>
              </a:spcBef>
              <a:spcAft>
                <a:spcPts val="0"/>
              </a:spcAft>
              <a:buSzPts val="2400"/>
              <a:buFont typeface="Arial"/>
              <a:buChar char="•"/>
            </a:pPr>
            <a:r>
              <a:rPr lang="en-GB" sz="2400"/>
              <a:t>Identify a potential victim of exploitation</a:t>
            </a:r>
            <a:endParaRPr sz="2400"/>
          </a:p>
          <a:p>
            <a:pPr marL="182880" lvl="0" indent="-182880" algn="l" rtl="0">
              <a:lnSpc>
                <a:spcPct val="90000"/>
              </a:lnSpc>
              <a:spcBef>
                <a:spcPts val="1200"/>
              </a:spcBef>
              <a:spcAft>
                <a:spcPts val="0"/>
              </a:spcAft>
              <a:buSzPts val="2400"/>
              <a:buFont typeface="Arial"/>
              <a:buChar char="•"/>
            </a:pPr>
            <a:r>
              <a:rPr lang="en-GB" sz="2400"/>
              <a:t>Understand the role of local and national agencies in modern slavery</a:t>
            </a:r>
            <a:endParaRPr sz="2400"/>
          </a:p>
          <a:p>
            <a:pPr marL="182880" lvl="0" indent="-182880" algn="l" rtl="0">
              <a:lnSpc>
                <a:spcPct val="90000"/>
              </a:lnSpc>
              <a:spcBef>
                <a:spcPts val="1200"/>
              </a:spcBef>
              <a:spcAft>
                <a:spcPts val="0"/>
              </a:spcAft>
              <a:buSzPts val="2400"/>
              <a:buFont typeface="Arial"/>
              <a:buChar char="•"/>
            </a:pPr>
            <a:r>
              <a:rPr lang="en-GB" sz="2400"/>
              <a:t>Understand how modern slavery affects individuals</a:t>
            </a:r>
            <a:endParaRPr sz="2400"/>
          </a:p>
          <a:p>
            <a:pPr marL="182880" lvl="0" indent="-182880" algn="l" rtl="0">
              <a:lnSpc>
                <a:spcPct val="90000"/>
              </a:lnSpc>
              <a:spcBef>
                <a:spcPts val="1200"/>
              </a:spcBef>
              <a:spcAft>
                <a:spcPts val="0"/>
              </a:spcAft>
              <a:buSzPts val="2400"/>
              <a:buFont typeface="Arial"/>
              <a:buChar char="•"/>
            </a:pPr>
            <a:r>
              <a:rPr lang="en-GB" sz="2400"/>
              <a:t>Understand your responsibilities as a member of your own local community and within university campus</a:t>
            </a:r>
            <a:endParaRPr sz="2400"/>
          </a:p>
          <a:p>
            <a:pPr marL="0" lvl="0" indent="0" algn="l" rtl="0">
              <a:lnSpc>
                <a:spcPct val="90000"/>
              </a:lnSpc>
              <a:spcBef>
                <a:spcPts val="1200"/>
              </a:spcBef>
              <a:spcAft>
                <a:spcPts val="0"/>
              </a:spcAft>
              <a:buSzPts val="2400"/>
              <a:buNone/>
            </a:pPr>
            <a:endParaRPr sz="2400"/>
          </a:p>
          <a:p>
            <a:pPr marL="182880" lvl="0" indent="-30477" algn="l" rtl="0">
              <a:lnSpc>
                <a:spcPct val="90000"/>
              </a:lnSpc>
              <a:spcBef>
                <a:spcPts val="1200"/>
              </a:spcBef>
              <a:spcAft>
                <a:spcPts val="0"/>
              </a:spcAft>
              <a:buSzPts val="2400"/>
              <a:buFont typeface="Noto Sans Symbols"/>
              <a:buNone/>
            </a:pPr>
            <a:endParaRPr sz="2400">
              <a:solidFill>
                <a:schemeClr val="lt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7"/>
          <p:cNvSpPr/>
          <p:nvPr/>
        </p:nvSpPr>
        <p:spPr>
          <a:xfrm>
            <a:off x="1919536" y="1775714"/>
            <a:ext cx="8496944" cy="41549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2400" b="0" i="0" u="none" strike="noStrike" cap="none">
                <a:solidFill>
                  <a:schemeClr val="dk2"/>
                </a:solidFill>
                <a:latin typeface="Corbel"/>
                <a:ea typeface="Corbel"/>
                <a:cs typeface="Corbel"/>
                <a:sym typeface="Corbel"/>
              </a:rPr>
              <a:t>Refers to the four Ps:</a:t>
            </a:r>
            <a:endParaRPr/>
          </a:p>
          <a:p>
            <a:pPr marL="0" marR="0" lvl="0" indent="0" algn="l" rtl="0">
              <a:lnSpc>
                <a:spcPct val="100000"/>
              </a:lnSpc>
              <a:spcBef>
                <a:spcPts val="0"/>
              </a:spcBef>
              <a:spcAft>
                <a:spcPts val="0"/>
              </a:spcAft>
              <a:buNone/>
            </a:pPr>
            <a:endParaRPr sz="1200" b="0" i="0" u="none" strike="noStrike" cap="none">
              <a:solidFill>
                <a:schemeClr val="dk2"/>
              </a:solidFill>
              <a:latin typeface="Corbel"/>
              <a:ea typeface="Corbel"/>
              <a:cs typeface="Corbel"/>
              <a:sym typeface="Corbel"/>
            </a:endParaRPr>
          </a:p>
          <a:p>
            <a:pPr marL="1787525" marR="0" lvl="0" indent="-1787525" algn="l" rtl="0">
              <a:lnSpc>
                <a:spcPct val="100000"/>
              </a:lnSpc>
              <a:spcBef>
                <a:spcPts val="0"/>
              </a:spcBef>
              <a:spcAft>
                <a:spcPts val="0"/>
              </a:spcAft>
              <a:buNone/>
            </a:pPr>
            <a:r>
              <a:rPr lang="en-GB" sz="2400" b="0" i="0" u="none" strike="noStrike" cap="none">
                <a:solidFill>
                  <a:schemeClr val="dk2"/>
                </a:solidFill>
                <a:latin typeface="Corbel"/>
                <a:ea typeface="Corbel"/>
                <a:cs typeface="Corbel"/>
                <a:sym typeface="Corbel"/>
              </a:rPr>
              <a:t>Pursue – 	is prosecute &amp; disrupt individual &amp; groups responsible for slavery</a:t>
            </a:r>
            <a:endParaRPr/>
          </a:p>
          <a:p>
            <a:pPr marL="1787525" marR="0" lvl="0" indent="-1787525" algn="l" rtl="0">
              <a:lnSpc>
                <a:spcPct val="100000"/>
              </a:lnSpc>
              <a:spcBef>
                <a:spcPts val="0"/>
              </a:spcBef>
              <a:spcAft>
                <a:spcPts val="0"/>
              </a:spcAft>
              <a:buNone/>
            </a:pPr>
            <a:endParaRPr sz="1200" b="0" i="0" u="none" strike="noStrike" cap="none">
              <a:solidFill>
                <a:schemeClr val="dk2"/>
              </a:solidFill>
              <a:latin typeface="Corbel"/>
              <a:ea typeface="Corbel"/>
              <a:cs typeface="Corbel"/>
              <a:sym typeface="Corbel"/>
            </a:endParaRPr>
          </a:p>
          <a:p>
            <a:pPr marL="342900" marR="0" lvl="0" indent="-342900" algn="l" rtl="0">
              <a:lnSpc>
                <a:spcPct val="100000"/>
              </a:lnSpc>
              <a:spcBef>
                <a:spcPts val="0"/>
              </a:spcBef>
              <a:spcAft>
                <a:spcPts val="0"/>
              </a:spcAft>
              <a:buNone/>
            </a:pPr>
            <a:r>
              <a:rPr lang="en-GB" sz="2400" b="0" i="0" u="none" strike="noStrike" cap="none">
                <a:solidFill>
                  <a:schemeClr val="dk2"/>
                </a:solidFill>
                <a:latin typeface="Corbel"/>
                <a:ea typeface="Corbel"/>
                <a:cs typeface="Corbel"/>
                <a:sym typeface="Corbel"/>
              </a:rPr>
              <a:t>Prevent – 	people from engaging in slavery</a:t>
            </a:r>
            <a:endParaRPr/>
          </a:p>
          <a:p>
            <a:pPr marL="342900" marR="0" lvl="0" indent="-342900" algn="l" rtl="0">
              <a:lnSpc>
                <a:spcPct val="100000"/>
              </a:lnSpc>
              <a:spcBef>
                <a:spcPts val="0"/>
              </a:spcBef>
              <a:spcAft>
                <a:spcPts val="0"/>
              </a:spcAft>
              <a:buNone/>
            </a:pPr>
            <a:endParaRPr sz="1200" b="0" i="0" u="none" strike="noStrike" cap="none">
              <a:solidFill>
                <a:schemeClr val="dk2"/>
              </a:solidFill>
              <a:latin typeface="Corbel"/>
              <a:ea typeface="Corbel"/>
              <a:cs typeface="Corbel"/>
              <a:sym typeface="Corbel"/>
            </a:endParaRPr>
          </a:p>
          <a:p>
            <a:pPr marL="1787525" marR="0" lvl="0" indent="-1787525" algn="l" rtl="0">
              <a:lnSpc>
                <a:spcPct val="100000"/>
              </a:lnSpc>
              <a:spcBef>
                <a:spcPts val="0"/>
              </a:spcBef>
              <a:spcAft>
                <a:spcPts val="0"/>
              </a:spcAft>
              <a:buNone/>
            </a:pPr>
            <a:r>
              <a:rPr lang="en-GB" sz="2400" b="0" i="0" u="none" strike="noStrike" cap="none">
                <a:solidFill>
                  <a:schemeClr val="dk2"/>
                </a:solidFill>
                <a:latin typeface="Corbel"/>
                <a:ea typeface="Corbel"/>
                <a:cs typeface="Corbel"/>
                <a:sym typeface="Corbel"/>
              </a:rPr>
              <a:t>Protect – 	strengthen safeguards against slavery by protecting people from exploitation &amp; increasing awareness of &amp; resilience against this crime</a:t>
            </a:r>
            <a:endParaRPr/>
          </a:p>
          <a:p>
            <a:pPr marL="1787525" marR="0" lvl="0" indent="-1787525" algn="l" rtl="0">
              <a:lnSpc>
                <a:spcPct val="100000"/>
              </a:lnSpc>
              <a:spcBef>
                <a:spcPts val="0"/>
              </a:spcBef>
              <a:spcAft>
                <a:spcPts val="0"/>
              </a:spcAft>
              <a:buNone/>
            </a:pPr>
            <a:endParaRPr sz="1200" b="0" i="0" u="none" strike="noStrike" cap="none">
              <a:solidFill>
                <a:schemeClr val="dk2"/>
              </a:solidFill>
              <a:latin typeface="Corbel"/>
              <a:ea typeface="Corbel"/>
              <a:cs typeface="Corbel"/>
              <a:sym typeface="Corbel"/>
            </a:endParaRPr>
          </a:p>
          <a:p>
            <a:pPr marL="1787525" marR="0" lvl="0" indent="-1787525" algn="l" rtl="0">
              <a:lnSpc>
                <a:spcPct val="100000"/>
              </a:lnSpc>
              <a:spcBef>
                <a:spcPts val="0"/>
              </a:spcBef>
              <a:spcAft>
                <a:spcPts val="0"/>
              </a:spcAft>
              <a:buNone/>
            </a:pPr>
            <a:r>
              <a:rPr lang="en-GB" sz="2400" b="0" i="0" u="none" strike="noStrike" cap="none">
                <a:solidFill>
                  <a:schemeClr val="dk2"/>
                </a:solidFill>
                <a:latin typeface="Corbel"/>
                <a:ea typeface="Corbel"/>
                <a:cs typeface="Corbel"/>
                <a:sym typeface="Corbel"/>
              </a:rPr>
              <a:t>Prepare – 	reduce the harm caused by slavery through improved victim identification &amp; enhanced support.</a:t>
            </a:r>
            <a:endParaRPr/>
          </a:p>
        </p:txBody>
      </p:sp>
      <p:sp>
        <p:nvSpPr>
          <p:cNvPr id="286" name="Google Shape;286;p7"/>
          <p:cNvSpPr txBox="1">
            <a:spLocks noGrp="1"/>
          </p:cNvSpPr>
          <p:nvPr>
            <p:ph type="title"/>
          </p:nvPr>
        </p:nvSpPr>
        <p:spPr>
          <a:xfrm>
            <a:off x="1970089" y="476672"/>
            <a:ext cx="6823075" cy="1152128"/>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a:solidFill>
                  <a:schemeClr val="dk2"/>
                </a:solidFill>
              </a:rPr>
              <a:t>UK GOVERNMENT</a:t>
            </a:r>
            <a:br>
              <a:rPr lang="en-GB">
                <a:solidFill>
                  <a:schemeClr val="dk2"/>
                </a:solidFill>
              </a:rPr>
            </a:br>
            <a:r>
              <a:rPr lang="en-GB">
                <a:solidFill>
                  <a:schemeClr val="dk2"/>
                </a:solidFill>
              </a:rPr>
              <a:t>  MODERN SLAVERY STRATEGY</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p8"/>
          <p:cNvPicPr preferRelativeResize="0"/>
          <p:nvPr/>
        </p:nvPicPr>
        <p:blipFill rotWithShape="1">
          <a:blip r:embed="rId3">
            <a:alphaModFix/>
          </a:blip>
          <a:srcRect/>
          <a:stretch/>
        </p:blipFill>
        <p:spPr>
          <a:xfrm>
            <a:off x="1524000" y="4"/>
            <a:ext cx="9161748" cy="6886357"/>
          </a:xfrm>
          <a:prstGeom prst="rect">
            <a:avLst/>
          </a:prstGeom>
          <a:noFill/>
          <a:ln>
            <a:noFill/>
          </a:ln>
        </p:spPr>
      </p:pic>
      <p:sp>
        <p:nvSpPr>
          <p:cNvPr id="293" name="Google Shape;293;p8"/>
          <p:cNvSpPr txBox="1"/>
          <p:nvPr/>
        </p:nvSpPr>
        <p:spPr>
          <a:xfrm>
            <a:off x="2199376" y="4811552"/>
            <a:ext cx="8316416" cy="107721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3200"/>
              <a:buFont typeface="Arial"/>
              <a:buNone/>
            </a:pPr>
            <a:r>
              <a:rPr lang="en-GB" sz="3200" b="0" i="0" u="none" strike="noStrike" cap="none">
                <a:solidFill>
                  <a:schemeClr val="lt1"/>
                </a:solidFill>
                <a:latin typeface="Corbel"/>
                <a:ea typeface="Corbel"/>
                <a:cs typeface="Corbel"/>
                <a:sym typeface="Corbel"/>
              </a:rPr>
              <a:t>WHAT DO YOU KNOW ABOUT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lang="en-GB" sz="3200" b="0" i="0" u="none" strike="noStrike" cap="none">
                <a:solidFill>
                  <a:schemeClr val="lt1"/>
                </a:solidFill>
                <a:latin typeface="Corbel"/>
                <a:ea typeface="Corbel"/>
                <a:cs typeface="Corbel"/>
                <a:sym typeface="Corbel"/>
              </a:rPr>
              <a:t>MODERN SLAVERY?</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39D447A-B05D-3440-8844-E5343121993C}"/>
              </a:ext>
            </a:extLst>
          </p:cNvPr>
          <p:cNvSpPr>
            <a:spLocks noGrp="1"/>
          </p:cNvSpPr>
          <p:nvPr>
            <p:ph type="title"/>
          </p:nvPr>
        </p:nvSpPr>
        <p:spPr/>
        <p:txBody>
          <a:bodyPr>
            <a:normAutofit fontScale="90000"/>
          </a:bodyPr>
          <a:lstStyle/>
          <a:p>
            <a:r>
              <a:rPr lang="en-GB" dirty="0"/>
              <a:t>Activity – Problem Profile – 10mins group consideration and 10mins group presentation.</a:t>
            </a:r>
          </a:p>
        </p:txBody>
      </p:sp>
      <p:sp>
        <p:nvSpPr>
          <p:cNvPr id="6" name="Text Placeholder 5">
            <a:extLst>
              <a:ext uri="{FF2B5EF4-FFF2-40B4-BE49-F238E27FC236}">
                <a16:creationId xmlns:a16="http://schemas.microsoft.com/office/drawing/2014/main" id="{900A9558-8044-46D8-3899-7031434C7BFE}"/>
              </a:ext>
            </a:extLst>
          </p:cNvPr>
          <p:cNvSpPr>
            <a:spLocks noGrp="1"/>
          </p:cNvSpPr>
          <p:nvPr>
            <p:ph type="body" idx="1"/>
          </p:nvPr>
        </p:nvSpPr>
        <p:spPr/>
        <p:txBody>
          <a:bodyPr/>
          <a:lstStyle/>
          <a:p>
            <a:r>
              <a:rPr lang="en-GB" dirty="0"/>
              <a:t>Provide some characteristic of a potential victim of Modern Slavery or Human Trafficking</a:t>
            </a:r>
          </a:p>
          <a:p>
            <a:r>
              <a:rPr lang="en-GB" dirty="0"/>
              <a:t>Consider – what you might keep your eyes out for, what the tell tales signs might be</a:t>
            </a:r>
          </a:p>
          <a:p>
            <a:r>
              <a:rPr lang="en-GB" dirty="0"/>
              <a:t>Think about – where they might work or be located.</a:t>
            </a:r>
          </a:p>
          <a:p>
            <a:r>
              <a:rPr lang="en-GB" dirty="0"/>
              <a:t>Picture – what exploiters might do to hide the abuse or how they might recruit a victim.</a:t>
            </a:r>
          </a:p>
          <a:p>
            <a:r>
              <a:rPr lang="en-GB" dirty="0"/>
              <a:t>Consider picking an exploitation type or just consider how a victim might present.</a:t>
            </a:r>
          </a:p>
        </p:txBody>
      </p:sp>
    </p:spTree>
    <p:extLst>
      <p:ext uri="{BB962C8B-B14F-4D97-AF65-F5344CB8AC3E}">
        <p14:creationId xmlns:p14="http://schemas.microsoft.com/office/powerpoint/2010/main" val="4059331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29"/>
          <p:cNvSpPr txBox="1">
            <a:spLocks noGrp="1"/>
          </p:cNvSpPr>
          <p:nvPr>
            <p:ph type="title"/>
          </p:nvPr>
        </p:nvSpPr>
        <p:spPr>
          <a:xfrm>
            <a:off x="29739" y="2465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endParaRPr b="1"/>
          </a:p>
        </p:txBody>
      </p:sp>
      <p:pic>
        <p:nvPicPr>
          <p:cNvPr id="457" name="Google Shape;457;p29"/>
          <p:cNvPicPr preferRelativeResize="0">
            <a:picLocks noGrp="1"/>
          </p:cNvPicPr>
          <p:nvPr>
            <p:ph type="body" idx="1"/>
          </p:nvPr>
        </p:nvPicPr>
        <p:blipFill rotWithShape="1">
          <a:blip r:embed="rId3">
            <a:alphaModFix/>
          </a:blip>
          <a:srcRect/>
          <a:stretch/>
        </p:blipFill>
        <p:spPr>
          <a:xfrm>
            <a:off x="0" y="50"/>
            <a:ext cx="12192000" cy="6858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sp>
        <p:nvSpPr>
          <p:cNvPr id="462" name="Google Shape;462;p30"/>
          <p:cNvSpPr txBox="1">
            <a:spLocks noGrp="1"/>
          </p:cNvSpPr>
          <p:nvPr>
            <p:ph type="title"/>
          </p:nvPr>
        </p:nvSpPr>
        <p:spPr>
          <a:xfrm>
            <a:off x="196175" y="-596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a:t>Spot the Signs …..</a:t>
            </a:r>
            <a:endParaRPr/>
          </a:p>
        </p:txBody>
      </p:sp>
      <p:sp>
        <p:nvSpPr>
          <p:cNvPr id="463" name="Google Shape;463;p3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50800" algn="l" rtl="0">
              <a:lnSpc>
                <a:spcPct val="90000"/>
              </a:lnSpc>
              <a:spcBef>
                <a:spcPts val="0"/>
              </a:spcBef>
              <a:spcAft>
                <a:spcPts val="0"/>
              </a:spcAft>
              <a:buClr>
                <a:schemeClr val="dk1"/>
              </a:buClr>
              <a:buSzPts val="2800"/>
              <a:buNone/>
            </a:pPr>
            <a:endParaRPr/>
          </a:p>
        </p:txBody>
      </p:sp>
      <p:pic>
        <p:nvPicPr>
          <p:cNvPr id="464" name="Google Shape;464;p30" descr="Modern Slavery - Spot the signs. Peel Solutions recruitment and training"/>
          <p:cNvPicPr preferRelativeResize="0"/>
          <p:nvPr/>
        </p:nvPicPr>
        <p:blipFill rotWithShape="1">
          <a:blip r:embed="rId3">
            <a:alphaModFix/>
          </a:blip>
          <a:srcRect r="5464"/>
          <a:stretch/>
        </p:blipFill>
        <p:spPr>
          <a:xfrm>
            <a:off x="1094775" y="1563000"/>
            <a:ext cx="10515599" cy="48766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18"/>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1800"/>
              <a:buNone/>
            </a:pPr>
            <a:r>
              <a:rPr lang="en-GB"/>
              <a:t>The LAW</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19"/>
          <p:cNvSpPr txBox="1">
            <a:spLocks noGrp="1"/>
          </p:cNvSpPr>
          <p:nvPr>
            <p:ph type="title"/>
          </p:nvPr>
        </p:nvSpPr>
        <p:spPr>
          <a:xfrm>
            <a:off x="1970089" y="457200"/>
            <a:ext cx="6823075" cy="667544"/>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a:solidFill>
                  <a:schemeClr val="dk2"/>
                </a:solidFill>
              </a:rPr>
              <a:t>DEFINITION</a:t>
            </a:r>
            <a:endParaRPr/>
          </a:p>
        </p:txBody>
      </p:sp>
      <p:sp>
        <p:nvSpPr>
          <p:cNvPr id="367" name="Google Shape;367;p19"/>
          <p:cNvSpPr txBox="1">
            <a:spLocks noGrp="1"/>
          </p:cNvSpPr>
          <p:nvPr>
            <p:ph type="body" idx="1"/>
          </p:nvPr>
        </p:nvSpPr>
        <p:spPr>
          <a:xfrm>
            <a:off x="3572256" y="1328928"/>
            <a:ext cx="6638544" cy="4980392"/>
          </a:xfrm>
          <a:prstGeom prst="rect">
            <a:avLst/>
          </a:prstGeom>
          <a:noFill/>
          <a:ln>
            <a:noFill/>
          </a:ln>
        </p:spPr>
        <p:txBody>
          <a:bodyPr spcFirstLastPara="1" wrap="square" lIns="91425" tIns="45700" rIns="91425" bIns="45700" anchor="ctr" anchorCtr="0">
            <a:noAutofit/>
          </a:bodyPr>
          <a:lstStyle/>
          <a:p>
            <a:pPr marL="0" lvl="0" indent="0" algn="l" rtl="0">
              <a:lnSpc>
                <a:spcPct val="80000"/>
              </a:lnSpc>
              <a:spcBef>
                <a:spcPts val="1200"/>
              </a:spcBef>
              <a:spcAft>
                <a:spcPts val="0"/>
              </a:spcAft>
              <a:buSzPts val="1800"/>
              <a:buNone/>
            </a:pPr>
            <a:r>
              <a:rPr lang="en-GB" sz="2800" b="1">
                <a:solidFill>
                  <a:schemeClr val="dk2"/>
                </a:solidFill>
              </a:rPr>
              <a:t>Originates from The Palermo Protocols;</a:t>
            </a:r>
            <a:endParaRPr/>
          </a:p>
          <a:p>
            <a:pPr marL="457200" lvl="0" indent="-228600" algn="ctr" rtl="0">
              <a:lnSpc>
                <a:spcPct val="80000"/>
              </a:lnSpc>
              <a:spcBef>
                <a:spcPts val="1200"/>
              </a:spcBef>
              <a:spcAft>
                <a:spcPts val="0"/>
              </a:spcAft>
              <a:buSzPts val="1800"/>
              <a:buFont typeface="Arial"/>
              <a:buNone/>
            </a:pPr>
            <a:endParaRPr sz="2800">
              <a:solidFill>
                <a:schemeClr val="dk2"/>
              </a:solidFill>
            </a:endParaRPr>
          </a:p>
          <a:p>
            <a:pPr marL="457200" lvl="0" indent="-342900" algn="l" rtl="0">
              <a:lnSpc>
                <a:spcPct val="90000"/>
              </a:lnSpc>
              <a:spcBef>
                <a:spcPts val="1200"/>
              </a:spcBef>
              <a:spcAft>
                <a:spcPts val="0"/>
              </a:spcAft>
              <a:buSzPts val="1800"/>
              <a:buFont typeface="Arial"/>
              <a:buChar char="•"/>
            </a:pPr>
            <a:r>
              <a:rPr lang="en-GB" sz="2800">
                <a:solidFill>
                  <a:schemeClr val="dk2"/>
                </a:solidFill>
              </a:rPr>
              <a:t>To Prevent, Suppress and Punish Trafficking in Persons, especially Women and Children;</a:t>
            </a:r>
            <a:endParaRPr/>
          </a:p>
          <a:p>
            <a:pPr marL="457200" lvl="0" indent="-342900" algn="l" rtl="0">
              <a:lnSpc>
                <a:spcPct val="90000"/>
              </a:lnSpc>
              <a:spcBef>
                <a:spcPts val="1200"/>
              </a:spcBef>
              <a:spcAft>
                <a:spcPts val="0"/>
              </a:spcAft>
              <a:buSzPts val="1800"/>
              <a:buFont typeface="Arial"/>
              <a:buChar char="•"/>
            </a:pPr>
            <a:r>
              <a:rPr lang="en-GB" sz="2800">
                <a:solidFill>
                  <a:schemeClr val="dk2"/>
                </a:solidFill>
              </a:rPr>
              <a:t>The Protocol against the Smuggling of Migrants by Land, Sea and Air;</a:t>
            </a:r>
            <a:endParaRPr/>
          </a:p>
          <a:p>
            <a:pPr marL="457200" lvl="0" indent="-342900" algn="l" rtl="0">
              <a:lnSpc>
                <a:spcPct val="90000"/>
              </a:lnSpc>
              <a:spcBef>
                <a:spcPts val="1200"/>
              </a:spcBef>
              <a:spcAft>
                <a:spcPts val="0"/>
              </a:spcAft>
              <a:buSzPts val="1800"/>
              <a:buFont typeface="Arial"/>
              <a:buChar char="•"/>
            </a:pPr>
            <a:r>
              <a:rPr lang="en-GB" sz="2800">
                <a:solidFill>
                  <a:schemeClr val="dk2"/>
                </a:solidFill>
              </a:rPr>
              <a:t>The Protocol against the Illicit Manufacturing and Trafficking in Firearms, Their Parts and Components and Ammunition.</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20"/>
          <p:cNvSpPr/>
          <p:nvPr/>
        </p:nvSpPr>
        <p:spPr>
          <a:xfrm>
            <a:off x="3319529" y="465154"/>
            <a:ext cx="5101386" cy="5078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2700" b="1" i="0" u="none" strike="noStrike" cap="none">
                <a:solidFill>
                  <a:schemeClr val="dk2"/>
                </a:solidFill>
                <a:latin typeface="Arial"/>
                <a:ea typeface="Arial"/>
                <a:cs typeface="Arial"/>
                <a:sym typeface="Arial"/>
              </a:rPr>
              <a:t>HUMAN TRAFFICKING </a:t>
            </a:r>
            <a:endParaRPr sz="2700" b="1" i="0" u="none" strike="noStrike" cap="none">
              <a:solidFill>
                <a:schemeClr val="dk2"/>
              </a:solidFill>
              <a:latin typeface="Arial"/>
              <a:ea typeface="Arial"/>
              <a:cs typeface="Arial"/>
              <a:sym typeface="Arial"/>
            </a:endParaRPr>
          </a:p>
        </p:txBody>
      </p:sp>
      <p:sp>
        <p:nvSpPr>
          <p:cNvPr id="374" name="Google Shape;374;p20"/>
          <p:cNvSpPr/>
          <p:nvPr/>
        </p:nvSpPr>
        <p:spPr>
          <a:xfrm>
            <a:off x="1970039" y="1772357"/>
            <a:ext cx="2583960" cy="4076113"/>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8C8C8C"/>
              </a:solidFill>
              <a:latin typeface="Arial"/>
              <a:ea typeface="Arial"/>
              <a:cs typeface="Arial"/>
              <a:sym typeface="Arial"/>
            </a:endParaRPr>
          </a:p>
        </p:txBody>
      </p:sp>
      <p:sp>
        <p:nvSpPr>
          <p:cNvPr id="375" name="Google Shape;375;p20"/>
          <p:cNvSpPr/>
          <p:nvPr/>
        </p:nvSpPr>
        <p:spPr>
          <a:xfrm>
            <a:off x="2086870" y="2034414"/>
            <a:ext cx="2235458"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600" b="1" i="0" u="none" strike="noStrike" cap="none">
                <a:solidFill>
                  <a:srgbClr val="FFFFFF"/>
                </a:solidFill>
                <a:latin typeface="Avenir"/>
                <a:ea typeface="Avenir"/>
                <a:cs typeface="Avenir"/>
                <a:sym typeface="Avenir"/>
              </a:rPr>
              <a:t>THE ACT</a:t>
            </a:r>
            <a:endParaRPr/>
          </a:p>
          <a:p>
            <a:pPr marL="0" marR="0" lvl="0" indent="0" algn="ctr" rtl="0">
              <a:lnSpc>
                <a:spcPct val="100000"/>
              </a:lnSpc>
              <a:spcBef>
                <a:spcPts val="0"/>
              </a:spcBef>
              <a:spcAft>
                <a:spcPts val="0"/>
              </a:spcAft>
              <a:buNone/>
            </a:pPr>
            <a:r>
              <a:rPr lang="en-GB" sz="1600" b="0" i="0" u="none" strike="noStrike" cap="none">
                <a:solidFill>
                  <a:srgbClr val="FFFFFF"/>
                </a:solidFill>
                <a:latin typeface="Avenir"/>
                <a:ea typeface="Avenir"/>
                <a:cs typeface="Avenir"/>
                <a:sym typeface="Avenir"/>
              </a:rPr>
              <a:t>(What is done)</a:t>
            </a:r>
            <a:endParaRPr/>
          </a:p>
        </p:txBody>
      </p:sp>
      <p:cxnSp>
        <p:nvCxnSpPr>
          <p:cNvPr id="376" name="Google Shape;376;p20"/>
          <p:cNvCxnSpPr/>
          <p:nvPr/>
        </p:nvCxnSpPr>
        <p:spPr>
          <a:xfrm>
            <a:off x="2784396" y="3041672"/>
            <a:ext cx="840406" cy="0"/>
          </a:xfrm>
          <a:prstGeom prst="straightConnector1">
            <a:avLst/>
          </a:prstGeom>
          <a:noFill/>
          <a:ln w="25400" cap="flat" cmpd="sng">
            <a:solidFill>
              <a:srgbClr val="FFFFFF"/>
            </a:solidFill>
            <a:prstDash val="solid"/>
            <a:round/>
            <a:headEnd type="none" w="sm" len="sm"/>
            <a:tailEnd type="none" w="sm" len="sm"/>
          </a:ln>
        </p:spPr>
      </p:cxnSp>
      <p:sp>
        <p:nvSpPr>
          <p:cNvPr id="377" name="Google Shape;377;p20"/>
          <p:cNvSpPr/>
          <p:nvPr/>
        </p:nvSpPr>
        <p:spPr>
          <a:xfrm>
            <a:off x="2124502" y="3222637"/>
            <a:ext cx="2429501" cy="116955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1400"/>
              <a:buFont typeface="Arial"/>
              <a:buChar char="•"/>
            </a:pPr>
            <a:r>
              <a:rPr lang="en-GB" sz="1400" b="0" i="0" u="none" strike="noStrike" cap="none">
                <a:solidFill>
                  <a:srgbClr val="FFFFFF"/>
                </a:solidFill>
                <a:latin typeface="Avenir"/>
                <a:ea typeface="Avenir"/>
                <a:cs typeface="Avenir"/>
                <a:sym typeface="Avenir"/>
              </a:rPr>
              <a:t>Recruit,</a:t>
            </a:r>
            <a:endParaRPr/>
          </a:p>
          <a:p>
            <a:pPr marL="285750" marR="0" lvl="0" indent="-285750" algn="l" rtl="0">
              <a:lnSpc>
                <a:spcPct val="100000"/>
              </a:lnSpc>
              <a:spcBef>
                <a:spcPts val="0"/>
              </a:spcBef>
              <a:spcAft>
                <a:spcPts val="0"/>
              </a:spcAft>
              <a:buClr>
                <a:srgbClr val="000000"/>
              </a:buClr>
              <a:buSzPts val="1400"/>
              <a:buFont typeface="Arial"/>
              <a:buChar char="•"/>
            </a:pPr>
            <a:r>
              <a:rPr lang="en-GB" sz="1400" b="0" i="0" u="none" strike="noStrike" cap="none">
                <a:solidFill>
                  <a:srgbClr val="FFFFFF"/>
                </a:solidFill>
                <a:latin typeface="Avenir"/>
                <a:ea typeface="Avenir"/>
                <a:cs typeface="Avenir"/>
                <a:sym typeface="Avenir"/>
              </a:rPr>
              <a:t>Transport,</a:t>
            </a:r>
            <a:endParaRPr/>
          </a:p>
          <a:p>
            <a:pPr marL="285750" marR="0" lvl="0" indent="-285750" algn="l" rtl="0">
              <a:lnSpc>
                <a:spcPct val="100000"/>
              </a:lnSpc>
              <a:spcBef>
                <a:spcPts val="0"/>
              </a:spcBef>
              <a:spcAft>
                <a:spcPts val="0"/>
              </a:spcAft>
              <a:buClr>
                <a:srgbClr val="000000"/>
              </a:buClr>
              <a:buSzPts val="1400"/>
              <a:buFont typeface="Arial"/>
              <a:buChar char="•"/>
            </a:pPr>
            <a:r>
              <a:rPr lang="en-GB" sz="1400" b="0" i="0" u="none" strike="noStrike" cap="none">
                <a:solidFill>
                  <a:srgbClr val="FFFFFF"/>
                </a:solidFill>
                <a:latin typeface="Avenir"/>
                <a:ea typeface="Avenir"/>
                <a:cs typeface="Avenir"/>
                <a:sym typeface="Avenir"/>
              </a:rPr>
              <a:t>Transfer,</a:t>
            </a:r>
            <a:endParaRPr/>
          </a:p>
          <a:p>
            <a:pPr marL="285750" marR="0" lvl="0" indent="-285750" algn="l" rtl="0">
              <a:lnSpc>
                <a:spcPct val="100000"/>
              </a:lnSpc>
              <a:spcBef>
                <a:spcPts val="0"/>
              </a:spcBef>
              <a:spcAft>
                <a:spcPts val="0"/>
              </a:spcAft>
              <a:buClr>
                <a:srgbClr val="000000"/>
              </a:buClr>
              <a:buSzPts val="1400"/>
              <a:buFont typeface="Arial"/>
              <a:buChar char="•"/>
            </a:pPr>
            <a:r>
              <a:rPr lang="en-GB" sz="1400" b="0" i="0" u="none" strike="noStrike" cap="none">
                <a:solidFill>
                  <a:srgbClr val="FFFFFF"/>
                </a:solidFill>
                <a:latin typeface="Avenir"/>
                <a:ea typeface="Avenir"/>
                <a:cs typeface="Avenir"/>
                <a:sym typeface="Avenir"/>
              </a:rPr>
              <a:t>Harbour or Receipt of Persons </a:t>
            </a:r>
            <a:endParaRPr/>
          </a:p>
        </p:txBody>
      </p:sp>
      <p:sp>
        <p:nvSpPr>
          <p:cNvPr id="378" name="Google Shape;378;p20"/>
          <p:cNvSpPr/>
          <p:nvPr/>
        </p:nvSpPr>
        <p:spPr>
          <a:xfrm>
            <a:off x="4686828" y="1772360"/>
            <a:ext cx="2698800" cy="4076113"/>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8C8C8C"/>
              </a:solidFill>
              <a:latin typeface="Arial"/>
              <a:ea typeface="Arial"/>
              <a:cs typeface="Arial"/>
              <a:sym typeface="Arial"/>
            </a:endParaRPr>
          </a:p>
        </p:txBody>
      </p:sp>
      <p:sp>
        <p:nvSpPr>
          <p:cNvPr id="379" name="Google Shape;379;p20"/>
          <p:cNvSpPr/>
          <p:nvPr/>
        </p:nvSpPr>
        <p:spPr>
          <a:xfrm>
            <a:off x="4909092" y="2034414"/>
            <a:ext cx="2235458"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600" b="1" i="0" u="none" strike="noStrike" cap="none">
                <a:solidFill>
                  <a:srgbClr val="FFFFFF"/>
                </a:solidFill>
                <a:latin typeface="Avenir"/>
                <a:ea typeface="Avenir"/>
                <a:cs typeface="Avenir"/>
                <a:sym typeface="Avenir"/>
              </a:rPr>
              <a:t>THE MEANS</a:t>
            </a:r>
            <a:endParaRPr/>
          </a:p>
          <a:p>
            <a:pPr marL="0" marR="0" lvl="0" indent="0" algn="ctr" rtl="0">
              <a:lnSpc>
                <a:spcPct val="100000"/>
              </a:lnSpc>
              <a:spcBef>
                <a:spcPts val="0"/>
              </a:spcBef>
              <a:spcAft>
                <a:spcPts val="0"/>
              </a:spcAft>
              <a:buNone/>
            </a:pPr>
            <a:r>
              <a:rPr lang="en-GB" sz="1600" b="0" i="0" u="none" strike="noStrike" cap="none">
                <a:solidFill>
                  <a:srgbClr val="FFFFFF"/>
                </a:solidFill>
                <a:latin typeface="Avenir"/>
                <a:ea typeface="Avenir"/>
                <a:cs typeface="Avenir"/>
                <a:sym typeface="Avenir"/>
              </a:rPr>
              <a:t>(How it is done)</a:t>
            </a:r>
            <a:endParaRPr/>
          </a:p>
        </p:txBody>
      </p:sp>
      <p:sp>
        <p:nvSpPr>
          <p:cNvPr id="380" name="Google Shape;380;p20"/>
          <p:cNvSpPr/>
          <p:nvPr/>
        </p:nvSpPr>
        <p:spPr>
          <a:xfrm>
            <a:off x="4758272" y="3222634"/>
            <a:ext cx="2493269" cy="249299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FFFFFF"/>
                </a:solidFill>
                <a:latin typeface="Avenir"/>
                <a:ea typeface="Avenir"/>
                <a:cs typeface="Avenir"/>
                <a:sym typeface="Avenir"/>
              </a:rPr>
              <a:t>Threat or use of force or other forms of coercion</a:t>
            </a:r>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FFFFFF"/>
                </a:solidFill>
                <a:latin typeface="Avenir"/>
                <a:ea typeface="Avenir"/>
                <a:cs typeface="Avenir"/>
                <a:sym typeface="Avenir"/>
              </a:rPr>
              <a:t>Abduction</a:t>
            </a:r>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FFFFFF"/>
                </a:solidFill>
                <a:latin typeface="Avenir"/>
                <a:ea typeface="Avenir"/>
                <a:cs typeface="Avenir"/>
                <a:sym typeface="Avenir"/>
              </a:rPr>
              <a:t>Fraud / Deception</a:t>
            </a:r>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FFFFFF"/>
                </a:solidFill>
                <a:latin typeface="Avenir"/>
                <a:ea typeface="Avenir"/>
                <a:cs typeface="Avenir"/>
                <a:sym typeface="Avenir"/>
              </a:rPr>
              <a:t>Abuse of power or of a position of vulnerability</a:t>
            </a:r>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FFFFFF"/>
                </a:solidFill>
                <a:latin typeface="Avenir"/>
                <a:ea typeface="Avenir"/>
                <a:cs typeface="Avenir"/>
                <a:sym typeface="Avenir"/>
              </a:rPr>
              <a:t>Giving or receiving of payments or benefits to achieve the consent of a person having control over another person</a:t>
            </a:r>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chemeClr val="dk2"/>
                </a:solidFill>
                <a:latin typeface="Avenir"/>
                <a:ea typeface="Avenir"/>
                <a:cs typeface="Avenir"/>
                <a:sym typeface="Avenir"/>
              </a:rPr>
              <a:t>*</a:t>
            </a:r>
            <a:r>
              <a:rPr lang="en-GB" sz="1200" b="1" i="0" u="none" strike="noStrike" cap="none">
                <a:solidFill>
                  <a:schemeClr val="dk2"/>
                </a:solidFill>
                <a:latin typeface="Avenir"/>
                <a:ea typeface="Avenir"/>
                <a:cs typeface="Avenir"/>
                <a:sym typeface="Avenir"/>
              </a:rPr>
              <a:t>The MEANS is not pertinent  for under 18 year olds </a:t>
            </a:r>
            <a:endParaRPr/>
          </a:p>
        </p:txBody>
      </p:sp>
      <p:cxnSp>
        <p:nvCxnSpPr>
          <p:cNvPr id="381" name="Google Shape;381;p20"/>
          <p:cNvCxnSpPr/>
          <p:nvPr/>
        </p:nvCxnSpPr>
        <p:spPr>
          <a:xfrm>
            <a:off x="5597210" y="3041672"/>
            <a:ext cx="840406" cy="0"/>
          </a:xfrm>
          <a:prstGeom prst="straightConnector1">
            <a:avLst/>
          </a:prstGeom>
          <a:noFill/>
          <a:ln w="25400" cap="flat" cmpd="sng">
            <a:solidFill>
              <a:srgbClr val="FFFFFF"/>
            </a:solidFill>
            <a:prstDash val="solid"/>
            <a:round/>
            <a:headEnd type="none" w="sm" len="sm"/>
            <a:tailEnd type="none" w="sm" len="sm"/>
          </a:ln>
        </p:spPr>
      </p:cxnSp>
      <p:sp>
        <p:nvSpPr>
          <p:cNvPr id="382" name="Google Shape;382;p20"/>
          <p:cNvSpPr/>
          <p:nvPr/>
        </p:nvSpPr>
        <p:spPr>
          <a:xfrm>
            <a:off x="7523161" y="1772360"/>
            <a:ext cx="2698800" cy="4076113"/>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8C8C8C"/>
              </a:solidFill>
              <a:latin typeface="Arial"/>
              <a:ea typeface="Arial"/>
              <a:cs typeface="Arial"/>
              <a:sym typeface="Arial"/>
            </a:endParaRPr>
          </a:p>
        </p:txBody>
      </p:sp>
      <p:sp>
        <p:nvSpPr>
          <p:cNvPr id="383" name="Google Shape;383;p20"/>
          <p:cNvSpPr/>
          <p:nvPr/>
        </p:nvSpPr>
        <p:spPr>
          <a:xfrm>
            <a:off x="7762356" y="2034414"/>
            <a:ext cx="2235458"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600" b="1" i="0" u="none" strike="noStrike" cap="none">
                <a:solidFill>
                  <a:srgbClr val="FFFFFF"/>
                </a:solidFill>
                <a:latin typeface="Avenir"/>
                <a:ea typeface="Avenir"/>
                <a:cs typeface="Avenir"/>
                <a:sym typeface="Avenir"/>
              </a:rPr>
              <a:t>THE PURPOSE</a:t>
            </a:r>
            <a:endParaRPr/>
          </a:p>
          <a:p>
            <a:pPr marL="0" marR="0" lvl="0" indent="0" algn="ctr" rtl="0">
              <a:lnSpc>
                <a:spcPct val="100000"/>
              </a:lnSpc>
              <a:spcBef>
                <a:spcPts val="0"/>
              </a:spcBef>
              <a:spcAft>
                <a:spcPts val="0"/>
              </a:spcAft>
              <a:buNone/>
            </a:pPr>
            <a:r>
              <a:rPr lang="en-GB" sz="1600" b="0" i="0" u="none" strike="noStrike" cap="none">
                <a:solidFill>
                  <a:srgbClr val="FFFFFF"/>
                </a:solidFill>
                <a:latin typeface="Avenir"/>
                <a:ea typeface="Avenir"/>
                <a:cs typeface="Avenir"/>
                <a:sym typeface="Avenir"/>
              </a:rPr>
              <a:t>(Why it is done)</a:t>
            </a:r>
            <a:endParaRPr/>
          </a:p>
        </p:txBody>
      </p:sp>
      <p:cxnSp>
        <p:nvCxnSpPr>
          <p:cNvPr id="384" name="Google Shape;384;p20"/>
          <p:cNvCxnSpPr/>
          <p:nvPr/>
        </p:nvCxnSpPr>
        <p:spPr>
          <a:xfrm>
            <a:off x="8471717" y="3041672"/>
            <a:ext cx="840406" cy="0"/>
          </a:xfrm>
          <a:prstGeom prst="straightConnector1">
            <a:avLst/>
          </a:prstGeom>
          <a:noFill/>
          <a:ln w="25400" cap="flat" cmpd="sng">
            <a:solidFill>
              <a:srgbClr val="FFFFFF"/>
            </a:solidFill>
            <a:prstDash val="solid"/>
            <a:round/>
            <a:headEnd type="none" w="sm" len="sm"/>
            <a:tailEnd type="none" w="sm" len="sm"/>
          </a:ln>
        </p:spPr>
      </p:cxnSp>
      <p:sp>
        <p:nvSpPr>
          <p:cNvPr id="385" name="Google Shape;385;p20"/>
          <p:cNvSpPr/>
          <p:nvPr/>
        </p:nvSpPr>
        <p:spPr>
          <a:xfrm>
            <a:off x="7786624" y="3222633"/>
            <a:ext cx="2429501" cy="181588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1400"/>
              <a:buFont typeface="Arial"/>
              <a:buChar char="•"/>
            </a:pPr>
            <a:r>
              <a:rPr lang="en-GB" sz="1400" b="0" i="0" u="none" strike="noStrike" cap="none">
                <a:solidFill>
                  <a:srgbClr val="FFFFFF"/>
                </a:solidFill>
                <a:latin typeface="Avenir"/>
                <a:ea typeface="Avenir"/>
                <a:cs typeface="Avenir"/>
                <a:sym typeface="Avenir"/>
              </a:rPr>
              <a:t>Sexual exploitation; forced labour or services</a:t>
            </a:r>
            <a:endParaRPr/>
          </a:p>
          <a:p>
            <a:pPr marL="285750" marR="0" lvl="0" indent="-285750" algn="l" rtl="0">
              <a:lnSpc>
                <a:spcPct val="100000"/>
              </a:lnSpc>
              <a:spcBef>
                <a:spcPts val="0"/>
              </a:spcBef>
              <a:spcAft>
                <a:spcPts val="0"/>
              </a:spcAft>
              <a:buClr>
                <a:srgbClr val="000000"/>
              </a:buClr>
              <a:buSzPts val="1400"/>
              <a:buFont typeface="Arial"/>
              <a:buChar char="•"/>
            </a:pPr>
            <a:r>
              <a:rPr lang="en-GB" sz="1400" b="0" i="0" u="none" strike="noStrike" cap="none">
                <a:solidFill>
                  <a:srgbClr val="FFFFFF"/>
                </a:solidFill>
                <a:latin typeface="Avenir"/>
                <a:ea typeface="Avenir"/>
                <a:cs typeface="Avenir"/>
                <a:sym typeface="Avenir"/>
              </a:rPr>
              <a:t>Slavery or practices similar to slavery</a:t>
            </a:r>
            <a:endParaRPr/>
          </a:p>
          <a:p>
            <a:pPr marL="285750" marR="0" lvl="0" indent="-285750" algn="l" rtl="0">
              <a:lnSpc>
                <a:spcPct val="100000"/>
              </a:lnSpc>
              <a:spcBef>
                <a:spcPts val="0"/>
              </a:spcBef>
              <a:spcAft>
                <a:spcPts val="0"/>
              </a:spcAft>
              <a:buClr>
                <a:srgbClr val="000000"/>
              </a:buClr>
              <a:buSzPts val="1400"/>
              <a:buFont typeface="Arial"/>
              <a:buChar char="•"/>
            </a:pPr>
            <a:r>
              <a:rPr lang="en-GB" sz="1400" b="0" i="0" u="none" strike="noStrike" cap="none">
                <a:solidFill>
                  <a:srgbClr val="FFFFFF"/>
                </a:solidFill>
                <a:latin typeface="Avenir"/>
                <a:ea typeface="Avenir"/>
                <a:cs typeface="Avenir"/>
                <a:sym typeface="Avenir"/>
              </a:rPr>
              <a:t>Servitude, or </a:t>
            </a:r>
            <a:endParaRPr/>
          </a:p>
          <a:p>
            <a:pPr marL="285750" marR="0" lvl="0" indent="-285750" algn="l" rtl="0">
              <a:lnSpc>
                <a:spcPct val="100000"/>
              </a:lnSpc>
              <a:spcBef>
                <a:spcPts val="0"/>
              </a:spcBef>
              <a:spcAft>
                <a:spcPts val="0"/>
              </a:spcAft>
              <a:buClr>
                <a:srgbClr val="000000"/>
              </a:buClr>
              <a:buSzPts val="1400"/>
              <a:buFont typeface="Arial"/>
              <a:buChar char="•"/>
            </a:pPr>
            <a:r>
              <a:rPr lang="en-GB" sz="1400" b="0" i="0" u="none" strike="noStrike" cap="none">
                <a:solidFill>
                  <a:srgbClr val="FFFFFF"/>
                </a:solidFill>
                <a:latin typeface="Avenir"/>
                <a:ea typeface="Avenir"/>
                <a:cs typeface="Avenir"/>
                <a:sym typeface="Avenir"/>
              </a:rPr>
              <a:t>the removal of organs.</a:t>
            </a:r>
            <a:endParaRPr/>
          </a:p>
          <a:p>
            <a:pPr marL="285750" marR="0" lvl="0" indent="-196850" algn="l"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venir"/>
              <a:ea typeface="Avenir"/>
              <a:cs typeface="Avenir"/>
              <a:sym typeface="Avenir"/>
            </a:endParaRPr>
          </a:p>
        </p:txBody>
      </p:sp>
      <p:sp>
        <p:nvSpPr>
          <p:cNvPr id="386" name="Google Shape;386;p20"/>
          <p:cNvSpPr/>
          <p:nvPr/>
        </p:nvSpPr>
        <p:spPr>
          <a:xfrm>
            <a:off x="3319529" y="1031674"/>
            <a:ext cx="5101386" cy="3231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500" b="0" i="1" u="none" strike="noStrike" cap="none">
                <a:solidFill>
                  <a:schemeClr val="dk2"/>
                </a:solidFill>
                <a:latin typeface="Avenir"/>
                <a:ea typeface="Avenir"/>
                <a:cs typeface="Avenir"/>
                <a:sym typeface="Avenir"/>
              </a:rPr>
              <a:t>(Palermo Protocol)</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7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7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8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8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8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8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8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21"/>
          <p:cNvSpPr txBox="1">
            <a:spLocks noGrp="1"/>
          </p:cNvSpPr>
          <p:nvPr>
            <p:ph type="title"/>
          </p:nvPr>
        </p:nvSpPr>
        <p:spPr>
          <a:xfrm>
            <a:off x="1970088" y="457200"/>
            <a:ext cx="6934224" cy="883568"/>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a:solidFill>
                  <a:schemeClr val="dk2"/>
                </a:solidFill>
              </a:rPr>
              <a:t>                TRAFFICKING IN PERSONS </a:t>
            </a:r>
            <a:br>
              <a:rPr lang="en-GB">
                <a:solidFill>
                  <a:schemeClr val="dk2"/>
                </a:solidFill>
              </a:rPr>
            </a:br>
            <a:r>
              <a:rPr lang="en-GB">
                <a:solidFill>
                  <a:schemeClr val="dk2"/>
                </a:solidFill>
              </a:rPr>
              <a:t>IS DEFINED AS:</a:t>
            </a:r>
            <a:endParaRPr/>
          </a:p>
        </p:txBody>
      </p:sp>
      <p:sp>
        <p:nvSpPr>
          <p:cNvPr id="393" name="Google Shape;393;p21"/>
          <p:cNvSpPr txBox="1">
            <a:spLocks noGrp="1"/>
          </p:cNvSpPr>
          <p:nvPr>
            <p:ph type="body" idx="1"/>
          </p:nvPr>
        </p:nvSpPr>
        <p:spPr>
          <a:xfrm>
            <a:off x="3560064" y="1670304"/>
            <a:ext cx="6424368" cy="5071064"/>
          </a:xfrm>
          <a:prstGeom prst="rect">
            <a:avLst/>
          </a:prstGeom>
          <a:noFill/>
          <a:ln>
            <a:noFill/>
          </a:ln>
        </p:spPr>
        <p:txBody>
          <a:bodyPr spcFirstLastPara="1" wrap="square" lIns="91425" tIns="45700" rIns="91425" bIns="45700" anchor="ctr" anchorCtr="0">
            <a:noAutofit/>
          </a:bodyPr>
          <a:lstStyle/>
          <a:p>
            <a:pPr marL="0" lvl="0" indent="0" algn="just" rtl="0">
              <a:lnSpc>
                <a:spcPct val="90000"/>
              </a:lnSpc>
              <a:spcBef>
                <a:spcPts val="1200"/>
              </a:spcBef>
              <a:spcAft>
                <a:spcPts val="0"/>
              </a:spcAft>
              <a:buSzPts val="1800"/>
              <a:buNone/>
            </a:pPr>
            <a:r>
              <a:rPr lang="en-GB" sz="2400">
                <a:solidFill>
                  <a:schemeClr val="dk2"/>
                </a:solidFill>
              </a:rPr>
              <a:t>The recruitment, transportation, transfer, harbouring or receipt of persons, by means of the threat or use of force or other forms of coercion, of abduction, of fraud, of deception, of the abuse of power or of a position of vulnerability or of the giving or receiving of payments or benefits to achieve the consent of a person having control over another person, for the purpose of exploitation. </a:t>
            </a:r>
            <a:endParaRPr/>
          </a:p>
          <a:p>
            <a:pPr marL="0" lvl="0" indent="0" algn="just" rtl="0">
              <a:lnSpc>
                <a:spcPct val="90000"/>
              </a:lnSpc>
              <a:spcBef>
                <a:spcPts val="1200"/>
              </a:spcBef>
              <a:spcAft>
                <a:spcPts val="0"/>
              </a:spcAft>
              <a:buSzPts val="1800"/>
              <a:buNone/>
            </a:pPr>
            <a:r>
              <a:rPr lang="en-GB" sz="2400">
                <a:solidFill>
                  <a:schemeClr val="dk2"/>
                </a:solidFill>
              </a:rPr>
              <a:t>Exploitation shall include, at a minimum, the exploitation of the prostitution of others or other forms of sexual exploitation, forced labour or services, slavery or practices similar to slavery, servitude or  the removal of organs.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22"/>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3600"/>
              <a:buFont typeface="Corbel"/>
              <a:buNone/>
            </a:pPr>
            <a:r>
              <a:rPr lang="en-GB"/>
              <a:t>UN Sustainable Development Goals </a:t>
            </a:r>
            <a:endParaRPr/>
          </a:p>
        </p:txBody>
      </p:sp>
      <p:pic>
        <p:nvPicPr>
          <p:cNvPr id="400" name="Google Shape;400;p22"/>
          <p:cNvPicPr preferRelativeResize="0"/>
          <p:nvPr/>
        </p:nvPicPr>
        <p:blipFill rotWithShape="1">
          <a:blip r:embed="rId3">
            <a:alphaModFix/>
          </a:blip>
          <a:srcRect/>
          <a:stretch/>
        </p:blipFill>
        <p:spPr>
          <a:xfrm>
            <a:off x="3569150" y="776150"/>
            <a:ext cx="6241949" cy="3114775"/>
          </a:xfrm>
          <a:prstGeom prst="rect">
            <a:avLst/>
          </a:prstGeom>
          <a:noFill/>
          <a:ln>
            <a:noFill/>
          </a:ln>
        </p:spPr>
      </p:pic>
      <p:pic>
        <p:nvPicPr>
          <p:cNvPr id="401" name="Google Shape;401;p22" descr="Image result for un sdg 8"/>
          <p:cNvPicPr preferRelativeResize="0"/>
          <p:nvPr/>
        </p:nvPicPr>
        <p:blipFill rotWithShape="1">
          <a:blip r:embed="rId4">
            <a:alphaModFix/>
          </a:blip>
          <a:srcRect/>
          <a:stretch/>
        </p:blipFill>
        <p:spPr>
          <a:xfrm>
            <a:off x="9937552" y="699951"/>
            <a:ext cx="2254450" cy="3501808"/>
          </a:xfrm>
          <a:prstGeom prst="rect">
            <a:avLst/>
          </a:prstGeom>
          <a:noFill/>
          <a:ln>
            <a:noFill/>
          </a:ln>
        </p:spPr>
      </p:pic>
      <p:pic>
        <p:nvPicPr>
          <p:cNvPr id="402" name="Google Shape;402;p22"/>
          <p:cNvPicPr preferRelativeResize="0"/>
          <p:nvPr/>
        </p:nvPicPr>
        <p:blipFill rotWithShape="1">
          <a:blip r:embed="rId5">
            <a:alphaModFix/>
          </a:blip>
          <a:srcRect/>
          <a:stretch/>
        </p:blipFill>
        <p:spPr>
          <a:xfrm>
            <a:off x="3464950" y="5159525"/>
            <a:ext cx="8600800" cy="1390900"/>
          </a:xfrm>
          <a:prstGeom prst="rect">
            <a:avLst/>
          </a:prstGeom>
          <a:noFill/>
          <a:ln>
            <a:noFill/>
          </a:ln>
        </p:spPr>
      </p:pic>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24"/>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1800"/>
              <a:buNone/>
            </a:pPr>
            <a:r>
              <a:rPr lang="en-GB">
                <a:solidFill>
                  <a:schemeClr val="dk2"/>
                </a:solidFill>
              </a:rPr>
              <a:t>What is Duty to Notify?</a:t>
            </a:r>
            <a:endParaRPr/>
          </a:p>
        </p:txBody>
      </p:sp>
      <p:sp>
        <p:nvSpPr>
          <p:cNvPr id="416" name="Google Shape;416;p24"/>
          <p:cNvSpPr txBox="1">
            <a:spLocks noGrp="1"/>
          </p:cNvSpPr>
          <p:nvPr>
            <p:ph type="body" idx="1"/>
          </p:nvPr>
        </p:nvSpPr>
        <p:spPr>
          <a:xfrm>
            <a:off x="3486912" y="1804416"/>
            <a:ext cx="6723888" cy="4144864"/>
          </a:xfrm>
          <a:prstGeom prst="rect">
            <a:avLst/>
          </a:prstGeom>
          <a:noFill/>
          <a:ln>
            <a:noFill/>
          </a:ln>
        </p:spPr>
        <p:txBody>
          <a:bodyPr spcFirstLastPara="1" wrap="square" lIns="91425" tIns="45700" rIns="91425" bIns="45700" anchor="ctr" anchorCtr="0">
            <a:normAutofit/>
          </a:bodyPr>
          <a:lstStyle/>
          <a:p>
            <a:pPr marL="457200" lvl="0" indent="-342900" algn="just" rtl="0">
              <a:lnSpc>
                <a:spcPct val="90000"/>
              </a:lnSpc>
              <a:spcBef>
                <a:spcPts val="1200"/>
              </a:spcBef>
              <a:spcAft>
                <a:spcPts val="0"/>
              </a:spcAft>
              <a:buSzPts val="1800"/>
              <a:buFont typeface="Arial"/>
              <a:buChar char="•"/>
            </a:pPr>
            <a:r>
              <a:rPr lang="en-GB">
                <a:solidFill>
                  <a:schemeClr val="dk2"/>
                </a:solidFill>
                <a:latin typeface="Arial"/>
                <a:ea typeface="Arial"/>
                <a:cs typeface="Arial"/>
                <a:sym typeface="Arial"/>
              </a:rPr>
              <a:t>From 1 November 2015, specified public authorities have a duty to notify the Secretary of State of any individual encountered in England and Wales who they believe is a suspected victim of slavery or human trafficking. </a:t>
            </a:r>
            <a:endParaRPr/>
          </a:p>
          <a:p>
            <a:pPr marL="457200" lvl="0" indent="-228600" algn="just" rtl="0">
              <a:lnSpc>
                <a:spcPct val="90000"/>
              </a:lnSpc>
              <a:spcBef>
                <a:spcPts val="1200"/>
              </a:spcBef>
              <a:spcAft>
                <a:spcPts val="0"/>
              </a:spcAft>
              <a:buSzPts val="1800"/>
              <a:buFont typeface="Arial"/>
              <a:buNone/>
            </a:pPr>
            <a:endParaRPr>
              <a:solidFill>
                <a:schemeClr val="dk2"/>
              </a:solidFill>
              <a:latin typeface="Arial"/>
              <a:ea typeface="Arial"/>
              <a:cs typeface="Arial"/>
              <a:sym typeface="Arial"/>
            </a:endParaRPr>
          </a:p>
          <a:p>
            <a:pPr marL="457200" lvl="0" indent="-342900" algn="just" rtl="0">
              <a:lnSpc>
                <a:spcPct val="90000"/>
              </a:lnSpc>
              <a:spcBef>
                <a:spcPts val="1200"/>
              </a:spcBef>
              <a:spcAft>
                <a:spcPts val="0"/>
              </a:spcAft>
              <a:buSzPts val="1800"/>
              <a:buFont typeface="Arial"/>
              <a:buChar char="•"/>
            </a:pPr>
            <a:r>
              <a:rPr lang="en-GB">
                <a:solidFill>
                  <a:schemeClr val="dk2"/>
                </a:solidFill>
                <a:latin typeface="Arial"/>
                <a:ea typeface="Arial"/>
                <a:cs typeface="Arial"/>
                <a:sym typeface="Arial"/>
              </a:rPr>
              <a:t>The ‘duty to notify’ provision is set out in Section 52 of the Modern Slavery Act 2015 This duty is intended to gather statistics and help build a more comprehensive picture of the nature and scale of modern slavery. </a:t>
            </a:r>
            <a:endParaRPr/>
          </a:p>
          <a:p>
            <a:pPr marL="0" lvl="0" indent="0" algn="l" rtl="0">
              <a:lnSpc>
                <a:spcPct val="90000"/>
              </a:lnSpc>
              <a:spcBef>
                <a:spcPts val="1200"/>
              </a:spcBef>
              <a:spcAft>
                <a:spcPts val="0"/>
              </a:spcAft>
              <a:buSzPts val="1800"/>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23"/>
          <p:cNvSpPr txBox="1">
            <a:spLocks noGrp="1"/>
          </p:cNvSpPr>
          <p:nvPr>
            <p:ph type="title"/>
          </p:nvPr>
        </p:nvSpPr>
        <p:spPr>
          <a:xfrm>
            <a:off x="1774826" y="333375"/>
            <a:ext cx="6985471" cy="136743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a:solidFill>
                  <a:schemeClr val="dk2"/>
                </a:solidFill>
              </a:rPr>
              <a:t>                LEGAL FRAMEWORK</a:t>
            </a:r>
            <a:br>
              <a:rPr lang="en-GB">
                <a:solidFill>
                  <a:schemeClr val="dk2"/>
                </a:solidFill>
              </a:rPr>
            </a:br>
            <a:endParaRPr>
              <a:solidFill>
                <a:schemeClr val="dk2"/>
              </a:solidFill>
            </a:endParaRPr>
          </a:p>
        </p:txBody>
      </p:sp>
      <p:sp>
        <p:nvSpPr>
          <p:cNvPr id="409" name="Google Shape;409;p23"/>
          <p:cNvSpPr txBox="1">
            <a:spLocks noGrp="1"/>
          </p:cNvSpPr>
          <p:nvPr>
            <p:ph type="body" idx="1"/>
          </p:nvPr>
        </p:nvSpPr>
        <p:spPr>
          <a:xfrm>
            <a:off x="3681984" y="1700808"/>
            <a:ext cx="6528816" cy="4248472"/>
          </a:xfrm>
          <a:prstGeom prst="rect">
            <a:avLst/>
          </a:prstGeom>
          <a:noFill/>
          <a:ln>
            <a:noFill/>
          </a:ln>
        </p:spPr>
        <p:txBody>
          <a:bodyPr spcFirstLastPara="1" wrap="square" lIns="91425" tIns="45700" rIns="91425" bIns="45700" anchor="ctr" anchorCtr="0">
            <a:noAutofit/>
          </a:bodyPr>
          <a:lstStyle/>
          <a:p>
            <a:pPr marL="457200" lvl="0" indent="-342900" algn="l" rtl="0">
              <a:lnSpc>
                <a:spcPct val="90000"/>
              </a:lnSpc>
              <a:spcBef>
                <a:spcPts val="1200"/>
              </a:spcBef>
              <a:spcAft>
                <a:spcPts val="0"/>
              </a:spcAft>
              <a:buSzPts val="1800"/>
              <a:buChar char="●"/>
            </a:pPr>
            <a:r>
              <a:rPr lang="en-GB" sz="3600" dirty="0"/>
              <a:t>Modern Slavery Act 2015</a:t>
            </a:r>
            <a:endParaRPr dirty="0"/>
          </a:p>
          <a:p>
            <a:pPr marL="457200" lvl="0" indent="-342900" algn="l" rtl="0">
              <a:lnSpc>
                <a:spcPct val="90000"/>
              </a:lnSpc>
              <a:spcBef>
                <a:spcPts val="1200"/>
              </a:spcBef>
              <a:spcAft>
                <a:spcPts val="0"/>
              </a:spcAft>
              <a:buSzPts val="1800"/>
              <a:buChar char="●"/>
            </a:pPr>
            <a:r>
              <a:rPr lang="en-GB" sz="3600" dirty="0"/>
              <a:t>Social Services and Well-being (Wales) Act 2014 </a:t>
            </a:r>
            <a:endParaRPr dirty="0"/>
          </a:p>
          <a:p>
            <a:pPr marL="457200" lvl="0" indent="-342900" algn="l" rtl="0">
              <a:lnSpc>
                <a:spcPct val="90000"/>
              </a:lnSpc>
              <a:spcBef>
                <a:spcPts val="1200"/>
              </a:spcBef>
              <a:spcAft>
                <a:spcPts val="0"/>
              </a:spcAft>
              <a:buSzPts val="1800"/>
              <a:buChar char="●"/>
            </a:pPr>
            <a:r>
              <a:rPr lang="en-GB" sz="3600" dirty="0"/>
              <a:t>Violence against Women, Domestic Abuse and Sexual Violence (Wales) </a:t>
            </a:r>
            <a:r>
              <a:rPr lang="en-GB" sz="3600" i="1" dirty="0"/>
              <a:t>Act</a:t>
            </a:r>
            <a:r>
              <a:rPr lang="en-GB" sz="3600" dirty="0"/>
              <a:t> 2015 </a:t>
            </a:r>
          </a:p>
          <a:p>
            <a:pPr marL="457200" lvl="0" indent="-342900" algn="l" rtl="0">
              <a:lnSpc>
                <a:spcPct val="90000"/>
              </a:lnSpc>
              <a:spcBef>
                <a:spcPts val="1200"/>
              </a:spcBef>
              <a:spcAft>
                <a:spcPts val="0"/>
              </a:spcAft>
              <a:buSzPts val="1800"/>
              <a:buChar char="●"/>
            </a:pPr>
            <a:r>
              <a:rPr lang="en-GB" sz="3600" dirty="0"/>
              <a:t>Employment Right Act 2025</a:t>
            </a:r>
            <a:endParaRPr sz="3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25"/>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1800"/>
              <a:buNone/>
            </a:pPr>
            <a:r>
              <a:rPr lang="en-GB">
                <a:solidFill>
                  <a:schemeClr val="dk2"/>
                </a:solidFill>
              </a:rPr>
              <a:t>WHO ARE FIRST RESPONDERS?</a:t>
            </a:r>
            <a:endParaRPr/>
          </a:p>
        </p:txBody>
      </p:sp>
      <p:sp>
        <p:nvSpPr>
          <p:cNvPr id="423" name="Google Shape;423;p25"/>
          <p:cNvSpPr txBox="1">
            <a:spLocks noGrp="1"/>
          </p:cNvSpPr>
          <p:nvPr>
            <p:ph type="body" idx="1"/>
          </p:nvPr>
        </p:nvSpPr>
        <p:spPr>
          <a:xfrm>
            <a:off x="3621024" y="1828800"/>
            <a:ext cx="6672128" cy="3902224"/>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1200"/>
              </a:spcBef>
              <a:spcAft>
                <a:spcPts val="0"/>
              </a:spcAft>
              <a:buSzPts val="1800"/>
              <a:buNone/>
            </a:pPr>
            <a:r>
              <a:rPr lang="en-GB" sz="2200" dirty="0">
                <a:solidFill>
                  <a:schemeClr val="dk2"/>
                </a:solidFill>
              </a:rPr>
              <a:t>In Wales, the statutory first responders are: </a:t>
            </a:r>
            <a:endParaRPr dirty="0"/>
          </a:p>
          <a:p>
            <a:pPr marL="457200" lvl="0" indent="-342900" algn="l" rtl="0">
              <a:lnSpc>
                <a:spcPct val="90000"/>
              </a:lnSpc>
              <a:spcBef>
                <a:spcPts val="1200"/>
              </a:spcBef>
              <a:spcAft>
                <a:spcPts val="0"/>
              </a:spcAft>
              <a:buSzPts val="1800"/>
              <a:buFont typeface="Arial"/>
              <a:buChar char="•"/>
            </a:pPr>
            <a:r>
              <a:rPr lang="en-GB" sz="2200" dirty="0">
                <a:solidFill>
                  <a:schemeClr val="dk2"/>
                </a:solidFill>
              </a:rPr>
              <a:t>local authorities, </a:t>
            </a:r>
            <a:endParaRPr dirty="0"/>
          </a:p>
          <a:p>
            <a:pPr marL="457200" lvl="0" indent="-342900" algn="l" rtl="0">
              <a:lnSpc>
                <a:spcPct val="90000"/>
              </a:lnSpc>
              <a:spcBef>
                <a:spcPts val="1200"/>
              </a:spcBef>
              <a:spcAft>
                <a:spcPts val="0"/>
              </a:spcAft>
              <a:buSzPts val="1800"/>
              <a:buFont typeface="Arial"/>
              <a:buChar char="•"/>
            </a:pPr>
            <a:r>
              <a:rPr lang="en-GB" sz="2200" dirty="0">
                <a:solidFill>
                  <a:schemeClr val="dk2"/>
                </a:solidFill>
              </a:rPr>
              <a:t>the police force,</a:t>
            </a:r>
            <a:endParaRPr dirty="0"/>
          </a:p>
          <a:p>
            <a:pPr marL="457200" lvl="0" indent="-342900" algn="l" rtl="0">
              <a:lnSpc>
                <a:spcPct val="90000"/>
              </a:lnSpc>
              <a:spcBef>
                <a:spcPts val="1200"/>
              </a:spcBef>
              <a:spcAft>
                <a:spcPts val="0"/>
              </a:spcAft>
              <a:buSzPts val="1800"/>
              <a:buFont typeface="Arial"/>
              <a:buChar char="•"/>
            </a:pPr>
            <a:r>
              <a:rPr lang="en-GB" sz="2200" dirty="0">
                <a:solidFill>
                  <a:schemeClr val="dk2"/>
                </a:solidFill>
              </a:rPr>
              <a:t>UK Visas and Immigration and Border Force </a:t>
            </a:r>
            <a:endParaRPr dirty="0"/>
          </a:p>
          <a:p>
            <a:pPr marL="457200" lvl="0" indent="-342900" algn="l" rtl="0">
              <a:lnSpc>
                <a:spcPct val="90000"/>
              </a:lnSpc>
              <a:spcBef>
                <a:spcPts val="1200"/>
              </a:spcBef>
              <a:spcAft>
                <a:spcPts val="0"/>
              </a:spcAft>
              <a:buSzPts val="1800"/>
              <a:buFont typeface="Arial"/>
              <a:buChar char="•"/>
            </a:pPr>
            <a:r>
              <a:rPr lang="en-GB" sz="2200" dirty="0">
                <a:solidFill>
                  <a:schemeClr val="dk2"/>
                </a:solidFill>
              </a:rPr>
              <a:t>The Gangmasters Labour Abuse Authority (The Fair Work Agency). </a:t>
            </a:r>
            <a:endParaRPr dirty="0"/>
          </a:p>
          <a:p>
            <a:pPr marL="457200" lvl="0" indent="-228600" algn="l" rtl="0">
              <a:lnSpc>
                <a:spcPct val="90000"/>
              </a:lnSpc>
              <a:spcBef>
                <a:spcPts val="1200"/>
              </a:spcBef>
              <a:spcAft>
                <a:spcPts val="0"/>
              </a:spcAft>
              <a:buSzPts val="1800"/>
              <a:buFont typeface="Arial"/>
              <a:buNone/>
            </a:pPr>
            <a:endParaRPr sz="2200" dirty="0">
              <a:solidFill>
                <a:schemeClr val="dk2"/>
              </a:solidFill>
            </a:endParaRPr>
          </a:p>
          <a:p>
            <a:pPr marL="0" lvl="0" indent="0" algn="l" rtl="0">
              <a:lnSpc>
                <a:spcPct val="90000"/>
              </a:lnSpc>
              <a:spcBef>
                <a:spcPts val="1200"/>
              </a:spcBef>
              <a:spcAft>
                <a:spcPts val="0"/>
              </a:spcAft>
              <a:buSzPts val="1800"/>
              <a:buNone/>
            </a:pPr>
            <a:r>
              <a:rPr lang="en-GB" sz="2200" dirty="0">
                <a:solidFill>
                  <a:schemeClr val="dk2"/>
                </a:solidFill>
              </a:rPr>
              <a:t>NGO First Responders in Wales:</a:t>
            </a:r>
            <a:endParaRPr dirty="0"/>
          </a:p>
          <a:p>
            <a:pPr marL="457200" lvl="0" indent="-342900" algn="l" rtl="0">
              <a:lnSpc>
                <a:spcPct val="90000"/>
              </a:lnSpc>
              <a:spcBef>
                <a:spcPts val="1200"/>
              </a:spcBef>
              <a:spcAft>
                <a:spcPts val="0"/>
              </a:spcAft>
              <a:buSzPts val="1800"/>
              <a:buFont typeface="Arial"/>
              <a:buChar char="•"/>
            </a:pPr>
            <a:r>
              <a:rPr lang="en-GB" sz="2200" dirty="0">
                <a:solidFill>
                  <a:schemeClr val="dk2"/>
                </a:solidFill>
              </a:rPr>
              <a:t>BAWSO </a:t>
            </a:r>
            <a:endParaRPr dirty="0"/>
          </a:p>
          <a:p>
            <a:pPr marL="457200" lvl="0" indent="-342900" algn="l" rtl="0">
              <a:lnSpc>
                <a:spcPct val="90000"/>
              </a:lnSpc>
              <a:spcBef>
                <a:spcPts val="1200"/>
              </a:spcBef>
              <a:spcAft>
                <a:spcPts val="0"/>
              </a:spcAft>
              <a:buSzPts val="1800"/>
              <a:buFont typeface="Arial"/>
              <a:buChar char="•"/>
            </a:pPr>
            <a:r>
              <a:rPr lang="en-GB" sz="2200" dirty="0">
                <a:solidFill>
                  <a:schemeClr val="dk2"/>
                </a:solidFill>
              </a:rPr>
              <a:t>New Pathways. </a:t>
            </a:r>
            <a:endParaRPr dirty="0"/>
          </a:p>
          <a:p>
            <a:pPr marL="0" lvl="0" indent="0" algn="l" rtl="0">
              <a:lnSpc>
                <a:spcPct val="90000"/>
              </a:lnSpc>
              <a:spcBef>
                <a:spcPts val="1200"/>
              </a:spcBef>
              <a:spcAft>
                <a:spcPts val="0"/>
              </a:spcAft>
              <a:buSzPts val="1800"/>
              <a:buNone/>
            </a:pPr>
            <a:endParaRPr sz="2200" dirty="0">
              <a:solidFill>
                <a:schemeClr val="dk2"/>
              </a:solidFill>
            </a:endParaRPr>
          </a:p>
          <a:p>
            <a:pPr marL="0" lvl="0" indent="0" algn="l" rtl="0">
              <a:lnSpc>
                <a:spcPct val="90000"/>
              </a:lnSpc>
              <a:spcBef>
                <a:spcPts val="1200"/>
              </a:spcBef>
              <a:spcAft>
                <a:spcPts val="0"/>
              </a:spcAft>
              <a:buSzPts val="1800"/>
              <a:buNone/>
            </a:pPr>
            <a:r>
              <a:rPr lang="en-GB" sz="2200" dirty="0">
                <a:solidFill>
                  <a:schemeClr val="dk2"/>
                </a:solidFill>
              </a:rPr>
              <a:t>Other first responders in the UK include Salvation Army, the NSPCC, and </a:t>
            </a:r>
            <a:r>
              <a:rPr lang="en-GB" sz="2200" dirty="0" err="1">
                <a:solidFill>
                  <a:schemeClr val="dk2"/>
                </a:solidFill>
              </a:rPr>
              <a:t>Barnardos</a:t>
            </a:r>
            <a:r>
              <a:rPr lang="en-GB" sz="2200" dirty="0">
                <a:solidFill>
                  <a:schemeClr val="dk2"/>
                </a:solidFill>
              </a:rPr>
              <a:t>. </a:t>
            </a:r>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26"/>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1800"/>
              <a:buNone/>
            </a:pPr>
            <a:r>
              <a:rPr lang="en-GB">
                <a:solidFill>
                  <a:schemeClr val="dk2"/>
                </a:solidFill>
              </a:rPr>
              <a:t>I am a Victim !!!!</a:t>
            </a:r>
            <a:endParaRPr/>
          </a:p>
        </p:txBody>
      </p:sp>
      <p:pic>
        <p:nvPicPr>
          <p:cNvPr id="430" name="Google Shape;430;p26" descr="C:\Users\400137\AppData\Local\Microsoft\Windows\Temporary Internet Files\Content.IE5\F7S89ATT\Crime_Time[1].jpg"/>
          <p:cNvPicPr preferRelativeResize="0"/>
          <p:nvPr/>
        </p:nvPicPr>
        <p:blipFill rotWithShape="1">
          <a:blip r:embed="rId3">
            <a:alphaModFix/>
          </a:blip>
          <a:srcRect/>
          <a:stretch/>
        </p:blipFill>
        <p:spPr>
          <a:xfrm>
            <a:off x="3476680" y="1055662"/>
            <a:ext cx="7992888" cy="461039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27"/>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1800"/>
              <a:buNone/>
            </a:pPr>
            <a:r>
              <a:rPr lang="en-GB">
                <a:solidFill>
                  <a:schemeClr val="dk2"/>
                </a:solidFill>
              </a:rPr>
              <a:t>Section 45 Modern Slavery Act 2015</a:t>
            </a:r>
            <a:endParaRPr/>
          </a:p>
        </p:txBody>
      </p:sp>
      <p:sp>
        <p:nvSpPr>
          <p:cNvPr id="437" name="Google Shape;437;p27"/>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1200"/>
              </a:spcBef>
              <a:spcAft>
                <a:spcPts val="0"/>
              </a:spcAft>
              <a:buSzPts val="1800"/>
              <a:buNone/>
            </a:pPr>
            <a:r>
              <a:rPr lang="en-GB" sz="1800" b="1">
                <a:solidFill>
                  <a:schemeClr val="dk2"/>
                </a:solidFill>
              </a:rPr>
              <a:t>45 Defence for slavery or trafficking victims who commit an offence</a:t>
            </a:r>
            <a:endParaRPr/>
          </a:p>
          <a:p>
            <a:pPr marL="0" lvl="0" indent="0" algn="l" rtl="0">
              <a:lnSpc>
                <a:spcPct val="90000"/>
              </a:lnSpc>
              <a:spcBef>
                <a:spcPts val="1200"/>
              </a:spcBef>
              <a:spcAft>
                <a:spcPts val="0"/>
              </a:spcAft>
              <a:buSzPts val="1800"/>
              <a:buNone/>
            </a:pPr>
            <a:endParaRPr sz="1800">
              <a:solidFill>
                <a:schemeClr val="dk2"/>
              </a:solidFill>
            </a:endParaRPr>
          </a:p>
          <a:p>
            <a:pPr marL="0" lvl="0" indent="0" algn="l" rtl="0">
              <a:lnSpc>
                <a:spcPct val="90000"/>
              </a:lnSpc>
              <a:spcBef>
                <a:spcPts val="1200"/>
              </a:spcBef>
              <a:spcAft>
                <a:spcPts val="0"/>
              </a:spcAft>
              <a:buSzPts val="1800"/>
              <a:buNone/>
            </a:pPr>
            <a:r>
              <a:rPr lang="en-GB" sz="1800">
                <a:solidFill>
                  <a:schemeClr val="dk2"/>
                </a:solidFill>
              </a:rPr>
              <a:t>(1)A person is not guilty of an offence if—</a:t>
            </a:r>
            <a:endParaRPr/>
          </a:p>
          <a:p>
            <a:pPr marL="0" lvl="0" indent="0" algn="l" rtl="0">
              <a:lnSpc>
                <a:spcPct val="90000"/>
              </a:lnSpc>
              <a:spcBef>
                <a:spcPts val="1200"/>
              </a:spcBef>
              <a:spcAft>
                <a:spcPts val="0"/>
              </a:spcAft>
              <a:buSzPts val="1800"/>
              <a:buNone/>
            </a:pPr>
            <a:endParaRPr sz="1800">
              <a:solidFill>
                <a:schemeClr val="dk2"/>
              </a:solidFill>
            </a:endParaRPr>
          </a:p>
          <a:p>
            <a:pPr marL="0" lvl="0" indent="0" algn="l" rtl="0">
              <a:lnSpc>
                <a:spcPct val="90000"/>
              </a:lnSpc>
              <a:spcBef>
                <a:spcPts val="1200"/>
              </a:spcBef>
              <a:spcAft>
                <a:spcPts val="0"/>
              </a:spcAft>
              <a:buSzPts val="1800"/>
              <a:buNone/>
            </a:pPr>
            <a:r>
              <a:rPr lang="en-GB" sz="1800">
                <a:solidFill>
                  <a:schemeClr val="dk2"/>
                </a:solidFill>
              </a:rPr>
              <a:t>(a)the person is aged 18 or over when the person does the act which constitutes the offence,</a:t>
            </a:r>
            <a:endParaRPr/>
          </a:p>
          <a:p>
            <a:pPr marL="0" lvl="0" indent="0" algn="l" rtl="0">
              <a:lnSpc>
                <a:spcPct val="90000"/>
              </a:lnSpc>
              <a:spcBef>
                <a:spcPts val="1200"/>
              </a:spcBef>
              <a:spcAft>
                <a:spcPts val="0"/>
              </a:spcAft>
              <a:buSzPts val="1800"/>
              <a:buNone/>
            </a:pPr>
            <a:endParaRPr sz="1800">
              <a:solidFill>
                <a:schemeClr val="dk2"/>
              </a:solidFill>
            </a:endParaRPr>
          </a:p>
          <a:p>
            <a:pPr marL="0" lvl="0" indent="0" algn="l" rtl="0">
              <a:lnSpc>
                <a:spcPct val="90000"/>
              </a:lnSpc>
              <a:spcBef>
                <a:spcPts val="1200"/>
              </a:spcBef>
              <a:spcAft>
                <a:spcPts val="0"/>
              </a:spcAft>
              <a:buSzPts val="1800"/>
              <a:buNone/>
            </a:pPr>
            <a:r>
              <a:rPr lang="en-GB" sz="1800">
                <a:solidFill>
                  <a:schemeClr val="dk2"/>
                </a:solidFill>
              </a:rPr>
              <a:t>(b)the person does that act because the person is compelled to do it,</a:t>
            </a:r>
            <a:endParaRPr/>
          </a:p>
          <a:p>
            <a:pPr marL="0" lvl="0" indent="0" algn="l" rtl="0">
              <a:lnSpc>
                <a:spcPct val="90000"/>
              </a:lnSpc>
              <a:spcBef>
                <a:spcPts val="1200"/>
              </a:spcBef>
              <a:spcAft>
                <a:spcPts val="0"/>
              </a:spcAft>
              <a:buSzPts val="1800"/>
              <a:buNone/>
            </a:pPr>
            <a:endParaRPr sz="1800">
              <a:solidFill>
                <a:schemeClr val="dk2"/>
              </a:solidFill>
            </a:endParaRPr>
          </a:p>
          <a:p>
            <a:pPr marL="0" lvl="0" indent="0" algn="l" rtl="0">
              <a:lnSpc>
                <a:spcPct val="90000"/>
              </a:lnSpc>
              <a:spcBef>
                <a:spcPts val="1200"/>
              </a:spcBef>
              <a:spcAft>
                <a:spcPts val="0"/>
              </a:spcAft>
              <a:buSzPts val="1800"/>
              <a:buNone/>
            </a:pPr>
            <a:r>
              <a:rPr lang="en-GB" sz="1800">
                <a:solidFill>
                  <a:schemeClr val="dk2"/>
                </a:solidFill>
              </a:rPr>
              <a:t>(c)the compulsion is attributable to slavery or to relevant exploitation, and</a:t>
            </a:r>
            <a:endParaRPr/>
          </a:p>
          <a:p>
            <a:pPr marL="0" lvl="0" indent="0" algn="l" rtl="0">
              <a:lnSpc>
                <a:spcPct val="90000"/>
              </a:lnSpc>
              <a:spcBef>
                <a:spcPts val="1200"/>
              </a:spcBef>
              <a:spcAft>
                <a:spcPts val="0"/>
              </a:spcAft>
              <a:buSzPts val="1800"/>
              <a:buNone/>
            </a:pPr>
            <a:endParaRPr sz="1800">
              <a:solidFill>
                <a:schemeClr val="dk2"/>
              </a:solidFill>
            </a:endParaRPr>
          </a:p>
          <a:p>
            <a:pPr marL="0" lvl="0" indent="0" algn="l" rtl="0">
              <a:lnSpc>
                <a:spcPct val="90000"/>
              </a:lnSpc>
              <a:spcBef>
                <a:spcPts val="1200"/>
              </a:spcBef>
              <a:spcAft>
                <a:spcPts val="0"/>
              </a:spcAft>
              <a:buSzPts val="1800"/>
              <a:buNone/>
            </a:pPr>
            <a:r>
              <a:rPr lang="en-GB" sz="1800">
                <a:solidFill>
                  <a:schemeClr val="dk2"/>
                </a:solidFill>
              </a:rPr>
              <a:t>(d)a reasonable person in the same situation as the person and having the person’s relevant characteristics would have no realistic alternative to doing that act.</a:t>
            </a:r>
            <a:endParaRPr/>
          </a:p>
          <a:p>
            <a:pPr marL="457200" lvl="0" indent="-228600" algn="l" rtl="0">
              <a:lnSpc>
                <a:spcPct val="90000"/>
              </a:lnSpc>
              <a:spcBef>
                <a:spcPts val="1200"/>
              </a:spcBef>
              <a:spcAft>
                <a:spcPts val="0"/>
              </a:spcAft>
              <a:buSzPts val="1800"/>
              <a:buNone/>
            </a:pPr>
            <a:endParaRPr sz="18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28"/>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1800"/>
              <a:buNone/>
            </a:pPr>
            <a:r>
              <a:rPr lang="en-GB">
                <a:solidFill>
                  <a:schemeClr val="dk2"/>
                </a:solidFill>
              </a:rPr>
              <a:t>Section 45 cont</a:t>
            </a:r>
            <a:r>
              <a:rPr lang="en-GB"/>
              <a:t>.</a:t>
            </a:r>
            <a:endParaRPr/>
          </a:p>
        </p:txBody>
      </p:sp>
      <p:sp>
        <p:nvSpPr>
          <p:cNvPr id="443" name="Google Shape;443;p28"/>
          <p:cNvSpPr txBox="1">
            <a:spLocks noGrp="1"/>
          </p:cNvSpPr>
          <p:nvPr>
            <p:ph type="body" idx="1"/>
          </p:nvPr>
        </p:nvSpPr>
        <p:spPr>
          <a:xfrm>
            <a:off x="3645408" y="1536192"/>
            <a:ext cx="6575736" cy="4050816"/>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1200"/>
              </a:spcBef>
              <a:spcAft>
                <a:spcPts val="0"/>
              </a:spcAft>
              <a:buSzPts val="1800"/>
              <a:buNone/>
            </a:pPr>
            <a:r>
              <a:rPr lang="en-GB" sz="2400">
                <a:solidFill>
                  <a:schemeClr val="dk2"/>
                </a:solidFill>
              </a:rPr>
              <a:t>(4)A person is not guilty of an offence if—</a:t>
            </a:r>
            <a:endParaRPr/>
          </a:p>
          <a:p>
            <a:pPr marL="0" lvl="0" indent="0" algn="l" rtl="0">
              <a:lnSpc>
                <a:spcPct val="90000"/>
              </a:lnSpc>
              <a:spcBef>
                <a:spcPts val="1200"/>
              </a:spcBef>
              <a:spcAft>
                <a:spcPts val="0"/>
              </a:spcAft>
              <a:buSzPts val="1800"/>
              <a:buNone/>
            </a:pPr>
            <a:endParaRPr sz="2400">
              <a:solidFill>
                <a:schemeClr val="dk2"/>
              </a:solidFill>
            </a:endParaRPr>
          </a:p>
          <a:p>
            <a:pPr marL="0" lvl="0" indent="0" algn="l" rtl="0">
              <a:lnSpc>
                <a:spcPct val="90000"/>
              </a:lnSpc>
              <a:spcBef>
                <a:spcPts val="1200"/>
              </a:spcBef>
              <a:spcAft>
                <a:spcPts val="0"/>
              </a:spcAft>
              <a:buSzPts val="1800"/>
              <a:buNone/>
            </a:pPr>
            <a:r>
              <a:rPr lang="en-GB" sz="2400">
                <a:solidFill>
                  <a:schemeClr val="dk2"/>
                </a:solidFill>
              </a:rPr>
              <a:t>(a)the person is under the age of 18 when the person does the act which constitutes the offence,</a:t>
            </a:r>
            <a:endParaRPr/>
          </a:p>
          <a:p>
            <a:pPr marL="0" lvl="0" indent="0" algn="l" rtl="0">
              <a:lnSpc>
                <a:spcPct val="90000"/>
              </a:lnSpc>
              <a:spcBef>
                <a:spcPts val="1200"/>
              </a:spcBef>
              <a:spcAft>
                <a:spcPts val="0"/>
              </a:spcAft>
              <a:buSzPts val="1800"/>
              <a:buNone/>
            </a:pPr>
            <a:endParaRPr sz="2400">
              <a:solidFill>
                <a:schemeClr val="dk2"/>
              </a:solidFill>
            </a:endParaRPr>
          </a:p>
          <a:p>
            <a:pPr marL="0" lvl="0" indent="0" algn="l" rtl="0">
              <a:lnSpc>
                <a:spcPct val="90000"/>
              </a:lnSpc>
              <a:spcBef>
                <a:spcPts val="1200"/>
              </a:spcBef>
              <a:spcAft>
                <a:spcPts val="0"/>
              </a:spcAft>
              <a:buSzPts val="1800"/>
              <a:buNone/>
            </a:pPr>
            <a:r>
              <a:rPr lang="en-GB" sz="2400">
                <a:solidFill>
                  <a:schemeClr val="dk2"/>
                </a:solidFill>
              </a:rPr>
              <a:t>(b)the person does that act as a direct consequence of the person being, or having been, a victim of slavery or a victim of relevant exploitation, and</a:t>
            </a:r>
            <a:endParaRPr/>
          </a:p>
          <a:p>
            <a:pPr marL="0" lvl="0" indent="0" algn="l" rtl="0">
              <a:lnSpc>
                <a:spcPct val="90000"/>
              </a:lnSpc>
              <a:spcBef>
                <a:spcPts val="1200"/>
              </a:spcBef>
              <a:spcAft>
                <a:spcPts val="0"/>
              </a:spcAft>
              <a:buSzPts val="1800"/>
              <a:buNone/>
            </a:pPr>
            <a:endParaRPr sz="2400">
              <a:solidFill>
                <a:schemeClr val="dk2"/>
              </a:solidFill>
            </a:endParaRPr>
          </a:p>
          <a:p>
            <a:pPr marL="0" lvl="0" indent="0" algn="l" rtl="0">
              <a:lnSpc>
                <a:spcPct val="90000"/>
              </a:lnSpc>
              <a:spcBef>
                <a:spcPts val="1200"/>
              </a:spcBef>
              <a:spcAft>
                <a:spcPts val="0"/>
              </a:spcAft>
              <a:buSzPts val="1800"/>
              <a:buNone/>
            </a:pPr>
            <a:r>
              <a:rPr lang="en-GB" sz="2400">
                <a:solidFill>
                  <a:schemeClr val="dk2"/>
                </a:solidFill>
              </a:rPr>
              <a:t>(c)a reasonable person in the same situation as the person and having the person’s relevant characteristics would do that act.</a:t>
            </a:r>
            <a:endParaRPr/>
          </a:p>
          <a:p>
            <a:pPr marL="457200" lvl="0" indent="-228600" algn="l" rtl="0">
              <a:lnSpc>
                <a:spcPct val="90000"/>
              </a:lnSpc>
              <a:spcBef>
                <a:spcPts val="1200"/>
              </a:spcBef>
              <a:spcAft>
                <a:spcPts val="0"/>
              </a:spcAft>
              <a:buSzPts val="1800"/>
              <a:buNone/>
            </a:pPr>
            <a:endParaRPr sz="24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91"/>
        <p:cNvGrpSpPr/>
        <p:nvPr/>
      </p:nvGrpSpPr>
      <p:grpSpPr>
        <a:xfrm>
          <a:off x="0" y="0"/>
          <a:ext cx="0" cy="0"/>
          <a:chOff x="0" y="0"/>
          <a:chExt cx="0" cy="0"/>
        </a:xfrm>
      </p:grpSpPr>
      <p:sp>
        <p:nvSpPr>
          <p:cNvPr id="592" name="Google Shape;592;p37"/>
          <p:cNvSpPr txBox="1">
            <a:spLocks noGrp="1"/>
          </p:cNvSpPr>
          <p:nvPr>
            <p:ph type="title"/>
          </p:nvPr>
        </p:nvSpPr>
        <p:spPr>
          <a:xfrm>
            <a:off x="2063553" y="457200"/>
            <a:ext cx="6729611" cy="1099592"/>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a:solidFill>
                  <a:schemeClr val="dk2"/>
                </a:solidFill>
              </a:rPr>
              <a:t>        NATIONAL REFERRAL MECHANISM</a:t>
            </a:r>
            <a:endParaRPr>
              <a:solidFill>
                <a:schemeClr val="dk2"/>
              </a:solidFill>
            </a:endParaRPr>
          </a:p>
        </p:txBody>
      </p:sp>
      <p:sp>
        <p:nvSpPr>
          <p:cNvPr id="593" name="Google Shape;593;p37"/>
          <p:cNvSpPr txBox="1">
            <a:spLocks noGrp="1"/>
          </p:cNvSpPr>
          <p:nvPr>
            <p:ph type="body" idx="1"/>
          </p:nvPr>
        </p:nvSpPr>
        <p:spPr>
          <a:xfrm>
            <a:off x="3686868" y="1682496"/>
            <a:ext cx="6729611" cy="4856416"/>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1200"/>
              </a:spcBef>
              <a:spcAft>
                <a:spcPts val="0"/>
              </a:spcAft>
              <a:buSzPts val="1800"/>
              <a:buNone/>
            </a:pPr>
            <a:r>
              <a:rPr lang="en-GB" sz="2800" b="0" i="0">
                <a:solidFill>
                  <a:srgbClr val="202124"/>
                </a:solidFill>
                <a:latin typeface="Corbel"/>
                <a:ea typeface="Corbel"/>
                <a:cs typeface="Corbel"/>
                <a:sym typeface="Corbel"/>
              </a:rPr>
              <a:t>The National Referral Mechanism ( NRM ) is </a:t>
            </a:r>
            <a:r>
              <a:rPr lang="en-GB" sz="2800" b="1" i="0">
                <a:solidFill>
                  <a:srgbClr val="202124"/>
                </a:solidFill>
                <a:latin typeface="Corbel"/>
                <a:ea typeface="Corbel"/>
                <a:cs typeface="Corbel"/>
                <a:sym typeface="Corbel"/>
              </a:rPr>
              <a:t>a framework for identifying and referring potential victims of modern slavery and ensuring they receive the appropriate support</a:t>
            </a:r>
            <a:endParaRPr sz="2800">
              <a:solidFill>
                <a:schemeClr val="dk2"/>
              </a:solidFill>
              <a:latin typeface="Corbel"/>
              <a:ea typeface="Corbel"/>
              <a:cs typeface="Corbel"/>
              <a:sym typeface="Corbel"/>
            </a:endParaRPr>
          </a:p>
          <a:p>
            <a:pPr marL="114300" lvl="0" indent="0" algn="l" rtl="0">
              <a:lnSpc>
                <a:spcPct val="90000"/>
              </a:lnSpc>
              <a:spcBef>
                <a:spcPts val="1200"/>
              </a:spcBef>
              <a:spcAft>
                <a:spcPts val="0"/>
              </a:spcAft>
              <a:buSzPts val="1800"/>
              <a:buNone/>
            </a:pPr>
            <a:r>
              <a:rPr lang="en-GB" sz="2800" b="0" i="0">
                <a:solidFill>
                  <a:srgbClr val="4D4D4D"/>
                </a:solidFill>
                <a:latin typeface="Corbel"/>
                <a:ea typeface="Corbel"/>
                <a:cs typeface="Corbel"/>
                <a:sym typeface="Corbel"/>
              </a:rPr>
              <a:t>The creation of the Single Competent Authority (SCA) was announced in Autumn 2017 as part of the National Referral Mechanism (NRM) Reform Programme. The SCA was launched in April 2019, replacing the previous competent authorities for the NRM.</a:t>
            </a:r>
            <a:endParaRPr sz="2800">
              <a:solidFill>
                <a:schemeClr val="dk2"/>
              </a:solidFill>
              <a:latin typeface="Corbel"/>
              <a:ea typeface="Corbel"/>
              <a:cs typeface="Corbel"/>
              <a:sym typeface="Corbe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FD598-4E33-9EEE-47BA-C72D52C9141B}"/>
              </a:ext>
            </a:extLst>
          </p:cNvPr>
          <p:cNvSpPr>
            <a:spLocks noGrp="1"/>
          </p:cNvSpPr>
          <p:nvPr>
            <p:ph type="title"/>
          </p:nvPr>
        </p:nvSpPr>
        <p:spPr/>
        <p:txBody>
          <a:bodyPr/>
          <a:lstStyle/>
          <a:p>
            <a:r>
              <a:rPr lang="en-GB" dirty="0"/>
              <a:t>Key Statistics (1)</a:t>
            </a:r>
          </a:p>
        </p:txBody>
      </p:sp>
      <p:sp>
        <p:nvSpPr>
          <p:cNvPr id="3" name="Text Placeholder 2">
            <a:extLst>
              <a:ext uri="{FF2B5EF4-FFF2-40B4-BE49-F238E27FC236}">
                <a16:creationId xmlns:a16="http://schemas.microsoft.com/office/drawing/2014/main" id="{EA25B864-A696-3AA9-2BDC-6E8EBD37E0BC}"/>
              </a:ext>
            </a:extLst>
          </p:cNvPr>
          <p:cNvSpPr>
            <a:spLocks noGrp="1"/>
          </p:cNvSpPr>
          <p:nvPr>
            <p:ph type="body" idx="1"/>
          </p:nvPr>
        </p:nvSpPr>
        <p:spPr/>
        <p:txBody>
          <a:bodyPr/>
          <a:lstStyle/>
          <a:p>
            <a:pPr marL="114300" indent="0">
              <a:buNone/>
            </a:pPr>
            <a:r>
              <a:rPr lang="en-GB" sz="2800" dirty="0"/>
              <a:t>1. Labour exploitation - The single largest category (around 36–45% of referrals depending on dataset). </a:t>
            </a:r>
          </a:p>
          <a:p>
            <a:pPr marL="114300" indent="0">
              <a:buNone/>
            </a:pPr>
            <a:r>
              <a:rPr lang="en-GB" sz="2800" dirty="0"/>
              <a:t>2. Criminal exploitation - Particularly dominant among UK national children (e.g. county lines drug activity). </a:t>
            </a:r>
          </a:p>
          <a:p>
            <a:pPr marL="114300" indent="0">
              <a:buNone/>
            </a:pPr>
            <a:r>
              <a:rPr lang="en-GB" sz="2800" dirty="0"/>
              <a:t>3. Sexual exploitation is typically the third most reported category. </a:t>
            </a:r>
          </a:p>
          <a:p>
            <a:pPr marL="114300" indent="0">
              <a:buNone/>
            </a:pPr>
            <a:r>
              <a:rPr lang="en-GB" sz="2800" dirty="0"/>
              <a:t>👉 In practice, these three categories consistently account for the majority of NRM referrals year-on-year.</a:t>
            </a:r>
          </a:p>
          <a:p>
            <a:pPr marL="114300" indent="0">
              <a:buNone/>
            </a:pPr>
            <a:endParaRPr lang="en-GB" dirty="0"/>
          </a:p>
        </p:txBody>
      </p:sp>
    </p:spTree>
    <p:extLst>
      <p:ext uri="{BB962C8B-B14F-4D97-AF65-F5344CB8AC3E}">
        <p14:creationId xmlns:p14="http://schemas.microsoft.com/office/powerpoint/2010/main" val="13764948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2535D-BE40-8CBB-1249-4DDC31243F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ACED1E-E1A3-36DA-62AD-52D1DA60942E}"/>
              </a:ext>
            </a:extLst>
          </p:cNvPr>
          <p:cNvSpPr>
            <a:spLocks noGrp="1"/>
          </p:cNvSpPr>
          <p:nvPr>
            <p:ph type="title"/>
          </p:nvPr>
        </p:nvSpPr>
        <p:spPr/>
        <p:txBody>
          <a:bodyPr/>
          <a:lstStyle/>
          <a:p>
            <a:r>
              <a:rPr lang="en-GB" dirty="0"/>
              <a:t>Key Statistics (2)</a:t>
            </a:r>
          </a:p>
        </p:txBody>
      </p:sp>
      <p:sp>
        <p:nvSpPr>
          <p:cNvPr id="3" name="Text Placeholder 2">
            <a:extLst>
              <a:ext uri="{FF2B5EF4-FFF2-40B4-BE49-F238E27FC236}">
                <a16:creationId xmlns:a16="http://schemas.microsoft.com/office/drawing/2014/main" id="{BCA96C43-6512-7516-506A-145D082E8E9E}"/>
              </a:ext>
            </a:extLst>
          </p:cNvPr>
          <p:cNvSpPr>
            <a:spLocks noGrp="1"/>
          </p:cNvSpPr>
          <p:nvPr>
            <p:ph type="body" idx="1"/>
          </p:nvPr>
        </p:nvSpPr>
        <p:spPr>
          <a:xfrm>
            <a:off x="3869268" y="187890"/>
            <a:ext cx="7315200" cy="5796858"/>
          </a:xfrm>
        </p:spPr>
        <p:txBody>
          <a:bodyPr/>
          <a:lstStyle/>
          <a:p>
            <a:pPr marL="114300" indent="0" fontAlgn="base">
              <a:buNone/>
            </a:pPr>
            <a:r>
              <a:rPr lang="en-GB" dirty="0"/>
              <a:t>🌍 Top 3 nationalities (NRM – latest data, 2025)</a:t>
            </a:r>
          </a:p>
          <a:p>
            <a:pPr marL="114300" indent="0" fontAlgn="base">
              <a:buNone/>
            </a:pPr>
            <a:r>
              <a:rPr lang="en-GB" dirty="0"/>
              <a:t>Based on the most recent published figures:</a:t>
            </a:r>
          </a:p>
          <a:p>
            <a:pPr marL="114300" indent="0" fontAlgn="base">
              <a:buNone/>
            </a:pPr>
            <a:endParaRPr lang="en-GB" dirty="0"/>
          </a:p>
          <a:p>
            <a:pPr marL="114300" indent="0" fontAlgn="base">
              <a:buNone/>
            </a:pPr>
            <a:r>
              <a:rPr lang="en-GB" dirty="0"/>
              <a:t>1. UK nationals (British) -Largest single group (~22%). </a:t>
            </a:r>
          </a:p>
          <a:p>
            <a:pPr marL="114300" indent="0" fontAlgn="base">
              <a:buNone/>
            </a:pPr>
            <a:r>
              <a:rPr lang="en-GB" dirty="0"/>
              <a:t>2. Eritrean nationals- Second most common (~13%). </a:t>
            </a:r>
          </a:p>
          <a:p>
            <a:pPr marL="114300" indent="0" fontAlgn="base">
              <a:buNone/>
            </a:pPr>
            <a:r>
              <a:rPr lang="en-GB" dirty="0"/>
              <a:t>3. Vietnamese nationals -Third most common (~9%). </a:t>
            </a:r>
          </a:p>
          <a:p>
            <a:pPr marL="114300" indent="0" fontAlgn="base">
              <a:buNone/>
            </a:pPr>
            <a:endParaRPr lang="en-GB" dirty="0"/>
          </a:p>
          <a:p>
            <a:pPr marL="114300" indent="0" fontAlgn="base">
              <a:buNone/>
            </a:pPr>
            <a:r>
              <a:rPr lang="en-GB" dirty="0"/>
              <a:t>There is also year-to-year variation:</a:t>
            </a:r>
          </a:p>
          <a:p>
            <a:pPr fontAlgn="base"/>
            <a:r>
              <a:rPr lang="en-GB" dirty="0"/>
              <a:t>Earlier datasets (e.g. 2024) show UK, Albanian, Vietnamese as top three. </a:t>
            </a:r>
            <a:br>
              <a:rPr lang="en-GB" dirty="0"/>
            </a:br>
            <a:endParaRPr lang="en-GB" dirty="0"/>
          </a:p>
          <a:p>
            <a:pPr fontAlgn="base"/>
            <a:r>
              <a:rPr lang="en-GB" dirty="0"/>
              <a:t>Quarterly data can temporarily show different rankings (e.g. Eritrean, Sudanese, Albanian). </a:t>
            </a:r>
          </a:p>
          <a:p>
            <a:pPr marL="114300" indent="0">
              <a:buNone/>
            </a:pPr>
            <a:endParaRPr lang="en-GB" dirty="0"/>
          </a:p>
        </p:txBody>
      </p:sp>
    </p:spTree>
    <p:extLst>
      <p:ext uri="{BB962C8B-B14F-4D97-AF65-F5344CB8AC3E}">
        <p14:creationId xmlns:p14="http://schemas.microsoft.com/office/powerpoint/2010/main" val="30679119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31"/>
          <p:cNvSpPr txBox="1">
            <a:spLocks noGrp="1"/>
          </p:cNvSpPr>
          <p:nvPr>
            <p:ph type="title"/>
          </p:nvPr>
        </p:nvSpPr>
        <p:spPr>
          <a:xfrm>
            <a:off x="3867912" y="1298448"/>
            <a:ext cx="7315200" cy="3255264"/>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595959"/>
              </a:buClr>
              <a:buSzPts val="5900"/>
              <a:buFont typeface="Corbel"/>
              <a:buNone/>
            </a:pPr>
            <a:r>
              <a:rPr lang="en-GB"/>
              <a:t>Vulnerability</a:t>
            </a:r>
            <a:endParaRPr/>
          </a:p>
        </p:txBody>
      </p:sp>
      <p:sp>
        <p:nvSpPr>
          <p:cNvPr id="470" name="Google Shape;470;p31"/>
          <p:cNvSpPr txBox="1">
            <a:spLocks noGrp="1"/>
          </p:cNvSpPr>
          <p:nvPr>
            <p:ph type="body" idx="1"/>
          </p:nvPr>
        </p:nvSpPr>
        <p:spPr>
          <a:xfrm>
            <a:off x="3886200" y="4672584"/>
            <a:ext cx="7315200" cy="914400"/>
          </a:xfrm>
          <a:prstGeom prst="rect">
            <a:avLst/>
          </a:prstGeom>
          <a:noFill/>
          <a:ln>
            <a:noFill/>
          </a:ln>
        </p:spPr>
        <p:txBody>
          <a:bodyPr spcFirstLastPara="1" wrap="square" lIns="91425" tIns="45700" rIns="91425" bIns="45700" anchor="t" anchorCtr="0">
            <a:noAutofit/>
          </a:bodyPr>
          <a:lstStyle/>
          <a:p>
            <a:pPr marL="457200" lvl="0" indent="-228600" algn="l" rtl="0">
              <a:lnSpc>
                <a:spcPct val="90000"/>
              </a:lnSpc>
              <a:spcBef>
                <a:spcPts val="1200"/>
              </a:spcBef>
              <a:spcAft>
                <a:spcPts val="0"/>
              </a:spcAft>
              <a:buSzPts val="2200"/>
              <a:buNone/>
            </a:pP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32"/>
          <p:cNvSpPr txBox="1">
            <a:spLocks noGrp="1"/>
          </p:cNvSpPr>
          <p:nvPr>
            <p:ph type="title"/>
          </p:nvPr>
        </p:nvSpPr>
        <p:spPr>
          <a:xfrm>
            <a:off x="1970088" y="457200"/>
            <a:ext cx="6718200" cy="81156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a:solidFill>
                  <a:schemeClr val="dk2"/>
                </a:solidFill>
              </a:rPr>
              <a:t>ACTIVITY</a:t>
            </a:r>
            <a:r>
              <a:rPr lang="en-GB"/>
              <a:t> </a:t>
            </a:r>
            <a:endParaRPr/>
          </a:p>
        </p:txBody>
      </p:sp>
      <p:sp>
        <p:nvSpPr>
          <p:cNvPr id="477" name="Google Shape;477;p32"/>
          <p:cNvSpPr txBox="1">
            <a:spLocks noGrp="1"/>
          </p:cNvSpPr>
          <p:nvPr>
            <p:ph type="body" idx="1"/>
          </p:nvPr>
        </p:nvSpPr>
        <p:spPr>
          <a:xfrm>
            <a:off x="3401568" y="1389888"/>
            <a:ext cx="7086920" cy="4991440"/>
          </a:xfrm>
          <a:prstGeom prst="rect">
            <a:avLst/>
          </a:prstGeom>
          <a:noFill/>
          <a:ln>
            <a:noFill/>
          </a:ln>
        </p:spPr>
        <p:txBody>
          <a:bodyPr spcFirstLastPara="1" wrap="square" lIns="91425" tIns="45700" rIns="91425" bIns="45700" anchor="ctr" anchorCtr="0">
            <a:noAutofit/>
          </a:bodyPr>
          <a:lstStyle/>
          <a:p>
            <a:pPr marL="457200" lvl="0" indent="-342900" algn="ctr" rtl="0">
              <a:lnSpc>
                <a:spcPct val="90000"/>
              </a:lnSpc>
              <a:spcBef>
                <a:spcPts val="1200"/>
              </a:spcBef>
              <a:spcAft>
                <a:spcPts val="0"/>
              </a:spcAft>
              <a:buSzPts val="1800"/>
              <a:buNone/>
            </a:pPr>
            <a:r>
              <a:rPr lang="en-GB" dirty="0">
                <a:solidFill>
                  <a:schemeClr val="dk2"/>
                </a:solidFill>
              </a:rPr>
              <a:t>In your groups:</a:t>
            </a:r>
            <a:endParaRPr dirty="0"/>
          </a:p>
          <a:p>
            <a:pPr marL="457200" lvl="0" indent="-342900" algn="l" rtl="0">
              <a:lnSpc>
                <a:spcPct val="90000"/>
              </a:lnSpc>
              <a:spcBef>
                <a:spcPts val="1200"/>
              </a:spcBef>
              <a:spcAft>
                <a:spcPts val="0"/>
              </a:spcAft>
              <a:buSzPts val="1800"/>
              <a:buNone/>
            </a:pPr>
            <a:endParaRPr sz="2800" dirty="0">
              <a:solidFill>
                <a:schemeClr val="dk2"/>
              </a:solidFill>
            </a:endParaRPr>
          </a:p>
          <a:p>
            <a:pPr marL="457200" lvl="0" indent="-342900" algn="just" rtl="0">
              <a:lnSpc>
                <a:spcPct val="90000"/>
              </a:lnSpc>
              <a:spcBef>
                <a:spcPts val="1200"/>
              </a:spcBef>
              <a:spcAft>
                <a:spcPts val="0"/>
              </a:spcAft>
              <a:buSzPts val="1800"/>
              <a:buChar char="●"/>
            </a:pPr>
            <a:r>
              <a:rPr lang="en-GB" sz="2800" dirty="0">
                <a:solidFill>
                  <a:schemeClr val="dk2"/>
                </a:solidFill>
              </a:rPr>
              <a:t>What might make children and adults vulnerable to being pulled into slavery? </a:t>
            </a:r>
            <a:endParaRPr dirty="0"/>
          </a:p>
          <a:p>
            <a:pPr marL="457200" lvl="0" indent="-342900" algn="just" rtl="0">
              <a:lnSpc>
                <a:spcPct val="90000"/>
              </a:lnSpc>
              <a:spcBef>
                <a:spcPts val="1200"/>
              </a:spcBef>
              <a:spcAft>
                <a:spcPts val="0"/>
              </a:spcAft>
              <a:buSzPts val="1800"/>
              <a:buFont typeface="Corbel"/>
              <a:buNone/>
            </a:pPr>
            <a:endParaRPr sz="2800" dirty="0">
              <a:solidFill>
                <a:schemeClr val="dk2"/>
              </a:solidFill>
            </a:endParaRPr>
          </a:p>
          <a:p>
            <a:pPr marL="457200" lvl="0" indent="-342900" algn="just" rtl="0">
              <a:lnSpc>
                <a:spcPct val="90000"/>
              </a:lnSpc>
              <a:spcBef>
                <a:spcPts val="1200"/>
              </a:spcBef>
              <a:spcAft>
                <a:spcPts val="0"/>
              </a:spcAft>
              <a:buSzPts val="1800"/>
              <a:buChar char="●"/>
            </a:pPr>
            <a:r>
              <a:rPr lang="en-GB" sz="2800" dirty="0">
                <a:solidFill>
                  <a:schemeClr val="dk2"/>
                </a:solidFill>
              </a:rPr>
              <a:t>How are they recruited?</a:t>
            </a:r>
            <a:endParaRPr dirty="0"/>
          </a:p>
          <a:p>
            <a:pPr marL="457200" lvl="0" indent="-342900" algn="just" rtl="0">
              <a:lnSpc>
                <a:spcPct val="90000"/>
              </a:lnSpc>
              <a:spcBef>
                <a:spcPts val="1200"/>
              </a:spcBef>
              <a:spcAft>
                <a:spcPts val="0"/>
              </a:spcAft>
              <a:buSzPts val="1800"/>
              <a:buFont typeface="Corbel"/>
              <a:buNone/>
            </a:pPr>
            <a:endParaRPr sz="2800" dirty="0">
              <a:solidFill>
                <a:schemeClr val="dk2"/>
              </a:solidFill>
            </a:endParaRPr>
          </a:p>
          <a:p>
            <a:pPr marL="457200" lvl="0" indent="-342900" algn="just" rtl="0">
              <a:lnSpc>
                <a:spcPct val="90000"/>
              </a:lnSpc>
              <a:spcBef>
                <a:spcPts val="1200"/>
              </a:spcBef>
              <a:spcAft>
                <a:spcPts val="0"/>
              </a:spcAft>
              <a:buSzPts val="1800"/>
              <a:buChar char="●"/>
            </a:pPr>
            <a:r>
              <a:rPr lang="en-GB" sz="2800" dirty="0">
                <a:solidFill>
                  <a:schemeClr val="dk2"/>
                </a:solidFill>
              </a:rPr>
              <a:t>Where/ how might you find victims of slavery being exploited in the UK?</a:t>
            </a:r>
            <a:endParaRPr dirty="0">
              <a:solidFill>
                <a:schemeClr val="hlink"/>
              </a:solidFill>
            </a:endParaRPr>
          </a:p>
          <a:p>
            <a:pPr marL="457200" lvl="0" indent="-228600" algn="l" rtl="0">
              <a:lnSpc>
                <a:spcPct val="90000"/>
              </a:lnSpc>
              <a:spcBef>
                <a:spcPts val="1200"/>
              </a:spcBef>
              <a:spcAft>
                <a:spcPts val="0"/>
              </a:spcAft>
              <a:buSzPts val="1800"/>
              <a:buNone/>
            </a:pPr>
            <a:endParaRPr dirty="0"/>
          </a:p>
        </p:txBody>
      </p:sp>
      <p:sp>
        <p:nvSpPr>
          <p:cNvPr id="478" name="Google Shape;478;p32"/>
          <p:cNvSpPr txBox="1">
            <a:spLocks noGrp="1"/>
          </p:cNvSpPr>
          <p:nvPr>
            <p:ph type="sldNum" idx="12"/>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GB" sz="1100" b="0" i="0" u="none" strike="noStrike" cap="none">
                <a:solidFill>
                  <a:srgbClr val="7F7F7F"/>
                </a:solidFill>
                <a:latin typeface="Corbel"/>
                <a:ea typeface="Corbel"/>
                <a:cs typeface="Corbel"/>
                <a:sym typeface="Corbel"/>
              </a:rPr>
              <a:t>26</a:t>
            </a:fld>
            <a:endParaRPr sz="1100" b="0" i="0" u="none" strike="noStrike" cap="none">
              <a:solidFill>
                <a:srgbClr val="7F7F7F"/>
              </a:solidFill>
              <a:latin typeface="Corbel"/>
              <a:ea typeface="Corbel"/>
              <a:cs typeface="Corbel"/>
              <a:sym typeface="Corbe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33"/>
          <p:cNvSpPr txBox="1">
            <a:spLocks noGrp="1"/>
          </p:cNvSpPr>
          <p:nvPr>
            <p:ph type="title"/>
          </p:nvPr>
        </p:nvSpPr>
        <p:spPr>
          <a:xfrm>
            <a:off x="2063552" y="457200"/>
            <a:ext cx="6768752" cy="1099592"/>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3600"/>
              <a:buNone/>
            </a:pPr>
            <a:r>
              <a:rPr lang="en-GB">
                <a:solidFill>
                  <a:schemeClr val="dk2"/>
                </a:solidFill>
              </a:rPr>
              <a:t>WHY ARE THEY VULNERABLE?</a:t>
            </a:r>
            <a:endParaRPr>
              <a:solidFill>
                <a:schemeClr val="dk2"/>
              </a:solidFill>
            </a:endParaRPr>
          </a:p>
        </p:txBody>
      </p:sp>
      <p:grpSp>
        <p:nvGrpSpPr>
          <p:cNvPr id="485" name="Google Shape;485;p33"/>
          <p:cNvGrpSpPr/>
          <p:nvPr/>
        </p:nvGrpSpPr>
        <p:grpSpPr>
          <a:xfrm>
            <a:off x="3060411" y="1556792"/>
            <a:ext cx="6490697" cy="5281358"/>
            <a:chOff x="768315" y="0"/>
            <a:chExt cx="6490697" cy="5281358"/>
          </a:xfrm>
        </p:grpSpPr>
        <p:sp>
          <p:nvSpPr>
            <p:cNvPr id="486" name="Google Shape;486;p33"/>
            <p:cNvSpPr/>
            <p:nvPr/>
          </p:nvSpPr>
          <p:spPr>
            <a:xfrm>
              <a:off x="3092458" y="2154364"/>
              <a:ext cx="1795451"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3"/>
            <p:cNvSpPr txBox="1"/>
            <p:nvPr/>
          </p:nvSpPr>
          <p:spPr>
            <a:xfrm>
              <a:off x="3355396" y="2318561"/>
              <a:ext cx="1269575" cy="792810"/>
            </a:xfrm>
            <a:prstGeom prst="rect">
              <a:avLst/>
            </a:prstGeom>
            <a:noFill/>
            <a:ln>
              <a:noFill/>
            </a:ln>
          </p:spPr>
          <p:txBody>
            <a:bodyPr spcFirstLastPara="1" wrap="square" lIns="11425" tIns="11425" rIns="11425" bIns="11425" anchor="ctr" anchorCtr="0">
              <a:noAutofit/>
            </a:bodyPr>
            <a:lstStyle/>
            <a:p>
              <a:pPr marL="0" marR="0" lvl="0" indent="0" algn="ctr" rtl="0">
                <a:lnSpc>
                  <a:spcPct val="100000"/>
                </a:lnSpc>
                <a:spcBef>
                  <a:spcPts val="0"/>
                </a:spcBef>
                <a:spcAft>
                  <a:spcPts val="0"/>
                </a:spcAft>
                <a:buClr>
                  <a:schemeClr val="dk2"/>
                </a:buClr>
                <a:buSzPts val="1800"/>
                <a:buFont typeface="Arial"/>
                <a:buNone/>
              </a:pPr>
              <a:r>
                <a:rPr lang="en-GB" sz="1800" b="0" i="0" u="none" strike="noStrike" cap="none">
                  <a:solidFill>
                    <a:schemeClr val="dk2"/>
                  </a:solidFill>
                  <a:latin typeface="Arial"/>
                  <a:ea typeface="Arial"/>
                  <a:cs typeface="Arial"/>
                  <a:sym typeface="Arial"/>
                </a:rPr>
                <a:t>Vulnerability </a:t>
              </a:r>
              <a:endParaRPr/>
            </a:p>
            <a:p>
              <a:pPr marL="0" marR="0" lvl="0" indent="0" algn="ctr" rtl="0">
                <a:lnSpc>
                  <a:spcPct val="100000"/>
                </a:lnSpc>
                <a:spcBef>
                  <a:spcPts val="0"/>
                </a:spcBef>
                <a:spcAft>
                  <a:spcPts val="0"/>
                </a:spcAft>
                <a:buClr>
                  <a:schemeClr val="dk2"/>
                </a:buClr>
                <a:buSzPts val="1800"/>
                <a:buFont typeface="Arial"/>
                <a:buNone/>
              </a:pPr>
              <a:r>
                <a:rPr lang="en-GB" sz="1800" b="0" i="0" u="none" strike="noStrike" cap="none">
                  <a:solidFill>
                    <a:schemeClr val="dk2"/>
                  </a:solidFill>
                  <a:latin typeface="Arial"/>
                  <a:ea typeface="Arial"/>
                  <a:cs typeface="Arial"/>
                  <a:sym typeface="Arial"/>
                </a:rPr>
                <a:t>Factors</a:t>
              </a:r>
              <a:endParaRPr sz="1800" b="0" i="0" u="none" strike="noStrike" cap="none">
                <a:solidFill>
                  <a:schemeClr val="dk2"/>
                </a:solidFill>
                <a:latin typeface="Arial"/>
                <a:ea typeface="Arial"/>
                <a:cs typeface="Arial"/>
                <a:sym typeface="Arial"/>
              </a:endParaRPr>
            </a:p>
          </p:txBody>
        </p:sp>
        <p:sp>
          <p:nvSpPr>
            <p:cNvPr id="488" name="Google Shape;488;p33"/>
            <p:cNvSpPr/>
            <p:nvPr/>
          </p:nvSpPr>
          <p:spPr>
            <a:xfrm rot="-5544177">
              <a:off x="3427753" y="1625139"/>
              <a:ext cx="1034454" cy="2528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33"/>
            <p:cNvSpPr txBox="1"/>
            <p:nvPr/>
          </p:nvSpPr>
          <p:spPr>
            <a:xfrm rot="5255823">
              <a:off x="3919119" y="1611922"/>
              <a:ext cx="51722" cy="51722"/>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490" name="Google Shape;490;p33"/>
            <p:cNvSpPr/>
            <p:nvPr/>
          </p:nvSpPr>
          <p:spPr>
            <a:xfrm>
              <a:off x="3002579" y="0"/>
              <a:ext cx="1794397"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3"/>
            <p:cNvSpPr txBox="1"/>
            <p:nvPr/>
          </p:nvSpPr>
          <p:spPr>
            <a:xfrm>
              <a:off x="3265362" y="164197"/>
              <a:ext cx="1268831" cy="792810"/>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Violence (inc harmful traditional practices)</a:t>
              </a:r>
              <a:endParaRPr sz="1600" b="0" i="0" u="none" strike="noStrike" cap="none">
                <a:solidFill>
                  <a:schemeClr val="dk2"/>
                </a:solidFill>
                <a:latin typeface="Arial"/>
                <a:ea typeface="Arial"/>
                <a:cs typeface="Arial"/>
                <a:sym typeface="Arial"/>
              </a:endParaRPr>
            </a:p>
          </p:txBody>
        </p:sp>
        <p:sp>
          <p:nvSpPr>
            <p:cNvPr id="492" name="Google Shape;492;p33"/>
            <p:cNvSpPr/>
            <p:nvPr/>
          </p:nvSpPr>
          <p:spPr>
            <a:xfrm rot="-2683056">
              <a:off x="4327808" y="1884735"/>
              <a:ext cx="976123" cy="2528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33"/>
            <p:cNvSpPr txBox="1"/>
            <p:nvPr/>
          </p:nvSpPr>
          <p:spPr>
            <a:xfrm rot="-2683056">
              <a:off x="4791467" y="1872976"/>
              <a:ext cx="48806" cy="48806"/>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494" name="Google Shape;494;p33"/>
            <p:cNvSpPr/>
            <p:nvPr/>
          </p:nvSpPr>
          <p:spPr>
            <a:xfrm>
              <a:off x="4744277" y="519269"/>
              <a:ext cx="1794397"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3"/>
            <p:cNvSpPr txBox="1"/>
            <p:nvPr/>
          </p:nvSpPr>
          <p:spPr>
            <a:xfrm>
              <a:off x="5007060" y="683466"/>
              <a:ext cx="1268831" cy="792810"/>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Conflict or natural disaster</a:t>
              </a:r>
              <a:endParaRPr sz="1600" b="0" i="0" u="none" strike="noStrike" cap="none">
                <a:solidFill>
                  <a:schemeClr val="dk2"/>
                </a:solidFill>
                <a:latin typeface="Arial"/>
                <a:ea typeface="Arial"/>
                <a:cs typeface="Arial"/>
                <a:sym typeface="Arial"/>
              </a:endParaRPr>
            </a:p>
          </p:txBody>
        </p:sp>
        <p:sp>
          <p:nvSpPr>
            <p:cNvPr id="496" name="Google Shape;496;p33"/>
            <p:cNvSpPr/>
            <p:nvPr/>
          </p:nvSpPr>
          <p:spPr>
            <a:xfrm rot="-532956">
              <a:off x="4857224" y="2516959"/>
              <a:ext cx="638029" cy="2528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33"/>
            <p:cNvSpPr txBox="1"/>
            <p:nvPr/>
          </p:nvSpPr>
          <p:spPr>
            <a:xfrm rot="-532956">
              <a:off x="5160288" y="2513653"/>
              <a:ext cx="31901" cy="31901"/>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498" name="Google Shape;498;p33"/>
            <p:cNvSpPr/>
            <p:nvPr/>
          </p:nvSpPr>
          <p:spPr>
            <a:xfrm>
              <a:off x="5464615" y="1783714"/>
              <a:ext cx="1794397"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3"/>
            <p:cNvSpPr txBox="1"/>
            <p:nvPr/>
          </p:nvSpPr>
          <p:spPr>
            <a:xfrm>
              <a:off x="5727398" y="1947911"/>
              <a:ext cx="1268831" cy="792810"/>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Poverty </a:t>
              </a:r>
              <a:endParaRPr sz="1600" b="0" i="0" u="none" strike="noStrike" cap="none">
                <a:solidFill>
                  <a:schemeClr val="dk2"/>
                </a:solidFill>
                <a:latin typeface="Arial"/>
                <a:ea typeface="Arial"/>
                <a:cs typeface="Arial"/>
                <a:sym typeface="Arial"/>
              </a:endParaRPr>
            </a:p>
          </p:txBody>
        </p:sp>
        <p:sp>
          <p:nvSpPr>
            <p:cNvPr id="500" name="Google Shape;500;p33"/>
            <p:cNvSpPr/>
            <p:nvPr/>
          </p:nvSpPr>
          <p:spPr>
            <a:xfrm rot="1336116">
              <a:off x="4711336" y="3159949"/>
              <a:ext cx="792805" cy="2528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3"/>
            <p:cNvSpPr txBox="1"/>
            <p:nvPr/>
          </p:nvSpPr>
          <p:spPr>
            <a:xfrm rot="1336116">
              <a:off x="5087918" y="3152773"/>
              <a:ext cx="39640" cy="39640"/>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02" name="Google Shape;502;p33"/>
            <p:cNvSpPr/>
            <p:nvPr/>
          </p:nvSpPr>
          <p:spPr>
            <a:xfrm>
              <a:off x="5327787" y="3069493"/>
              <a:ext cx="1794397"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33"/>
            <p:cNvSpPr txBox="1"/>
            <p:nvPr/>
          </p:nvSpPr>
          <p:spPr>
            <a:xfrm>
              <a:off x="5590570" y="3233690"/>
              <a:ext cx="1268831" cy="792810"/>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Gender and </a:t>
              </a:r>
              <a:endParaRPr/>
            </a:p>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Equality Issues</a:t>
              </a:r>
              <a:endParaRPr sz="1600" b="0" i="0" u="none" strike="noStrike" cap="none">
                <a:solidFill>
                  <a:schemeClr val="dk2"/>
                </a:solidFill>
                <a:latin typeface="Arial"/>
                <a:ea typeface="Arial"/>
                <a:cs typeface="Arial"/>
                <a:sym typeface="Arial"/>
              </a:endParaRPr>
            </a:p>
          </p:txBody>
        </p:sp>
        <p:sp>
          <p:nvSpPr>
            <p:cNvPr id="504" name="Google Shape;504;p33"/>
            <p:cNvSpPr/>
            <p:nvPr/>
          </p:nvSpPr>
          <p:spPr>
            <a:xfrm rot="3745020">
              <a:off x="3983904" y="3705222"/>
              <a:ext cx="1060408" cy="2528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33"/>
            <p:cNvSpPr txBox="1"/>
            <p:nvPr/>
          </p:nvSpPr>
          <p:spPr>
            <a:xfrm rot="3745020">
              <a:off x="4487598" y="3691357"/>
              <a:ext cx="53020" cy="53020"/>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06" name="Google Shape;506;p33"/>
            <p:cNvSpPr/>
            <p:nvPr/>
          </p:nvSpPr>
          <p:spPr>
            <a:xfrm>
              <a:off x="4140819" y="4160135"/>
              <a:ext cx="1794397"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3"/>
            <p:cNvSpPr txBox="1"/>
            <p:nvPr/>
          </p:nvSpPr>
          <p:spPr>
            <a:xfrm>
              <a:off x="4403602" y="4324332"/>
              <a:ext cx="1268831" cy="792810"/>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Substance dependency</a:t>
              </a:r>
              <a:endParaRPr sz="1600" b="0" i="0" u="none" strike="noStrike" cap="none">
                <a:solidFill>
                  <a:schemeClr val="dk2"/>
                </a:solidFill>
                <a:latin typeface="Arial"/>
                <a:ea typeface="Arial"/>
                <a:cs typeface="Arial"/>
                <a:sym typeface="Arial"/>
              </a:endParaRPr>
            </a:p>
          </p:txBody>
        </p:sp>
        <p:sp>
          <p:nvSpPr>
            <p:cNvPr id="508" name="Google Shape;508;p33"/>
            <p:cNvSpPr/>
            <p:nvPr/>
          </p:nvSpPr>
          <p:spPr>
            <a:xfrm rot="7053552">
              <a:off x="2936742" y="3705232"/>
              <a:ext cx="1060083" cy="2528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3"/>
            <p:cNvSpPr txBox="1"/>
            <p:nvPr/>
          </p:nvSpPr>
          <p:spPr>
            <a:xfrm rot="-3746448">
              <a:off x="3440282" y="3691374"/>
              <a:ext cx="53004" cy="53004"/>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10" name="Google Shape;510;p33"/>
            <p:cNvSpPr/>
            <p:nvPr/>
          </p:nvSpPr>
          <p:spPr>
            <a:xfrm>
              <a:off x="2046201" y="4160154"/>
              <a:ext cx="1794397"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3"/>
            <p:cNvSpPr txBox="1"/>
            <p:nvPr/>
          </p:nvSpPr>
          <p:spPr>
            <a:xfrm>
              <a:off x="2308984" y="4324351"/>
              <a:ext cx="1268831" cy="792810"/>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Slavery endemic in area</a:t>
              </a:r>
              <a:endParaRPr sz="1600" b="0" i="0" u="none" strike="noStrike" cap="none">
                <a:solidFill>
                  <a:schemeClr val="dk2"/>
                </a:solidFill>
                <a:latin typeface="Arial"/>
                <a:ea typeface="Arial"/>
                <a:cs typeface="Arial"/>
                <a:sym typeface="Arial"/>
              </a:endParaRPr>
            </a:p>
          </p:txBody>
        </p:sp>
        <p:sp>
          <p:nvSpPr>
            <p:cNvPr id="512" name="Google Shape;512;p33"/>
            <p:cNvSpPr/>
            <p:nvPr/>
          </p:nvSpPr>
          <p:spPr>
            <a:xfrm rot="9627612">
              <a:off x="2566210" y="3090118"/>
              <a:ext cx="662565" cy="2528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3"/>
            <p:cNvSpPr txBox="1"/>
            <p:nvPr/>
          </p:nvSpPr>
          <p:spPr>
            <a:xfrm rot="-1172388">
              <a:off x="2880929" y="3086198"/>
              <a:ext cx="33128" cy="33128"/>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14" name="Google Shape;514;p33"/>
            <p:cNvSpPr/>
            <p:nvPr/>
          </p:nvSpPr>
          <p:spPr>
            <a:xfrm>
              <a:off x="907951" y="2929834"/>
              <a:ext cx="1794397"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33"/>
            <p:cNvSpPr txBox="1"/>
            <p:nvPr/>
          </p:nvSpPr>
          <p:spPr>
            <a:xfrm>
              <a:off x="1170734" y="3094031"/>
              <a:ext cx="1268831" cy="792810"/>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Demand for cheap labour</a:t>
              </a:r>
              <a:endParaRPr sz="1600" b="0" i="0" u="none" strike="noStrike" cap="none">
                <a:solidFill>
                  <a:schemeClr val="dk2"/>
                </a:solidFill>
                <a:latin typeface="Arial"/>
                <a:ea typeface="Arial"/>
                <a:cs typeface="Arial"/>
                <a:sym typeface="Arial"/>
              </a:endParaRPr>
            </a:p>
          </p:txBody>
        </p:sp>
        <p:sp>
          <p:nvSpPr>
            <p:cNvPr id="516" name="Google Shape;516;p33"/>
            <p:cNvSpPr/>
            <p:nvPr/>
          </p:nvSpPr>
          <p:spPr>
            <a:xfrm rot="-10098156">
              <a:off x="2510591" y="2461622"/>
              <a:ext cx="634064" cy="2528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3"/>
            <p:cNvSpPr txBox="1"/>
            <p:nvPr/>
          </p:nvSpPr>
          <p:spPr>
            <a:xfrm rot="701844">
              <a:off x="2811772" y="2458415"/>
              <a:ext cx="31703" cy="31703"/>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18" name="Google Shape;518;p33"/>
            <p:cNvSpPr/>
            <p:nvPr/>
          </p:nvSpPr>
          <p:spPr>
            <a:xfrm>
              <a:off x="768315" y="1673058"/>
              <a:ext cx="1794397"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3"/>
            <p:cNvSpPr txBox="1"/>
            <p:nvPr/>
          </p:nvSpPr>
          <p:spPr>
            <a:xfrm>
              <a:off x="1031098" y="1837255"/>
              <a:ext cx="1268831" cy="792810"/>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Family debt</a:t>
              </a:r>
              <a:endParaRPr sz="1600" b="0" i="0" u="none" strike="noStrike" cap="none">
                <a:solidFill>
                  <a:schemeClr val="dk2"/>
                </a:solidFill>
                <a:latin typeface="Arial"/>
                <a:ea typeface="Arial"/>
                <a:cs typeface="Arial"/>
                <a:sym typeface="Arial"/>
              </a:endParaRPr>
            </a:p>
          </p:txBody>
        </p:sp>
        <p:sp>
          <p:nvSpPr>
            <p:cNvPr id="520" name="Google Shape;520;p33"/>
            <p:cNvSpPr/>
            <p:nvPr/>
          </p:nvSpPr>
          <p:spPr>
            <a:xfrm rot="-8298684">
              <a:off x="2533008" y="1884726"/>
              <a:ext cx="1078318" cy="2528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3"/>
            <p:cNvSpPr txBox="1"/>
            <p:nvPr/>
          </p:nvSpPr>
          <p:spPr>
            <a:xfrm rot="2501316">
              <a:off x="3045209" y="1870412"/>
              <a:ext cx="53915" cy="53915"/>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22" name="Google Shape;522;p33"/>
            <p:cNvSpPr/>
            <p:nvPr/>
          </p:nvSpPr>
          <p:spPr>
            <a:xfrm>
              <a:off x="1257051" y="519262"/>
              <a:ext cx="1794397" cy="1121204"/>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3"/>
            <p:cNvSpPr txBox="1"/>
            <p:nvPr/>
          </p:nvSpPr>
          <p:spPr>
            <a:xfrm>
              <a:off x="1519834" y="683459"/>
              <a:ext cx="1268831" cy="792810"/>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Lack of </a:t>
              </a:r>
              <a:endParaRPr/>
            </a:p>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opportunity</a:t>
              </a:r>
              <a:endParaRPr sz="1600" b="0" i="0" u="none" strike="noStrike" cap="none">
                <a:solidFill>
                  <a:schemeClr val="dk2"/>
                </a:solidFill>
                <a:latin typeface="Arial"/>
                <a:ea typeface="Arial"/>
                <a:cs typeface="Arial"/>
                <a:sym typeface="Arial"/>
              </a:endParaRPr>
            </a:p>
          </p:txBody>
        </p:sp>
      </p:grpSp>
      <p:sp>
        <p:nvSpPr>
          <p:cNvPr id="524" name="Google Shape;524;p33"/>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1" i="0" u="none" strike="noStrike" cap="none">
                <a:solidFill>
                  <a:srgbClr val="000000"/>
                </a:solidFill>
                <a:latin typeface="Arial Black"/>
                <a:ea typeface="Arial Black"/>
                <a:cs typeface="Arial Black"/>
                <a:sym typeface="Arial Black"/>
              </a:rPr>
              <a:t>27</a:t>
            </a:fld>
            <a:endParaRPr sz="1200" b="1" i="0" u="none" strike="noStrike" cap="none">
              <a:solidFill>
                <a:srgbClr val="000000"/>
              </a:solidFill>
              <a:latin typeface="Arial Black"/>
              <a:ea typeface="Arial Black"/>
              <a:cs typeface="Arial Black"/>
              <a:sym typeface="Arial Black"/>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sp>
        <p:nvSpPr>
          <p:cNvPr id="530" name="Google Shape;530;p34"/>
          <p:cNvSpPr txBox="1">
            <a:spLocks noGrp="1"/>
          </p:cNvSpPr>
          <p:nvPr>
            <p:ph type="title"/>
          </p:nvPr>
        </p:nvSpPr>
        <p:spPr>
          <a:xfrm>
            <a:off x="2063552" y="404664"/>
            <a:ext cx="6696744" cy="792088"/>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3600"/>
              <a:buNone/>
            </a:pPr>
            <a:r>
              <a:rPr lang="en-GB">
                <a:solidFill>
                  <a:schemeClr val="dk2"/>
                </a:solidFill>
              </a:rPr>
              <a:t>RECRUITMENT</a:t>
            </a:r>
            <a:endParaRPr>
              <a:solidFill>
                <a:schemeClr val="dk2"/>
              </a:solidFill>
            </a:endParaRPr>
          </a:p>
        </p:txBody>
      </p:sp>
      <p:grpSp>
        <p:nvGrpSpPr>
          <p:cNvPr id="531" name="Google Shape;531;p34"/>
          <p:cNvGrpSpPr/>
          <p:nvPr/>
        </p:nvGrpSpPr>
        <p:grpSpPr>
          <a:xfrm>
            <a:off x="2493051" y="1196752"/>
            <a:ext cx="6787455" cy="5523280"/>
            <a:chOff x="969051" y="0"/>
            <a:chExt cx="6787455" cy="5523280"/>
          </a:xfrm>
        </p:grpSpPr>
        <p:sp>
          <p:nvSpPr>
            <p:cNvPr id="532" name="Google Shape;532;p34"/>
            <p:cNvSpPr/>
            <p:nvPr/>
          </p:nvSpPr>
          <p:spPr>
            <a:xfrm>
              <a:off x="3399219" y="2253225"/>
              <a:ext cx="1878016"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4"/>
            <p:cNvSpPr txBox="1"/>
            <p:nvPr/>
          </p:nvSpPr>
          <p:spPr>
            <a:xfrm>
              <a:off x="3674248" y="2424972"/>
              <a:ext cx="1327958" cy="829269"/>
            </a:xfrm>
            <a:prstGeom prst="rect">
              <a:avLst/>
            </a:prstGeom>
            <a:noFill/>
            <a:ln>
              <a:noFill/>
            </a:ln>
          </p:spPr>
          <p:txBody>
            <a:bodyPr spcFirstLastPara="1" wrap="square" lIns="11425" tIns="11425" rIns="11425" bIns="11425" anchor="ctr" anchorCtr="0">
              <a:noAutofit/>
            </a:bodyPr>
            <a:lstStyle/>
            <a:p>
              <a:pPr marL="0" marR="0" lvl="0" indent="0" algn="ctr" rtl="0">
                <a:lnSpc>
                  <a:spcPct val="100000"/>
                </a:lnSpc>
                <a:spcBef>
                  <a:spcPts val="0"/>
                </a:spcBef>
                <a:spcAft>
                  <a:spcPts val="0"/>
                </a:spcAft>
                <a:buClr>
                  <a:schemeClr val="dk2"/>
                </a:buClr>
                <a:buSzPts val="1800"/>
                <a:buFont typeface="Arial"/>
                <a:buNone/>
              </a:pPr>
              <a:r>
                <a:rPr lang="en-GB" sz="1800" b="0" i="0" u="none" strike="noStrike" cap="none">
                  <a:solidFill>
                    <a:schemeClr val="dk2"/>
                  </a:solidFill>
                  <a:latin typeface="Arial"/>
                  <a:ea typeface="Arial"/>
                  <a:cs typeface="Arial"/>
                  <a:sym typeface="Arial"/>
                </a:rPr>
                <a:t>Vulnerability </a:t>
              </a:r>
              <a:endParaRPr/>
            </a:p>
            <a:p>
              <a:pPr marL="0" marR="0" lvl="0" indent="0" algn="ctr" rtl="0">
                <a:lnSpc>
                  <a:spcPct val="100000"/>
                </a:lnSpc>
                <a:spcBef>
                  <a:spcPts val="0"/>
                </a:spcBef>
                <a:spcAft>
                  <a:spcPts val="0"/>
                </a:spcAft>
                <a:buClr>
                  <a:schemeClr val="dk2"/>
                </a:buClr>
                <a:buSzPts val="1800"/>
                <a:buFont typeface="Arial"/>
                <a:buNone/>
              </a:pPr>
              <a:r>
                <a:rPr lang="en-GB" sz="1800" b="0" i="0" u="none" strike="noStrike" cap="none">
                  <a:solidFill>
                    <a:schemeClr val="dk2"/>
                  </a:solidFill>
                  <a:latin typeface="Arial"/>
                  <a:ea typeface="Arial"/>
                  <a:cs typeface="Arial"/>
                  <a:sym typeface="Arial"/>
                </a:rPr>
                <a:t>Factors</a:t>
              </a:r>
              <a:endParaRPr sz="1800" b="0" i="0" u="none" strike="noStrike" cap="none">
                <a:solidFill>
                  <a:schemeClr val="dk2"/>
                </a:solidFill>
                <a:latin typeface="Arial"/>
                <a:ea typeface="Arial"/>
                <a:cs typeface="Arial"/>
                <a:sym typeface="Arial"/>
              </a:endParaRPr>
            </a:p>
          </p:txBody>
        </p:sp>
        <p:sp>
          <p:nvSpPr>
            <p:cNvPr id="534" name="Google Shape;534;p34"/>
            <p:cNvSpPr/>
            <p:nvPr/>
          </p:nvSpPr>
          <p:spPr>
            <a:xfrm rot="-5544139">
              <a:off x="3750055" y="1700829"/>
              <a:ext cx="1081815" cy="2432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4"/>
            <p:cNvSpPr txBox="1"/>
            <p:nvPr/>
          </p:nvSpPr>
          <p:spPr>
            <a:xfrm rot="5255861">
              <a:off x="4263917" y="1685948"/>
              <a:ext cx="54090" cy="54090"/>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36" name="Google Shape;536;p34"/>
            <p:cNvSpPr/>
            <p:nvPr/>
          </p:nvSpPr>
          <p:spPr>
            <a:xfrm>
              <a:off x="3305241" y="0"/>
              <a:ext cx="1876913"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4"/>
            <p:cNvSpPr txBox="1"/>
            <p:nvPr/>
          </p:nvSpPr>
          <p:spPr>
            <a:xfrm>
              <a:off x="3580109" y="171747"/>
              <a:ext cx="1327177" cy="829269"/>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Employment</a:t>
              </a:r>
              <a:endParaRPr sz="1600" b="0" i="0" u="none" strike="noStrike" cap="none">
                <a:solidFill>
                  <a:schemeClr val="dk2"/>
                </a:solidFill>
                <a:latin typeface="Arial"/>
                <a:ea typeface="Arial"/>
                <a:cs typeface="Arial"/>
                <a:sym typeface="Arial"/>
              </a:endParaRPr>
            </a:p>
          </p:txBody>
        </p:sp>
        <p:sp>
          <p:nvSpPr>
            <p:cNvPr id="538" name="Google Shape;538;p34"/>
            <p:cNvSpPr/>
            <p:nvPr/>
          </p:nvSpPr>
          <p:spPr>
            <a:xfrm rot="-2683056">
              <a:off x="4691501" y="1972557"/>
              <a:ext cx="1020159" cy="2432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34"/>
            <p:cNvSpPr txBox="1"/>
            <p:nvPr/>
          </p:nvSpPr>
          <p:spPr>
            <a:xfrm rot="-2683056">
              <a:off x="5176077" y="1959218"/>
              <a:ext cx="51007" cy="51007"/>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40" name="Google Shape;540;p34"/>
            <p:cNvSpPr/>
            <p:nvPr/>
          </p:nvSpPr>
          <p:spPr>
            <a:xfrm>
              <a:off x="5126394" y="543538"/>
              <a:ext cx="1876913"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4"/>
            <p:cNvSpPr txBox="1"/>
            <p:nvPr/>
          </p:nvSpPr>
          <p:spPr>
            <a:xfrm>
              <a:off x="5401262" y="715285"/>
              <a:ext cx="1327177" cy="829269"/>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Support family back home</a:t>
              </a:r>
              <a:endParaRPr sz="1600" b="0" i="0" u="none" strike="noStrike" cap="none">
                <a:solidFill>
                  <a:schemeClr val="dk2"/>
                </a:solidFill>
                <a:latin typeface="Arial"/>
                <a:ea typeface="Arial"/>
                <a:cs typeface="Arial"/>
                <a:sym typeface="Arial"/>
              </a:endParaRPr>
            </a:p>
          </p:txBody>
        </p:sp>
        <p:sp>
          <p:nvSpPr>
            <p:cNvPr id="542" name="Google Shape;542;p34"/>
            <p:cNvSpPr/>
            <p:nvPr/>
          </p:nvSpPr>
          <p:spPr>
            <a:xfrm rot="-532956">
              <a:off x="5245145" y="2633623"/>
              <a:ext cx="666490" cy="2432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34"/>
            <p:cNvSpPr txBox="1"/>
            <p:nvPr/>
          </p:nvSpPr>
          <p:spPr>
            <a:xfrm rot="-532956">
              <a:off x="5561728" y="2629126"/>
              <a:ext cx="33324" cy="33324"/>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44" name="Google Shape;544;p34"/>
            <p:cNvSpPr/>
            <p:nvPr/>
          </p:nvSpPr>
          <p:spPr>
            <a:xfrm>
              <a:off x="5879593" y="1865666"/>
              <a:ext cx="1876913"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34"/>
            <p:cNvSpPr txBox="1"/>
            <p:nvPr/>
          </p:nvSpPr>
          <p:spPr>
            <a:xfrm>
              <a:off x="6154461" y="2037413"/>
              <a:ext cx="1327177" cy="829269"/>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Better lifestyle</a:t>
              </a:r>
              <a:endParaRPr sz="1600" b="0" i="0" u="none" strike="noStrike" cap="none">
                <a:solidFill>
                  <a:schemeClr val="dk2"/>
                </a:solidFill>
                <a:latin typeface="Arial"/>
                <a:ea typeface="Arial"/>
                <a:cs typeface="Arial"/>
                <a:sym typeface="Arial"/>
              </a:endParaRPr>
            </a:p>
          </p:txBody>
        </p:sp>
        <p:sp>
          <p:nvSpPr>
            <p:cNvPr id="546" name="Google Shape;546;p34"/>
            <p:cNvSpPr/>
            <p:nvPr/>
          </p:nvSpPr>
          <p:spPr>
            <a:xfrm rot="1336116">
              <a:off x="5092575" y="3305945"/>
              <a:ext cx="828378" cy="2432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34"/>
            <p:cNvSpPr txBox="1"/>
            <p:nvPr/>
          </p:nvSpPr>
          <p:spPr>
            <a:xfrm rot="1336116">
              <a:off x="5486055" y="3297401"/>
              <a:ext cx="41418" cy="41418"/>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48" name="Google Shape;548;p34"/>
            <p:cNvSpPr/>
            <p:nvPr/>
          </p:nvSpPr>
          <p:spPr>
            <a:xfrm>
              <a:off x="5736522" y="3210101"/>
              <a:ext cx="1876913"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34"/>
            <p:cNvSpPr txBox="1"/>
            <p:nvPr/>
          </p:nvSpPr>
          <p:spPr>
            <a:xfrm>
              <a:off x="6011390" y="3381848"/>
              <a:ext cx="1327177" cy="829269"/>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Improved social position in own country</a:t>
              </a:r>
              <a:endParaRPr sz="1600" b="0" i="0" u="none" strike="noStrike" cap="none">
                <a:solidFill>
                  <a:schemeClr val="dk2"/>
                </a:solidFill>
                <a:latin typeface="Arial"/>
                <a:ea typeface="Arial"/>
                <a:cs typeface="Arial"/>
                <a:sym typeface="Arial"/>
              </a:endParaRPr>
            </a:p>
          </p:txBody>
        </p:sp>
        <p:sp>
          <p:nvSpPr>
            <p:cNvPr id="550" name="Google Shape;550;p34"/>
            <p:cNvSpPr/>
            <p:nvPr/>
          </p:nvSpPr>
          <p:spPr>
            <a:xfrm rot="3745020">
              <a:off x="4331882" y="3876094"/>
              <a:ext cx="1108343" cy="2432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34"/>
            <p:cNvSpPr txBox="1"/>
            <p:nvPr/>
          </p:nvSpPr>
          <p:spPr>
            <a:xfrm rot="3745020">
              <a:off x="4858345" y="3860550"/>
              <a:ext cx="55417" cy="55417"/>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52" name="Google Shape;552;p34"/>
            <p:cNvSpPr/>
            <p:nvPr/>
          </p:nvSpPr>
          <p:spPr>
            <a:xfrm>
              <a:off x="4495406" y="4350498"/>
              <a:ext cx="1876913"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4"/>
            <p:cNvSpPr txBox="1"/>
            <p:nvPr/>
          </p:nvSpPr>
          <p:spPr>
            <a:xfrm>
              <a:off x="4770274" y="4522245"/>
              <a:ext cx="1327177" cy="829269"/>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Education</a:t>
              </a:r>
              <a:endParaRPr/>
            </a:p>
          </p:txBody>
        </p:sp>
        <p:sp>
          <p:nvSpPr>
            <p:cNvPr id="554" name="Google Shape;554;p34"/>
            <p:cNvSpPr/>
            <p:nvPr/>
          </p:nvSpPr>
          <p:spPr>
            <a:xfrm rot="7053552">
              <a:off x="3236949" y="3876103"/>
              <a:ext cx="1108002" cy="2432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34"/>
            <p:cNvSpPr txBox="1"/>
            <p:nvPr/>
          </p:nvSpPr>
          <p:spPr>
            <a:xfrm rot="-3746448">
              <a:off x="3763251" y="3860568"/>
              <a:ext cx="55400" cy="55400"/>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56" name="Google Shape;556;p34"/>
            <p:cNvSpPr/>
            <p:nvPr/>
          </p:nvSpPr>
          <p:spPr>
            <a:xfrm>
              <a:off x="2305233" y="4350517"/>
              <a:ext cx="1876913"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34"/>
            <p:cNvSpPr txBox="1"/>
            <p:nvPr/>
          </p:nvSpPr>
          <p:spPr>
            <a:xfrm>
              <a:off x="2580101" y="4522264"/>
              <a:ext cx="1327177" cy="829269"/>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Love</a:t>
              </a:r>
              <a:endParaRPr sz="1600" b="0" i="0" u="none" strike="noStrike" cap="none">
                <a:solidFill>
                  <a:schemeClr val="dk2"/>
                </a:solidFill>
                <a:latin typeface="Arial"/>
                <a:ea typeface="Arial"/>
                <a:cs typeface="Arial"/>
                <a:sym typeface="Arial"/>
              </a:endParaRPr>
            </a:p>
          </p:txBody>
        </p:sp>
        <p:sp>
          <p:nvSpPr>
            <p:cNvPr id="558" name="Google Shape;558;p34"/>
            <p:cNvSpPr/>
            <p:nvPr/>
          </p:nvSpPr>
          <p:spPr>
            <a:xfrm rot="9627612">
              <a:off x="2849597" y="3232929"/>
              <a:ext cx="692184" cy="2432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4"/>
            <p:cNvSpPr txBox="1"/>
            <p:nvPr/>
          </p:nvSpPr>
          <p:spPr>
            <a:xfrm rot="-1172388">
              <a:off x="3178385" y="3227789"/>
              <a:ext cx="34609" cy="34609"/>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60" name="Google Shape;560;p34"/>
            <p:cNvSpPr/>
            <p:nvPr/>
          </p:nvSpPr>
          <p:spPr>
            <a:xfrm>
              <a:off x="1115057" y="3064071"/>
              <a:ext cx="1876913"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4"/>
            <p:cNvSpPr txBox="1"/>
            <p:nvPr/>
          </p:nvSpPr>
          <p:spPr>
            <a:xfrm>
              <a:off x="1389925" y="3235818"/>
              <a:ext cx="1327177" cy="829269"/>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Perceived safety</a:t>
              </a:r>
              <a:endParaRPr sz="1600" b="0" i="0" u="none" strike="noStrike" cap="none">
                <a:solidFill>
                  <a:schemeClr val="dk2"/>
                </a:solidFill>
                <a:latin typeface="Arial"/>
                <a:ea typeface="Arial"/>
                <a:cs typeface="Arial"/>
                <a:sym typeface="Arial"/>
              </a:endParaRPr>
            </a:p>
          </p:txBody>
        </p:sp>
        <p:sp>
          <p:nvSpPr>
            <p:cNvPr id="562" name="Google Shape;562;p34"/>
            <p:cNvSpPr/>
            <p:nvPr/>
          </p:nvSpPr>
          <p:spPr>
            <a:xfrm rot="-10098156">
              <a:off x="2791456" y="2575761"/>
              <a:ext cx="662352" cy="2432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4"/>
            <p:cNvSpPr txBox="1"/>
            <p:nvPr/>
          </p:nvSpPr>
          <p:spPr>
            <a:xfrm rot="701844">
              <a:off x="3106073" y="2571367"/>
              <a:ext cx="33117" cy="33117"/>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64" name="Google Shape;564;p34"/>
            <p:cNvSpPr/>
            <p:nvPr/>
          </p:nvSpPr>
          <p:spPr>
            <a:xfrm>
              <a:off x="969051" y="1749962"/>
              <a:ext cx="1876913"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4"/>
            <p:cNvSpPr txBox="1"/>
            <p:nvPr/>
          </p:nvSpPr>
          <p:spPr>
            <a:xfrm>
              <a:off x="1243919" y="1921709"/>
              <a:ext cx="1327177" cy="829269"/>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A Home</a:t>
              </a:r>
              <a:endParaRPr sz="1600" b="0" i="0" u="none" strike="noStrike" cap="none">
                <a:solidFill>
                  <a:schemeClr val="dk2"/>
                </a:solidFill>
                <a:latin typeface="Arial"/>
                <a:ea typeface="Arial"/>
                <a:cs typeface="Arial"/>
                <a:sym typeface="Arial"/>
              </a:endParaRPr>
            </a:p>
          </p:txBody>
        </p:sp>
        <p:sp>
          <p:nvSpPr>
            <p:cNvPr id="566" name="Google Shape;566;p34"/>
            <p:cNvSpPr/>
            <p:nvPr/>
          </p:nvSpPr>
          <p:spPr>
            <a:xfrm rot="-8298684">
              <a:off x="2814829" y="1972548"/>
              <a:ext cx="1127004" cy="24329"/>
            </a:xfrm>
            <a:custGeom>
              <a:avLst/>
              <a:gdLst/>
              <a:ahLst/>
              <a:cxnLst/>
              <a:rect l="l" t="t" r="r" b="b"/>
              <a:pathLst>
                <a:path w="120000" h="120000" extrusionOk="0">
                  <a:moveTo>
                    <a:pt x="0" y="59998"/>
                  </a:moveTo>
                  <a:lnTo>
                    <a:pt x="120000" y="59998"/>
                  </a:lnTo>
                </a:path>
              </a:pathLst>
            </a:custGeom>
            <a:noFill/>
            <a:ln w="25400" cap="flat" cmpd="sng">
              <a:solidFill>
                <a:srgbClr val="2F93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4"/>
            <p:cNvSpPr txBox="1"/>
            <p:nvPr/>
          </p:nvSpPr>
          <p:spPr>
            <a:xfrm rot="2501316">
              <a:off x="3350156" y="1956537"/>
              <a:ext cx="56350" cy="56350"/>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rgbClr val="000000"/>
                </a:buClr>
                <a:buSzPts val="500"/>
                <a:buFont typeface="Arial"/>
                <a:buNone/>
              </a:pPr>
              <a:endParaRPr sz="500" b="0" i="0" u="none" strike="noStrike" cap="none">
                <a:solidFill>
                  <a:schemeClr val="dk2"/>
                </a:solidFill>
                <a:latin typeface="Arial"/>
                <a:ea typeface="Arial"/>
                <a:cs typeface="Arial"/>
                <a:sym typeface="Arial"/>
              </a:endParaRPr>
            </a:p>
          </p:txBody>
        </p:sp>
        <p:sp>
          <p:nvSpPr>
            <p:cNvPr id="568" name="Google Shape;568;p34"/>
            <p:cNvSpPr/>
            <p:nvPr/>
          </p:nvSpPr>
          <p:spPr>
            <a:xfrm>
              <a:off x="1480083" y="543530"/>
              <a:ext cx="1876913" cy="1172763"/>
            </a:xfrm>
            <a:prstGeom prst="ellipse">
              <a:avLst/>
            </a:prstGeom>
            <a:solidFill>
              <a:srgbClr val="3EBA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4"/>
            <p:cNvSpPr txBox="1"/>
            <p:nvPr/>
          </p:nvSpPr>
          <p:spPr>
            <a:xfrm>
              <a:off x="1754951" y="715277"/>
              <a:ext cx="1327177" cy="829269"/>
            </a:xfrm>
            <a:prstGeom prst="rect">
              <a:avLst/>
            </a:prstGeom>
            <a:noFill/>
            <a:ln>
              <a:noFill/>
            </a:ln>
          </p:spPr>
          <p:txBody>
            <a:bodyPr spcFirstLastPara="1" wrap="square" lIns="10150" tIns="10150" rIns="10150" bIns="10150" anchor="ctr" anchorCtr="0">
              <a:noAutofit/>
            </a:bodyPr>
            <a:lstStyle/>
            <a:p>
              <a:pPr marL="0" marR="0" lvl="0" indent="0" algn="ctr" rtl="0">
                <a:lnSpc>
                  <a:spcPct val="100000"/>
                </a:lnSpc>
                <a:spcBef>
                  <a:spcPts val="0"/>
                </a:spcBef>
                <a:spcAft>
                  <a:spcPts val="0"/>
                </a:spcAft>
                <a:buClr>
                  <a:schemeClr val="dk2"/>
                </a:buClr>
                <a:buSzPts val="1600"/>
                <a:buFont typeface="Arial"/>
                <a:buNone/>
              </a:pPr>
              <a:r>
                <a:rPr lang="en-GB" sz="1600" b="0" i="0" u="none" strike="noStrike" cap="none">
                  <a:solidFill>
                    <a:schemeClr val="dk2"/>
                  </a:solidFill>
                  <a:latin typeface="Arial"/>
                  <a:ea typeface="Arial"/>
                  <a:cs typeface="Arial"/>
                  <a:sym typeface="Arial"/>
                </a:rPr>
                <a:t>Expensive lifestyle</a:t>
              </a:r>
              <a:endParaRPr sz="1600" b="0" i="0" u="none" strike="noStrike" cap="none">
                <a:solidFill>
                  <a:schemeClr val="dk2"/>
                </a:solidFill>
                <a:latin typeface="Arial"/>
                <a:ea typeface="Arial"/>
                <a:cs typeface="Arial"/>
                <a:sym typeface="Arial"/>
              </a:endParaRPr>
            </a:p>
          </p:txBody>
        </p:sp>
      </p:grpSp>
      <p:sp>
        <p:nvSpPr>
          <p:cNvPr id="570" name="Google Shape;570;p34"/>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1" i="0" u="none" strike="noStrike" cap="none">
                <a:solidFill>
                  <a:srgbClr val="000000"/>
                </a:solidFill>
                <a:latin typeface="Arial Black"/>
                <a:ea typeface="Arial Black"/>
                <a:cs typeface="Arial Black"/>
                <a:sym typeface="Arial Black"/>
              </a:rPr>
              <a:t>28</a:t>
            </a:fld>
            <a:endParaRPr sz="1200" b="1" i="0" u="none" strike="noStrike" cap="none">
              <a:solidFill>
                <a:srgbClr val="000000"/>
              </a:solidFill>
              <a:latin typeface="Arial Black"/>
              <a:ea typeface="Arial Black"/>
              <a:cs typeface="Arial Black"/>
              <a:sym typeface="Arial Black"/>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pic>
        <p:nvPicPr>
          <p:cNvPr id="576" name="Google Shape;576;p35"/>
          <p:cNvPicPr preferRelativeResize="0"/>
          <p:nvPr/>
        </p:nvPicPr>
        <p:blipFill rotWithShape="1">
          <a:blip r:embed="rId3">
            <a:alphaModFix/>
          </a:blip>
          <a:srcRect/>
          <a:stretch/>
        </p:blipFill>
        <p:spPr>
          <a:xfrm>
            <a:off x="7536160" y="1484313"/>
            <a:ext cx="3024188" cy="2305050"/>
          </a:xfrm>
          <a:prstGeom prst="rect">
            <a:avLst/>
          </a:prstGeom>
          <a:noFill/>
          <a:ln>
            <a:noFill/>
          </a:ln>
        </p:spPr>
      </p:pic>
      <p:pic>
        <p:nvPicPr>
          <p:cNvPr id="577" name="Google Shape;577;p35"/>
          <p:cNvPicPr preferRelativeResize="0"/>
          <p:nvPr/>
        </p:nvPicPr>
        <p:blipFill rotWithShape="1">
          <a:blip r:embed="rId4">
            <a:alphaModFix/>
          </a:blip>
          <a:srcRect/>
          <a:stretch/>
        </p:blipFill>
        <p:spPr>
          <a:xfrm>
            <a:off x="7499102" y="3900489"/>
            <a:ext cx="3054350" cy="2232025"/>
          </a:xfrm>
          <a:prstGeom prst="rect">
            <a:avLst/>
          </a:prstGeom>
          <a:noFill/>
          <a:ln>
            <a:noFill/>
          </a:ln>
        </p:spPr>
      </p:pic>
      <p:sp>
        <p:nvSpPr>
          <p:cNvPr id="578" name="Google Shape;578;p35"/>
          <p:cNvSpPr txBox="1"/>
          <p:nvPr/>
        </p:nvSpPr>
        <p:spPr>
          <a:xfrm>
            <a:off x="1703512" y="764704"/>
            <a:ext cx="5544616" cy="649408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3200"/>
              <a:buFont typeface="Arial"/>
              <a:buChar char="•"/>
            </a:pPr>
            <a:r>
              <a:rPr lang="en-GB" sz="3200" b="0" i="0" u="none" strike="noStrike" cap="none">
                <a:solidFill>
                  <a:srgbClr val="000000"/>
                </a:solidFill>
                <a:latin typeface="Arial"/>
                <a:ea typeface="Arial"/>
                <a:cs typeface="Arial"/>
                <a:sym typeface="Arial"/>
              </a:rPr>
              <a:t>Working in Bars</a:t>
            </a:r>
            <a:endParaRPr/>
          </a:p>
          <a:p>
            <a:pPr marL="285750" marR="0" lvl="0" indent="-285750" algn="l" rtl="0">
              <a:lnSpc>
                <a:spcPct val="100000"/>
              </a:lnSpc>
              <a:spcBef>
                <a:spcPts val="0"/>
              </a:spcBef>
              <a:spcAft>
                <a:spcPts val="0"/>
              </a:spcAft>
              <a:buClr>
                <a:srgbClr val="000000"/>
              </a:buClr>
              <a:buSzPts val="3200"/>
              <a:buFont typeface="Arial"/>
              <a:buChar char="•"/>
            </a:pPr>
            <a:r>
              <a:rPr lang="en-GB" sz="3200" b="0" i="0" u="none" strike="noStrike" cap="none">
                <a:solidFill>
                  <a:srgbClr val="000000"/>
                </a:solidFill>
                <a:latin typeface="Arial"/>
                <a:ea typeface="Arial"/>
                <a:cs typeface="Arial"/>
                <a:sym typeface="Arial"/>
              </a:rPr>
              <a:t>Restaurants</a:t>
            </a:r>
            <a:endParaRPr/>
          </a:p>
          <a:p>
            <a:pPr marL="285750" marR="0" lvl="0" indent="-285750" algn="l" rtl="0">
              <a:lnSpc>
                <a:spcPct val="100000"/>
              </a:lnSpc>
              <a:spcBef>
                <a:spcPts val="0"/>
              </a:spcBef>
              <a:spcAft>
                <a:spcPts val="0"/>
              </a:spcAft>
              <a:buClr>
                <a:srgbClr val="000000"/>
              </a:buClr>
              <a:buSzPts val="3200"/>
              <a:buFont typeface="Arial"/>
              <a:buChar char="•"/>
            </a:pPr>
            <a:r>
              <a:rPr lang="en-GB" sz="3200" b="0" i="0" u="none" strike="noStrike" cap="none">
                <a:solidFill>
                  <a:srgbClr val="000000"/>
                </a:solidFill>
                <a:latin typeface="Arial"/>
                <a:ea typeface="Arial"/>
                <a:cs typeface="Arial"/>
                <a:sym typeface="Arial"/>
              </a:rPr>
              <a:t>Care providers/ establishments</a:t>
            </a:r>
            <a:endParaRPr/>
          </a:p>
          <a:p>
            <a:pPr marL="285750" marR="0" lvl="0" indent="-285750" algn="l" rtl="0">
              <a:lnSpc>
                <a:spcPct val="100000"/>
              </a:lnSpc>
              <a:spcBef>
                <a:spcPts val="0"/>
              </a:spcBef>
              <a:spcAft>
                <a:spcPts val="0"/>
              </a:spcAft>
              <a:buClr>
                <a:srgbClr val="000000"/>
              </a:buClr>
              <a:buSzPts val="3200"/>
              <a:buFont typeface="Arial"/>
              <a:buChar char="•"/>
            </a:pPr>
            <a:r>
              <a:rPr lang="en-GB" sz="3200" b="0" i="0" u="none" strike="noStrike" cap="none">
                <a:solidFill>
                  <a:srgbClr val="000000"/>
                </a:solidFill>
                <a:latin typeface="Arial"/>
                <a:ea typeface="Arial"/>
                <a:cs typeface="Arial"/>
                <a:sym typeface="Arial"/>
              </a:rPr>
              <a:t>Shop work and pack houses</a:t>
            </a:r>
            <a:endParaRPr/>
          </a:p>
          <a:p>
            <a:pPr marL="285750" marR="0" lvl="0" indent="-285750" algn="l" rtl="0">
              <a:lnSpc>
                <a:spcPct val="100000"/>
              </a:lnSpc>
              <a:spcBef>
                <a:spcPts val="0"/>
              </a:spcBef>
              <a:spcAft>
                <a:spcPts val="0"/>
              </a:spcAft>
              <a:buClr>
                <a:srgbClr val="000000"/>
              </a:buClr>
              <a:buSzPts val="3200"/>
              <a:buFont typeface="Arial"/>
              <a:buChar char="•"/>
            </a:pPr>
            <a:r>
              <a:rPr lang="en-GB" sz="3200" b="0" i="0" u="none" strike="noStrike" cap="none">
                <a:solidFill>
                  <a:srgbClr val="000000"/>
                </a:solidFill>
                <a:latin typeface="Arial"/>
                <a:ea typeface="Arial"/>
                <a:cs typeface="Arial"/>
                <a:sym typeface="Arial"/>
              </a:rPr>
              <a:t>Having your nails done</a:t>
            </a:r>
            <a:endParaRPr/>
          </a:p>
          <a:p>
            <a:pPr marL="285750" marR="0" lvl="0" indent="-285750" algn="l" rtl="0">
              <a:lnSpc>
                <a:spcPct val="100000"/>
              </a:lnSpc>
              <a:spcBef>
                <a:spcPts val="0"/>
              </a:spcBef>
              <a:spcAft>
                <a:spcPts val="0"/>
              </a:spcAft>
              <a:buClr>
                <a:srgbClr val="000000"/>
              </a:buClr>
              <a:buSzPts val="3200"/>
              <a:buFont typeface="Arial"/>
              <a:buChar char="•"/>
            </a:pPr>
            <a:r>
              <a:rPr lang="en-GB" sz="3200" b="0" i="0" u="none" strike="noStrike" cap="none">
                <a:solidFill>
                  <a:srgbClr val="000000"/>
                </a:solidFill>
                <a:latin typeface="Arial"/>
                <a:ea typeface="Arial"/>
                <a:cs typeface="Arial"/>
                <a:sym typeface="Arial"/>
              </a:rPr>
              <a:t>Having your car washed</a:t>
            </a:r>
            <a:endParaRPr/>
          </a:p>
          <a:p>
            <a:pPr marL="285750" marR="0" lvl="0" indent="-285750" algn="l" rtl="0">
              <a:lnSpc>
                <a:spcPct val="100000"/>
              </a:lnSpc>
              <a:spcBef>
                <a:spcPts val="0"/>
              </a:spcBef>
              <a:spcAft>
                <a:spcPts val="0"/>
              </a:spcAft>
              <a:buClr>
                <a:srgbClr val="000000"/>
              </a:buClr>
              <a:buSzPts val="3200"/>
              <a:buFont typeface="Arial"/>
              <a:buChar char="•"/>
            </a:pPr>
            <a:r>
              <a:rPr lang="en-GB" sz="3200" b="0" i="0" u="none" strike="noStrike" cap="none">
                <a:solidFill>
                  <a:srgbClr val="000000"/>
                </a:solidFill>
                <a:latin typeface="Arial"/>
                <a:ea typeface="Arial"/>
                <a:cs typeface="Arial"/>
                <a:sym typeface="Arial"/>
              </a:rPr>
              <a:t>In Hotels</a:t>
            </a:r>
            <a:endParaRPr/>
          </a:p>
          <a:p>
            <a:pPr marL="285750" marR="0" lvl="0" indent="-285750" algn="l" rtl="0">
              <a:lnSpc>
                <a:spcPct val="100000"/>
              </a:lnSpc>
              <a:spcBef>
                <a:spcPts val="0"/>
              </a:spcBef>
              <a:spcAft>
                <a:spcPts val="0"/>
              </a:spcAft>
              <a:buClr>
                <a:srgbClr val="000000"/>
              </a:buClr>
              <a:buSzPts val="3200"/>
              <a:buFont typeface="Arial"/>
              <a:buChar char="•"/>
            </a:pPr>
            <a:r>
              <a:rPr lang="en-GB" sz="3200" b="0" i="0" u="none" strike="noStrike" cap="none">
                <a:solidFill>
                  <a:srgbClr val="000000"/>
                </a:solidFill>
                <a:latin typeface="Arial"/>
                <a:ea typeface="Arial"/>
                <a:cs typeface="Arial"/>
                <a:sym typeface="Arial"/>
              </a:rPr>
              <a:t>On building sites</a:t>
            </a:r>
            <a:endParaRPr/>
          </a:p>
          <a:p>
            <a:pPr marL="285750" marR="0" lvl="0" indent="-285750" algn="l" rtl="0">
              <a:lnSpc>
                <a:spcPct val="100000"/>
              </a:lnSpc>
              <a:spcBef>
                <a:spcPts val="0"/>
              </a:spcBef>
              <a:spcAft>
                <a:spcPts val="0"/>
              </a:spcAft>
              <a:buClr>
                <a:srgbClr val="000000"/>
              </a:buClr>
              <a:buSzPts val="3200"/>
              <a:buFont typeface="Arial"/>
              <a:buChar char="•"/>
            </a:pPr>
            <a:r>
              <a:rPr lang="en-GB" sz="3200" b="0" i="0" u="none" strike="noStrike" cap="none">
                <a:solidFill>
                  <a:srgbClr val="000000"/>
                </a:solidFill>
                <a:latin typeface="Arial"/>
                <a:ea typeface="Arial"/>
                <a:cs typeface="Arial"/>
                <a:sym typeface="Arial"/>
              </a:rPr>
              <a:t>Leaflet drops</a:t>
            </a:r>
            <a:endParaRPr/>
          </a:p>
          <a:p>
            <a:pPr marL="285750" marR="0" lvl="0" indent="-8255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3200" b="0" i="0" u="none" strike="noStrike" cap="none">
                <a:solidFill>
                  <a:srgbClr val="000000"/>
                </a:solidFill>
                <a:latin typeface="Arial"/>
                <a:ea typeface="Arial"/>
                <a:cs typeface="Arial"/>
                <a:sym typeface="Arial"/>
              </a:rPr>
              <a:t>Slavery is everywhere!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83"/>
        <p:cNvGrpSpPr/>
        <p:nvPr/>
      </p:nvGrpSpPr>
      <p:grpSpPr>
        <a:xfrm>
          <a:off x="0" y="0"/>
          <a:ext cx="0" cy="0"/>
          <a:chOff x="0" y="0"/>
          <a:chExt cx="0" cy="0"/>
        </a:xfrm>
      </p:grpSpPr>
      <p:sp>
        <p:nvSpPr>
          <p:cNvPr id="584" name="Google Shape;584;p36"/>
          <p:cNvSpPr txBox="1">
            <a:spLocks noGrp="1"/>
          </p:cNvSpPr>
          <p:nvPr>
            <p:ph type="title"/>
          </p:nvPr>
        </p:nvSpPr>
        <p:spPr>
          <a:xfrm>
            <a:off x="1991545" y="476672"/>
            <a:ext cx="8893175" cy="8636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a:latin typeface="Calibri"/>
                <a:ea typeface="Calibri"/>
                <a:cs typeface="Calibri"/>
                <a:sym typeface="Calibri"/>
              </a:rPr>
              <a:t>What should I be looking for?</a:t>
            </a:r>
            <a:endParaRPr/>
          </a:p>
        </p:txBody>
      </p:sp>
      <p:sp>
        <p:nvSpPr>
          <p:cNvPr id="585" name="Google Shape;585;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800"/>
              <a:buFont typeface="Arial"/>
              <a:buChar char="•"/>
            </a:pPr>
            <a:r>
              <a:rPr lang="en-GB">
                <a:latin typeface="Arial"/>
                <a:ea typeface="Arial"/>
                <a:cs typeface="Arial"/>
                <a:sym typeface="Arial"/>
              </a:rPr>
              <a:t> </a:t>
            </a:r>
            <a:r>
              <a:rPr lang="en-GB" sz="2400">
                <a:latin typeface="Arial"/>
                <a:ea typeface="Arial"/>
                <a:cs typeface="Arial"/>
                <a:sym typeface="Arial"/>
              </a:rPr>
              <a:t>Look at their appearance  (unkempt dirty tired)</a:t>
            </a:r>
            <a:endParaRPr/>
          </a:p>
          <a:p>
            <a:pPr marL="228600" lvl="0" indent="-228600" algn="l" rtl="0">
              <a:lnSpc>
                <a:spcPct val="90000"/>
              </a:lnSpc>
              <a:spcBef>
                <a:spcPts val="1000"/>
              </a:spcBef>
              <a:spcAft>
                <a:spcPts val="0"/>
              </a:spcAft>
              <a:buClr>
                <a:schemeClr val="dk1"/>
              </a:buClr>
              <a:buSzPts val="2400"/>
              <a:buFont typeface="Arial"/>
              <a:buChar char="•"/>
            </a:pPr>
            <a:r>
              <a:rPr lang="en-GB" sz="2400">
                <a:latin typeface="Arial"/>
                <a:ea typeface="Arial"/>
                <a:cs typeface="Arial"/>
                <a:sym typeface="Arial"/>
              </a:rPr>
              <a:t> Any unexplained injuries</a:t>
            </a:r>
            <a:endParaRPr/>
          </a:p>
          <a:p>
            <a:pPr marL="228600" lvl="0" indent="-228600" algn="l" rtl="0">
              <a:lnSpc>
                <a:spcPct val="90000"/>
              </a:lnSpc>
              <a:spcBef>
                <a:spcPts val="1000"/>
              </a:spcBef>
              <a:spcAft>
                <a:spcPts val="0"/>
              </a:spcAft>
              <a:buClr>
                <a:schemeClr val="dk1"/>
              </a:buClr>
              <a:buSzPts val="2400"/>
              <a:buFont typeface="Arial"/>
              <a:buChar char="•"/>
            </a:pPr>
            <a:r>
              <a:rPr lang="en-GB" sz="2400">
                <a:latin typeface="Arial"/>
                <a:ea typeface="Arial"/>
                <a:cs typeface="Arial"/>
                <a:sym typeface="Arial"/>
              </a:rPr>
              <a:t>  Not wearing clothes suitable for work or weather</a:t>
            </a:r>
            <a:endParaRPr/>
          </a:p>
          <a:p>
            <a:pPr marL="228600" lvl="0" indent="-228600" algn="l" rtl="0">
              <a:lnSpc>
                <a:spcPct val="90000"/>
              </a:lnSpc>
              <a:spcBef>
                <a:spcPts val="1000"/>
              </a:spcBef>
              <a:spcAft>
                <a:spcPts val="0"/>
              </a:spcAft>
              <a:buClr>
                <a:schemeClr val="dk1"/>
              </a:buClr>
              <a:buSzPts val="2400"/>
              <a:buFont typeface="Arial"/>
              <a:buChar char="•"/>
            </a:pPr>
            <a:r>
              <a:rPr lang="en-GB" sz="2400">
                <a:latin typeface="Arial"/>
                <a:ea typeface="Arial"/>
                <a:cs typeface="Arial"/>
                <a:sym typeface="Arial"/>
              </a:rPr>
              <a:t> No communication </a:t>
            </a:r>
            <a:r>
              <a:rPr lang="en-GB" sz="2000">
                <a:solidFill>
                  <a:srgbClr val="FF0000"/>
                </a:solidFill>
                <a:latin typeface="Arial"/>
                <a:ea typeface="Arial"/>
                <a:cs typeface="Arial"/>
                <a:sym typeface="Arial"/>
              </a:rPr>
              <a:t>(Always has someone that speaks for them)</a:t>
            </a:r>
            <a:endParaRPr/>
          </a:p>
          <a:p>
            <a:pPr marL="228600" lvl="0" indent="-228600" algn="l" rtl="0">
              <a:lnSpc>
                <a:spcPct val="90000"/>
              </a:lnSpc>
              <a:spcBef>
                <a:spcPts val="1000"/>
              </a:spcBef>
              <a:spcAft>
                <a:spcPts val="0"/>
              </a:spcAft>
              <a:buClr>
                <a:srgbClr val="FF0000"/>
              </a:buClr>
              <a:buSzPts val="2400"/>
              <a:buFont typeface="Arial"/>
              <a:buChar char="•"/>
            </a:pPr>
            <a:r>
              <a:rPr lang="en-GB" sz="2400">
                <a:solidFill>
                  <a:srgbClr val="FF0000"/>
                </a:solidFill>
                <a:latin typeface="Arial"/>
                <a:ea typeface="Arial"/>
                <a:cs typeface="Arial"/>
                <a:sym typeface="Arial"/>
              </a:rPr>
              <a:t> </a:t>
            </a:r>
            <a:r>
              <a:rPr lang="en-GB" sz="2400">
                <a:latin typeface="Arial"/>
                <a:ea typeface="Arial"/>
                <a:cs typeface="Arial"/>
                <a:sym typeface="Arial"/>
              </a:rPr>
              <a:t>Always taken to and from work</a:t>
            </a:r>
            <a:r>
              <a:rPr lang="en-GB" sz="2400">
                <a:solidFill>
                  <a:srgbClr val="FF0000"/>
                </a:solidFill>
                <a:latin typeface="Arial"/>
                <a:ea typeface="Arial"/>
                <a:cs typeface="Arial"/>
                <a:sym typeface="Arial"/>
              </a:rPr>
              <a:t>                                                   </a:t>
            </a:r>
            <a:endParaRPr/>
          </a:p>
          <a:p>
            <a:pPr marL="228600" lvl="0" indent="-228600" algn="l" rtl="0">
              <a:lnSpc>
                <a:spcPct val="90000"/>
              </a:lnSpc>
              <a:spcBef>
                <a:spcPts val="1000"/>
              </a:spcBef>
              <a:spcAft>
                <a:spcPts val="0"/>
              </a:spcAft>
              <a:buClr>
                <a:srgbClr val="FF0000"/>
              </a:buClr>
              <a:buSzPts val="2400"/>
              <a:buFont typeface="Arial"/>
              <a:buChar char="•"/>
            </a:pPr>
            <a:r>
              <a:rPr lang="en-GB" sz="2400">
                <a:solidFill>
                  <a:srgbClr val="FF0000"/>
                </a:solidFill>
                <a:latin typeface="Arial"/>
                <a:ea typeface="Arial"/>
                <a:cs typeface="Arial"/>
                <a:sym typeface="Arial"/>
              </a:rPr>
              <a:t> </a:t>
            </a:r>
            <a:r>
              <a:rPr lang="en-GB" sz="2400">
                <a:latin typeface="Arial"/>
                <a:ea typeface="Arial"/>
                <a:cs typeface="Arial"/>
                <a:sym typeface="Arial"/>
              </a:rPr>
              <a:t>No eye contact</a:t>
            </a:r>
            <a:endParaRPr/>
          </a:p>
          <a:p>
            <a:pPr marL="228600" lvl="0" indent="-228600" algn="l" rtl="0">
              <a:lnSpc>
                <a:spcPct val="90000"/>
              </a:lnSpc>
              <a:spcBef>
                <a:spcPts val="1000"/>
              </a:spcBef>
              <a:spcAft>
                <a:spcPts val="0"/>
              </a:spcAft>
              <a:buClr>
                <a:schemeClr val="dk1"/>
              </a:buClr>
              <a:buSzPts val="2400"/>
              <a:buFont typeface="Arial"/>
              <a:buChar char="•"/>
            </a:pPr>
            <a:r>
              <a:rPr lang="en-GB" sz="2400">
                <a:latin typeface="Arial"/>
                <a:ea typeface="Arial"/>
                <a:cs typeface="Arial"/>
                <a:sym typeface="Arial"/>
              </a:rPr>
              <a:t>Taken to and from work </a:t>
            </a:r>
            <a:endParaRPr/>
          </a:p>
          <a:p>
            <a:pPr marL="228600" lvl="0" indent="-228600" algn="l" rtl="0">
              <a:lnSpc>
                <a:spcPct val="90000"/>
              </a:lnSpc>
              <a:spcBef>
                <a:spcPts val="1000"/>
              </a:spcBef>
              <a:spcAft>
                <a:spcPts val="0"/>
              </a:spcAft>
              <a:buClr>
                <a:schemeClr val="dk1"/>
              </a:buClr>
              <a:buSzPts val="2400"/>
              <a:buFont typeface="Arial"/>
              <a:buChar char="•"/>
            </a:pPr>
            <a:r>
              <a:rPr lang="en-GB" sz="2400">
                <a:latin typeface="Arial"/>
                <a:ea typeface="Arial"/>
                <a:cs typeface="Arial"/>
                <a:sym typeface="Arial"/>
              </a:rPr>
              <a:t>Receiving cash for work</a:t>
            </a:r>
            <a:endParaRPr/>
          </a:p>
          <a:p>
            <a:pPr marL="228600" lvl="0" indent="-228600" algn="l" rtl="0">
              <a:lnSpc>
                <a:spcPct val="90000"/>
              </a:lnSpc>
              <a:spcBef>
                <a:spcPts val="1000"/>
              </a:spcBef>
              <a:spcAft>
                <a:spcPts val="0"/>
              </a:spcAft>
              <a:buClr>
                <a:schemeClr val="dk1"/>
              </a:buClr>
              <a:buSzPts val="2400"/>
              <a:buFont typeface="Arial"/>
              <a:buChar char="•"/>
            </a:pPr>
            <a:r>
              <a:rPr lang="en-GB" sz="2400">
                <a:latin typeface="Arial"/>
                <a:ea typeface="Arial"/>
                <a:cs typeface="Arial"/>
                <a:sym typeface="Arial"/>
              </a:rPr>
              <a:t>No payslips / contracts</a:t>
            </a:r>
            <a:endParaRPr/>
          </a:p>
        </p:txBody>
      </p:sp>
      <p:pic>
        <p:nvPicPr>
          <p:cNvPr id="586" name="Google Shape;586;p36"/>
          <p:cNvPicPr preferRelativeResize="0"/>
          <p:nvPr/>
        </p:nvPicPr>
        <p:blipFill rotWithShape="1">
          <a:blip r:embed="rId3">
            <a:alphaModFix/>
          </a:blip>
          <a:srcRect/>
          <a:stretch/>
        </p:blipFill>
        <p:spPr>
          <a:xfrm>
            <a:off x="6888089" y="4005065"/>
            <a:ext cx="3429445" cy="2520379"/>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367A26-B18F-9B33-4F7E-18E3D6D85A7A}"/>
              </a:ext>
            </a:extLst>
          </p:cNvPr>
          <p:cNvSpPr>
            <a:spLocks noGrp="1"/>
          </p:cNvSpPr>
          <p:nvPr>
            <p:ph type="title"/>
          </p:nvPr>
        </p:nvSpPr>
        <p:spPr/>
        <p:txBody>
          <a:bodyPr>
            <a:normAutofit fontScale="90000"/>
          </a:bodyPr>
          <a:lstStyle/>
          <a:p>
            <a:r>
              <a:rPr lang="en-GB" dirty="0"/>
              <a:t>Case Study – Hidden Harms. Hand Car Washes 10mins group consideration and 10mins group presentation</a:t>
            </a:r>
          </a:p>
        </p:txBody>
      </p:sp>
      <p:sp>
        <p:nvSpPr>
          <p:cNvPr id="5" name="Text Placeholder 4">
            <a:extLst>
              <a:ext uri="{FF2B5EF4-FFF2-40B4-BE49-F238E27FC236}">
                <a16:creationId xmlns:a16="http://schemas.microsoft.com/office/drawing/2014/main" id="{1F014BE6-118F-9974-6CF3-C6F35C873C48}"/>
              </a:ext>
            </a:extLst>
          </p:cNvPr>
          <p:cNvSpPr>
            <a:spLocks noGrp="1"/>
          </p:cNvSpPr>
          <p:nvPr>
            <p:ph type="body" idx="1"/>
          </p:nvPr>
        </p:nvSpPr>
        <p:spPr>
          <a:xfrm>
            <a:off x="838200" y="1825625"/>
            <a:ext cx="10515600" cy="4904784"/>
          </a:xfrm>
        </p:spPr>
        <p:txBody>
          <a:bodyPr>
            <a:normAutofit/>
          </a:bodyPr>
          <a:lstStyle/>
          <a:p>
            <a:endParaRPr lang="en-GB" dirty="0"/>
          </a:p>
          <a:p>
            <a:endParaRPr lang="en-GB" dirty="0"/>
          </a:p>
          <a:p>
            <a:r>
              <a:rPr lang="en-GB" dirty="0"/>
              <a:t>What types of exploitation might occur in a hand car wash</a:t>
            </a:r>
          </a:p>
          <a:p>
            <a:r>
              <a:rPr lang="en-GB" dirty="0"/>
              <a:t>What vulnerabilities are likely to be present in a potential victim working in a hand car wash environment</a:t>
            </a:r>
          </a:p>
          <a:p>
            <a:r>
              <a:rPr lang="en-GB" dirty="0"/>
              <a:t>Discuss how you might identify a victim or the exploiter </a:t>
            </a:r>
          </a:p>
          <a:p>
            <a:r>
              <a:rPr lang="en-GB" dirty="0"/>
              <a:t>Discuss how you might consider sectoral change in the hand car wash sector to end exploitation </a:t>
            </a:r>
          </a:p>
          <a:p>
            <a:r>
              <a:rPr lang="en-GB" dirty="0"/>
              <a:t>Present your thinking on key themes and discussion areas.</a:t>
            </a:r>
          </a:p>
        </p:txBody>
      </p:sp>
    </p:spTree>
    <p:extLst>
      <p:ext uri="{BB962C8B-B14F-4D97-AF65-F5344CB8AC3E}">
        <p14:creationId xmlns:p14="http://schemas.microsoft.com/office/powerpoint/2010/main" val="4039895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6F447-A52A-FFAF-108B-7DB128090D39}"/>
              </a:ext>
            </a:extLst>
          </p:cNvPr>
          <p:cNvSpPr>
            <a:spLocks noGrp="1"/>
          </p:cNvSpPr>
          <p:nvPr>
            <p:ph type="title"/>
          </p:nvPr>
        </p:nvSpPr>
        <p:spPr>
          <a:xfrm>
            <a:off x="612647" y="552478"/>
            <a:ext cx="6858000" cy="932688"/>
          </a:xfrm>
        </p:spPr>
        <p:txBody>
          <a:bodyPr anchor="b">
            <a:normAutofit/>
          </a:bodyPr>
          <a:lstStyle/>
          <a:p>
            <a:r>
              <a:rPr lang="en-US" sz="2800"/>
              <a:t>Context and Scale of the Hand Car Wash Sector</a:t>
            </a:r>
          </a:p>
        </p:txBody>
      </p:sp>
      <p:sp>
        <p:nvSpPr>
          <p:cNvPr id="3" name="Content Placeholder 2">
            <a:extLst>
              <a:ext uri="{FF2B5EF4-FFF2-40B4-BE49-F238E27FC236}">
                <a16:creationId xmlns:a16="http://schemas.microsoft.com/office/drawing/2014/main" id="{1950231F-E2B6-D711-BA05-5049332A07FE}"/>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a:noAutofit/>
          </a:bodyPr>
          <a:lstStyle/>
          <a:p>
            <a:pPr marL="0" indent="0">
              <a:spcBef>
                <a:spcPts val="2500"/>
              </a:spcBef>
              <a:buFont typeface="Arial" panose="020B0604020202020204" pitchFamily="34" charset="0"/>
              <a:buNone/>
            </a:pPr>
            <a:r>
              <a:rPr lang="en-US" sz="1800" b="1" dirty="0"/>
              <a:t>Market Value and Economic Role</a:t>
            </a:r>
          </a:p>
          <a:p>
            <a:pPr marL="0" lvl="1" indent="0">
              <a:buFont typeface="Arial" panose="020B0604020202020204" pitchFamily="34" charset="0"/>
              <a:buNone/>
            </a:pPr>
            <a:r>
              <a:rPr lang="en-US" sz="1800" dirty="0"/>
              <a:t>The hand car wash sector is valued between £1.1 billion and £1.5 billion, constituting a significant part of the UK’s £2.28 billion car wash market.</a:t>
            </a:r>
          </a:p>
          <a:p>
            <a:pPr marL="0" indent="0">
              <a:spcBef>
                <a:spcPts val="2500"/>
              </a:spcBef>
              <a:buFont typeface="Arial" panose="020B0604020202020204" pitchFamily="34" charset="0"/>
              <a:buNone/>
            </a:pPr>
            <a:r>
              <a:rPr lang="en-US" sz="1800" b="1" dirty="0"/>
              <a:t>Regulatory and Compliance Challenges</a:t>
            </a:r>
          </a:p>
          <a:p>
            <a:pPr marL="0" lvl="1" indent="0">
              <a:buFont typeface="Arial" panose="020B0604020202020204" pitchFamily="34" charset="0"/>
              <a:buNone/>
            </a:pPr>
            <a:r>
              <a:rPr lang="en-US" sz="1800" dirty="0"/>
              <a:t>About 90% of the sector operates informally, evading government and tax authority oversight, leading to lost tax revenue and compliance issues.</a:t>
            </a:r>
          </a:p>
          <a:p>
            <a:pPr marL="0" indent="0">
              <a:spcBef>
                <a:spcPts val="2500"/>
              </a:spcBef>
              <a:buFont typeface="Arial" panose="020B0604020202020204" pitchFamily="34" charset="0"/>
              <a:buNone/>
            </a:pPr>
            <a:r>
              <a:rPr lang="en-US" sz="1800" b="1" dirty="0"/>
              <a:t>Labour Risks and Competition</a:t>
            </a:r>
          </a:p>
          <a:p>
            <a:pPr marL="0" lvl="1" indent="0">
              <a:buFont typeface="Arial" panose="020B0604020202020204" pitchFamily="34" charset="0"/>
              <a:buNone/>
            </a:pPr>
            <a:r>
              <a:rPr lang="en-US" sz="1800" dirty="0"/>
              <a:t>Informality increases risks of worker exploitation and unfair competition, undermining labour standards and compliant businesses.</a:t>
            </a:r>
          </a:p>
          <a:p>
            <a:pPr marL="0" indent="0">
              <a:spcBef>
                <a:spcPts val="2500"/>
              </a:spcBef>
              <a:buFont typeface="Arial" panose="020B0604020202020204" pitchFamily="34" charset="0"/>
              <a:buNone/>
            </a:pPr>
            <a:r>
              <a:rPr lang="en-US" sz="1800" b="1" dirty="0"/>
              <a:t>Geographic and Market Distribution</a:t>
            </a:r>
          </a:p>
          <a:p>
            <a:pPr marL="0" lvl="1" indent="0">
              <a:buFont typeface="Arial" panose="020B0604020202020204" pitchFamily="34" charset="0"/>
              <a:buNone/>
            </a:pPr>
            <a:r>
              <a:rPr lang="en-US" sz="1800" dirty="0"/>
              <a:t>Hand car wash operations are mostly located in urban areas with steady customer demand and discretionary spending.</a:t>
            </a:r>
          </a:p>
        </p:txBody>
      </p:sp>
      <p:pic>
        <p:nvPicPr>
          <p:cNvPr id="5" name="Content Placeholder 4" descr="Business Investment theme stockmarket  Oslo city Norway street scene with people background">
            <a:extLst>
              <a:ext uri="{FF2B5EF4-FFF2-40B4-BE49-F238E27FC236}">
                <a16:creationId xmlns:a16="http://schemas.microsoft.com/office/drawing/2014/main" id="{8D62D938-5574-4AB9-A575-D21E38A424C7}"/>
              </a:ext>
            </a:extLst>
          </p:cNvPr>
          <p:cNvPicPr>
            <a:picLocks noGrp="1" noChangeAspect="1"/>
          </p:cNvPicPr>
          <p:nvPr>
            <p:ph type="pic" sz="quarter" idx="13"/>
          </p:nvPr>
        </p:nvPicPr>
        <p:blipFill>
          <a:blip r:embed="rId3"/>
          <a:srcRect l="20132" r="39959" b="-1"/>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23611339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E8946-4FFD-ECEA-B978-34E2D31559EC}"/>
              </a:ext>
            </a:extLst>
          </p:cNvPr>
          <p:cNvSpPr>
            <a:spLocks noGrp="1"/>
          </p:cNvSpPr>
          <p:nvPr>
            <p:ph type="title"/>
          </p:nvPr>
        </p:nvSpPr>
        <p:spPr>
          <a:xfrm>
            <a:off x="612647" y="552478"/>
            <a:ext cx="6858000" cy="932688"/>
          </a:xfrm>
        </p:spPr>
        <p:txBody>
          <a:bodyPr anchor="b">
            <a:normAutofit/>
          </a:bodyPr>
          <a:lstStyle/>
          <a:p>
            <a:r>
              <a:rPr lang="en-US" sz="2800"/>
              <a:t>Illegal Working: Threats, Drivers, and Impacts</a:t>
            </a:r>
          </a:p>
        </p:txBody>
      </p:sp>
      <p:sp>
        <p:nvSpPr>
          <p:cNvPr id="3" name="Content Placeholder 2">
            <a:extLst>
              <a:ext uri="{FF2B5EF4-FFF2-40B4-BE49-F238E27FC236}">
                <a16:creationId xmlns:a16="http://schemas.microsoft.com/office/drawing/2014/main" id="{84E04C61-09E7-23B2-5418-A1CA70AA1C51}"/>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a:noAutofit/>
          </a:bodyPr>
          <a:lstStyle/>
          <a:p>
            <a:pPr marL="0" indent="0">
              <a:spcBef>
                <a:spcPts val="2500"/>
              </a:spcBef>
              <a:buFont typeface="Arial" panose="020B0604020202020204" pitchFamily="34" charset="0"/>
              <a:buNone/>
            </a:pPr>
            <a:r>
              <a:rPr lang="en-US" sz="1800" b="1" dirty="0"/>
              <a:t>Regulatory Loopholes</a:t>
            </a:r>
          </a:p>
          <a:p>
            <a:pPr marL="0" lvl="1" indent="0">
              <a:buFont typeface="Arial" panose="020B0604020202020204" pitchFamily="34" charset="0"/>
              <a:buNone/>
            </a:pPr>
            <a:r>
              <a:rPr lang="en-US" sz="1800" dirty="0"/>
              <a:t>Right-to-work checks focus on formal jobs, leaving informal and gig work vulnerable to illegal employment practices.</a:t>
            </a:r>
          </a:p>
          <a:p>
            <a:pPr marL="0" indent="0">
              <a:spcBef>
                <a:spcPts val="2500"/>
              </a:spcBef>
              <a:buFont typeface="Arial" panose="020B0604020202020204" pitchFamily="34" charset="0"/>
              <a:buNone/>
            </a:pPr>
            <a:r>
              <a:rPr lang="en-US" sz="1800" b="1" dirty="0"/>
              <a:t>Economic Drivers</a:t>
            </a:r>
          </a:p>
          <a:p>
            <a:pPr marL="0" lvl="1" indent="0">
              <a:buFont typeface="Arial" panose="020B0604020202020204" pitchFamily="34" charset="0"/>
              <a:buNone/>
            </a:pPr>
            <a:r>
              <a:rPr lang="en-US" sz="1800" dirty="0"/>
              <a:t>Consumer demand for low-cost services and labour shortages encourage businesses to use underpaid or undocumented workers.</a:t>
            </a:r>
          </a:p>
          <a:p>
            <a:pPr marL="0" indent="0">
              <a:spcBef>
                <a:spcPts val="2500"/>
              </a:spcBef>
              <a:buFont typeface="Arial" panose="020B0604020202020204" pitchFamily="34" charset="0"/>
              <a:buNone/>
            </a:pPr>
            <a:r>
              <a:rPr lang="en-US" sz="1800" b="1" dirty="0"/>
              <a:t>Exploitation Risks</a:t>
            </a:r>
          </a:p>
          <a:p>
            <a:pPr marL="0" lvl="1" indent="0">
              <a:buFont typeface="Arial" panose="020B0604020202020204" pitchFamily="34" charset="0"/>
              <a:buNone/>
            </a:pPr>
            <a:r>
              <a:rPr lang="en-US" sz="1800" dirty="0"/>
              <a:t>Illegal working increases exploitation risks, weakens labour protections, and reduces employer accountability in the sector.</a:t>
            </a:r>
          </a:p>
          <a:p>
            <a:pPr marL="0" indent="0">
              <a:spcBef>
                <a:spcPts val="2500"/>
              </a:spcBef>
              <a:buFont typeface="Arial" panose="020B0604020202020204" pitchFamily="34" charset="0"/>
              <a:buNone/>
            </a:pPr>
            <a:r>
              <a:rPr lang="en-US" sz="1800" b="1" dirty="0"/>
              <a:t>Enforcement Framework</a:t>
            </a:r>
          </a:p>
          <a:p>
            <a:pPr marL="0" lvl="1" indent="0">
              <a:buFont typeface="Arial" panose="020B0604020202020204" pitchFamily="34" charset="0"/>
              <a:buNone/>
            </a:pPr>
            <a:r>
              <a:rPr lang="en-US" sz="1800" dirty="0"/>
              <a:t>The Prevent–Pursue–Protect–Prepare framework aims to deter and disrupt illegal working but faces legislative and resource challenges.</a:t>
            </a:r>
          </a:p>
        </p:txBody>
      </p:sp>
      <p:pic>
        <p:nvPicPr>
          <p:cNvPr id="5" name="Content Placeholder 4" descr="Environmental protection, bicycle transportation">
            <a:extLst>
              <a:ext uri="{FF2B5EF4-FFF2-40B4-BE49-F238E27FC236}">
                <a16:creationId xmlns:a16="http://schemas.microsoft.com/office/drawing/2014/main" id="{20513EAB-D509-4657-85DC-DFFDBAA7E38D}"/>
              </a:ext>
            </a:extLst>
          </p:cNvPr>
          <p:cNvPicPr>
            <a:picLocks noGrp="1" noChangeAspect="1"/>
          </p:cNvPicPr>
          <p:nvPr>
            <p:ph type="pic" sz="quarter" idx="13"/>
          </p:nvPr>
        </p:nvPicPr>
        <p:blipFill>
          <a:blip r:embed="rId3"/>
          <a:srcRect l="32420" r="27671" b="-1"/>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26920632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073F3-D7BF-9AF8-1CDF-3FC63E50314E}"/>
              </a:ext>
            </a:extLst>
          </p:cNvPr>
          <p:cNvSpPr>
            <a:spLocks noGrp="1"/>
          </p:cNvSpPr>
          <p:nvPr>
            <p:ph type="title"/>
          </p:nvPr>
        </p:nvSpPr>
        <p:spPr>
          <a:xfrm>
            <a:off x="612647" y="552478"/>
            <a:ext cx="6858000" cy="932688"/>
          </a:xfrm>
        </p:spPr>
        <p:txBody>
          <a:bodyPr anchor="b">
            <a:normAutofit/>
          </a:bodyPr>
          <a:lstStyle/>
          <a:p>
            <a:r>
              <a:rPr lang="en-US" sz="2800"/>
              <a:t>Enforcement Gaps and System Reform Opportunities</a:t>
            </a:r>
          </a:p>
        </p:txBody>
      </p:sp>
      <p:sp>
        <p:nvSpPr>
          <p:cNvPr id="3" name="Content Placeholder 2">
            <a:extLst>
              <a:ext uri="{FF2B5EF4-FFF2-40B4-BE49-F238E27FC236}">
                <a16:creationId xmlns:a16="http://schemas.microsoft.com/office/drawing/2014/main" id="{7ED04627-2929-4C6C-B77D-5B8AD309C70E}"/>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a:noAutofit/>
          </a:bodyPr>
          <a:lstStyle/>
          <a:p>
            <a:pPr marL="0" indent="0">
              <a:spcBef>
                <a:spcPts val="2500"/>
              </a:spcBef>
              <a:buFont typeface="Arial" panose="020B0604020202020204" pitchFamily="34" charset="0"/>
              <a:buNone/>
            </a:pPr>
            <a:r>
              <a:rPr lang="en-US" sz="1800" b="1" dirty="0"/>
              <a:t>Challenges in Enforcement</a:t>
            </a:r>
          </a:p>
          <a:p>
            <a:pPr marL="0" lvl="1" indent="0">
              <a:buFont typeface="Arial" panose="020B0604020202020204" pitchFamily="34" charset="0"/>
              <a:buNone/>
            </a:pPr>
            <a:r>
              <a:rPr lang="en-US" sz="1800" dirty="0"/>
              <a:t>Informal work structures and cash payments limit regulatory oversight in the hand car wash sector.</a:t>
            </a:r>
          </a:p>
          <a:p>
            <a:pPr marL="0" indent="0">
              <a:spcBef>
                <a:spcPts val="2500"/>
              </a:spcBef>
              <a:buFont typeface="Arial" panose="020B0604020202020204" pitchFamily="34" charset="0"/>
              <a:buNone/>
            </a:pPr>
            <a:r>
              <a:rPr lang="en-US" sz="1800" b="1" dirty="0"/>
              <a:t>Need for Multi-Agency Collaboration</a:t>
            </a:r>
          </a:p>
          <a:p>
            <a:pPr marL="0" lvl="1" indent="0">
              <a:buFont typeface="Arial" panose="020B0604020202020204" pitchFamily="34" charset="0"/>
              <a:buNone/>
            </a:pPr>
            <a:r>
              <a:rPr lang="en-US" sz="1800" dirty="0"/>
              <a:t>Cross-government cooperation is essential to combat linked crimes like modern slavery and tax evasion.</a:t>
            </a:r>
          </a:p>
          <a:p>
            <a:pPr marL="0" indent="0">
              <a:spcBef>
                <a:spcPts val="2500"/>
              </a:spcBef>
              <a:buFont typeface="Arial" panose="020B0604020202020204" pitchFamily="34" charset="0"/>
              <a:buNone/>
            </a:pPr>
            <a:r>
              <a:rPr lang="en-US" sz="1800" b="1" dirty="0"/>
              <a:t>Advanced Data Systems</a:t>
            </a:r>
          </a:p>
          <a:p>
            <a:pPr marL="0" lvl="1" indent="0">
              <a:buFont typeface="Arial" panose="020B0604020202020204" pitchFamily="34" charset="0"/>
              <a:buNone/>
            </a:pPr>
            <a:r>
              <a:rPr lang="en-US" sz="1800" dirty="0"/>
              <a:t>Risk-scoring models using payroll and registration data enable targeted, evidence-based enforcement strategies.</a:t>
            </a:r>
          </a:p>
          <a:p>
            <a:pPr marL="0" indent="0">
              <a:spcBef>
                <a:spcPts val="2500"/>
              </a:spcBef>
              <a:buFont typeface="Arial" panose="020B0604020202020204" pitchFamily="34" charset="0"/>
              <a:buNone/>
            </a:pPr>
            <a:r>
              <a:rPr lang="en-US" sz="1800" b="1" dirty="0"/>
              <a:t>Systemic Reform Opportunities</a:t>
            </a:r>
          </a:p>
          <a:p>
            <a:pPr marL="0" lvl="1" indent="0">
              <a:buFont typeface="Arial" panose="020B0604020202020204" pitchFamily="34" charset="0"/>
              <a:buNone/>
            </a:pPr>
            <a:r>
              <a:rPr lang="en-US" sz="1800" dirty="0"/>
              <a:t>Modern interoperability systems can extend enforcement beyond hand car washes to address hidden economies.</a:t>
            </a:r>
          </a:p>
        </p:txBody>
      </p:sp>
      <p:pic>
        <p:nvPicPr>
          <p:cNvPr id="5" name="Content Placeholder 4" descr="Car wash">
            <a:extLst>
              <a:ext uri="{FF2B5EF4-FFF2-40B4-BE49-F238E27FC236}">
                <a16:creationId xmlns:a16="http://schemas.microsoft.com/office/drawing/2014/main" id="{982120D4-E62A-4C95-92C8-3E18CB3CA42E}"/>
              </a:ext>
            </a:extLst>
          </p:cNvPr>
          <p:cNvPicPr>
            <a:picLocks noGrp="1" noChangeAspect="1"/>
          </p:cNvPicPr>
          <p:nvPr>
            <p:ph type="pic" sz="quarter" idx="13"/>
          </p:nvPr>
        </p:nvPicPr>
        <p:blipFill>
          <a:blip r:embed="rId3"/>
          <a:srcRect l="41548" r="18543" b="-1"/>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2929455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sp>
        <p:nvSpPr>
          <p:cNvPr id="605" name="Google Shape;605;p39"/>
          <p:cNvSpPr txBox="1">
            <a:spLocks noGrp="1"/>
          </p:cNvSpPr>
          <p:nvPr>
            <p:ph type="ctrTitle"/>
          </p:nvPr>
        </p:nvSpPr>
        <p:spPr>
          <a:xfrm>
            <a:off x="1069848" y="1298448"/>
            <a:ext cx="7315200" cy="325526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SzPts val="5900"/>
              <a:buNone/>
            </a:pPr>
            <a:r>
              <a:rPr lang="en-GB"/>
              <a:t>WHAT ARE THE BARRIERS?</a:t>
            </a:r>
            <a:endParaRPr/>
          </a:p>
        </p:txBody>
      </p:sp>
      <p:sp>
        <p:nvSpPr>
          <p:cNvPr id="606" name="Google Shape;606;p39"/>
          <p:cNvSpPr txBox="1">
            <a:spLocks noGrp="1"/>
          </p:cNvSpPr>
          <p:nvPr>
            <p:ph type="subTitle" idx="1"/>
          </p:nvPr>
        </p:nvSpPr>
        <p:spPr>
          <a:xfrm>
            <a:off x="1100015" y="4670246"/>
            <a:ext cx="7315200" cy="914400"/>
          </a:xfrm>
          <a:prstGeom prst="rect">
            <a:avLst/>
          </a:prstGeom>
          <a:noFill/>
          <a:ln>
            <a:noFill/>
          </a:ln>
        </p:spPr>
        <p:txBody>
          <a:bodyPr spcFirstLastPara="1" wrap="square" lIns="91425" tIns="45700" rIns="91425" bIns="45700" anchor="t" anchorCtr="0">
            <a:noAutofit/>
          </a:bodyPr>
          <a:lstStyle/>
          <a:p>
            <a:pPr marL="457200" lvl="0" indent="-355600" algn="l" rtl="0">
              <a:lnSpc>
                <a:spcPct val="90000"/>
              </a:lnSpc>
              <a:spcBef>
                <a:spcPts val="1200"/>
              </a:spcBef>
              <a:spcAft>
                <a:spcPts val="0"/>
              </a:spcAft>
              <a:buSzPts val="2200"/>
              <a:buNone/>
            </a:pP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sp>
        <p:nvSpPr>
          <p:cNvPr id="612" name="Google Shape;612;p40"/>
          <p:cNvSpPr txBox="1">
            <a:spLocks noGrp="1"/>
          </p:cNvSpPr>
          <p:nvPr>
            <p:ph type="title"/>
          </p:nvPr>
        </p:nvSpPr>
        <p:spPr>
          <a:xfrm>
            <a:off x="1970089" y="457200"/>
            <a:ext cx="6823075" cy="11716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a:solidFill>
                  <a:srgbClr val="000099"/>
                </a:solidFill>
              </a:rPr>
              <a:t>              DISCLOSURE BARRIERS</a:t>
            </a:r>
            <a:endParaRPr>
              <a:solidFill>
                <a:srgbClr val="000099"/>
              </a:solidFill>
            </a:endParaRPr>
          </a:p>
        </p:txBody>
      </p:sp>
      <p:sp>
        <p:nvSpPr>
          <p:cNvPr id="613" name="Google Shape;613;p40"/>
          <p:cNvSpPr txBox="1">
            <a:spLocks noGrp="1"/>
          </p:cNvSpPr>
          <p:nvPr>
            <p:ph type="body" idx="1"/>
          </p:nvPr>
        </p:nvSpPr>
        <p:spPr>
          <a:xfrm>
            <a:off x="3470076" y="2377440"/>
            <a:ext cx="6823075" cy="4282048"/>
          </a:xfrm>
          <a:prstGeom prst="rect">
            <a:avLst/>
          </a:prstGeom>
          <a:noFill/>
          <a:ln>
            <a:noFill/>
          </a:ln>
        </p:spPr>
        <p:txBody>
          <a:bodyPr spcFirstLastPara="1" wrap="square" lIns="91425" tIns="45700" rIns="91425" bIns="45700" anchor="ctr" anchorCtr="0">
            <a:noAutofit/>
          </a:bodyPr>
          <a:lstStyle/>
          <a:p>
            <a:pPr marL="457200" lvl="0" indent="-342900" algn="l" rtl="0">
              <a:lnSpc>
                <a:spcPct val="80000"/>
              </a:lnSpc>
              <a:spcBef>
                <a:spcPts val="1200"/>
              </a:spcBef>
              <a:spcAft>
                <a:spcPts val="0"/>
              </a:spcAft>
              <a:buSzPts val="1800"/>
              <a:buFont typeface="Arial"/>
              <a:buChar char="•"/>
            </a:pPr>
            <a:r>
              <a:rPr lang="en-GB">
                <a:solidFill>
                  <a:schemeClr val="dk2"/>
                </a:solidFill>
              </a:rPr>
              <a:t>Many victims do not speak English</a:t>
            </a:r>
            <a:endParaRPr/>
          </a:p>
          <a:p>
            <a:pPr marL="457200" lvl="0" indent="-342900" algn="l" rtl="0">
              <a:lnSpc>
                <a:spcPct val="80000"/>
              </a:lnSpc>
              <a:spcBef>
                <a:spcPts val="1200"/>
              </a:spcBef>
              <a:spcAft>
                <a:spcPts val="0"/>
              </a:spcAft>
              <a:buSzPts val="1800"/>
              <a:buFont typeface="Arial"/>
              <a:buChar char="•"/>
            </a:pPr>
            <a:r>
              <a:rPr lang="en-GB">
                <a:solidFill>
                  <a:schemeClr val="dk2"/>
                </a:solidFill>
              </a:rPr>
              <a:t>Traffickers may “coach” victims to answer questions with a cover story and do not leave their side</a:t>
            </a:r>
            <a:endParaRPr/>
          </a:p>
          <a:p>
            <a:pPr marL="457200" lvl="0" indent="-342900" algn="l" rtl="0">
              <a:lnSpc>
                <a:spcPct val="80000"/>
              </a:lnSpc>
              <a:spcBef>
                <a:spcPts val="1200"/>
              </a:spcBef>
              <a:spcAft>
                <a:spcPts val="0"/>
              </a:spcAft>
              <a:buSzPts val="1800"/>
              <a:buFont typeface="Arial"/>
              <a:buChar char="•"/>
            </a:pPr>
            <a:r>
              <a:rPr lang="en-GB">
                <a:solidFill>
                  <a:schemeClr val="dk2"/>
                </a:solidFill>
              </a:rPr>
              <a:t>Victims fear of reprisals for themselves or family</a:t>
            </a:r>
            <a:endParaRPr>
              <a:solidFill>
                <a:schemeClr val="dk2"/>
              </a:solidFill>
            </a:endParaRPr>
          </a:p>
          <a:p>
            <a:pPr marL="457200" lvl="0" indent="-342900" algn="l" rtl="0">
              <a:lnSpc>
                <a:spcPct val="80000"/>
              </a:lnSpc>
              <a:spcBef>
                <a:spcPts val="1200"/>
              </a:spcBef>
              <a:spcAft>
                <a:spcPts val="0"/>
              </a:spcAft>
              <a:buSzPts val="1800"/>
              <a:buFont typeface="Arial"/>
              <a:buChar char="•"/>
            </a:pPr>
            <a:r>
              <a:rPr lang="en-GB">
                <a:solidFill>
                  <a:schemeClr val="dk2"/>
                </a:solidFill>
              </a:rPr>
              <a:t>Fear of being sent back to their country of origin</a:t>
            </a:r>
            <a:endParaRPr/>
          </a:p>
          <a:p>
            <a:pPr marL="457200" lvl="0" indent="-342900" algn="l" rtl="0">
              <a:lnSpc>
                <a:spcPct val="80000"/>
              </a:lnSpc>
              <a:spcBef>
                <a:spcPts val="1200"/>
              </a:spcBef>
              <a:spcAft>
                <a:spcPts val="0"/>
              </a:spcAft>
              <a:buSzPts val="1800"/>
              <a:buFont typeface="Arial"/>
              <a:buChar char="•"/>
            </a:pPr>
            <a:r>
              <a:rPr lang="en-GB">
                <a:solidFill>
                  <a:schemeClr val="dk2"/>
                </a:solidFill>
              </a:rPr>
              <a:t>Immigration status </a:t>
            </a:r>
            <a:endParaRPr/>
          </a:p>
          <a:p>
            <a:pPr marL="457200" lvl="0" indent="-342900" algn="l" rtl="0">
              <a:lnSpc>
                <a:spcPct val="80000"/>
              </a:lnSpc>
              <a:spcBef>
                <a:spcPts val="1200"/>
              </a:spcBef>
              <a:spcAft>
                <a:spcPts val="0"/>
              </a:spcAft>
              <a:buSzPts val="1800"/>
              <a:buFont typeface="Arial"/>
              <a:buChar char="•"/>
            </a:pPr>
            <a:r>
              <a:rPr lang="en-GB">
                <a:solidFill>
                  <a:schemeClr val="dk2"/>
                </a:solidFill>
              </a:rPr>
              <a:t>Involvement in criminal activity </a:t>
            </a:r>
            <a:endParaRPr/>
          </a:p>
          <a:p>
            <a:pPr marL="457200" lvl="0" indent="-342900" algn="l" rtl="0">
              <a:lnSpc>
                <a:spcPct val="80000"/>
              </a:lnSpc>
              <a:spcBef>
                <a:spcPts val="1200"/>
              </a:spcBef>
              <a:spcAft>
                <a:spcPts val="0"/>
              </a:spcAft>
              <a:buSzPts val="1800"/>
              <a:buFont typeface="Arial"/>
              <a:buChar char="•"/>
            </a:pPr>
            <a:r>
              <a:rPr lang="en-GB">
                <a:solidFill>
                  <a:schemeClr val="dk2"/>
                </a:solidFill>
              </a:rPr>
              <a:t>Juju </a:t>
            </a:r>
            <a:endParaRPr>
              <a:solidFill>
                <a:schemeClr val="dk2"/>
              </a:solidFill>
            </a:endParaRPr>
          </a:p>
          <a:p>
            <a:pPr marL="457200" lvl="0" indent="-342900" algn="l" rtl="0">
              <a:lnSpc>
                <a:spcPct val="80000"/>
              </a:lnSpc>
              <a:spcBef>
                <a:spcPts val="1200"/>
              </a:spcBef>
              <a:spcAft>
                <a:spcPts val="0"/>
              </a:spcAft>
              <a:buSzPts val="1800"/>
              <a:buFont typeface="Arial"/>
              <a:buChar char="•"/>
            </a:pPr>
            <a:r>
              <a:rPr lang="en-GB">
                <a:solidFill>
                  <a:schemeClr val="dk2"/>
                </a:solidFill>
              </a:rPr>
              <a:t>Self-blame </a:t>
            </a:r>
            <a:endParaRPr/>
          </a:p>
          <a:p>
            <a:pPr marL="457200" lvl="0" indent="-342900" algn="l" rtl="0">
              <a:lnSpc>
                <a:spcPct val="80000"/>
              </a:lnSpc>
              <a:spcBef>
                <a:spcPts val="1200"/>
              </a:spcBef>
              <a:spcAft>
                <a:spcPts val="0"/>
              </a:spcAft>
              <a:buSzPts val="1800"/>
              <a:buFont typeface="Arial"/>
              <a:buChar char="•"/>
            </a:pPr>
            <a:r>
              <a:rPr lang="en-GB">
                <a:solidFill>
                  <a:schemeClr val="dk2"/>
                </a:solidFill>
              </a:rPr>
              <a:t>Stigma </a:t>
            </a:r>
            <a:endParaRPr/>
          </a:p>
          <a:p>
            <a:pPr marL="457200" lvl="0" indent="-342900" algn="l" rtl="0">
              <a:lnSpc>
                <a:spcPct val="80000"/>
              </a:lnSpc>
              <a:spcBef>
                <a:spcPts val="1200"/>
              </a:spcBef>
              <a:spcAft>
                <a:spcPts val="0"/>
              </a:spcAft>
              <a:buSzPts val="1800"/>
              <a:buFont typeface="Arial"/>
              <a:buChar char="•"/>
            </a:pPr>
            <a:r>
              <a:rPr lang="en-GB">
                <a:solidFill>
                  <a:schemeClr val="dk2"/>
                </a:solidFill>
              </a:rPr>
              <a:t>‘Stockholm Syndrome’ </a:t>
            </a:r>
            <a:endParaRPr>
              <a:solidFill>
                <a:schemeClr val="dk2"/>
              </a:solidFill>
            </a:endParaRPr>
          </a:p>
          <a:p>
            <a:pPr marL="457200" lvl="0" indent="-342900" algn="l" rtl="0">
              <a:lnSpc>
                <a:spcPct val="80000"/>
              </a:lnSpc>
              <a:spcBef>
                <a:spcPts val="1200"/>
              </a:spcBef>
              <a:spcAft>
                <a:spcPts val="0"/>
              </a:spcAft>
              <a:buSzPts val="1800"/>
              <a:buFont typeface="Arial"/>
              <a:buChar char="•"/>
            </a:pPr>
            <a:r>
              <a:rPr lang="en-GB">
                <a:solidFill>
                  <a:schemeClr val="dk2"/>
                </a:solidFill>
              </a:rPr>
              <a:t>Women exploited in domestic servitude may have a sense of responsibility to the children they care for.</a:t>
            </a:r>
            <a:endParaRPr/>
          </a:p>
          <a:p>
            <a:pPr marL="457200" lvl="0" indent="-342900" algn="l" rtl="0">
              <a:lnSpc>
                <a:spcPct val="80000"/>
              </a:lnSpc>
              <a:spcBef>
                <a:spcPts val="1200"/>
              </a:spcBef>
              <a:spcAft>
                <a:spcPts val="0"/>
              </a:spcAft>
              <a:buSzPts val="1800"/>
              <a:buFont typeface="Arial"/>
              <a:buChar char="•"/>
            </a:pPr>
            <a:r>
              <a:rPr lang="en-GB">
                <a:solidFill>
                  <a:schemeClr val="dk2"/>
                </a:solidFill>
              </a:rPr>
              <a:t>Do not identify themselves as a victim</a:t>
            </a:r>
            <a:endParaRPr>
              <a:solidFill>
                <a:schemeClr val="dk2"/>
              </a:solidFill>
            </a:endParaRPr>
          </a:p>
          <a:p>
            <a:pPr marL="457200" lvl="0" indent="-228600" algn="l" rtl="0">
              <a:lnSpc>
                <a:spcPct val="80000"/>
              </a:lnSpc>
              <a:spcBef>
                <a:spcPts val="1200"/>
              </a:spcBef>
              <a:spcAft>
                <a:spcPts val="0"/>
              </a:spcAft>
              <a:buSzPts val="1800"/>
              <a:buNone/>
            </a:pPr>
            <a:endParaRPr sz="2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18"/>
        <p:cNvGrpSpPr/>
        <p:nvPr/>
      </p:nvGrpSpPr>
      <p:grpSpPr>
        <a:xfrm>
          <a:off x="0" y="0"/>
          <a:ext cx="0" cy="0"/>
          <a:chOff x="0" y="0"/>
          <a:chExt cx="0" cy="0"/>
        </a:xfrm>
      </p:grpSpPr>
      <p:sp>
        <p:nvSpPr>
          <p:cNvPr id="619" name="Google Shape;619;p41"/>
          <p:cNvSpPr txBox="1">
            <a:spLocks noGrp="1"/>
          </p:cNvSpPr>
          <p:nvPr>
            <p:ph type="title"/>
          </p:nvPr>
        </p:nvSpPr>
        <p:spPr>
          <a:xfrm>
            <a:off x="1970089" y="457200"/>
            <a:ext cx="6823075" cy="667544"/>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a:solidFill>
                  <a:srgbClr val="000099"/>
                </a:solidFill>
                <a:latin typeface="Arial"/>
                <a:ea typeface="Arial"/>
                <a:cs typeface="Arial"/>
                <a:sym typeface="Arial"/>
              </a:rPr>
              <a:t>      EMOTIONAL BARRIERS</a:t>
            </a:r>
            <a:endParaRPr>
              <a:solidFill>
                <a:srgbClr val="000099"/>
              </a:solidFill>
              <a:latin typeface="Arial"/>
              <a:ea typeface="Arial"/>
              <a:cs typeface="Arial"/>
              <a:sym typeface="Arial"/>
            </a:endParaRPr>
          </a:p>
        </p:txBody>
      </p:sp>
      <p:sp>
        <p:nvSpPr>
          <p:cNvPr id="620" name="Google Shape;620;p41"/>
          <p:cNvSpPr txBox="1">
            <a:spLocks noGrp="1"/>
          </p:cNvSpPr>
          <p:nvPr>
            <p:ph type="body" idx="1"/>
          </p:nvPr>
        </p:nvSpPr>
        <p:spPr>
          <a:xfrm>
            <a:off x="3182112" y="1353312"/>
            <a:ext cx="7306376" cy="4514088"/>
          </a:xfrm>
          <a:prstGeom prst="rect">
            <a:avLst/>
          </a:prstGeom>
          <a:noFill/>
          <a:ln>
            <a:noFill/>
          </a:ln>
        </p:spPr>
        <p:txBody>
          <a:bodyPr spcFirstLastPara="1" wrap="square" lIns="91425" tIns="45700" rIns="91425" bIns="45700" anchor="ctr" anchorCtr="0">
            <a:noAutofit/>
          </a:bodyPr>
          <a:lstStyle/>
          <a:p>
            <a:pPr marL="457200" lvl="0" indent="-342900" algn="l" rtl="0">
              <a:lnSpc>
                <a:spcPct val="150000"/>
              </a:lnSpc>
              <a:spcBef>
                <a:spcPts val="1200"/>
              </a:spcBef>
              <a:spcAft>
                <a:spcPts val="0"/>
              </a:spcAft>
              <a:buSzPts val="1800"/>
              <a:buFont typeface="Arial"/>
              <a:buChar char="•"/>
            </a:pPr>
            <a:r>
              <a:rPr lang="en-GB" sz="2800">
                <a:solidFill>
                  <a:schemeClr val="dk2"/>
                </a:solidFill>
              </a:rPr>
              <a:t>Fear</a:t>
            </a:r>
            <a:endParaRPr/>
          </a:p>
          <a:p>
            <a:pPr marL="457200" lvl="0" indent="-342900" algn="l" rtl="0">
              <a:lnSpc>
                <a:spcPct val="150000"/>
              </a:lnSpc>
              <a:spcBef>
                <a:spcPts val="1200"/>
              </a:spcBef>
              <a:spcAft>
                <a:spcPts val="0"/>
              </a:spcAft>
              <a:buSzPts val="1800"/>
              <a:buFont typeface="Arial"/>
              <a:buChar char="•"/>
            </a:pPr>
            <a:r>
              <a:rPr lang="en-GB" sz="2800">
                <a:solidFill>
                  <a:schemeClr val="dk2"/>
                </a:solidFill>
              </a:rPr>
              <a:t>Guilt</a:t>
            </a:r>
            <a:endParaRPr/>
          </a:p>
          <a:p>
            <a:pPr marL="457200" lvl="0" indent="-342900" algn="l" rtl="0">
              <a:lnSpc>
                <a:spcPct val="150000"/>
              </a:lnSpc>
              <a:spcBef>
                <a:spcPts val="1200"/>
              </a:spcBef>
              <a:spcAft>
                <a:spcPts val="0"/>
              </a:spcAft>
              <a:buSzPts val="1800"/>
              <a:buFont typeface="Arial"/>
              <a:buChar char="•"/>
            </a:pPr>
            <a:r>
              <a:rPr lang="en-GB" sz="2800">
                <a:solidFill>
                  <a:schemeClr val="dk2"/>
                </a:solidFill>
              </a:rPr>
              <a:t>Anger</a:t>
            </a:r>
            <a:endParaRPr/>
          </a:p>
          <a:p>
            <a:pPr marL="457200" lvl="0" indent="-342900" algn="l" rtl="0">
              <a:lnSpc>
                <a:spcPct val="150000"/>
              </a:lnSpc>
              <a:spcBef>
                <a:spcPts val="0"/>
              </a:spcBef>
              <a:spcAft>
                <a:spcPts val="0"/>
              </a:spcAft>
              <a:buSzPts val="1800"/>
              <a:buFont typeface="Arial"/>
              <a:buChar char="•"/>
            </a:pPr>
            <a:r>
              <a:rPr lang="en-GB" sz="2800">
                <a:solidFill>
                  <a:schemeClr val="dk2"/>
                </a:solidFill>
              </a:rPr>
              <a:t>Suspicion</a:t>
            </a:r>
            <a:endParaRPr/>
          </a:p>
          <a:p>
            <a:pPr marL="457200" lvl="0" indent="-342900" algn="l" rtl="0">
              <a:lnSpc>
                <a:spcPct val="150000"/>
              </a:lnSpc>
              <a:spcBef>
                <a:spcPts val="0"/>
              </a:spcBef>
              <a:spcAft>
                <a:spcPts val="0"/>
              </a:spcAft>
              <a:buSzPts val="1800"/>
              <a:buFont typeface="Arial"/>
              <a:buChar char="•"/>
            </a:pPr>
            <a:r>
              <a:rPr lang="en-GB" sz="2800">
                <a:solidFill>
                  <a:schemeClr val="dk2"/>
                </a:solidFill>
              </a:rPr>
              <a:t>Hopelessness</a:t>
            </a:r>
            <a:endParaRPr/>
          </a:p>
          <a:p>
            <a:pPr marL="457200" lvl="0" indent="-342900" algn="l" rtl="0">
              <a:lnSpc>
                <a:spcPct val="150000"/>
              </a:lnSpc>
              <a:spcBef>
                <a:spcPts val="0"/>
              </a:spcBef>
              <a:spcAft>
                <a:spcPts val="0"/>
              </a:spcAft>
              <a:buSzPts val="1800"/>
              <a:buFont typeface="Arial"/>
              <a:buChar char="•"/>
            </a:pPr>
            <a:r>
              <a:rPr lang="en-GB" sz="2800">
                <a:solidFill>
                  <a:schemeClr val="dk2"/>
                </a:solidFill>
              </a:rPr>
              <a:t>Betrayal</a:t>
            </a:r>
            <a:endParaRPr sz="2800">
              <a:solidFill>
                <a:schemeClr val="dk2"/>
              </a:solidFill>
            </a:endParaRPr>
          </a:p>
        </p:txBody>
      </p:sp>
      <p:pic>
        <p:nvPicPr>
          <p:cNvPr id="621" name="Google Shape;621;p41"/>
          <p:cNvPicPr preferRelativeResize="0"/>
          <p:nvPr/>
        </p:nvPicPr>
        <p:blipFill rotWithShape="1">
          <a:blip r:embed="rId3">
            <a:alphaModFix/>
          </a:blip>
          <a:srcRect/>
          <a:stretch/>
        </p:blipFill>
        <p:spPr>
          <a:xfrm>
            <a:off x="6096000" y="1965898"/>
            <a:ext cx="5190704" cy="3288916"/>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D01BB0D-F799-EA57-11BF-4039D34C88D9}"/>
              </a:ext>
            </a:extLst>
          </p:cNvPr>
          <p:cNvSpPr>
            <a:spLocks noGrp="1"/>
          </p:cNvSpPr>
          <p:nvPr>
            <p:ph type="ctrTitle"/>
          </p:nvPr>
        </p:nvSpPr>
        <p:spPr>
          <a:xfrm>
            <a:off x="588926" y="1847088"/>
            <a:ext cx="6717130" cy="4498847"/>
          </a:xfrm>
          <a:solidFill>
            <a:srgbClr val="CF102D"/>
          </a:solidFill>
        </p:spPr>
        <p:txBody>
          <a:bodyPr anchor="ctr" anchorCtr="0">
            <a:normAutofit/>
          </a:bodyPr>
          <a:lstStyle/>
          <a:p>
            <a:r>
              <a:rPr lang="en-GB" dirty="0">
                <a:latin typeface="Arial"/>
                <a:cs typeface="Arial"/>
              </a:rPr>
              <a:t>Fair Work Agency</a:t>
            </a:r>
            <a:br>
              <a:rPr lang="en-GB" dirty="0">
                <a:latin typeface="Arial"/>
                <a:cs typeface="Arial"/>
              </a:rPr>
            </a:br>
            <a:br>
              <a:rPr lang="en-GB" sz="4000" dirty="0">
                <a:latin typeface="Arial"/>
                <a:cs typeface="Arial"/>
              </a:rPr>
            </a:br>
            <a:br>
              <a:rPr lang="en-GB" dirty="0">
                <a:latin typeface="Arial"/>
                <a:cs typeface="Arial"/>
              </a:rPr>
            </a:br>
            <a:r>
              <a:rPr lang="en-GB" sz="4000" dirty="0">
                <a:latin typeface="Arial"/>
                <a:cs typeface="Arial"/>
              </a:rPr>
              <a:t>March 2026</a:t>
            </a:r>
            <a:endParaRPr lang="en-GB" dirty="0">
              <a:latin typeface="Arial"/>
              <a:cs typeface="Arial"/>
            </a:endParaRPr>
          </a:p>
        </p:txBody>
      </p:sp>
    </p:spTree>
    <p:extLst>
      <p:ext uri="{BB962C8B-B14F-4D97-AF65-F5344CB8AC3E}">
        <p14:creationId xmlns:p14="http://schemas.microsoft.com/office/powerpoint/2010/main" val="11473887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4C650-93B2-A174-3781-77AD6F2DEA9F}"/>
              </a:ext>
            </a:extLst>
          </p:cNvPr>
          <p:cNvSpPr>
            <a:spLocks noGrp="1"/>
          </p:cNvSpPr>
          <p:nvPr>
            <p:ph type="title"/>
          </p:nvPr>
        </p:nvSpPr>
        <p:spPr>
          <a:xfrm>
            <a:off x="551596" y="365126"/>
            <a:ext cx="10802203" cy="997510"/>
          </a:xfrm>
        </p:spPr>
        <p:txBody>
          <a:bodyPr anchor="ctr">
            <a:normAutofit fontScale="90000"/>
          </a:bodyPr>
          <a:lstStyle/>
          <a:p>
            <a:r>
              <a:rPr lang="en-GB"/>
              <a:t>Employment Rights Enforcement – a complex landscape…</a:t>
            </a:r>
          </a:p>
        </p:txBody>
      </p:sp>
      <p:pic>
        <p:nvPicPr>
          <p:cNvPr id="6" name="Content Placeholder 5">
            <a:extLst>
              <a:ext uri="{FF2B5EF4-FFF2-40B4-BE49-F238E27FC236}">
                <a16:creationId xmlns:a16="http://schemas.microsoft.com/office/drawing/2014/main" id="{3C1E2833-B6BF-A5A0-9069-ED47868F8AC5}"/>
              </a:ext>
            </a:extLst>
          </p:cNvPr>
          <p:cNvPicPr>
            <a:picLocks noGrp="1" noChangeAspect="1"/>
          </p:cNvPicPr>
          <p:nvPr>
            <p:ph sz="half" idx="1"/>
          </p:nvPr>
        </p:nvPicPr>
        <p:blipFill>
          <a:blip r:embed="rId2"/>
          <a:srcRect l="2762" r="3931"/>
          <a:stretch/>
        </p:blipFill>
        <p:spPr>
          <a:xfrm>
            <a:off x="551597" y="1395320"/>
            <a:ext cx="5468203" cy="4351338"/>
          </a:xfrm>
          <a:noFill/>
        </p:spPr>
      </p:pic>
      <p:pic>
        <p:nvPicPr>
          <p:cNvPr id="8" name="Content Placeholder 7">
            <a:extLst>
              <a:ext uri="{FF2B5EF4-FFF2-40B4-BE49-F238E27FC236}">
                <a16:creationId xmlns:a16="http://schemas.microsoft.com/office/drawing/2014/main" id="{854178EF-B500-8015-4D63-7C309B1E9EA4}"/>
              </a:ext>
            </a:extLst>
          </p:cNvPr>
          <p:cNvPicPr>
            <a:picLocks noGrp="1" noChangeAspect="1"/>
          </p:cNvPicPr>
          <p:nvPr>
            <p:ph sz="half" idx="2"/>
          </p:nvPr>
        </p:nvPicPr>
        <p:blipFill>
          <a:blip r:embed="rId3"/>
          <a:stretch>
            <a:fillRect/>
          </a:stretch>
        </p:blipFill>
        <p:spPr>
          <a:xfrm>
            <a:off x="6172200" y="2130212"/>
            <a:ext cx="5181600" cy="3485242"/>
          </a:xfrm>
        </p:spPr>
      </p:pic>
      <p:sp>
        <p:nvSpPr>
          <p:cNvPr id="4" name="Footer Placeholder 3">
            <a:extLst>
              <a:ext uri="{FF2B5EF4-FFF2-40B4-BE49-F238E27FC236}">
                <a16:creationId xmlns:a16="http://schemas.microsoft.com/office/drawing/2014/main" id="{488207F4-347F-B84D-118D-DA36EEE2BF9A}"/>
              </a:ext>
            </a:extLst>
          </p:cNvPr>
          <p:cNvSpPr>
            <a:spLocks noGrp="1"/>
          </p:cNvSpPr>
          <p:nvPr>
            <p:ph type="ftr" sz="quarter" idx="11"/>
          </p:nvPr>
        </p:nvSpPr>
        <p:spPr>
          <a:xfrm>
            <a:off x="4038600" y="6356350"/>
            <a:ext cx="4114800" cy="365125"/>
          </a:xfrm>
        </p:spPr>
        <p:txBody>
          <a:bodyPr anchor="ctr">
            <a:norm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a:ln>
                  <a:noFill/>
                </a:ln>
                <a:solidFill>
                  <a:srgbClr val="000000">
                    <a:tint val="75000"/>
                  </a:srgbClr>
                </a:solidFill>
                <a:effectLst/>
                <a:uLnTx/>
                <a:uFillTx/>
                <a:latin typeface="Arial" panose="020B0604020202020204"/>
                <a:ea typeface="+mn-ea"/>
                <a:cs typeface="+mn-cs"/>
              </a:rPr>
              <a:t>Official - Sensitive </a:t>
            </a:r>
          </a:p>
        </p:txBody>
      </p:sp>
      <p:cxnSp>
        <p:nvCxnSpPr>
          <p:cNvPr id="5" name="Straight Arrow Connector 4">
            <a:extLst>
              <a:ext uri="{FF2B5EF4-FFF2-40B4-BE49-F238E27FC236}">
                <a16:creationId xmlns:a16="http://schemas.microsoft.com/office/drawing/2014/main" id="{929BDEFD-5239-BBD2-B204-CE5FDE072807}"/>
              </a:ext>
            </a:extLst>
          </p:cNvPr>
          <p:cNvCxnSpPr>
            <a:cxnSpLocks/>
          </p:cNvCxnSpPr>
          <p:nvPr/>
        </p:nvCxnSpPr>
        <p:spPr>
          <a:xfrm>
            <a:off x="4038600" y="2788920"/>
            <a:ext cx="798576" cy="3246120"/>
          </a:xfrm>
          <a:prstGeom prst="straightConnector1">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0" name="TextBox 9">
            <a:extLst>
              <a:ext uri="{FF2B5EF4-FFF2-40B4-BE49-F238E27FC236}">
                <a16:creationId xmlns:a16="http://schemas.microsoft.com/office/drawing/2014/main" id="{ABB1784A-1722-7DCB-DCC1-909B76AA669B}"/>
              </a:ext>
            </a:extLst>
          </p:cNvPr>
          <p:cNvSpPr txBox="1"/>
          <p:nvPr/>
        </p:nvSpPr>
        <p:spPr>
          <a:xfrm>
            <a:off x="3520440" y="6011029"/>
            <a:ext cx="3352200" cy="369332"/>
          </a:xfrm>
          <a:prstGeom prst="rect">
            <a:avLst/>
          </a:prstGeom>
          <a:noFill/>
        </p:spPr>
        <p:txBody>
          <a:bodyPr wrap="none" rtlCol="0">
            <a:spAutoFit/>
          </a:bodyPr>
          <a:lstStyle/>
          <a:p>
            <a:r>
              <a:rPr lang="en-GB"/>
              <a:t>“Naming and shaming” by DBT</a:t>
            </a:r>
          </a:p>
        </p:txBody>
      </p:sp>
      <p:sp>
        <p:nvSpPr>
          <p:cNvPr id="13" name="Left Brace 12">
            <a:extLst>
              <a:ext uri="{FF2B5EF4-FFF2-40B4-BE49-F238E27FC236}">
                <a16:creationId xmlns:a16="http://schemas.microsoft.com/office/drawing/2014/main" id="{01C041B0-EF57-CEBE-5FBF-B7BB6FDDFAEC}"/>
              </a:ext>
            </a:extLst>
          </p:cNvPr>
          <p:cNvSpPr/>
          <p:nvPr/>
        </p:nvSpPr>
        <p:spPr>
          <a:xfrm rot="5400000">
            <a:off x="8507766" y="-534641"/>
            <a:ext cx="478143" cy="4802911"/>
          </a:xfrm>
          <a:prstGeom prst="leftBrace">
            <a:avLst>
              <a:gd name="adj1" fmla="val 141622"/>
              <a:gd name="adj2" fmla="val 50962"/>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en-GB"/>
          </a:p>
        </p:txBody>
      </p:sp>
      <p:sp>
        <p:nvSpPr>
          <p:cNvPr id="14" name="TextBox 13">
            <a:extLst>
              <a:ext uri="{FF2B5EF4-FFF2-40B4-BE49-F238E27FC236}">
                <a16:creationId xmlns:a16="http://schemas.microsoft.com/office/drawing/2014/main" id="{9060BB0A-CE52-E65B-7E26-23A72C3141A0}"/>
              </a:ext>
            </a:extLst>
          </p:cNvPr>
          <p:cNvSpPr txBox="1"/>
          <p:nvPr/>
        </p:nvSpPr>
        <p:spPr>
          <a:xfrm>
            <a:off x="5957170" y="1210654"/>
            <a:ext cx="5470541" cy="656769"/>
          </a:xfrm>
          <a:prstGeom prst="rect">
            <a:avLst/>
          </a:prstGeom>
          <a:noFill/>
        </p:spPr>
        <p:txBody>
          <a:bodyPr wrap="square" rtlCol="0">
            <a:spAutoFit/>
          </a:bodyPr>
          <a:lstStyle/>
          <a:p>
            <a:r>
              <a:rPr lang="en-GB"/>
              <a:t>Overseen by the Director of Labour Market Enforcement</a:t>
            </a:r>
          </a:p>
        </p:txBody>
      </p:sp>
    </p:spTree>
    <p:extLst>
      <p:ext uri="{BB962C8B-B14F-4D97-AF65-F5344CB8AC3E}">
        <p14:creationId xmlns:p14="http://schemas.microsoft.com/office/powerpoint/2010/main" val="39885608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22C07-87DA-E632-8E2A-364EBC186ABD}"/>
              </a:ext>
            </a:extLst>
          </p:cNvPr>
          <p:cNvSpPr>
            <a:spLocks noGrp="1"/>
          </p:cNvSpPr>
          <p:nvPr>
            <p:ph type="title"/>
          </p:nvPr>
        </p:nvSpPr>
        <p:spPr/>
        <p:txBody>
          <a:bodyPr/>
          <a:lstStyle/>
          <a:p>
            <a:r>
              <a:rPr lang="en-GB"/>
              <a:t>Fair Work Agency – a bigger remit</a:t>
            </a:r>
          </a:p>
        </p:txBody>
      </p:sp>
      <p:graphicFrame>
        <p:nvGraphicFramePr>
          <p:cNvPr id="6" name="Content Placeholder 5">
            <a:extLst>
              <a:ext uri="{FF2B5EF4-FFF2-40B4-BE49-F238E27FC236}">
                <a16:creationId xmlns:a16="http://schemas.microsoft.com/office/drawing/2014/main" id="{1A45656D-0CCE-0E18-6B37-19D737338733}"/>
              </a:ext>
            </a:extLst>
          </p:cNvPr>
          <p:cNvGraphicFramePr>
            <a:graphicFrameLocks noGrp="1"/>
          </p:cNvGraphicFramePr>
          <p:nvPr>
            <p:ph sz="half" idx="1"/>
          </p:nvPr>
        </p:nvGraphicFramePr>
        <p:xfrm>
          <a:off x="1108443" y="1258802"/>
          <a:ext cx="1065659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a:extLst>
              <a:ext uri="{FF2B5EF4-FFF2-40B4-BE49-F238E27FC236}">
                <a16:creationId xmlns:a16="http://schemas.microsoft.com/office/drawing/2014/main" id="{6387DF41-7F0A-786A-E880-3941B44C369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tint val="75000"/>
                  </a:srgbClr>
                </a:solidFill>
                <a:effectLst/>
                <a:uLnTx/>
                <a:uFillTx/>
                <a:latin typeface="Arial" panose="020B0604020202020204"/>
                <a:ea typeface="+mn-ea"/>
                <a:cs typeface="+mn-cs"/>
              </a:rPr>
              <a:t>Official - Sensitive </a:t>
            </a:r>
          </a:p>
        </p:txBody>
      </p:sp>
      <p:sp>
        <p:nvSpPr>
          <p:cNvPr id="7" name="TextBox 6">
            <a:extLst>
              <a:ext uri="{FF2B5EF4-FFF2-40B4-BE49-F238E27FC236}">
                <a16:creationId xmlns:a16="http://schemas.microsoft.com/office/drawing/2014/main" id="{C85C1361-5230-6423-E0D7-154EF1E19418}"/>
              </a:ext>
            </a:extLst>
          </p:cNvPr>
          <p:cNvSpPr txBox="1"/>
          <p:nvPr/>
        </p:nvSpPr>
        <p:spPr>
          <a:xfrm>
            <a:off x="279992" y="5619909"/>
            <a:ext cx="11724903" cy="923330"/>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The Fair Work Agency will be advised by a tripartite board on the LPC/</a:t>
            </a:r>
            <a:r>
              <a:rPr kumimoji="0" lang="en-GB" sz="1800" b="0" i="0" u="none" strike="noStrike" kern="1200" cap="none" spc="0" normalizeH="0" baseline="0" noProof="0" err="1">
                <a:ln>
                  <a:noFill/>
                </a:ln>
                <a:solidFill>
                  <a:srgbClr val="000000"/>
                </a:solidFill>
                <a:effectLst/>
                <a:uLnTx/>
                <a:uFillTx/>
                <a:latin typeface="Arial" panose="020B0604020202020204"/>
                <a:ea typeface="+mn-ea"/>
                <a:cs typeface="+mn-cs"/>
              </a:rPr>
              <a:t>Acas</a:t>
            </a: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 model and will produce annual reports on its activities and a three-year strategy</a:t>
            </a:r>
            <a:r>
              <a:rPr lang="en-GB">
                <a:solidFill>
                  <a:srgbClr val="000000"/>
                </a:solidFill>
                <a:latin typeface="Arial" panose="020B0604020202020204"/>
              </a:rPr>
              <a:t>. </a:t>
            </a:r>
            <a:r>
              <a:rPr lang="en-GB">
                <a:ea typeface="+mn-lt"/>
                <a:cs typeface="+mn-lt"/>
              </a:rPr>
              <a:t>The body will have a single set of powers to investigate employers for non-compliance and take enforcement action.</a:t>
            </a:r>
            <a:endParaRPr lang="en-GB"/>
          </a:p>
        </p:txBody>
      </p:sp>
    </p:spTree>
    <p:extLst>
      <p:ext uri="{BB962C8B-B14F-4D97-AF65-F5344CB8AC3E}">
        <p14:creationId xmlns:p14="http://schemas.microsoft.com/office/powerpoint/2010/main" val="16717467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F53A9-663D-A23E-AE48-B46021998E36}"/>
              </a:ext>
            </a:extLst>
          </p:cNvPr>
          <p:cNvSpPr>
            <a:spLocks noGrp="1"/>
          </p:cNvSpPr>
          <p:nvPr>
            <p:ph type="title"/>
          </p:nvPr>
        </p:nvSpPr>
        <p:spPr/>
        <p:txBody>
          <a:bodyPr/>
          <a:lstStyle/>
          <a:p>
            <a:r>
              <a:rPr lang="en-GB"/>
              <a:t>Fair Work Agency – stronger, single set of powers</a:t>
            </a:r>
          </a:p>
        </p:txBody>
      </p:sp>
      <p:graphicFrame>
        <p:nvGraphicFramePr>
          <p:cNvPr id="5" name="Content Placeholder 4">
            <a:extLst>
              <a:ext uri="{FF2B5EF4-FFF2-40B4-BE49-F238E27FC236}">
                <a16:creationId xmlns:a16="http://schemas.microsoft.com/office/drawing/2014/main" id="{644E09EA-8568-C4FF-C2B4-A55E0A66C659}"/>
              </a:ext>
            </a:extLst>
          </p:cNvPr>
          <p:cNvGraphicFramePr>
            <a:graphicFrameLocks noGrp="1"/>
          </p:cNvGraphicFramePr>
          <p:nvPr>
            <p:ph idx="1"/>
          </p:nvPr>
        </p:nvGraphicFramePr>
        <p:xfrm>
          <a:off x="838200" y="1395413"/>
          <a:ext cx="10515600" cy="43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B2836C8F-C2CC-5199-66C3-23A47F66F7F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tint val="75000"/>
                  </a:srgbClr>
                </a:solidFill>
                <a:effectLst/>
                <a:uLnTx/>
                <a:uFillTx/>
                <a:latin typeface="Arial" panose="020B0604020202020204"/>
                <a:ea typeface="+mn-ea"/>
                <a:cs typeface="+mn-cs"/>
              </a:rPr>
              <a:t>Official - Sensitive </a:t>
            </a:r>
          </a:p>
        </p:txBody>
      </p:sp>
      <p:sp>
        <p:nvSpPr>
          <p:cNvPr id="3" name="TextBox 2">
            <a:extLst>
              <a:ext uri="{FF2B5EF4-FFF2-40B4-BE49-F238E27FC236}">
                <a16:creationId xmlns:a16="http://schemas.microsoft.com/office/drawing/2014/main" id="{749A983B-88EA-6FE9-07CC-C9D8A11EF105}"/>
              </a:ext>
            </a:extLst>
          </p:cNvPr>
          <p:cNvSpPr txBox="1"/>
          <p:nvPr/>
        </p:nvSpPr>
        <p:spPr>
          <a:xfrm>
            <a:off x="5089955" y="5338583"/>
            <a:ext cx="2050561" cy="1200329"/>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Blue = unchanged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Purple = reformed</a:t>
            </a:r>
            <a:endParaRPr lang="en-GB" sz="1800" b="0" i="0" u="none" strike="noStrike" kern="1200" cap="none" spc="0" normalizeH="0" baseline="0" noProof="0">
              <a:ln>
                <a:noFill/>
              </a:ln>
              <a:solidFill>
                <a:srgbClr val="000000"/>
              </a:solidFill>
              <a:effectLst/>
              <a:uLnTx/>
              <a:uFillTx/>
              <a:latin typeface="Arial" panose="020B0604020202020204"/>
              <a:cs typeface="Arial"/>
            </a:endParaRPr>
          </a:p>
          <a:p>
            <a:pPr>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Green = new</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7044463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E2883-778B-D378-FE27-7CD16F20F8EF}"/>
              </a:ext>
            </a:extLst>
          </p:cNvPr>
          <p:cNvSpPr>
            <a:spLocks noGrp="1"/>
          </p:cNvSpPr>
          <p:nvPr>
            <p:ph type="title"/>
          </p:nvPr>
        </p:nvSpPr>
        <p:spPr/>
        <p:txBody>
          <a:bodyPr/>
          <a:lstStyle/>
          <a:p>
            <a:r>
              <a:rPr lang="en-GB">
                <a:latin typeface="Arial"/>
                <a:cs typeface="Arial"/>
              </a:rPr>
              <a:t>Engagement</a:t>
            </a:r>
            <a:endParaRPr lang="en-US"/>
          </a:p>
        </p:txBody>
      </p:sp>
      <p:sp>
        <p:nvSpPr>
          <p:cNvPr id="4" name="Footer Placeholder 3">
            <a:extLst>
              <a:ext uri="{FF2B5EF4-FFF2-40B4-BE49-F238E27FC236}">
                <a16:creationId xmlns:a16="http://schemas.microsoft.com/office/drawing/2014/main" id="{119628B9-CC44-B6B9-B25D-AF933BF79EC4}"/>
              </a:ext>
            </a:extLst>
          </p:cNvPr>
          <p:cNvSpPr>
            <a:spLocks noGrp="1"/>
          </p:cNvSpPr>
          <p:nvPr>
            <p:ph type="ftr" sz="quarter" idx="11"/>
          </p:nvPr>
        </p:nvSpPr>
        <p:spPr/>
        <p:txBody>
          <a:bodyPr/>
          <a:lstStyle/>
          <a:p>
            <a:r>
              <a:rPr lang="en-US"/>
              <a:t>Official - Sensitive </a:t>
            </a:r>
          </a:p>
        </p:txBody>
      </p:sp>
      <p:grpSp>
        <p:nvGrpSpPr>
          <p:cNvPr id="5" name="Group 4">
            <a:extLst>
              <a:ext uri="{FF2B5EF4-FFF2-40B4-BE49-F238E27FC236}">
                <a16:creationId xmlns:a16="http://schemas.microsoft.com/office/drawing/2014/main" id="{99E42A46-3355-0AAC-7455-0D06A734157B}"/>
              </a:ext>
            </a:extLst>
          </p:cNvPr>
          <p:cNvGrpSpPr/>
          <p:nvPr/>
        </p:nvGrpSpPr>
        <p:grpSpPr>
          <a:xfrm>
            <a:off x="453682" y="1651164"/>
            <a:ext cx="3737505" cy="820800"/>
            <a:chOff x="0" y="737931"/>
            <a:chExt cx="3737505" cy="820800"/>
          </a:xfrm>
        </p:grpSpPr>
        <p:sp>
          <p:nvSpPr>
            <p:cNvPr id="6" name="Rectangle: Rounded Corners 5">
              <a:extLst>
                <a:ext uri="{FF2B5EF4-FFF2-40B4-BE49-F238E27FC236}">
                  <a16:creationId xmlns:a16="http://schemas.microsoft.com/office/drawing/2014/main" id="{ED25B468-F868-28DD-4E1A-F251119F8F4F}"/>
                </a:ext>
              </a:extLst>
            </p:cNvPr>
            <p:cNvSpPr/>
            <p:nvPr/>
          </p:nvSpPr>
          <p:spPr>
            <a:xfrm>
              <a:off x="0" y="737931"/>
              <a:ext cx="3737505" cy="820800"/>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7" name="Rectangle: Rounded Corners 4">
              <a:extLst>
                <a:ext uri="{FF2B5EF4-FFF2-40B4-BE49-F238E27FC236}">
                  <a16:creationId xmlns:a16="http://schemas.microsoft.com/office/drawing/2014/main" id="{22F04621-8489-7D20-8C7B-E1AFBC64E7FC}"/>
                </a:ext>
              </a:extLst>
            </p:cNvPr>
            <p:cNvSpPr txBox="1"/>
            <p:nvPr/>
          </p:nvSpPr>
          <p:spPr>
            <a:xfrm>
              <a:off x="0" y="737931"/>
              <a:ext cx="3737505" cy="5472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GB" sz="1900" kern="1200"/>
                <a:t>Advisory Board</a:t>
              </a:r>
            </a:p>
          </p:txBody>
        </p:sp>
      </p:grpSp>
      <p:grpSp>
        <p:nvGrpSpPr>
          <p:cNvPr id="8" name="Group 7">
            <a:extLst>
              <a:ext uri="{FF2B5EF4-FFF2-40B4-BE49-F238E27FC236}">
                <a16:creationId xmlns:a16="http://schemas.microsoft.com/office/drawing/2014/main" id="{70ED5D15-0E3E-00A8-7720-A68ECB77460C}"/>
              </a:ext>
            </a:extLst>
          </p:cNvPr>
          <p:cNvGrpSpPr/>
          <p:nvPr/>
        </p:nvGrpSpPr>
        <p:grpSpPr>
          <a:xfrm>
            <a:off x="2460932" y="1646520"/>
            <a:ext cx="7507881" cy="2238083"/>
            <a:chOff x="1039270" y="803700"/>
            <a:chExt cx="3737505" cy="2872800"/>
          </a:xfrm>
        </p:grpSpPr>
        <p:sp>
          <p:nvSpPr>
            <p:cNvPr id="9" name="Rectangle: Rounded Corners 8">
              <a:extLst>
                <a:ext uri="{FF2B5EF4-FFF2-40B4-BE49-F238E27FC236}">
                  <a16:creationId xmlns:a16="http://schemas.microsoft.com/office/drawing/2014/main" id="{43E4CEE4-ACD1-740D-5FD5-890C9ADF7ADD}"/>
                </a:ext>
              </a:extLst>
            </p:cNvPr>
            <p:cNvSpPr/>
            <p:nvPr/>
          </p:nvSpPr>
          <p:spPr>
            <a:xfrm>
              <a:off x="1039270" y="803700"/>
              <a:ext cx="3737505" cy="2872800"/>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0" name="Rectangle: Rounded Corners 4">
              <a:extLst>
                <a:ext uri="{FF2B5EF4-FFF2-40B4-BE49-F238E27FC236}">
                  <a16:creationId xmlns:a16="http://schemas.microsoft.com/office/drawing/2014/main" id="{EDAA7682-F998-44C7-E617-4A8E9598A2F7}"/>
                </a:ext>
              </a:extLst>
            </p:cNvPr>
            <p:cNvSpPr txBox="1"/>
            <p:nvPr/>
          </p:nvSpPr>
          <p:spPr>
            <a:xfrm>
              <a:off x="1115229" y="934086"/>
              <a:ext cx="3569223" cy="237604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35128" tIns="135128" rIns="135128" bIns="135128" numCol="1" spcCol="1270" anchor="t" anchorCtr="0">
              <a:noAutofit/>
            </a:bodyPr>
            <a:lstStyle/>
            <a:p>
              <a:pPr marL="285750" lvl="1" indent="-285750" defTabSz="844550">
                <a:lnSpc>
                  <a:spcPct val="90000"/>
                </a:lnSpc>
                <a:spcBef>
                  <a:spcPct val="0"/>
                </a:spcBef>
                <a:spcAft>
                  <a:spcPct val="15000"/>
                </a:spcAft>
                <a:buFont typeface="Arial" panose="020B0604020202020204" pitchFamily="34" charset="0"/>
                <a:buChar char="•"/>
              </a:pPr>
              <a:r>
                <a:rPr lang="en-GB"/>
                <a:t>Social partnership: equal representation from businesses, trade unions, and independent experts e.g. civil society. </a:t>
              </a:r>
            </a:p>
            <a:p>
              <a:pPr marL="285750" lvl="1" indent="-285750" defTabSz="844550">
                <a:lnSpc>
                  <a:spcPct val="90000"/>
                </a:lnSpc>
                <a:spcBef>
                  <a:spcPct val="0"/>
                </a:spcBef>
                <a:spcAft>
                  <a:spcPct val="15000"/>
                </a:spcAft>
                <a:buFont typeface="Arial" panose="020B0604020202020204" pitchFamily="34" charset="0"/>
                <a:buChar char="•"/>
              </a:pPr>
              <a:r>
                <a:rPr lang="en-GB" b="1"/>
                <a:t>Must</a:t>
              </a:r>
              <a:r>
                <a:rPr lang="en-GB"/>
                <a:t> be consulted on the enforcement strategy and annual report. In practice, Board members will have a broader role shaping the direction of the Agency</a:t>
              </a:r>
            </a:p>
            <a:p>
              <a:pPr marL="285750" lvl="1" indent="-285750" defTabSz="844550">
                <a:lnSpc>
                  <a:spcPct val="90000"/>
                </a:lnSpc>
                <a:spcBef>
                  <a:spcPct val="0"/>
                </a:spcBef>
                <a:spcAft>
                  <a:spcPct val="15000"/>
                </a:spcAft>
                <a:buFont typeface="Arial" panose="020B0604020202020204" pitchFamily="34" charset="0"/>
                <a:buChar char="•"/>
              </a:pPr>
              <a:r>
                <a:rPr lang="en-GB"/>
                <a:t>Currently being recruited, aiming for board members to be appointed ahead of April</a:t>
              </a:r>
            </a:p>
          </p:txBody>
        </p:sp>
      </p:grpSp>
      <p:grpSp>
        <p:nvGrpSpPr>
          <p:cNvPr id="11" name="Group 10">
            <a:extLst>
              <a:ext uri="{FF2B5EF4-FFF2-40B4-BE49-F238E27FC236}">
                <a16:creationId xmlns:a16="http://schemas.microsoft.com/office/drawing/2014/main" id="{E086D761-C56D-15B8-636F-B5769739414D}"/>
              </a:ext>
            </a:extLst>
          </p:cNvPr>
          <p:cNvGrpSpPr/>
          <p:nvPr/>
        </p:nvGrpSpPr>
        <p:grpSpPr>
          <a:xfrm>
            <a:off x="453682" y="4258491"/>
            <a:ext cx="3737505" cy="820800"/>
            <a:chOff x="0" y="737931"/>
            <a:chExt cx="3737505" cy="820800"/>
          </a:xfrm>
        </p:grpSpPr>
        <p:sp>
          <p:nvSpPr>
            <p:cNvPr id="12" name="Rectangle: Rounded Corners 11">
              <a:extLst>
                <a:ext uri="{FF2B5EF4-FFF2-40B4-BE49-F238E27FC236}">
                  <a16:creationId xmlns:a16="http://schemas.microsoft.com/office/drawing/2014/main" id="{9A8AC3C3-730F-4D52-6ED0-EDF310E2676F}"/>
                </a:ext>
              </a:extLst>
            </p:cNvPr>
            <p:cNvSpPr/>
            <p:nvPr/>
          </p:nvSpPr>
          <p:spPr>
            <a:xfrm>
              <a:off x="0" y="737931"/>
              <a:ext cx="3737505" cy="820800"/>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3" name="Rectangle: Rounded Corners 4">
              <a:extLst>
                <a:ext uri="{FF2B5EF4-FFF2-40B4-BE49-F238E27FC236}">
                  <a16:creationId xmlns:a16="http://schemas.microsoft.com/office/drawing/2014/main" id="{09F491CF-15C7-52F7-F229-D43AC43A44E1}"/>
                </a:ext>
              </a:extLst>
            </p:cNvPr>
            <p:cNvSpPr txBox="1"/>
            <p:nvPr/>
          </p:nvSpPr>
          <p:spPr>
            <a:xfrm>
              <a:off x="0" y="737931"/>
              <a:ext cx="3737505" cy="5472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GB" sz="1900" kern="1200"/>
                <a:t>Fair Work</a:t>
              </a:r>
            </a:p>
            <a:p>
              <a:pPr marL="0" lvl="0" indent="0" algn="l" defTabSz="844550">
                <a:lnSpc>
                  <a:spcPct val="90000"/>
                </a:lnSpc>
                <a:spcBef>
                  <a:spcPct val="0"/>
                </a:spcBef>
                <a:spcAft>
                  <a:spcPct val="35000"/>
                </a:spcAft>
                <a:buNone/>
              </a:pPr>
              <a:r>
                <a:rPr lang="en-GB" sz="1900"/>
                <a:t>Assembly</a:t>
              </a:r>
              <a:endParaRPr lang="en-GB" sz="1900" kern="1200"/>
            </a:p>
          </p:txBody>
        </p:sp>
      </p:grpSp>
      <p:grpSp>
        <p:nvGrpSpPr>
          <p:cNvPr id="14" name="Group 13">
            <a:extLst>
              <a:ext uri="{FF2B5EF4-FFF2-40B4-BE49-F238E27FC236}">
                <a16:creationId xmlns:a16="http://schemas.microsoft.com/office/drawing/2014/main" id="{99729A09-3174-D1B6-FBE8-1722C4921EC7}"/>
              </a:ext>
            </a:extLst>
          </p:cNvPr>
          <p:cNvGrpSpPr/>
          <p:nvPr/>
        </p:nvGrpSpPr>
        <p:grpSpPr>
          <a:xfrm>
            <a:off x="2460932" y="4253847"/>
            <a:ext cx="7507881" cy="1285583"/>
            <a:chOff x="1039270" y="803700"/>
            <a:chExt cx="3737505" cy="2872800"/>
          </a:xfrm>
        </p:grpSpPr>
        <p:sp>
          <p:nvSpPr>
            <p:cNvPr id="15" name="Rectangle: Rounded Corners 14">
              <a:extLst>
                <a:ext uri="{FF2B5EF4-FFF2-40B4-BE49-F238E27FC236}">
                  <a16:creationId xmlns:a16="http://schemas.microsoft.com/office/drawing/2014/main" id="{2A2ED700-CDFA-FB46-D9F5-AFEE572C8741}"/>
                </a:ext>
              </a:extLst>
            </p:cNvPr>
            <p:cNvSpPr/>
            <p:nvPr/>
          </p:nvSpPr>
          <p:spPr>
            <a:xfrm>
              <a:off x="1039270" y="803700"/>
              <a:ext cx="3737505" cy="2872800"/>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6" name="Rectangle: Rounded Corners 4">
              <a:extLst>
                <a:ext uri="{FF2B5EF4-FFF2-40B4-BE49-F238E27FC236}">
                  <a16:creationId xmlns:a16="http://schemas.microsoft.com/office/drawing/2014/main" id="{F89E566E-9837-DB63-BAC6-379CCECC1022}"/>
                </a:ext>
              </a:extLst>
            </p:cNvPr>
            <p:cNvSpPr txBox="1"/>
            <p:nvPr/>
          </p:nvSpPr>
          <p:spPr>
            <a:xfrm>
              <a:off x="1115229" y="934086"/>
              <a:ext cx="3569223" cy="237604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35128" tIns="135128" rIns="135128" bIns="135128" numCol="1" spcCol="1270" anchor="t" anchorCtr="0">
              <a:noAutofit/>
            </a:bodyPr>
            <a:lstStyle/>
            <a:p>
              <a:pPr marL="285750" lvl="1" indent="-285750" defTabSz="844550">
                <a:lnSpc>
                  <a:spcPct val="90000"/>
                </a:lnSpc>
                <a:spcBef>
                  <a:spcPct val="0"/>
                </a:spcBef>
                <a:spcAft>
                  <a:spcPct val="15000"/>
                </a:spcAft>
                <a:buFont typeface="Arial" panose="020B0604020202020204" pitchFamily="34" charset="0"/>
                <a:buChar char="•"/>
              </a:pPr>
              <a:r>
                <a:rPr lang="en-GB"/>
                <a:t>Broader group with representation from the social partnership.</a:t>
              </a:r>
            </a:p>
            <a:p>
              <a:pPr marL="285750" lvl="1" indent="-285750" defTabSz="844550">
                <a:lnSpc>
                  <a:spcPct val="90000"/>
                </a:lnSpc>
                <a:spcBef>
                  <a:spcPct val="0"/>
                </a:spcBef>
                <a:spcAft>
                  <a:spcPct val="15000"/>
                </a:spcAft>
                <a:buFont typeface="Arial" panose="020B0604020202020204" pitchFamily="34" charset="0"/>
                <a:buChar char="•"/>
              </a:pPr>
              <a:r>
                <a:rPr lang="en-GB"/>
                <a:t>To pool intelligence and inform the direction of the FWA.</a:t>
              </a:r>
            </a:p>
            <a:p>
              <a:pPr marL="285750" lvl="1" indent="-285750" defTabSz="844550">
                <a:lnSpc>
                  <a:spcPct val="90000"/>
                </a:lnSpc>
                <a:spcBef>
                  <a:spcPct val="0"/>
                </a:spcBef>
                <a:spcAft>
                  <a:spcPct val="15000"/>
                </a:spcAft>
                <a:buFont typeface="Arial" panose="020B0604020202020204" pitchFamily="34" charset="0"/>
                <a:buChar char="•"/>
              </a:pPr>
              <a:r>
                <a:rPr lang="en-GB"/>
                <a:t>To meet several times a year, and to be chaired by the FWA Chair </a:t>
              </a:r>
              <a:endParaRPr lang="en-GB" sz="1900" kern="1200">
                <a:solidFill>
                  <a:srgbClr val="7030A0"/>
                </a:solidFill>
              </a:endParaRPr>
            </a:p>
          </p:txBody>
        </p:sp>
      </p:grpSp>
    </p:spTree>
    <p:extLst>
      <p:ext uri="{BB962C8B-B14F-4D97-AF65-F5344CB8AC3E}">
        <p14:creationId xmlns:p14="http://schemas.microsoft.com/office/powerpoint/2010/main" val="3973855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00A01-AC66-FCD3-ABD9-C6DFAC0DD305}"/>
              </a:ext>
            </a:extLst>
          </p:cNvPr>
          <p:cNvSpPr>
            <a:spLocks noGrp="1"/>
          </p:cNvSpPr>
          <p:nvPr>
            <p:ph type="title"/>
          </p:nvPr>
        </p:nvSpPr>
        <p:spPr/>
        <p:txBody>
          <a:bodyPr/>
          <a:lstStyle/>
          <a:p>
            <a:r>
              <a:rPr lang="en-GB"/>
              <a:t>Next steps and phasing</a:t>
            </a:r>
          </a:p>
        </p:txBody>
      </p:sp>
      <p:sp>
        <p:nvSpPr>
          <p:cNvPr id="4" name="Footer Placeholder 3">
            <a:extLst>
              <a:ext uri="{FF2B5EF4-FFF2-40B4-BE49-F238E27FC236}">
                <a16:creationId xmlns:a16="http://schemas.microsoft.com/office/drawing/2014/main" id="{7B3EAA07-4A36-3D4B-AFEA-A81BA0D0816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tint val="75000"/>
                  </a:srgbClr>
                </a:solidFill>
                <a:effectLst/>
                <a:uLnTx/>
                <a:uFillTx/>
                <a:latin typeface="Arial" panose="020B0604020202020204"/>
                <a:ea typeface="+mn-ea"/>
                <a:cs typeface="+mn-cs"/>
              </a:rPr>
              <a:t>Official - Sensitive </a:t>
            </a:r>
          </a:p>
        </p:txBody>
      </p:sp>
      <p:graphicFrame>
        <p:nvGraphicFramePr>
          <p:cNvPr id="5" name="Content Placeholder 5">
            <a:extLst>
              <a:ext uri="{FF2B5EF4-FFF2-40B4-BE49-F238E27FC236}">
                <a16:creationId xmlns:a16="http://schemas.microsoft.com/office/drawing/2014/main" id="{63CD99F1-58DE-19D5-B76E-B370D0E69725}"/>
              </a:ext>
            </a:extLst>
          </p:cNvPr>
          <p:cNvGraphicFramePr>
            <a:graphicFrameLocks noGrp="1"/>
          </p:cNvGraphicFramePr>
          <p:nvPr>
            <p:ph idx="1"/>
          </p:nvPr>
        </p:nvGraphicFramePr>
        <p:xfrm>
          <a:off x="924464" y="1366659"/>
          <a:ext cx="10515600" cy="37258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96ACD71F-CC16-B0E1-0C10-22038BB80419}"/>
              </a:ext>
            </a:extLst>
          </p:cNvPr>
          <p:cNvSpPr txBox="1"/>
          <p:nvPr/>
        </p:nvSpPr>
        <p:spPr>
          <a:xfrm>
            <a:off x="726878" y="5154054"/>
            <a:ext cx="10738243" cy="1200329"/>
          </a:xfrm>
          <a:prstGeom prst="rect">
            <a:avLst/>
          </a:prstGeom>
          <a:noFill/>
        </p:spPr>
        <p:txBody>
          <a:bodyPr wrap="square" lIns="91440" tIns="45720" rIns="91440" bIns="45720" rtlCol="0" anchor="t">
            <a:spAutoFit/>
          </a:bodyPr>
          <a:lstStyle/>
          <a:p>
            <a:r>
              <a:rPr lang="en-GB"/>
              <a:t>Ministers have been clear that the current state enforcement system is fragmented and in need of reform. Their ambition is for the Fair Work Agency (FWA) to both support good business </a:t>
            </a:r>
            <a:r>
              <a:rPr lang="en-GB" b="1"/>
              <a:t>and </a:t>
            </a:r>
            <a:r>
              <a:rPr lang="en-GB"/>
              <a:t>take tough action against rogue businesses to make the system work more efficiently for both. The Foundation Strategy is the key moment to set out how the FWA will do this.</a:t>
            </a:r>
          </a:p>
        </p:txBody>
      </p:sp>
    </p:spTree>
    <p:extLst>
      <p:ext uri="{BB962C8B-B14F-4D97-AF65-F5344CB8AC3E}">
        <p14:creationId xmlns:p14="http://schemas.microsoft.com/office/powerpoint/2010/main" val="6062022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70"/>
        <p:cNvGrpSpPr/>
        <p:nvPr/>
      </p:nvGrpSpPr>
      <p:grpSpPr>
        <a:xfrm>
          <a:off x="0" y="0"/>
          <a:ext cx="0" cy="0"/>
          <a:chOff x="0" y="0"/>
          <a:chExt cx="0" cy="0"/>
        </a:xfrm>
      </p:grpSpPr>
      <p:sp>
        <p:nvSpPr>
          <p:cNvPr id="671" name="Google Shape;671;p47"/>
          <p:cNvSpPr txBox="1">
            <a:spLocks noGrp="1"/>
          </p:cNvSpPr>
          <p:nvPr>
            <p:ph type="title"/>
          </p:nvPr>
        </p:nvSpPr>
        <p:spPr>
          <a:xfrm>
            <a:off x="3867912" y="1298448"/>
            <a:ext cx="7315200" cy="3255264"/>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595959"/>
              </a:buClr>
              <a:buSzPts val="5900"/>
              <a:buFont typeface="Corbel"/>
              <a:buNone/>
            </a:pPr>
            <a:r>
              <a:rPr lang="en-GB" sz="6000" b="1"/>
              <a:t>University Life </a:t>
            </a:r>
            <a:endParaRPr/>
          </a:p>
        </p:txBody>
      </p:sp>
      <p:sp>
        <p:nvSpPr>
          <p:cNvPr id="672" name="Google Shape;672;p47"/>
          <p:cNvSpPr txBox="1">
            <a:spLocks noGrp="1"/>
          </p:cNvSpPr>
          <p:nvPr>
            <p:ph type="body" idx="1"/>
          </p:nvPr>
        </p:nvSpPr>
        <p:spPr>
          <a:xfrm>
            <a:off x="3886200" y="4672584"/>
            <a:ext cx="7315200" cy="914400"/>
          </a:xfrm>
          <a:prstGeom prst="rect">
            <a:avLst/>
          </a:prstGeom>
          <a:noFill/>
          <a:ln>
            <a:noFill/>
          </a:ln>
        </p:spPr>
        <p:txBody>
          <a:bodyPr spcFirstLastPara="1" wrap="square" lIns="91425" tIns="45700" rIns="91425" bIns="45700" anchor="t" anchorCtr="0">
            <a:noAutofit/>
          </a:bodyPr>
          <a:lstStyle/>
          <a:p>
            <a:pPr marL="457200" lvl="0" indent="-228600" algn="l" rtl="0">
              <a:lnSpc>
                <a:spcPct val="90000"/>
              </a:lnSpc>
              <a:spcBef>
                <a:spcPts val="1200"/>
              </a:spcBef>
              <a:spcAft>
                <a:spcPts val="0"/>
              </a:spcAft>
              <a:buSzPts val="2200"/>
              <a:buNone/>
            </a:pP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52"/>
          <p:cNvSpPr txBox="1">
            <a:spLocks noGrp="1"/>
          </p:cNvSpPr>
          <p:nvPr>
            <p:ph type="ctrTitle" idx="4294967295"/>
          </p:nvPr>
        </p:nvSpPr>
        <p:spPr>
          <a:xfrm>
            <a:off x="2743200" y="2435225"/>
            <a:ext cx="7772400" cy="14700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FFFF"/>
              </a:buClr>
              <a:buSzPts val="6000"/>
              <a:buFont typeface="Corbel"/>
              <a:buNone/>
            </a:pPr>
            <a:r>
              <a:rPr lang="en-GB" sz="6000" b="0" i="0" u="none" strike="noStrike" cap="none">
                <a:solidFill>
                  <a:srgbClr val="FFFFFF"/>
                </a:solidFill>
                <a:latin typeface="Corbel"/>
                <a:ea typeface="Corbel"/>
                <a:cs typeface="Corbel"/>
                <a:sym typeface="Corbel"/>
              </a:rPr>
              <a:t>      </a:t>
            </a:r>
            <a:r>
              <a:rPr lang="en-GB" sz="6000" b="0" i="0" u="none" strike="noStrike" cap="none">
                <a:solidFill>
                  <a:srgbClr val="1A606E"/>
                </a:solidFill>
                <a:latin typeface="Corbel"/>
                <a:ea typeface="Corbel"/>
                <a:cs typeface="Corbel"/>
                <a:sym typeface="Corbel"/>
              </a:rPr>
              <a:t>Call for Action……</a:t>
            </a:r>
            <a:br>
              <a:rPr lang="en-GB" sz="6000" b="0" i="0" u="none" strike="noStrike" cap="none">
                <a:solidFill>
                  <a:srgbClr val="1A606E"/>
                </a:solidFill>
                <a:latin typeface="Corbel"/>
                <a:ea typeface="Corbel"/>
                <a:cs typeface="Corbel"/>
                <a:sym typeface="Corbel"/>
              </a:rPr>
            </a:br>
            <a:endParaRPr sz="6000" b="0" i="0" u="none" strike="noStrike" cap="none">
              <a:solidFill>
                <a:srgbClr val="1A606E"/>
              </a:solidFill>
              <a:latin typeface="Corbel"/>
              <a:ea typeface="Corbel"/>
              <a:cs typeface="Corbel"/>
              <a:sym typeface="Corbel"/>
            </a:endParaRPr>
          </a:p>
          <a:p>
            <a:pPr marL="0" marR="0" lvl="0" indent="0" algn="l" rtl="0">
              <a:lnSpc>
                <a:spcPct val="90000"/>
              </a:lnSpc>
              <a:spcBef>
                <a:spcPts val="0"/>
              </a:spcBef>
              <a:spcAft>
                <a:spcPts val="0"/>
              </a:spcAft>
              <a:buClr>
                <a:srgbClr val="FFFFFF"/>
              </a:buClr>
              <a:buSzPts val="6000"/>
              <a:buFont typeface="Corbel"/>
              <a:buNone/>
            </a:pPr>
            <a:endParaRPr sz="6000" b="0" i="0" u="none" strike="noStrike" cap="none">
              <a:solidFill>
                <a:srgbClr val="1A606E"/>
              </a:solidFill>
              <a:latin typeface="Corbel"/>
              <a:ea typeface="Corbel"/>
              <a:cs typeface="Corbel"/>
              <a:sym typeface="Corbel"/>
            </a:endParaRPr>
          </a:p>
          <a:p>
            <a:pPr marL="0" marR="0" lvl="0" indent="0" algn="l" rtl="0">
              <a:lnSpc>
                <a:spcPct val="90000"/>
              </a:lnSpc>
              <a:spcBef>
                <a:spcPts val="0"/>
              </a:spcBef>
              <a:spcAft>
                <a:spcPts val="0"/>
              </a:spcAft>
              <a:buClr>
                <a:srgbClr val="FFFFFF"/>
              </a:buClr>
              <a:buSzPts val="6000"/>
              <a:buFont typeface="Corbel"/>
              <a:buNone/>
            </a:pPr>
            <a:r>
              <a:rPr lang="en-GB" sz="6000" b="0" i="0" u="none" strike="noStrike" cap="none">
                <a:solidFill>
                  <a:srgbClr val="1A606E"/>
                </a:solidFill>
                <a:latin typeface="Corbel"/>
                <a:ea typeface="Corbel"/>
                <a:cs typeface="Corbel"/>
                <a:sym typeface="Corbel"/>
              </a:rPr>
              <a:t>What could  </a:t>
            </a:r>
            <a:r>
              <a:rPr lang="en-GB" sz="6000" b="0" i="0" u="none" strike="noStrike" cap="none">
                <a:solidFill>
                  <a:schemeClr val="accent6"/>
                </a:solidFill>
                <a:latin typeface="Corbel"/>
                <a:ea typeface="Corbel"/>
                <a:cs typeface="Corbel"/>
                <a:sym typeface="Corbel"/>
              </a:rPr>
              <a:t>YOU </a:t>
            </a:r>
            <a:r>
              <a:rPr lang="en-GB" sz="6000" b="0" i="0" u="none" strike="noStrike" cap="none">
                <a:solidFill>
                  <a:srgbClr val="1A606E"/>
                </a:solidFill>
                <a:latin typeface="Corbel"/>
                <a:ea typeface="Corbel"/>
                <a:cs typeface="Corbel"/>
                <a:sym typeface="Corbel"/>
              </a:rPr>
              <a:t> now do differently? </a:t>
            </a:r>
            <a:endParaRPr sz="6000" b="0" i="0" u="none" strike="noStrike" cap="none">
              <a:solidFill>
                <a:srgbClr val="1A606E"/>
              </a:solidFill>
              <a:latin typeface="Corbel"/>
              <a:ea typeface="Corbel"/>
              <a:cs typeface="Corbel"/>
              <a:sym typeface="Corbel"/>
            </a:endParaRPr>
          </a:p>
          <a:p>
            <a:pPr marL="0" marR="0" lvl="0" indent="0" algn="l" rtl="0">
              <a:lnSpc>
                <a:spcPct val="90000"/>
              </a:lnSpc>
              <a:spcBef>
                <a:spcPts val="0"/>
              </a:spcBef>
              <a:spcAft>
                <a:spcPts val="0"/>
              </a:spcAft>
              <a:buClr>
                <a:srgbClr val="FFFFFF"/>
              </a:buClr>
              <a:buSzPts val="6000"/>
              <a:buFont typeface="Corbel"/>
              <a:buNone/>
            </a:pPr>
            <a:r>
              <a:rPr lang="en-GB" sz="6000" b="0" i="0" u="none" strike="noStrike" cap="none">
                <a:solidFill>
                  <a:srgbClr val="1A606E"/>
                </a:solidFill>
                <a:latin typeface="Corbel"/>
                <a:ea typeface="Corbel"/>
                <a:cs typeface="Corbel"/>
                <a:sym typeface="Corbel"/>
              </a:rPr>
              <a:t>What will be your pledge ? </a:t>
            </a:r>
            <a:endParaRPr sz="3600" b="0" i="0" u="none" strike="noStrike" cap="none">
              <a:solidFill>
                <a:srgbClr val="FFFFFF"/>
              </a:solidFill>
              <a:latin typeface="Corbel"/>
              <a:ea typeface="Corbel"/>
              <a:cs typeface="Corbel"/>
              <a:sym typeface="Corbel"/>
            </a:endParaRPr>
          </a:p>
        </p:txBody>
      </p:sp>
      <p:pic>
        <p:nvPicPr>
          <p:cNvPr id="731" name="Google Shape;731;p52"/>
          <p:cNvPicPr preferRelativeResize="0"/>
          <p:nvPr/>
        </p:nvPicPr>
        <p:blipFill rotWithShape="1">
          <a:blip r:embed="rId3">
            <a:alphaModFix/>
          </a:blip>
          <a:srcRect/>
          <a:stretch/>
        </p:blipFill>
        <p:spPr>
          <a:xfrm>
            <a:off x="152400" y="57895"/>
            <a:ext cx="1312925" cy="136545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35"/>
        <p:cNvGrpSpPr/>
        <p:nvPr/>
      </p:nvGrpSpPr>
      <p:grpSpPr>
        <a:xfrm>
          <a:off x="0" y="0"/>
          <a:ext cx="0" cy="0"/>
          <a:chOff x="0" y="0"/>
          <a:chExt cx="0" cy="0"/>
        </a:xfrm>
      </p:grpSpPr>
      <p:pic>
        <p:nvPicPr>
          <p:cNvPr id="736" name="Google Shape;736;p53"/>
          <p:cNvPicPr preferRelativeResize="0"/>
          <p:nvPr/>
        </p:nvPicPr>
        <p:blipFill rotWithShape="1">
          <a:blip r:embed="rId3">
            <a:alphaModFix/>
          </a:blip>
          <a:srcRect/>
          <a:stretch/>
        </p:blipFill>
        <p:spPr>
          <a:xfrm>
            <a:off x="1473200" y="406400"/>
            <a:ext cx="2111067" cy="1541167"/>
          </a:xfrm>
          <a:prstGeom prst="rect">
            <a:avLst/>
          </a:prstGeom>
          <a:noFill/>
          <a:ln>
            <a:noFill/>
          </a:ln>
        </p:spPr>
      </p:pic>
      <p:pic>
        <p:nvPicPr>
          <p:cNvPr id="737" name="Google Shape;737;p53"/>
          <p:cNvPicPr preferRelativeResize="0"/>
          <p:nvPr/>
        </p:nvPicPr>
        <p:blipFill rotWithShape="1">
          <a:blip r:embed="rId4">
            <a:alphaModFix/>
          </a:blip>
          <a:srcRect/>
          <a:stretch/>
        </p:blipFill>
        <p:spPr>
          <a:xfrm>
            <a:off x="508000" y="2268167"/>
            <a:ext cx="2183200" cy="2232366"/>
          </a:xfrm>
          <a:prstGeom prst="rect">
            <a:avLst/>
          </a:prstGeom>
          <a:noFill/>
          <a:ln>
            <a:noFill/>
          </a:ln>
        </p:spPr>
      </p:pic>
      <p:pic>
        <p:nvPicPr>
          <p:cNvPr id="738" name="Google Shape;738;p53"/>
          <p:cNvPicPr preferRelativeResize="0"/>
          <p:nvPr/>
        </p:nvPicPr>
        <p:blipFill rotWithShape="1">
          <a:blip r:embed="rId5">
            <a:alphaModFix/>
          </a:blip>
          <a:srcRect/>
          <a:stretch/>
        </p:blipFill>
        <p:spPr>
          <a:xfrm>
            <a:off x="635000" y="4678333"/>
            <a:ext cx="2847941" cy="2052667"/>
          </a:xfrm>
          <a:prstGeom prst="rect">
            <a:avLst/>
          </a:prstGeom>
          <a:noFill/>
          <a:ln>
            <a:noFill/>
          </a:ln>
        </p:spPr>
      </p:pic>
      <p:pic>
        <p:nvPicPr>
          <p:cNvPr id="739" name="Google Shape;739;p53"/>
          <p:cNvPicPr preferRelativeResize="0"/>
          <p:nvPr/>
        </p:nvPicPr>
        <p:blipFill rotWithShape="1">
          <a:blip r:embed="rId6">
            <a:alphaModFix/>
          </a:blip>
          <a:srcRect/>
          <a:stretch/>
        </p:blipFill>
        <p:spPr>
          <a:xfrm>
            <a:off x="4559109" y="4789192"/>
            <a:ext cx="3448233" cy="1931000"/>
          </a:xfrm>
          <a:prstGeom prst="rect">
            <a:avLst/>
          </a:prstGeom>
          <a:noFill/>
          <a:ln>
            <a:noFill/>
          </a:ln>
        </p:spPr>
      </p:pic>
      <p:pic>
        <p:nvPicPr>
          <p:cNvPr id="740" name="Google Shape;740;p53"/>
          <p:cNvPicPr preferRelativeResize="0"/>
          <p:nvPr/>
        </p:nvPicPr>
        <p:blipFill rotWithShape="1">
          <a:blip r:embed="rId7">
            <a:alphaModFix/>
          </a:blip>
          <a:srcRect/>
          <a:stretch/>
        </p:blipFill>
        <p:spPr>
          <a:xfrm>
            <a:off x="8617333" y="203200"/>
            <a:ext cx="2052667" cy="2052667"/>
          </a:xfrm>
          <a:prstGeom prst="rect">
            <a:avLst/>
          </a:prstGeom>
          <a:noFill/>
          <a:ln>
            <a:noFill/>
          </a:ln>
        </p:spPr>
      </p:pic>
      <p:pic>
        <p:nvPicPr>
          <p:cNvPr id="741" name="Google Shape;741;p53"/>
          <p:cNvPicPr preferRelativeResize="0"/>
          <p:nvPr/>
        </p:nvPicPr>
        <p:blipFill rotWithShape="1">
          <a:blip r:embed="rId8">
            <a:alphaModFix/>
          </a:blip>
          <a:srcRect/>
          <a:stretch/>
        </p:blipFill>
        <p:spPr>
          <a:xfrm>
            <a:off x="8820533" y="4667400"/>
            <a:ext cx="2052667" cy="2052667"/>
          </a:xfrm>
          <a:prstGeom prst="rect">
            <a:avLst/>
          </a:prstGeom>
          <a:noFill/>
          <a:ln>
            <a:noFill/>
          </a:ln>
        </p:spPr>
      </p:pic>
      <p:pic>
        <p:nvPicPr>
          <p:cNvPr id="742" name="Google Shape;742;p53"/>
          <p:cNvPicPr preferRelativeResize="0"/>
          <p:nvPr/>
        </p:nvPicPr>
        <p:blipFill rotWithShape="1">
          <a:blip r:embed="rId9">
            <a:alphaModFix/>
          </a:blip>
          <a:srcRect/>
          <a:stretch/>
        </p:blipFill>
        <p:spPr>
          <a:xfrm>
            <a:off x="4443301" y="183501"/>
            <a:ext cx="1669000" cy="1911767"/>
          </a:xfrm>
          <a:prstGeom prst="rect">
            <a:avLst/>
          </a:prstGeom>
          <a:noFill/>
          <a:ln>
            <a:noFill/>
          </a:ln>
        </p:spPr>
      </p:pic>
      <p:pic>
        <p:nvPicPr>
          <p:cNvPr id="743" name="Google Shape;743;p53"/>
          <p:cNvPicPr preferRelativeResize="0"/>
          <p:nvPr/>
        </p:nvPicPr>
        <p:blipFill rotWithShape="1">
          <a:blip r:embed="rId10">
            <a:alphaModFix/>
          </a:blip>
          <a:srcRect/>
          <a:stretch/>
        </p:blipFill>
        <p:spPr>
          <a:xfrm>
            <a:off x="6046126" y="101600"/>
            <a:ext cx="1668990" cy="2026050"/>
          </a:xfrm>
          <a:prstGeom prst="rect">
            <a:avLst/>
          </a:prstGeom>
          <a:noFill/>
          <a:ln>
            <a:noFill/>
          </a:ln>
        </p:spPr>
      </p:pic>
      <p:pic>
        <p:nvPicPr>
          <p:cNvPr id="744" name="Google Shape;744;p53"/>
          <p:cNvPicPr preferRelativeResize="0"/>
          <p:nvPr/>
        </p:nvPicPr>
        <p:blipFill rotWithShape="1">
          <a:blip r:embed="rId11">
            <a:alphaModFix/>
          </a:blip>
          <a:srcRect/>
          <a:stretch/>
        </p:blipFill>
        <p:spPr>
          <a:xfrm>
            <a:off x="9973000" y="2341200"/>
            <a:ext cx="2111066" cy="2026057"/>
          </a:xfrm>
          <a:prstGeom prst="rect">
            <a:avLst/>
          </a:prstGeom>
          <a:noFill/>
          <a:ln>
            <a:noFill/>
          </a:ln>
        </p:spPr>
      </p:pic>
      <p:sp>
        <p:nvSpPr>
          <p:cNvPr id="745" name="Google Shape;745;p53"/>
          <p:cNvSpPr/>
          <p:nvPr/>
        </p:nvSpPr>
        <p:spPr>
          <a:xfrm>
            <a:off x="3025467" y="2600435"/>
            <a:ext cx="6472500" cy="1868400"/>
          </a:xfrm>
          <a:prstGeom prst="ellipse">
            <a:avLst/>
          </a:prstGeom>
          <a:solidFill>
            <a:srgbClr val="76A5A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6" name="Google Shape;746;p53"/>
          <p:cNvSpPr txBox="1"/>
          <p:nvPr/>
        </p:nvSpPr>
        <p:spPr>
          <a:xfrm>
            <a:off x="4104500" y="2966567"/>
            <a:ext cx="4622400" cy="11304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4000"/>
              <a:buFont typeface="Arial"/>
              <a:buNone/>
            </a:pPr>
            <a:r>
              <a:rPr lang="en-GB" sz="4000" b="1" i="0" u="none" strike="noStrike" cap="none">
                <a:solidFill>
                  <a:srgbClr val="000000"/>
                </a:solidFill>
                <a:latin typeface="Arial"/>
                <a:ea typeface="Arial"/>
                <a:cs typeface="Arial"/>
                <a:sym typeface="Arial"/>
              </a:rPr>
              <a:t>What can you do?</a:t>
            </a:r>
            <a:endParaRPr sz="4000" b="1" i="0" u="none" strike="noStrike" cap="none">
              <a:solidFill>
                <a:srgbClr val="000000"/>
              </a:solidFill>
              <a:latin typeface="Arial"/>
              <a:ea typeface="Arial"/>
              <a:cs typeface="Arial"/>
              <a:sym typeface="Arial"/>
            </a:endParaRPr>
          </a:p>
        </p:txBody>
      </p:sp>
      <p:cxnSp>
        <p:nvCxnSpPr>
          <p:cNvPr id="747" name="Google Shape;747;p53"/>
          <p:cNvCxnSpPr>
            <a:endCxn id="745" idx="1"/>
          </p:cNvCxnSpPr>
          <p:nvPr/>
        </p:nvCxnSpPr>
        <p:spPr>
          <a:xfrm>
            <a:off x="3241343" y="1889756"/>
            <a:ext cx="732000" cy="984300"/>
          </a:xfrm>
          <a:prstGeom prst="straightConnector1">
            <a:avLst/>
          </a:prstGeom>
          <a:noFill/>
          <a:ln w="9525" cap="flat" cmpd="sng">
            <a:solidFill>
              <a:schemeClr val="dk2"/>
            </a:solidFill>
            <a:prstDash val="solid"/>
            <a:round/>
            <a:headEnd type="none" w="sm" len="sm"/>
            <a:tailEnd type="none" w="sm" len="sm"/>
          </a:ln>
        </p:spPr>
      </p:cxnSp>
      <p:cxnSp>
        <p:nvCxnSpPr>
          <p:cNvPr id="748" name="Google Shape;748;p53"/>
          <p:cNvCxnSpPr>
            <a:endCxn id="745" idx="0"/>
          </p:cNvCxnSpPr>
          <p:nvPr/>
        </p:nvCxnSpPr>
        <p:spPr>
          <a:xfrm>
            <a:off x="6219717" y="2064935"/>
            <a:ext cx="42000" cy="535500"/>
          </a:xfrm>
          <a:prstGeom prst="straightConnector1">
            <a:avLst/>
          </a:prstGeom>
          <a:noFill/>
          <a:ln w="9525" cap="flat" cmpd="sng">
            <a:solidFill>
              <a:schemeClr val="dk2"/>
            </a:solidFill>
            <a:prstDash val="solid"/>
            <a:round/>
            <a:headEnd type="none" w="sm" len="sm"/>
            <a:tailEnd type="none" w="sm" len="sm"/>
          </a:ln>
        </p:spPr>
      </p:cxnSp>
      <p:cxnSp>
        <p:nvCxnSpPr>
          <p:cNvPr id="749" name="Google Shape;749;p53"/>
          <p:cNvCxnSpPr>
            <a:stCxn id="740" idx="2"/>
          </p:cNvCxnSpPr>
          <p:nvPr/>
        </p:nvCxnSpPr>
        <p:spPr>
          <a:xfrm flipH="1">
            <a:off x="8597567" y="2255867"/>
            <a:ext cx="1046100" cy="635100"/>
          </a:xfrm>
          <a:prstGeom prst="straightConnector1">
            <a:avLst/>
          </a:prstGeom>
          <a:noFill/>
          <a:ln w="9525" cap="flat" cmpd="sng">
            <a:solidFill>
              <a:schemeClr val="dk2"/>
            </a:solidFill>
            <a:prstDash val="solid"/>
            <a:round/>
            <a:headEnd type="none" w="sm" len="sm"/>
            <a:tailEnd type="none" w="sm" len="sm"/>
          </a:ln>
        </p:spPr>
      </p:cxnSp>
      <p:cxnSp>
        <p:nvCxnSpPr>
          <p:cNvPr id="750" name="Google Shape;750;p53"/>
          <p:cNvCxnSpPr>
            <a:stCxn id="737" idx="3"/>
            <a:endCxn id="745" idx="2"/>
          </p:cNvCxnSpPr>
          <p:nvPr/>
        </p:nvCxnSpPr>
        <p:spPr>
          <a:xfrm>
            <a:off x="2691200" y="3384350"/>
            <a:ext cx="334200" cy="150300"/>
          </a:xfrm>
          <a:prstGeom prst="straightConnector1">
            <a:avLst/>
          </a:prstGeom>
          <a:noFill/>
          <a:ln w="9525" cap="flat" cmpd="sng">
            <a:solidFill>
              <a:schemeClr val="dk2"/>
            </a:solidFill>
            <a:prstDash val="solid"/>
            <a:round/>
            <a:headEnd type="none" w="sm" len="sm"/>
            <a:tailEnd type="none" w="sm" len="sm"/>
          </a:ln>
        </p:spPr>
      </p:cxnSp>
      <p:cxnSp>
        <p:nvCxnSpPr>
          <p:cNvPr id="751" name="Google Shape;751;p53"/>
          <p:cNvCxnSpPr>
            <a:stCxn id="745" idx="6"/>
            <a:endCxn id="744" idx="1"/>
          </p:cNvCxnSpPr>
          <p:nvPr/>
        </p:nvCxnSpPr>
        <p:spPr>
          <a:xfrm rot="10800000" flipH="1">
            <a:off x="9497967" y="3354335"/>
            <a:ext cx="474900" cy="180300"/>
          </a:xfrm>
          <a:prstGeom prst="straightConnector1">
            <a:avLst/>
          </a:prstGeom>
          <a:noFill/>
          <a:ln w="9525" cap="flat" cmpd="sng">
            <a:solidFill>
              <a:schemeClr val="dk2"/>
            </a:solidFill>
            <a:prstDash val="solid"/>
            <a:round/>
            <a:headEnd type="none" w="sm" len="sm"/>
            <a:tailEnd type="none" w="sm" len="sm"/>
          </a:ln>
        </p:spPr>
      </p:cxnSp>
      <p:cxnSp>
        <p:nvCxnSpPr>
          <p:cNvPr id="752" name="Google Shape;752;p53"/>
          <p:cNvCxnSpPr/>
          <p:nvPr/>
        </p:nvCxnSpPr>
        <p:spPr>
          <a:xfrm>
            <a:off x="8550091" y="4195214"/>
            <a:ext cx="673200" cy="823200"/>
          </a:xfrm>
          <a:prstGeom prst="straightConnector1">
            <a:avLst/>
          </a:prstGeom>
          <a:noFill/>
          <a:ln w="9525" cap="flat" cmpd="sng">
            <a:solidFill>
              <a:schemeClr val="dk2"/>
            </a:solidFill>
            <a:prstDash val="solid"/>
            <a:round/>
            <a:headEnd type="none" w="sm" len="sm"/>
            <a:tailEnd type="none" w="sm" len="sm"/>
          </a:ln>
        </p:spPr>
      </p:cxnSp>
      <p:cxnSp>
        <p:nvCxnSpPr>
          <p:cNvPr id="753" name="Google Shape;753;p53"/>
          <p:cNvCxnSpPr>
            <a:stCxn id="745" idx="4"/>
            <a:endCxn id="739" idx="0"/>
          </p:cNvCxnSpPr>
          <p:nvPr/>
        </p:nvCxnSpPr>
        <p:spPr>
          <a:xfrm>
            <a:off x="6261717" y="4468835"/>
            <a:ext cx="21600" cy="320400"/>
          </a:xfrm>
          <a:prstGeom prst="straightConnector1">
            <a:avLst/>
          </a:prstGeom>
          <a:noFill/>
          <a:ln w="9525" cap="flat" cmpd="sng">
            <a:solidFill>
              <a:schemeClr val="dk2"/>
            </a:solidFill>
            <a:prstDash val="solid"/>
            <a:round/>
            <a:headEnd type="none" w="sm" len="sm"/>
            <a:tailEnd type="none" w="sm" len="sm"/>
          </a:ln>
        </p:spPr>
      </p:cxnSp>
      <p:cxnSp>
        <p:nvCxnSpPr>
          <p:cNvPr id="754" name="Google Shape;754;p53"/>
          <p:cNvCxnSpPr/>
          <p:nvPr/>
        </p:nvCxnSpPr>
        <p:spPr>
          <a:xfrm flipH="1">
            <a:off x="3366350" y="4229925"/>
            <a:ext cx="625800" cy="550800"/>
          </a:xfrm>
          <a:prstGeom prst="straightConnector1">
            <a:avLst/>
          </a:prstGeom>
          <a:noFill/>
          <a:ln w="9525" cap="flat" cmpd="sng">
            <a:solidFill>
              <a:schemeClr val="dk2"/>
            </a:solidFill>
            <a:prstDash val="solid"/>
            <a:round/>
            <a:headEnd type="none" w="sm" len="sm"/>
            <a:tailEnd type="none" w="sm" len="sm"/>
          </a:ln>
        </p:spPr>
      </p:cxn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59"/>
        <p:cNvGrpSpPr/>
        <p:nvPr/>
      </p:nvGrpSpPr>
      <p:grpSpPr>
        <a:xfrm>
          <a:off x="0" y="0"/>
          <a:ext cx="0" cy="0"/>
          <a:chOff x="0" y="0"/>
          <a:chExt cx="0" cy="0"/>
        </a:xfrm>
      </p:grpSpPr>
      <p:sp>
        <p:nvSpPr>
          <p:cNvPr id="760" name="Google Shape;760;p54"/>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1800"/>
              <a:buNone/>
            </a:pPr>
            <a:r>
              <a:rPr lang="en-GB"/>
              <a:t>Food for thought…..</a:t>
            </a:r>
            <a:endParaRPr/>
          </a:p>
        </p:txBody>
      </p:sp>
      <p:sp>
        <p:nvSpPr>
          <p:cNvPr id="761" name="Google Shape;761;p54"/>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Autofit/>
          </a:bodyPr>
          <a:lstStyle/>
          <a:p>
            <a:pPr marL="457200" lvl="0" indent="-342900" algn="l" rtl="0">
              <a:lnSpc>
                <a:spcPct val="90000"/>
              </a:lnSpc>
              <a:spcBef>
                <a:spcPts val="1200"/>
              </a:spcBef>
              <a:spcAft>
                <a:spcPts val="0"/>
              </a:spcAft>
              <a:buSzPts val="1800"/>
              <a:buChar char="●"/>
            </a:pPr>
            <a:r>
              <a:rPr lang="en-GB" sz="4800">
                <a:solidFill>
                  <a:schemeClr val="dk1"/>
                </a:solidFill>
              </a:rPr>
              <a:t>Slavery Free Campus  </a:t>
            </a:r>
            <a:endParaRPr/>
          </a:p>
          <a:p>
            <a:pPr marL="457200" lvl="0" indent="-342900" algn="l" rtl="0">
              <a:lnSpc>
                <a:spcPct val="90000"/>
              </a:lnSpc>
              <a:spcBef>
                <a:spcPts val="1200"/>
              </a:spcBef>
              <a:spcAft>
                <a:spcPts val="0"/>
              </a:spcAft>
              <a:buSzPts val="1800"/>
              <a:buChar char="●"/>
            </a:pPr>
            <a:r>
              <a:rPr lang="en-GB" sz="4800">
                <a:solidFill>
                  <a:schemeClr val="dk1"/>
                </a:solidFill>
              </a:rPr>
              <a:t>University Guide</a:t>
            </a:r>
            <a:endParaRPr/>
          </a:p>
          <a:p>
            <a:pPr marL="457200" lvl="0" indent="-342900" algn="l" rtl="0">
              <a:lnSpc>
                <a:spcPct val="90000"/>
              </a:lnSpc>
              <a:spcBef>
                <a:spcPts val="1200"/>
              </a:spcBef>
              <a:spcAft>
                <a:spcPts val="0"/>
              </a:spcAft>
              <a:buSzPts val="1800"/>
              <a:buChar char="●"/>
            </a:pPr>
            <a:r>
              <a:rPr lang="en-GB" sz="4800">
                <a:solidFill>
                  <a:schemeClr val="dk1"/>
                </a:solidFill>
              </a:rPr>
              <a:t>Awareness   </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65"/>
        <p:cNvGrpSpPr/>
        <p:nvPr/>
      </p:nvGrpSpPr>
      <p:grpSpPr>
        <a:xfrm>
          <a:off x="0" y="0"/>
          <a:ext cx="0" cy="0"/>
          <a:chOff x="0" y="0"/>
          <a:chExt cx="0" cy="0"/>
        </a:xfrm>
      </p:grpSpPr>
      <p:sp>
        <p:nvSpPr>
          <p:cNvPr id="766" name="Google Shape;766;p55"/>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48</a:t>
            </a:fld>
            <a:endParaRPr/>
          </a:p>
        </p:txBody>
      </p:sp>
      <p:pic>
        <p:nvPicPr>
          <p:cNvPr id="767" name="Google Shape;767;p55"/>
          <p:cNvPicPr preferRelativeResize="0"/>
          <p:nvPr/>
        </p:nvPicPr>
        <p:blipFill rotWithShape="1">
          <a:blip r:embed="rId3">
            <a:alphaModFix/>
          </a:blip>
          <a:srcRect/>
          <a:stretch/>
        </p:blipFill>
        <p:spPr>
          <a:xfrm>
            <a:off x="1524000" y="207567"/>
            <a:ext cx="9144000" cy="6442867"/>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71"/>
        <p:cNvGrpSpPr/>
        <p:nvPr/>
      </p:nvGrpSpPr>
      <p:grpSpPr>
        <a:xfrm>
          <a:off x="0" y="0"/>
          <a:ext cx="0" cy="0"/>
          <a:chOff x="0" y="0"/>
          <a:chExt cx="0" cy="0"/>
        </a:xfrm>
      </p:grpSpPr>
      <p:sp>
        <p:nvSpPr>
          <p:cNvPr id="772" name="Google Shape;772;p56"/>
          <p:cNvSpPr txBox="1">
            <a:spLocks noGrp="1"/>
          </p:cNvSpPr>
          <p:nvPr>
            <p:ph type="sldNum" idx="12"/>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49</a:t>
            </a:fld>
            <a:endParaRPr/>
          </a:p>
        </p:txBody>
      </p:sp>
      <p:pic>
        <p:nvPicPr>
          <p:cNvPr id="773" name="Google Shape;773;p56" descr="C:\Users\ChapmanS2\AppData\Local\Microsoft\Windows\Temporary Internet Files\Content.Outlook\BUPZWD4I\20180730151556199 (002).jpg"/>
          <p:cNvPicPr preferRelativeResize="0"/>
          <p:nvPr/>
        </p:nvPicPr>
        <p:blipFill rotWithShape="1">
          <a:blip r:embed="rId3">
            <a:alphaModFix/>
          </a:blip>
          <a:srcRect/>
          <a:stretch/>
        </p:blipFill>
        <p:spPr>
          <a:xfrm>
            <a:off x="2218544" y="524655"/>
            <a:ext cx="8379502" cy="5411449"/>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78"/>
        <p:cNvGrpSpPr/>
        <p:nvPr/>
      </p:nvGrpSpPr>
      <p:grpSpPr>
        <a:xfrm>
          <a:off x="0" y="0"/>
          <a:ext cx="0" cy="0"/>
          <a:chOff x="0" y="0"/>
          <a:chExt cx="0" cy="0"/>
        </a:xfrm>
      </p:grpSpPr>
      <p:sp>
        <p:nvSpPr>
          <p:cNvPr id="779" name="Google Shape;779;p57"/>
          <p:cNvSpPr txBox="1">
            <a:spLocks noGrp="1"/>
          </p:cNvSpPr>
          <p:nvPr>
            <p:ph type="title"/>
          </p:nvPr>
        </p:nvSpPr>
        <p:spPr>
          <a:xfrm>
            <a:off x="1970089" y="457200"/>
            <a:ext cx="6823075" cy="739552"/>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GB" b="1">
                <a:solidFill>
                  <a:schemeClr val="dk2"/>
                </a:solidFill>
              </a:rPr>
              <a:t>                 FINALLY  WHAT NEXT….</a:t>
            </a:r>
            <a:endParaRPr b="1">
              <a:solidFill>
                <a:schemeClr val="dk2"/>
              </a:solidFill>
            </a:endParaRPr>
          </a:p>
        </p:txBody>
      </p:sp>
      <p:sp>
        <p:nvSpPr>
          <p:cNvPr id="780" name="Google Shape;780;p57"/>
          <p:cNvSpPr txBox="1">
            <a:spLocks noGrp="1"/>
          </p:cNvSpPr>
          <p:nvPr>
            <p:ph type="body" idx="1"/>
          </p:nvPr>
        </p:nvSpPr>
        <p:spPr>
          <a:xfrm>
            <a:off x="4084320" y="1609344"/>
            <a:ext cx="6126480" cy="4699976"/>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1200"/>
              </a:spcBef>
              <a:spcAft>
                <a:spcPts val="0"/>
              </a:spcAft>
              <a:buSzPts val="1800"/>
              <a:buNone/>
            </a:pPr>
            <a:r>
              <a:rPr lang="en-GB" sz="3600">
                <a:solidFill>
                  <a:schemeClr val="dk2"/>
                </a:solidFill>
              </a:rPr>
              <a:t>Identify 3 things you are going to do that  will raise awareness of this heinous crime</a:t>
            </a:r>
            <a:endParaRPr/>
          </a:p>
          <a:p>
            <a:pPr marL="457200" lvl="0" indent="-228600" algn="l" rtl="0">
              <a:lnSpc>
                <a:spcPct val="90000"/>
              </a:lnSpc>
              <a:spcBef>
                <a:spcPts val="1200"/>
              </a:spcBef>
              <a:spcAft>
                <a:spcPts val="0"/>
              </a:spcAft>
              <a:buSzPts val="1800"/>
              <a:buNone/>
            </a:pPr>
            <a:endParaRPr sz="2800">
              <a:solidFill>
                <a:schemeClr val="dk2"/>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85"/>
        <p:cNvGrpSpPr/>
        <p:nvPr/>
      </p:nvGrpSpPr>
      <p:grpSpPr>
        <a:xfrm>
          <a:off x="0" y="0"/>
          <a:ext cx="0" cy="0"/>
          <a:chOff x="0" y="0"/>
          <a:chExt cx="0" cy="0"/>
        </a:xfrm>
      </p:grpSpPr>
      <p:sp>
        <p:nvSpPr>
          <p:cNvPr id="786" name="Google Shape;786;p58"/>
          <p:cNvSpPr txBox="1">
            <a:spLocks noGrp="1"/>
          </p:cNvSpPr>
          <p:nvPr>
            <p:ph type="title"/>
          </p:nvPr>
        </p:nvSpPr>
        <p:spPr>
          <a:xfrm>
            <a:off x="4262750" y="1779000"/>
            <a:ext cx="6620400" cy="7200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C594F"/>
              </a:buClr>
              <a:buSzPts val="3600"/>
              <a:buFont typeface="Corbel"/>
              <a:buNone/>
            </a:pPr>
            <a:r>
              <a:rPr lang="en-GB" sz="4800">
                <a:solidFill>
                  <a:srgbClr val="0C594F"/>
                </a:solidFill>
              </a:rPr>
              <a:t>Questions and Answers</a:t>
            </a:r>
            <a:endParaRPr sz="4800"/>
          </a:p>
        </p:txBody>
      </p:sp>
      <p:sp>
        <p:nvSpPr>
          <p:cNvPr id="787" name="Google Shape;787;p58"/>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51</a:t>
            </a:fld>
            <a:endParaRPr/>
          </a:p>
        </p:txBody>
      </p:sp>
    </p:spTree>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91"/>
        <p:cNvGrpSpPr/>
        <p:nvPr/>
      </p:nvGrpSpPr>
      <p:grpSpPr>
        <a:xfrm>
          <a:off x="0" y="0"/>
          <a:ext cx="0" cy="0"/>
          <a:chOff x="0" y="0"/>
          <a:chExt cx="0" cy="0"/>
        </a:xfrm>
      </p:grpSpPr>
      <p:sp>
        <p:nvSpPr>
          <p:cNvPr id="792" name="Google Shape;792;p59"/>
          <p:cNvSpPr txBox="1">
            <a:spLocks noGrp="1"/>
          </p:cNvSpPr>
          <p:nvPr>
            <p:ph type="body" idx="1"/>
          </p:nvPr>
        </p:nvSpPr>
        <p:spPr>
          <a:xfrm>
            <a:off x="3810000" y="299120"/>
            <a:ext cx="8219400" cy="57606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2000"/>
              <a:buNone/>
            </a:pPr>
            <a:r>
              <a:rPr lang="en-GB" b="1" i="1">
                <a:latin typeface="Arial"/>
                <a:ea typeface="Arial"/>
                <a:cs typeface="Arial"/>
                <a:sym typeface="Arial"/>
              </a:rPr>
              <a:t>“Thank you – Diolch yn fawr”</a:t>
            </a:r>
            <a:endParaRPr/>
          </a:p>
          <a:p>
            <a:pPr marL="0" lvl="0" indent="0" algn="ctr" rtl="0">
              <a:lnSpc>
                <a:spcPct val="90000"/>
              </a:lnSpc>
              <a:spcBef>
                <a:spcPts val="1200"/>
              </a:spcBef>
              <a:spcAft>
                <a:spcPts val="0"/>
              </a:spcAft>
              <a:buSzPts val="2000"/>
              <a:buNone/>
            </a:pPr>
            <a:endParaRPr b="1" i="1">
              <a:latin typeface="Arial"/>
              <a:ea typeface="Arial"/>
              <a:cs typeface="Arial"/>
              <a:sym typeface="Arial"/>
            </a:endParaRPr>
          </a:p>
          <a:p>
            <a:pPr marL="0" lvl="0" indent="0" algn="ctr" rtl="0">
              <a:lnSpc>
                <a:spcPct val="90000"/>
              </a:lnSpc>
              <a:spcBef>
                <a:spcPts val="1200"/>
              </a:spcBef>
              <a:spcAft>
                <a:spcPts val="0"/>
              </a:spcAft>
              <a:buSzPts val="2800"/>
              <a:buNone/>
            </a:pPr>
            <a:r>
              <a:rPr lang="en-GB" sz="2800" b="1" i="1">
                <a:latin typeface="Arial"/>
                <a:ea typeface="Arial"/>
                <a:cs typeface="Arial"/>
                <a:sym typeface="Arial"/>
              </a:rPr>
              <a:t>“</a:t>
            </a:r>
            <a:r>
              <a:rPr lang="en-GB" sz="2800" b="1" i="1">
                <a:latin typeface="Corsiva"/>
                <a:ea typeface="Corsiva"/>
                <a:cs typeface="Corsiva"/>
                <a:sym typeface="Corsiva"/>
              </a:rPr>
              <a:t>We are Modern Slavery victims only chance of Freedom ”</a:t>
            </a:r>
            <a:endParaRPr/>
          </a:p>
          <a:p>
            <a:pPr marL="0" lvl="0" indent="0" algn="ctr" rtl="0">
              <a:lnSpc>
                <a:spcPct val="90000"/>
              </a:lnSpc>
              <a:spcBef>
                <a:spcPts val="1200"/>
              </a:spcBef>
              <a:spcAft>
                <a:spcPts val="0"/>
              </a:spcAft>
              <a:buSzPts val="2800"/>
              <a:buNone/>
            </a:pPr>
            <a:r>
              <a:rPr lang="en-GB" sz="2800" b="1" i="1">
                <a:latin typeface="Corsiva"/>
                <a:ea typeface="Corsiva"/>
                <a:cs typeface="Corsiva"/>
                <a:sym typeface="Corsiva"/>
              </a:rPr>
              <a:t>Kim Ann Williamson MBE  2017</a:t>
            </a:r>
            <a:endParaRPr/>
          </a:p>
          <a:p>
            <a:pPr marL="0" lvl="0" indent="0" algn="l" rtl="0">
              <a:lnSpc>
                <a:spcPct val="90000"/>
              </a:lnSpc>
              <a:spcBef>
                <a:spcPts val="1200"/>
              </a:spcBef>
              <a:spcAft>
                <a:spcPts val="0"/>
              </a:spcAft>
              <a:buSzPts val="1800"/>
              <a:buNone/>
            </a:pPr>
            <a:endParaRPr sz="1800" b="1" u="sng">
              <a:latin typeface="Arial"/>
              <a:ea typeface="Arial"/>
              <a:cs typeface="Arial"/>
              <a:sym typeface="Arial"/>
            </a:endParaRPr>
          </a:p>
          <a:p>
            <a:pPr marL="0" lvl="0" indent="0" algn="l" rtl="0">
              <a:lnSpc>
                <a:spcPct val="90000"/>
              </a:lnSpc>
              <a:spcBef>
                <a:spcPts val="1200"/>
              </a:spcBef>
              <a:spcAft>
                <a:spcPts val="0"/>
              </a:spcAft>
              <a:buSzPts val="1800"/>
              <a:buNone/>
            </a:pPr>
            <a:r>
              <a:rPr lang="en-GB" sz="1800" b="1" u="sng">
                <a:latin typeface="Arial"/>
                <a:ea typeface="Arial"/>
                <a:cs typeface="Arial"/>
                <a:sym typeface="Arial"/>
              </a:rPr>
              <a:t>Contact details:</a:t>
            </a:r>
            <a:endParaRPr/>
          </a:p>
          <a:p>
            <a:pPr marL="0" lvl="0" indent="0" algn="l" rtl="0">
              <a:lnSpc>
                <a:spcPct val="90000"/>
              </a:lnSpc>
              <a:spcBef>
                <a:spcPts val="1200"/>
              </a:spcBef>
              <a:spcAft>
                <a:spcPts val="0"/>
              </a:spcAft>
              <a:buSzPts val="1800"/>
              <a:buNone/>
            </a:pPr>
            <a:endParaRPr sz="1800" b="1">
              <a:latin typeface="Arial"/>
              <a:ea typeface="Arial"/>
              <a:cs typeface="Arial"/>
              <a:sym typeface="Arial"/>
            </a:endParaRPr>
          </a:p>
          <a:p>
            <a:pPr marL="0" lvl="0" indent="0" algn="l" rtl="0">
              <a:lnSpc>
                <a:spcPct val="90000"/>
              </a:lnSpc>
              <a:spcBef>
                <a:spcPts val="1200"/>
              </a:spcBef>
              <a:spcAft>
                <a:spcPts val="0"/>
              </a:spcAft>
              <a:buSzPts val="1600"/>
              <a:buNone/>
            </a:pPr>
            <a:r>
              <a:rPr lang="en-GB" sz="1600">
                <a:latin typeface="Arial"/>
                <a:ea typeface="Arial"/>
                <a:cs typeface="Arial"/>
                <a:sym typeface="Arial"/>
              </a:rPr>
              <a:t>Professor Kim Ann Williamson MBE   - Ben Bruten – DBT – Department for  Business and Trade                                                                 </a:t>
            </a:r>
            <a:endParaRPr/>
          </a:p>
          <a:p>
            <a:pPr marL="0" lvl="0" indent="0" algn="l" rtl="0">
              <a:lnSpc>
                <a:spcPct val="90000"/>
              </a:lnSpc>
              <a:spcBef>
                <a:spcPts val="1200"/>
              </a:spcBef>
              <a:spcAft>
                <a:spcPts val="0"/>
              </a:spcAft>
              <a:buSzPts val="1600"/>
              <a:buNone/>
            </a:pPr>
            <a:r>
              <a:rPr lang="en-GB" sz="1600">
                <a:latin typeface="Arial"/>
                <a:ea typeface="Arial"/>
                <a:cs typeface="Arial"/>
                <a:sym typeface="Arial"/>
              </a:rPr>
              <a:t> </a:t>
            </a:r>
            <a:endParaRPr/>
          </a:p>
          <a:p>
            <a:pPr marL="0" lvl="0" indent="0" algn="l" rtl="0">
              <a:lnSpc>
                <a:spcPct val="90000"/>
              </a:lnSpc>
              <a:spcBef>
                <a:spcPts val="1200"/>
              </a:spcBef>
              <a:spcAft>
                <a:spcPts val="0"/>
              </a:spcAft>
              <a:buSzPts val="1600"/>
              <a:buNone/>
            </a:pPr>
            <a:r>
              <a:rPr lang="en-GB" sz="1600">
                <a:latin typeface="Arial"/>
                <a:ea typeface="Arial"/>
                <a:cs typeface="Arial"/>
                <a:sym typeface="Arial"/>
              </a:rPr>
              <a:t>E-mail: KimAnn.Williamson@gmail.com /ben.bruten@businessandtrade.gov.uk</a:t>
            </a:r>
            <a:endParaRPr sz="1600">
              <a:latin typeface="Arial"/>
              <a:ea typeface="Arial"/>
              <a:cs typeface="Arial"/>
              <a:sym typeface="Arial"/>
            </a:endParaRPr>
          </a:p>
          <a:p>
            <a:pPr marL="0" lvl="0" indent="0" algn="l" rtl="0">
              <a:lnSpc>
                <a:spcPct val="90000"/>
              </a:lnSpc>
              <a:spcBef>
                <a:spcPts val="1200"/>
              </a:spcBef>
              <a:spcAft>
                <a:spcPts val="0"/>
              </a:spcAft>
              <a:buSzPts val="1600"/>
              <a:buNone/>
            </a:pPr>
            <a:endParaRPr/>
          </a:p>
        </p:txBody>
      </p:sp>
    </p:spTree>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c1c05e37-788c-4c59-b50e-5c98323c0a70}" enabled="1" method="Standard" siteId="{8fa217ec-33aa-46fb-ad96-dfe68006bb86}" removed="0"/>
</clbl:labelList>
</file>

<file path=docProps/app.xml><?xml version="1.0" encoding="utf-8"?>
<Properties xmlns="http://schemas.openxmlformats.org/officeDocument/2006/extended-properties" xmlns:vt="http://schemas.openxmlformats.org/officeDocument/2006/docPropsVTypes">
  <TotalTime>158</TotalTime>
  <Words>3884</Words>
  <Application>Microsoft Office PowerPoint</Application>
  <PresentationFormat>Widescreen</PresentationFormat>
  <Paragraphs>400</Paragraphs>
  <Slides>52</Slides>
  <Notes>42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52</vt:i4>
      </vt:variant>
    </vt:vector>
  </HeadingPairs>
  <TitlesOfParts>
    <vt:vector size="62" baseType="lpstr">
      <vt:lpstr>Avenir</vt:lpstr>
      <vt:lpstr>Arial Black</vt:lpstr>
      <vt:lpstr>Noto Sans Symbols</vt:lpstr>
      <vt:lpstr>Corsiva</vt:lpstr>
      <vt:lpstr>Corbel</vt:lpstr>
      <vt:lpstr>Calibri</vt:lpstr>
      <vt:lpstr>Arial</vt:lpstr>
      <vt:lpstr>Frame</vt:lpstr>
      <vt:lpstr>Office Theme</vt:lpstr>
      <vt:lpstr>Simple Light</vt:lpstr>
      <vt:lpstr>Modern Slavery Awareness        Kim Ann Williamson MBE  Ben Bruten     Slavery Still Exist – Do you Know the signs? </vt:lpstr>
      <vt:lpstr>                                           Our Role </vt:lpstr>
      <vt:lpstr>HOUSEKEEPING</vt:lpstr>
      <vt:lpstr>AIM</vt:lpstr>
      <vt:lpstr>OBJECTIVES:</vt:lpstr>
      <vt:lpstr>UK GOVERNMENT   MODERN SLAVERY STRATEGY</vt:lpstr>
      <vt:lpstr>PowerPoint Presentation</vt:lpstr>
      <vt:lpstr>Activity – Problem Profile – 10mins group consideration and 10mins group presentation.</vt:lpstr>
      <vt:lpstr>PowerPoint Presentation</vt:lpstr>
      <vt:lpstr>Spot the Signs …..</vt:lpstr>
      <vt:lpstr>The LAW</vt:lpstr>
      <vt:lpstr>DEFINITION</vt:lpstr>
      <vt:lpstr>PowerPoint Presentation</vt:lpstr>
      <vt:lpstr>                TRAFFICKING IN PERSONS  IS DEFINED AS:</vt:lpstr>
      <vt:lpstr>UN Sustainable Development Goals </vt:lpstr>
      <vt:lpstr>What is Duty to Notify?</vt:lpstr>
      <vt:lpstr>                LEGAL FRAMEWORK </vt:lpstr>
      <vt:lpstr>WHO ARE FIRST RESPONDERS?</vt:lpstr>
      <vt:lpstr>I am a Victim !!!!</vt:lpstr>
      <vt:lpstr>Section 45 Modern Slavery Act 2015</vt:lpstr>
      <vt:lpstr>Section 45 cont.</vt:lpstr>
      <vt:lpstr>        NATIONAL REFERRAL MECHANISM</vt:lpstr>
      <vt:lpstr>Key Statistics (1)</vt:lpstr>
      <vt:lpstr>Key Statistics (2)</vt:lpstr>
      <vt:lpstr>Vulnerability</vt:lpstr>
      <vt:lpstr>ACTIVITY </vt:lpstr>
      <vt:lpstr>WHY ARE THEY VULNERABLE?</vt:lpstr>
      <vt:lpstr>RECRUITMENT</vt:lpstr>
      <vt:lpstr>PowerPoint Presentation</vt:lpstr>
      <vt:lpstr>What should I be looking for?</vt:lpstr>
      <vt:lpstr>Case Study – Hidden Harms. Hand Car Washes 10mins group consideration and 10mins group presentation</vt:lpstr>
      <vt:lpstr>Context and Scale of the Hand Car Wash Sector</vt:lpstr>
      <vt:lpstr>Illegal Working: Threats, Drivers, and Impacts</vt:lpstr>
      <vt:lpstr>Enforcement Gaps and System Reform Opportunities</vt:lpstr>
      <vt:lpstr>WHAT ARE THE BARRIERS?</vt:lpstr>
      <vt:lpstr>              DISCLOSURE BARRIERS</vt:lpstr>
      <vt:lpstr>      EMOTIONAL BARRIERS</vt:lpstr>
      <vt:lpstr>Fair Work Agency   March 2026</vt:lpstr>
      <vt:lpstr>Employment Rights Enforcement – a complex landscape…</vt:lpstr>
      <vt:lpstr>Fair Work Agency – a bigger remit</vt:lpstr>
      <vt:lpstr>Fair Work Agency – stronger, single set of powers</vt:lpstr>
      <vt:lpstr>Engagement</vt:lpstr>
      <vt:lpstr>Next steps and phasing</vt:lpstr>
      <vt:lpstr>University Life </vt:lpstr>
      <vt:lpstr>      Call for Action……   What could  YOU  now do differently?  What will be your pledge ? </vt:lpstr>
      <vt:lpstr>PowerPoint Presentation</vt:lpstr>
      <vt:lpstr>Food for thought…..</vt:lpstr>
      <vt:lpstr>PowerPoint Presentation</vt:lpstr>
      <vt:lpstr>PowerPoint Presentation</vt:lpstr>
      <vt:lpstr>                 FINALLY  WHAT NEXT….</vt:lpstr>
      <vt:lpstr>Questions and Answers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Ben BRUTEN (DBT)</cp:lastModifiedBy>
  <cp:revision>2</cp:revision>
  <dcterms:modified xsi:type="dcterms:W3CDTF">2026-03-17T12:32:21Z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c1c05e37-788c-4c59-b50e-5c98323c0a70_Enabled">
    <vt:lpwstr>true</vt:lpwstr>
  </property>
  <property fmtid="{D5CDD505-2E9C-101B-9397-08002B2CF9AE}" pid="3" name="MSIP_Label_c1c05e37-788c-4c59-b50e-5c98323c0a70_SetDate">
    <vt:lpwstr>2024-10-28T10:38:01Z</vt:lpwstr>
  </property>
  <property fmtid="{D5CDD505-2E9C-101B-9397-08002B2CF9AE}" pid="4" name="MSIP_Label_c1c05e37-788c-4c59-b50e-5c98323c0a70_Method">
    <vt:lpwstr>Standard</vt:lpwstr>
  </property>
  <property fmtid="{D5CDD505-2E9C-101B-9397-08002B2CF9AE}" pid="5" name="MSIP_Label_c1c05e37-788c-4c59-b50e-5c98323c0a70_Name">
    <vt:lpwstr>OFFICIAL</vt:lpwstr>
  </property>
  <property fmtid="{D5CDD505-2E9C-101B-9397-08002B2CF9AE}" pid="6" name="MSIP_Label_c1c05e37-788c-4c59-b50e-5c98323c0a70_SiteId">
    <vt:lpwstr>8fa217ec-33aa-46fb-ad96-dfe68006bb86</vt:lpwstr>
  </property>
  <property fmtid="{D5CDD505-2E9C-101B-9397-08002B2CF9AE}" pid="7" name="MSIP_Label_c1c05e37-788c-4c59-b50e-5c98323c0a70_ActionId">
    <vt:lpwstr>383b2b2b-c916-4407-a824-3c6dd82d2f71</vt:lpwstr>
  </property>
  <property fmtid="{D5CDD505-2E9C-101B-9397-08002B2CF9AE}" pid="8" name="MSIP_Label_c1c05e37-788c-4c59-b50e-5c98323c0a70_ContentBits">
    <vt:lpwstr>0</vt:lpwstr>
  </property>
</Properties>
</file>